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79" r:id="rId2"/>
    <p:sldId id="392" r:id="rId3"/>
    <p:sldId id="325" r:id="rId4"/>
    <p:sldId id="328" r:id="rId5"/>
    <p:sldId id="420" r:id="rId6"/>
    <p:sldId id="409" r:id="rId7"/>
    <p:sldId id="410" r:id="rId8"/>
    <p:sldId id="408" r:id="rId9"/>
    <p:sldId id="407" r:id="rId10"/>
    <p:sldId id="439" r:id="rId11"/>
    <p:sldId id="441" r:id="rId12"/>
    <p:sldId id="324" r:id="rId13"/>
    <p:sldId id="417" r:id="rId14"/>
    <p:sldId id="418" r:id="rId15"/>
    <p:sldId id="419" r:id="rId16"/>
    <p:sldId id="422" r:id="rId17"/>
    <p:sldId id="423" r:id="rId18"/>
    <p:sldId id="429" r:id="rId19"/>
    <p:sldId id="430" r:id="rId20"/>
    <p:sldId id="436" r:id="rId21"/>
    <p:sldId id="438" r:id="rId22"/>
    <p:sldId id="440" r:id="rId23"/>
    <p:sldId id="415" r:id="rId24"/>
    <p:sldId id="416" r:id="rId25"/>
    <p:sldId id="378" r:id="rId26"/>
    <p:sldId id="351" r:id="rId27"/>
    <p:sldId id="432" r:id="rId28"/>
    <p:sldId id="433" r:id="rId29"/>
    <p:sldId id="352" r:id="rId30"/>
    <p:sldId id="421" r:id="rId31"/>
    <p:sldId id="356" r:id="rId32"/>
    <p:sldId id="380" r:id="rId33"/>
    <p:sldId id="442" r:id="rId34"/>
    <p:sldId id="302" r:id="rId35"/>
    <p:sldId id="391" r:id="rId36"/>
    <p:sldId id="437" r:id="rId37"/>
    <p:sldId id="443" r:id="rId38"/>
    <p:sldId id="444" r:id="rId39"/>
    <p:sldId id="388" r:id="rId40"/>
    <p:sldId id="308" r:id="rId41"/>
    <p:sldId id="292" r:id="rId42"/>
    <p:sldId id="272" r:id="rId43"/>
    <p:sldId id="274" r:id="rId44"/>
    <p:sldId id="316" r:id="rId45"/>
    <p:sldId id="385" r:id="rId46"/>
    <p:sldId id="386" r:id="rId47"/>
    <p:sldId id="387" r:id="rId48"/>
    <p:sldId id="338" r:id="rId49"/>
    <p:sldId id="389" r:id="rId50"/>
    <p:sldId id="390" r:id="rId51"/>
    <p:sldId id="399" r:id="rId52"/>
    <p:sldId id="425" r:id="rId53"/>
    <p:sldId id="426" r:id="rId54"/>
    <p:sldId id="427" r:id="rId55"/>
    <p:sldId id="428" r:id="rId56"/>
    <p:sldId id="434" r:id="rId57"/>
    <p:sldId id="435" r:id="rId58"/>
    <p:sldId id="445" r:id="rId59"/>
    <p:sldId id="446" r:id="rId60"/>
    <p:sldId id="447" r:id="rId61"/>
    <p:sldId id="448" r:id="rId62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379413" indent="777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760413" indent="1539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141413" indent="2301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522413" indent="3063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CFF"/>
    <a:srgbClr val="30E4FF"/>
    <a:srgbClr val="FFFF00"/>
    <a:srgbClr val="FF9900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296" y="-112"/>
      </p:cViewPr>
      <p:guideLst>
        <p:guide orient="horz" pos="100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99A47C9-F69C-4EB5-B443-309213AB261C}" type="datetimeFigureOut">
              <a:rPr lang="es-ES"/>
              <a:pPr>
                <a:defRPr/>
              </a:pPr>
              <a:t>26/03/13</a:t>
            </a:fld>
            <a:endParaRPr lang="es-ES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A20984-5CE3-4B2C-B1FD-8C93DE4C306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7183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4A3B0E5-3A27-45B2-98F8-BCB6BAC2AB8F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2809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37941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76041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14141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52241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1904924" algn="l" defTabSz="3809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5909" algn="l" defTabSz="3809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6893" algn="l" defTabSz="3809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7878" algn="l" defTabSz="3809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0540A3-2E61-4D49-8257-859181B1A1DA}" type="slidenum">
              <a:rPr lang="es-ES" smtClean="0">
                <a:cs typeface="Arial" charset="0"/>
              </a:rPr>
              <a:pPr/>
              <a:t>1</a:t>
            </a:fld>
            <a:endParaRPr lang="es-ES" smtClean="0">
              <a:cs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63CED-4AE1-4498-BE62-DB0806594BDA}" type="slidenum">
              <a:rPr lang="en-US" smtClean="0">
                <a:cs typeface="Arial" charset="0"/>
              </a:rPr>
              <a:pPr/>
              <a:t>10</a:t>
            </a:fld>
            <a:endParaRPr lang="en-US" smtClean="0">
              <a:cs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DE77F4-3599-4D04-BF8F-42B32EBE72CD}" type="slidenum">
              <a:rPr lang="en-US" smtClean="0">
                <a:cs typeface="Arial" charset="0"/>
              </a:rPr>
              <a:pPr/>
              <a:t>11</a:t>
            </a:fld>
            <a:endParaRPr lang="en-US" smtClean="0">
              <a:cs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4B377D-3ACE-49B6-BB0A-4D6F9203DBAD}" type="slidenum">
              <a:rPr lang="es-ES" smtClean="0">
                <a:cs typeface="Arial" charset="0"/>
              </a:rPr>
              <a:pPr/>
              <a:t>12</a:t>
            </a:fld>
            <a:endParaRPr lang="es-ES" smtClean="0">
              <a:cs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C022C0-CF67-4D1A-8034-B2BC55AA5479}" type="slidenum">
              <a:rPr lang="en-US" smtClean="0">
                <a:cs typeface="Arial" charset="0"/>
              </a:rPr>
              <a:pPr/>
              <a:t>13</a:t>
            </a:fld>
            <a:endParaRPr lang="en-US" smtClean="0">
              <a:cs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06B3D0-6470-4E92-8A25-130F3EBF5DCE}" type="slidenum">
              <a:rPr lang="en-US" smtClean="0">
                <a:cs typeface="Arial" charset="0"/>
              </a:rPr>
              <a:pPr/>
              <a:t>14</a:t>
            </a:fld>
            <a:endParaRPr lang="en-US" smtClean="0">
              <a:cs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F255AF-2D95-4F4F-9A67-2C6F95CBFEB7}" type="slidenum">
              <a:rPr lang="en-US" smtClean="0">
                <a:cs typeface="Arial" charset="0"/>
              </a:rPr>
              <a:pPr/>
              <a:t>15</a:t>
            </a:fld>
            <a:endParaRPr lang="en-US" smtClean="0">
              <a:cs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7C74D-37A7-4BB0-8803-F185A68A5350}" type="slidenum">
              <a:rPr lang="en-US" smtClean="0">
                <a:cs typeface="Arial" charset="0"/>
              </a:rPr>
              <a:pPr/>
              <a:t>16</a:t>
            </a:fld>
            <a:endParaRPr lang="en-US" smtClean="0">
              <a:cs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A5B7A-8F0F-473E-B215-CBCADA5EFB8F}" type="slidenum">
              <a:rPr lang="en-US" smtClean="0">
                <a:cs typeface="Arial" charset="0"/>
              </a:rPr>
              <a:pPr/>
              <a:t>17</a:t>
            </a:fld>
            <a:endParaRPr lang="en-US" smtClean="0">
              <a:cs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33B0C-E030-458D-AA95-00361A338D6D}" type="slidenum">
              <a:rPr lang="en-US" smtClean="0">
                <a:cs typeface="Arial" charset="0"/>
              </a:rPr>
              <a:pPr/>
              <a:t>18</a:t>
            </a:fld>
            <a:endParaRPr lang="en-US" smtClean="0">
              <a:cs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263328-0757-49E5-8454-40538106AEE2}" type="slidenum">
              <a:rPr lang="en-US" smtClean="0">
                <a:cs typeface="Arial" charset="0"/>
              </a:rPr>
              <a:pPr/>
              <a:t>19</a:t>
            </a:fld>
            <a:endParaRPr lang="en-US" smtClean="0">
              <a:cs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381986-0309-4176-9C5D-8C9318F487DE}" type="slidenum">
              <a:rPr lang="es-ES" smtClean="0">
                <a:cs typeface="Arial" charset="0"/>
              </a:rPr>
              <a:pPr/>
              <a:t>2</a:t>
            </a:fld>
            <a:endParaRPr lang="es-ES" smtClean="0">
              <a:cs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E57F0-0400-46E7-AA07-D2A1213BABD0}" type="slidenum">
              <a:rPr lang="en-US" smtClean="0">
                <a:cs typeface="Arial" charset="0"/>
              </a:rPr>
              <a:pPr/>
              <a:t>20</a:t>
            </a:fld>
            <a:endParaRPr lang="en-US" smtClean="0">
              <a:cs typeface="Aria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CDCE0-ED20-42ED-B7A5-7996858B29C4}" type="slidenum">
              <a:rPr lang="en-US" smtClean="0">
                <a:cs typeface="Arial" charset="0"/>
              </a:rPr>
              <a:pPr/>
              <a:t>21</a:t>
            </a:fld>
            <a:endParaRPr lang="en-US" smtClean="0">
              <a:cs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446634-B35E-48C3-90D8-BF734870E360}" type="slidenum">
              <a:rPr lang="en-US" smtClean="0">
                <a:cs typeface="Arial" charset="0"/>
              </a:rPr>
              <a:pPr/>
              <a:t>22</a:t>
            </a:fld>
            <a:endParaRPr lang="en-US" smtClean="0">
              <a:cs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10933-07F3-4C50-975B-357F749CE279}" type="slidenum">
              <a:rPr lang="es-ES" smtClean="0">
                <a:cs typeface="Arial" charset="0"/>
              </a:rPr>
              <a:pPr/>
              <a:t>23</a:t>
            </a:fld>
            <a:endParaRPr lang="es-ES" smtClean="0">
              <a:cs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2AF5E6-06E3-4677-A7BD-D61483859087}" type="slidenum">
              <a:rPr lang="es-ES" smtClean="0">
                <a:cs typeface="Arial" charset="0"/>
              </a:rPr>
              <a:pPr/>
              <a:t>24</a:t>
            </a:fld>
            <a:endParaRPr lang="es-ES" smtClean="0">
              <a:cs typeface="Arial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29DC34-3158-41F9-9A53-27748598434D}" type="slidenum">
              <a:rPr lang="es-ES" smtClean="0">
                <a:cs typeface="Arial" charset="0"/>
              </a:rPr>
              <a:pPr/>
              <a:t>25</a:t>
            </a:fld>
            <a:endParaRPr lang="es-ES" smtClean="0">
              <a:cs typeface="Arial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FB96D-4D3B-47FE-9557-85DA6A364B0F}" type="slidenum">
              <a:rPr lang="es-ES" smtClean="0">
                <a:cs typeface="Arial" charset="0"/>
              </a:rPr>
              <a:pPr/>
              <a:t>26</a:t>
            </a:fld>
            <a:endParaRPr lang="es-ES" smtClean="0">
              <a:cs typeface="Arial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558B9-6FD7-45A4-A04B-ECD997BD045D}" type="slidenum">
              <a:rPr lang="es-ES" smtClean="0">
                <a:cs typeface="Arial" charset="0"/>
              </a:rPr>
              <a:pPr/>
              <a:t>27</a:t>
            </a:fld>
            <a:endParaRPr lang="es-ES" smtClean="0">
              <a:cs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E5532E-C15E-42BF-BCF9-37A2174310F9}" type="slidenum">
              <a:rPr lang="es-ES" smtClean="0">
                <a:cs typeface="Arial" charset="0"/>
              </a:rPr>
              <a:pPr/>
              <a:t>28</a:t>
            </a:fld>
            <a:endParaRPr lang="es-ES" smtClean="0">
              <a:cs typeface="Aria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02062-1B99-4A35-A1F2-B67233AF4A64}" type="slidenum">
              <a:rPr lang="es-ES" smtClean="0">
                <a:cs typeface="Arial" charset="0"/>
              </a:rPr>
              <a:pPr/>
              <a:t>29</a:t>
            </a:fld>
            <a:endParaRPr lang="es-ES" smtClean="0">
              <a:cs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E7818-4765-43CF-ABD0-292E009B616D}" type="slidenum">
              <a:rPr lang="es-ES" smtClean="0">
                <a:cs typeface="Arial" charset="0"/>
              </a:rPr>
              <a:pPr/>
              <a:t>3</a:t>
            </a:fld>
            <a:endParaRPr lang="es-ES" smtClean="0">
              <a:cs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C7A2F3-6426-49A4-8644-7B7AEB110CAB}" type="slidenum">
              <a:rPr lang="es-ES" smtClean="0">
                <a:cs typeface="Arial" charset="0"/>
              </a:rPr>
              <a:pPr/>
              <a:t>30</a:t>
            </a:fld>
            <a:endParaRPr lang="es-ES" smtClean="0"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0A9823-11D4-4703-AAA4-60C8D4C5396D}" type="slidenum">
              <a:rPr lang="es-ES" smtClean="0">
                <a:cs typeface="Arial" charset="0"/>
              </a:rPr>
              <a:pPr/>
              <a:t>31</a:t>
            </a:fld>
            <a:endParaRPr lang="es-ES" smtClean="0">
              <a:cs typeface="Arial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DBF4BE-F713-4C41-94DA-24328AA2D0D6}" type="slidenum">
              <a:rPr lang="es-ES" smtClean="0">
                <a:cs typeface="Arial" charset="0"/>
              </a:rPr>
              <a:pPr/>
              <a:t>32</a:t>
            </a:fld>
            <a:endParaRPr lang="es-ES" smtClean="0">
              <a:cs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AB8B43-27EE-4B7F-8626-D459104F53B1}" type="slidenum">
              <a:rPr lang="es-ES" smtClean="0">
                <a:cs typeface="Arial" charset="0"/>
              </a:rPr>
              <a:pPr/>
              <a:t>33</a:t>
            </a:fld>
            <a:endParaRPr lang="es-ES" smtClean="0">
              <a:cs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EE6019-6C03-4930-BBB2-42B3165490F3}" type="slidenum">
              <a:rPr lang="en-US" smtClean="0">
                <a:cs typeface="Arial" charset="0"/>
              </a:rPr>
              <a:pPr/>
              <a:t>36</a:t>
            </a:fld>
            <a:endParaRPr lang="en-US" smtClean="0">
              <a:cs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AF896F-3072-46B7-A7DA-C1DCBC3D3B91}" type="slidenum">
              <a:rPr lang="es-ES" smtClean="0">
                <a:cs typeface="Arial" charset="0"/>
              </a:rPr>
              <a:pPr/>
              <a:t>37</a:t>
            </a:fld>
            <a:endParaRPr lang="es-ES" smtClean="0">
              <a:cs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8412D7-9B92-4077-9BF7-FE812A98B8F8}" type="slidenum">
              <a:rPr lang="es-ES" smtClean="0">
                <a:cs typeface="Arial" charset="0"/>
              </a:rPr>
              <a:pPr/>
              <a:t>38</a:t>
            </a:fld>
            <a:endParaRPr lang="es-ES" smtClean="0">
              <a:cs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Marcador de imagen d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2" name="Marcador de nota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ea typeface="ＭＳ Ｐゴシック" pitchFamily="34" charset="-128"/>
            </a:endParaRPr>
          </a:p>
        </p:txBody>
      </p:sp>
      <p:sp>
        <p:nvSpPr>
          <p:cNvPr id="92163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3158D3-B84B-4E40-BE70-5CC5600E3B9B}" type="slidenum">
              <a:rPr lang="es-ES" smtClean="0">
                <a:cs typeface="Arial" charset="0"/>
              </a:rPr>
              <a:pPr/>
              <a:t>39</a:t>
            </a:fld>
            <a:endParaRPr lang="es-E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6CA19C-F1D9-4721-B3A6-597F9B794658}" type="slidenum">
              <a:rPr lang="en-US" smtClean="0">
                <a:cs typeface="Arial" charset="0"/>
              </a:rPr>
              <a:pPr/>
              <a:t>4</a:t>
            </a:fld>
            <a:endParaRPr lang="en-US" smtClean="0">
              <a:cs typeface="Arial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60897-459E-406F-8F41-E62CF4BE9B59}" type="slidenum">
              <a:rPr lang="es-ES" smtClean="0">
                <a:cs typeface="Arial" charset="0"/>
              </a:rPr>
              <a:pPr/>
              <a:t>40</a:t>
            </a:fld>
            <a:endParaRPr lang="es-ES" smtClean="0">
              <a:cs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05F32E-6AB6-4656-88E4-4A51B8827A9E}" type="slidenum">
              <a:rPr lang="es-ES" smtClean="0">
                <a:cs typeface="Arial" charset="0"/>
              </a:rPr>
              <a:pPr/>
              <a:t>44</a:t>
            </a:fld>
            <a:endParaRPr lang="es-ES" smtClean="0">
              <a:cs typeface="Arial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F16144-9CC7-45CF-A792-84EFC8A0A6B9}" type="slidenum">
              <a:rPr lang="es-ES" smtClean="0">
                <a:cs typeface="Arial" charset="0"/>
              </a:rPr>
              <a:pPr/>
              <a:t>45</a:t>
            </a:fld>
            <a:endParaRPr lang="es-ES" smtClean="0">
              <a:cs typeface="Arial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653C0-4320-47CF-B70C-922CFD13ABBD}" type="slidenum">
              <a:rPr lang="es-ES" smtClean="0">
                <a:cs typeface="Arial" charset="0"/>
              </a:rPr>
              <a:pPr/>
              <a:t>46</a:t>
            </a:fld>
            <a:endParaRPr lang="es-ES" smtClean="0">
              <a:cs typeface="Arial" charset="0"/>
            </a:endParaRPr>
          </a:p>
        </p:txBody>
      </p:sp>
      <p:sp>
        <p:nvSpPr>
          <p:cNvPr id="103427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6513" cy="3836988"/>
          </a:xfrm>
          <a:ln/>
        </p:spPr>
      </p:sp>
      <p:sp>
        <p:nvSpPr>
          <p:cNvPr id="103428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1FA949-A81D-49A9-8730-8EF4C3A885B9}" type="slidenum">
              <a:rPr lang="es-ES" smtClean="0">
                <a:cs typeface="Arial" charset="0"/>
              </a:rPr>
              <a:pPr/>
              <a:t>47</a:t>
            </a:fld>
            <a:endParaRPr lang="es-ES" smtClean="0">
              <a:cs typeface="Arial" charset="0"/>
            </a:endParaRPr>
          </a:p>
        </p:txBody>
      </p:sp>
      <p:sp>
        <p:nvSpPr>
          <p:cNvPr id="105475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6513" cy="3836988"/>
          </a:xfrm>
          <a:ln/>
        </p:spPr>
      </p:sp>
      <p:sp>
        <p:nvSpPr>
          <p:cNvPr id="105476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11587-43FC-4276-B65E-F696CACF4E7C}" type="slidenum">
              <a:rPr lang="es-ES" smtClean="0">
                <a:cs typeface="Arial" charset="0"/>
              </a:rPr>
              <a:pPr/>
              <a:t>48</a:t>
            </a:fld>
            <a:endParaRPr lang="es-ES" smtClean="0">
              <a:cs typeface="Arial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511E4C-6919-4913-926C-815E484161E1}" type="slidenum">
              <a:rPr lang="es-ES" smtClean="0">
                <a:cs typeface="Arial" charset="0"/>
              </a:rPr>
              <a:pPr/>
              <a:t>49</a:t>
            </a:fld>
            <a:endParaRPr lang="es-ES" smtClean="0">
              <a:cs typeface="Arial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50083E-F791-414F-A278-62603AFD5EE3}" type="slidenum">
              <a:rPr lang="en-US" smtClean="0">
                <a:cs typeface="Arial" charset="0"/>
              </a:rPr>
              <a:pPr/>
              <a:t>5</a:t>
            </a:fld>
            <a:endParaRPr lang="en-US" smtClean="0">
              <a:cs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BB5D60-7F45-4AEE-9415-18032BC5E5DC}" type="slidenum">
              <a:rPr lang="es-ES" smtClean="0">
                <a:cs typeface="Arial" charset="0"/>
              </a:rPr>
              <a:pPr/>
              <a:t>50</a:t>
            </a:fld>
            <a:endParaRPr lang="es-ES" smtClean="0">
              <a:cs typeface="Arial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2561DF-0590-432B-9CE6-76B2F5BB1B49}" type="slidenum">
              <a:rPr lang="es-ES" smtClean="0">
                <a:cs typeface="Arial" charset="0"/>
              </a:rPr>
              <a:pPr/>
              <a:t>51</a:t>
            </a:fld>
            <a:endParaRPr lang="es-ES" smtClean="0">
              <a:cs typeface="Arial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ED9328-37B1-44DB-86D5-A4BE19E7247F}" type="slidenum">
              <a:rPr lang="es-ES" smtClean="0">
                <a:cs typeface="Arial" charset="0"/>
              </a:rPr>
              <a:pPr/>
              <a:t>52</a:t>
            </a:fld>
            <a:endParaRPr lang="es-ES" smtClean="0">
              <a:cs typeface="Arial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394878-32B3-419D-BB76-63A1AC6B9CEE}" type="slidenum">
              <a:rPr lang="es-ES" smtClean="0">
                <a:cs typeface="Arial" charset="0"/>
              </a:rPr>
              <a:pPr/>
              <a:t>53</a:t>
            </a:fld>
            <a:endParaRPr lang="es-ES" smtClean="0">
              <a:cs typeface="Arial" charset="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E04790-0F15-4DB0-ADEF-D227366F47D6}" type="slidenum">
              <a:rPr lang="es-ES" smtClean="0">
                <a:cs typeface="Arial" charset="0"/>
              </a:rPr>
              <a:pPr/>
              <a:t>54</a:t>
            </a:fld>
            <a:endParaRPr lang="es-ES" smtClean="0">
              <a:cs typeface="Arial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71C849-225A-4583-8BFA-72E69FA913E8}" type="slidenum">
              <a:rPr lang="es-ES" smtClean="0">
                <a:cs typeface="Arial" charset="0"/>
              </a:rPr>
              <a:pPr/>
              <a:t>55</a:t>
            </a:fld>
            <a:endParaRPr lang="es-ES" smtClean="0">
              <a:cs typeface="Arial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ACD17D-036A-46D3-9A29-0E403FAED40C}" type="slidenum">
              <a:rPr lang="es-ES" smtClean="0">
                <a:cs typeface="Arial" charset="0"/>
              </a:rPr>
              <a:pPr/>
              <a:t>56</a:t>
            </a:fld>
            <a:endParaRPr lang="es-ES" smtClean="0">
              <a:cs typeface="Arial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DF4DA-5FAF-4062-8B7F-727E00954169}" type="slidenum">
              <a:rPr lang="es-ES" smtClean="0">
                <a:cs typeface="Arial" charset="0"/>
              </a:rPr>
              <a:pPr/>
              <a:t>57</a:t>
            </a:fld>
            <a:endParaRPr lang="es-ES" smtClean="0">
              <a:cs typeface="Arial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A797A-A768-47E9-AAD2-1E1502B9DFBB}" type="slidenum">
              <a:rPr lang="es-ES" smtClean="0">
                <a:cs typeface="Arial" charset="0"/>
              </a:rPr>
              <a:pPr/>
              <a:t>58</a:t>
            </a:fld>
            <a:endParaRPr lang="es-ES" smtClean="0">
              <a:cs typeface="Arial" charset="0"/>
            </a:endParaRPr>
          </a:p>
        </p:txBody>
      </p:sp>
      <p:sp>
        <p:nvSpPr>
          <p:cNvPr id="128003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6513" cy="3836988"/>
          </a:xfrm>
          <a:ln/>
        </p:spPr>
      </p:sp>
      <p:sp>
        <p:nvSpPr>
          <p:cNvPr id="128004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FDA366-F554-41FA-BE56-CB1EB5EAD9C2}" type="slidenum">
              <a:rPr lang="es-ES" smtClean="0">
                <a:cs typeface="Arial" charset="0"/>
              </a:rPr>
              <a:pPr/>
              <a:t>59</a:t>
            </a:fld>
            <a:endParaRPr lang="es-ES" smtClean="0">
              <a:cs typeface="Arial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B2EFC2-0806-4C1C-9DDD-AA02A8BDD5B4}" type="slidenum">
              <a:rPr lang="es-ES" smtClean="0">
                <a:cs typeface="Arial" charset="0"/>
              </a:rPr>
              <a:pPr/>
              <a:t>6</a:t>
            </a:fld>
            <a:endParaRPr lang="es-ES" smtClean="0">
              <a:cs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3ED4D-77FA-4EB5-BAC3-913D434D0D7B}" type="slidenum">
              <a:rPr lang="es-ES" smtClean="0">
                <a:cs typeface="Arial" charset="0"/>
              </a:rPr>
              <a:pPr/>
              <a:t>60</a:t>
            </a:fld>
            <a:endParaRPr lang="es-ES" smtClean="0">
              <a:cs typeface="Arial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45201-F4E6-4421-B544-78DB68DB9F9B}" type="slidenum">
              <a:rPr lang="es-ES" smtClean="0">
                <a:cs typeface="Arial" charset="0"/>
              </a:rPr>
              <a:pPr/>
              <a:t>61</a:t>
            </a:fld>
            <a:endParaRPr lang="es-ES" smtClean="0">
              <a:cs typeface="Arial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EE0E1-745B-47D6-BC5B-F631BB00F6CC}" type="slidenum">
              <a:rPr lang="es-ES" smtClean="0">
                <a:cs typeface="Arial" charset="0"/>
              </a:rPr>
              <a:pPr/>
              <a:t>7</a:t>
            </a:fld>
            <a:endParaRPr lang="es-ES" smtClean="0">
              <a:cs typeface="Arial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A5E3D7-0DCB-498C-978E-2E121D7BE79D}" type="slidenum">
              <a:rPr lang="en-US" smtClean="0">
                <a:cs typeface="Arial" charset="0"/>
              </a:rPr>
              <a:pPr/>
              <a:t>8</a:t>
            </a:fld>
            <a:endParaRPr lang="en-US" smtClean="0">
              <a:cs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CA77EE-BD77-4FFC-99AE-037B880C8314}" type="slidenum">
              <a:rPr lang="en-US" smtClean="0">
                <a:cs typeface="Arial" charset="0"/>
              </a:rPr>
              <a:pPr/>
              <a:t>9</a:t>
            </a:fld>
            <a:endParaRPr lang="en-US" smtClean="0">
              <a:cs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0985" indent="0" algn="ctr">
              <a:buNone/>
              <a:defRPr/>
            </a:lvl2pPr>
            <a:lvl3pPr marL="761970" indent="0" algn="ctr">
              <a:buNone/>
              <a:defRPr/>
            </a:lvl3pPr>
            <a:lvl4pPr marL="1142954" indent="0" algn="ctr">
              <a:buNone/>
              <a:defRPr/>
            </a:lvl4pPr>
            <a:lvl5pPr marL="1523939" indent="0" algn="ctr">
              <a:buNone/>
              <a:defRPr/>
            </a:lvl5pPr>
            <a:lvl6pPr marL="1904924" indent="0" algn="ctr">
              <a:buNone/>
              <a:defRPr/>
            </a:lvl6pPr>
            <a:lvl7pPr marL="2285909" indent="0" algn="ctr">
              <a:buNone/>
              <a:defRPr/>
            </a:lvl7pPr>
            <a:lvl8pPr marL="2666893" indent="0" algn="ctr">
              <a:buNone/>
              <a:defRPr/>
            </a:lvl8pPr>
            <a:lvl9pPr marL="3047878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7E812-97A4-43DF-9847-AD6AD75ACC3F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F4D8D-12F4-49C2-922E-D6F78BB039D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09E1D-35FB-4A31-AB0A-B4A6D59CED3E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C75C2-9937-46E0-931B-BC06F963F4E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985" indent="0">
              <a:buNone/>
              <a:defRPr sz="1500"/>
            </a:lvl2pPr>
            <a:lvl3pPr marL="761970" indent="0">
              <a:buNone/>
              <a:defRPr sz="1300"/>
            </a:lvl3pPr>
            <a:lvl4pPr marL="1142954" indent="0">
              <a:buNone/>
              <a:defRPr sz="1200"/>
            </a:lvl4pPr>
            <a:lvl5pPr marL="1523939" indent="0">
              <a:buNone/>
              <a:defRPr sz="1200"/>
            </a:lvl5pPr>
            <a:lvl6pPr marL="1904924" indent="0">
              <a:buNone/>
              <a:defRPr sz="1200"/>
            </a:lvl6pPr>
            <a:lvl7pPr marL="2285909" indent="0">
              <a:buNone/>
              <a:defRPr sz="1200"/>
            </a:lvl7pPr>
            <a:lvl8pPr marL="2666893" indent="0">
              <a:buNone/>
              <a:defRPr sz="1200"/>
            </a:lvl8pPr>
            <a:lvl9pPr marL="3047878" indent="0">
              <a:buNone/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7DF8D-5B6A-4F68-B77D-F8C788B084B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06738-D610-4CE9-AB60-A5717AAD598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700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00" b="1"/>
            </a:lvl4pPr>
            <a:lvl5pPr marL="1523939" indent="0">
              <a:buNone/>
              <a:defRPr sz="1300" b="1"/>
            </a:lvl5pPr>
            <a:lvl6pPr marL="1904924" indent="0">
              <a:buNone/>
              <a:defRPr sz="1300" b="1"/>
            </a:lvl6pPr>
            <a:lvl7pPr marL="2285909" indent="0">
              <a:buNone/>
              <a:defRPr sz="1300" b="1"/>
            </a:lvl7pPr>
            <a:lvl8pPr marL="2666893" indent="0">
              <a:buNone/>
              <a:defRPr sz="1300" b="1"/>
            </a:lvl8pPr>
            <a:lvl9pPr marL="3047878" indent="0">
              <a:buNone/>
              <a:defRPr sz="1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700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00" b="1"/>
            </a:lvl4pPr>
            <a:lvl5pPr marL="1523939" indent="0">
              <a:buNone/>
              <a:defRPr sz="1300" b="1"/>
            </a:lvl5pPr>
            <a:lvl6pPr marL="1904924" indent="0">
              <a:buNone/>
              <a:defRPr sz="1300" b="1"/>
            </a:lvl6pPr>
            <a:lvl7pPr marL="2285909" indent="0">
              <a:buNone/>
              <a:defRPr sz="1300" b="1"/>
            </a:lvl7pPr>
            <a:lvl8pPr marL="2666893" indent="0">
              <a:buNone/>
              <a:defRPr sz="1300" b="1"/>
            </a:lvl8pPr>
            <a:lvl9pPr marL="3047878" indent="0">
              <a:buNone/>
              <a:defRPr sz="1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6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3E33-5C81-4D3B-BCE8-4E5396421D60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84C3C-2A9B-44C3-8B89-441C297C3107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B1D67-0B45-4674-9C95-3A48C8E4837D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0985" indent="0">
              <a:buNone/>
              <a:defRPr sz="1000"/>
            </a:lvl2pPr>
            <a:lvl3pPr marL="761970" indent="0">
              <a:buNone/>
              <a:defRPr sz="800"/>
            </a:lvl3pPr>
            <a:lvl4pPr marL="1142954" indent="0">
              <a:buNone/>
              <a:defRPr sz="700"/>
            </a:lvl4pPr>
            <a:lvl5pPr marL="1523939" indent="0">
              <a:buNone/>
              <a:defRPr sz="700"/>
            </a:lvl5pPr>
            <a:lvl6pPr marL="1904924" indent="0">
              <a:buNone/>
              <a:defRPr sz="700"/>
            </a:lvl6pPr>
            <a:lvl7pPr marL="2285909" indent="0">
              <a:buNone/>
              <a:defRPr sz="700"/>
            </a:lvl7pPr>
            <a:lvl8pPr marL="2666893" indent="0">
              <a:buNone/>
              <a:defRPr sz="700"/>
            </a:lvl8pPr>
            <a:lvl9pPr marL="3047878" indent="0">
              <a:buNone/>
              <a:defRPr sz="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1AACD-1CF4-49FD-9B01-6830B196596D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0985" indent="0">
              <a:buNone/>
              <a:defRPr sz="2300"/>
            </a:lvl2pPr>
            <a:lvl3pPr marL="761970" indent="0">
              <a:buNone/>
              <a:defRPr sz="2000"/>
            </a:lvl3pPr>
            <a:lvl4pPr marL="1142954" indent="0">
              <a:buNone/>
              <a:defRPr sz="1700"/>
            </a:lvl4pPr>
            <a:lvl5pPr marL="1523939" indent="0">
              <a:buNone/>
              <a:defRPr sz="1700"/>
            </a:lvl5pPr>
            <a:lvl6pPr marL="1904924" indent="0">
              <a:buNone/>
              <a:defRPr sz="1700"/>
            </a:lvl6pPr>
            <a:lvl7pPr marL="2285909" indent="0">
              <a:buNone/>
              <a:defRPr sz="1700"/>
            </a:lvl7pPr>
            <a:lvl8pPr marL="2666893" indent="0">
              <a:buNone/>
              <a:defRPr sz="1700"/>
            </a:lvl8pPr>
            <a:lvl9pPr marL="3047878" indent="0">
              <a:buNone/>
              <a:defRPr sz="17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00"/>
            </a:lvl1pPr>
            <a:lvl2pPr marL="380985" indent="0">
              <a:buNone/>
              <a:defRPr sz="1000"/>
            </a:lvl2pPr>
            <a:lvl3pPr marL="761970" indent="0">
              <a:buNone/>
              <a:defRPr sz="800"/>
            </a:lvl3pPr>
            <a:lvl4pPr marL="1142954" indent="0">
              <a:buNone/>
              <a:defRPr sz="700"/>
            </a:lvl4pPr>
            <a:lvl5pPr marL="1523939" indent="0">
              <a:buNone/>
              <a:defRPr sz="700"/>
            </a:lvl5pPr>
            <a:lvl6pPr marL="1904924" indent="0">
              <a:buNone/>
              <a:defRPr sz="700"/>
            </a:lvl6pPr>
            <a:lvl7pPr marL="2285909" indent="0">
              <a:buNone/>
              <a:defRPr sz="700"/>
            </a:lvl7pPr>
            <a:lvl8pPr marL="2666893" indent="0">
              <a:buNone/>
              <a:defRPr sz="700"/>
            </a:lvl8pPr>
            <a:lvl9pPr marL="3047878" indent="0">
              <a:buNone/>
              <a:defRPr sz="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A2F28-A123-4CD4-87BC-CF5B2CA7C970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97" tIns="38098" rIns="76197" bIns="380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197" tIns="38098" rIns="76197" bIns="38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97" tIns="38098" rIns="76197" bIns="38098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97" tIns="38098" rIns="76197" bIns="38098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6197" tIns="38098" rIns="76197" bIns="3809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BA4F87B-E148-46E0-B09F-B0F5819238D4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380985" algn="ctr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17538" indent="-236538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ＭＳ Ｐゴシック" charset="-128"/>
        </a:defRPr>
      </a:lvl2pPr>
      <a:lvl3pPr marL="950913" indent="-18891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1913" indent="-188913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ea typeface="ＭＳ Ｐゴシック" charset="-128"/>
        </a:defRPr>
      </a:lvl4pPr>
      <a:lvl5pPr marL="1712913" indent="-188913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ＭＳ Ｐゴシック" charset="-128"/>
        </a:defRPr>
      </a:lvl5pPr>
      <a:lvl6pPr marL="2095416" indent="-190492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ＭＳ Ｐゴシック" charset="-128"/>
        </a:defRPr>
      </a:lvl6pPr>
      <a:lvl7pPr marL="2476401" indent="-190492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ＭＳ Ｐゴシック" charset="-128"/>
        </a:defRPr>
      </a:lvl7pPr>
      <a:lvl8pPr marL="2857386" indent="-190492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ＭＳ Ｐゴシック" charset="-128"/>
        </a:defRPr>
      </a:lvl8pPr>
      <a:lvl9pPr marL="3238370" indent="-190492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s-ES_tradnl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wmf"/><Relationship Id="rId5" Type="http://schemas.openxmlformats.org/officeDocument/2006/relationships/image" Target="../media/image8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43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.wmf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wmf"/><Relationship Id="rId5" Type="http://schemas.openxmlformats.org/officeDocument/2006/relationships/image" Target="../media/image81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/>
          <p:cNvSpPr txBox="1">
            <a:spLocks noChangeArrowheads="1"/>
          </p:cNvSpPr>
          <p:nvPr/>
        </p:nvSpPr>
        <p:spPr bwMode="auto">
          <a:xfrm>
            <a:off x="0" y="395288"/>
            <a:ext cx="914400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s-ES" sz="3200" b="1">
                <a:solidFill>
                  <a:srgbClr val="FFFF00"/>
                </a:solidFill>
              </a:rPr>
              <a:t>First-principles simulations on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s-ES" sz="3200" b="1">
                <a:solidFill>
                  <a:srgbClr val="FFFF00"/>
                </a:solidFill>
              </a:rPr>
              <a:t> PbTiO</a:t>
            </a:r>
            <a:r>
              <a:rPr lang="es-ES" sz="3200" b="1" baseline="-25000">
                <a:solidFill>
                  <a:srgbClr val="FFFF00"/>
                </a:solidFill>
              </a:rPr>
              <a:t>3</a:t>
            </a:r>
            <a:r>
              <a:rPr lang="es-ES" sz="3200" b="1">
                <a:solidFill>
                  <a:srgbClr val="FFFF00"/>
                </a:solidFill>
              </a:rPr>
              <a:t>/SrTiO</a:t>
            </a:r>
            <a:r>
              <a:rPr lang="es-ES" sz="3200" b="1" baseline="-25000">
                <a:solidFill>
                  <a:srgbClr val="FFFF00"/>
                </a:solidFill>
              </a:rPr>
              <a:t>3</a:t>
            </a:r>
            <a:r>
              <a:rPr lang="es-ES" sz="3200" b="1">
                <a:solidFill>
                  <a:srgbClr val="FFFF00"/>
                </a:solidFill>
              </a:rPr>
              <a:t> superlattices </a:t>
            </a:r>
          </a:p>
        </p:txBody>
      </p:sp>
      <p:sp>
        <p:nvSpPr>
          <p:cNvPr id="15362" name="Text Box 31"/>
          <p:cNvSpPr txBox="1">
            <a:spLocks noChangeArrowheads="1"/>
          </p:cNvSpPr>
          <p:nvPr/>
        </p:nvSpPr>
        <p:spPr bwMode="auto">
          <a:xfrm>
            <a:off x="949325" y="5141913"/>
            <a:ext cx="24860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" sz="2300" b="1">
                <a:solidFill>
                  <a:srgbClr val="FFFF00"/>
                </a:solidFill>
              </a:rPr>
              <a:t>Javier Junquera</a:t>
            </a:r>
          </a:p>
        </p:txBody>
      </p:sp>
      <p:pic>
        <p:nvPicPr>
          <p:cNvPr id="15363" name="Picture 34" descr="cabecera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6125" y="5426075"/>
            <a:ext cx="10668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owerPoint Temp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864600" y="6523038"/>
            <a:ext cx="152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31"/>
          <p:cNvSpPr txBox="1">
            <a:spLocks noChangeArrowheads="1"/>
          </p:cNvSpPr>
          <p:nvPr/>
        </p:nvSpPr>
        <p:spPr bwMode="auto">
          <a:xfrm>
            <a:off x="949325" y="5678488"/>
            <a:ext cx="34321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" sz="2300" b="1">
                <a:solidFill>
                  <a:srgbClr val="FFFF00"/>
                </a:solidFill>
              </a:rPr>
              <a:t>Pablo Aguado-Puente</a:t>
            </a:r>
          </a:p>
        </p:txBody>
      </p:sp>
      <p:sp>
        <p:nvSpPr>
          <p:cNvPr id="15366" name="Text Box 31"/>
          <p:cNvSpPr txBox="1">
            <a:spLocks noChangeArrowheads="1"/>
          </p:cNvSpPr>
          <p:nvPr/>
        </p:nvSpPr>
        <p:spPr bwMode="auto">
          <a:xfrm>
            <a:off x="949325" y="6203950"/>
            <a:ext cx="36163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" sz="2300" b="1">
                <a:solidFill>
                  <a:srgbClr val="FFFF00"/>
                </a:solidFill>
              </a:rPr>
              <a:t>Pablo García-Fernández</a:t>
            </a:r>
          </a:p>
        </p:txBody>
      </p:sp>
      <p:pic>
        <p:nvPicPr>
          <p:cNvPr id="15367" name="Imagen 8" descr="Interface.cut.eps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17650" y="1698625"/>
            <a:ext cx="154940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agen 8" descr="Interface.P.eps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62363" y="1812925"/>
            <a:ext cx="5410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46163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First-principles study on PbTiO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superlattices </a:t>
            </a:r>
          </a:p>
        </p:txBody>
      </p:sp>
      <p:sp>
        <p:nvSpPr>
          <p:cNvPr id="33794" name="CuadroTexto 21"/>
          <p:cNvSpPr txBox="1">
            <a:spLocks noChangeArrowheads="1"/>
          </p:cNvSpPr>
          <p:nvPr/>
        </p:nvSpPr>
        <p:spPr bwMode="auto">
          <a:xfrm>
            <a:off x="1398588" y="2122488"/>
            <a:ext cx="6350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>
                <a:solidFill>
                  <a:schemeClr val="bg1"/>
                </a:solidFill>
              </a:rPr>
              <a:t>Influence of the epitaxial strain</a:t>
            </a:r>
          </a:p>
        </p:txBody>
      </p:sp>
      <p:sp>
        <p:nvSpPr>
          <p:cNvPr id="33795" name="CuadroTexto 7"/>
          <p:cNvSpPr txBox="1">
            <a:spLocks noChangeArrowheads="1"/>
          </p:cNvSpPr>
          <p:nvPr/>
        </p:nvSpPr>
        <p:spPr bwMode="auto">
          <a:xfrm>
            <a:off x="1398588" y="4275138"/>
            <a:ext cx="6350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>
                <a:solidFill>
                  <a:schemeClr val="bg1"/>
                </a:solidFill>
              </a:rPr>
              <a:t>Eventual stabilization of domains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46163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First-principles study on PbTiO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superlattices </a:t>
            </a:r>
          </a:p>
        </p:txBody>
      </p:sp>
      <p:sp>
        <p:nvSpPr>
          <p:cNvPr id="35842" name="CuadroTexto 21"/>
          <p:cNvSpPr txBox="1">
            <a:spLocks noChangeArrowheads="1"/>
          </p:cNvSpPr>
          <p:nvPr/>
        </p:nvSpPr>
        <p:spPr bwMode="auto">
          <a:xfrm>
            <a:off x="1398588" y="2122488"/>
            <a:ext cx="6350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>
                <a:solidFill>
                  <a:srgbClr val="FFFF00"/>
                </a:solidFill>
              </a:rPr>
              <a:t>Influence of the epitaxial strain</a:t>
            </a:r>
          </a:p>
        </p:txBody>
      </p:sp>
      <p:sp>
        <p:nvSpPr>
          <p:cNvPr id="35843" name="CuadroTexto 7"/>
          <p:cNvSpPr txBox="1">
            <a:spLocks noChangeArrowheads="1"/>
          </p:cNvSpPr>
          <p:nvPr/>
        </p:nvSpPr>
        <p:spPr bwMode="auto">
          <a:xfrm>
            <a:off x="1398588" y="4275138"/>
            <a:ext cx="6350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>
                <a:solidFill>
                  <a:schemeClr val="bg1"/>
                </a:solidFill>
              </a:rPr>
              <a:t>Eventual stabilization of domains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/>
          <p:cNvSpPr txBox="1">
            <a:spLocks noChangeArrowheads="1"/>
          </p:cNvSpPr>
          <p:nvPr/>
        </p:nvSpPr>
        <p:spPr bwMode="auto">
          <a:xfrm>
            <a:off x="677863" y="5083175"/>
            <a:ext cx="7805737" cy="6858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69971" tIns="34986" rIns="69971" bIns="34986">
            <a:spAutoFit/>
          </a:bodyPr>
          <a:lstStyle/>
          <a:p>
            <a:pPr algn="ctr" defTabSz="698500" eaLnBrk="0" hangingPunct="0">
              <a:spcBef>
                <a:spcPct val="50000"/>
              </a:spcBef>
            </a:pPr>
            <a:r>
              <a:rPr lang="es-ES" sz="2000" b="1">
                <a:solidFill>
                  <a:schemeClr val="bg1"/>
                </a:solidFill>
              </a:rPr>
              <a:t>Many oxides have similar lattice constants allowing for a good match at the interfaces  </a:t>
            </a:r>
          </a:p>
        </p:txBody>
      </p:sp>
      <p:sp>
        <p:nvSpPr>
          <p:cNvPr id="37890" name="Text Box 6"/>
          <p:cNvSpPr txBox="1">
            <a:spLocks noChangeArrowheads="1"/>
          </p:cNvSpPr>
          <p:nvPr/>
        </p:nvSpPr>
        <p:spPr bwMode="auto">
          <a:xfrm>
            <a:off x="1182688" y="460375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tabLst>
                <a:tab pos="1422400" algn="l"/>
              </a:tabLst>
            </a:pPr>
            <a:r>
              <a:rPr lang="en-US" sz="1400" b="1">
                <a:solidFill>
                  <a:schemeClr val="bg1"/>
                </a:solidFill>
              </a:rPr>
              <a:t>D. G. Schlom </a:t>
            </a:r>
            <a:r>
              <a:rPr lang="en-US" sz="1400" b="1" i="1">
                <a:solidFill>
                  <a:schemeClr val="bg1"/>
                </a:solidFill>
              </a:rPr>
              <a:t>et al</a:t>
            </a:r>
            <a:r>
              <a:rPr lang="en-US" sz="1400" b="1">
                <a:solidFill>
                  <a:schemeClr val="bg1"/>
                </a:solidFill>
              </a:rPr>
              <a:t>., Annu. Rev. Mater. Res. 37, 589 (2007)</a:t>
            </a:r>
          </a:p>
        </p:txBody>
      </p:sp>
      <p:sp>
        <p:nvSpPr>
          <p:cNvPr id="37891" name="Text Box 7"/>
          <p:cNvSpPr txBox="1">
            <a:spLocks noChangeArrowheads="1"/>
          </p:cNvSpPr>
          <p:nvPr/>
        </p:nvSpPr>
        <p:spPr bwMode="auto">
          <a:xfrm>
            <a:off x="0" y="5930900"/>
            <a:ext cx="91440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What would happen if we could mix materials with different properties?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Potential for novel behaviour</a:t>
            </a:r>
          </a:p>
        </p:txBody>
      </p:sp>
      <p:pic>
        <p:nvPicPr>
          <p:cNvPr id="3789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13" y="1143000"/>
            <a:ext cx="78771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2"/>
          <p:cNvSpPr txBox="1">
            <a:spLocks noChangeArrowheads="1"/>
          </p:cNvSpPr>
          <p:nvPr/>
        </p:nvSpPr>
        <p:spPr bwMode="auto">
          <a:xfrm>
            <a:off x="0" y="0"/>
            <a:ext cx="8077200" cy="9318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69971" tIns="34986" rIns="69971" bIns="34986">
            <a:spAutoFit/>
          </a:bodyPr>
          <a:lstStyle/>
          <a:p>
            <a:pPr defTabSz="698500" eaLnBrk="0" hangingPunct="0"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Current interest in functional oxides is largely based on engineered epitaxial thin films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32725" cy="9144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First-principles simulations on monodomain PbTiO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superlattices </a:t>
            </a:r>
          </a:p>
        </p:txBody>
      </p:sp>
      <p:sp>
        <p:nvSpPr>
          <p:cNvPr id="39938" name="CuadroTexto 17"/>
          <p:cNvSpPr txBox="1">
            <a:spLocks noChangeArrowheads="1"/>
          </p:cNvSpPr>
          <p:nvPr/>
        </p:nvSpPr>
        <p:spPr bwMode="auto">
          <a:xfrm>
            <a:off x="4479925" y="5667375"/>
            <a:ext cx="4664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Oxygen octahedra labeled according to:</a:t>
            </a:r>
          </a:p>
          <a:p>
            <a:r>
              <a:rPr lang="es-ES_tradnl" b="1">
                <a:solidFill>
                  <a:schemeClr val="bg1"/>
                </a:solidFill>
              </a:rPr>
              <a:t>     - chemical identity of first two  </a:t>
            </a:r>
          </a:p>
          <a:p>
            <a:r>
              <a:rPr lang="es-ES_tradnl" b="1">
                <a:solidFill>
                  <a:schemeClr val="bg1"/>
                </a:solidFill>
              </a:rPr>
              <a:t>       neighbours layers</a:t>
            </a:r>
          </a:p>
          <a:p>
            <a:r>
              <a:rPr lang="es-ES_tradnl" b="1">
                <a:solidFill>
                  <a:schemeClr val="bg1"/>
                </a:solidFill>
              </a:rPr>
              <a:t>     - polarization </a:t>
            </a:r>
          </a:p>
        </p:txBody>
      </p:sp>
      <p:grpSp>
        <p:nvGrpSpPr>
          <p:cNvPr id="39939" name="Agrupar 20"/>
          <p:cNvGrpSpPr>
            <a:grpSpLocks/>
          </p:cNvGrpSpPr>
          <p:nvPr/>
        </p:nvGrpSpPr>
        <p:grpSpPr bwMode="auto">
          <a:xfrm>
            <a:off x="222250" y="1265238"/>
            <a:ext cx="4076700" cy="4914900"/>
            <a:chOff x="222250" y="1153160"/>
            <a:chExt cx="4076700" cy="4914900"/>
          </a:xfrm>
        </p:grpSpPr>
        <p:pic>
          <p:nvPicPr>
            <p:cNvPr id="3995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2250" y="1153160"/>
              <a:ext cx="4076700" cy="491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ángulo 19"/>
            <p:cNvSpPr/>
            <p:nvPr/>
          </p:nvSpPr>
          <p:spPr>
            <a:xfrm>
              <a:off x="619125" y="1423035"/>
              <a:ext cx="569913" cy="547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</p:grp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6070600"/>
            <a:ext cx="16922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CuadroTexto 23"/>
          <p:cNvSpPr txBox="1">
            <a:spLocks noChangeArrowheads="1"/>
          </p:cNvSpPr>
          <p:nvPr/>
        </p:nvSpPr>
        <p:spPr bwMode="auto">
          <a:xfrm>
            <a:off x="681038" y="904875"/>
            <a:ext cx="314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FF"/>
                </a:solidFill>
              </a:rPr>
              <a:t> (2/2) superlattice</a:t>
            </a:r>
          </a:p>
        </p:txBody>
      </p:sp>
      <p:sp>
        <p:nvSpPr>
          <p:cNvPr id="39942" name="CuadroTexto 24"/>
          <p:cNvSpPr txBox="1">
            <a:spLocks noChangeArrowheads="1"/>
          </p:cNvSpPr>
          <p:nvPr/>
        </p:nvSpPr>
        <p:spPr bwMode="auto">
          <a:xfrm>
            <a:off x="4479925" y="1266825"/>
            <a:ext cx="466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Local Density Approximation (LDA)</a:t>
            </a:r>
          </a:p>
        </p:txBody>
      </p:sp>
      <p:sp>
        <p:nvSpPr>
          <p:cNvPr id="39943" name="CuadroTexto 25"/>
          <p:cNvSpPr txBox="1">
            <a:spLocks noChangeArrowheads="1"/>
          </p:cNvSpPr>
          <p:nvPr/>
        </p:nvSpPr>
        <p:spPr bwMode="auto">
          <a:xfrm>
            <a:off x="4468813" y="1785938"/>
            <a:ext cx="4664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(2 × 2) in-plane periodicity to allow for TiO</a:t>
            </a:r>
            <a:r>
              <a:rPr lang="es-ES_tradnl" b="1" baseline="-25000">
                <a:solidFill>
                  <a:schemeClr val="bg1"/>
                </a:solidFill>
              </a:rPr>
              <a:t>6</a:t>
            </a:r>
            <a:r>
              <a:rPr lang="es-ES_tradnl" b="1">
                <a:solidFill>
                  <a:schemeClr val="bg1"/>
                </a:solidFill>
              </a:rPr>
              <a:t> octahedra rotations     and tiltings</a:t>
            </a:r>
          </a:p>
        </p:txBody>
      </p:sp>
      <p:sp>
        <p:nvSpPr>
          <p:cNvPr id="39944" name="CuadroTexto 26"/>
          <p:cNvSpPr txBox="1">
            <a:spLocks noChangeArrowheads="1"/>
          </p:cNvSpPr>
          <p:nvPr/>
        </p:nvSpPr>
        <p:spPr bwMode="auto">
          <a:xfrm>
            <a:off x="4479925" y="4021138"/>
            <a:ext cx="46640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Mechanical boundary conditions implicitly treated by  fixing the in-plane lattice constant</a:t>
            </a:r>
          </a:p>
        </p:txBody>
      </p:sp>
      <p:pic>
        <p:nvPicPr>
          <p:cNvPr id="3994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8238" y="2559050"/>
            <a:ext cx="11557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CuadroTexto 26"/>
          <p:cNvSpPr txBox="1">
            <a:spLocks noChangeArrowheads="1"/>
          </p:cNvSpPr>
          <p:nvPr/>
        </p:nvSpPr>
        <p:spPr bwMode="auto">
          <a:xfrm>
            <a:off x="4479925" y="5146675"/>
            <a:ext cx="4664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Short-circuit electrical boundary conditio</a:t>
            </a:r>
          </a:p>
        </p:txBody>
      </p:sp>
      <p:pic>
        <p:nvPicPr>
          <p:cNvPr id="39947" name="Imagen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0213" y="5857875"/>
            <a:ext cx="4445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ector recto de flecha 15"/>
          <p:cNvCxnSpPr/>
          <p:nvPr/>
        </p:nvCxnSpPr>
        <p:spPr>
          <a:xfrm>
            <a:off x="2722563" y="5719763"/>
            <a:ext cx="925512" cy="8096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949" name="Imagen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85225" y="2181225"/>
            <a:ext cx="21113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Imagen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04075" y="2143125"/>
            <a:ext cx="2540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32725" cy="9144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First-principles atomic relaxations on monodomain PbTiO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superlattices </a:t>
            </a:r>
          </a:p>
        </p:txBody>
      </p:sp>
      <p:grpSp>
        <p:nvGrpSpPr>
          <p:cNvPr id="41986" name="Agrupar 20"/>
          <p:cNvGrpSpPr>
            <a:grpSpLocks/>
          </p:cNvGrpSpPr>
          <p:nvPr/>
        </p:nvGrpSpPr>
        <p:grpSpPr bwMode="auto">
          <a:xfrm>
            <a:off x="222250" y="1265238"/>
            <a:ext cx="4076700" cy="4914900"/>
            <a:chOff x="222250" y="1153160"/>
            <a:chExt cx="4076700" cy="4914900"/>
          </a:xfrm>
        </p:grpSpPr>
        <p:pic>
          <p:nvPicPr>
            <p:cNvPr id="4199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2250" y="1153160"/>
              <a:ext cx="4076700" cy="491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ángulo 19"/>
            <p:cNvSpPr/>
            <p:nvPr/>
          </p:nvSpPr>
          <p:spPr>
            <a:xfrm>
              <a:off x="619125" y="1423035"/>
              <a:ext cx="569913" cy="547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</p:grp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6070600"/>
            <a:ext cx="16922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CuadroTexto 23"/>
          <p:cNvSpPr txBox="1">
            <a:spLocks noChangeArrowheads="1"/>
          </p:cNvSpPr>
          <p:nvPr/>
        </p:nvSpPr>
        <p:spPr bwMode="auto">
          <a:xfrm>
            <a:off x="681038" y="904875"/>
            <a:ext cx="314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FF"/>
                </a:solidFill>
              </a:rPr>
              <a:t> (2/2) superlattice</a:t>
            </a:r>
          </a:p>
        </p:txBody>
      </p:sp>
      <p:sp>
        <p:nvSpPr>
          <p:cNvPr id="41989" name="CuadroTexto 12"/>
          <p:cNvSpPr txBox="1">
            <a:spLocks noChangeArrowheads="1"/>
          </p:cNvSpPr>
          <p:nvPr/>
        </p:nvSpPr>
        <p:spPr bwMode="auto">
          <a:xfrm>
            <a:off x="4479925" y="1266825"/>
            <a:ext cx="4664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00"/>
                </a:solidFill>
              </a:rPr>
              <a:t>Step 1: </a:t>
            </a:r>
          </a:p>
          <a:p>
            <a:pPr algn="ctr"/>
            <a:r>
              <a:rPr lang="es-ES_tradnl" b="1">
                <a:solidFill>
                  <a:srgbClr val="FFFF00"/>
                </a:solidFill>
              </a:rPr>
              <a:t>Getting a reference non-polar structure</a:t>
            </a:r>
          </a:p>
        </p:txBody>
      </p:sp>
      <p:sp>
        <p:nvSpPr>
          <p:cNvPr id="15" name="Paralelogramo 14"/>
          <p:cNvSpPr/>
          <p:nvPr/>
        </p:nvSpPr>
        <p:spPr>
          <a:xfrm>
            <a:off x="2592388" y="2193925"/>
            <a:ext cx="1481137" cy="265113"/>
          </a:xfrm>
          <a:prstGeom prst="parallelogram">
            <a:avLst>
              <a:gd name="adj" fmla="val 111962"/>
            </a:avLst>
          </a:prstGeom>
          <a:solidFill>
            <a:srgbClr val="FF9900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16" name="Paralelogramo 15"/>
          <p:cNvSpPr/>
          <p:nvPr/>
        </p:nvSpPr>
        <p:spPr>
          <a:xfrm>
            <a:off x="2601913" y="4073525"/>
            <a:ext cx="1482725" cy="265113"/>
          </a:xfrm>
          <a:prstGeom prst="parallelogram">
            <a:avLst>
              <a:gd name="adj" fmla="val 111962"/>
            </a:avLst>
          </a:prstGeom>
          <a:solidFill>
            <a:srgbClr val="FF9900">
              <a:alpha val="4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41992" name="CuadroTexto 16"/>
          <p:cNvSpPr txBox="1">
            <a:spLocks noChangeArrowheads="1"/>
          </p:cNvSpPr>
          <p:nvPr/>
        </p:nvSpPr>
        <p:spPr bwMode="auto">
          <a:xfrm>
            <a:off x="4837113" y="3017838"/>
            <a:ext cx="39624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Relaxation of the atomic position and lattice vectors </a:t>
            </a:r>
          </a:p>
          <a:p>
            <a:pPr algn="ctr"/>
            <a:r>
              <a:rPr lang="es-ES_tradnl" b="1">
                <a:solidFill>
                  <a:schemeClr val="bg1"/>
                </a:solidFill>
              </a:rPr>
              <a:t>BUT</a:t>
            </a:r>
          </a:p>
          <a:p>
            <a:pPr algn="ctr"/>
            <a:r>
              <a:rPr lang="es-ES_tradnl" b="1">
                <a:solidFill>
                  <a:schemeClr val="bg1"/>
                </a:solidFill>
              </a:rPr>
              <a:t>With some constraints to avoid the appearance of a polarization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1747838" y="1990725"/>
            <a:ext cx="711200" cy="3587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sp>
        <p:nvSpPr>
          <p:cNvPr id="21" name="Rectángulo 20"/>
          <p:cNvSpPr/>
          <p:nvPr/>
        </p:nvSpPr>
        <p:spPr>
          <a:xfrm>
            <a:off x="549275" y="2519363"/>
            <a:ext cx="781050" cy="2001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41995" name="Imagen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0213" y="5857875"/>
            <a:ext cx="4445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ector recto de flecha 16"/>
          <p:cNvCxnSpPr/>
          <p:nvPr/>
        </p:nvCxnSpPr>
        <p:spPr>
          <a:xfrm>
            <a:off x="2722563" y="5719763"/>
            <a:ext cx="925512" cy="8096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32725" cy="9144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First-principles atomic relaxations on monodomain PbTiO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superlattices </a:t>
            </a:r>
          </a:p>
        </p:txBody>
      </p:sp>
      <p:grpSp>
        <p:nvGrpSpPr>
          <p:cNvPr id="44034" name="Agrupar 20"/>
          <p:cNvGrpSpPr>
            <a:grpSpLocks/>
          </p:cNvGrpSpPr>
          <p:nvPr/>
        </p:nvGrpSpPr>
        <p:grpSpPr bwMode="auto">
          <a:xfrm>
            <a:off x="222250" y="1265238"/>
            <a:ext cx="4076700" cy="4914900"/>
            <a:chOff x="222250" y="1153160"/>
            <a:chExt cx="4076700" cy="4914900"/>
          </a:xfrm>
        </p:grpSpPr>
        <p:pic>
          <p:nvPicPr>
            <p:cNvPr id="4404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2250" y="1153160"/>
              <a:ext cx="4076700" cy="491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ángulo 19"/>
            <p:cNvSpPr/>
            <p:nvPr/>
          </p:nvSpPr>
          <p:spPr>
            <a:xfrm>
              <a:off x="619125" y="1423035"/>
              <a:ext cx="569913" cy="547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</p:grp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6070600"/>
            <a:ext cx="16922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CuadroTexto 23"/>
          <p:cNvSpPr txBox="1">
            <a:spLocks noChangeArrowheads="1"/>
          </p:cNvSpPr>
          <p:nvPr/>
        </p:nvSpPr>
        <p:spPr bwMode="auto">
          <a:xfrm>
            <a:off x="681038" y="904875"/>
            <a:ext cx="314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FF"/>
                </a:solidFill>
              </a:rPr>
              <a:t> (2/2) superlattice</a:t>
            </a:r>
          </a:p>
        </p:txBody>
      </p:sp>
      <p:sp>
        <p:nvSpPr>
          <p:cNvPr id="44037" name="CuadroTexto 12"/>
          <p:cNvSpPr txBox="1">
            <a:spLocks noChangeArrowheads="1"/>
          </p:cNvSpPr>
          <p:nvPr/>
        </p:nvSpPr>
        <p:spPr bwMode="auto">
          <a:xfrm>
            <a:off x="4479925" y="1266825"/>
            <a:ext cx="4664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00"/>
                </a:solidFill>
              </a:rPr>
              <a:t>Step 2: </a:t>
            </a:r>
          </a:p>
          <a:p>
            <a:pPr algn="ctr"/>
            <a:r>
              <a:rPr lang="es-ES_tradnl" b="1">
                <a:solidFill>
                  <a:srgbClr val="FFFF00"/>
                </a:solidFill>
              </a:rPr>
              <a:t>Getting the most stable phases</a:t>
            </a:r>
          </a:p>
        </p:txBody>
      </p:sp>
      <p:sp>
        <p:nvSpPr>
          <p:cNvPr id="44038" name="CuadroTexto 16"/>
          <p:cNvSpPr txBox="1">
            <a:spLocks noChangeArrowheads="1"/>
          </p:cNvSpPr>
          <p:nvPr/>
        </p:nvSpPr>
        <p:spPr bwMode="auto">
          <a:xfrm>
            <a:off x="4581525" y="3017838"/>
            <a:ext cx="4481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Starting from the most stable non-polar phase,</a:t>
            </a:r>
          </a:p>
          <a:p>
            <a:pPr algn="ctr"/>
            <a:r>
              <a:rPr lang="es-ES_tradnl" b="1">
                <a:solidFill>
                  <a:schemeClr val="bg1"/>
                </a:solidFill>
              </a:rPr>
              <a:t>SYMMETRY IS BROKEN</a:t>
            </a:r>
          </a:p>
          <a:p>
            <a:pPr algn="ctr"/>
            <a:r>
              <a:rPr lang="es-ES_tradnl" b="1">
                <a:solidFill>
                  <a:schemeClr val="bg1"/>
                </a:solidFill>
              </a:rPr>
              <a:t>A new atomic relaxation is performed</a:t>
            </a:r>
          </a:p>
        </p:txBody>
      </p:sp>
      <p:pic>
        <p:nvPicPr>
          <p:cNvPr id="44039" name="Imagen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0213" y="5857875"/>
            <a:ext cx="4445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ector recto de flecha 10"/>
          <p:cNvCxnSpPr/>
          <p:nvPr/>
        </p:nvCxnSpPr>
        <p:spPr>
          <a:xfrm>
            <a:off x="2722563" y="5719763"/>
            <a:ext cx="925512" cy="8096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n 7" descr="P_vs_a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3" y="1366838"/>
            <a:ext cx="349885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07438" cy="9144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Polarization-strain coupling in monodomain PbTiO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(2/2) superlattices</a:t>
            </a:r>
          </a:p>
        </p:txBody>
      </p:sp>
      <p:sp>
        <p:nvSpPr>
          <p:cNvPr id="46083" name="CuadroTexto 10"/>
          <p:cNvSpPr txBox="1">
            <a:spLocks noChangeArrowheads="1"/>
          </p:cNvSpPr>
          <p:nvPr/>
        </p:nvSpPr>
        <p:spPr bwMode="auto">
          <a:xfrm>
            <a:off x="306388" y="1371600"/>
            <a:ext cx="3759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Common cubic substrates</a:t>
            </a:r>
          </a:p>
        </p:txBody>
      </p:sp>
      <p:sp>
        <p:nvSpPr>
          <p:cNvPr id="13" name="CuadroTexto 12"/>
          <p:cNvSpPr txBox="1">
            <a:spLocks noChangeArrowheads="1"/>
          </p:cNvSpPr>
          <p:nvPr/>
        </p:nvSpPr>
        <p:spPr bwMode="auto">
          <a:xfrm>
            <a:off x="4246563" y="3502025"/>
            <a:ext cx="489743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For </a:t>
            </a:r>
            <a:r>
              <a:rPr lang="es-ES_tradnl" b="1">
                <a:solidFill>
                  <a:srgbClr val="FFFF00"/>
                </a:solidFill>
              </a:rPr>
              <a:t>tensile strains</a:t>
            </a:r>
            <a:r>
              <a:rPr lang="es-ES_tradnl" b="1">
                <a:solidFill>
                  <a:schemeClr val="bg1"/>
                </a:solidFill>
              </a:rPr>
              <a:t>:</a:t>
            </a:r>
          </a:p>
          <a:p>
            <a:endParaRPr lang="es-ES_tradnl" b="1">
              <a:solidFill>
                <a:schemeClr val="bg1"/>
              </a:solidFill>
            </a:endParaRPr>
          </a:p>
          <a:p>
            <a:r>
              <a:rPr lang="es-ES_tradnl" b="1">
                <a:solidFill>
                  <a:srgbClr val="FFFFFF"/>
                </a:solidFill>
              </a:rPr>
              <a:t>-polarization lies along [110] direction</a:t>
            </a:r>
          </a:p>
          <a:p>
            <a:r>
              <a:rPr lang="es-ES_tradnl" b="1">
                <a:solidFill>
                  <a:srgbClr val="FFFFFF"/>
                </a:solidFill>
              </a:rPr>
              <a:t> </a:t>
            </a:r>
            <a:r>
              <a:rPr lang="es-ES_tradnl" b="1">
                <a:solidFill>
                  <a:srgbClr val="FFFF00"/>
                </a:solidFill>
              </a:rPr>
              <a:t>(</a:t>
            </a:r>
            <a:r>
              <a:rPr lang="es-ES_tradnl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aa</a:t>
            </a:r>
            <a:r>
              <a:rPr lang="es-ES_tradnl" b="1">
                <a:solidFill>
                  <a:srgbClr val="FFFF00"/>
                </a:solidFill>
              </a:rPr>
              <a:t>-phase)</a:t>
            </a:r>
          </a:p>
          <a:p>
            <a:endParaRPr lang="es-ES_tradnl" b="1">
              <a:solidFill>
                <a:srgbClr val="FFFFFF"/>
              </a:solidFill>
            </a:endParaRPr>
          </a:p>
          <a:p>
            <a:r>
              <a:rPr lang="es-ES_tradnl" b="1">
                <a:solidFill>
                  <a:schemeClr val="bg1"/>
                </a:solidFill>
              </a:rPr>
              <a:t>-</a:t>
            </a:r>
            <a:r>
              <a:rPr lang="es-ES_tradnl" b="1">
                <a:solidFill>
                  <a:srgbClr val="FFFFFF"/>
                </a:solidFill>
              </a:rPr>
              <a:t>no electrostatic restriction to keep the in-plane polarization at the same value</a:t>
            </a:r>
          </a:p>
        </p:txBody>
      </p:sp>
      <p:sp>
        <p:nvSpPr>
          <p:cNvPr id="14" name="CuadroTexto 13"/>
          <p:cNvSpPr txBox="1">
            <a:spLocks noChangeArrowheads="1"/>
          </p:cNvSpPr>
          <p:nvPr/>
        </p:nvSpPr>
        <p:spPr bwMode="auto">
          <a:xfrm>
            <a:off x="4246563" y="5657850"/>
            <a:ext cx="48974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For </a:t>
            </a:r>
            <a:r>
              <a:rPr lang="es-ES_tradnl" b="1">
                <a:solidFill>
                  <a:srgbClr val="FFFF00"/>
                </a:solidFill>
              </a:rPr>
              <a:t>intermediate regime:</a:t>
            </a:r>
          </a:p>
          <a:p>
            <a:r>
              <a:rPr lang="es-ES_tradnl" b="1">
                <a:solidFill>
                  <a:srgbClr val="FFFFFF"/>
                </a:solidFill>
              </a:rPr>
              <a:t>-continuous rotation of polarization </a:t>
            </a:r>
          </a:p>
          <a:p>
            <a:r>
              <a:rPr lang="es-ES_tradnl" b="1">
                <a:solidFill>
                  <a:srgbClr val="FFFFFF"/>
                </a:solidFill>
              </a:rPr>
              <a:t> </a:t>
            </a:r>
            <a:r>
              <a:rPr lang="es-ES_tradnl" b="1">
                <a:solidFill>
                  <a:srgbClr val="FFFF00"/>
                </a:solidFill>
              </a:rPr>
              <a:t>(</a:t>
            </a:r>
            <a:r>
              <a:rPr lang="es-ES_tradnl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s-ES_tradnl" b="1">
                <a:solidFill>
                  <a:srgbClr val="FFFF00"/>
                </a:solidFill>
              </a:rPr>
              <a:t>-phase)</a:t>
            </a:r>
          </a:p>
          <a:p>
            <a:r>
              <a:rPr lang="es-ES_tradnl" b="1">
                <a:solidFill>
                  <a:srgbClr val="FFFFFF"/>
                </a:solidFill>
              </a:rPr>
              <a:t>-second order phase transitions</a:t>
            </a:r>
          </a:p>
        </p:txBody>
      </p:sp>
      <p:sp>
        <p:nvSpPr>
          <p:cNvPr id="46086" name="CuadroTexto 10"/>
          <p:cNvSpPr txBox="1">
            <a:spLocks noChangeArrowheads="1"/>
          </p:cNvSpPr>
          <p:nvPr/>
        </p:nvSpPr>
        <p:spPr bwMode="auto">
          <a:xfrm>
            <a:off x="1071563" y="4681538"/>
            <a:ext cx="2228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/>
              <a:t>Strain (%)</a:t>
            </a:r>
          </a:p>
        </p:txBody>
      </p:sp>
      <p:grpSp>
        <p:nvGrpSpPr>
          <p:cNvPr id="46087" name="Agrupar 10"/>
          <p:cNvGrpSpPr>
            <a:grpSpLocks/>
          </p:cNvGrpSpPr>
          <p:nvPr/>
        </p:nvGrpSpPr>
        <p:grpSpPr bwMode="auto">
          <a:xfrm>
            <a:off x="4246563" y="1287463"/>
            <a:ext cx="4897437" cy="2032000"/>
            <a:chOff x="4246563" y="1287463"/>
            <a:chExt cx="4897437" cy="2031325"/>
          </a:xfrm>
        </p:grpSpPr>
        <p:sp>
          <p:nvSpPr>
            <p:cNvPr id="46089" name="CuadroTexto 11"/>
            <p:cNvSpPr txBox="1">
              <a:spLocks noChangeArrowheads="1"/>
            </p:cNvSpPr>
            <p:nvPr/>
          </p:nvSpPr>
          <p:spPr bwMode="auto">
            <a:xfrm>
              <a:off x="4246563" y="1287463"/>
              <a:ext cx="4897437" cy="203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b="1">
                  <a:solidFill>
                    <a:schemeClr val="bg1"/>
                  </a:solidFill>
                </a:rPr>
                <a:t>For </a:t>
              </a:r>
              <a:r>
                <a:rPr lang="es-ES_tradnl" b="1">
                  <a:solidFill>
                    <a:srgbClr val="FFFF00"/>
                  </a:solidFill>
                </a:rPr>
                <a:t>compressive strains</a:t>
              </a:r>
              <a:r>
                <a:rPr lang="es-ES_tradnl" b="1">
                  <a:solidFill>
                    <a:schemeClr val="bg1"/>
                  </a:solidFill>
                </a:rPr>
                <a:t>:</a:t>
              </a:r>
            </a:p>
            <a:p>
              <a:endParaRPr lang="es-ES_tradnl" b="1">
                <a:solidFill>
                  <a:schemeClr val="bg1"/>
                </a:solidFill>
              </a:endParaRPr>
            </a:p>
            <a:p>
              <a:r>
                <a:rPr lang="es-ES_tradnl" b="1">
                  <a:solidFill>
                    <a:srgbClr val="FFFFFF"/>
                  </a:solidFill>
                </a:rPr>
                <a:t>-homogeneous polarization stabilized along </a:t>
              </a:r>
              <a:r>
                <a:rPr lang="es-ES_tradnl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s-ES_tradnl" b="1">
                  <a:solidFill>
                    <a:srgbClr val="FFFFFF"/>
                  </a:solidFill>
                </a:rPr>
                <a:t> </a:t>
              </a:r>
              <a:r>
                <a:rPr lang="es-ES_tradnl" b="1">
                  <a:solidFill>
                    <a:srgbClr val="FFFF00"/>
                  </a:solidFill>
                </a:rPr>
                <a:t>(</a:t>
              </a:r>
              <a:r>
                <a:rPr lang="es-ES_tradnl" i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s-ES_tradnl" b="1">
                  <a:solidFill>
                    <a:srgbClr val="FFFF00"/>
                  </a:solidFill>
                </a:rPr>
                <a:t>-phase)</a:t>
              </a:r>
            </a:p>
            <a:p>
              <a:endParaRPr lang="es-ES_tradnl" b="1">
                <a:solidFill>
                  <a:srgbClr val="FFFFFF"/>
                </a:solidFill>
              </a:endParaRPr>
            </a:p>
            <a:p>
              <a:pPr>
                <a:buFontTx/>
                <a:buChar char="-"/>
              </a:pPr>
              <a:r>
                <a:rPr lang="es-ES_tradnl" b="1">
                  <a:solidFill>
                    <a:schemeClr val="bg1"/>
                  </a:solidFill>
                </a:rPr>
                <a:t>    preserved</a:t>
              </a:r>
              <a:r>
                <a:rPr lang="es-ES_tradnl" b="1">
                  <a:solidFill>
                    <a:srgbClr val="FFFF00"/>
                  </a:solidFill>
                </a:rPr>
                <a:t> </a:t>
              </a:r>
              <a:r>
                <a:rPr lang="es-ES_tradnl" b="1">
                  <a:solidFill>
                    <a:srgbClr val="FFFFFF"/>
                  </a:solidFill>
                </a:rPr>
                <a:t>at the PbTiO</a:t>
              </a:r>
              <a:r>
                <a:rPr lang="es-ES_tradnl" b="1" baseline="-25000">
                  <a:solidFill>
                    <a:srgbClr val="FFFFFF"/>
                  </a:solidFill>
                </a:rPr>
                <a:t>3</a:t>
              </a:r>
              <a:r>
                <a:rPr lang="es-ES_tradnl" b="1">
                  <a:solidFill>
                    <a:srgbClr val="FFFFFF"/>
                  </a:solidFill>
                </a:rPr>
                <a:t>/SrTiO</a:t>
              </a:r>
              <a:r>
                <a:rPr lang="es-ES_tradnl" b="1" baseline="-25000">
                  <a:solidFill>
                    <a:srgbClr val="FFFFFF"/>
                  </a:solidFill>
                </a:rPr>
                <a:t>3</a:t>
              </a:r>
              <a:r>
                <a:rPr lang="es-ES_tradnl" b="1">
                  <a:solidFill>
                    <a:srgbClr val="FFFFFF"/>
                  </a:solidFill>
                </a:rPr>
                <a:t> interface</a:t>
              </a:r>
            </a:p>
            <a:p>
              <a:r>
                <a:rPr lang="es-ES_tradnl" b="1">
                  <a:solidFill>
                    <a:schemeClr val="bg1"/>
                  </a:solidFill>
                </a:rPr>
                <a:t>(electrostatic restriction)</a:t>
              </a:r>
            </a:p>
          </p:txBody>
        </p:sp>
        <p:pic>
          <p:nvPicPr>
            <p:cNvPr id="46090" name="Imagen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80547" y="2733040"/>
              <a:ext cx="295910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088" name="CuadroTexto 9"/>
          <p:cNvSpPr txBox="1">
            <a:spLocks noChangeArrowheads="1"/>
          </p:cNvSpPr>
          <p:nvPr/>
        </p:nvSpPr>
        <p:spPr bwMode="auto">
          <a:xfrm>
            <a:off x="9525" y="5832475"/>
            <a:ext cx="40243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400" b="1">
                <a:solidFill>
                  <a:srgbClr val="FFFFFF"/>
                </a:solidFill>
              </a:rPr>
              <a:t>PW: SrTiO</a:t>
            </a:r>
            <a:r>
              <a:rPr lang="es-ES_tradnl" sz="1400" b="1" baseline="-25000">
                <a:solidFill>
                  <a:srgbClr val="FFFFFF"/>
                </a:solidFill>
              </a:rPr>
              <a:t>3</a:t>
            </a:r>
            <a:r>
              <a:rPr lang="es-ES_tradnl" sz="1400" b="1">
                <a:solidFill>
                  <a:srgbClr val="FFFFFF"/>
                </a:solidFill>
              </a:rPr>
              <a:t> lattice constant using plane wave</a:t>
            </a:r>
          </a:p>
          <a:p>
            <a:pPr algn="ctr"/>
            <a:r>
              <a:rPr lang="es-ES_tradnl" sz="1400" b="1">
                <a:solidFill>
                  <a:srgbClr val="FFFFFF"/>
                </a:solidFill>
              </a:rPr>
              <a:t>3.84 Å </a:t>
            </a:r>
          </a:p>
          <a:p>
            <a:r>
              <a:rPr lang="es-ES_tradnl" sz="1400" b="1">
                <a:solidFill>
                  <a:srgbClr val="FFFFFF"/>
                </a:solidFill>
              </a:rPr>
              <a:t>NAO: SrTiO</a:t>
            </a:r>
            <a:r>
              <a:rPr lang="es-ES_tradnl" sz="1400" b="1" baseline="-25000">
                <a:solidFill>
                  <a:srgbClr val="FFFFFF"/>
                </a:solidFill>
              </a:rPr>
              <a:t>3</a:t>
            </a:r>
            <a:r>
              <a:rPr lang="es-ES_tradnl" sz="1400" b="1">
                <a:solidFill>
                  <a:srgbClr val="FFFFFF"/>
                </a:solidFill>
              </a:rPr>
              <a:t> lattice constant using numerical atomic orbitals (3.87 Å)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20163" cy="9144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Large electromechanical response in  monodomain PbTiO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(2/2) superlattices</a:t>
            </a:r>
          </a:p>
        </p:txBody>
      </p:sp>
      <p:sp>
        <p:nvSpPr>
          <p:cNvPr id="48130" name="CuadroTexto 11"/>
          <p:cNvSpPr txBox="1">
            <a:spLocks noChangeArrowheads="1"/>
          </p:cNvSpPr>
          <p:nvPr/>
        </p:nvSpPr>
        <p:spPr bwMode="auto">
          <a:xfrm>
            <a:off x="4338638" y="2781300"/>
            <a:ext cx="46942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Polarization as a function of stress</a:t>
            </a:r>
          </a:p>
        </p:txBody>
      </p:sp>
      <p:pic>
        <p:nvPicPr>
          <p:cNvPr id="48131" name="Imagen 7" descr="PvsStress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1285875"/>
            <a:ext cx="4273550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CuadroTexto 8"/>
          <p:cNvSpPr txBox="1">
            <a:spLocks noChangeArrowheads="1"/>
          </p:cNvSpPr>
          <p:nvPr/>
        </p:nvSpPr>
        <p:spPr bwMode="auto">
          <a:xfrm>
            <a:off x="2203450" y="5394325"/>
            <a:ext cx="630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 i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s-ES_tradnl" b="1" baseline="-25000"/>
              <a:t>13</a:t>
            </a:r>
          </a:p>
        </p:txBody>
      </p:sp>
      <p:sp>
        <p:nvSpPr>
          <p:cNvPr id="48133" name="CuadroTexto 14"/>
          <p:cNvSpPr txBox="1">
            <a:spLocks noChangeArrowheads="1"/>
          </p:cNvSpPr>
          <p:nvPr/>
        </p:nvSpPr>
        <p:spPr bwMode="auto">
          <a:xfrm>
            <a:off x="2986088" y="4105275"/>
            <a:ext cx="844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 i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s-ES_tradnl" b="1" baseline="-25000">
                <a:solidFill>
                  <a:srgbClr val="3366FF"/>
                </a:solidFill>
              </a:rPr>
              <a:t>11</a:t>
            </a:r>
            <a:r>
              <a:rPr lang="es-ES_tradnl" b="1" baseline="30000">
                <a:solidFill>
                  <a:srgbClr val="3366FF"/>
                </a:solidFill>
              </a:rPr>
              <a:t>STO</a:t>
            </a:r>
          </a:p>
        </p:txBody>
      </p:sp>
      <p:sp>
        <p:nvSpPr>
          <p:cNvPr id="48134" name="CuadroTexto 15"/>
          <p:cNvSpPr txBox="1">
            <a:spLocks noChangeArrowheads="1"/>
          </p:cNvSpPr>
          <p:nvPr/>
        </p:nvSpPr>
        <p:spPr bwMode="auto">
          <a:xfrm>
            <a:off x="2325688" y="4530725"/>
            <a:ext cx="84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s-ES_tradnl" b="1" baseline="-25000">
                <a:solidFill>
                  <a:srgbClr val="FF3300"/>
                </a:solidFill>
              </a:rPr>
              <a:t>11</a:t>
            </a:r>
            <a:r>
              <a:rPr lang="es-ES_tradnl" b="1" baseline="30000">
                <a:solidFill>
                  <a:srgbClr val="FF3300"/>
                </a:solidFill>
              </a:rPr>
              <a:t>PTO</a:t>
            </a:r>
          </a:p>
        </p:txBody>
      </p:sp>
      <p:sp>
        <p:nvSpPr>
          <p:cNvPr id="48135" name="CuadroTexto 16"/>
          <p:cNvSpPr txBox="1">
            <a:spLocks noChangeArrowheads="1"/>
          </p:cNvSpPr>
          <p:nvPr/>
        </p:nvSpPr>
        <p:spPr bwMode="auto">
          <a:xfrm>
            <a:off x="4338638" y="4924425"/>
            <a:ext cx="469423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Piezoelectric components diverge in a region very accesible experimentally, around lattice constant of SrTiO</a:t>
            </a:r>
            <a:r>
              <a:rPr lang="es-ES_tradnl" b="1" baseline="-25000">
                <a:solidFill>
                  <a:schemeClr val="bg1"/>
                </a:solidFill>
              </a:rPr>
              <a:t>3</a:t>
            </a:r>
            <a:r>
              <a:rPr lang="es-ES_tradnl" b="1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46963" cy="9144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FE-AFD-strain coupling in monodomain PbTiO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(2/2) superlattices</a:t>
            </a:r>
          </a:p>
        </p:txBody>
      </p:sp>
      <p:sp>
        <p:nvSpPr>
          <p:cNvPr id="50178" name="CuadroTexto 10"/>
          <p:cNvSpPr txBox="1">
            <a:spLocks noChangeArrowheads="1"/>
          </p:cNvSpPr>
          <p:nvPr/>
        </p:nvSpPr>
        <p:spPr bwMode="auto">
          <a:xfrm>
            <a:off x="306388" y="896938"/>
            <a:ext cx="37592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FF"/>
                </a:solidFill>
              </a:rPr>
              <a:t>Common cubic substrates</a:t>
            </a:r>
          </a:p>
        </p:txBody>
      </p:sp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613" y="1336675"/>
            <a:ext cx="32067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CuadroTexto 5"/>
          <p:cNvSpPr txBox="1">
            <a:spLocks noChangeArrowheads="1"/>
          </p:cNvSpPr>
          <p:nvPr/>
        </p:nvSpPr>
        <p:spPr bwMode="auto">
          <a:xfrm>
            <a:off x="4725988" y="1333500"/>
            <a:ext cx="4187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00"/>
                </a:solidFill>
              </a:rPr>
              <a:t>Compressive strains</a:t>
            </a:r>
            <a:r>
              <a:rPr lang="es-ES_tradnl" b="1">
                <a:solidFill>
                  <a:schemeClr val="bg1"/>
                </a:solidFill>
              </a:rPr>
              <a:t> favour </a:t>
            </a:r>
            <a:r>
              <a:rPr lang="es-ES_tradnl" b="1">
                <a:solidFill>
                  <a:srgbClr val="FFFF00"/>
                </a:solidFill>
              </a:rPr>
              <a:t>rotation </a:t>
            </a:r>
            <a:r>
              <a:rPr lang="es-ES_tradnl" b="1">
                <a:solidFill>
                  <a:schemeClr val="bg1"/>
                </a:solidFill>
              </a:rPr>
              <a:t>of the TiO</a:t>
            </a:r>
            <a:r>
              <a:rPr lang="es-ES_tradnl" b="1" baseline="-25000">
                <a:solidFill>
                  <a:schemeClr val="bg1"/>
                </a:solidFill>
              </a:rPr>
              <a:t>6</a:t>
            </a:r>
            <a:r>
              <a:rPr lang="es-ES_tradnl" b="1">
                <a:solidFill>
                  <a:schemeClr val="bg1"/>
                </a:solidFill>
              </a:rPr>
              <a:t> octahedra</a:t>
            </a:r>
          </a:p>
        </p:txBody>
      </p:sp>
      <p:sp>
        <p:nvSpPr>
          <p:cNvPr id="50181" name="CuadroTexto 6"/>
          <p:cNvSpPr txBox="1">
            <a:spLocks noChangeArrowheads="1"/>
          </p:cNvSpPr>
          <p:nvPr/>
        </p:nvSpPr>
        <p:spPr bwMode="auto">
          <a:xfrm>
            <a:off x="4725988" y="2298700"/>
            <a:ext cx="4187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00"/>
                </a:solidFill>
              </a:rPr>
              <a:t>Tensile strains</a:t>
            </a:r>
            <a:r>
              <a:rPr lang="es-ES_tradnl" b="1">
                <a:solidFill>
                  <a:schemeClr val="bg1"/>
                </a:solidFill>
              </a:rPr>
              <a:t> favour </a:t>
            </a:r>
            <a:r>
              <a:rPr lang="es-ES_tradnl" b="1">
                <a:solidFill>
                  <a:srgbClr val="FFFF00"/>
                </a:solidFill>
              </a:rPr>
              <a:t>tilting </a:t>
            </a:r>
            <a:r>
              <a:rPr lang="es-ES_tradnl" b="1">
                <a:solidFill>
                  <a:schemeClr val="bg1"/>
                </a:solidFill>
              </a:rPr>
              <a:t>of the TiO</a:t>
            </a:r>
            <a:r>
              <a:rPr lang="es-ES_tradnl" b="1" baseline="-25000">
                <a:solidFill>
                  <a:schemeClr val="bg1"/>
                </a:solidFill>
              </a:rPr>
              <a:t>6</a:t>
            </a:r>
            <a:r>
              <a:rPr lang="es-ES_tradnl" b="1">
                <a:solidFill>
                  <a:schemeClr val="bg1"/>
                </a:solidFill>
              </a:rPr>
              <a:t> octahedra</a:t>
            </a: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5888" y="3259138"/>
            <a:ext cx="3248025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CuadroTexto 10"/>
          <p:cNvSpPr txBox="1">
            <a:spLocks noChangeArrowheads="1"/>
          </p:cNvSpPr>
          <p:nvPr/>
        </p:nvSpPr>
        <p:spPr bwMode="auto">
          <a:xfrm>
            <a:off x="4486275" y="6080125"/>
            <a:ext cx="4678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400" b="1">
                <a:solidFill>
                  <a:schemeClr val="bg1"/>
                </a:solidFill>
              </a:rPr>
              <a:t>J. Rondinelli and N. A. Spaldin, cond-mat/1103.4418</a:t>
            </a:r>
          </a:p>
        </p:txBody>
      </p:sp>
      <p:sp>
        <p:nvSpPr>
          <p:cNvPr id="50184" name="CuadroTexto 8"/>
          <p:cNvSpPr txBox="1">
            <a:spLocks noChangeArrowheads="1"/>
          </p:cNvSpPr>
          <p:nvPr/>
        </p:nvSpPr>
        <p:spPr bwMode="auto">
          <a:xfrm>
            <a:off x="198438" y="6519863"/>
            <a:ext cx="3952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* : rotations	 		x : tiltings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46963" cy="9144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Behaviour of the different 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6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octahedra explained by a covalent model</a:t>
            </a:r>
          </a:p>
        </p:txBody>
      </p:sp>
      <p:pic>
        <p:nvPicPr>
          <p:cNvPr id="522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1336675"/>
            <a:ext cx="32067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Imagen 8" descr="coupling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22725" y="2251075"/>
            <a:ext cx="49863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CuadroTexto 9"/>
          <p:cNvSpPr txBox="1">
            <a:spLocks noChangeArrowheads="1"/>
          </p:cNvSpPr>
          <p:nvPr/>
        </p:nvSpPr>
        <p:spPr bwMode="auto">
          <a:xfrm>
            <a:off x="3476625" y="4403725"/>
            <a:ext cx="3257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600" b="1">
                <a:solidFill>
                  <a:srgbClr val="FFFFFF"/>
                </a:solidFill>
              </a:rPr>
              <a:t>TiO</a:t>
            </a:r>
            <a:r>
              <a:rPr lang="es-ES_tradnl" sz="1600" b="1" baseline="-25000">
                <a:solidFill>
                  <a:srgbClr val="FFFFFF"/>
                </a:solidFill>
              </a:rPr>
              <a:t>2</a:t>
            </a:r>
            <a:r>
              <a:rPr lang="es-ES_tradnl" sz="1600" b="1">
                <a:solidFill>
                  <a:srgbClr val="FFFFFF"/>
                </a:solidFill>
              </a:rPr>
              <a:t> layer and Pb atoms below</a:t>
            </a:r>
          </a:p>
        </p:txBody>
      </p:sp>
      <p:sp>
        <p:nvSpPr>
          <p:cNvPr id="52229" name="CuadroTexto 11"/>
          <p:cNvSpPr txBox="1">
            <a:spLocks noChangeArrowheads="1"/>
          </p:cNvSpPr>
          <p:nvPr/>
        </p:nvSpPr>
        <p:spPr bwMode="auto">
          <a:xfrm>
            <a:off x="4237038" y="1333500"/>
            <a:ext cx="4906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FF"/>
                </a:solidFill>
              </a:rPr>
              <a:t>When a large compressive strains are applied, P</a:t>
            </a:r>
            <a:r>
              <a:rPr lang="es-ES_tradnl" b="1" baseline="30000">
                <a:solidFill>
                  <a:srgbClr val="FFFFFF"/>
                </a:solidFill>
              </a:rPr>
              <a:t>+</a:t>
            </a:r>
            <a:r>
              <a:rPr lang="es-ES_tradnl" b="1">
                <a:solidFill>
                  <a:srgbClr val="FFFFFF"/>
                </a:solidFill>
              </a:rPr>
              <a:t> rotates more than P</a:t>
            </a:r>
            <a:r>
              <a:rPr lang="es-ES_tradnl" b="1" baseline="30000">
                <a:solidFill>
                  <a:srgbClr val="FFFFFF"/>
                </a:solidFill>
              </a:rPr>
              <a:t>-</a:t>
            </a:r>
            <a:r>
              <a:rPr lang="es-ES_tradnl" b="1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1438" y="1239838"/>
            <a:ext cx="3382962" cy="3983037"/>
          </a:xfrm>
          <a:prstGeom prst="rect">
            <a:avLst/>
          </a:prstGeom>
          <a:solidFill>
            <a:srgbClr val="1C0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grpSp>
        <p:nvGrpSpPr>
          <p:cNvPr id="52231" name="Agrupar 20"/>
          <p:cNvGrpSpPr>
            <a:grpSpLocks/>
          </p:cNvGrpSpPr>
          <p:nvPr/>
        </p:nvGrpSpPr>
        <p:grpSpPr bwMode="auto">
          <a:xfrm>
            <a:off x="231775" y="1346200"/>
            <a:ext cx="3057525" cy="3686175"/>
            <a:chOff x="831864" y="1261536"/>
            <a:chExt cx="4076701" cy="4914900"/>
          </a:xfrm>
        </p:grpSpPr>
        <p:pic>
          <p:nvPicPr>
            <p:cNvPr id="52235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1864" y="1261536"/>
              <a:ext cx="4076701" cy="491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ángulo 10"/>
            <p:cNvSpPr/>
            <p:nvPr/>
          </p:nvSpPr>
          <p:spPr>
            <a:xfrm>
              <a:off x="1227681" y="1422403"/>
              <a:ext cx="571500" cy="54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</p:grpSp>
      <p:sp>
        <p:nvSpPr>
          <p:cNvPr id="13" name="CuadroTexto 9"/>
          <p:cNvSpPr txBox="1">
            <a:spLocks noChangeArrowheads="1"/>
          </p:cNvSpPr>
          <p:nvPr/>
        </p:nvSpPr>
        <p:spPr bwMode="auto">
          <a:xfrm>
            <a:off x="3433763" y="4941888"/>
            <a:ext cx="32575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600" b="1">
                <a:solidFill>
                  <a:srgbClr val="FFFFFF"/>
                </a:solidFill>
              </a:rPr>
              <a:t>When Pb atom moves up (FE),</a:t>
            </a:r>
          </a:p>
          <a:p>
            <a:pPr algn="ctr"/>
            <a:r>
              <a:rPr lang="es-ES_tradnl" sz="1600" b="1">
                <a:solidFill>
                  <a:srgbClr val="FFFFFF"/>
                </a:solidFill>
              </a:rPr>
              <a:t>O moves towards it to form stronger covalent bonds</a:t>
            </a:r>
          </a:p>
          <a:p>
            <a:pPr algn="ctr">
              <a:buFontTx/>
              <a:buChar char="•"/>
            </a:pPr>
            <a:endParaRPr lang="es-ES_tradnl" sz="1600" b="1">
              <a:solidFill>
                <a:srgbClr val="FFFFFF"/>
              </a:solidFill>
            </a:endParaRPr>
          </a:p>
        </p:txBody>
      </p:sp>
      <p:sp>
        <p:nvSpPr>
          <p:cNvPr id="14" name="CuadroTexto 13"/>
          <p:cNvSpPr txBox="1">
            <a:spLocks noChangeArrowheads="1"/>
          </p:cNvSpPr>
          <p:nvPr/>
        </p:nvSpPr>
        <p:spPr bwMode="auto">
          <a:xfrm>
            <a:off x="3898900" y="5995988"/>
            <a:ext cx="23272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600" b="1">
                <a:solidFill>
                  <a:srgbClr val="FFFFFF"/>
                </a:solidFill>
              </a:rPr>
              <a:t>Reinforcement of the P</a:t>
            </a:r>
            <a:r>
              <a:rPr lang="es-ES_tradnl" sz="1600" b="1" baseline="30000">
                <a:solidFill>
                  <a:srgbClr val="FFFFFF"/>
                </a:solidFill>
              </a:rPr>
              <a:t>+</a:t>
            </a:r>
            <a:r>
              <a:rPr lang="es-ES_tradnl" sz="1600" b="1">
                <a:solidFill>
                  <a:srgbClr val="FFFFFF"/>
                </a:solidFill>
              </a:rPr>
              <a:t> TiO</a:t>
            </a:r>
            <a:r>
              <a:rPr lang="es-ES_tradnl" sz="1600" b="1" baseline="-25000">
                <a:solidFill>
                  <a:srgbClr val="FFFFFF"/>
                </a:solidFill>
              </a:rPr>
              <a:t>6</a:t>
            </a:r>
            <a:r>
              <a:rPr lang="es-ES_tradnl" sz="1600" b="1">
                <a:solidFill>
                  <a:srgbClr val="FFFFFF"/>
                </a:solidFill>
              </a:rPr>
              <a:t> rotation</a:t>
            </a:r>
          </a:p>
          <a:p>
            <a:endParaRPr lang="es-ES_tradnl"/>
          </a:p>
        </p:txBody>
      </p:sp>
      <p:sp>
        <p:nvSpPr>
          <p:cNvPr id="18" name="Rectángulo 17"/>
          <p:cNvSpPr/>
          <p:nvPr/>
        </p:nvSpPr>
        <p:spPr>
          <a:xfrm>
            <a:off x="6257925" y="2265363"/>
            <a:ext cx="1900238" cy="20320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0" y="0"/>
            <a:ext cx="7966075" cy="9318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69971" tIns="34986" rIns="69971" bIns="34986">
            <a:spAutoFit/>
          </a:bodyPr>
          <a:lstStyle/>
          <a:p>
            <a:pPr defTabSz="698500" eaLnBrk="0" hangingPunct="0"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Multitude of fascinating and exotic properties boasted by transition metal oxides</a:t>
            </a:r>
          </a:p>
        </p:txBody>
      </p:sp>
      <p:sp>
        <p:nvSpPr>
          <p:cNvPr id="17410" name="CuadroTexto 8"/>
          <p:cNvSpPr txBox="1">
            <a:spLocks noChangeArrowheads="1"/>
          </p:cNvSpPr>
          <p:nvPr/>
        </p:nvSpPr>
        <p:spPr bwMode="auto">
          <a:xfrm>
            <a:off x="1216025" y="1019175"/>
            <a:ext cx="670877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sz="2000" b="1">
                <a:solidFill>
                  <a:schemeClr val="bg1"/>
                </a:solidFill>
              </a:rPr>
              <a:t>ABO</a:t>
            </a:r>
            <a:r>
              <a:rPr lang="es-ES_tradnl" sz="2000" b="1" baseline="-25000">
                <a:solidFill>
                  <a:schemeClr val="bg1"/>
                </a:solidFill>
              </a:rPr>
              <a:t>3</a:t>
            </a:r>
            <a:r>
              <a:rPr lang="es-ES_tradnl" sz="2000" b="1">
                <a:solidFill>
                  <a:schemeClr val="bg1"/>
                </a:solidFill>
              </a:rPr>
              <a:t> perovskites oxides:</a:t>
            </a:r>
          </a:p>
          <a:p>
            <a:pPr algn="ctr"/>
            <a:r>
              <a:rPr lang="es-ES_tradnl" sz="2000" b="1">
                <a:solidFill>
                  <a:schemeClr val="bg1"/>
                </a:solidFill>
              </a:rPr>
              <a:t> simple structure, wide variety of properties</a:t>
            </a:r>
          </a:p>
        </p:txBody>
      </p:sp>
      <p:pic>
        <p:nvPicPr>
          <p:cNvPr id="17411" name="Picture 4" descr="conmatphy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4425" y="1801813"/>
            <a:ext cx="43751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46963" cy="9144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Behaviour of the different 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6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octahedra explained by a covalent model</a:t>
            </a:r>
          </a:p>
        </p:txBody>
      </p:sp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1336675"/>
            <a:ext cx="32067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Imagen 8" descr="coupling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22725" y="2251075"/>
            <a:ext cx="498633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CuadroTexto 9"/>
          <p:cNvSpPr txBox="1">
            <a:spLocks noChangeArrowheads="1"/>
          </p:cNvSpPr>
          <p:nvPr/>
        </p:nvSpPr>
        <p:spPr bwMode="auto">
          <a:xfrm>
            <a:off x="3476625" y="4403725"/>
            <a:ext cx="3257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600" b="1">
                <a:solidFill>
                  <a:srgbClr val="FFFFFF"/>
                </a:solidFill>
              </a:rPr>
              <a:t>TiO</a:t>
            </a:r>
            <a:r>
              <a:rPr lang="es-ES_tradnl" sz="1600" b="1" baseline="-25000">
                <a:solidFill>
                  <a:srgbClr val="FFFFFF"/>
                </a:solidFill>
              </a:rPr>
              <a:t>2</a:t>
            </a:r>
            <a:r>
              <a:rPr lang="es-ES_tradnl" sz="1600" b="1">
                <a:solidFill>
                  <a:srgbClr val="FFFFFF"/>
                </a:solidFill>
              </a:rPr>
              <a:t> layer and Pb atoms below</a:t>
            </a:r>
          </a:p>
        </p:txBody>
      </p:sp>
      <p:sp>
        <p:nvSpPr>
          <p:cNvPr id="54277" name="CuadroTexto 11"/>
          <p:cNvSpPr txBox="1">
            <a:spLocks noChangeArrowheads="1"/>
          </p:cNvSpPr>
          <p:nvPr/>
        </p:nvSpPr>
        <p:spPr bwMode="auto">
          <a:xfrm>
            <a:off x="4237038" y="1333500"/>
            <a:ext cx="4906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FF"/>
                </a:solidFill>
              </a:rPr>
              <a:t>When a large compressive strains are applied, P</a:t>
            </a:r>
            <a:r>
              <a:rPr lang="es-ES_tradnl" b="1" baseline="30000">
                <a:solidFill>
                  <a:srgbClr val="FFFFFF"/>
                </a:solidFill>
              </a:rPr>
              <a:t>+</a:t>
            </a:r>
            <a:r>
              <a:rPr lang="es-ES_tradnl" b="1">
                <a:solidFill>
                  <a:srgbClr val="FFFFFF"/>
                </a:solidFill>
              </a:rPr>
              <a:t> rotates more than P</a:t>
            </a:r>
            <a:r>
              <a:rPr lang="es-ES_tradnl" b="1" baseline="30000">
                <a:solidFill>
                  <a:srgbClr val="FFFFFF"/>
                </a:solidFill>
              </a:rPr>
              <a:t>-</a:t>
            </a:r>
            <a:r>
              <a:rPr lang="es-ES_tradnl" b="1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1438" y="1239838"/>
            <a:ext cx="3382962" cy="3983037"/>
          </a:xfrm>
          <a:prstGeom prst="rect">
            <a:avLst/>
          </a:prstGeom>
          <a:solidFill>
            <a:srgbClr val="1C0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grpSp>
        <p:nvGrpSpPr>
          <p:cNvPr id="54279" name="Agrupar 20"/>
          <p:cNvGrpSpPr>
            <a:grpSpLocks/>
          </p:cNvGrpSpPr>
          <p:nvPr/>
        </p:nvGrpSpPr>
        <p:grpSpPr bwMode="auto">
          <a:xfrm>
            <a:off x="231775" y="1346200"/>
            <a:ext cx="3057525" cy="3686175"/>
            <a:chOff x="831864" y="1261536"/>
            <a:chExt cx="4076701" cy="4914900"/>
          </a:xfrm>
        </p:grpSpPr>
        <p:pic>
          <p:nvPicPr>
            <p:cNvPr id="54287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1864" y="1261536"/>
              <a:ext cx="4076701" cy="491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ángulo 10"/>
            <p:cNvSpPr/>
            <p:nvPr/>
          </p:nvSpPr>
          <p:spPr>
            <a:xfrm>
              <a:off x="1227681" y="1422403"/>
              <a:ext cx="571500" cy="548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</p:grpSp>
      <p:sp>
        <p:nvSpPr>
          <p:cNvPr id="54280" name="CuadroTexto 9"/>
          <p:cNvSpPr txBox="1">
            <a:spLocks noChangeArrowheads="1"/>
          </p:cNvSpPr>
          <p:nvPr/>
        </p:nvSpPr>
        <p:spPr bwMode="auto">
          <a:xfrm>
            <a:off x="3433763" y="4941888"/>
            <a:ext cx="32575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600" b="1">
                <a:solidFill>
                  <a:srgbClr val="FFFFFF"/>
                </a:solidFill>
              </a:rPr>
              <a:t>When Pb atom moves up (FE),</a:t>
            </a:r>
          </a:p>
          <a:p>
            <a:pPr algn="ctr"/>
            <a:r>
              <a:rPr lang="es-ES_tradnl" sz="1600" b="1">
                <a:solidFill>
                  <a:srgbClr val="FFFFFF"/>
                </a:solidFill>
              </a:rPr>
              <a:t>O moves towards it to form stronger covalent bonds</a:t>
            </a:r>
          </a:p>
          <a:p>
            <a:pPr algn="ctr">
              <a:buFontTx/>
              <a:buChar char="•"/>
            </a:pPr>
            <a:endParaRPr lang="es-ES_tradnl" sz="1600" b="1">
              <a:solidFill>
                <a:srgbClr val="FFFFFF"/>
              </a:solidFill>
            </a:endParaRPr>
          </a:p>
        </p:txBody>
      </p:sp>
      <p:sp>
        <p:nvSpPr>
          <p:cNvPr id="54281" name="CuadroTexto 13"/>
          <p:cNvSpPr txBox="1">
            <a:spLocks noChangeArrowheads="1"/>
          </p:cNvSpPr>
          <p:nvPr/>
        </p:nvSpPr>
        <p:spPr bwMode="auto">
          <a:xfrm>
            <a:off x="3898900" y="5995988"/>
            <a:ext cx="23272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600" b="1">
                <a:solidFill>
                  <a:srgbClr val="FFFFFF"/>
                </a:solidFill>
              </a:rPr>
              <a:t>Reinforcement of the P</a:t>
            </a:r>
            <a:r>
              <a:rPr lang="es-ES_tradnl" sz="1600" b="1" baseline="30000">
                <a:solidFill>
                  <a:srgbClr val="FFFFFF"/>
                </a:solidFill>
              </a:rPr>
              <a:t>+</a:t>
            </a:r>
            <a:r>
              <a:rPr lang="es-ES_tradnl" sz="1600" b="1">
                <a:solidFill>
                  <a:srgbClr val="FFFFFF"/>
                </a:solidFill>
              </a:rPr>
              <a:t> TiO</a:t>
            </a:r>
            <a:r>
              <a:rPr lang="es-ES_tradnl" sz="1600" b="1" baseline="-25000">
                <a:solidFill>
                  <a:srgbClr val="FFFFFF"/>
                </a:solidFill>
              </a:rPr>
              <a:t>6</a:t>
            </a:r>
            <a:r>
              <a:rPr lang="es-ES_tradnl" sz="1600" b="1">
                <a:solidFill>
                  <a:srgbClr val="FFFFFF"/>
                </a:solidFill>
              </a:rPr>
              <a:t> rotation</a:t>
            </a:r>
          </a:p>
          <a:p>
            <a:endParaRPr lang="es-ES_tradnl"/>
          </a:p>
        </p:txBody>
      </p:sp>
      <p:sp>
        <p:nvSpPr>
          <p:cNvPr id="54282" name="CuadroTexto 9"/>
          <p:cNvSpPr txBox="1">
            <a:spLocks noChangeArrowheads="1"/>
          </p:cNvSpPr>
          <p:nvPr/>
        </p:nvSpPr>
        <p:spPr bwMode="auto">
          <a:xfrm>
            <a:off x="6486525" y="4416425"/>
            <a:ext cx="27892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600" b="1">
                <a:solidFill>
                  <a:srgbClr val="FFFFFF"/>
                </a:solidFill>
              </a:rPr>
              <a:t>TiO</a:t>
            </a:r>
            <a:r>
              <a:rPr lang="es-ES_tradnl" sz="1600" b="1" baseline="-25000">
                <a:solidFill>
                  <a:srgbClr val="FFFFFF"/>
                </a:solidFill>
              </a:rPr>
              <a:t>2</a:t>
            </a:r>
            <a:r>
              <a:rPr lang="es-ES_tradnl" sz="1600" b="1">
                <a:solidFill>
                  <a:srgbClr val="FFFFFF"/>
                </a:solidFill>
              </a:rPr>
              <a:t> layer and Pb atom up</a:t>
            </a:r>
          </a:p>
        </p:txBody>
      </p:sp>
      <p:sp>
        <p:nvSpPr>
          <p:cNvPr id="16" name="CuadroTexto 9"/>
          <p:cNvSpPr txBox="1">
            <a:spLocks noChangeArrowheads="1"/>
          </p:cNvSpPr>
          <p:nvPr/>
        </p:nvSpPr>
        <p:spPr bwMode="auto">
          <a:xfrm>
            <a:off x="6627813" y="4941888"/>
            <a:ext cx="25161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600" b="1">
                <a:solidFill>
                  <a:srgbClr val="FFFFFF"/>
                </a:solidFill>
              </a:rPr>
              <a:t>When Pb atom moves up (FE) all Pb-O bonds are weakened</a:t>
            </a:r>
          </a:p>
        </p:txBody>
      </p:sp>
      <p:sp>
        <p:nvSpPr>
          <p:cNvPr id="17" name="CuadroTexto 16"/>
          <p:cNvSpPr txBox="1">
            <a:spLocks noChangeArrowheads="1"/>
          </p:cNvSpPr>
          <p:nvPr/>
        </p:nvSpPr>
        <p:spPr bwMode="auto">
          <a:xfrm>
            <a:off x="6681788" y="6007100"/>
            <a:ext cx="23288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600" b="1">
                <a:solidFill>
                  <a:srgbClr val="FFFFFF"/>
                </a:solidFill>
              </a:rPr>
              <a:t>Reduction of the P</a:t>
            </a:r>
            <a:r>
              <a:rPr lang="es-ES_tradnl" sz="1600" b="1" baseline="30000">
                <a:solidFill>
                  <a:srgbClr val="FFFFFF"/>
                </a:solidFill>
              </a:rPr>
              <a:t>-</a:t>
            </a:r>
            <a:r>
              <a:rPr lang="es-ES_tradnl" sz="1600" b="1">
                <a:solidFill>
                  <a:srgbClr val="FFFFFF"/>
                </a:solidFill>
              </a:rPr>
              <a:t> TiO</a:t>
            </a:r>
            <a:r>
              <a:rPr lang="es-ES_tradnl" sz="1600" b="1" baseline="-25000">
                <a:solidFill>
                  <a:srgbClr val="FFFFFF"/>
                </a:solidFill>
              </a:rPr>
              <a:t>6</a:t>
            </a:r>
            <a:r>
              <a:rPr lang="es-ES_tradnl" sz="1600" b="1">
                <a:solidFill>
                  <a:srgbClr val="FFFFFF"/>
                </a:solidFill>
              </a:rPr>
              <a:t> rotation</a:t>
            </a:r>
          </a:p>
          <a:p>
            <a:endParaRPr lang="es-ES_tradnl"/>
          </a:p>
        </p:txBody>
      </p:sp>
      <p:cxnSp>
        <p:nvCxnSpPr>
          <p:cNvPr id="20" name="Conector recto 19"/>
          <p:cNvCxnSpPr/>
          <p:nvPr/>
        </p:nvCxnSpPr>
        <p:spPr>
          <a:xfrm rot="5400000" flipH="1" flipV="1">
            <a:off x="5308600" y="5553075"/>
            <a:ext cx="2519363" cy="301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86" name="CuadroTexto 17"/>
          <p:cNvSpPr txBox="1">
            <a:spLocks noChangeArrowheads="1"/>
          </p:cNvSpPr>
          <p:nvPr/>
        </p:nvSpPr>
        <p:spPr bwMode="auto">
          <a:xfrm>
            <a:off x="198438" y="6519863"/>
            <a:ext cx="3952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* : rotations	 	x : tiltings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46963" cy="1046163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Monodomain PbTiO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superlattices with different periodicities</a:t>
            </a:r>
          </a:p>
        </p:txBody>
      </p:sp>
      <p:grpSp>
        <p:nvGrpSpPr>
          <p:cNvPr id="56322" name="Agrupar 18"/>
          <p:cNvGrpSpPr>
            <a:grpSpLocks/>
          </p:cNvGrpSpPr>
          <p:nvPr/>
        </p:nvGrpSpPr>
        <p:grpSpPr bwMode="auto">
          <a:xfrm>
            <a:off x="155575" y="1663700"/>
            <a:ext cx="8828088" cy="1511300"/>
            <a:chOff x="156152" y="1570038"/>
            <a:chExt cx="8827792" cy="1511507"/>
          </a:xfrm>
        </p:grpSpPr>
        <p:sp>
          <p:nvSpPr>
            <p:cNvPr id="18" name="Rectángulo 17"/>
            <p:cNvSpPr/>
            <p:nvPr/>
          </p:nvSpPr>
          <p:spPr>
            <a:xfrm>
              <a:off x="156152" y="1570038"/>
              <a:ext cx="8827792" cy="151150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pic>
          <p:nvPicPr>
            <p:cNvPr id="5632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5418" y="1570038"/>
              <a:ext cx="881634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323" name="CuadroTexto 20"/>
          <p:cNvSpPr txBox="1">
            <a:spLocks noChangeArrowheads="1"/>
          </p:cNvSpPr>
          <p:nvPr/>
        </p:nvSpPr>
        <p:spPr bwMode="auto">
          <a:xfrm>
            <a:off x="0" y="3613150"/>
            <a:ext cx="9144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FF"/>
                </a:solidFill>
              </a:rPr>
              <a:t>Independently of the periodicity: the ground state</a:t>
            </a:r>
          </a:p>
          <a:p>
            <a:r>
              <a:rPr lang="es-ES_tradnl" b="1">
                <a:solidFill>
                  <a:srgbClr val="FFFFFF"/>
                </a:solidFill>
              </a:rPr>
              <a:t>	- always in-plane and out-of-plane polarization </a:t>
            </a:r>
          </a:p>
          <a:p>
            <a:r>
              <a:rPr lang="es-ES_tradnl" b="1">
                <a:solidFill>
                  <a:srgbClr val="FFFFFF"/>
                </a:solidFill>
              </a:rPr>
              <a:t>	</a:t>
            </a:r>
            <a:r>
              <a:rPr lang="es-ES_tradnl" b="1">
                <a:solidFill>
                  <a:srgbClr val="30E4FF"/>
                </a:solidFill>
              </a:rPr>
              <a:t>(although for n=1, essentially degenerated with the [001] configuration</a:t>
            </a:r>
          </a:p>
          <a:p>
            <a:r>
              <a:rPr lang="es-ES_tradnl" b="1">
                <a:solidFill>
                  <a:srgbClr val="30E4FF"/>
                </a:solidFill>
              </a:rPr>
              <a:t>	found in E. Bousquet </a:t>
            </a:r>
            <a:r>
              <a:rPr lang="es-ES_tradnl" b="1" i="1">
                <a:solidFill>
                  <a:srgbClr val="30E4FF"/>
                </a:solidFill>
              </a:rPr>
              <a:t>et al</a:t>
            </a:r>
            <a:r>
              <a:rPr lang="es-ES_tradnl" b="1">
                <a:solidFill>
                  <a:srgbClr val="30E4FF"/>
                </a:solidFill>
              </a:rPr>
              <a:t>. 452, 732 Nature (2008)</a:t>
            </a:r>
          </a:p>
          <a:p>
            <a:endParaRPr lang="es-ES_tradnl" b="1">
              <a:solidFill>
                <a:srgbClr val="FFFFFF"/>
              </a:solidFill>
            </a:endParaRPr>
          </a:p>
          <a:p>
            <a:r>
              <a:rPr lang="es-ES_tradnl" b="1">
                <a:solidFill>
                  <a:srgbClr val="FFFFFF"/>
                </a:solidFill>
              </a:rPr>
              <a:t>	- n ≥ 2, pointing along the diagonal of the perovskite unit cell in PbTiO</a:t>
            </a:r>
            <a:r>
              <a:rPr lang="es-ES_tradnl" b="1" baseline="-250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6324" name="CuadroTexto 21"/>
          <p:cNvSpPr txBox="1">
            <a:spLocks noChangeArrowheads="1"/>
          </p:cNvSpPr>
          <p:nvPr/>
        </p:nvSpPr>
        <p:spPr bwMode="auto">
          <a:xfrm>
            <a:off x="1398588" y="1200150"/>
            <a:ext cx="635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In-plane lattice constant: theoretical SrTiO</a:t>
            </a:r>
            <a:r>
              <a:rPr lang="es-ES_tradnl" b="1" baseline="-25000">
                <a:solidFill>
                  <a:schemeClr val="bg1"/>
                </a:solidFill>
              </a:rPr>
              <a:t>3</a:t>
            </a:r>
            <a:r>
              <a:rPr lang="es-ES_tradnl" b="1">
                <a:solidFill>
                  <a:schemeClr val="bg1"/>
                </a:solidFill>
              </a:rPr>
              <a:t> (3.874 Å)</a:t>
            </a:r>
          </a:p>
        </p:txBody>
      </p:sp>
      <p:sp>
        <p:nvSpPr>
          <p:cNvPr id="56325" name="CuadroTexto 7"/>
          <p:cNvSpPr txBox="1">
            <a:spLocks noChangeArrowheads="1"/>
          </p:cNvSpPr>
          <p:nvPr/>
        </p:nvSpPr>
        <p:spPr bwMode="auto">
          <a:xfrm>
            <a:off x="508000" y="5832475"/>
            <a:ext cx="812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Reason for the stabilization of the [111] phase:</a:t>
            </a:r>
          </a:p>
          <a:p>
            <a:pPr algn="ctr"/>
            <a:r>
              <a:rPr lang="es-ES_tradnl" b="1">
                <a:solidFill>
                  <a:schemeClr val="bg1"/>
                </a:solidFill>
              </a:rPr>
              <a:t>PbTiO</a:t>
            </a:r>
            <a:r>
              <a:rPr lang="es-ES_tradnl" b="1" baseline="-25000">
                <a:solidFill>
                  <a:schemeClr val="bg1"/>
                </a:solidFill>
              </a:rPr>
              <a:t>3</a:t>
            </a:r>
            <a:r>
              <a:rPr lang="es-ES_tradnl" b="1">
                <a:solidFill>
                  <a:schemeClr val="bg1"/>
                </a:solidFill>
              </a:rPr>
              <a:t> likes rotate more than a monotomic decrease of    </a:t>
            </a:r>
          </a:p>
        </p:txBody>
      </p:sp>
      <p:pic>
        <p:nvPicPr>
          <p:cNvPr id="56326" name="Imagen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4450" y="6188075"/>
            <a:ext cx="2952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46163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First-principles study on PbTiO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superlattices </a:t>
            </a:r>
          </a:p>
        </p:txBody>
      </p:sp>
      <p:sp>
        <p:nvSpPr>
          <p:cNvPr id="58370" name="CuadroTexto 21"/>
          <p:cNvSpPr txBox="1">
            <a:spLocks noChangeArrowheads="1"/>
          </p:cNvSpPr>
          <p:nvPr/>
        </p:nvSpPr>
        <p:spPr bwMode="auto">
          <a:xfrm>
            <a:off x="1398588" y="2122488"/>
            <a:ext cx="6350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>
                <a:solidFill>
                  <a:schemeClr val="bg1"/>
                </a:solidFill>
              </a:rPr>
              <a:t>Influence of the epitaxial strain</a:t>
            </a:r>
          </a:p>
        </p:txBody>
      </p:sp>
      <p:sp>
        <p:nvSpPr>
          <p:cNvPr id="58371" name="CuadroTexto 7"/>
          <p:cNvSpPr txBox="1">
            <a:spLocks noChangeArrowheads="1"/>
          </p:cNvSpPr>
          <p:nvPr/>
        </p:nvSpPr>
        <p:spPr bwMode="auto">
          <a:xfrm>
            <a:off x="1398588" y="4275138"/>
            <a:ext cx="6350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>
                <a:solidFill>
                  <a:srgbClr val="FFFF00"/>
                </a:solidFill>
              </a:rPr>
              <a:t>Eventual stabilization of domains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300" b="1">
                <a:solidFill>
                  <a:srgbClr val="FFFF00"/>
                </a:solidFill>
              </a:rPr>
              <a:t>Structural and dielectric properties of PTO/STO superlattices as a function of the periodicity, electrodes and electric fields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60325" y="4976813"/>
            <a:ext cx="86677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chemeClr val="bg1"/>
                </a:solidFill>
              </a:rPr>
              <a:t>Tune properties by changing periodicity, electrodes, … </a:t>
            </a:r>
          </a:p>
          <a:p>
            <a:pPr>
              <a:spcBef>
                <a:spcPct val="50000"/>
              </a:spcBef>
            </a:pPr>
            <a:r>
              <a:rPr lang="es-ES" b="1">
                <a:solidFill>
                  <a:schemeClr val="bg1"/>
                </a:solidFill>
              </a:rPr>
              <a:t>Close competition between mono and polydomain ground state</a:t>
            </a:r>
          </a:p>
          <a:p>
            <a:pPr>
              <a:spcBef>
                <a:spcPct val="50000"/>
              </a:spcBef>
            </a:pPr>
            <a:r>
              <a:rPr lang="es-ES" b="1">
                <a:solidFill>
                  <a:schemeClr val="bg1"/>
                </a:solidFill>
              </a:rPr>
              <a:t>Ideal system for the study of nanodomains under applied electric fields using x-ray diffraction</a:t>
            </a:r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" y="1662113"/>
            <a:ext cx="250507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CuadroTexto 6"/>
          <p:cNvSpPr txBox="1">
            <a:spLocks noChangeArrowheads="1"/>
          </p:cNvSpPr>
          <p:nvPr/>
        </p:nvSpPr>
        <p:spPr bwMode="auto">
          <a:xfrm>
            <a:off x="3162300" y="1662113"/>
            <a:ext cx="473233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_tradnl" b="1">
                <a:solidFill>
                  <a:srgbClr val="30E4FF"/>
                </a:solidFill>
              </a:rPr>
              <a:t>Nb-doped SrTiO</a:t>
            </a:r>
            <a:r>
              <a:rPr lang="es-ES_tradnl" b="1" baseline="-25000">
                <a:solidFill>
                  <a:srgbClr val="30E4FF"/>
                </a:solidFill>
              </a:rPr>
              <a:t>3</a:t>
            </a:r>
            <a:r>
              <a:rPr lang="es-ES_tradnl" b="1">
                <a:solidFill>
                  <a:srgbClr val="30E4FF"/>
                </a:solidFill>
              </a:rPr>
              <a:t>/…/PbTiO</a:t>
            </a:r>
            <a:r>
              <a:rPr lang="es-ES_tradnl" b="1" baseline="-25000">
                <a:solidFill>
                  <a:srgbClr val="30E4FF"/>
                </a:solidFill>
              </a:rPr>
              <a:t>3</a:t>
            </a:r>
            <a:r>
              <a:rPr lang="es-ES_tradnl" b="1">
                <a:solidFill>
                  <a:srgbClr val="30E4FF"/>
                </a:solidFill>
              </a:rPr>
              <a:t>/SrTiO</a:t>
            </a:r>
            <a:r>
              <a:rPr lang="es-ES_tradnl" b="1" baseline="-25000">
                <a:solidFill>
                  <a:srgbClr val="30E4FF"/>
                </a:solidFill>
              </a:rPr>
              <a:t>3</a:t>
            </a:r>
            <a:r>
              <a:rPr lang="es-ES_tradnl" b="1">
                <a:solidFill>
                  <a:srgbClr val="30E4FF"/>
                </a:solidFill>
              </a:rPr>
              <a:t>/…/Au</a:t>
            </a:r>
          </a:p>
        </p:txBody>
      </p:sp>
      <p:sp>
        <p:nvSpPr>
          <p:cNvPr id="60421" name="CuadroTexto 7"/>
          <p:cNvSpPr txBox="1">
            <a:spLocks noChangeArrowheads="1"/>
          </p:cNvSpPr>
          <p:nvPr/>
        </p:nvSpPr>
        <p:spPr bwMode="auto">
          <a:xfrm>
            <a:off x="3162300" y="2738438"/>
            <a:ext cx="426402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_tradnl" b="1">
                <a:solidFill>
                  <a:srgbClr val="30E4FF"/>
                </a:solidFill>
              </a:rPr>
              <a:t>SrRuO</a:t>
            </a:r>
            <a:r>
              <a:rPr lang="es-ES_tradnl" b="1" baseline="-25000">
                <a:solidFill>
                  <a:srgbClr val="30E4FF"/>
                </a:solidFill>
              </a:rPr>
              <a:t>3</a:t>
            </a:r>
            <a:r>
              <a:rPr lang="es-ES_tradnl" b="1">
                <a:solidFill>
                  <a:srgbClr val="30E4FF"/>
                </a:solidFill>
              </a:rPr>
              <a:t>/…/PbTiO</a:t>
            </a:r>
            <a:r>
              <a:rPr lang="es-ES_tradnl" b="1" baseline="-25000">
                <a:solidFill>
                  <a:srgbClr val="30E4FF"/>
                </a:solidFill>
              </a:rPr>
              <a:t>3</a:t>
            </a:r>
            <a:r>
              <a:rPr lang="es-ES_tradnl" b="1">
                <a:solidFill>
                  <a:srgbClr val="30E4FF"/>
                </a:solidFill>
              </a:rPr>
              <a:t>/SrTiO</a:t>
            </a:r>
            <a:r>
              <a:rPr lang="es-ES_tradnl" b="1" baseline="-25000">
                <a:solidFill>
                  <a:srgbClr val="30E4FF"/>
                </a:solidFill>
              </a:rPr>
              <a:t>3</a:t>
            </a:r>
            <a:r>
              <a:rPr lang="es-ES_tradnl" b="1">
                <a:solidFill>
                  <a:srgbClr val="30E4FF"/>
                </a:solidFill>
              </a:rPr>
              <a:t>/…/SrRuO</a:t>
            </a:r>
            <a:r>
              <a:rPr lang="es-ES_tradnl" b="1" baseline="-25000">
                <a:solidFill>
                  <a:srgbClr val="30E4FF"/>
                </a:solidFill>
              </a:rPr>
              <a:t>3 </a:t>
            </a:r>
          </a:p>
        </p:txBody>
      </p:sp>
      <p:sp>
        <p:nvSpPr>
          <p:cNvPr id="60422" name="CuadroTexto 8"/>
          <p:cNvSpPr txBox="1">
            <a:spLocks noChangeArrowheads="1"/>
          </p:cNvSpPr>
          <p:nvPr/>
        </p:nvSpPr>
        <p:spPr bwMode="auto">
          <a:xfrm>
            <a:off x="219075" y="1176338"/>
            <a:ext cx="77787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_tradnl" b="1">
                <a:solidFill>
                  <a:srgbClr val="FFFF00"/>
                </a:solidFill>
              </a:rPr>
              <a:t>Remnant polarization as a function of the PbTiO</a:t>
            </a:r>
            <a:r>
              <a:rPr lang="es-ES_tradnl" b="1" baseline="-25000">
                <a:solidFill>
                  <a:srgbClr val="FFFF00"/>
                </a:solidFill>
              </a:rPr>
              <a:t>3</a:t>
            </a:r>
            <a:r>
              <a:rPr lang="es-ES_tradnl" b="1">
                <a:solidFill>
                  <a:srgbClr val="FFFF00"/>
                </a:solidFill>
              </a:rPr>
              <a:t> volume fraction</a:t>
            </a:r>
          </a:p>
        </p:txBody>
      </p:sp>
      <p:sp>
        <p:nvSpPr>
          <p:cNvPr id="60423" name="CuadroTexto 9"/>
          <p:cNvSpPr txBox="1">
            <a:spLocks noChangeArrowheads="1"/>
          </p:cNvSpPr>
          <p:nvPr/>
        </p:nvSpPr>
        <p:spPr bwMode="auto">
          <a:xfrm>
            <a:off x="3238500" y="2187575"/>
            <a:ext cx="45339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Follows DGL theory (assumes mono) </a:t>
            </a:r>
          </a:p>
        </p:txBody>
      </p:sp>
      <p:sp>
        <p:nvSpPr>
          <p:cNvPr id="60424" name="CuadroTexto 10"/>
          <p:cNvSpPr txBox="1">
            <a:spLocks noChangeArrowheads="1"/>
          </p:cNvSpPr>
          <p:nvPr/>
        </p:nvSpPr>
        <p:spPr bwMode="auto">
          <a:xfrm>
            <a:off x="3251200" y="3221038"/>
            <a:ext cx="407193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Does not follow DGL theory</a:t>
            </a:r>
          </a:p>
          <a:p>
            <a:r>
              <a:rPr lang="es-ES_tradnl" b="1">
                <a:solidFill>
                  <a:schemeClr val="bg1"/>
                </a:solidFill>
              </a:rPr>
              <a:t>Almost 0 remnant polarization except for the highest PbTiO</a:t>
            </a:r>
            <a:r>
              <a:rPr lang="es-ES_tradnl" b="1" baseline="-25000">
                <a:solidFill>
                  <a:schemeClr val="bg1"/>
                </a:solidFill>
              </a:rPr>
              <a:t>3</a:t>
            </a:r>
            <a:r>
              <a:rPr lang="es-ES_tradnl" b="1">
                <a:solidFill>
                  <a:schemeClr val="bg1"/>
                </a:solidFill>
              </a:rPr>
              <a:t> volume fractions </a:t>
            </a:r>
          </a:p>
        </p:txBody>
      </p:sp>
      <p:sp>
        <p:nvSpPr>
          <p:cNvPr id="56330" name="CuadroTexto 11"/>
          <p:cNvSpPr txBox="1">
            <a:spLocks noChangeArrowheads="1"/>
          </p:cNvSpPr>
          <p:nvPr/>
        </p:nvSpPr>
        <p:spPr bwMode="auto">
          <a:xfrm>
            <a:off x="6994525" y="1920875"/>
            <a:ext cx="214947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rgbClr val="FFFF00"/>
                </a:solidFill>
              </a:rPr>
              <a:t>Structural parameters almost identical for the two series</a:t>
            </a:r>
          </a:p>
        </p:txBody>
      </p:sp>
      <p:sp>
        <p:nvSpPr>
          <p:cNvPr id="60426" name="CuadroTexto 13"/>
          <p:cNvSpPr txBox="1">
            <a:spLocks noChangeArrowheads="1"/>
          </p:cNvSpPr>
          <p:nvPr/>
        </p:nvSpPr>
        <p:spPr bwMode="auto">
          <a:xfrm>
            <a:off x="0" y="4465638"/>
            <a:ext cx="44243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_tradnl" sz="1300" b="1">
                <a:solidFill>
                  <a:schemeClr val="bg1"/>
                </a:solidFill>
              </a:rPr>
              <a:t>P. Zubko </a:t>
            </a:r>
            <a:r>
              <a:rPr lang="es-ES_tradnl" sz="1300" b="1" i="1">
                <a:solidFill>
                  <a:schemeClr val="bg1"/>
                </a:solidFill>
              </a:rPr>
              <a:t>et al</a:t>
            </a:r>
            <a:r>
              <a:rPr lang="es-ES_tradnl" sz="1300" b="1">
                <a:solidFill>
                  <a:schemeClr val="bg1"/>
                </a:solidFill>
              </a:rPr>
              <a:t>., Phys. Rev. Lett. 104, 187601 (2010)</a:t>
            </a:r>
          </a:p>
        </p:txBody>
      </p:sp>
      <p:sp>
        <p:nvSpPr>
          <p:cNvPr id="13" name="CuadroTexto 12"/>
          <p:cNvSpPr txBox="1">
            <a:spLocks noChangeArrowheads="1"/>
          </p:cNvSpPr>
          <p:nvPr/>
        </p:nvSpPr>
        <p:spPr bwMode="auto">
          <a:xfrm>
            <a:off x="152400" y="6503988"/>
            <a:ext cx="89916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rgbClr val="FFFF00"/>
                </a:solidFill>
              </a:rPr>
              <a:t>Motivation: study of domains in PbTiO</a:t>
            </a:r>
            <a:r>
              <a:rPr lang="es-ES_tradnl" b="1" baseline="-25000">
                <a:solidFill>
                  <a:srgbClr val="FFFF00"/>
                </a:solidFill>
              </a:rPr>
              <a:t>3</a:t>
            </a:r>
            <a:r>
              <a:rPr lang="es-ES_tradnl" b="1">
                <a:solidFill>
                  <a:srgbClr val="FFFF00"/>
                </a:solidFill>
              </a:rPr>
              <a:t>/SrTiO</a:t>
            </a:r>
            <a:r>
              <a:rPr lang="es-ES_tradnl" b="1" baseline="-25000">
                <a:solidFill>
                  <a:srgbClr val="FFFF00"/>
                </a:solidFill>
              </a:rPr>
              <a:t>3</a:t>
            </a:r>
            <a:r>
              <a:rPr lang="es-ES_tradnl" b="1">
                <a:solidFill>
                  <a:srgbClr val="FFFF00"/>
                </a:solidFill>
              </a:rPr>
              <a:t> superlattices from first-principles</a:t>
            </a:r>
          </a:p>
        </p:txBody>
      </p:sp>
      <p:grpSp>
        <p:nvGrpSpPr>
          <p:cNvPr id="2" name="Agrupar 15"/>
          <p:cNvGrpSpPr>
            <a:grpSpLocks/>
          </p:cNvGrpSpPr>
          <p:nvPr/>
        </p:nvGrpSpPr>
        <p:grpSpPr bwMode="auto">
          <a:xfrm>
            <a:off x="6572250" y="3030538"/>
            <a:ext cx="2432050" cy="1738312"/>
            <a:chOff x="7887075" y="3030807"/>
            <a:chExt cx="2917450" cy="1738724"/>
          </a:xfrm>
        </p:grpSpPr>
        <p:sp>
          <p:nvSpPr>
            <p:cNvPr id="60429" name="CuadroTexto 12"/>
            <p:cNvSpPr txBox="1">
              <a:spLocks noChangeArrowheads="1"/>
            </p:cNvSpPr>
            <p:nvPr/>
          </p:nvSpPr>
          <p:spPr bwMode="auto">
            <a:xfrm>
              <a:off x="8566150" y="3292475"/>
              <a:ext cx="2238375" cy="1477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b="1">
                  <a:solidFill>
                    <a:srgbClr val="FFFF00"/>
                  </a:solidFill>
                </a:rPr>
                <a:t>Suggest of a polydomain phase with domain wall motion</a:t>
              </a:r>
            </a:p>
          </p:txBody>
        </p:sp>
        <p:cxnSp>
          <p:nvCxnSpPr>
            <p:cNvPr id="15" name="Conector recto 14"/>
            <p:cNvCxnSpPr/>
            <p:nvPr/>
          </p:nvCxnSpPr>
          <p:spPr>
            <a:xfrm rot="10800000">
              <a:off x="7887075" y="3030807"/>
              <a:ext cx="672233" cy="246120"/>
            </a:xfrm>
            <a:prstGeom prst="line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  <p:bldP spid="5633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180° domain structures detected and characterized in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thin films grown on SrTiO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(001) substrates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6975" y="2085975"/>
            <a:ext cx="2824163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6288" y="2103438"/>
            <a:ext cx="252412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CuadroTexto 17"/>
          <p:cNvSpPr txBox="1">
            <a:spLocks noChangeArrowheads="1"/>
          </p:cNvSpPr>
          <p:nvPr/>
        </p:nvSpPr>
        <p:spPr bwMode="auto">
          <a:xfrm>
            <a:off x="3279775" y="1284288"/>
            <a:ext cx="2579688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Real space AFM image</a:t>
            </a:r>
          </a:p>
        </p:txBody>
      </p:sp>
      <p:sp>
        <p:nvSpPr>
          <p:cNvPr id="62469" name="CuadroTexto 18"/>
          <p:cNvSpPr txBox="1">
            <a:spLocks noChangeArrowheads="1"/>
          </p:cNvSpPr>
          <p:nvPr/>
        </p:nvSpPr>
        <p:spPr bwMode="auto">
          <a:xfrm>
            <a:off x="6394450" y="1412875"/>
            <a:ext cx="25796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Phase diagram </a:t>
            </a:r>
          </a:p>
        </p:txBody>
      </p:sp>
      <p:sp>
        <p:nvSpPr>
          <p:cNvPr id="62470" name="CuadroTexto 19"/>
          <p:cNvSpPr txBox="1">
            <a:spLocks noChangeArrowheads="1"/>
          </p:cNvSpPr>
          <p:nvPr/>
        </p:nvSpPr>
        <p:spPr bwMode="auto">
          <a:xfrm>
            <a:off x="-15875" y="1136650"/>
            <a:ext cx="32258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Satellites around PbTiO</a:t>
            </a:r>
            <a:r>
              <a:rPr lang="es-ES_tradnl" b="1" baseline="-25000">
                <a:solidFill>
                  <a:schemeClr val="bg1"/>
                </a:solidFill>
              </a:rPr>
              <a:t>3</a:t>
            </a:r>
            <a:r>
              <a:rPr lang="es-ES_tradnl" b="1">
                <a:solidFill>
                  <a:schemeClr val="bg1"/>
                </a:solidFill>
              </a:rPr>
              <a:t> Bragg peaks in synchrotron x-ray</a:t>
            </a:r>
          </a:p>
        </p:txBody>
      </p:sp>
      <p:sp>
        <p:nvSpPr>
          <p:cNvPr id="62471" name="CuadroTexto 20"/>
          <p:cNvSpPr txBox="1">
            <a:spLocks noChangeArrowheads="1"/>
          </p:cNvSpPr>
          <p:nvPr/>
        </p:nvSpPr>
        <p:spPr bwMode="auto">
          <a:xfrm>
            <a:off x="3813175" y="6467475"/>
            <a:ext cx="4573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sz="1300" b="1">
                <a:solidFill>
                  <a:srgbClr val="FFFFFF"/>
                </a:solidFill>
              </a:rPr>
              <a:t>C. Thompson </a:t>
            </a:r>
            <a:r>
              <a:rPr lang="es-ES_tradnl" sz="1300" b="1" i="1">
                <a:solidFill>
                  <a:srgbClr val="FFFFFF"/>
                </a:solidFill>
              </a:rPr>
              <a:t>et al</a:t>
            </a:r>
            <a:r>
              <a:rPr lang="es-ES_tradnl" sz="1300" b="1">
                <a:solidFill>
                  <a:srgbClr val="FFFFFF"/>
                </a:solidFill>
              </a:rPr>
              <a:t>., Appl. Phys. Lett. 93, 182901 (2008)</a:t>
            </a:r>
          </a:p>
        </p:txBody>
      </p:sp>
      <p:grpSp>
        <p:nvGrpSpPr>
          <p:cNvPr id="62472" name="Agrupar 23"/>
          <p:cNvGrpSpPr>
            <a:grpSpLocks/>
          </p:cNvGrpSpPr>
          <p:nvPr/>
        </p:nvGrpSpPr>
        <p:grpSpPr bwMode="auto">
          <a:xfrm>
            <a:off x="52388" y="2068513"/>
            <a:ext cx="3105150" cy="4324350"/>
            <a:chOff x="0" y="2067765"/>
            <a:chExt cx="3725819" cy="4324463"/>
          </a:xfrm>
        </p:grpSpPr>
        <p:sp>
          <p:nvSpPr>
            <p:cNvPr id="23" name="Rectángulo 22"/>
            <p:cNvSpPr/>
            <p:nvPr/>
          </p:nvSpPr>
          <p:spPr>
            <a:xfrm>
              <a:off x="0" y="2067765"/>
              <a:ext cx="3725819" cy="4324463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 dirty="0">
                <a:solidFill>
                  <a:schemeClr val="bg1"/>
                </a:solidFill>
              </a:endParaRPr>
            </a:p>
          </p:txBody>
        </p:sp>
        <p:pic>
          <p:nvPicPr>
            <p:cNvPr id="62476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527" y="2078037"/>
              <a:ext cx="3680460" cy="4297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473" name="CuadroTexto 24"/>
          <p:cNvSpPr txBox="1">
            <a:spLocks noChangeArrowheads="1"/>
          </p:cNvSpPr>
          <p:nvPr/>
        </p:nvSpPr>
        <p:spPr bwMode="auto">
          <a:xfrm>
            <a:off x="0" y="6467475"/>
            <a:ext cx="3516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sz="1300" b="1">
                <a:solidFill>
                  <a:srgbClr val="FFFFFF"/>
                </a:solidFill>
              </a:rPr>
              <a:t>D. D. Fong </a:t>
            </a:r>
            <a:r>
              <a:rPr lang="es-ES_tradnl" sz="1300" b="1" i="1">
                <a:solidFill>
                  <a:srgbClr val="FFFFFF"/>
                </a:solidFill>
              </a:rPr>
              <a:t>et al</a:t>
            </a:r>
            <a:r>
              <a:rPr lang="es-ES_tradnl" sz="1300" b="1">
                <a:solidFill>
                  <a:srgbClr val="FFFFFF"/>
                </a:solidFill>
              </a:rPr>
              <a:t>., Science 304, 1650 (2004)</a:t>
            </a:r>
          </a:p>
        </p:txBody>
      </p:sp>
      <p:sp>
        <p:nvSpPr>
          <p:cNvPr id="62474" name="CuadroTexto 25"/>
          <p:cNvSpPr txBox="1">
            <a:spLocks noChangeArrowheads="1"/>
          </p:cNvSpPr>
          <p:nvPr/>
        </p:nvSpPr>
        <p:spPr bwMode="auto">
          <a:xfrm>
            <a:off x="3327400" y="5257800"/>
            <a:ext cx="5583238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_tradnl" b="1">
                <a:solidFill>
                  <a:srgbClr val="FFFFFF"/>
                </a:solidFill>
              </a:rPr>
              <a:t>F</a:t>
            </a:r>
            <a:r>
              <a:rPr lang="es-ES_tradnl" b="1" baseline="-25000">
                <a:solidFill>
                  <a:srgbClr val="FFFFFF"/>
                </a:solidFill>
                <a:latin typeface="Symbol" pitchFamily="18" charset="2"/>
              </a:rPr>
              <a:t>a</a:t>
            </a:r>
            <a:r>
              <a:rPr lang="es-ES_tradnl" b="1">
                <a:solidFill>
                  <a:srgbClr val="FFFFFF"/>
                </a:solidFill>
              </a:rPr>
              <a:t>, F</a:t>
            </a:r>
            <a:r>
              <a:rPr lang="es-ES_tradnl" b="1" baseline="-25000">
                <a:solidFill>
                  <a:srgbClr val="FFFFFF"/>
                </a:solidFill>
                <a:latin typeface="Symbol" pitchFamily="18" charset="2"/>
              </a:rPr>
              <a:t>b </a:t>
            </a:r>
            <a:r>
              <a:rPr lang="es-ES_tradnl" b="1">
                <a:solidFill>
                  <a:srgbClr val="FFFFFF"/>
                </a:solidFill>
              </a:rPr>
              <a:t>: domain phases with different periodicities</a:t>
            </a:r>
          </a:p>
          <a:p>
            <a:r>
              <a:rPr lang="es-ES_tradnl" b="1">
                <a:solidFill>
                  <a:srgbClr val="FFFFFF"/>
                </a:solidFill>
              </a:rPr>
              <a:t>F</a:t>
            </a:r>
            <a:r>
              <a:rPr lang="es-ES_tradnl" b="1" baseline="-25000">
                <a:solidFill>
                  <a:srgbClr val="FFFFFF"/>
                </a:solidFill>
                <a:latin typeface="Symbol" pitchFamily="18" charset="2"/>
              </a:rPr>
              <a:t>g </a:t>
            </a:r>
            <a:r>
              <a:rPr lang="es-ES_tradnl" b="1">
                <a:solidFill>
                  <a:srgbClr val="FFFFFF"/>
                </a:solidFill>
              </a:rPr>
              <a:t>: monodomain phase</a:t>
            </a:r>
          </a:p>
          <a:p>
            <a:r>
              <a:rPr lang="es-ES_tradnl" b="1">
                <a:solidFill>
                  <a:srgbClr val="FFFFFF"/>
                </a:solidFill>
              </a:rPr>
              <a:t>P : paraelectric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1"/>
          <p:cNvGrpSpPr>
            <a:grpSpLocks/>
          </p:cNvGrpSpPr>
          <p:nvPr/>
        </p:nvGrpSpPr>
        <p:grpSpPr bwMode="auto">
          <a:xfrm>
            <a:off x="4040188" y="2305050"/>
            <a:ext cx="4191000" cy="4214813"/>
            <a:chOff x="4846638" y="2476855"/>
            <a:chExt cx="5029200" cy="4214458"/>
          </a:xfrm>
        </p:grpSpPr>
        <p:sp>
          <p:nvSpPr>
            <p:cNvPr id="64519" name="Rectangle 15"/>
            <p:cNvSpPr>
              <a:spLocks noChangeArrowheads="1"/>
            </p:cNvSpPr>
            <p:nvPr/>
          </p:nvSpPr>
          <p:spPr bwMode="auto">
            <a:xfrm>
              <a:off x="4941888" y="2570163"/>
              <a:ext cx="4751387" cy="41211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_tradnl"/>
            </a:p>
          </p:txBody>
        </p:sp>
        <p:pic>
          <p:nvPicPr>
            <p:cNvPr id="64520" name="Picture 12" descr="Interfac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99" t="4269" r="14166" b="3358"/>
            <a:stretch>
              <a:fillRect/>
            </a:stretch>
          </p:blipFill>
          <p:spPr bwMode="auto">
            <a:xfrm>
              <a:off x="4846638" y="2476855"/>
              <a:ext cx="50292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4514" name="Picture 11" descr="Interface"/>
          <p:cNvPicPr>
            <a:picLocks noChangeAspect="1" noChangeArrowheads="1"/>
          </p:cNvPicPr>
          <p:nvPr/>
        </p:nvPicPr>
        <p:blipFill>
          <a:blip r:embed="rId4"/>
          <a:srcRect l="40556" r="40884"/>
          <a:stretch>
            <a:fillRect/>
          </a:stretch>
        </p:blipFill>
        <p:spPr bwMode="auto">
          <a:xfrm>
            <a:off x="1276350" y="2381250"/>
            <a:ext cx="1087438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5" name="Imagen 8" descr="bola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7913" y="6308725"/>
            <a:ext cx="14827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57200" y="984250"/>
            <a:ext cx="86868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(3,3) superlattice → 30 atoms</a:t>
            </a:r>
          </a:p>
          <a:p>
            <a:pPr>
              <a:spcBef>
                <a:spcPct val="50000"/>
              </a:spcBef>
            </a:pPr>
            <a:r>
              <a:rPr lang="es-ES" sz="1700" i="1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es-ES" sz="1700" i="1" baseline="-25000">
                <a:solidFill>
                  <a:schemeClr val="bg1"/>
                </a:solidFill>
                <a:latin typeface="Times New Roman" pitchFamily="18" charset="0"/>
              </a:rPr>
              <a:t>x</a:t>
            </a:r>
            <a:r>
              <a:rPr lang="es-ES" sz="1700" b="1" baseline="-25000">
                <a:solidFill>
                  <a:schemeClr val="bg1"/>
                </a:solidFill>
              </a:rPr>
              <a:t> </a:t>
            </a:r>
            <a:r>
              <a:rPr lang="es-ES" sz="1700" b="1">
                <a:solidFill>
                  <a:schemeClr val="bg1"/>
                </a:solidFill>
              </a:rPr>
              <a:t>x </a:t>
            </a:r>
            <a:r>
              <a:rPr lang="es-ES" sz="1700" i="1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es-ES" sz="1700" i="1" baseline="-25000">
                <a:solidFill>
                  <a:schemeClr val="bg1"/>
                </a:solidFill>
                <a:latin typeface="Times New Roman" pitchFamily="18" charset="0"/>
              </a:rPr>
              <a:t>y</a:t>
            </a:r>
            <a:r>
              <a:rPr lang="es-ES" sz="1700" b="1">
                <a:solidFill>
                  <a:schemeClr val="bg1"/>
                </a:solidFill>
              </a:rPr>
              <a:t> supercell → Impose lateral size of domains</a:t>
            </a:r>
          </a:p>
          <a:p>
            <a:pPr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	</a:t>
            </a:r>
            <a:r>
              <a:rPr lang="es-E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" sz="1700" i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s-ES" sz="1700" b="1">
                <a:solidFill>
                  <a:schemeClr val="bg1"/>
                </a:solidFill>
              </a:rPr>
              <a:t> allows to switch on (</a:t>
            </a:r>
            <a:r>
              <a:rPr lang="es-E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" sz="1700" i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s-ES" sz="1700" b="1">
                <a:solidFill>
                  <a:schemeClr val="bg1"/>
                </a:solidFill>
              </a:rPr>
              <a:t> =2) and off (</a:t>
            </a:r>
            <a:r>
              <a:rPr lang="es-E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" sz="1700" i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s-ES" sz="1700" b="1">
                <a:solidFill>
                  <a:schemeClr val="bg1"/>
                </a:solidFill>
              </a:rPr>
              <a:t> = 1) Oxygen octahedra rotations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729163" y="6469063"/>
            <a:ext cx="27416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rgbClr val="FFFFFF"/>
                </a:solidFill>
              </a:rPr>
              <a:t>Example: 6x1 supercell</a:t>
            </a:r>
          </a:p>
        </p:txBody>
      </p:sp>
      <p:sp>
        <p:nvSpPr>
          <p:cNvPr id="645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Simulation of domains in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/SrTiO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superlattices building of the supercell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Simulation of domains in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/SrTiO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superlattices building of the supercell</a:t>
            </a:r>
          </a:p>
        </p:txBody>
      </p:sp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457200" y="984250"/>
            <a:ext cx="86868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(3,3) superlattice → 30 atoms</a:t>
            </a:r>
          </a:p>
          <a:p>
            <a:pPr>
              <a:spcBef>
                <a:spcPct val="50000"/>
              </a:spcBef>
            </a:pPr>
            <a:r>
              <a:rPr lang="es-ES" sz="1700" i="1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es-ES" sz="1700" i="1" baseline="-25000">
                <a:solidFill>
                  <a:schemeClr val="bg1"/>
                </a:solidFill>
                <a:latin typeface="Times New Roman" pitchFamily="18" charset="0"/>
              </a:rPr>
              <a:t>x</a:t>
            </a:r>
            <a:r>
              <a:rPr lang="es-ES" sz="1700" b="1" baseline="-25000">
                <a:solidFill>
                  <a:schemeClr val="bg1"/>
                </a:solidFill>
              </a:rPr>
              <a:t> </a:t>
            </a:r>
            <a:r>
              <a:rPr lang="es-ES" sz="1700" b="1">
                <a:solidFill>
                  <a:schemeClr val="bg1"/>
                </a:solidFill>
              </a:rPr>
              <a:t>x </a:t>
            </a:r>
            <a:r>
              <a:rPr lang="es-ES" sz="1700" i="1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es-ES" sz="1700" i="1" baseline="-25000">
                <a:solidFill>
                  <a:schemeClr val="bg1"/>
                </a:solidFill>
                <a:latin typeface="Times New Roman" pitchFamily="18" charset="0"/>
              </a:rPr>
              <a:t>y</a:t>
            </a:r>
            <a:r>
              <a:rPr lang="es-ES" sz="1700" b="1">
                <a:solidFill>
                  <a:schemeClr val="bg1"/>
                </a:solidFill>
              </a:rPr>
              <a:t> supercell → Impose lateral size of domains</a:t>
            </a:r>
          </a:p>
          <a:p>
            <a:pPr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	</a:t>
            </a:r>
            <a:r>
              <a:rPr lang="es-E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" sz="1700" i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s-ES" sz="1700" b="1">
                <a:solidFill>
                  <a:schemeClr val="bg1"/>
                </a:solidFill>
              </a:rPr>
              <a:t> allows to switch on (</a:t>
            </a:r>
            <a:r>
              <a:rPr lang="es-E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" sz="1700" i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s-ES" sz="1700" b="1">
                <a:solidFill>
                  <a:schemeClr val="bg1"/>
                </a:solidFill>
              </a:rPr>
              <a:t> =2) and off (</a:t>
            </a:r>
            <a:r>
              <a:rPr lang="es-ES" sz="170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" sz="1700" i="1" baseline="-25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s-ES" sz="1700" b="1">
                <a:solidFill>
                  <a:schemeClr val="bg1"/>
                </a:solidFill>
              </a:rPr>
              <a:t> = 1) Oxygen octahedra rotations</a:t>
            </a:r>
          </a:p>
        </p:txBody>
      </p:sp>
      <p:sp>
        <p:nvSpPr>
          <p:cNvPr id="66563" name="Rectangle 15"/>
          <p:cNvSpPr>
            <a:spLocks noChangeArrowheads="1"/>
          </p:cNvSpPr>
          <p:nvPr/>
        </p:nvSpPr>
        <p:spPr bwMode="auto">
          <a:xfrm>
            <a:off x="4117975" y="2349500"/>
            <a:ext cx="3959225" cy="4121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4343400" y="3513138"/>
            <a:ext cx="1752600" cy="167640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66565" name="Rectangle 7"/>
          <p:cNvSpPr>
            <a:spLocks noChangeArrowheads="1"/>
          </p:cNvSpPr>
          <p:nvPr/>
        </p:nvSpPr>
        <p:spPr bwMode="auto">
          <a:xfrm>
            <a:off x="6096000" y="3513138"/>
            <a:ext cx="1752600" cy="1676400"/>
          </a:xfrm>
          <a:prstGeom prst="rect">
            <a:avLst/>
          </a:prstGeom>
          <a:solidFill>
            <a:srgbClr val="99CC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66566" name="AutoShape 8"/>
          <p:cNvSpPr>
            <a:spLocks noChangeArrowheads="1"/>
          </p:cNvSpPr>
          <p:nvPr/>
        </p:nvSpPr>
        <p:spPr bwMode="auto">
          <a:xfrm>
            <a:off x="4953000" y="3894138"/>
            <a:ext cx="533400" cy="733425"/>
          </a:xfrm>
          <a:prstGeom prst="upArrow">
            <a:avLst>
              <a:gd name="adj1" fmla="val 50000"/>
              <a:gd name="adj2" fmla="val 343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66567" name="AutoShape 9"/>
          <p:cNvSpPr>
            <a:spLocks noChangeArrowheads="1"/>
          </p:cNvSpPr>
          <p:nvPr/>
        </p:nvSpPr>
        <p:spPr bwMode="auto">
          <a:xfrm rot="10800000">
            <a:off x="6629400" y="3894138"/>
            <a:ext cx="533400" cy="733425"/>
          </a:xfrm>
          <a:prstGeom prst="upArrow">
            <a:avLst>
              <a:gd name="adj1" fmla="val 50000"/>
              <a:gd name="adj2" fmla="val 34375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pic>
        <p:nvPicPr>
          <p:cNvPr id="66568" name="Picture 12" descr="Interfac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99" t="4269" r="14166" b="3358"/>
          <a:stretch>
            <a:fillRect/>
          </a:stretch>
        </p:blipFill>
        <p:spPr bwMode="auto">
          <a:xfrm>
            <a:off x="4038600" y="2284413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9" name="Text Box 5"/>
          <p:cNvSpPr txBox="1">
            <a:spLocks noChangeArrowheads="1"/>
          </p:cNvSpPr>
          <p:nvPr/>
        </p:nvSpPr>
        <p:spPr bwMode="auto">
          <a:xfrm>
            <a:off x="4729163" y="6469063"/>
            <a:ext cx="27416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rgbClr val="FFFFFF"/>
                </a:solidFill>
              </a:rPr>
              <a:t>Example: 6x1 supercell</a:t>
            </a:r>
          </a:p>
        </p:txBody>
      </p:sp>
      <p:grpSp>
        <p:nvGrpSpPr>
          <p:cNvPr id="66570" name="Agrupar 13"/>
          <p:cNvGrpSpPr>
            <a:grpSpLocks/>
          </p:cNvGrpSpPr>
          <p:nvPr/>
        </p:nvGrpSpPr>
        <p:grpSpPr bwMode="auto">
          <a:xfrm>
            <a:off x="1077913" y="2381250"/>
            <a:ext cx="1482725" cy="4476750"/>
            <a:chOff x="1293813" y="2380803"/>
            <a:chExt cx="1779587" cy="4477197"/>
          </a:xfrm>
        </p:grpSpPr>
        <p:pic>
          <p:nvPicPr>
            <p:cNvPr id="66571" name="Picture 11" descr="Interface"/>
            <p:cNvPicPr>
              <a:picLocks noChangeAspect="1" noChangeArrowheads="1"/>
            </p:cNvPicPr>
            <p:nvPr/>
          </p:nvPicPr>
          <p:blipFill>
            <a:blip r:embed="rId4"/>
            <a:srcRect l="40556" r="40884"/>
            <a:stretch>
              <a:fillRect/>
            </a:stretch>
          </p:blipFill>
          <p:spPr bwMode="auto">
            <a:xfrm>
              <a:off x="1531938" y="2380803"/>
              <a:ext cx="1304925" cy="4114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6572" name="Imagen 11" descr="bolas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93813" y="6308725"/>
              <a:ext cx="1779587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6"/>
          <p:cNvSpPr txBox="1">
            <a:spLocks noChangeArrowheads="1"/>
          </p:cNvSpPr>
          <p:nvPr/>
        </p:nvSpPr>
        <p:spPr bwMode="auto">
          <a:xfrm>
            <a:off x="0" y="0"/>
            <a:ext cx="806767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Domains in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/SrTiO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(3/3) superlattices: Energetics         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1839913"/>
            <a:ext cx="47434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4867275" y="1290638"/>
            <a:ext cx="4073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rgbClr val="FFFFFF"/>
                </a:solidFill>
              </a:rPr>
              <a:t>The energy of the polydomain structure decreases with the increase of the domain periodicity (minimum found around </a:t>
            </a:r>
            <a:r>
              <a:rPr lang="es-ES_tradnl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_tradnl" i="1" baseline="-25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s-ES_tradnl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b="1">
                <a:solidFill>
                  <a:srgbClr val="FFFFFF"/>
                </a:solidFill>
              </a:rPr>
              <a:t>=12)</a:t>
            </a:r>
          </a:p>
        </p:txBody>
      </p:sp>
      <p:grpSp>
        <p:nvGrpSpPr>
          <p:cNvPr id="68612" name="Agrupar 18"/>
          <p:cNvGrpSpPr>
            <a:grpSpLocks/>
          </p:cNvGrpSpPr>
          <p:nvPr/>
        </p:nvGrpSpPr>
        <p:grpSpPr bwMode="auto">
          <a:xfrm>
            <a:off x="561975" y="5549900"/>
            <a:ext cx="3903663" cy="923925"/>
            <a:chOff x="449750" y="5550618"/>
            <a:chExt cx="3903566" cy="923330"/>
          </a:xfrm>
        </p:grpSpPr>
        <p:sp>
          <p:nvSpPr>
            <p:cNvPr id="68619" name="CuadroTexto 10"/>
            <p:cNvSpPr txBox="1">
              <a:spLocks noChangeArrowheads="1"/>
            </p:cNvSpPr>
            <p:nvPr/>
          </p:nvSpPr>
          <p:spPr bwMode="auto">
            <a:xfrm>
              <a:off x="647309" y="5550618"/>
              <a:ext cx="370600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b="1">
                  <a:solidFill>
                    <a:schemeClr val="bg1"/>
                  </a:solidFill>
                </a:rPr>
                <a:t>AFD not allowed</a:t>
              </a:r>
            </a:p>
            <a:p>
              <a:r>
                <a:rPr lang="es-ES_tradnl" b="1">
                  <a:solidFill>
                    <a:schemeClr val="bg1"/>
                  </a:solidFill>
                </a:rPr>
                <a:t>AFD allowed</a:t>
              </a:r>
            </a:p>
            <a:p>
              <a:r>
                <a:rPr lang="es-ES_tradnl" b="1">
                  <a:solidFill>
                    <a:schemeClr val="bg1"/>
                  </a:solidFill>
                </a:rPr>
                <a:t>Domain walls along [110]</a:t>
              </a:r>
            </a:p>
          </p:txBody>
        </p:sp>
        <p:sp>
          <p:nvSpPr>
            <p:cNvPr id="12" name="Anillo 11"/>
            <p:cNvSpPr/>
            <p:nvPr/>
          </p:nvSpPr>
          <p:spPr>
            <a:xfrm>
              <a:off x="467213" y="5669604"/>
              <a:ext cx="144458" cy="144369"/>
            </a:xfrm>
            <a:prstGeom prst="don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3" name="Marco 12"/>
            <p:cNvSpPr/>
            <p:nvPr/>
          </p:nvSpPr>
          <p:spPr>
            <a:xfrm>
              <a:off x="451338" y="5907576"/>
              <a:ext cx="180971" cy="180858"/>
            </a:xfrm>
            <a:prstGeom prst="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Marco 17"/>
            <p:cNvSpPr/>
            <p:nvPr/>
          </p:nvSpPr>
          <p:spPr>
            <a:xfrm rot="18900000">
              <a:off x="449750" y="6202661"/>
              <a:ext cx="179384" cy="179271"/>
            </a:xfrm>
            <a:prstGeom prst="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6" name="Agrupar 25"/>
          <p:cNvGrpSpPr>
            <a:grpSpLocks/>
          </p:cNvGrpSpPr>
          <p:nvPr/>
        </p:nvGrpSpPr>
        <p:grpSpPr bwMode="auto">
          <a:xfrm>
            <a:off x="1960563" y="2641600"/>
            <a:ext cx="6980237" cy="1717675"/>
            <a:chOff x="1960086" y="2621280"/>
            <a:chExt cx="6980714" cy="1717040"/>
          </a:xfrm>
        </p:grpSpPr>
        <p:sp>
          <p:nvSpPr>
            <p:cNvPr id="68614" name="CuadroTexto 16"/>
            <p:cNvSpPr txBox="1">
              <a:spLocks noChangeArrowheads="1"/>
            </p:cNvSpPr>
            <p:nvPr/>
          </p:nvSpPr>
          <p:spPr bwMode="auto">
            <a:xfrm>
              <a:off x="4866640" y="2621280"/>
              <a:ext cx="407416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b="1">
                  <a:solidFill>
                    <a:srgbClr val="FFFFFF"/>
                  </a:solidFill>
                </a:rPr>
                <a:t>For a given domain periodicity, the energy is lowered if the AFD distortions are allowed</a:t>
              </a:r>
            </a:p>
            <a:p>
              <a:r>
                <a:rPr lang="es-ES_tradnl" b="1">
                  <a:solidFill>
                    <a:srgbClr val="FFFF00"/>
                  </a:solidFill>
                </a:rPr>
                <a:t>(Importance of FE-AFD coupling)</a:t>
              </a: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 rot="5400000">
              <a:off x="1559391" y="3459963"/>
              <a:ext cx="802978" cy="158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de flecha 21"/>
            <p:cNvCxnSpPr/>
            <p:nvPr/>
          </p:nvCxnSpPr>
          <p:spPr>
            <a:xfrm rot="5400000">
              <a:off x="3145329" y="4120116"/>
              <a:ext cx="425293" cy="1111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617" name="CuadroTexto 23"/>
            <p:cNvSpPr txBox="1">
              <a:spLocks noChangeArrowheads="1"/>
            </p:cNvSpPr>
            <p:nvPr/>
          </p:nvSpPr>
          <p:spPr bwMode="auto">
            <a:xfrm>
              <a:off x="1961833" y="3271520"/>
              <a:ext cx="9337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1600" b="1"/>
                <a:t>22 meV</a:t>
              </a:r>
            </a:p>
          </p:txBody>
        </p:sp>
        <p:sp>
          <p:nvSpPr>
            <p:cNvPr id="68618" name="CuadroTexto 24"/>
            <p:cNvSpPr txBox="1">
              <a:spLocks noChangeArrowheads="1"/>
            </p:cNvSpPr>
            <p:nvPr/>
          </p:nvSpPr>
          <p:spPr bwMode="auto">
            <a:xfrm>
              <a:off x="3404553" y="3962400"/>
              <a:ext cx="9337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1600" b="1"/>
                <a:t>10 meV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6"/>
          <p:cNvSpPr txBox="1">
            <a:spLocks noChangeArrowheads="1"/>
          </p:cNvSpPr>
          <p:nvPr/>
        </p:nvSpPr>
        <p:spPr bwMode="auto">
          <a:xfrm>
            <a:off x="0" y="0"/>
            <a:ext cx="806767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Domains in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/SrTiO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(3/3) superlattices: Energetics         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1839913"/>
            <a:ext cx="47434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CuadroTexto 15"/>
          <p:cNvSpPr txBox="1">
            <a:spLocks noChangeArrowheads="1"/>
          </p:cNvSpPr>
          <p:nvPr/>
        </p:nvSpPr>
        <p:spPr bwMode="auto">
          <a:xfrm>
            <a:off x="4867275" y="1290638"/>
            <a:ext cx="4073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rgbClr val="FFFFFF"/>
                </a:solidFill>
              </a:rPr>
              <a:t>The energy of the polydomain structure decreases with the increase of the domain periodicity (minimum found around </a:t>
            </a:r>
            <a:r>
              <a:rPr lang="es-ES_tradnl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_tradnl" i="1" baseline="-25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s-ES_tradnl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b="1">
                <a:solidFill>
                  <a:srgbClr val="FFFFFF"/>
                </a:solidFill>
              </a:rPr>
              <a:t>=12)</a:t>
            </a:r>
          </a:p>
        </p:txBody>
      </p:sp>
      <p:grpSp>
        <p:nvGrpSpPr>
          <p:cNvPr id="70660" name="Agrupar 18"/>
          <p:cNvGrpSpPr>
            <a:grpSpLocks/>
          </p:cNvGrpSpPr>
          <p:nvPr/>
        </p:nvGrpSpPr>
        <p:grpSpPr bwMode="auto">
          <a:xfrm>
            <a:off x="561975" y="5549900"/>
            <a:ext cx="3903663" cy="923925"/>
            <a:chOff x="449750" y="5550618"/>
            <a:chExt cx="3903566" cy="923330"/>
          </a:xfrm>
        </p:grpSpPr>
        <p:sp>
          <p:nvSpPr>
            <p:cNvPr id="70667" name="CuadroTexto 10"/>
            <p:cNvSpPr txBox="1">
              <a:spLocks noChangeArrowheads="1"/>
            </p:cNvSpPr>
            <p:nvPr/>
          </p:nvSpPr>
          <p:spPr bwMode="auto">
            <a:xfrm>
              <a:off x="647309" y="5550618"/>
              <a:ext cx="370600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b="1">
                  <a:solidFill>
                    <a:schemeClr val="bg1"/>
                  </a:solidFill>
                </a:rPr>
                <a:t>AFD not allowed</a:t>
              </a:r>
            </a:p>
            <a:p>
              <a:r>
                <a:rPr lang="es-ES_tradnl" b="1">
                  <a:solidFill>
                    <a:schemeClr val="bg1"/>
                  </a:solidFill>
                </a:rPr>
                <a:t>AFD allowed</a:t>
              </a:r>
            </a:p>
            <a:p>
              <a:r>
                <a:rPr lang="es-ES_tradnl" b="1">
                  <a:solidFill>
                    <a:schemeClr val="bg1"/>
                  </a:solidFill>
                </a:rPr>
                <a:t>Domain walls along [110]</a:t>
              </a:r>
            </a:p>
          </p:txBody>
        </p:sp>
        <p:sp>
          <p:nvSpPr>
            <p:cNvPr id="12" name="Anillo 11"/>
            <p:cNvSpPr/>
            <p:nvPr/>
          </p:nvSpPr>
          <p:spPr>
            <a:xfrm>
              <a:off x="467213" y="5669604"/>
              <a:ext cx="144458" cy="144369"/>
            </a:xfrm>
            <a:prstGeom prst="don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>
                <a:solidFill>
                  <a:schemeClr val="tx1"/>
                </a:solidFill>
              </a:endParaRPr>
            </a:p>
          </p:txBody>
        </p:sp>
        <p:sp>
          <p:nvSpPr>
            <p:cNvPr id="13" name="Marco 12"/>
            <p:cNvSpPr/>
            <p:nvPr/>
          </p:nvSpPr>
          <p:spPr>
            <a:xfrm>
              <a:off x="451338" y="5907576"/>
              <a:ext cx="180971" cy="180858"/>
            </a:xfrm>
            <a:prstGeom prst="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Marco 17"/>
            <p:cNvSpPr/>
            <p:nvPr/>
          </p:nvSpPr>
          <p:spPr>
            <a:xfrm rot="18900000">
              <a:off x="449750" y="6202661"/>
              <a:ext cx="179384" cy="179271"/>
            </a:xfrm>
            <a:prstGeom prst="fram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0661" name="CuadroTexto 16"/>
          <p:cNvSpPr txBox="1">
            <a:spLocks noChangeArrowheads="1"/>
          </p:cNvSpPr>
          <p:nvPr/>
        </p:nvSpPr>
        <p:spPr bwMode="auto">
          <a:xfrm>
            <a:off x="4867275" y="2641600"/>
            <a:ext cx="4073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rgbClr val="FFFFFF"/>
                </a:solidFill>
              </a:rPr>
              <a:t>For a given domain periodicity, the energy is lowered if the AFD distortions are allowed</a:t>
            </a:r>
          </a:p>
          <a:p>
            <a:r>
              <a:rPr lang="es-ES_tradnl" b="1">
                <a:solidFill>
                  <a:srgbClr val="FFFF00"/>
                </a:solidFill>
              </a:rPr>
              <a:t>(Importance of FE-AFD coupling)</a:t>
            </a:r>
          </a:p>
        </p:txBody>
      </p:sp>
      <p:sp>
        <p:nvSpPr>
          <p:cNvPr id="70662" name="CuadroTexto 18"/>
          <p:cNvSpPr txBox="1">
            <a:spLocks noChangeArrowheads="1"/>
          </p:cNvSpPr>
          <p:nvPr/>
        </p:nvSpPr>
        <p:spPr bwMode="auto">
          <a:xfrm>
            <a:off x="4876800" y="4022725"/>
            <a:ext cx="4073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b="1">
                <a:solidFill>
                  <a:srgbClr val="FFFFFF"/>
                </a:solidFill>
              </a:rPr>
              <a:t>The effect of the domain wall orientation is small</a:t>
            </a:r>
          </a:p>
        </p:txBody>
      </p:sp>
      <p:grpSp>
        <p:nvGrpSpPr>
          <p:cNvPr id="15" name="Agrupar 14"/>
          <p:cNvGrpSpPr>
            <a:grpSpLocks/>
          </p:cNvGrpSpPr>
          <p:nvPr/>
        </p:nvGrpSpPr>
        <p:grpSpPr bwMode="auto">
          <a:xfrm>
            <a:off x="3362325" y="4319588"/>
            <a:ext cx="5781675" cy="2014537"/>
            <a:chOff x="3362166" y="4318794"/>
            <a:chExt cx="5781834" cy="2015014"/>
          </a:xfrm>
        </p:grpSpPr>
        <p:sp>
          <p:nvSpPr>
            <p:cNvPr id="70664" name="CuadroTexto 19"/>
            <p:cNvSpPr txBox="1">
              <a:spLocks noChangeArrowheads="1"/>
            </p:cNvSpPr>
            <p:nvPr/>
          </p:nvSpPr>
          <p:spPr bwMode="auto">
            <a:xfrm>
              <a:off x="4856480" y="4856480"/>
              <a:ext cx="4287520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b="1">
                  <a:solidFill>
                    <a:srgbClr val="FFFFFF"/>
                  </a:solidFill>
                </a:rPr>
                <a:t>The most stable phase: monodomain</a:t>
              </a:r>
            </a:p>
            <a:p>
              <a:pPr algn="ctr"/>
              <a:r>
                <a:rPr lang="es-ES_tradnl" b="1">
                  <a:solidFill>
                    <a:srgbClr val="FFFFFF"/>
                  </a:solidFill>
                </a:rPr>
                <a:t>BUT </a:t>
              </a:r>
            </a:p>
            <a:p>
              <a:pPr algn="ctr"/>
              <a:r>
                <a:rPr lang="es-ES_tradnl" b="1">
                  <a:solidFill>
                    <a:srgbClr val="FFFF00"/>
                  </a:solidFill>
                </a:rPr>
                <a:t>Difference in energy with respect the most stable polydomain phase small.</a:t>
              </a:r>
            </a:p>
            <a:p>
              <a:pPr algn="ctr"/>
              <a:r>
                <a:rPr lang="es-ES_tradnl" b="1">
                  <a:solidFill>
                    <a:srgbClr val="FFFFFF"/>
                  </a:solidFill>
                </a:rPr>
                <a:t>Both phases might compete.</a:t>
              </a:r>
            </a:p>
          </p:txBody>
        </p:sp>
        <p:cxnSp>
          <p:nvCxnSpPr>
            <p:cNvPr id="23" name="Conector recto de flecha 22"/>
            <p:cNvCxnSpPr/>
            <p:nvPr/>
          </p:nvCxnSpPr>
          <p:spPr>
            <a:xfrm rot="5400000">
              <a:off x="3159712" y="4521248"/>
              <a:ext cx="406496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666" name="CuadroTexto 26"/>
            <p:cNvSpPr txBox="1">
              <a:spLocks noChangeArrowheads="1"/>
            </p:cNvSpPr>
            <p:nvPr/>
          </p:nvSpPr>
          <p:spPr bwMode="auto">
            <a:xfrm>
              <a:off x="3374073" y="4358640"/>
              <a:ext cx="9337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sz="1600" b="1"/>
                <a:t>9 meV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30"/>
          <p:cNvSpPr>
            <a:spLocks noChangeArrowheads="1"/>
          </p:cNvSpPr>
          <p:nvPr/>
        </p:nvSpPr>
        <p:spPr bwMode="auto">
          <a:xfrm>
            <a:off x="261938" y="2341563"/>
            <a:ext cx="4200525" cy="421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2982913" y="3460750"/>
            <a:ext cx="1295400" cy="1981200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>
            <a:off x="1077913" y="3460750"/>
            <a:ext cx="1295400" cy="1981200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84998" name="Text Box 7"/>
          <p:cNvSpPr txBox="1">
            <a:spLocks noChangeArrowheads="1"/>
          </p:cNvSpPr>
          <p:nvPr/>
        </p:nvSpPr>
        <p:spPr bwMode="auto">
          <a:xfrm>
            <a:off x="463550" y="1052513"/>
            <a:ext cx="38100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40000"/>
              </a:spcBef>
              <a:defRPr/>
            </a:pPr>
            <a:r>
              <a:rPr lang="es-ES" dirty="0">
                <a:latin typeface="Times New Roman" charset="0"/>
                <a:cs typeface="+mn-cs"/>
              </a:rPr>
              <a:t> </a:t>
            </a: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(3,3) superlattice</a:t>
            </a:r>
          </a:p>
          <a:p>
            <a:pPr>
              <a:spcBef>
                <a:spcPct val="40000"/>
              </a:spcBef>
              <a:defRPr/>
            </a:pP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 6 unit cells of domain periodicity</a:t>
            </a:r>
          </a:p>
          <a:p>
            <a:pPr>
              <a:spcBef>
                <a:spcPct val="40000"/>
              </a:spcBef>
              <a:defRPr/>
            </a:pP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 Fully relaxed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4648200" y="914400"/>
            <a:ext cx="44196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 Vortices at DW</a:t>
            </a:r>
          </a:p>
          <a:p>
            <a:pPr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  <a:cs typeface="Times New Roman" pitchFamily="18" charset="0"/>
              </a:rPr>
              <a:t>Closed by a large in-plane displacement of the Pb atoms</a:t>
            </a:r>
          </a:p>
        </p:txBody>
      </p:sp>
      <p:pic>
        <p:nvPicPr>
          <p:cNvPr id="72710" name="Picture 29" descr="Interfac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00" t="1993" r="12061" b="1288"/>
          <a:stretch>
            <a:fillRect/>
          </a:stretch>
        </p:blipFill>
        <p:spPr bwMode="auto">
          <a:xfrm>
            <a:off x="250825" y="2351088"/>
            <a:ext cx="426720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1" name="Text Box 6"/>
          <p:cNvSpPr txBox="1">
            <a:spLocks noChangeArrowheads="1"/>
          </p:cNvSpPr>
          <p:nvPr/>
        </p:nvSpPr>
        <p:spPr bwMode="auto">
          <a:xfrm>
            <a:off x="0" y="0"/>
            <a:ext cx="8716963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Domains in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/SrTiO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superlattices:         adopt the clossure-domain structure with vortices</a:t>
            </a:r>
          </a:p>
        </p:txBody>
      </p:sp>
      <p:pic>
        <p:nvPicPr>
          <p:cNvPr id="72712" name="Imagen 8" descr="bola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0" y="5989638"/>
            <a:ext cx="14827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Agrupar 12"/>
          <p:cNvGrpSpPr>
            <a:grpSpLocks/>
          </p:cNvGrpSpPr>
          <p:nvPr/>
        </p:nvGrpSpPr>
        <p:grpSpPr bwMode="auto">
          <a:xfrm>
            <a:off x="5265738" y="2354263"/>
            <a:ext cx="3184525" cy="3535362"/>
            <a:chOff x="5265266" y="2354581"/>
            <a:chExt cx="3185467" cy="3535362"/>
          </a:xfrm>
        </p:grpSpPr>
        <p:pic>
          <p:nvPicPr>
            <p:cNvPr id="72714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19300" y="2354581"/>
              <a:ext cx="1877399" cy="2395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5" name="Text Box 12"/>
            <p:cNvSpPr txBox="1">
              <a:spLocks noChangeArrowheads="1"/>
            </p:cNvSpPr>
            <p:nvPr/>
          </p:nvSpPr>
          <p:spPr bwMode="auto">
            <a:xfrm>
              <a:off x="5265266" y="4843463"/>
              <a:ext cx="318546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200" b="1">
                  <a:solidFill>
                    <a:schemeClr val="bg1"/>
                  </a:solidFill>
                </a:rPr>
                <a:t>S. Prosandeev and L. Bellaiche,              Phys. Rev. B 75, 172109 (2007)</a:t>
              </a:r>
            </a:p>
          </p:txBody>
        </p:sp>
        <p:sp>
          <p:nvSpPr>
            <p:cNvPr id="72716" name="Text Box 13"/>
            <p:cNvSpPr txBox="1">
              <a:spLocks noChangeArrowheads="1"/>
            </p:cNvSpPr>
            <p:nvPr/>
          </p:nvSpPr>
          <p:spPr bwMode="auto">
            <a:xfrm>
              <a:off x="5349095" y="5432743"/>
              <a:ext cx="301781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sz="1200" b="1">
                  <a:solidFill>
                    <a:schemeClr val="bg1"/>
                  </a:solidFill>
                </a:rPr>
                <a:t>P. Aguado-Puente and J. Junquera      Phys. Rev. Lett. 100, 177601 (2008)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3491" grpId="0" animBg="1"/>
      <p:bldP spid="634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016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69971" tIns="34986" rIns="69971" bIns="34986">
            <a:spAutoFit/>
          </a:bodyPr>
          <a:lstStyle/>
          <a:p>
            <a:pPr defTabSz="698500" eaLnBrk="0" hangingPunct="0"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Some surprises at the interfaces between two oxides</a:t>
            </a:r>
          </a:p>
        </p:txBody>
      </p:sp>
      <p:grpSp>
        <p:nvGrpSpPr>
          <p:cNvPr id="2" name="Agrupar 10"/>
          <p:cNvGrpSpPr>
            <a:grpSpLocks/>
          </p:cNvGrpSpPr>
          <p:nvPr/>
        </p:nvGrpSpPr>
        <p:grpSpPr bwMode="auto">
          <a:xfrm>
            <a:off x="615950" y="4000500"/>
            <a:ext cx="7915275" cy="2857500"/>
            <a:chOff x="174624" y="706438"/>
            <a:chExt cx="9499853" cy="2857333"/>
          </a:xfrm>
        </p:grpSpPr>
        <p:sp>
          <p:nvSpPr>
            <p:cNvPr id="19463" name="Text Box 3"/>
            <p:cNvSpPr txBox="1">
              <a:spLocks noChangeArrowheads="1"/>
            </p:cNvSpPr>
            <p:nvPr/>
          </p:nvSpPr>
          <p:spPr bwMode="auto">
            <a:xfrm>
              <a:off x="853883" y="3255963"/>
              <a:ext cx="8137524" cy="307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tabLst>
                  <a:tab pos="1422400" algn="l"/>
                </a:tabLst>
              </a:pPr>
              <a:r>
                <a:rPr lang="en-US" sz="1400" b="1">
                  <a:solidFill>
                    <a:schemeClr val="bg1"/>
                  </a:solidFill>
                </a:rPr>
                <a:t>E. Bousquet </a:t>
              </a:r>
              <a:r>
                <a:rPr lang="en-US" sz="1400" b="1" i="1">
                  <a:solidFill>
                    <a:schemeClr val="bg1"/>
                  </a:solidFill>
                </a:rPr>
                <a:t>et al</a:t>
              </a:r>
              <a:r>
                <a:rPr lang="en-US" sz="1400" b="1">
                  <a:solidFill>
                    <a:schemeClr val="bg1"/>
                  </a:solidFill>
                </a:rPr>
                <a:t>., Nature 452, 732 (2008)</a:t>
              </a:r>
            </a:p>
          </p:txBody>
        </p:sp>
        <p:sp>
          <p:nvSpPr>
            <p:cNvPr id="19464" name="Text Box 5"/>
            <p:cNvSpPr txBox="1">
              <a:spLocks noChangeArrowheads="1"/>
            </p:cNvSpPr>
            <p:nvPr/>
          </p:nvSpPr>
          <p:spPr bwMode="auto">
            <a:xfrm>
              <a:off x="174624" y="706438"/>
              <a:ext cx="9499853" cy="36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Appearance of improper ferroelectricity in PbTiO</a:t>
              </a:r>
              <a:r>
                <a:rPr lang="en-US" b="1" baseline="-25000">
                  <a:solidFill>
                    <a:schemeClr val="bg1"/>
                  </a:solidFill>
                </a:rPr>
                <a:t>3</a:t>
              </a:r>
              <a:r>
                <a:rPr lang="en-US" b="1">
                  <a:solidFill>
                    <a:schemeClr val="bg1"/>
                  </a:solidFill>
                </a:rPr>
                <a:t>/SrTiO</a:t>
              </a:r>
              <a:r>
                <a:rPr lang="en-US" b="1" baseline="-25000">
                  <a:solidFill>
                    <a:schemeClr val="bg1"/>
                  </a:solidFill>
                </a:rPr>
                <a:t>3</a:t>
              </a:r>
              <a:r>
                <a:rPr lang="en-US" b="1">
                  <a:solidFill>
                    <a:schemeClr val="bg1"/>
                  </a:solidFill>
                </a:rPr>
                <a:t> superlattices</a:t>
              </a:r>
            </a:p>
          </p:txBody>
        </p:sp>
        <p:pic>
          <p:nvPicPr>
            <p:cNvPr id="19465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47890" y="1214438"/>
              <a:ext cx="2117725" cy="191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6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19991" y="1193800"/>
              <a:ext cx="2303462" cy="1949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Agrupar 11"/>
          <p:cNvGrpSpPr>
            <a:grpSpLocks/>
          </p:cNvGrpSpPr>
          <p:nvPr/>
        </p:nvGrpSpPr>
        <p:grpSpPr bwMode="auto">
          <a:xfrm>
            <a:off x="0" y="674688"/>
            <a:ext cx="9144000" cy="3175000"/>
            <a:chOff x="-83184" y="3653155"/>
            <a:chExt cx="10972800" cy="3176235"/>
          </a:xfrm>
        </p:grpSpPr>
        <p:sp>
          <p:nvSpPr>
            <p:cNvPr id="19460" name="Text Box 6"/>
            <p:cNvSpPr txBox="1">
              <a:spLocks noChangeArrowheads="1"/>
            </p:cNvSpPr>
            <p:nvPr/>
          </p:nvSpPr>
          <p:spPr bwMode="auto">
            <a:xfrm>
              <a:off x="1397318" y="6521450"/>
              <a:ext cx="8137525" cy="307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tabLst>
                  <a:tab pos="1422400" algn="l"/>
                </a:tabLst>
              </a:pPr>
              <a:r>
                <a:rPr lang="en-US" sz="1400" b="1">
                  <a:solidFill>
                    <a:schemeClr val="bg1"/>
                  </a:solidFill>
                </a:rPr>
                <a:t>A. Ohtomo and H. Y. Hwang, Nature 427, 423 (2004)</a:t>
              </a:r>
            </a:p>
          </p:txBody>
        </p:sp>
        <p:sp>
          <p:nvSpPr>
            <p:cNvPr id="19461" name="Text Box 7"/>
            <p:cNvSpPr txBox="1">
              <a:spLocks noChangeArrowheads="1"/>
            </p:cNvSpPr>
            <p:nvPr/>
          </p:nvSpPr>
          <p:spPr bwMode="auto">
            <a:xfrm>
              <a:off x="-83184" y="3653155"/>
              <a:ext cx="10972800" cy="369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The interface between two good insulators (e.g. LaAlO</a:t>
              </a:r>
              <a:r>
                <a:rPr lang="en-US" b="1" baseline="-25000">
                  <a:solidFill>
                    <a:schemeClr val="bg1"/>
                  </a:solidFill>
                </a:rPr>
                <a:t>3</a:t>
              </a:r>
              <a:r>
                <a:rPr lang="en-US" b="1">
                  <a:solidFill>
                    <a:schemeClr val="bg1"/>
                  </a:solidFill>
                </a:rPr>
                <a:t> and SrTiO</a:t>
              </a:r>
              <a:r>
                <a:rPr lang="en-US" b="1" baseline="-25000">
                  <a:solidFill>
                    <a:schemeClr val="bg1"/>
                  </a:solidFill>
                </a:rPr>
                <a:t>3</a:t>
              </a:r>
              <a:r>
                <a:rPr lang="en-US" b="1">
                  <a:solidFill>
                    <a:schemeClr val="bg1"/>
                  </a:solidFill>
                </a:rPr>
                <a:t>) is metallic</a:t>
              </a:r>
            </a:p>
          </p:txBody>
        </p:sp>
        <p:pic>
          <p:nvPicPr>
            <p:cNvPr id="19462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47745" y="4101783"/>
              <a:ext cx="3830320" cy="2344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16"/>
          <p:cNvSpPr txBox="1">
            <a:spLocks noChangeArrowheads="1"/>
          </p:cNvSpPr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Experimental observarion of domains of closure </a:t>
            </a:r>
          </a:p>
        </p:txBody>
      </p:sp>
      <p:sp>
        <p:nvSpPr>
          <p:cNvPr id="74754" name="CuadroTexto 34"/>
          <p:cNvSpPr txBox="1">
            <a:spLocks noChangeArrowheads="1"/>
          </p:cNvSpPr>
          <p:nvPr/>
        </p:nvSpPr>
        <p:spPr bwMode="auto">
          <a:xfrm>
            <a:off x="292100" y="1728788"/>
            <a:ext cx="4298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400" b="1">
                <a:solidFill>
                  <a:srgbClr val="FFFFFF"/>
                </a:solidFill>
              </a:rPr>
              <a:t>C.-L. Jia </a:t>
            </a:r>
            <a:r>
              <a:rPr lang="es-ES_tradnl" sz="1400" b="1" i="1">
                <a:solidFill>
                  <a:srgbClr val="FFFFFF"/>
                </a:solidFill>
              </a:rPr>
              <a:t>et al. </a:t>
            </a:r>
            <a:r>
              <a:rPr lang="es-ES_tradnl" sz="1400" b="1">
                <a:solidFill>
                  <a:srgbClr val="FFFFFF"/>
                </a:solidFill>
              </a:rPr>
              <a:t>Science 331, 1420 (2011)  </a:t>
            </a:r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75" y="2254250"/>
            <a:ext cx="2957513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CuadroTexto 4"/>
          <p:cNvSpPr txBox="1">
            <a:spLocks noChangeArrowheads="1"/>
          </p:cNvSpPr>
          <p:nvPr/>
        </p:nvSpPr>
        <p:spPr bwMode="auto">
          <a:xfrm>
            <a:off x="434975" y="1089025"/>
            <a:ext cx="4032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00"/>
                </a:solidFill>
              </a:rPr>
              <a:t>Pb(Zr</a:t>
            </a:r>
            <a:r>
              <a:rPr lang="es-ES_tradnl" b="1" baseline="-25000">
                <a:solidFill>
                  <a:srgbClr val="FFFF00"/>
                </a:solidFill>
              </a:rPr>
              <a:t>0.2</a:t>
            </a:r>
            <a:r>
              <a:rPr lang="es-ES_tradnl" b="1">
                <a:solidFill>
                  <a:srgbClr val="FFFF00"/>
                </a:solidFill>
              </a:rPr>
              <a:t>Ti</a:t>
            </a:r>
            <a:r>
              <a:rPr lang="es-ES_tradnl" b="1" baseline="-25000">
                <a:solidFill>
                  <a:srgbClr val="FFFF00"/>
                </a:solidFill>
              </a:rPr>
              <a:t>0.8</a:t>
            </a:r>
            <a:r>
              <a:rPr lang="es-ES_tradnl" b="1">
                <a:solidFill>
                  <a:srgbClr val="FFFF00"/>
                </a:solidFill>
              </a:rPr>
              <a:t>)O</a:t>
            </a:r>
            <a:r>
              <a:rPr lang="es-ES_tradnl" b="1" baseline="-25000">
                <a:solidFill>
                  <a:srgbClr val="FFFF00"/>
                </a:solidFill>
              </a:rPr>
              <a:t>3</a:t>
            </a:r>
            <a:r>
              <a:rPr lang="es-ES_tradnl" b="1">
                <a:solidFill>
                  <a:srgbClr val="FFFF00"/>
                </a:solidFill>
              </a:rPr>
              <a:t>/SrTiO</a:t>
            </a:r>
            <a:r>
              <a:rPr lang="es-ES_tradnl" b="1" baseline="-25000">
                <a:solidFill>
                  <a:srgbClr val="FFFF00"/>
                </a:solidFill>
              </a:rPr>
              <a:t>3</a:t>
            </a:r>
            <a:r>
              <a:rPr lang="es-ES_tradnl" b="1">
                <a:solidFill>
                  <a:srgbClr val="FFFF00"/>
                </a:solidFill>
              </a:rPr>
              <a:t> </a:t>
            </a:r>
            <a:endParaRPr lang="es-ES_tradnl" b="1" baseline="-25000">
              <a:solidFill>
                <a:srgbClr val="FFFF00"/>
              </a:solidFill>
            </a:endParaRPr>
          </a:p>
        </p:txBody>
      </p:sp>
      <p:sp>
        <p:nvSpPr>
          <p:cNvPr id="74757" name="CuadroTexto 5"/>
          <p:cNvSpPr txBox="1">
            <a:spLocks noChangeArrowheads="1"/>
          </p:cNvSpPr>
          <p:nvPr/>
        </p:nvSpPr>
        <p:spPr bwMode="auto">
          <a:xfrm>
            <a:off x="4691063" y="1089025"/>
            <a:ext cx="4033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rgbClr val="FFFF00"/>
                </a:solidFill>
              </a:rPr>
              <a:t>BiFeO</a:t>
            </a:r>
            <a:r>
              <a:rPr lang="es-ES_tradnl" b="1" baseline="-25000">
                <a:solidFill>
                  <a:srgbClr val="FFFF00"/>
                </a:solidFill>
              </a:rPr>
              <a:t>3</a:t>
            </a:r>
            <a:r>
              <a:rPr lang="es-ES_tradnl" b="1">
                <a:solidFill>
                  <a:srgbClr val="FFFF00"/>
                </a:solidFill>
              </a:rPr>
              <a:t>/TbScO</a:t>
            </a:r>
            <a:r>
              <a:rPr lang="es-ES_tradnl" b="1" baseline="-25000">
                <a:solidFill>
                  <a:srgbClr val="FFFF00"/>
                </a:solidFill>
              </a:rPr>
              <a:t>3</a:t>
            </a:r>
            <a:r>
              <a:rPr lang="es-ES_tradnl" b="1">
                <a:solidFill>
                  <a:srgbClr val="FFFF00"/>
                </a:solidFill>
              </a:rPr>
              <a:t> </a:t>
            </a:r>
            <a:endParaRPr lang="es-ES_tradnl" b="1" baseline="-25000">
              <a:solidFill>
                <a:srgbClr val="FFFF00"/>
              </a:solidFill>
            </a:endParaRPr>
          </a:p>
        </p:txBody>
      </p:sp>
      <p:sp>
        <p:nvSpPr>
          <p:cNvPr id="74758" name="CuadroTexto 34"/>
          <p:cNvSpPr txBox="1">
            <a:spLocks noChangeArrowheads="1"/>
          </p:cNvSpPr>
          <p:nvPr/>
        </p:nvSpPr>
        <p:spPr bwMode="auto">
          <a:xfrm>
            <a:off x="4546600" y="1720850"/>
            <a:ext cx="4298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400" b="1">
                <a:solidFill>
                  <a:srgbClr val="FFFFFF"/>
                </a:solidFill>
              </a:rPr>
              <a:t>C. T. Nelson </a:t>
            </a:r>
            <a:r>
              <a:rPr lang="es-ES_tradnl" sz="1400" b="1" i="1">
                <a:solidFill>
                  <a:srgbClr val="FFFFFF"/>
                </a:solidFill>
              </a:rPr>
              <a:t>et al. </a:t>
            </a:r>
            <a:r>
              <a:rPr lang="es-ES_tradnl" sz="1400" b="1">
                <a:solidFill>
                  <a:srgbClr val="FFFFFF"/>
                </a:solidFill>
              </a:rPr>
              <a:t>Nano Lett. 11, 828 (2011)  </a:t>
            </a:r>
          </a:p>
        </p:txBody>
      </p:sp>
      <p:pic>
        <p:nvPicPr>
          <p:cNvPr id="7475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4825" y="2773363"/>
            <a:ext cx="4762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Domains in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/SrTiO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(3/3) superlattices: vortices in larger domain periodicities 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58788" y="1066800"/>
            <a:ext cx="40989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40000"/>
              </a:spcBef>
              <a:defRPr/>
            </a:pPr>
            <a:r>
              <a:rPr lang="es-ES" dirty="0">
                <a:latin typeface="Times New Roman" charset="0"/>
                <a:cs typeface="+mn-cs"/>
              </a:rPr>
              <a:t> </a:t>
            </a: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(3,3) superlattice</a:t>
            </a:r>
          </a:p>
          <a:p>
            <a:pPr>
              <a:spcBef>
                <a:spcPct val="40000"/>
              </a:spcBef>
              <a:defRPr/>
            </a:pP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 12 unit cells of domain periodicity</a:t>
            </a:r>
          </a:p>
          <a:p>
            <a:pPr>
              <a:spcBef>
                <a:spcPct val="40000"/>
              </a:spcBef>
              <a:defRPr/>
            </a:pP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 Fully relaxed</a:t>
            </a:r>
          </a:p>
        </p:txBody>
      </p:sp>
      <p:graphicFrame>
        <p:nvGraphicFramePr>
          <p:cNvPr id="65583" name="Group 47"/>
          <p:cNvGraphicFramePr>
            <a:graphicFrameLocks noGrp="1"/>
          </p:cNvGraphicFramePr>
          <p:nvPr/>
        </p:nvGraphicFramePr>
        <p:xfrm>
          <a:off x="4308475" y="1036638"/>
          <a:ext cx="4530725" cy="1173798"/>
        </p:xfrm>
        <a:graphic>
          <a:graphicData uri="http://schemas.openxmlformats.org/drawingml/2006/table">
            <a:tbl>
              <a:tblPr/>
              <a:tblGrid>
                <a:gridCol w="1741488"/>
                <a:gridCol w="1279525"/>
                <a:gridCol w="1509712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w/o AFD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with AFD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(0, 0, 62)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(0, 2, 55)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(0, 0, 32)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(0, 0, 30)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5570" name="Text Box 34"/>
          <p:cNvSpPr txBox="1">
            <a:spLocks noChangeArrowheads="1"/>
          </p:cNvSpPr>
          <p:nvPr/>
        </p:nvSpPr>
        <p:spPr bwMode="auto">
          <a:xfrm>
            <a:off x="685800" y="6232525"/>
            <a:ext cx="7772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 Large in-plane displacements for the Pb  </a:t>
            </a:r>
            <a:r>
              <a:rPr lang="en-US" sz="1700" b="1">
                <a:solidFill>
                  <a:schemeClr val="bg1"/>
                </a:solidFill>
                <a:cs typeface="Times New Roman" pitchFamily="18" charset="0"/>
              </a:rPr>
              <a:t>~ 0.2 Å → TEM experiment?</a:t>
            </a:r>
          </a:p>
        </p:txBody>
      </p:sp>
      <p:pic>
        <p:nvPicPr>
          <p:cNvPr id="76818" name="Imagen 6" descr="Interface.P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6900" y="2800350"/>
            <a:ext cx="5410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7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 Box 6"/>
          <p:cNvSpPr txBox="1">
            <a:spLocks noChangeArrowheads="1"/>
          </p:cNvSpPr>
          <p:nvPr/>
        </p:nvSpPr>
        <p:spPr bwMode="auto">
          <a:xfrm>
            <a:off x="0" y="0"/>
            <a:ext cx="8615363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Domains in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/SrTiO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superlattices:       domain structure induces inhomogeneous strain  </a:t>
            </a:r>
          </a:p>
        </p:txBody>
      </p:sp>
      <p:sp>
        <p:nvSpPr>
          <p:cNvPr id="84998" name="Text Box 7"/>
          <p:cNvSpPr txBox="1">
            <a:spLocks noChangeArrowheads="1"/>
          </p:cNvSpPr>
          <p:nvPr/>
        </p:nvSpPr>
        <p:spPr bwMode="auto">
          <a:xfrm>
            <a:off x="463550" y="1052513"/>
            <a:ext cx="38100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40000"/>
              </a:spcBef>
              <a:defRPr/>
            </a:pPr>
            <a:r>
              <a:rPr lang="es-ES" dirty="0">
                <a:latin typeface="Times New Roman" charset="0"/>
                <a:cs typeface="+mn-cs"/>
              </a:rPr>
              <a:t> </a:t>
            </a: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(3,3) superlattice</a:t>
            </a:r>
          </a:p>
          <a:p>
            <a:pPr>
              <a:spcBef>
                <a:spcPct val="40000"/>
              </a:spcBef>
              <a:defRPr/>
            </a:pP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 6 unit cells of domain periodicity</a:t>
            </a:r>
          </a:p>
          <a:p>
            <a:pPr>
              <a:spcBef>
                <a:spcPct val="40000"/>
              </a:spcBef>
              <a:defRPr/>
            </a:pP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 Fully relaxed</a:t>
            </a:r>
          </a:p>
        </p:txBody>
      </p:sp>
      <p:sp>
        <p:nvSpPr>
          <p:cNvPr id="78851" name="Text Box 43"/>
          <p:cNvSpPr txBox="1">
            <a:spLocks noChangeArrowheads="1"/>
          </p:cNvSpPr>
          <p:nvPr/>
        </p:nvSpPr>
        <p:spPr bwMode="auto">
          <a:xfrm>
            <a:off x="4648200" y="1295400"/>
            <a:ext cx="4419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 </a:t>
            </a:r>
            <a:r>
              <a:rPr lang="es-ES" sz="1700" b="1">
                <a:solidFill>
                  <a:srgbClr val="FFFFFF"/>
                </a:solidFill>
              </a:rPr>
              <a:t>Polarization domains </a:t>
            </a:r>
            <a:r>
              <a:rPr lang="es-ES" sz="1700" b="1">
                <a:solidFill>
                  <a:srgbClr val="FFFFFF"/>
                </a:solidFill>
                <a:cs typeface="Times New Roman" pitchFamily="18" charset="0"/>
              </a:rPr>
              <a:t>→</a:t>
            </a:r>
            <a:r>
              <a:rPr lang="es-ES" sz="1700" b="1">
                <a:solidFill>
                  <a:srgbClr val="FFFFFF"/>
                </a:solidFill>
              </a:rPr>
              <a:t> good screening</a:t>
            </a:r>
          </a:p>
        </p:txBody>
      </p:sp>
      <p:sp>
        <p:nvSpPr>
          <p:cNvPr id="78852" name="Rectangle 72"/>
          <p:cNvSpPr>
            <a:spLocks noChangeArrowheads="1"/>
          </p:cNvSpPr>
          <p:nvPr/>
        </p:nvSpPr>
        <p:spPr bwMode="auto">
          <a:xfrm>
            <a:off x="261938" y="2341563"/>
            <a:ext cx="4200525" cy="421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pic>
        <p:nvPicPr>
          <p:cNvPr id="78853" name="Picture 36" descr="Interfac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00" t="1993" r="12061" b="1288"/>
          <a:stretch>
            <a:fillRect/>
          </a:stretch>
        </p:blipFill>
        <p:spPr bwMode="auto">
          <a:xfrm>
            <a:off x="250825" y="2351088"/>
            <a:ext cx="426720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Text Box 26"/>
          <p:cNvSpPr txBox="1">
            <a:spLocks noChangeArrowheads="1"/>
          </p:cNvSpPr>
          <p:nvPr/>
        </p:nvSpPr>
        <p:spPr bwMode="auto">
          <a:xfrm>
            <a:off x="4648200" y="3124200"/>
            <a:ext cx="4419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 Domains induce large strain gradient</a:t>
            </a:r>
            <a:endParaRPr lang="es-ES" sz="1700" b="1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78855" name="Line 27"/>
          <p:cNvSpPr>
            <a:spLocks noChangeShapeType="1"/>
          </p:cNvSpPr>
          <p:nvPr/>
        </p:nvSpPr>
        <p:spPr bwMode="auto">
          <a:xfrm flipH="1">
            <a:off x="2362200" y="3771900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78856" name="Line 28"/>
          <p:cNvSpPr>
            <a:spLocks noChangeShapeType="1"/>
          </p:cNvSpPr>
          <p:nvPr/>
        </p:nvSpPr>
        <p:spPr bwMode="auto">
          <a:xfrm flipH="1">
            <a:off x="2362200" y="5067300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78857" name="Text Box 29"/>
          <p:cNvSpPr txBox="1">
            <a:spLocks noChangeArrowheads="1"/>
          </p:cNvSpPr>
          <p:nvPr/>
        </p:nvSpPr>
        <p:spPr bwMode="auto">
          <a:xfrm>
            <a:off x="4637088" y="5949950"/>
            <a:ext cx="3810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i="1">
                <a:solidFill>
                  <a:schemeClr val="bg1"/>
                </a:solidFill>
                <a:latin typeface="Times New Roman" pitchFamily="18" charset="0"/>
              </a:rPr>
              <a:t>a</a:t>
            </a:r>
            <a:r>
              <a:rPr lang="es-ES" sz="1700" baseline="-25000">
                <a:solidFill>
                  <a:schemeClr val="bg1"/>
                </a:solidFill>
                <a:latin typeface="Times New Roman" pitchFamily="18" charset="0"/>
              </a:rPr>
              <a:t>PTO up</a:t>
            </a:r>
            <a:r>
              <a:rPr lang="es-ES" sz="17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700">
                <a:solidFill>
                  <a:schemeClr val="bg1"/>
                </a:solidFill>
                <a:latin typeface="Times New Roman" pitchFamily="18" charset="0"/>
              </a:rPr>
              <a:t>= 3.97 </a:t>
            </a:r>
            <a:r>
              <a:rPr 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Å</a:t>
            </a:r>
            <a:endParaRPr lang="en-US" sz="1700" baseline="30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8" name="Line 30"/>
          <p:cNvSpPr>
            <a:spLocks noChangeShapeType="1"/>
          </p:cNvSpPr>
          <p:nvPr/>
        </p:nvSpPr>
        <p:spPr bwMode="auto">
          <a:xfrm>
            <a:off x="2819400" y="5143500"/>
            <a:ext cx="1817688" cy="9747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lg"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78859" name="Text Box 31"/>
          <p:cNvSpPr txBox="1">
            <a:spLocks noChangeArrowheads="1"/>
          </p:cNvSpPr>
          <p:nvPr/>
        </p:nvSpPr>
        <p:spPr bwMode="auto">
          <a:xfrm>
            <a:off x="4637088" y="3679825"/>
            <a:ext cx="3810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i="1">
                <a:solidFill>
                  <a:schemeClr val="bg1"/>
                </a:solidFill>
                <a:latin typeface="Times New Roman" pitchFamily="18" charset="0"/>
              </a:rPr>
              <a:t>a</a:t>
            </a:r>
            <a:r>
              <a:rPr lang="es-ES" sz="1700" baseline="-25000">
                <a:solidFill>
                  <a:schemeClr val="bg1"/>
                </a:solidFill>
                <a:latin typeface="Times New Roman" pitchFamily="18" charset="0"/>
              </a:rPr>
              <a:t>PTO down</a:t>
            </a:r>
            <a:r>
              <a:rPr lang="es-ES" sz="17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700">
                <a:solidFill>
                  <a:schemeClr val="bg1"/>
                </a:solidFill>
                <a:latin typeface="Times New Roman" pitchFamily="18" charset="0"/>
              </a:rPr>
              <a:t>= 3.76 </a:t>
            </a:r>
            <a:r>
              <a:rPr 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Å</a:t>
            </a:r>
            <a:endParaRPr lang="en-US" sz="1700" baseline="30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60" name="Line 32"/>
          <p:cNvSpPr>
            <a:spLocks noChangeShapeType="1"/>
          </p:cNvSpPr>
          <p:nvPr/>
        </p:nvSpPr>
        <p:spPr bwMode="auto">
          <a:xfrm>
            <a:off x="2819400" y="3848100"/>
            <a:ext cx="1817688" cy="603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lg"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78861" name="AutoShape 33"/>
          <p:cNvSpPr>
            <a:spLocks noChangeArrowheads="1"/>
          </p:cNvSpPr>
          <p:nvPr/>
        </p:nvSpPr>
        <p:spPr bwMode="auto">
          <a:xfrm>
            <a:off x="4941888" y="4289425"/>
            <a:ext cx="533400" cy="1600200"/>
          </a:xfrm>
          <a:prstGeom prst="upDownArrow">
            <a:avLst>
              <a:gd name="adj1" fmla="val 19046"/>
              <a:gd name="adj2" fmla="val 26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78862" name="Text Box 34"/>
          <p:cNvSpPr txBox="1">
            <a:spLocks noChangeArrowheads="1"/>
          </p:cNvSpPr>
          <p:nvPr/>
        </p:nvSpPr>
        <p:spPr bwMode="auto">
          <a:xfrm>
            <a:off x="6389688" y="4502150"/>
            <a:ext cx="2209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s-ES" sz="1700" i="1">
                <a:solidFill>
                  <a:schemeClr val="bg1"/>
                </a:solidFill>
                <a:latin typeface="Times New Roman" pitchFamily="18" charset="0"/>
              </a:rPr>
              <a:t>a</a:t>
            </a:r>
            <a:r>
              <a:rPr lang="es-ES" sz="17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700">
                <a:solidFill>
                  <a:schemeClr val="bg1"/>
                </a:solidFill>
                <a:latin typeface="Times New Roman" pitchFamily="18" charset="0"/>
              </a:rPr>
              <a:t>= 0.20 </a:t>
            </a:r>
            <a:r>
              <a:rPr lang="en-US" sz="17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Å</a:t>
            </a:r>
            <a:endParaRPr lang="en-US" sz="1700" baseline="300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63" name="Imagen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6188" y="5141913"/>
            <a:ext cx="19923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Group 113"/>
          <p:cNvGraphicFramePr>
            <a:graphicFrameLocks noGrp="1"/>
          </p:cNvGraphicFramePr>
          <p:nvPr/>
        </p:nvGraphicFramePr>
        <p:xfrm>
          <a:off x="4724400" y="1666875"/>
          <a:ext cx="4267200" cy="1173798"/>
        </p:xfrm>
        <a:graphic>
          <a:graphicData uri="http://schemas.openxmlformats.org/drawingml/2006/table">
            <a:tbl>
              <a:tblPr/>
              <a:tblGrid>
                <a:gridCol w="1641475"/>
                <a:gridCol w="1203325"/>
                <a:gridCol w="142240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w/o AFD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with AFD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(0, 0, 68)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(0,26,56)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(0, 0, 25)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(0,1,23)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65570" name="Text Box 34"/>
          <p:cNvSpPr txBox="1">
            <a:spLocks noChangeArrowheads="1"/>
          </p:cNvSpPr>
          <p:nvPr/>
        </p:nvSpPr>
        <p:spPr bwMode="auto">
          <a:xfrm>
            <a:off x="3309938" y="552450"/>
            <a:ext cx="56118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 b="1">
                <a:solidFill>
                  <a:schemeClr val="bg1"/>
                </a:solidFill>
                <a:cs typeface="Times New Roman" pitchFamily="18" charset="0"/>
              </a:rPr>
              <a:t>Mixed ferroelectric-antiferrodistortive-strain coupling in PbTiO</a:t>
            </a:r>
            <a:r>
              <a:rPr lang="en-US" sz="1700" b="1" baseline="-25000">
                <a:solidFill>
                  <a:schemeClr val="bg1"/>
                </a:solidFill>
                <a:cs typeface="Times New Roman" pitchFamily="18" charset="0"/>
              </a:rPr>
              <a:t>3</a:t>
            </a:r>
            <a:r>
              <a:rPr lang="en-US" sz="1700" b="1">
                <a:solidFill>
                  <a:schemeClr val="bg1"/>
                </a:solidFill>
                <a:cs typeface="Times New Roman" pitchFamily="18" charset="0"/>
              </a:rPr>
              <a:t>/SrTiO</a:t>
            </a:r>
            <a:r>
              <a:rPr lang="en-US" sz="1700" b="1" baseline="-25000">
                <a:solidFill>
                  <a:schemeClr val="bg1"/>
                </a:solidFill>
                <a:cs typeface="Times New Roman" pitchFamily="18" charset="0"/>
              </a:rPr>
              <a:t>3</a:t>
            </a:r>
            <a:r>
              <a:rPr lang="en-US" sz="1700" b="1">
                <a:solidFill>
                  <a:schemeClr val="bg1"/>
                </a:solidFill>
                <a:cs typeface="Times New Roman" pitchFamily="18" charset="0"/>
              </a:rPr>
              <a:t> superlattices</a:t>
            </a:r>
          </a:p>
          <a:p>
            <a:pPr algn="ctr">
              <a:spcBef>
                <a:spcPct val="50000"/>
              </a:spcBef>
            </a:pPr>
            <a:r>
              <a:rPr lang="en-US" sz="1700" b="1">
                <a:solidFill>
                  <a:schemeClr val="bg1"/>
                </a:solidFill>
                <a:cs typeface="Times New Roman" pitchFamily="18" charset="0"/>
              </a:rPr>
              <a:t>Electrostatic and covalent origin</a:t>
            </a:r>
          </a:p>
        </p:txBody>
      </p:sp>
      <p:pic>
        <p:nvPicPr>
          <p:cNvPr id="8089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13" y="544513"/>
            <a:ext cx="32067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3294063" y="1800225"/>
            <a:ext cx="561181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 b="1">
                <a:solidFill>
                  <a:schemeClr val="bg1"/>
                </a:solidFill>
                <a:cs typeface="Times New Roman" pitchFamily="18" charset="0"/>
              </a:rPr>
              <a:t>Large electromechanical response around the strain imposed by a SrTiO</a:t>
            </a:r>
            <a:r>
              <a:rPr lang="en-US" sz="1700" b="1" baseline="-25000">
                <a:solidFill>
                  <a:schemeClr val="bg1"/>
                </a:solidFill>
                <a:cs typeface="Times New Roman" pitchFamily="18" charset="0"/>
              </a:rPr>
              <a:t>3</a:t>
            </a:r>
            <a:r>
              <a:rPr lang="en-US" sz="1700" b="1">
                <a:solidFill>
                  <a:schemeClr val="bg1"/>
                </a:solidFill>
                <a:cs typeface="Times New Roman" pitchFamily="18" charset="0"/>
              </a:rPr>
              <a:t> lattice constant</a:t>
            </a:r>
          </a:p>
        </p:txBody>
      </p:sp>
      <p:grpSp>
        <p:nvGrpSpPr>
          <p:cNvPr id="11" name="Agrupar 10"/>
          <p:cNvGrpSpPr>
            <a:grpSpLocks/>
          </p:cNvGrpSpPr>
          <p:nvPr/>
        </p:nvGrpSpPr>
        <p:grpSpPr bwMode="auto">
          <a:xfrm>
            <a:off x="3294063" y="2705100"/>
            <a:ext cx="5849937" cy="3941763"/>
            <a:chOff x="3294063" y="2705100"/>
            <a:chExt cx="5849937" cy="3942123"/>
          </a:xfrm>
        </p:grpSpPr>
        <p:pic>
          <p:nvPicPr>
            <p:cNvPr id="80902" name="Imagen 6" descr="Interface.P.eps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33800" y="2705100"/>
              <a:ext cx="5410200" cy="308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03" name="Text Box 34"/>
            <p:cNvSpPr txBox="1">
              <a:spLocks noChangeArrowheads="1"/>
            </p:cNvSpPr>
            <p:nvPr/>
          </p:nvSpPr>
          <p:spPr bwMode="auto">
            <a:xfrm>
              <a:off x="3294063" y="6047063"/>
              <a:ext cx="5611061" cy="60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700" b="1">
                  <a:solidFill>
                    <a:schemeClr val="bg1"/>
                  </a:solidFill>
                  <a:cs typeface="Times New Roman" pitchFamily="18" charset="0"/>
                </a:rPr>
                <a:t>Close competition between monodomain and closure-domain structures 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70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300" b="1">
                <a:solidFill>
                  <a:srgbClr val="FFFF00"/>
                </a:solidFill>
              </a:rPr>
              <a:t>Many thanks to</a:t>
            </a:r>
          </a:p>
        </p:txBody>
      </p:sp>
      <p:sp>
        <p:nvSpPr>
          <p:cNvPr id="82946" name="CuadroTexto 2"/>
          <p:cNvSpPr txBox="1">
            <a:spLocks noChangeArrowheads="1"/>
          </p:cNvSpPr>
          <p:nvPr/>
        </p:nvSpPr>
        <p:spPr bwMode="auto">
          <a:xfrm>
            <a:off x="266700" y="3657600"/>
            <a:ext cx="300513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_tradnl" b="1">
                <a:solidFill>
                  <a:srgbClr val="FFFFFF"/>
                </a:solidFill>
              </a:rPr>
              <a:t>Pablo Aguado-Puente</a:t>
            </a:r>
          </a:p>
        </p:txBody>
      </p:sp>
      <p:sp>
        <p:nvSpPr>
          <p:cNvPr id="82947" name="CuadroTexto 3"/>
          <p:cNvSpPr txBox="1">
            <a:spLocks noChangeArrowheads="1"/>
          </p:cNvSpPr>
          <p:nvPr/>
        </p:nvSpPr>
        <p:spPr bwMode="auto">
          <a:xfrm>
            <a:off x="266700" y="1392238"/>
            <a:ext cx="300513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_tradnl" b="1">
                <a:solidFill>
                  <a:srgbClr val="FFFFFF"/>
                </a:solidFill>
              </a:rPr>
              <a:t>Pablo García-Fernández</a:t>
            </a:r>
          </a:p>
        </p:txBody>
      </p:sp>
      <p:pic>
        <p:nvPicPr>
          <p:cNvPr id="82948" name="Imagen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7038" y="293688"/>
            <a:ext cx="16510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6713" y="5456238"/>
            <a:ext cx="1389062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CuadroTexto 7"/>
          <p:cNvSpPr txBox="1">
            <a:spLocks noChangeArrowheads="1"/>
          </p:cNvSpPr>
          <p:nvPr/>
        </p:nvSpPr>
        <p:spPr bwMode="auto">
          <a:xfrm>
            <a:off x="258763" y="5811838"/>
            <a:ext cx="300513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_tradnl" b="1">
                <a:solidFill>
                  <a:srgbClr val="FFFFFF"/>
                </a:solidFill>
              </a:rPr>
              <a:t>Finantial support</a:t>
            </a:r>
          </a:p>
        </p:txBody>
      </p:sp>
      <p:pic>
        <p:nvPicPr>
          <p:cNvPr id="82951" name="Imagen 7" descr="0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5888" y="2954338"/>
            <a:ext cx="22733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2" name="CuadroTexto 7"/>
          <p:cNvSpPr txBox="1">
            <a:spLocks noChangeArrowheads="1"/>
          </p:cNvSpPr>
          <p:nvPr/>
        </p:nvSpPr>
        <p:spPr bwMode="auto">
          <a:xfrm>
            <a:off x="5062538" y="5842000"/>
            <a:ext cx="300513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r>
              <a:rPr lang="es-ES_tradnl" b="1">
                <a:solidFill>
                  <a:srgbClr val="FFFFFF"/>
                </a:solidFill>
              </a:rPr>
              <a:t>Computer time</a:t>
            </a:r>
          </a:p>
        </p:txBody>
      </p:sp>
      <p:sp>
        <p:nvSpPr>
          <p:cNvPr id="10" name="19 Rectángulo"/>
          <p:cNvSpPr/>
          <p:nvPr/>
        </p:nvSpPr>
        <p:spPr>
          <a:xfrm>
            <a:off x="6938963" y="5399088"/>
            <a:ext cx="2054225" cy="1203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82954" name="18 Imagen" descr="2382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5163" y="5513388"/>
            <a:ext cx="19240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More info 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46963" cy="1046163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Monodomain PbTiO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superlattices with different periodicities</a:t>
            </a:r>
          </a:p>
        </p:txBody>
      </p:sp>
      <p:pic>
        <p:nvPicPr>
          <p:cNvPr id="849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9100" y="1050925"/>
            <a:ext cx="3241675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9"/>
          <p:cNvSpPr txBox="1">
            <a:spLocks noChangeArrowheads="1"/>
          </p:cNvSpPr>
          <p:nvPr/>
        </p:nvSpPr>
        <p:spPr bwMode="auto">
          <a:xfrm>
            <a:off x="0" y="0"/>
            <a:ext cx="849312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Origin of the </a:t>
            </a:r>
            <a:r>
              <a:rPr lang="es-ES" sz="2800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s-ES" sz="2800" b="1">
                <a:solidFill>
                  <a:srgbClr val="FFFF00"/>
                </a:solidFill>
              </a:rPr>
              <a:t>-phase: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prefers to rotate over a reduction of the out-of-plane-polarization</a:t>
            </a:r>
          </a:p>
        </p:txBody>
      </p:sp>
      <p:pic>
        <p:nvPicPr>
          <p:cNvPr id="87042" name="Picture 21" descr="DoubleW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" y="2505075"/>
            <a:ext cx="4003675" cy="2568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Agrupar 15"/>
          <p:cNvGrpSpPr>
            <a:grpSpLocks/>
          </p:cNvGrpSpPr>
          <p:nvPr/>
        </p:nvGrpSpPr>
        <p:grpSpPr bwMode="auto">
          <a:xfrm>
            <a:off x="4635500" y="2479675"/>
            <a:ext cx="4035425" cy="2576513"/>
            <a:chOff x="4635500" y="2478882"/>
            <a:chExt cx="4035425" cy="2576512"/>
          </a:xfrm>
        </p:grpSpPr>
        <p:sp>
          <p:nvSpPr>
            <p:cNvPr id="87051" name="Rectangle 29"/>
            <p:cNvSpPr>
              <a:spLocks noChangeArrowheads="1"/>
            </p:cNvSpPr>
            <p:nvPr/>
          </p:nvSpPr>
          <p:spPr bwMode="auto">
            <a:xfrm>
              <a:off x="4635500" y="2478882"/>
              <a:ext cx="4035425" cy="25765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6197" tIns="38098" rIns="76197" bIns="38098" anchor="ctr"/>
            <a:lstStyle/>
            <a:p>
              <a:endParaRPr lang="es-ES_tradnl"/>
            </a:p>
          </p:txBody>
        </p:sp>
        <p:pic>
          <p:nvPicPr>
            <p:cNvPr id="87052" name="Picture 27" descr="pto-00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43438" y="2731294"/>
              <a:ext cx="2112962" cy="1773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7044" name="Freeform 32"/>
          <p:cNvSpPr>
            <a:spLocks/>
          </p:cNvSpPr>
          <p:nvPr/>
        </p:nvSpPr>
        <p:spPr bwMode="auto">
          <a:xfrm>
            <a:off x="1714500" y="3767138"/>
            <a:ext cx="1109663" cy="962025"/>
          </a:xfrm>
          <a:custGeom>
            <a:avLst/>
            <a:gdLst>
              <a:gd name="T0" fmla="*/ 2147483647 w 699"/>
              <a:gd name="T1" fmla="*/ 2147483647 h 606"/>
              <a:gd name="T2" fmla="*/ 2147483647 w 699"/>
              <a:gd name="T3" fmla="*/ 2147483647 h 606"/>
              <a:gd name="T4" fmla="*/ 2147483647 w 699"/>
              <a:gd name="T5" fmla="*/ 2147483647 h 606"/>
              <a:gd name="T6" fmla="*/ 2147483647 w 699"/>
              <a:gd name="T7" fmla="*/ 2147483647 h 606"/>
              <a:gd name="T8" fmla="*/ 2147483647 w 699"/>
              <a:gd name="T9" fmla="*/ 2147483647 h 606"/>
              <a:gd name="T10" fmla="*/ 2147483647 w 699"/>
              <a:gd name="T11" fmla="*/ 2147483647 h 606"/>
              <a:gd name="T12" fmla="*/ 0 w 699"/>
              <a:gd name="T13" fmla="*/ 0 h 6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9"/>
              <a:gd name="T22" fmla="*/ 0 h 606"/>
              <a:gd name="T23" fmla="*/ 699 w 699"/>
              <a:gd name="T24" fmla="*/ 606 h 6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9" h="606">
                <a:moveTo>
                  <a:pt x="699" y="606"/>
                </a:moveTo>
                <a:cubicBezTo>
                  <a:pt x="658" y="601"/>
                  <a:pt x="618" y="596"/>
                  <a:pt x="582" y="579"/>
                </a:cubicBezTo>
                <a:cubicBezTo>
                  <a:pt x="546" y="562"/>
                  <a:pt x="516" y="533"/>
                  <a:pt x="480" y="501"/>
                </a:cubicBezTo>
                <a:cubicBezTo>
                  <a:pt x="444" y="469"/>
                  <a:pt x="401" y="426"/>
                  <a:pt x="363" y="387"/>
                </a:cubicBezTo>
                <a:cubicBezTo>
                  <a:pt x="325" y="348"/>
                  <a:pt x="287" y="306"/>
                  <a:pt x="249" y="264"/>
                </a:cubicBezTo>
                <a:cubicBezTo>
                  <a:pt x="211" y="222"/>
                  <a:pt x="173" y="179"/>
                  <a:pt x="132" y="135"/>
                </a:cubicBezTo>
                <a:cubicBezTo>
                  <a:pt x="91" y="91"/>
                  <a:pt x="22" y="23"/>
                  <a:pt x="0" y="0"/>
                </a:cubicBezTo>
              </a:path>
            </a:pathLst>
          </a:cu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6197" tIns="38098" rIns="76197" bIns="38098"/>
          <a:lstStyle/>
          <a:p>
            <a:endParaRPr lang="es-ES"/>
          </a:p>
        </p:txBody>
      </p:sp>
      <p:grpSp>
        <p:nvGrpSpPr>
          <p:cNvPr id="87045" name="Group 33"/>
          <p:cNvGrpSpPr>
            <a:grpSpLocks/>
          </p:cNvGrpSpPr>
          <p:nvPr/>
        </p:nvGrpSpPr>
        <p:grpSpPr bwMode="auto">
          <a:xfrm>
            <a:off x="1689100" y="3738563"/>
            <a:ext cx="5026025" cy="1044575"/>
            <a:chOff x="1058" y="3379"/>
            <a:chExt cx="3166" cy="658"/>
          </a:xfrm>
        </p:grpSpPr>
        <p:sp>
          <p:nvSpPr>
            <p:cNvPr id="87047" name="Line 34"/>
            <p:cNvSpPr>
              <a:spLocks noChangeShapeType="1"/>
            </p:cNvSpPr>
            <p:nvPr/>
          </p:nvSpPr>
          <p:spPr bwMode="auto">
            <a:xfrm>
              <a:off x="1063" y="3384"/>
              <a:ext cx="8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7048" name="Line 35"/>
            <p:cNvSpPr>
              <a:spLocks noChangeShapeType="1"/>
            </p:cNvSpPr>
            <p:nvPr/>
          </p:nvSpPr>
          <p:spPr bwMode="auto">
            <a:xfrm flipV="1">
              <a:off x="1058" y="3379"/>
              <a:ext cx="6" cy="6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7049" name="Line 36"/>
            <p:cNvSpPr>
              <a:spLocks noChangeShapeType="1"/>
            </p:cNvSpPr>
            <p:nvPr/>
          </p:nvSpPr>
          <p:spPr bwMode="auto">
            <a:xfrm>
              <a:off x="1776" y="3390"/>
              <a:ext cx="0" cy="5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7050" name="Text Box 37"/>
            <p:cNvSpPr txBox="1">
              <a:spLocks noChangeArrowheads="1"/>
            </p:cNvSpPr>
            <p:nvPr/>
          </p:nvSpPr>
          <p:spPr bwMode="auto">
            <a:xfrm>
              <a:off x="1824" y="3558"/>
              <a:ext cx="2400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700" b="1">
                  <a:latin typeface="Times New Roman" pitchFamily="18" charset="0"/>
                  <a:cs typeface="Times New Roman" pitchFamily="18" charset="0"/>
                </a:rPr>
                <a:t>~</a:t>
              </a:r>
              <a:r>
                <a:rPr lang="en-US" sz="1700" b="1">
                  <a:latin typeface="Times New Roman" pitchFamily="18" charset="0"/>
                </a:rPr>
                <a:t> 80 meV</a:t>
              </a:r>
              <a:endParaRPr lang="en-US" sz="1700" b="1" baseline="30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7046" name="CuadroTexto 14"/>
          <p:cNvSpPr txBox="1">
            <a:spLocks noChangeArrowheads="1"/>
          </p:cNvSpPr>
          <p:nvPr/>
        </p:nvSpPr>
        <p:spPr bwMode="auto">
          <a:xfrm>
            <a:off x="979488" y="1493838"/>
            <a:ext cx="3016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Double-well curve of bulk tetragonal PbTiO3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19"/>
          <p:cNvSpPr txBox="1">
            <a:spLocks noChangeArrowheads="1"/>
          </p:cNvSpPr>
          <p:nvPr/>
        </p:nvSpPr>
        <p:spPr bwMode="auto">
          <a:xfrm>
            <a:off x="0" y="0"/>
            <a:ext cx="849312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Origin of the </a:t>
            </a:r>
            <a:r>
              <a:rPr lang="es-ES" sz="2800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s-ES" sz="2800" b="1">
                <a:solidFill>
                  <a:srgbClr val="FFFF00"/>
                </a:solidFill>
              </a:rPr>
              <a:t>-phase: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prefers to rotate over a reduction of the out-of-plane-polarization</a:t>
            </a:r>
          </a:p>
        </p:txBody>
      </p:sp>
      <p:pic>
        <p:nvPicPr>
          <p:cNvPr id="89090" name="Picture 21" descr="DoubleW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" y="2505075"/>
            <a:ext cx="4003675" cy="2568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9091" name="Freeform 32"/>
          <p:cNvSpPr>
            <a:spLocks/>
          </p:cNvSpPr>
          <p:nvPr/>
        </p:nvSpPr>
        <p:spPr bwMode="auto">
          <a:xfrm>
            <a:off x="1714500" y="3767138"/>
            <a:ext cx="1109663" cy="962025"/>
          </a:xfrm>
          <a:custGeom>
            <a:avLst/>
            <a:gdLst>
              <a:gd name="T0" fmla="*/ 2147483647 w 699"/>
              <a:gd name="T1" fmla="*/ 2147483647 h 606"/>
              <a:gd name="T2" fmla="*/ 2147483647 w 699"/>
              <a:gd name="T3" fmla="*/ 2147483647 h 606"/>
              <a:gd name="T4" fmla="*/ 2147483647 w 699"/>
              <a:gd name="T5" fmla="*/ 2147483647 h 606"/>
              <a:gd name="T6" fmla="*/ 2147483647 w 699"/>
              <a:gd name="T7" fmla="*/ 2147483647 h 606"/>
              <a:gd name="T8" fmla="*/ 2147483647 w 699"/>
              <a:gd name="T9" fmla="*/ 2147483647 h 606"/>
              <a:gd name="T10" fmla="*/ 2147483647 w 699"/>
              <a:gd name="T11" fmla="*/ 2147483647 h 606"/>
              <a:gd name="T12" fmla="*/ 0 w 699"/>
              <a:gd name="T13" fmla="*/ 0 h 6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9"/>
              <a:gd name="T22" fmla="*/ 0 h 606"/>
              <a:gd name="T23" fmla="*/ 699 w 699"/>
              <a:gd name="T24" fmla="*/ 606 h 6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9" h="606">
                <a:moveTo>
                  <a:pt x="699" y="606"/>
                </a:moveTo>
                <a:cubicBezTo>
                  <a:pt x="658" y="601"/>
                  <a:pt x="618" y="596"/>
                  <a:pt x="582" y="579"/>
                </a:cubicBezTo>
                <a:cubicBezTo>
                  <a:pt x="546" y="562"/>
                  <a:pt x="516" y="533"/>
                  <a:pt x="480" y="501"/>
                </a:cubicBezTo>
                <a:cubicBezTo>
                  <a:pt x="444" y="469"/>
                  <a:pt x="401" y="426"/>
                  <a:pt x="363" y="387"/>
                </a:cubicBezTo>
                <a:cubicBezTo>
                  <a:pt x="325" y="348"/>
                  <a:pt x="287" y="306"/>
                  <a:pt x="249" y="264"/>
                </a:cubicBezTo>
                <a:cubicBezTo>
                  <a:pt x="211" y="222"/>
                  <a:pt x="173" y="179"/>
                  <a:pt x="132" y="135"/>
                </a:cubicBezTo>
                <a:cubicBezTo>
                  <a:pt x="91" y="91"/>
                  <a:pt x="22" y="23"/>
                  <a:pt x="0" y="0"/>
                </a:cubicBezTo>
              </a:path>
            </a:pathLst>
          </a:cu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6197" tIns="38098" rIns="76197" bIns="38098"/>
          <a:lstStyle/>
          <a:p>
            <a:endParaRPr lang="es-ES"/>
          </a:p>
        </p:txBody>
      </p:sp>
      <p:grpSp>
        <p:nvGrpSpPr>
          <p:cNvPr id="89092" name="Group 33"/>
          <p:cNvGrpSpPr>
            <a:grpSpLocks/>
          </p:cNvGrpSpPr>
          <p:nvPr/>
        </p:nvGrpSpPr>
        <p:grpSpPr bwMode="auto">
          <a:xfrm>
            <a:off x="1689100" y="3738563"/>
            <a:ext cx="5026025" cy="1044575"/>
            <a:chOff x="1058" y="3379"/>
            <a:chExt cx="3166" cy="658"/>
          </a:xfrm>
        </p:grpSpPr>
        <p:sp>
          <p:nvSpPr>
            <p:cNvPr id="89100" name="Line 34"/>
            <p:cNvSpPr>
              <a:spLocks noChangeShapeType="1"/>
            </p:cNvSpPr>
            <p:nvPr/>
          </p:nvSpPr>
          <p:spPr bwMode="auto">
            <a:xfrm>
              <a:off x="1063" y="3384"/>
              <a:ext cx="8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9101" name="Line 35"/>
            <p:cNvSpPr>
              <a:spLocks noChangeShapeType="1"/>
            </p:cNvSpPr>
            <p:nvPr/>
          </p:nvSpPr>
          <p:spPr bwMode="auto">
            <a:xfrm flipV="1">
              <a:off x="1058" y="3379"/>
              <a:ext cx="6" cy="6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9102" name="Line 36"/>
            <p:cNvSpPr>
              <a:spLocks noChangeShapeType="1"/>
            </p:cNvSpPr>
            <p:nvPr/>
          </p:nvSpPr>
          <p:spPr bwMode="auto">
            <a:xfrm>
              <a:off x="1776" y="3390"/>
              <a:ext cx="0" cy="5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9103" name="Text Box 37"/>
            <p:cNvSpPr txBox="1">
              <a:spLocks noChangeArrowheads="1"/>
            </p:cNvSpPr>
            <p:nvPr/>
          </p:nvSpPr>
          <p:spPr bwMode="auto">
            <a:xfrm>
              <a:off x="1824" y="3558"/>
              <a:ext cx="2400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700" b="1">
                  <a:latin typeface="Times New Roman" pitchFamily="18" charset="0"/>
                  <a:cs typeface="Times New Roman" pitchFamily="18" charset="0"/>
                </a:rPr>
                <a:t>~</a:t>
              </a:r>
              <a:r>
                <a:rPr lang="en-US" sz="1700" b="1">
                  <a:latin typeface="Times New Roman" pitchFamily="18" charset="0"/>
                </a:rPr>
                <a:t> 80 meV</a:t>
              </a:r>
              <a:endParaRPr lang="en-US" sz="1700" b="1" baseline="30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9093" name="CuadroTexto 14"/>
          <p:cNvSpPr txBox="1">
            <a:spLocks noChangeArrowheads="1"/>
          </p:cNvSpPr>
          <p:nvPr/>
        </p:nvSpPr>
        <p:spPr bwMode="auto">
          <a:xfrm>
            <a:off x="979488" y="1493838"/>
            <a:ext cx="3016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Double-well curve of bulk tetragonal PbTiO3</a:t>
            </a:r>
          </a:p>
        </p:txBody>
      </p:sp>
      <p:sp>
        <p:nvSpPr>
          <p:cNvPr id="89094" name="Rectangle 2"/>
          <p:cNvSpPr>
            <a:spLocks noChangeArrowheads="1"/>
          </p:cNvSpPr>
          <p:nvPr/>
        </p:nvSpPr>
        <p:spPr bwMode="auto">
          <a:xfrm>
            <a:off x="4635500" y="2479675"/>
            <a:ext cx="4035425" cy="2576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pic>
        <p:nvPicPr>
          <p:cNvPr id="89095" name="Picture 27" descr="pto-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732088"/>
            <a:ext cx="2112962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Picture 28" descr="pto-1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8438" y="2728913"/>
            <a:ext cx="2112962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7" name="AutoShape 29"/>
          <p:cNvSpPr>
            <a:spLocks noChangeArrowheads="1"/>
          </p:cNvSpPr>
          <p:nvPr/>
        </p:nvSpPr>
        <p:spPr bwMode="auto">
          <a:xfrm>
            <a:off x="6448425" y="3562350"/>
            <a:ext cx="392113" cy="280988"/>
          </a:xfrm>
          <a:prstGeom prst="rightArrow">
            <a:avLst>
              <a:gd name="adj1" fmla="val 50000"/>
              <a:gd name="adj2" fmla="val 34887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89098" name="Text Box 30"/>
          <p:cNvSpPr txBox="1">
            <a:spLocks noChangeArrowheads="1"/>
          </p:cNvSpPr>
          <p:nvPr/>
        </p:nvSpPr>
        <p:spPr bwMode="auto">
          <a:xfrm>
            <a:off x="4730750" y="4256088"/>
            <a:ext cx="381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 b="1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1700" b="1">
                <a:latin typeface="Times New Roman" pitchFamily="18" charset="0"/>
              </a:rPr>
              <a:t> 45 meV</a:t>
            </a:r>
            <a:endParaRPr lang="en-US" sz="1700" b="1" baseline="30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341313" y="5624513"/>
            <a:ext cx="8458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Its actually </a:t>
            </a:r>
            <a:r>
              <a:rPr lang="es-ES" sz="1700" b="1" i="1">
                <a:solidFill>
                  <a:srgbClr val="FFFF00"/>
                </a:solidFill>
              </a:rPr>
              <a:t>cheaper</a:t>
            </a:r>
            <a:r>
              <a:rPr lang="es-ES" sz="1700" b="1">
                <a:solidFill>
                  <a:srgbClr val="FFFF00"/>
                </a:solidFill>
              </a:rPr>
              <a:t> to rotate!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No polarization along x</a:t>
            </a:r>
          </a:p>
        </p:txBody>
      </p:sp>
      <p:pic>
        <p:nvPicPr>
          <p:cNvPr id="91138" name="Imagen 2" descr="dominio_romb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8838" y="2741613"/>
            <a:ext cx="404018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77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69971" tIns="34986" rIns="69971" bIns="34986">
            <a:spAutoFit/>
          </a:bodyPr>
          <a:lstStyle/>
          <a:p>
            <a:pPr defTabSz="698500" eaLnBrk="0" hangingPunct="0">
              <a:spcBef>
                <a:spcPct val="50000"/>
              </a:spcBef>
            </a:pPr>
            <a:r>
              <a:rPr lang="es-ES" sz="2300" b="1">
                <a:solidFill>
                  <a:srgbClr val="FFFF00"/>
                </a:solidFill>
              </a:rPr>
              <a:t>Many instabilities might be present in bulk ABO</a:t>
            </a:r>
            <a:r>
              <a:rPr lang="es-ES" sz="2300" b="1" baseline="-25000">
                <a:solidFill>
                  <a:srgbClr val="FFFF00"/>
                </a:solidFill>
              </a:rPr>
              <a:t>3</a:t>
            </a:r>
            <a:r>
              <a:rPr lang="es-ES" sz="2300" b="1">
                <a:solidFill>
                  <a:srgbClr val="FFFF00"/>
                </a:solidFill>
              </a:rPr>
              <a:t> perovskites: They often compete and tend to suppress each other </a:t>
            </a:r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1736725" y="1000125"/>
            <a:ext cx="5664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 b="1">
                <a:solidFill>
                  <a:schemeClr val="bg1"/>
                </a:solidFill>
              </a:rPr>
              <a:t>“ideal” cubic perovskite structure,                          taken as the high-symmetry reference configuration </a:t>
            </a:r>
          </a:p>
        </p:txBody>
      </p:sp>
      <p:sp>
        <p:nvSpPr>
          <p:cNvPr id="21507" name="CuadroTexto 8"/>
          <p:cNvSpPr txBox="1">
            <a:spLocks noChangeArrowheads="1"/>
          </p:cNvSpPr>
          <p:nvPr/>
        </p:nvSpPr>
        <p:spPr bwMode="auto">
          <a:xfrm>
            <a:off x="2298700" y="3019425"/>
            <a:ext cx="4540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sz="1300" b="1">
                <a:solidFill>
                  <a:schemeClr val="bg1"/>
                </a:solidFill>
              </a:rPr>
              <a:t>Ph. Ghosez </a:t>
            </a:r>
            <a:r>
              <a:rPr lang="es-ES_tradnl" sz="1300" b="1" i="1">
                <a:solidFill>
                  <a:schemeClr val="bg1"/>
                </a:solidFill>
              </a:rPr>
              <a:t>et al</a:t>
            </a:r>
            <a:r>
              <a:rPr lang="es-ES_tradnl" sz="1300" b="1">
                <a:solidFill>
                  <a:schemeClr val="bg1"/>
                </a:solidFill>
              </a:rPr>
              <a:t>., Phys. Rev. B 60, 836 (1999) </a:t>
            </a:r>
          </a:p>
        </p:txBody>
      </p:sp>
      <p:grpSp>
        <p:nvGrpSpPr>
          <p:cNvPr id="21508" name="Agrupar 15"/>
          <p:cNvGrpSpPr>
            <a:grpSpLocks/>
          </p:cNvGrpSpPr>
          <p:nvPr/>
        </p:nvGrpSpPr>
        <p:grpSpPr bwMode="auto">
          <a:xfrm>
            <a:off x="2436813" y="3365500"/>
            <a:ext cx="4267200" cy="2130425"/>
            <a:chOff x="2151530" y="2361668"/>
            <a:chExt cx="5121689" cy="2130736"/>
          </a:xfrm>
        </p:grpSpPr>
        <p:sp>
          <p:nvSpPr>
            <p:cNvPr id="11" name="Rectángulo 10"/>
            <p:cNvSpPr/>
            <p:nvPr/>
          </p:nvSpPr>
          <p:spPr>
            <a:xfrm>
              <a:off x="2151530" y="2361668"/>
              <a:ext cx="5121689" cy="213073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pic>
          <p:nvPicPr>
            <p:cNvPr id="21572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9001" y="2373964"/>
              <a:ext cx="5097145" cy="208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9" name="CuadroTexto 20"/>
          <p:cNvSpPr txBox="1">
            <a:spLocks noChangeArrowheads="1"/>
          </p:cNvSpPr>
          <p:nvPr/>
        </p:nvSpPr>
        <p:spPr bwMode="auto">
          <a:xfrm>
            <a:off x="0" y="3897313"/>
            <a:ext cx="206375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sz="1300" b="1">
                <a:solidFill>
                  <a:schemeClr val="bg1"/>
                </a:solidFill>
              </a:rPr>
              <a:t>Phonon dispersion curves at the bulk cubic experimental lattice constant </a:t>
            </a:r>
          </a:p>
        </p:txBody>
      </p:sp>
      <p:pic>
        <p:nvPicPr>
          <p:cNvPr id="21510" name="Imagen 15" descr="sinLineas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6763" y="3386138"/>
            <a:ext cx="1952625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1" name="Agrupar 73"/>
          <p:cNvGrpSpPr>
            <a:grpSpLocks/>
          </p:cNvGrpSpPr>
          <p:nvPr/>
        </p:nvGrpSpPr>
        <p:grpSpPr bwMode="auto">
          <a:xfrm>
            <a:off x="411163" y="1008063"/>
            <a:ext cx="1243012" cy="1689100"/>
            <a:chOff x="671697" y="1007642"/>
            <a:chExt cx="1490328" cy="1689899"/>
          </a:xfrm>
        </p:grpSpPr>
        <p:sp>
          <p:nvSpPr>
            <p:cNvPr id="73" name="Rectángulo 72"/>
            <p:cNvSpPr/>
            <p:nvPr/>
          </p:nvSpPr>
          <p:spPr>
            <a:xfrm>
              <a:off x="671697" y="1007642"/>
              <a:ext cx="1490328" cy="168989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grpSp>
          <p:nvGrpSpPr>
            <p:cNvPr id="21515" name="610 Grupo"/>
            <p:cNvGrpSpPr>
              <a:grpSpLocks/>
            </p:cNvGrpSpPr>
            <p:nvPr/>
          </p:nvGrpSpPr>
          <p:grpSpPr bwMode="auto">
            <a:xfrm>
              <a:off x="771334" y="1091356"/>
              <a:ext cx="1301895" cy="1511718"/>
              <a:chOff x="236071" y="115203"/>
              <a:chExt cx="2603789" cy="3023436"/>
            </a:xfrm>
          </p:grpSpPr>
          <p:grpSp>
            <p:nvGrpSpPr>
              <p:cNvPr id="21516" name="319 Grupo"/>
              <p:cNvGrpSpPr>
                <a:grpSpLocks/>
              </p:cNvGrpSpPr>
              <p:nvPr/>
            </p:nvGrpSpPr>
            <p:grpSpPr bwMode="auto">
              <a:xfrm>
                <a:off x="1316959" y="1430551"/>
                <a:ext cx="498269" cy="498269"/>
                <a:chOff x="10823641" y="6124014"/>
                <a:chExt cx="498269" cy="498269"/>
              </a:xfrm>
            </p:grpSpPr>
            <p:sp>
              <p:nvSpPr>
                <p:cNvPr id="71" name="320 Rectángulo"/>
                <p:cNvSpPr/>
                <p:nvPr/>
              </p:nvSpPr>
              <p:spPr>
                <a:xfrm>
                  <a:off x="11028096" y="6261255"/>
                  <a:ext cx="197949" cy="2541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1570" name="321 Imagen" descr="atomblack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9" name="322 Conector recto"/>
              <p:cNvCxnSpPr/>
              <p:nvPr/>
            </p:nvCxnSpPr>
            <p:spPr>
              <a:xfrm rot="5400000" flipH="1" flipV="1">
                <a:off x="905749" y="948375"/>
                <a:ext cx="13150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323 Conector recto"/>
              <p:cNvCxnSpPr/>
              <p:nvPr/>
            </p:nvCxnSpPr>
            <p:spPr>
              <a:xfrm rot="10800000" flipV="1">
                <a:off x="485988" y="1605910"/>
                <a:ext cx="1081106" cy="69247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324 Conector recto"/>
              <p:cNvCxnSpPr/>
              <p:nvPr/>
            </p:nvCxnSpPr>
            <p:spPr>
              <a:xfrm rot="10800000">
                <a:off x="1555673" y="1602733"/>
                <a:ext cx="1027812" cy="63847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520" name="325 Imagen" descr="atomblue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79572" y="2071989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326 Cilindro"/>
              <p:cNvSpPr/>
              <p:nvPr/>
            </p:nvSpPr>
            <p:spPr>
              <a:xfrm flipH="1" flipV="1">
                <a:off x="1517606" y="1650381"/>
                <a:ext cx="76134" cy="540005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1522" name="327 Imagen" descr="atomblue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7261" y="1104183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3" name="328 Imagen" descr="atomblue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907986" y="1104183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329 Cilindro"/>
              <p:cNvSpPr/>
              <p:nvPr/>
            </p:nvSpPr>
            <p:spPr>
              <a:xfrm rot="3360000" flipH="1" flipV="1">
                <a:off x="1734539" y="1189513"/>
                <a:ext cx="76236" cy="540553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27" name="330 Cilindro"/>
              <p:cNvSpPr/>
              <p:nvPr/>
            </p:nvSpPr>
            <p:spPr>
              <a:xfrm rot="7440000">
                <a:off x="1228247" y="1170454"/>
                <a:ext cx="76236" cy="540553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1526" name="331 Imagen" descr="atomgreen.jpg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21241" y="1411894"/>
                <a:ext cx="428397" cy="428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332 Cilindro"/>
              <p:cNvSpPr/>
              <p:nvPr/>
            </p:nvSpPr>
            <p:spPr>
              <a:xfrm rot="7440000">
                <a:off x="1841127" y="1554810"/>
                <a:ext cx="76236" cy="540553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0" name="333 Cilindro"/>
              <p:cNvSpPr/>
              <p:nvPr/>
            </p:nvSpPr>
            <p:spPr>
              <a:xfrm rot="3360000" flipH="1" flipV="1">
                <a:off x="1163532" y="1567516"/>
                <a:ext cx="76236" cy="540553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1" name="334 Cilindro"/>
              <p:cNvSpPr/>
              <p:nvPr/>
            </p:nvSpPr>
            <p:spPr>
              <a:xfrm flipH="1" flipV="1">
                <a:off x="1509992" y="961079"/>
                <a:ext cx="76134" cy="543183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cxnSp>
            <p:nvCxnSpPr>
              <p:cNvPr id="32" name="335 Conector recto"/>
              <p:cNvCxnSpPr/>
              <p:nvPr/>
            </p:nvCxnSpPr>
            <p:spPr>
              <a:xfrm>
                <a:off x="1559481" y="929314"/>
                <a:ext cx="464419" cy="28588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336 Conector recto"/>
              <p:cNvCxnSpPr/>
              <p:nvPr/>
            </p:nvCxnSpPr>
            <p:spPr>
              <a:xfrm rot="10800000" flipV="1">
                <a:off x="1037960" y="929314"/>
                <a:ext cx="510099" cy="308122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337 Conector recto"/>
              <p:cNvCxnSpPr/>
              <p:nvPr/>
            </p:nvCxnSpPr>
            <p:spPr>
              <a:xfrm rot="5400000">
                <a:off x="777486" y="1148546"/>
                <a:ext cx="1000597" cy="555780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338 Conector recto"/>
              <p:cNvCxnSpPr/>
              <p:nvPr/>
            </p:nvCxnSpPr>
            <p:spPr>
              <a:xfrm rot="16200000" flipH="1">
                <a:off x="1314888" y="1172647"/>
                <a:ext cx="968834" cy="494873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339 Conector recto"/>
              <p:cNvCxnSpPr/>
              <p:nvPr/>
            </p:nvCxnSpPr>
            <p:spPr>
              <a:xfrm rot="16200000" flipH="1">
                <a:off x="1813871" y="1613852"/>
                <a:ext cx="511416" cy="0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340 Conector recto"/>
              <p:cNvCxnSpPr/>
              <p:nvPr/>
            </p:nvCxnSpPr>
            <p:spPr>
              <a:xfrm flipV="1">
                <a:off x="992280" y="1948972"/>
                <a:ext cx="1073493" cy="25412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341 Conector recto"/>
              <p:cNvCxnSpPr/>
              <p:nvPr/>
            </p:nvCxnSpPr>
            <p:spPr>
              <a:xfrm rot="5400000" flipH="1" flipV="1">
                <a:off x="637774" y="1600842"/>
                <a:ext cx="724243" cy="22840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342 Conector recto"/>
              <p:cNvCxnSpPr/>
              <p:nvPr/>
            </p:nvCxnSpPr>
            <p:spPr>
              <a:xfrm rot="10800000">
                <a:off x="999893" y="1983913"/>
                <a:ext cx="491067" cy="254120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43 Conector recto"/>
              <p:cNvCxnSpPr/>
              <p:nvPr/>
            </p:nvCxnSpPr>
            <p:spPr>
              <a:xfrm flipV="1">
                <a:off x="1559481" y="1987090"/>
                <a:ext cx="487259" cy="22235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539" name="344 Imagen" descr="atomblue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37261" y="1802833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40" name="345 Imagen" descr="atomblue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904061" y="1802849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3" name="346 Conector recto"/>
              <p:cNvCxnSpPr/>
              <p:nvPr/>
            </p:nvCxnSpPr>
            <p:spPr>
              <a:xfrm rot="10800000" flipV="1">
                <a:off x="478375" y="290838"/>
                <a:ext cx="1092525" cy="69883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347 Conector recto"/>
              <p:cNvCxnSpPr/>
              <p:nvPr/>
            </p:nvCxnSpPr>
            <p:spPr>
              <a:xfrm>
                <a:off x="1563286" y="284485"/>
                <a:ext cx="1024007" cy="64165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348 Conector recto"/>
              <p:cNvCxnSpPr/>
              <p:nvPr/>
            </p:nvCxnSpPr>
            <p:spPr>
              <a:xfrm rot="5400000" flipH="1" flipV="1">
                <a:off x="-180749" y="1648792"/>
                <a:ext cx="1318247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349 Conector recto"/>
              <p:cNvCxnSpPr/>
              <p:nvPr/>
            </p:nvCxnSpPr>
            <p:spPr>
              <a:xfrm rot="10800000">
                <a:off x="478375" y="2298388"/>
                <a:ext cx="1024004" cy="63847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350 Conector recto"/>
              <p:cNvCxnSpPr/>
              <p:nvPr/>
            </p:nvCxnSpPr>
            <p:spPr>
              <a:xfrm rot="10800000" flipV="1">
                <a:off x="1513800" y="2241211"/>
                <a:ext cx="1081106" cy="69565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351 Conector recto"/>
              <p:cNvCxnSpPr/>
              <p:nvPr/>
            </p:nvCxnSpPr>
            <p:spPr>
              <a:xfrm rot="5400000" flipH="1" flipV="1">
                <a:off x="1933562" y="1586851"/>
                <a:ext cx="13150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352 Conector recto"/>
              <p:cNvCxnSpPr/>
              <p:nvPr/>
            </p:nvCxnSpPr>
            <p:spPr>
              <a:xfrm rot="10800000">
                <a:off x="482180" y="986491"/>
                <a:ext cx="1027812" cy="63847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353 Conector recto"/>
              <p:cNvCxnSpPr/>
              <p:nvPr/>
            </p:nvCxnSpPr>
            <p:spPr>
              <a:xfrm flipV="1">
                <a:off x="1509992" y="926139"/>
                <a:ext cx="1081106" cy="70200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549" name="354 Grupo"/>
              <p:cNvGrpSpPr>
                <a:grpSpLocks/>
              </p:cNvGrpSpPr>
              <p:nvPr/>
            </p:nvGrpSpPr>
            <p:grpSpPr bwMode="auto">
              <a:xfrm>
                <a:off x="2341591" y="2028435"/>
                <a:ext cx="498269" cy="498269"/>
                <a:chOff x="10823641" y="6124014"/>
                <a:chExt cx="498269" cy="498269"/>
              </a:xfrm>
            </p:grpSpPr>
            <p:sp>
              <p:nvSpPr>
                <p:cNvPr id="69" name="355 Rectángulo"/>
                <p:cNvSpPr/>
                <p:nvPr/>
              </p:nvSpPr>
              <p:spPr>
                <a:xfrm>
                  <a:off x="11027468" y="6260552"/>
                  <a:ext cx="197949" cy="2541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1568" name="356 Imagen" descr="atomblack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550" name="357 Grupo"/>
              <p:cNvGrpSpPr>
                <a:grpSpLocks/>
              </p:cNvGrpSpPr>
              <p:nvPr/>
            </p:nvGrpSpPr>
            <p:grpSpPr bwMode="auto">
              <a:xfrm>
                <a:off x="2339247" y="706059"/>
                <a:ext cx="498269" cy="498269"/>
                <a:chOff x="10823641" y="6124014"/>
                <a:chExt cx="498269" cy="498269"/>
              </a:xfrm>
            </p:grpSpPr>
            <p:sp>
              <p:nvSpPr>
                <p:cNvPr id="67" name="358 Rectángulo"/>
                <p:cNvSpPr/>
                <p:nvPr/>
              </p:nvSpPr>
              <p:spPr>
                <a:xfrm>
                  <a:off x="10999359" y="6261505"/>
                  <a:ext cx="197949" cy="2541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1566" name="359 Imagen" descr="atomblack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551" name="360 Grupo"/>
              <p:cNvGrpSpPr>
                <a:grpSpLocks/>
              </p:cNvGrpSpPr>
              <p:nvPr/>
            </p:nvGrpSpPr>
            <p:grpSpPr bwMode="auto">
              <a:xfrm>
                <a:off x="1292363" y="115203"/>
                <a:ext cx="498269" cy="498269"/>
                <a:chOff x="10823641" y="6124014"/>
                <a:chExt cx="498269" cy="498269"/>
              </a:xfrm>
            </p:grpSpPr>
            <p:sp>
              <p:nvSpPr>
                <p:cNvPr id="65" name="361 Rectángulo"/>
                <p:cNvSpPr/>
                <p:nvPr/>
              </p:nvSpPr>
              <p:spPr>
                <a:xfrm>
                  <a:off x="11003203" y="6261531"/>
                  <a:ext cx="194144" cy="2541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1564" name="362 Imagen" descr="atomblack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552" name="363 Grupo"/>
              <p:cNvGrpSpPr>
                <a:grpSpLocks/>
              </p:cNvGrpSpPr>
              <p:nvPr/>
            </p:nvGrpSpPr>
            <p:grpSpPr bwMode="auto">
              <a:xfrm>
                <a:off x="238419" y="706059"/>
                <a:ext cx="498269" cy="498269"/>
                <a:chOff x="10823641" y="6124014"/>
                <a:chExt cx="498269" cy="498269"/>
              </a:xfrm>
            </p:grpSpPr>
            <p:sp>
              <p:nvSpPr>
                <p:cNvPr id="63" name="364 Rectángulo"/>
                <p:cNvSpPr/>
                <p:nvPr/>
              </p:nvSpPr>
              <p:spPr>
                <a:xfrm>
                  <a:off x="11033144" y="6261505"/>
                  <a:ext cx="197949" cy="2541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1562" name="365 Imagen" descr="atomblack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1553" name="366 Grupo"/>
              <p:cNvGrpSpPr>
                <a:grpSpLocks/>
              </p:cNvGrpSpPr>
              <p:nvPr/>
            </p:nvGrpSpPr>
            <p:grpSpPr bwMode="auto">
              <a:xfrm>
                <a:off x="236071" y="2028435"/>
                <a:ext cx="498269" cy="498269"/>
                <a:chOff x="10823641" y="6124014"/>
                <a:chExt cx="498269" cy="498269"/>
              </a:xfrm>
            </p:grpSpPr>
            <p:sp>
              <p:nvSpPr>
                <p:cNvPr id="61" name="367 Rectángulo"/>
                <p:cNvSpPr/>
                <p:nvPr/>
              </p:nvSpPr>
              <p:spPr>
                <a:xfrm>
                  <a:off x="11027878" y="6260552"/>
                  <a:ext cx="197949" cy="2541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1560" name="368 Imagen" descr="atomblack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56" name="370 Conector recto"/>
              <p:cNvCxnSpPr/>
              <p:nvPr/>
            </p:nvCxnSpPr>
            <p:spPr>
              <a:xfrm rot="5400000" flipH="1" flipV="1">
                <a:off x="852455" y="2282506"/>
                <a:ext cx="1315072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555" name="372 Imagen" descr="atomblue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81547" y="791464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1556" name="373 Grupo"/>
              <p:cNvGrpSpPr>
                <a:grpSpLocks/>
              </p:cNvGrpSpPr>
              <p:nvPr/>
            </p:nvGrpSpPr>
            <p:grpSpPr bwMode="auto">
              <a:xfrm>
                <a:off x="1292363" y="2640370"/>
                <a:ext cx="498269" cy="498269"/>
                <a:chOff x="10823641" y="6124014"/>
                <a:chExt cx="498269" cy="498269"/>
              </a:xfrm>
            </p:grpSpPr>
            <p:sp>
              <p:nvSpPr>
                <p:cNvPr id="59" name="374 Rectángulo"/>
                <p:cNvSpPr/>
                <p:nvPr/>
              </p:nvSpPr>
              <p:spPr>
                <a:xfrm>
                  <a:off x="11003203" y="6261683"/>
                  <a:ext cx="194144" cy="2541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1558" name="375 Imagen" descr="atomblack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21512" name="CuadroTexto 74"/>
          <p:cNvSpPr txBox="1">
            <a:spLocks noChangeArrowheads="1"/>
          </p:cNvSpPr>
          <p:nvPr/>
        </p:nvSpPr>
        <p:spPr bwMode="auto">
          <a:xfrm>
            <a:off x="460375" y="5992813"/>
            <a:ext cx="82200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Signature of the instability:</a:t>
            </a:r>
          </a:p>
          <a:p>
            <a:pPr algn="ctr"/>
            <a:r>
              <a:rPr lang="es-ES_tradnl" b="1">
                <a:solidFill>
                  <a:srgbClr val="FFFF00"/>
                </a:solidFill>
              </a:rPr>
              <a:t> a branch in the phonon dispersion curve with imaginary frequency</a:t>
            </a:r>
          </a:p>
        </p:txBody>
      </p:sp>
      <p:sp>
        <p:nvSpPr>
          <p:cNvPr id="21513" name="Text Box 4"/>
          <p:cNvSpPr txBox="1">
            <a:spLocks noChangeArrowheads="1"/>
          </p:cNvSpPr>
          <p:nvPr/>
        </p:nvSpPr>
        <p:spPr bwMode="auto">
          <a:xfrm>
            <a:off x="1739900" y="1863725"/>
            <a:ext cx="566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 b="1">
                <a:solidFill>
                  <a:schemeClr val="bg1"/>
                </a:solidFill>
              </a:rPr>
              <a:t>Stable only within a narrow range of ionic radii.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Elastic vs electrostatic interlayer coupling</a:t>
            </a:r>
          </a:p>
        </p:txBody>
      </p:sp>
      <p:sp>
        <p:nvSpPr>
          <p:cNvPr id="93186" name="Rectangle 3"/>
          <p:cNvSpPr>
            <a:spLocks noChangeArrowheads="1"/>
          </p:cNvSpPr>
          <p:nvPr/>
        </p:nvSpPr>
        <p:spPr bwMode="auto">
          <a:xfrm>
            <a:off x="457200" y="3962400"/>
            <a:ext cx="1600200" cy="762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3187" name="Rectangle 4"/>
          <p:cNvSpPr>
            <a:spLocks noChangeArrowheads="1"/>
          </p:cNvSpPr>
          <p:nvPr/>
        </p:nvSpPr>
        <p:spPr bwMode="auto">
          <a:xfrm>
            <a:off x="457200" y="4724400"/>
            <a:ext cx="16002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3188" name="Rectangle 5"/>
          <p:cNvSpPr>
            <a:spLocks noChangeArrowheads="1"/>
          </p:cNvSpPr>
          <p:nvPr/>
        </p:nvSpPr>
        <p:spPr bwMode="auto">
          <a:xfrm>
            <a:off x="457200" y="5562600"/>
            <a:ext cx="1600200" cy="762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grpSp>
        <p:nvGrpSpPr>
          <p:cNvPr id="93189" name="Group 6"/>
          <p:cNvGrpSpPr>
            <a:grpSpLocks/>
          </p:cNvGrpSpPr>
          <p:nvPr/>
        </p:nvGrpSpPr>
        <p:grpSpPr bwMode="auto">
          <a:xfrm>
            <a:off x="457200" y="1066800"/>
            <a:ext cx="1600200" cy="762000"/>
            <a:chOff x="288" y="672"/>
            <a:chExt cx="1008" cy="480"/>
          </a:xfrm>
        </p:grpSpPr>
        <p:sp>
          <p:nvSpPr>
            <p:cNvPr id="93221" name="Rectangle 7"/>
            <p:cNvSpPr>
              <a:spLocks noChangeArrowheads="1"/>
            </p:cNvSpPr>
            <p:nvPr/>
          </p:nvSpPr>
          <p:spPr bwMode="auto">
            <a:xfrm>
              <a:off x="288" y="672"/>
              <a:ext cx="1008" cy="48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3222" name="Line 8"/>
            <p:cNvSpPr>
              <a:spLocks noChangeShapeType="1"/>
            </p:cNvSpPr>
            <p:nvPr/>
          </p:nvSpPr>
          <p:spPr bwMode="auto">
            <a:xfrm>
              <a:off x="432" y="672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23" name="Line 9"/>
            <p:cNvSpPr>
              <a:spLocks noChangeShapeType="1"/>
            </p:cNvSpPr>
            <p:nvPr/>
          </p:nvSpPr>
          <p:spPr bwMode="auto">
            <a:xfrm flipH="1">
              <a:off x="768" y="672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24" name="Line 10"/>
            <p:cNvSpPr>
              <a:spLocks noChangeShapeType="1"/>
            </p:cNvSpPr>
            <p:nvPr/>
          </p:nvSpPr>
          <p:spPr bwMode="auto">
            <a:xfrm>
              <a:off x="1104" y="672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25" name="Line 11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22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26" name="Line 12"/>
            <p:cNvSpPr>
              <a:spLocks noChangeShapeType="1"/>
            </p:cNvSpPr>
            <p:nvPr/>
          </p:nvSpPr>
          <p:spPr bwMode="auto">
            <a:xfrm>
              <a:off x="1008" y="864"/>
              <a:ext cx="0" cy="22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3190" name="Group 13"/>
          <p:cNvGrpSpPr>
            <a:grpSpLocks/>
          </p:cNvGrpSpPr>
          <p:nvPr/>
        </p:nvGrpSpPr>
        <p:grpSpPr bwMode="auto">
          <a:xfrm>
            <a:off x="457200" y="1828800"/>
            <a:ext cx="1600200" cy="1600200"/>
            <a:chOff x="288" y="1152"/>
            <a:chExt cx="1008" cy="1008"/>
          </a:xfrm>
        </p:grpSpPr>
        <p:sp>
          <p:nvSpPr>
            <p:cNvPr id="93209" name="Rectangle 14"/>
            <p:cNvSpPr>
              <a:spLocks noChangeArrowheads="1"/>
            </p:cNvSpPr>
            <p:nvPr/>
          </p:nvSpPr>
          <p:spPr bwMode="auto">
            <a:xfrm>
              <a:off x="288" y="1152"/>
              <a:ext cx="1008" cy="52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3210" name="Rectangle 15"/>
            <p:cNvSpPr>
              <a:spLocks noChangeArrowheads="1"/>
            </p:cNvSpPr>
            <p:nvPr/>
          </p:nvSpPr>
          <p:spPr bwMode="auto">
            <a:xfrm>
              <a:off x="288" y="1680"/>
              <a:ext cx="1008" cy="48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3211" name="Line 16"/>
            <p:cNvSpPr>
              <a:spLocks noChangeShapeType="1"/>
            </p:cNvSpPr>
            <p:nvPr/>
          </p:nvSpPr>
          <p:spPr bwMode="auto">
            <a:xfrm>
              <a:off x="432" y="1680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12" name="Line 17"/>
            <p:cNvSpPr>
              <a:spLocks noChangeShapeType="1"/>
            </p:cNvSpPr>
            <p:nvPr/>
          </p:nvSpPr>
          <p:spPr bwMode="auto">
            <a:xfrm flipH="1">
              <a:off x="768" y="1680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13" name="Line 18"/>
            <p:cNvSpPr>
              <a:spLocks noChangeShapeType="1"/>
            </p:cNvSpPr>
            <p:nvPr/>
          </p:nvSpPr>
          <p:spPr bwMode="auto">
            <a:xfrm>
              <a:off x="1104" y="1680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14" name="Line 19"/>
            <p:cNvSpPr>
              <a:spLocks noChangeShapeType="1"/>
            </p:cNvSpPr>
            <p:nvPr/>
          </p:nvSpPr>
          <p:spPr bwMode="auto">
            <a:xfrm flipH="1">
              <a:off x="432" y="1152"/>
              <a:ext cx="9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15" name="Line 20"/>
            <p:cNvSpPr>
              <a:spLocks noChangeShapeType="1"/>
            </p:cNvSpPr>
            <p:nvPr/>
          </p:nvSpPr>
          <p:spPr bwMode="auto">
            <a:xfrm flipH="1">
              <a:off x="1104" y="1152"/>
              <a:ext cx="9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16" name="Line 21"/>
            <p:cNvSpPr>
              <a:spLocks noChangeShapeType="1"/>
            </p:cNvSpPr>
            <p:nvPr/>
          </p:nvSpPr>
          <p:spPr bwMode="auto">
            <a:xfrm>
              <a:off x="768" y="1152"/>
              <a:ext cx="9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17" name="Line 22"/>
            <p:cNvSpPr>
              <a:spLocks noChangeShapeType="1"/>
            </p:cNvSpPr>
            <p:nvPr/>
          </p:nvSpPr>
          <p:spPr bwMode="auto">
            <a:xfrm flipV="1">
              <a:off x="624" y="1776"/>
              <a:ext cx="0" cy="22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18" name="Line 23"/>
            <p:cNvSpPr>
              <a:spLocks noChangeShapeType="1"/>
            </p:cNvSpPr>
            <p:nvPr/>
          </p:nvSpPr>
          <p:spPr bwMode="auto">
            <a:xfrm>
              <a:off x="1008" y="1837"/>
              <a:ext cx="0" cy="22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19" name="Line 24"/>
            <p:cNvSpPr>
              <a:spLocks noChangeShapeType="1"/>
            </p:cNvSpPr>
            <p:nvPr/>
          </p:nvSpPr>
          <p:spPr bwMode="auto">
            <a:xfrm flipV="1">
              <a:off x="624" y="1375"/>
              <a:ext cx="0" cy="1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3220" name="Line 25"/>
            <p:cNvSpPr>
              <a:spLocks noChangeShapeType="1"/>
            </p:cNvSpPr>
            <p:nvPr/>
          </p:nvSpPr>
          <p:spPr bwMode="auto">
            <a:xfrm>
              <a:off x="1008" y="1392"/>
              <a:ext cx="0" cy="1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3191" name="Line 26"/>
          <p:cNvSpPr>
            <a:spLocks noChangeShapeType="1"/>
          </p:cNvSpPr>
          <p:nvPr/>
        </p:nvSpPr>
        <p:spPr bwMode="auto">
          <a:xfrm>
            <a:off x="685800" y="396240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3192" name="Line 27"/>
          <p:cNvSpPr>
            <a:spLocks noChangeShapeType="1"/>
          </p:cNvSpPr>
          <p:nvPr/>
        </p:nvSpPr>
        <p:spPr bwMode="auto">
          <a:xfrm flipH="1">
            <a:off x="1219200" y="396240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3193" name="Line 28"/>
          <p:cNvSpPr>
            <a:spLocks noChangeShapeType="1"/>
          </p:cNvSpPr>
          <p:nvPr/>
        </p:nvSpPr>
        <p:spPr bwMode="auto">
          <a:xfrm>
            <a:off x="1752600" y="396240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3194" name="Line 29"/>
          <p:cNvSpPr>
            <a:spLocks noChangeShapeType="1"/>
          </p:cNvSpPr>
          <p:nvPr/>
        </p:nvSpPr>
        <p:spPr bwMode="auto">
          <a:xfrm flipV="1">
            <a:off x="990600" y="4191000"/>
            <a:ext cx="0" cy="3603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3195" name="Line 30"/>
          <p:cNvSpPr>
            <a:spLocks noChangeShapeType="1"/>
          </p:cNvSpPr>
          <p:nvPr/>
        </p:nvSpPr>
        <p:spPr bwMode="auto">
          <a:xfrm>
            <a:off x="1600200" y="4267200"/>
            <a:ext cx="0" cy="3603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3196" name="Line 31"/>
          <p:cNvSpPr>
            <a:spLocks noChangeShapeType="1"/>
          </p:cNvSpPr>
          <p:nvPr/>
        </p:nvSpPr>
        <p:spPr bwMode="auto">
          <a:xfrm flipH="1">
            <a:off x="685800" y="556260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3197" name="Line 32"/>
          <p:cNvSpPr>
            <a:spLocks noChangeShapeType="1"/>
          </p:cNvSpPr>
          <p:nvPr/>
        </p:nvSpPr>
        <p:spPr bwMode="auto">
          <a:xfrm>
            <a:off x="1219200" y="556260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3198" name="Line 33"/>
          <p:cNvSpPr>
            <a:spLocks noChangeShapeType="1"/>
          </p:cNvSpPr>
          <p:nvPr/>
        </p:nvSpPr>
        <p:spPr bwMode="auto">
          <a:xfrm>
            <a:off x="990600" y="5811838"/>
            <a:ext cx="0" cy="360362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3199" name="Line 34"/>
          <p:cNvSpPr>
            <a:spLocks noChangeShapeType="1"/>
          </p:cNvSpPr>
          <p:nvPr/>
        </p:nvSpPr>
        <p:spPr bwMode="auto">
          <a:xfrm flipH="1">
            <a:off x="1752600" y="556260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3200" name="Line 35"/>
          <p:cNvSpPr>
            <a:spLocks noChangeShapeType="1"/>
          </p:cNvSpPr>
          <p:nvPr/>
        </p:nvSpPr>
        <p:spPr bwMode="auto">
          <a:xfrm flipV="1">
            <a:off x="1600200" y="5715000"/>
            <a:ext cx="0" cy="36036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3201" name="Text Box 42"/>
          <p:cNvSpPr txBox="1">
            <a:spLocks noChangeArrowheads="1"/>
          </p:cNvSpPr>
          <p:nvPr/>
        </p:nvSpPr>
        <p:spPr bwMode="auto">
          <a:xfrm>
            <a:off x="2438400" y="1219200"/>
            <a:ext cx="4419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Domains induce large strain gradient</a:t>
            </a:r>
            <a:endParaRPr lang="es-ES" sz="17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202" name="Text Box 43"/>
          <p:cNvSpPr txBox="1">
            <a:spLocks noChangeArrowheads="1"/>
          </p:cNvSpPr>
          <p:nvPr/>
        </p:nvSpPr>
        <p:spPr bwMode="auto">
          <a:xfrm>
            <a:off x="2438400" y="1752600"/>
            <a:ext cx="6705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Related with flexoelectricity, face where cation move towards expands.</a:t>
            </a:r>
            <a:endParaRPr lang="es-ES" sz="17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203" name="Text Box 44"/>
          <p:cNvSpPr txBox="1">
            <a:spLocks noChangeArrowheads="1"/>
          </p:cNvSpPr>
          <p:nvPr/>
        </p:nvSpPr>
        <p:spPr bwMode="auto">
          <a:xfrm>
            <a:off x="2438400" y="2498725"/>
            <a:ext cx="6705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STO is forced to distort the opposite way </a:t>
            </a:r>
            <a:r>
              <a:rPr lang="es-ES" sz="17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elastic cost</a:t>
            </a:r>
            <a:endParaRPr lang="es-ES" sz="17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204" name="Text Box 45"/>
          <p:cNvSpPr txBox="1">
            <a:spLocks noChangeArrowheads="1"/>
          </p:cNvSpPr>
          <p:nvPr/>
        </p:nvSpPr>
        <p:spPr bwMode="auto">
          <a:xfrm>
            <a:off x="2438400" y="4572000"/>
            <a:ext cx="6705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Greater electrostatic cost</a:t>
            </a:r>
            <a:endParaRPr lang="es-ES" sz="17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205" name="Text Box 46"/>
          <p:cNvSpPr txBox="1">
            <a:spLocks noChangeArrowheads="1"/>
          </p:cNvSpPr>
          <p:nvPr/>
        </p:nvSpPr>
        <p:spPr bwMode="auto">
          <a:xfrm>
            <a:off x="2438400" y="4098925"/>
            <a:ext cx="6705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Minimization of elastic energy?</a:t>
            </a:r>
            <a:endParaRPr lang="es-ES" sz="17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206" name="Text Box 47"/>
          <p:cNvSpPr txBox="1">
            <a:spLocks noChangeArrowheads="1"/>
          </p:cNvSpPr>
          <p:nvPr/>
        </p:nvSpPr>
        <p:spPr bwMode="auto">
          <a:xfrm>
            <a:off x="2438400" y="5089525"/>
            <a:ext cx="6705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Minimization of elastic energy?</a:t>
            </a:r>
            <a:endParaRPr lang="es-ES" sz="17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207" name="Line 48"/>
          <p:cNvSpPr>
            <a:spLocks noChangeShapeType="1"/>
          </p:cNvSpPr>
          <p:nvPr/>
        </p:nvSpPr>
        <p:spPr bwMode="auto">
          <a:xfrm flipV="1">
            <a:off x="0" y="3733800"/>
            <a:ext cx="9144000" cy="2895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3208" name="Line 49"/>
          <p:cNvSpPr>
            <a:spLocks noChangeShapeType="1"/>
          </p:cNvSpPr>
          <p:nvPr/>
        </p:nvSpPr>
        <p:spPr bwMode="auto">
          <a:xfrm>
            <a:off x="0" y="3733800"/>
            <a:ext cx="9144000" cy="2819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Simulation of monodomain PbTiO</a:t>
            </a:r>
            <a:r>
              <a:rPr lang="es-ES" sz="2300" baseline="-25000">
                <a:solidFill>
                  <a:srgbClr val="FFFF00"/>
                </a:solidFill>
                <a:latin typeface="Times New Roman" pitchFamily="18" charset="0"/>
              </a:rPr>
              <a:t>3</a:t>
            </a: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/SrTiO</a:t>
            </a:r>
            <a:r>
              <a:rPr lang="es-ES" sz="2300" baseline="-25000">
                <a:solidFill>
                  <a:srgbClr val="FFFF00"/>
                </a:solidFill>
                <a:latin typeface="Times New Roman" pitchFamily="18" charset="0"/>
              </a:rPr>
              <a:t>3</a:t>
            </a: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 superlattices</a:t>
            </a:r>
          </a:p>
        </p:txBody>
      </p:sp>
      <p:sp>
        <p:nvSpPr>
          <p:cNvPr id="95234" name="Text Box 3"/>
          <p:cNvSpPr txBox="1">
            <a:spLocks noChangeArrowheads="1"/>
          </p:cNvSpPr>
          <p:nvPr/>
        </p:nvSpPr>
        <p:spPr bwMode="auto">
          <a:xfrm>
            <a:off x="76200" y="685800"/>
            <a:ext cx="51816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  <a:latin typeface="Times New Roman" pitchFamily="18" charset="0"/>
              </a:rPr>
              <a:t>Bousquet et al., Nature 452, 732 (2008)</a:t>
            </a:r>
          </a:p>
        </p:txBody>
      </p:sp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152400" y="1828800"/>
            <a:ext cx="510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1700">
                <a:solidFill>
                  <a:srgbClr val="FF3300"/>
                </a:solidFill>
                <a:latin typeface="Times New Roman" pitchFamily="18" charset="0"/>
              </a:rPr>
              <a:t> Improper FE</a:t>
            </a:r>
          </a:p>
        </p:txBody>
      </p:sp>
      <p:sp>
        <p:nvSpPr>
          <p:cNvPr id="95236" name="Text Box 5"/>
          <p:cNvSpPr txBox="1">
            <a:spLocks noChangeArrowheads="1"/>
          </p:cNvSpPr>
          <p:nvPr/>
        </p:nvSpPr>
        <p:spPr bwMode="auto">
          <a:xfrm>
            <a:off x="152400" y="1508125"/>
            <a:ext cx="5600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1700">
                <a:solidFill>
                  <a:srgbClr val="FF3300"/>
                </a:solidFill>
                <a:latin typeface="Times New Roman" pitchFamily="18" charset="0"/>
              </a:rPr>
              <a:t> Strong coupling between FE and AFD modes</a:t>
            </a:r>
          </a:p>
        </p:txBody>
      </p:sp>
      <p:sp>
        <p:nvSpPr>
          <p:cNvPr id="95237" name="Text Box 6"/>
          <p:cNvSpPr txBox="1">
            <a:spLocks noChangeArrowheads="1"/>
          </p:cNvSpPr>
          <p:nvPr/>
        </p:nvSpPr>
        <p:spPr bwMode="auto">
          <a:xfrm>
            <a:off x="152400" y="1143000"/>
            <a:ext cx="510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1700">
                <a:solidFill>
                  <a:srgbClr val="FF3300"/>
                </a:solidFill>
                <a:latin typeface="Times New Roman" pitchFamily="18" charset="0"/>
              </a:rPr>
              <a:t> Monodomain configuration</a:t>
            </a:r>
          </a:p>
        </p:txBody>
      </p:sp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3"/>
          <a:srcRect t="10626" r="12556" b="18384"/>
          <a:stretch>
            <a:fillRect/>
          </a:stretch>
        </p:blipFill>
        <p:spPr bwMode="auto">
          <a:xfrm>
            <a:off x="5257800" y="677863"/>
            <a:ext cx="37909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9" name="Text Box 8"/>
          <p:cNvSpPr txBox="1">
            <a:spLocks noChangeArrowheads="1"/>
          </p:cNvSpPr>
          <p:nvPr/>
        </p:nvSpPr>
        <p:spPr bwMode="auto">
          <a:xfrm>
            <a:off x="152400" y="2193925"/>
            <a:ext cx="510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1700">
                <a:solidFill>
                  <a:srgbClr val="FF3300"/>
                </a:solidFill>
                <a:latin typeface="Times New Roman" pitchFamily="18" charset="0"/>
              </a:rPr>
              <a:t> Larger periodicities → Interfacial effect</a:t>
            </a:r>
          </a:p>
        </p:txBody>
      </p:sp>
      <p:sp>
        <p:nvSpPr>
          <p:cNvPr id="95240" name="Text Box 9"/>
          <p:cNvSpPr txBox="1">
            <a:spLocks noChangeArrowheads="1"/>
          </p:cNvSpPr>
          <p:nvPr/>
        </p:nvSpPr>
        <p:spPr bwMode="auto">
          <a:xfrm>
            <a:off x="304800" y="2986088"/>
            <a:ext cx="86106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(3,3) superlattices:</a:t>
            </a:r>
          </a:p>
        </p:txBody>
      </p:sp>
      <p:pic>
        <p:nvPicPr>
          <p:cNvPr id="95241" name="Picture 10" descr="Interface"/>
          <p:cNvPicPr>
            <a:picLocks noChangeAspect="1" noChangeArrowheads="1"/>
          </p:cNvPicPr>
          <p:nvPr/>
        </p:nvPicPr>
        <p:blipFill>
          <a:blip r:embed="rId4"/>
          <a:srcRect l="40559" r="40898"/>
          <a:stretch>
            <a:fillRect/>
          </a:stretch>
        </p:blipFill>
        <p:spPr bwMode="auto">
          <a:xfrm>
            <a:off x="381000" y="3581400"/>
            <a:ext cx="7731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rotaciones"/>
          <p:cNvPicPr>
            <a:picLocks noChangeAspect="1" noChangeArrowheads="1"/>
          </p:cNvPicPr>
          <p:nvPr/>
        </p:nvPicPr>
        <p:blipFill>
          <a:blip r:embed="rId5"/>
          <a:srcRect t="11261" r="52130" b="3033"/>
          <a:stretch>
            <a:fillRect/>
          </a:stretch>
        </p:blipFill>
        <p:spPr bwMode="auto">
          <a:xfrm>
            <a:off x="1371600" y="3843338"/>
            <a:ext cx="226218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3" name="Text Box 12"/>
          <p:cNvSpPr txBox="1">
            <a:spLocks noChangeArrowheads="1"/>
          </p:cNvSpPr>
          <p:nvPr/>
        </p:nvSpPr>
        <p:spPr bwMode="auto">
          <a:xfrm>
            <a:off x="2438400" y="4359275"/>
            <a:ext cx="11049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latin typeface="Times New Roman" pitchFamily="18" charset="0"/>
              </a:rPr>
              <a:t>Bousquet et al.</a:t>
            </a:r>
          </a:p>
        </p:txBody>
      </p:sp>
      <p:sp>
        <p:nvSpPr>
          <p:cNvPr id="95244" name="Text Box 13"/>
          <p:cNvSpPr txBox="1">
            <a:spLocks noChangeArrowheads="1"/>
          </p:cNvSpPr>
          <p:nvPr/>
        </p:nvSpPr>
        <p:spPr bwMode="auto">
          <a:xfrm>
            <a:off x="1866900" y="5486400"/>
            <a:ext cx="11049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>
                <a:solidFill>
                  <a:srgbClr val="FF3300"/>
                </a:solidFill>
                <a:latin typeface="Times New Roman" pitchFamily="18" charset="0"/>
              </a:rPr>
              <a:t>Present work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Inhomogeneous distortion in SrTiO</a:t>
            </a:r>
            <a:r>
              <a:rPr lang="es-ES" sz="2300" baseline="-25000">
                <a:solidFill>
                  <a:srgbClr val="FFFF00"/>
                </a:solidFill>
                <a:latin typeface="Times New Roman" pitchFamily="18" charset="0"/>
              </a:rPr>
              <a:t>3</a:t>
            </a: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 /PbTiO</a:t>
            </a:r>
            <a:r>
              <a:rPr lang="es-ES" sz="2300" baseline="-25000">
                <a:solidFill>
                  <a:srgbClr val="FFFF00"/>
                </a:solidFill>
                <a:latin typeface="Times New Roman" pitchFamily="18" charset="0"/>
              </a:rPr>
              <a:t>3</a:t>
            </a: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 superlattices</a:t>
            </a:r>
          </a:p>
        </p:txBody>
      </p:sp>
      <p:sp>
        <p:nvSpPr>
          <p:cNvPr id="96258" name="Text Box 3"/>
          <p:cNvSpPr txBox="1">
            <a:spLocks noChangeArrowheads="1"/>
          </p:cNvSpPr>
          <p:nvPr/>
        </p:nvSpPr>
        <p:spPr bwMode="auto">
          <a:xfrm>
            <a:off x="4876800" y="1219200"/>
            <a:ext cx="3810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rgbClr val="FFFF00"/>
                </a:solidFill>
                <a:latin typeface="Times New Roman" pitchFamily="18" charset="0"/>
              </a:rPr>
              <a:t>Domain widths:</a:t>
            </a:r>
          </a:p>
        </p:txBody>
      </p:sp>
      <p:pic>
        <p:nvPicPr>
          <p:cNvPr id="96259" name="Picture 4" descr="Interface"/>
          <p:cNvPicPr>
            <a:picLocks noChangeAspect="1" noChangeArrowheads="1"/>
          </p:cNvPicPr>
          <p:nvPr/>
        </p:nvPicPr>
        <p:blipFill>
          <a:blip r:embed="rId3"/>
          <a:srcRect l="26923" t="9633" r="27623" b="9633"/>
          <a:stretch>
            <a:fillRect/>
          </a:stretch>
        </p:blipFill>
        <p:spPr bwMode="auto">
          <a:xfrm>
            <a:off x="304800" y="1524000"/>
            <a:ext cx="45021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Line 5"/>
          <p:cNvSpPr>
            <a:spLocks noChangeShapeType="1"/>
          </p:cNvSpPr>
          <p:nvPr/>
        </p:nvSpPr>
        <p:spPr bwMode="auto">
          <a:xfrm flipH="1">
            <a:off x="1981200" y="2514600"/>
            <a:ext cx="1905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6261" name="Text Box 10"/>
          <p:cNvSpPr txBox="1">
            <a:spLocks noChangeArrowheads="1"/>
          </p:cNvSpPr>
          <p:nvPr/>
        </p:nvSpPr>
        <p:spPr bwMode="auto">
          <a:xfrm>
            <a:off x="5181600" y="5241925"/>
            <a:ext cx="3810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w</a:t>
            </a:r>
            <a:r>
              <a:rPr lang="es-ES" sz="1700" baseline="-25000">
                <a:solidFill>
                  <a:srgbClr val="FFFF00"/>
                </a:solidFill>
                <a:latin typeface="Times New Roman" pitchFamily="18" charset="0"/>
              </a:rPr>
              <a:t>STO down</a:t>
            </a: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</a:rPr>
              <a:t>= 11.68 = 3 × 3.89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Å</a:t>
            </a:r>
          </a:p>
        </p:txBody>
      </p:sp>
      <p:sp>
        <p:nvSpPr>
          <p:cNvPr id="96262" name="Text Box 11"/>
          <p:cNvSpPr txBox="1">
            <a:spLocks noChangeArrowheads="1"/>
          </p:cNvSpPr>
          <p:nvPr/>
        </p:nvSpPr>
        <p:spPr bwMode="auto">
          <a:xfrm>
            <a:off x="5181600" y="4572000"/>
            <a:ext cx="3810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w</a:t>
            </a:r>
            <a:r>
              <a:rPr lang="es-ES" sz="1700" baseline="-25000">
                <a:solidFill>
                  <a:srgbClr val="FFFF00"/>
                </a:solidFill>
                <a:latin typeface="Times New Roman" pitchFamily="18" charset="0"/>
              </a:rPr>
              <a:t>PTO up</a:t>
            </a: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</a:rPr>
              <a:t>= 11.92 = 3 × 3.97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Å</a:t>
            </a:r>
          </a:p>
        </p:txBody>
      </p:sp>
      <p:sp>
        <p:nvSpPr>
          <p:cNvPr id="96263" name="Text Box 13"/>
          <p:cNvSpPr txBox="1">
            <a:spLocks noChangeArrowheads="1"/>
          </p:cNvSpPr>
          <p:nvPr/>
        </p:nvSpPr>
        <p:spPr bwMode="auto">
          <a:xfrm>
            <a:off x="5181600" y="3641725"/>
            <a:ext cx="3810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w</a:t>
            </a:r>
            <a:r>
              <a:rPr lang="es-ES" sz="1700" baseline="-25000">
                <a:solidFill>
                  <a:srgbClr val="FFFF00"/>
                </a:solidFill>
                <a:latin typeface="Times New Roman" pitchFamily="18" charset="0"/>
              </a:rPr>
              <a:t>PTO down</a:t>
            </a: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</a:rPr>
              <a:t>= 11.32 = 3 × 3.77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Å</a:t>
            </a:r>
          </a:p>
        </p:txBody>
      </p:sp>
      <p:sp>
        <p:nvSpPr>
          <p:cNvPr id="96264" name="Line 15"/>
          <p:cNvSpPr>
            <a:spLocks noChangeShapeType="1"/>
          </p:cNvSpPr>
          <p:nvPr/>
        </p:nvSpPr>
        <p:spPr bwMode="auto">
          <a:xfrm>
            <a:off x="3048000" y="2590800"/>
            <a:ext cx="18288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lg"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6265" name="Text Box 16"/>
          <p:cNvSpPr txBox="1">
            <a:spLocks noChangeArrowheads="1"/>
          </p:cNvSpPr>
          <p:nvPr/>
        </p:nvSpPr>
        <p:spPr bwMode="auto">
          <a:xfrm>
            <a:off x="5181600" y="3032125"/>
            <a:ext cx="3810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w</a:t>
            </a:r>
            <a:r>
              <a:rPr lang="es-ES" sz="1700" baseline="-25000">
                <a:solidFill>
                  <a:srgbClr val="FFFF00"/>
                </a:solidFill>
                <a:latin typeface="Times New Roman" pitchFamily="18" charset="0"/>
              </a:rPr>
              <a:t>STO up</a:t>
            </a: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</a:rPr>
              <a:t>= 11.56 = 3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</a:rPr>
              <a:t> 3.85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Å</a:t>
            </a:r>
            <a:endParaRPr lang="en-US" sz="1700" baseline="30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6" name="Text Box 17"/>
          <p:cNvSpPr txBox="1">
            <a:spLocks noChangeArrowheads="1"/>
          </p:cNvSpPr>
          <p:nvPr/>
        </p:nvSpPr>
        <p:spPr bwMode="auto">
          <a:xfrm>
            <a:off x="5029200" y="2193925"/>
            <a:ext cx="3200400" cy="338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>
                <a:solidFill>
                  <a:srgbClr val="FF3300"/>
                </a:solidFill>
                <a:latin typeface="Times New Roman" pitchFamily="18" charset="0"/>
              </a:rPr>
              <a:t>a</a:t>
            </a:r>
            <a:r>
              <a:rPr lang="es-ES" sz="1700" baseline="-25000">
                <a:solidFill>
                  <a:srgbClr val="FF3300"/>
                </a:solidFill>
                <a:latin typeface="Times New Roman" pitchFamily="18" charset="0"/>
              </a:rPr>
              <a:t>STO bulk</a:t>
            </a:r>
            <a:r>
              <a:rPr lang="es-ES" sz="17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1700">
                <a:solidFill>
                  <a:srgbClr val="FF3300"/>
                </a:solidFill>
                <a:latin typeface="Times New Roman" pitchFamily="18" charset="0"/>
              </a:rPr>
              <a:t>= 3.874 </a:t>
            </a:r>
            <a:r>
              <a:rPr lang="en-US" sz="17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Å</a:t>
            </a:r>
            <a:endParaRPr lang="en-US" sz="1700" baseline="300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7" name="Line 18"/>
          <p:cNvSpPr>
            <a:spLocks noChangeShapeType="1"/>
          </p:cNvSpPr>
          <p:nvPr/>
        </p:nvSpPr>
        <p:spPr bwMode="auto">
          <a:xfrm flipH="1">
            <a:off x="1981200" y="3124200"/>
            <a:ext cx="1905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6268" name="Line 19"/>
          <p:cNvSpPr>
            <a:spLocks noChangeShapeType="1"/>
          </p:cNvSpPr>
          <p:nvPr/>
        </p:nvSpPr>
        <p:spPr bwMode="auto">
          <a:xfrm flipH="1">
            <a:off x="1981200" y="5105400"/>
            <a:ext cx="1905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6269" name="Line 20"/>
          <p:cNvSpPr>
            <a:spLocks noChangeShapeType="1"/>
          </p:cNvSpPr>
          <p:nvPr/>
        </p:nvSpPr>
        <p:spPr bwMode="auto">
          <a:xfrm flipH="1">
            <a:off x="1981200" y="4419600"/>
            <a:ext cx="1905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6270" name="Line 21"/>
          <p:cNvSpPr>
            <a:spLocks noChangeShapeType="1"/>
          </p:cNvSpPr>
          <p:nvPr/>
        </p:nvSpPr>
        <p:spPr bwMode="auto">
          <a:xfrm>
            <a:off x="3048000" y="3200400"/>
            <a:ext cx="182880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lg"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6271" name="Line 22"/>
          <p:cNvSpPr>
            <a:spLocks noChangeShapeType="1"/>
          </p:cNvSpPr>
          <p:nvPr/>
        </p:nvSpPr>
        <p:spPr bwMode="auto">
          <a:xfrm>
            <a:off x="3048000" y="4495800"/>
            <a:ext cx="18288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lg"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6272" name="Line 24"/>
          <p:cNvSpPr>
            <a:spLocks noChangeShapeType="1"/>
          </p:cNvSpPr>
          <p:nvPr/>
        </p:nvSpPr>
        <p:spPr bwMode="auto">
          <a:xfrm>
            <a:off x="3048000" y="5181600"/>
            <a:ext cx="18288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lg"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96273" name="Text Box 25"/>
          <p:cNvSpPr txBox="1">
            <a:spLocks noChangeArrowheads="1"/>
          </p:cNvSpPr>
          <p:nvPr/>
        </p:nvSpPr>
        <p:spPr bwMode="auto">
          <a:xfrm>
            <a:off x="4038600" y="6096000"/>
            <a:ext cx="2362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7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w</a:t>
            </a:r>
            <a:r>
              <a:rPr lang="es-ES" sz="1700" baseline="-25000">
                <a:solidFill>
                  <a:srgbClr val="FFFF00"/>
                </a:solidFill>
                <a:latin typeface="Times New Roman" pitchFamily="18" charset="0"/>
              </a:rPr>
              <a:t>STO</a:t>
            </a: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</a:rPr>
              <a:t>= 0.12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Å</a:t>
            </a:r>
            <a:endParaRPr lang="en-US" sz="1700" baseline="30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74" name="Text Box 26"/>
          <p:cNvSpPr txBox="1">
            <a:spLocks noChangeArrowheads="1"/>
          </p:cNvSpPr>
          <p:nvPr/>
        </p:nvSpPr>
        <p:spPr bwMode="auto">
          <a:xfrm>
            <a:off x="6400800" y="6080125"/>
            <a:ext cx="2590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7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w</a:t>
            </a:r>
            <a:r>
              <a:rPr lang="es-ES" sz="1700" baseline="-25000">
                <a:solidFill>
                  <a:srgbClr val="FFFF00"/>
                </a:solidFill>
                <a:latin typeface="Times New Roman" pitchFamily="18" charset="0"/>
              </a:rPr>
              <a:t>PTO</a:t>
            </a:r>
            <a:r>
              <a:rPr lang="es-ES" sz="170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</a:rPr>
              <a:t>= 0.60 </a:t>
            </a:r>
            <a:r>
              <a:rPr lang="en-US" sz="17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Å</a:t>
            </a:r>
            <a:endParaRPr lang="en-US" sz="1700" baseline="30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45" descr="tetragonality"/>
          <p:cNvPicPr>
            <a:picLocks noChangeAspect="1" noChangeArrowheads="1"/>
          </p:cNvPicPr>
          <p:nvPr/>
        </p:nvPicPr>
        <p:blipFill>
          <a:blip r:embed="rId3"/>
          <a:srcRect l="3030" t="11765" r="7071" b="4575"/>
          <a:stretch>
            <a:fillRect/>
          </a:stretch>
        </p:blipFill>
        <p:spPr bwMode="auto">
          <a:xfrm>
            <a:off x="3124200" y="2913063"/>
            <a:ext cx="5486400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11" descr="Interface"/>
          <p:cNvPicPr>
            <a:picLocks noChangeAspect="1" noChangeArrowheads="1"/>
          </p:cNvPicPr>
          <p:nvPr/>
        </p:nvPicPr>
        <p:blipFill>
          <a:blip r:embed="rId4"/>
          <a:srcRect l="26923" t="9633" r="61537" b="9633"/>
          <a:stretch>
            <a:fillRect/>
          </a:stretch>
        </p:blipFill>
        <p:spPr bwMode="auto">
          <a:xfrm>
            <a:off x="228600" y="2286000"/>
            <a:ext cx="114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12" descr="Interfa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23" t="59419" r="61537" b="9633"/>
          <a:stretch>
            <a:fillRect/>
          </a:stretch>
        </p:blipFill>
        <p:spPr bwMode="auto">
          <a:xfrm>
            <a:off x="228600" y="1219200"/>
            <a:ext cx="1143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Text Box 13"/>
          <p:cNvSpPr txBox="1">
            <a:spLocks noChangeArrowheads="1"/>
          </p:cNvSpPr>
          <p:nvPr/>
        </p:nvSpPr>
        <p:spPr bwMode="auto">
          <a:xfrm>
            <a:off x="1462088" y="6019800"/>
            <a:ext cx="900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rgbClr val="FFFF00"/>
                </a:solidFill>
                <a:latin typeface="Times New Roman" pitchFamily="18" charset="0"/>
              </a:rPr>
              <a:t>1</a:t>
            </a:r>
            <a:endParaRPr lang="en-US" sz="13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7285" name="AutoShape 15"/>
          <p:cNvSpPr>
            <a:spLocks/>
          </p:cNvSpPr>
          <p:nvPr/>
        </p:nvSpPr>
        <p:spPr bwMode="auto">
          <a:xfrm>
            <a:off x="1524000" y="586740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286" name="AutoShape 16"/>
          <p:cNvSpPr>
            <a:spLocks/>
          </p:cNvSpPr>
          <p:nvPr/>
        </p:nvSpPr>
        <p:spPr bwMode="auto">
          <a:xfrm>
            <a:off x="1524000" y="518160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287" name="AutoShape 17"/>
          <p:cNvSpPr>
            <a:spLocks/>
          </p:cNvSpPr>
          <p:nvPr/>
        </p:nvSpPr>
        <p:spPr bwMode="auto">
          <a:xfrm>
            <a:off x="1524000" y="4572000"/>
            <a:ext cx="228600" cy="609600"/>
          </a:xfrm>
          <a:prstGeom prst="rightBrace">
            <a:avLst>
              <a:gd name="adj1" fmla="val 22222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288" name="AutoShape 18"/>
          <p:cNvSpPr>
            <a:spLocks/>
          </p:cNvSpPr>
          <p:nvPr/>
        </p:nvSpPr>
        <p:spPr bwMode="auto">
          <a:xfrm>
            <a:off x="1524000" y="388620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289" name="AutoShape 19"/>
          <p:cNvSpPr>
            <a:spLocks/>
          </p:cNvSpPr>
          <p:nvPr/>
        </p:nvSpPr>
        <p:spPr bwMode="auto">
          <a:xfrm>
            <a:off x="1524000" y="3276600"/>
            <a:ext cx="228600" cy="609600"/>
          </a:xfrm>
          <a:prstGeom prst="rightBrace">
            <a:avLst>
              <a:gd name="adj1" fmla="val 22222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290" name="AutoShape 20"/>
          <p:cNvSpPr>
            <a:spLocks/>
          </p:cNvSpPr>
          <p:nvPr/>
        </p:nvSpPr>
        <p:spPr bwMode="auto">
          <a:xfrm>
            <a:off x="1524000" y="2667000"/>
            <a:ext cx="228600" cy="609600"/>
          </a:xfrm>
          <a:prstGeom prst="rightBrace">
            <a:avLst>
              <a:gd name="adj1" fmla="val 22222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291" name="Text Box 21"/>
          <p:cNvSpPr txBox="1">
            <a:spLocks noChangeArrowheads="1"/>
          </p:cNvSpPr>
          <p:nvPr/>
        </p:nvSpPr>
        <p:spPr bwMode="auto">
          <a:xfrm>
            <a:off x="1447800" y="5334000"/>
            <a:ext cx="90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rgbClr val="FFFF00"/>
                </a:solidFill>
                <a:latin typeface="Times New Roman" pitchFamily="18" charset="0"/>
              </a:rPr>
              <a:t>3</a:t>
            </a:r>
            <a:endParaRPr lang="en-US" sz="13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7292" name="Text Box 22"/>
          <p:cNvSpPr txBox="1">
            <a:spLocks noChangeArrowheads="1"/>
          </p:cNvSpPr>
          <p:nvPr/>
        </p:nvSpPr>
        <p:spPr bwMode="auto">
          <a:xfrm>
            <a:off x="1447800" y="4692650"/>
            <a:ext cx="90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rgbClr val="FFFF00"/>
                </a:solidFill>
                <a:latin typeface="Times New Roman" pitchFamily="18" charset="0"/>
              </a:rPr>
              <a:t>5</a:t>
            </a:r>
            <a:endParaRPr lang="en-US" sz="13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7293" name="Text Box 23"/>
          <p:cNvSpPr txBox="1">
            <a:spLocks noChangeArrowheads="1"/>
          </p:cNvSpPr>
          <p:nvPr/>
        </p:nvSpPr>
        <p:spPr bwMode="auto">
          <a:xfrm>
            <a:off x="1447800" y="4038600"/>
            <a:ext cx="90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rgbClr val="FFFF00"/>
                </a:solidFill>
                <a:latin typeface="Times New Roman" pitchFamily="18" charset="0"/>
              </a:rPr>
              <a:t>7</a:t>
            </a:r>
            <a:endParaRPr lang="en-US" sz="13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7294" name="Text Box 24"/>
          <p:cNvSpPr txBox="1">
            <a:spLocks noChangeArrowheads="1"/>
          </p:cNvSpPr>
          <p:nvPr/>
        </p:nvSpPr>
        <p:spPr bwMode="auto">
          <a:xfrm>
            <a:off x="1447800" y="3397250"/>
            <a:ext cx="90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rgbClr val="FFFF00"/>
                </a:solidFill>
                <a:latin typeface="Times New Roman" pitchFamily="18" charset="0"/>
              </a:rPr>
              <a:t>9</a:t>
            </a:r>
            <a:endParaRPr lang="en-US" sz="13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7295" name="Text Box 25"/>
          <p:cNvSpPr txBox="1">
            <a:spLocks noChangeArrowheads="1"/>
          </p:cNvSpPr>
          <p:nvPr/>
        </p:nvSpPr>
        <p:spPr bwMode="auto">
          <a:xfrm>
            <a:off x="1447800" y="2819400"/>
            <a:ext cx="90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rgbClr val="FFFF00"/>
                </a:solidFill>
                <a:latin typeface="Times New Roman" pitchFamily="18" charset="0"/>
              </a:rPr>
              <a:t>11</a:t>
            </a:r>
            <a:endParaRPr lang="en-US" sz="13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7296" name="AutoShape 26"/>
          <p:cNvSpPr>
            <a:spLocks/>
          </p:cNvSpPr>
          <p:nvPr/>
        </p:nvSpPr>
        <p:spPr bwMode="auto">
          <a:xfrm>
            <a:off x="2133600" y="556260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297" name="AutoShape 27"/>
          <p:cNvSpPr>
            <a:spLocks/>
          </p:cNvSpPr>
          <p:nvPr/>
        </p:nvSpPr>
        <p:spPr bwMode="auto">
          <a:xfrm>
            <a:off x="2133600" y="487680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298" name="AutoShape 28"/>
          <p:cNvSpPr>
            <a:spLocks/>
          </p:cNvSpPr>
          <p:nvPr/>
        </p:nvSpPr>
        <p:spPr bwMode="auto">
          <a:xfrm>
            <a:off x="2133600" y="4267200"/>
            <a:ext cx="228600" cy="609600"/>
          </a:xfrm>
          <a:prstGeom prst="rightBrace">
            <a:avLst>
              <a:gd name="adj1" fmla="val 22222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299" name="AutoShape 29"/>
          <p:cNvSpPr>
            <a:spLocks/>
          </p:cNvSpPr>
          <p:nvPr/>
        </p:nvSpPr>
        <p:spPr bwMode="auto">
          <a:xfrm>
            <a:off x="2133600" y="358140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300" name="AutoShape 30"/>
          <p:cNvSpPr>
            <a:spLocks/>
          </p:cNvSpPr>
          <p:nvPr/>
        </p:nvSpPr>
        <p:spPr bwMode="auto">
          <a:xfrm>
            <a:off x="2133600" y="289560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301" name="AutoShape 31"/>
          <p:cNvSpPr>
            <a:spLocks/>
          </p:cNvSpPr>
          <p:nvPr/>
        </p:nvSpPr>
        <p:spPr bwMode="auto">
          <a:xfrm>
            <a:off x="2133600" y="220980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302" name="Text Box 32"/>
          <p:cNvSpPr txBox="1">
            <a:spLocks noChangeArrowheads="1"/>
          </p:cNvSpPr>
          <p:nvPr/>
        </p:nvSpPr>
        <p:spPr bwMode="auto">
          <a:xfrm>
            <a:off x="2057400" y="5715000"/>
            <a:ext cx="90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rgbClr val="FFFF00"/>
                </a:solidFill>
                <a:latin typeface="Times New Roman" pitchFamily="18" charset="0"/>
              </a:rPr>
              <a:t>2</a:t>
            </a:r>
            <a:endParaRPr lang="en-US" sz="13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7303" name="Text Box 33"/>
          <p:cNvSpPr txBox="1">
            <a:spLocks noChangeArrowheads="1"/>
          </p:cNvSpPr>
          <p:nvPr/>
        </p:nvSpPr>
        <p:spPr bwMode="auto">
          <a:xfrm>
            <a:off x="2057400" y="5029200"/>
            <a:ext cx="90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rgbClr val="FFFF00"/>
                </a:solidFill>
                <a:latin typeface="Times New Roman" pitchFamily="18" charset="0"/>
              </a:rPr>
              <a:t>4</a:t>
            </a:r>
            <a:endParaRPr lang="en-US" sz="13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7304" name="Text Box 34"/>
          <p:cNvSpPr txBox="1">
            <a:spLocks noChangeArrowheads="1"/>
          </p:cNvSpPr>
          <p:nvPr/>
        </p:nvSpPr>
        <p:spPr bwMode="auto">
          <a:xfrm>
            <a:off x="2057400" y="4419600"/>
            <a:ext cx="90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rgbClr val="FFFF00"/>
                </a:solidFill>
                <a:latin typeface="Times New Roman" pitchFamily="18" charset="0"/>
              </a:rPr>
              <a:t>6</a:t>
            </a:r>
            <a:endParaRPr lang="en-US" sz="13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7305" name="Text Box 35"/>
          <p:cNvSpPr txBox="1">
            <a:spLocks noChangeArrowheads="1"/>
          </p:cNvSpPr>
          <p:nvPr/>
        </p:nvSpPr>
        <p:spPr bwMode="auto">
          <a:xfrm>
            <a:off x="2057400" y="3733800"/>
            <a:ext cx="90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rgbClr val="FFFF00"/>
                </a:solidFill>
                <a:latin typeface="Times New Roman" pitchFamily="18" charset="0"/>
              </a:rPr>
              <a:t>8</a:t>
            </a:r>
            <a:endParaRPr lang="en-US" sz="13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7306" name="Text Box 36"/>
          <p:cNvSpPr txBox="1">
            <a:spLocks noChangeArrowheads="1"/>
          </p:cNvSpPr>
          <p:nvPr/>
        </p:nvSpPr>
        <p:spPr bwMode="auto">
          <a:xfrm>
            <a:off x="2057400" y="3048000"/>
            <a:ext cx="90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rgbClr val="FFFF00"/>
                </a:solidFill>
                <a:latin typeface="Times New Roman" pitchFamily="18" charset="0"/>
              </a:rPr>
              <a:t>10</a:t>
            </a:r>
            <a:endParaRPr lang="en-US" sz="13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7307" name="Text Box 37"/>
          <p:cNvSpPr txBox="1">
            <a:spLocks noChangeArrowheads="1"/>
          </p:cNvSpPr>
          <p:nvPr/>
        </p:nvSpPr>
        <p:spPr bwMode="auto">
          <a:xfrm>
            <a:off x="2057400" y="2362200"/>
            <a:ext cx="900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rgbClr val="FFFF00"/>
                </a:solidFill>
                <a:latin typeface="Times New Roman" pitchFamily="18" charset="0"/>
              </a:rPr>
              <a:t>12</a:t>
            </a:r>
            <a:endParaRPr lang="en-US" sz="13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7308" name="Rectangle 38"/>
          <p:cNvSpPr>
            <a:spLocks noChangeArrowheads="1"/>
          </p:cNvSpPr>
          <p:nvPr/>
        </p:nvSpPr>
        <p:spPr bwMode="auto">
          <a:xfrm>
            <a:off x="5257800" y="3079750"/>
            <a:ext cx="1066800" cy="3276600"/>
          </a:xfrm>
          <a:prstGeom prst="rect">
            <a:avLst/>
          </a:prstGeom>
          <a:solidFill>
            <a:srgbClr val="00FF00">
              <a:alpha val="3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309" name="Rectangle 39"/>
          <p:cNvSpPr>
            <a:spLocks noChangeArrowheads="1"/>
          </p:cNvSpPr>
          <p:nvPr/>
        </p:nvSpPr>
        <p:spPr bwMode="auto">
          <a:xfrm>
            <a:off x="3810000" y="3079750"/>
            <a:ext cx="381000" cy="3276600"/>
          </a:xfrm>
          <a:prstGeom prst="rect">
            <a:avLst/>
          </a:prstGeom>
          <a:solidFill>
            <a:srgbClr val="FFFF00">
              <a:alpha val="3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310" name="Rectangle 40"/>
          <p:cNvSpPr>
            <a:spLocks noChangeArrowheads="1"/>
          </p:cNvSpPr>
          <p:nvPr/>
        </p:nvSpPr>
        <p:spPr bwMode="auto">
          <a:xfrm>
            <a:off x="7467600" y="3079750"/>
            <a:ext cx="685800" cy="3276600"/>
          </a:xfrm>
          <a:prstGeom prst="rect">
            <a:avLst/>
          </a:prstGeom>
          <a:solidFill>
            <a:srgbClr val="FFFF00">
              <a:alpha val="3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7311" name="Text Box 41"/>
          <p:cNvSpPr txBox="1">
            <a:spLocks noChangeArrowheads="1"/>
          </p:cNvSpPr>
          <p:nvPr/>
        </p:nvSpPr>
        <p:spPr bwMode="auto">
          <a:xfrm>
            <a:off x="3810000" y="1600200"/>
            <a:ext cx="3200400" cy="338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>
                <a:solidFill>
                  <a:srgbClr val="FF3300"/>
                </a:solidFill>
                <a:latin typeface="Times New Roman" pitchFamily="18" charset="0"/>
              </a:rPr>
              <a:t>c</a:t>
            </a:r>
            <a:r>
              <a:rPr lang="es-ES" sz="1700" baseline="-25000">
                <a:solidFill>
                  <a:srgbClr val="FF3300"/>
                </a:solidFill>
                <a:latin typeface="Times New Roman" pitchFamily="18" charset="0"/>
              </a:rPr>
              <a:t>STO bulk</a:t>
            </a:r>
            <a:r>
              <a:rPr lang="es-ES" sz="17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1700">
                <a:solidFill>
                  <a:srgbClr val="FF3300"/>
                </a:solidFill>
                <a:latin typeface="Times New Roman" pitchFamily="18" charset="0"/>
              </a:rPr>
              <a:t>= 3.874 </a:t>
            </a:r>
            <a:r>
              <a:rPr lang="en-US" sz="17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Å</a:t>
            </a:r>
            <a:endParaRPr lang="en-US" sz="1700" baseline="300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12" name="Text Box 42"/>
          <p:cNvSpPr txBox="1">
            <a:spLocks noChangeArrowheads="1"/>
          </p:cNvSpPr>
          <p:nvPr/>
        </p:nvSpPr>
        <p:spPr bwMode="auto">
          <a:xfrm>
            <a:off x="3810000" y="2184400"/>
            <a:ext cx="3200400" cy="338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>
                <a:solidFill>
                  <a:srgbClr val="FF3300"/>
                </a:solidFill>
                <a:latin typeface="Times New Roman" pitchFamily="18" charset="0"/>
              </a:rPr>
              <a:t>c</a:t>
            </a:r>
            <a:r>
              <a:rPr lang="es-ES" sz="1700" baseline="-25000">
                <a:solidFill>
                  <a:srgbClr val="FF3300"/>
                </a:solidFill>
                <a:latin typeface="Times New Roman" pitchFamily="18" charset="0"/>
              </a:rPr>
              <a:t>PTO bulk</a:t>
            </a:r>
            <a:r>
              <a:rPr lang="es-ES" sz="17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1700">
                <a:solidFill>
                  <a:srgbClr val="FF3300"/>
                </a:solidFill>
                <a:latin typeface="Times New Roman" pitchFamily="18" charset="0"/>
              </a:rPr>
              <a:t>= 4.025 </a:t>
            </a:r>
            <a:r>
              <a:rPr lang="en-US" sz="17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Å</a:t>
            </a:r>
            <a:endParaRPr lang="en-US" sz="1700" baseline="300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13" name="Text Box 43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Tetragonality in polydomain SrTiO</a:t>
            </a:r>
            <a:r>
              <a:rPr lang="es-ES" sz="2300" baseline="-25000">
                <a:solidFill>
                  <a:srgbClr val="FFFF00"/>
                </a:solidFill>
                <a:latin typeface="Times New Roman" pitchFamily="18" charset="0"/>
              </a:rPr>
              <a:t>3</a:t>
            </a: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 /PbTiO</a:t>
            </a:r>
            <a:r>
              <a:rPr lang="es-ES" sz="2300" baseline="-25000">
                <a:solidFill>
                  <a:srgbClr val="FFFF00"/>
                </a:solidFill>
                <a:latin typeface="Times New Roman" pitchFamily="18" charset="0"/>
              </a:rPr>
              <a:t>3</a:t>
            </a: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 superlattices</a:t>
            </a:r>
          </a:p>
        </p:txBody>
      </p:sp>
      <p:sp>
        <p:nvSpPr>
          <p:cNvPr id="97314" name="Text Box 44"/>
          <p:cNvSpPr txBox="1">
            <a:spLocks noChangeArrowheads="1"/>
          </p:cNvSpPr>
          <p:nvPr/>
        </p:nvSpPr>
        <p:spPr bwMode="auto">
          <a:xfrm>
            <a:off x="2667000" y="1066800"/>
            <a:ext cx="54102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solidFill>
                  <a:srgbClr val="FFFF00"/>
                </a:solidFill>
                <a:latin typeface="Times New Roman" pitchFamily="18" charset="0"/>
              </a:rPr>
              <a:t>Out of plane lattice parameters: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9" descr="esquema_poly_12"/>
          <p:cNvPicPr>
            <a:picLocks noChangeAspect="1" noChangeArrowheads="1"/>
          </p:cNvPicPr>
          <p:nvPr/>
        </p:nvPicPr>
        <p:blipFill>
          <a:blip r:embed="rId3"/>
          <a:srcRect r="17885"/>
          <a:stretch>
            <a:fillRect/>
          </a:stretch>
        </p:blipFill>
        <p:spPr bwMode="auto">
          <a:xfrm>
            <a:off x="463550" y="1736725"/>
            <a:ext cx="4497388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PTO/STO superlattices: relative stability of monodomain and polydomain configurations</a:t>
            </a:r>
          </a:p>
        </p:txBody>
      </p:sp>
      <p:sp>
        <p:nvSpPr>
          <p:cNvPr id="98307" name="AutoShape 5"/>
          <p:cNvSpPr>
            <a:spLocks noChangeArrowheads="1"/>
          </p:cNvSpPr>
          <p:nvPr/>
        </p:nvSpPr>
        <p:spPr bwMode="auto">
          <a:xfrm>
            <a:off x="1722438" y="3238500"/>
            <a:ext cx="144462" cy="1050925"/>
          </a:xfrm>
          <a:prstGeom prst="downArrow">
            <a:avLst>
              <a:gd name="adj1" fmla="val 50000"/>
              <a:gd name="adj2" fmla="val 181869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2047875" y="3576638"/>
            <a:ext cx="25146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↑N</a:t>
            </a:r>
            <a:r>
              <a:rPr lang="es-ES" b="1" baseline="-250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s-ES" b="1">
                <a:solidFill>
                  <a:srgbClr val="FF3300"/>
                </a:solidFill>
                <a:latin typeface="Times New Roman" pitchFamily="18" charset="0"/>
              </a:rPr>
              <a:t> = -23 meV</a:t>
            </a:r>
          </a:p>
        </p:txBody>
      </p:sp>
      <p:sp>
        <p:nvSpPr>
          <p:cNvPr id="98309" name="Rectangle 10"/>
          <p:cNvSpPr>
            <a:spLocks noChangeArrowheads="1"/>
          </p:cNvSpPr>
          <p:nvPr/>
        </p:nvSpPr>
        <p:spPr bwMode="auto">
          <a:xfrm>
            <a:off x="1397000" y="4776788"/>
            <a:ext cx="3563938" cy="1154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98310" name="Text Box 11"/>
          <p:cNvSpPr txBox="1">
            <a:spLocks noChangeArrowheads="1"/>
          </p:cNvSpPr>
          <p:nvPr/>
        </p:nvSpPr>
        <p:spPr bwMode="auto">
          <a:xfrm>
            <a:off x="5256213" y="1846263"/>
            <a:ext cx="3887787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s-ES">
                <a:solidFill>
                  <a:srgbClr val="FFFF00"/>
                </a:solidFill>
                <a:latin typeface="Times New Roman" pitchFamily="18" charset="0"/>
              </a:rPr>
              <a:t> AFD instabilities increase stability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s-ES">
                <a:solidFill>
                  <a:srgbClr val="FFFF00"/>
                </a:solidFill>
                <a:latin typeface="Times New Roman" pitchFamily="18" charset="0"/>
              </a:rPr>
              <a:t> Domain periodicity </a:t>
            </a:r>
            <a:r>
              <a:rPr lang="en-US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~ 12 unit cells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(experiment </a:t>
            </a: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~ 11 unit cells)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3"/>
          <p:cNvSpPr>
            <a:spLocks noChangeArrowheads="1"/>
          </p:cNvSpPr>
          <p:nvPr/>
        </p:nvSpPr>
        <p:spPr bwMode="auto">
          <a:xfrm>
            <a:off x="5483225" y="1828800"/>
            <a:ext cx="30480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0035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300">
                <a:solidFill>
                  <a:srgbClr val="FFFF00"/>
                </a:solidFill>
                <a:latin typeface="Times New Roman" pitchFamily="18" charset="0"/>
              </a:rPr>
              <a:t>Inhomogeneous strain due to domain structure in PTO/STO</a:t>
            </a:r>
          </a:p>
        </p:txBody>
      </p:sp>
      <p:grpSp>
        <p:nvGrpSpPr>
          <p:cNvPr id="100355" name="Group 5"/>
          <p:cNvGrpSpPr>
            <a:grpSpLocks/>
          </p:cNvGrpSpPr>
          <p:nvPr/>
        </p:nvGrpSpPr>
        <p:grpSpPr bwMode="auto">
          <a:xfrm>
            <a:off x="5481638" y="2133600"/>
            <a:ext cx="3052762" cy="1071563"/>
            <a:chOff x="2973" y="1104"/>
            <a:chExt cx="1923" cy="675"/>
          </a:xfrm>
        </p:grpSpPr>
        <p:sp>
          <p:nvSpPr>
            <p:cNvPr id="100384" name="Freeform 6"/>
            <p:cNvSpPr>
              <a:spLocks/>
            </p:cNvSpPr>
            <p:nvPr/>
          </p:nvSpPr>
          <p:spPr bwMode="auto">
            <a:xfrm>
              <a:off x="2973" y="1104"/>
              <a:ext cx="1923" cy="675"/>
            </a:xfrm>
            <a:custGeom>
              <a:avLst/>
              <a:gdLst>
                <a:gd name="T0" fmla="*/ 0 w 1923"/>
                <a:gd name="T1" fmla="*/ 627 h 675"/>
                <a:gd name="T2" fmla="*/ 240 w 1923"/>
                <a:gd name="T3" fmla="*/ 675 h 675"/>
                <a:gd name="T4" fmla="*/ 480 w 1923"/>
                <a:gd name="T5" fmla="*/ 627 h 675"/>
                <a:gd name="T6" fmla="*/ 720 w 1923"/>
                <a:gd name="T7" fmla="*/ 579 h 675"/>
                <a:gd name="T8" fmla="*/ 960 w 1923"/>
                <a:gd name="T9" fmla="*/ 627 h 675"/>
                <a:gd name="T10" fmla="*/ 1200 w 1923"/>
                <a:gd name="T11" fmla="*/ 675 h 675"/>
                <a:gd name="T12" fmla="*/ 1440 w 1923"/>
                <a:gd name="T13" fmla="*/ 627 h 675"/>
                <a:gd name="T14" fmla="*/ 1728 w 1923"/>
                <a:gd name="T15" fmla="*/ 579 h 675"/>
                <a:gd name="T16" fmla="*/ 1920 w 1923"/>
                <a:gd name="T17" fmla="*/ 627 h 675"/>
                <a:gd name="T18" fmla="*/ 1920 w 1923"/>
                <a:gd name="T19" fmla="*/ 51 h 675"/>
                <a:gd name="T20" fmla="*/ 1680 w 1923"/>
                <a:gd name="T21" fmla="*/ 3 h 675"/>
                <a:gd name="T22" fmla="*/ 1440 w 1923"/>
                <a:gd name="T23" fmla="*/ 51 h 675"/>
                <a:gd name="T24" fmla="*/ 1200 w 1923"/>
                <a:gd name="T25" fmla="*/ 99 h 675"/>
                <a:gd name="T26" fmla="*/ 960 w 1923"/>
                <a:gd name="T27" fmla="*/ 51 h 675"/>
                <a:gd name="T28" fmla="*/ 720 w 1923"/>
                <a:gd name="T29" fmla="*/ 3 h 675"/>
                <a:gd name="T30" fmla="*/ 480 w 1923"/>
                <a:gd name="T31" fmla="*/ 51 h 675"/>
                <a:gd name="T32" fmla="*/ 237 w 1923"/>
                <a:gd name="T33" fmla="*/ 102 h 675"/>
                <a:gd name="T34" fmla="*/ 0 w 1923"/>
                <a:gd name="T35" fmla="*/ 51 h 675"/>
                <a:gd name="T36" fmla="*/ 0 w 1923"/>
                <a:gd name="T37" fmla="*/ 627 h 6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23"/>
                <a:gd name="T58" fmla="*/ 0 h 675"/>
                <a:gd name="T59" fmla="*/ 1923 w 1923"/>
                <a:gd name="T60" fmla="*/ 675 h 6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23" h="675">
                  <a:moveTo>
                    <a:pt x="0" y="627"/>
                  </a:moveTo>
                  <a:cubicBezTo>
                    <a:pt x="126" y="666"/>
                    <a:pt x="160" y="675"/>
                    <a:pt x="240" y="675"/>
                  </a:cubicBezTo>
                  <a:cubicBezTo>
                    <a:pt x="320" y="675"/>
                    <a:pt x="400" y="643"/>
                    <a:pt x="480" y="627"/>
                  </a:cubicBezTo>
                  <a:cubicBezTo>
                    <a:pt x="560" y="611"/>
                    <a:pt x="640" y="579"/>
                    <a:pt x="720" y="579"/>
                  </a:cubicBezTo>
                  <a:cubicBezTo>
                    <a:pt x="800" y="579"/>
                    <a:pt x="880" y="611"/>
                    <a:pt x="960" y="627"/>
                  </a:cubicBezTo>
                  <a:cubicBezTo>
                    <a:pt x="1040" y="643"/>
                    <a:pt x="1120" y="675"/>
                    <a:pt x="1200" y="675"/>
                  </a:cubicBezTo>
                  <a:cubicBezTo>
                    <a:pt x="1280" y="675"/>
                    <a:pt x="1352" y="643"/>
                    <a:pt x="1440" y="627"/>
                  </a:cubicBezTo>
                  <a:cubicBezTo>
                    <a:pt x="1528" y="611"/>
                    <a:pt x="1648" y="579"/>
                    <a:pt x="1728" y="579"/>
                  </a:cubicBezTo>
                  <a:cubicBezTo>
                    <a:pt x="1808" y="579"/>
                    <a:pt x="1914" y="624"/>
                    <a:pt x="1920" y="627"/>
                  </a:cubicBezTo>
                  <a:cubicBezTo>
                    <a:pt x="1920" y="627"/>
                    <a:pt x="1923" y="627"/>
                    <a:pt x="1920" y="51"/>
                  </a:cubicBezTo>
                  <a:cubicBezTo>
                    <a:pt x="1842" y="12"/>
                    <a:pt x="1760" y="3"/>
                    <a:pt x="1680" y="3"/>
                  </a:cubicBezTo>
                  <a:cubicBezTo>
                    <a:pt x="1600" y="3"/>
                    <a:pt x="1520" y="35"/>
                    <a:pt x="1440" y="51"/>
                  </a:cubicBezTo>
                  <a:cubicBezTo>
                    <a:pt x="1360" y="67"/>
                    <a:pt x="1280" y="99"/>
                    <a:pt x="1200" y="99"/>
                  </a:cubicBezTo>
                  <a:cubicBezTo>
                    <a:pt x="1120" y="99"/>
                    <a:pt x="1040" y="67"/>
                    <a:pt x="960" y="51"/>
                  </a:cubicBezTo>
                  <a:cubicBezTo>
                    <a:pt x="880" y="35"/>
                    <a:pt x="813" y="6"/>
                    <a:pt x="720" y="3"/>
                  </a:cubicBezTo>
                  <a:cubicBezTo>
                    <a:pt x="627" y="0"/>
                    <a:pt x="560" y="35"/>
                    <a:pt x="480" y="51"/>
                  </a:cubicBezTo>
                  <a:cubicBezTo>
                    <a:pt x="400" y="67"/>
                    <a:pt x="357" y="102"/>
                    <a:pt x="237" y="102"/>
                  </a:cubicBezTo>
                  <a:cubicBezTo>
                    <a:pt x="117" y="102"/>
                    <a:pt x="0" y="51"/>
                    <a:pt x="0" y="51"/>
                  </a:cubicBezTo>
                  <a:cubicBezTo>
                    <a:pt x="0" y="339"/>
                    <a:pt x="0" y="339"/>
                    <a:pt x="0" y="62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0385" name="Line 7"/>
            <p:cNvSpPr>
              <a:spLocks noChangeShapeType="1"/>
            </p:cNvSpPr>
            <p:nvPr/>
          </p:nvSpPr>
          <p:spPr bwMode="auto">
            <a:xfrm>
              <a:off x="3410" y="1165"/>
              <a:ext cx="96" cy="5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0386" name="Line 8"/>
            <p:cNvSpPr>
              <a:spLocks noChangeShapeType="1"/>
            </p:cNvSpPr>
            <p:nvPr/>
          </p:nvSpPr>
          <p:spPr bwMode="auto">
            <a:xfrm flipH="1">
              <a:off x="3886" y="1164"/>
              <a:ext cx="96" cy="5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0387" name="Line 9"/>
            <p:cNvSpPr>
              <a:spLocks noChangeShapeType="1"/>
            </p:cNvSpPr>
            <p:nvPr/>
          </p:nvSpPr>
          <p:spPr bwMode="auto">
            <a:xfrm>
              <a:off x="4372" y="1164"/>
              <a:ext cx="96" cy="5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0388" name="Line 10"/>
            <p:cNvSpPr>
              <a:spLocks noChangeShapeType="1"/>
            </p:cNvSpPr>
            <p:nvPr/>
          </p:nvSpPr>
          <p:spPr bwMode="auto">
            <a:xfrm flipH="1">
              <a:off x="2974" y="1174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0389" name="Line 11"/>
            <p:cNvSpPr>
              <a:spLocks noChangeShapeType="1"/>
            </p:cNvSpPr>
            <p:nvPr/>
          </p:nvSpPr>
          <p:spPr bwMode="auto">
            <a:xfrm flipH="1">
              <a:off x="4846" y="1426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0356" name="AutoShape 12"/>
          <p:cNvSpPr>
            <a:spLocks noChangeArrowheads="1"/>
          </p:cNvSpPr>
          <p:nvPr/>
        </p:nvSpPr>
        <p:spPr bwMode="auto">
          <a:xfrm>
            <a:off x="6527800" y="23241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00357" name="AutoShape 13"/>
          <p:cNvSpPr>
            <a:spLocks noChangeArrowheads="1"/>
          </p:cNvSpPr>
          <p:nvPr/>
        </p:nvSpPr>
        <p:spPr bwMode="auto">
          <a:xfrm>
            <a:off x="8077200" y="23495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00358" name="AutoShape 14"/>
          <p:cNvSpPr>
            <a:spLocks noChangeArrowheads="1"/>
          </p:cNvSpPr>
          <p:nvPr/>
        </p:nvSpPr>
        <p:spPr bwMode="auto">
          <a:xfrm flipV="1">
            <a:off x="7277100" y="2438400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00359" name="AutoShape 15"/>
          <p:cNvSpPr>
            <a:spLocks noChangeArrowheads="1"/>
          </p:cNvSpPr>
          <p:nvPr/>
        </p:nvSpPr>
        <p:spPr bwMode="auto">
          <a:xfrm flipV="1">
            <a:off x="5740400" y="2438400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00360" name="Text Box 25"/>
          <p:cNvSpPr txBox="1">
            <a:spLocks noChangeArrowheads="1"/>
          </p:cNvSpPr>
          <p:nvPr/>
        </p:nvSpPr>
        <p:spPr bwMode="auto">
          <a:xfrm>
            <a:off x="304800" y="914400"/>
            <a:ext cx="8382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1700">
                <a:solidFill>
                  <a:srgbClr val="FF3300"/>
                </a:solidFill>
                <a:latin typeface="Times New Roman" pitchFamily="18" charset="0"/>
              </a:rPr>
              <a:t> Polarization breaks inversion symmetry </a:t>
            </a:r>
            <a:r>
              <a:rPr lang="es-ES" sz="17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→ different bonding at up and down interfaces and diffetent interfacial distance.</a:t>
            </a:r>
          </a:p>
        </p:txBody>
      </p:sp>
      <p:sp>
        <p:nvSpPr>
          <p:cNvPr id="100361" name="AutoShape 26"/>
          <p:cNvSpPr>
            <a:spLocks noChangeArrowheads="1"/>
          </p:cNvSpPr>
          <p:nvPr/>
        </p:nvSpPr>
        <p:spPr bwMode="auto">
          <a:xfrm>
            <a:off x="4267200" y="2133600"/>
            <a:ext cx="609600" cy="990600"/>
          </a:xfrm>
          <a:prstGeom prst="rightArrow">
            <a:avLst>
              <a:gd name="adj1" fmla="val 50000"/>
              <a:gd name="adj2" fmla="val 54861"/>
            </a:avLst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00362" name="Text Box 27"/>
          <p:cNvSpPr txBox="1">
            <a:spLocks noChangeArrowheads="1"/>
          </p:cNvSpPr>
          <p:nvPr/>
        </p:nvSpPr>
        <p:spPr bwMode="auto">
          <a:xfrm>
            <a:off x="304800" y="3962400"/>
            <a:ext cx="838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 sz="1700">
                <a:solidFill>
                  <a:srgbClr val="FF3300"/>
                </a:solidFill>
                <a:latin typeface="Times New Roman" pitchFamily="18" charset="0"/>
              </a:rPr>
              <a:t> Flexoelectric effect? </a:t>
            </a:r>
            <a:r>
              <a:rPr lang="es-ES" sz="17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→ unit cell side where cations move towards, expands.</a:t>
            </a:r>
          </a:p>
        </p:txBody>
      </p:sp>
      <p:pic>
        <p:nvPicPr>
          <p:cNvPr id="100363" name="Picture 28"/>
          <p:cNvPicPr>
            <a:picLocks noChangeAspect="1" noChangeArrowheads="1"/>
          </p:cNvPicPr>
          <p:nvPr/>
        </p:nvPicPr>
        <p:blipFill>
          <a:blip r:embed="rId3"/>
          <a:srcRect l="50000" t="10612"/>
          <a:stretch>
            <a:fillRect/>
          </a:stretch>
        </p:blipFill>
        <p:spPr bwMode="auto">
          <a:xfrm>
            <a:off x="1295400" y="4648200"/>
            <a:ext cx="15240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4" name="Text Box 29"/>
          <p:cNvSpPr txBox="1">
            <a:spLocks noChangeArrowheads="1"/>
          </p:cNvSpPr>
          <p:nvPr/>
        </p:nvSpPr>
        <p:spPr bwMode="auto">
          <a:xfrm>
            <a:off x="4419600" y="4767263"/>
            <a:ext cx="4648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s-ES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Large flexoelectric effect observed in FE materials.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s-ES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Spontaeous P induces spontaneous strain gradient.</a:t>
            </a:r>
            <a:endParaRPr lang="en-US" baseline="30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365" name="Text Box 30"/>
          <p:cNvSpPr txBox="1">
            <a:spLocks noChangeArrowheads="1"/>
          </p:cNvSpPr>
          <p:nvPr/>
        </p:nvSpPr>
        <p:spPr bwMode="auto">
          <a:xfrm>
            <a:off x="152400" y="6248400"/>
            <a:ext cx="44196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>
                <a:solidFill>
                  <a:schemeClr val="bg1"/>
                </a:solidFill>
                <a:latin typeface="Times New Roman" pitchFamily="18" charset="0"/>
              </a:rPr>
              <a:t>Bursian et al., Fiz. Tv. Tela 10, 1413 (1968)</a:t>
            </a:r>
          </a:p>
        </p:txBody>
      </p:sp>
      <p:sp>
        <p:nvSpPr>
          <p:cNvPr id="100366" name="Oval 40"/>
          <p:cNvSpPr>
            <a:spLocks noChangeArrowheads="1"/>
          </p:cNvSpPr>
          <p:nvPr/>
        </p:nvSpPr>
        <p:spPr bwMode="auto">
          <a:xfrm>
            <a:off x="1928813" y="5191125"/>
            <a:ext cx="3048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00367" name="Oval 41"/>
          <p:cNvSpPr>
            <a:spLocks noChangeArrowheads="1"/>
          </p:cNvSpPr>
          <p:nvPr/>
        </p:nvSpPr>
        <p:spPr bwMode="auto">
          <a:xfrm>
            <a:off x="2547938" y="534828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00368" name="Oval 42"/>
          <p:cNvSpPr>
            <a:spLocks noChangeArrowheads="1"/>
          </p:cNvSpPr>
          <p:nvPr/>
        </p:nvSpPr>
        <p:spPr bwMode="auto">
          <a:xfrm>
            <a:off x="1447800" y="53340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00369" name="Oval 43"/>
          <p:cNvSpPr>
            <a:spLocks noChangeArrowheads="1"/>
          </p:cNvSpPr>
          <p:nvPr/>
        </p:nvSpPr>
        <p:spPr bwMode="auto">
          <a:xfrm>
            <a:off x="2000250" y="4724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00370" name="Oval 44"/>
          <p:cNvSpPr>
            <a:spLocks noChangeArrowheads="1"/>
          </p:cNvSpPr>
          <p:nvPr/>
        </p:nvSpPr>
        <p:spPr bwMode="auto">
          <a:xfrm>
            <a:off x="1990725" y="591978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00371" name="Text Box 45"/>
          <p:cNvSpPr txBox="1">
            <a:spLocks noChangeArrowheads="1"/>
          </p:cNvSpPr>
          <p:nvPr/>
        </p:nvSpPr>
        <p:spPr bwMode="auto">
          <a:xfrm>
            <a:off x="1857375" y="5153025"/>
            <a:ext cx="4572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>
                <a:latin typeface="Times New Roman" pitchFamily="18" charset="0"/>
              </a:rPr>
              <a:t>Ti</a:t>
            </a:r>
          </a:p>
        </p:txBody>
      </p:sp>
      <p:sp>
        <p:nvSpPr>
          <p:cNvPr id="100372" name="Text Box 46"/>
          <p:cNvSpPr txBox="1">
            <a:spLocks noChangeArrowheads="1"/>
          </p:cNvSpPr>
          <p:nvPr/>
        </p:nvSpPr>
        <p:spPr bwMode="auto">
          <a:xfrm>
            <a:off x="2605088" y="5305425"/>
            <a:ext cx="4572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>
                <a:latin typeface="Times New Roman" pitchFamily="18" charset="0"/>
              </a:rPr>
              <a:t>O</a:t>
            </a:r>
          </a:p>
        </p:txBody>
      </p:sp>
      <p:sp>
        <p:nvSpPr>
          <p:cNvPr id="100373" name="AutoShape 47"/>
          <p:cNvSpPr>
            <a:spLocks noChangeArrowheads="1"/>
          </p:cNvSpPr>
          <p:nvPr/>
        </p:nvSpPr>
        <p:spPr bwMode="auto">
          <a:xfrm>
            <a:off x="1676400" y="23622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FF66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pic>
        <p:nvPicPr>
          <p:cNvPr id="100374" name="Picture 48" descr="Interfa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559" r="40898"/>
          <a:stretch>
            <a:fillRect/>
          </a:stretch>
        </p:blipFill>
        <p:spPr bwMode="auto">
          <a:xfrm>
            <a:off x="1524000" y="1600200"/>
            <a:ext cx="533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2052638" y="1981200"/>
            <a:ext cx="1833562" cy="1460500"/>
            <a:chOff x="1293" y="1248"/>
            <a:chExt cx="1155" cy="920"/>
          </a:xfrm>
        </p:grpSpPr>
        <p:sp>
          <p:nvSpPr>
            <p:cNvPr id="100376" name="Freeform 50"/>
            <p:cNvSpPr>
              <a:spLocks/>
            </p:cNvSpPr>
            <p:nvPr/>
          </p:nvSpPr>
          <p:spPr bwMode="auto">
            <a:xfrm>
              <a:off x="1293" y="1248"/>
              <a:ext cx="240" cy="96"/>
            </a:xfrm>
            <a:custGeom>
              <a:avLst/>
              <a:gdLst>
                <a:gd name="T0" fmla="*/ 0 w 240"/>
                <a:gd name="T1" fmla="*/ 96 h 96"/>
                <a:gd name="T2" fmla="*/ 96 w 240"/>
                <a:gd name="T3" fmla="*/ 96 h 96"/>
                <a:gd name="T4" fmla="*/ 240 w 240"/>
                <a:gd name="T5" fmla="*/ 0 h 96"/>
                <a:gd name="T6" fmla="*/ 0 60000 65536"/>
                <a:gd name="T7" fmla="*/ 0 60000 65536"/>
                <a:gd name="T8" fmla="*/ 0 60000 65536"/>
                <a:gd name="T9" fmla="*/ 0 w 240"/>
                <a:gd name="T10" fmla="*/ 0 h 96"/>
                <a:gd name="T11" fmla="*/ 240 w 240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96">
                  <a:moveTo>
                    <a:pt x="0" y="96"/>
                  </a:moveTo>
                  <a:lnTo>
                    <a:pt x="96" y="96"/>
                  </a:lnTo>
                  <a:lnTo>
                    <a:pt x="240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0377" name="Freeform 51"/>
            <p:cNvSpPr>
              <a:spLocks/>
            </p:cNvSpPr>
            <p:nvPr/>
          </p:nvSpPr>
          <p:spPr bwMode="auto">
            <a:xfrm>
              <a:off x="1293" y="1536"/>
              <a:ext cx="240" cy="96"/>
            </a:xfrm>
            <a:custGeom>
              <a:avLst/>
              <a:gdLst>
                <a:gd name="T0" fmla="*/ 0 w 240"/>
                <a:gd name="T1" fmla="*/ 0 h 96"/>
                <a:gd name="T2" fmla="*/ 96 w 240"/>
                <a:gd name="T3" fmla="*/ 0 h 96"/>
                <a:gd name="T4" fmla="*/ 240 w 240"/>
                <a:gd name="T5" fmla="*/ 96 h 96"/>
                <a:gd name="T6" fmla="*/ 0 60000 65536"/>
                <a:gd name="T7" fmla="*/ 0 60000 65536"/>
                <a:gd name="T8" fmla="*/ 0 60000 65536"/>
                <a:gd name="T9" fmla="*/ 0 w 240"/>
                <a:gd name="T10" fmla="*/ 0 h 96"/>
                <a:gd name="T11" fmla="*/ 240 w 240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96">
                  <a:moveTo>
                    <a:pt x="0" y="0"/>
                  </a:moveTo>
                  <a:lnTo>
                    <a:pt x="96" y="0"/>
                  </a:lnTo>
                  <a:lnTo>
                    <a:pt x="240" y="9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0378" name="Line 52"/>
            <p:cNvSpPr>
              <a:spLocks noChangeShapeType="1"/>
            </p:cNvSpPr>
            <p:nvPr/>
          </p:nvSpPr>
          <p:spPr bwMode="auto">
            <a:xfrm>
              <a:off x="1525" y="1256"/>
              <a:ext cx="0" cy="384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0379" name="Freeform 53"/>
            <p:cNvSpPr>
              <a:spLocks/>
            </p:cNvSpPr>
            <p:nvPr/>
          </p:nvSpPr>
          <p:spPr bwMode="auto">
            <a:xfrm>
              <a:off x="1293" y="1776"/>
              <a:ext cx="240" cy="96"/>
            </a:xfrm>
            <a:custGeom>
              <a:avLst/>
              <a:gdLst>
                <a:gd name="T0" fmla="*/ 0 w 240"/>
                <a:gd name="T1" fmla="*/ 96 h 96"/>
                <a:gd name="T2" fmla="*/ 96 w 240"/>
                <a:gd name="T3" fmla="*/ 96 h 96"/>
                <a:gd name="T4" fmla="*/ 240 w 240"/>
                <a:gd name="T5" fmla="*/ 0 h 96"/>
                <a:gd name="T6" fmla="*/ 0 60000 65536"/>
                <a:gd name="T7" fmla="*/ 0 60000 65536"/>
                <a:gd name="T8" fmla="*/ 0 60000 65536"/>
                <a:gd name="T9" fmla="*/ 0 w 240"/>
                <a:gd name="T10" fmla="*/ 0 h 96"/>
                <a:gd name="T11" fmla="*/ 240 w 240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96">
                  <a:moveTo>
                    <a:pt x="0" y="96"/>
                  </a:moveTo>
                  <a:lnTo>
                    <a:pt x="96" y="96"/>
                  </a:lnTo>
                  <a:lnTo>
                    <a:pt x="240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0380" name="Freeform 54"/>
            <p:cNvSpPr>
              <a:spLocks/>
            </p:cNvSpPr>
            <p:nvPr/>
          </p:nvSpPr>
          <p:spPr bwMode="auto">
            <a:xfrm>
              <a:off x="1293" y="2064"/>
              <a:ext cx="240" cy="96"/>
            </a:xfrm>
            <a:custGeom>
              <a:avLst/>
              <a:gdLst>
                <a:gd name="T0" fmla="*/ 0 w 240"/>
                <a:gd name="T1" fmla="*/ 0 h 96"/>
                <a:gd name="T2" fmla="*/ 96 w 240"/>
                <a:gd name="T3" fmla="*/ 0 h 96"/>
                <a:gd name="T4" fmla="*/ 240 w 240"/>
                <a:gd name="T5" fmla="*/ 96 h 96"/>
                <a:gd name="T6" fmla="*/ 0 60000 65536"/>
                <a:gd name="T7" fmla="*/ 0 60000 65536"/>
                <a:gd name="T8" fmla="*/ 0 60000 65536"/>
                <a:gd name="T9" fmla="*/ 0 w 240"/>
                <a:gd name="T10" fmla="*/ 0 h 96"/>
                <a:gd name="T11" fmla="*/ 240 w 240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96">
                  <a:moveTo>
                    <a:pt x="0" y="0"/>
                  </a:moveTo>
                  <a:lnTo>
                    <a:pt x="96" y="0"/>
                  </a:lnTo>
                  <a:lnTo>
                    <a:pt x="240" y="9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0381" name="Line 55"/>
            <p:cNvSpPr>
              <a:spLocks noChangeShapeType="1"/>
            </p:cNvSpPr>
            <p:nvPr/>
          </p:nvSpPr>
          <p:spPr bwMode="auto">
            <a:xfrm>
              <a:off x="1525" y="1784"/>
              <a:ext cx="0" cy="384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0382" name="Text Box 56"/>
            <p:cNvSpPr txBox="1">
              <a:spLocks noChangeArrowheads="1"/>
            </p:cNvSpPr>
            <p:nvPr/>
          </p:nvSpPr>
          <p:spPr bwMode="auto">
            <a:xfrm>
              <a:off x="1533" y="1286"/>
              <a:ext cx="91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s-ES">
                  <a:solidFill>
                    <a:srgbClr val="FFFF00"/>
                  </a:solidFill>
                  <a:latin typeface="Times New Roman" pitchFamily="18" charset="0"/>
                </a:rPr>
                <a:t>z </a:t>
              </a:r>
              <a:r>
                <a:rPr lang="en-US">
                  <a:solidFill>
                    <a:srgbClr val="FFFF00"/>
                  </a:solidFill>
                  <a:latin typeface="Times New Roman" pitchFamily="18" charset="0"/>
                </a:rPr>
                <a:t>= 3.85 </a:t>
              </a:r>
              <a:r>
                <a:rPr lang="en-US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Å</a:t>
              </a:r>
              <a:endParaRPr lang="en-US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383" name="Text Box 57"/>
            <p:cNvSpPr txBox="1">
              <a:spLocks noChangeArrowheads="1"/>
            </p:cNvSpPr>
            <p:nvPr/>
          </p:nvSpPr>
          <p:spPr bwMode="auto">
            <a:xfrm>
              <a:off x="1533" y="1824"/>
              <a:ext cx="91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s-ES">
                  <a:solidFill>
                    <a:srgbClr val="FFFF00"/>
                  </a:solidFill>
                  <a:latin typeface="Times New Roman" pitchFamily="18" charset="0"/>
                </a:rPr>
                <a:t>z </a:t>
              </a:r>
              <a:r>
                <a:rPr lang="en-US">
                  <a:solidFill>
                    <a:srgbClr val="FFFF00"/>
                  </a:solidFill>
                  <a:latin typeface="Times New Roman" pitchFamily="18" charset="0"/>
                </a:rPr>
                <a:t>= 3.90 </a:t>
              </a:r>
              <a:r>
                <a:rPr lang="en-US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Å</a:t>
              </a:r>
              <a:endParaRPr lang="en-US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2"/>
          <p:cNvSpPr txBox="1">
            <a:spLocks noChangeArrowheads="1"/>
          </p:cNvSpPr>
          <p:nvPr/>
        </p:nvSpPr>
        <p:spPr bwMode="auto">
          <a:xfrm>
            <a:off x="0" y="0"/>
            <a:ext cx="6223000" cy="777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69971" tIns="34986" rIns="69971" bIns="34986">
            <a:spAutoFit/>
          </a:bodyPr>
          <a:lstStyle/>
          <a:p>
            <a:pPr defTabSz="698500" eaLnBrk="0" hangingPunct="0">
              <a:spcBef>
                <a:spcPct val="50000"/>
              </a:spcBef>
            </a:pPr>
            <a:r>
              <a:rPr lang="es-ES" sz="2300" b="1">
                <a:solidFill>
                  <a:srgbClr val="FFFF00"/>
                </a:solidFill>
              </a:rPr>
              <a:t>Domains of closure recently predicted using a model hamiltonian approach</a:t>
            </a:r>
          </a:p>
        </p:txBody>
      </p:sp>
      <p:pic>
        <p:nvPicPr>
          <p:cNvPr id="10240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288" y="2667000"/>
            <a:ext cx="2220912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2338" y="2667000"/>
            <a:ext cx="4319587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Text Box 5"/>
          <p:cNvSpPr txBox="1">
            <a:spLocks noChangeArrowheads="1"/>
          </p:cNvSpPr>
          <p:nvPr/>
        </p:nvSpPr>
        <p:spPr bwMode="auto">
          <a:xfrm>
            <a:off x="533400" y="6308725"/>
            <a:ext cx="807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chemeClr val="bg1"/>
                </a:solidFill>
              </a:rPr>
              <a:t>S. Prosandeev and L. Bellaiche, Phys. Rev. B 75, 172109 (2007)</a:t>
            </a:r>
          </a:p>
        </p:txBody>
      </p:sp>
      <p:sp>
        <p:nvSpPr>
          <p:cNvPr id="102405" name="Text Box 6"/>
          <p:cNvSpPr txBox="1">
            <a:spLocks noChangeArrowheads="1"/>
          </p:cNvSpPr>
          <p:nvPr/>
        </p:nvSpPr>
        <p:spPr bwMode="auto">
          <a:xfrm>
            <a:off x="1066800" y="1219200"/>
            <a:ext cx="69342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solidFill>
                  <a:srgbClr val="FFFF00"/>
                </a:solidFill>
              </a:rPr>
              <a:t>48 </a:t>
            </a:r>
            <a:r>
              <a:rPr lang="en-US" sz="2000" b="1">
                <a:solidFill>
                  <a:srgbClr val="FFFF00"/>
                </a:solidFill>
              </a:rPr>
              <a:t>Å thick </a:t>
            </a:r>
            <a:r>
              <a:rPr lang="es-ES" sz="2000" b="1">
                <a:solidFill>
                  <a:srgbClr val="FFFF00"/>
                </a:solidFill>
              </a:rPr>
              <a:t>PbZr</a:t>
            </a:r>
            <a:r>
              <a:rPr lang="es-ES" sz="2000" b="1" baseline="-25000">
                <a:solidFill>
                  <a:srgbClr val="FFFF00"/>
                </a:solidFill>
              </a:rPr>
              <a:t>0.4</a:t>
            </a:r>
            <a:r>
              <a:rPr lang="es-ES" sz="2000" b="1">
                <a:solidFill>
                  <a:srgbClr val="FFFF00"/>
                </a:solidFill>
              </a:rPr>
              <a:t>Ti</a:t>
            </a:r>
            <a:r>
              <a:rPr lang="es-ES" sz="2000" b="1" baseline="-25000">
                <a:solidFill>
                  <a:srgbClr val="FFFF00"/>
                </a:solidFill>
              </a:rPr>
              <a:t>0.6</a:t>
            </a:r>
            <a:r>
              <a:rPr lang="es-ES" sz="2000" b="1">
                <a:solidFill>
                  <a:srgbClr val="FFFF00"/>
                </a:solidFill>
              </a:rPr>
              <a:t>O</a:t>
            </a:r>
            <a:r>
              <a:rPr lang="es-ES" sz="2000" b="1" baseline="-25000">
                <a:solidFill>
                  <a:srgbClr val="FFFF00"/>
                </a:solidFill>
              </a:rPr>
              <a:t>3 </a:t>
            </a:r>
            <a:r>
              <a:rPr lang="es-ES" sz="2000" b="1">
                <a:solidFill>
                  <a:srgbClr val="FFFF00"/>
                </a:solidFill>
              </a:rPr>
              <a:t>thin films</a:t>
            </a:r>
            <a:r>
              <a:rPr lang="es-ES" sz="2000" b="1">
                <a:solidFill>
                  <a:schemeClr val="bg1"/>
                </a:solidFill>
              </a:rPr>
              <a:t>    </a:t>
            </a:r>
          </a:p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sandwiched with a nongrounded metallic plate (top) and a non-conductive substrate (bottom)</a:t>
            </a:r>
            <a:endParaRPr lang="es-ES" sz="1700" b="1" baseline="-25000">
              <a:solidFill>
                <a:schemeClr val="bg1"/>
              </a:solidFill>
            </a:endParaRPr>
          </a:p>
        </p:txBody>
      </p:sp>
      <p:sp>
        <p:nvSpPr>
          <p:cNvPr id="102406" name="Text Box 7"/>
          <p:cNvSpPr txBox="1">
            <a:spLocks noChangeArrowheads="1"/>
          </p:cNvSpPr>
          <p:nvPr/>
        </p:nvSpPr>
        <p:spPr bwMode="auto">
          <a:xfrm>
            <a:off x="3365500" y="2940050"/>
            <a:ext cx="98901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>
                <a:solidFill>
                  <a:schemeClr val="accent1"/>
                </a:solidFill>
              </a:rPr>
              <a:t>d = 0</a:t>
            </a:r>
          </a:p>
        </p:txBody>
      </p:sp>
      <p:sp>
        <p:nvSpPr>
          <p:cNvPr id="102407" name="Text Box 8"/>
          <p:cNvSpPr txBox="1">
            <a:spLocks noChangeArrowheads="1"/>
          </p:cNvSpPr>
          <p:nvPr/>
        </p:nvSpPr>
        <p:spPr bwMode="auto">
          <a:xfrm>
            <a:off x="3290888" y="5073650"/>
            <a:ext cx="11430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>
                <a:solidFill>
                  <a:schemeClr val="accent1"/>
                </a:solidFill>
              </a:rPr>
              <a:t>d = 0.5 a</a:t>
            </a:r>
          </a:p>
        </p:txBody>
      </p:sp>
      <p:sp>
        <p:nvSpPr>
          <p:cNvPr id="102408" name="Text Box 9"/>
          <p:cNvSpPr txBox="1">
            <a:spLocks noChangeArrowheads="1"/>
          </p:cNvSpPr>
          <p:nvPr/>
        </p:nvSpPr>
        <p:spPr bwMode="auto">
          <a:xfrm>
            <a:off x="3290888" y="3930650"/>
            <a:ext cx="11430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>
                <a:solidFill>
                  <a:schemeClr val="accent1"/>
                </a:solidFill>
              </a:rPr>
              <a:t>d = 0.3 a</a:t>
            </a:r>
          </a:p>
        </p:txBody>
      </p:sp>
      <p:sp>
        <p:nvSpPr>
          <p:cNvPr id="102409" name="Text Box 10"/>
          <p:cNvSpPr txBox="1">
            <a:spLocks noChangeArrowheads="1"/>
          </p:cNvSpPr>
          <p:nvPr/>
        </p:nvSpPr>
        <p:spPr bwMode="auto">
          <a:xfrm>
            <a:off x="2413000" y="5792788"/>
            <a:ext cx="289401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>
                <a:solidFill>
                  <a:schemeClr val="accent1"/>
                </a:solidFill>
              </a:rPr>
              <a:t>Dead layer thickness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2"/>
          <p:cNvSpPr txBox="1">
            <a:spLocks noChangeArrowheads="1"/>
          </p:cNvSpPr>
          <p:nvPr/>
        </p:nvSpPr>
        <p:spPr bwMode="auto">
          <a:xfrm>
            <a:off x="0" y="0"/>
            <a:ext cx="8153400" cy="777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69971" tIns="34986" rIns="69971" bIns="34986">
            <a:spAutoFit/>
          </a:bodyPr>
          <a:lstStyle/>
          <a:p>
            <a:pPr defTabSz="698500" eaLnBrk="0" hangingPunct="0">
              <a:spcBef>
                <a:spcPct val="50000"/>
              </a:spcBef>
            </a:pPr>
            <a:r>
              <a:rPr lang="es-ES" sz="2300" b="1">
                <a:solidFill>
                  <a:srgbClr val="FFFF00"/>
                </a:solidFill>
              </a:rPr>
              <a:t>Domains of closure recently predicted using a phenomenological thermodynamic potential</a:t>
            </a:r>
          </a:p>
        </p:txBody>
      </p:sp>
      <p:sp>
        <p:nvSpPr>
          <p:cNvPr id="104450" name="Text Box 3"/>
          <p:cNvSpPr txBox="1">
            <a:spLocks noChangeArrowheads="1"/>
          </p:cNvSpPr>
          <p:nvPr/>
        </p:nvSpPr>
        <p:spPr bwMode="auto">
          <a:xfrm>
            <a:off x="533400" y="6324600"/>
            <a:ext cx="807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300" b="1">
                <a:solidFill>
                  <a:schemeClr val="bg1"/>
                </a:solidFill>
              </a:rPr>
              <a:t>G. B. Stephenson and K. R. Elder, J. Appl. Phys. 100, 051601 (2006)</a:t>
            </a:r>
          </a:p>
        </p:txBody>
      </p:sp>
      <p:pic>
        <p:nvPicPr>
          <p:cNvPr id="1044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206625"/>
            <a:ext cx="34925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6663" y="2168525"/>
            <a:ext cx="36576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Text Box 6"/>
          <p:cNvSpPr txBox="1">
            <a:spLocks noChangeArrowheads="1"/>
          </p:cNvSpPr>
          <p:nvPr/>
        </p:nvSpPr>
        <p:spPr bwMode="auto">
          <a:xfrm>
            <a:off x="495300" y="5715000"/>
            <a:ext cx="3581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Polarization distribution</a:t>
            </a:r>
          </a:p>
        </p:txBody>
      </p:sp>
      <p:sp>
        <p:nvSpPr>
          <p:cNvPr id="104454" name="Text Box 7"/>
          <p:cNvSpPr txBox="1">
            <a:spLocks noChangeArrowheads="1"/>
          </p:cNvSpPr>
          <p:nvPr/>
        </p:nvSpPr>
        <p:spPr bwMode="auto">
          <a:xfrm>
            <a:off x="4902200" y="5715000"/>
            <a:ext cx="3962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Equilibrium field distribution</a:t>
            </a:r>
          </a:p>
        </p:txBody>
      </p:sp>
      <p:sp>
        <p:nvSpPr>
          <p:cNvPr id="104455" name="Text Box 8"/>
          <p:cNvSpPr txBox="1">
            <a:spLocks noChangeArrowheads="1"/>
          </p:cNvSpPr>
          <p:nvPr/>
        </p:nvSpPr>
        <p:spPr bwMode="auto">
          <a:xfrm>
            <a:off x="0" y="10668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solidFill>
                  <a:srgbClr val="FFFF00"/>
                </a:solidFill>
              </a:rPr>
              <a:t>242 </a:t>
            </a:r>
            <a:r>
              <a:rPr lang="en-US" sz="2000" b="1">
                <a:solidFill>
                  <a:srgbClr val="FFFF00"/>
                </a:solidFill>
              </a:rPr>
              <a:t>Å thick </a:t>
            </a:r>
            <a:r>
              <a:rPr lang="es-ES" sz="2000" b="1">
                <a:solidFill>
                  <a:srgbClr val="FFFF00"/>
                </a:solidFill>
              </a:rPr>
              <a:t>PbTiO</a:t>
            </a:r>
            <a:r>
              <a:rPr lang="es-ES" sz="2000" b="1" baseline="-25000">
                <a:solidFill>
                  <a:srgbClr val="FFFF00"/>
                </a:solidFill>
              </a:rPr>
              <a:t>3 </a:t>
            </a:r>
            <a:r>
              <a:rPr lang="es-ES" sz="2000" b="1">
                <a:solidFill>
                  <a:srgbClr val="FFFF00"/>
                </a:solidFill>
              </a:rPr>
              <a:t>thin films</a:t>
            </a:r>
            <a:r>
              <a:rPr lang="es-ES" sz="2000" b="1">
                <a:solidFill>
                  <a:schemeClr val="bg1"/>
                </a:solidFill>
              </a:rPr>
              <a:t>                                                              </a:t>
            </a:r>
            <a:r>
              <a:rPr lang="es-ES" sz="1700" b="1">
                <a:solidFill>
                  <a:schemeClr val="bg1"/>
                </a:solidFill>
              </a:rPr>
              <a:t>sandwiched with a nonconducting SrTiO</a:t>
            </a:r>
            <a:r>
              <a:rPr lang="es-ES" sz="1700" b="1" baseline="-25000">
                <a:solidFill>
                  <a:schemeClr val="bg1"/>
                </a:solidFill>
              </a:rPr>
              <a:t>3</a:t>
            </a:r>
            <a:r>
              <a:rPr lang="es-ES" sz="1700" b="1">
                <a:solidFill>
                  <a:schemeClr val="bg1"/>
                </a:solidFill>
              </a:rPr>
              <a:t> electrodes @ 700 K stripe period 132 </a:t>
            </a:r>
            <a:r>
              <a:rPr lang="en-US" sz="1700" b="1">
                <a:solidFill>
                  <a:schemeClr val="bg1"/>
                </a:solidFill>
              </a:rPr>
              <a:t>Å</a:t>
            </a:r>
            <a:endParaRPr lang="en-US" sz="1700" b="1" baseline="-25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2"/>
          <p:cNvSpPr txBox="1">
            <a:spLocks noChangeArrowheads="1"/>
          </p:cNvSpPr>
          <p:nvPr/>
        </p:nvSpPr>
        <p:spPr bwMode="auto">
          <a:xfrm>
            <a:off x="-19050" y="0"/>
            <a:ext cx="9163050" cy="6858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69971" tIns="34986" rIns="69971" bIns="34986">
            <a:spAutoFit/>
          </a:bodyPr>
          <a:lstStyle/>
          <a:p>
            <a:pPr defTabSz="698500" eaLnBrk="0" hangingPunct="0">
              <a:spcBef>
                <a:spcPct val="50000"/>
              </a:spcBef>
            </a:pPr>
            <a:r>
              <a:rPr lang="es-ES" sz="2000" b="1">
                <a:solidFill>
                  <a:srgbClr val="FFFF00"/>
                </a:solidFill>
              </a:rPr>
              <a:t>ABO</a:t>
            </a:r>
            <a:r>
              <a:rPr lang="es-ES" sz="2000" b="1" baseline="-25000">
                <a:solidFill>
                  <a:srgbClr val="FFFF00"/>
                </a:solidFill>
              </a:rPr>
              <a:t>3</a:t>
            </a:r>
            <a:r>
              <a:rPr lang="es-ES" sz="2000" b="1">
                <a:solidFill>
                  <a:srgbClr val="FFFF00"/>
                </a:solidFill>
              </a:rPr>
              <a:t> perovskite structure exhibits several lattice instabilities. Competition between polar and non polar instabilities.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4500" y="3657600"/>
            <a:ext cx="8001000" cy="3200400"/>
            <a:chOff x="336" y="2304"/>
            <a:chExt cx="6048" cy="2016"/>
          </a:xfrm>
        </p:grpSpPr>
        <p:sp>
          <p:nvSpPr>
            <p:cNvPr id="106506" name="Text Box 4"/>
            <p:cNvSpPr txBox="1">
              <a:spLocks noChangeArrowheads="1"/>
            </p:cNvSpPr>
            <p:nvPr/>
          </p:nvSpPr>
          <p:spPr bwMode="auto">
            <a:xfrm>
              <a:off x="1608" y="2304"/>
              <a:ext cx="3504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700" b="1">
                  <a:solidFill>
                    <a:srgbClr val="FFFF00"/>
                  </a:solidFill>
                </a:rPr>
                <a:t>Balance might be altered in nanostructures</a:t>
              </a:r>
            </a:p>
          </p:txBody>
        </p:sp>
        <p:grpSp>
          <p:nvGrpSpPr>
            <p:cNvPr id="106507" name="Group 5"/>
            <p:cNvGrpSpPr>
              <a:grpSpLocks/>
            </p:cNvGrpSpPr>
            <p:nvPr/>
          </p:nvGrpSpPr>
          <p:grpSpPr bwMode="auto">
            <a:xfrm>
              <a:off x="336" y="2616"/>
              <a:ext cx="6048" cy="1704"/>
              <a:chOff x="928" y="2616"/>
              <a:chExt cx="6048" cy="1704"/>
            </a:xfrm>
          </p:grpSpPr>
          <p:sp>
            <p:nvSpPr>
              <p:cNvPr id="106508" name="Text Box 6"/>
              <p:cNvSpPr txBox="1">
                <a:spLocks noChangeArrowheads="1"/>
              </p:cNvSpPr>
              <p:nvPr/>
            </p:nvSpPr>
            <p:spPr bwMode="auto">
              <a:xfrm>
                <a:off x="5759" y="3752"/>
                <a:ext cx="979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Mechanical</a:t>
                </a:r>
              </a:p>
            </p:txBody>
          </p:sp>
          <p:sp>
            <p:nvSpPr>
              <p:cNvPr id="106509" name="Text Box 7"/>
              <p:cNvSpPr txBox="1">
                <a:spLocks noChangeArrowheads="1"/>
              </p:cNvSpPr>
              <p:nvPr/>
            </p:nvSpPr>
            <p:spPr bwMode="auto">
              <a:xfrm>
                <a:off x="928" y="3464"/>
                <a:ext cx="1104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Electrostatic</a:t>
                </a:r>
              </a:p>
            </p:txBody>
          </p:sp>
          <p:sp>
            <p:nvSpPr>
              <p:cNvPr id="106510" name="Text Box 8"/>
              <p:cNvSpPr txBox="1">
                <a:spLocks noChangeArrowheads="1"/>
              </p:cNvSpPr>
              <p:nvPr/>
            </p:nvSpPr>
            <p:spPr bwMode="auto">
              <a:xfrm>
                <a:off x="5779" y="2616"/>
                <a:ext cx="78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Surface</a:t>
                </a:r>
              </a:p>
            </p:txBody>
          </p:sp>
          <p:sp>
            <p:nvSpPr>
              <p:cNvPr id="106511" name="Text Box 9"/>
              <p:cNvSpPr txBox="1">
                <a:spLocks noChangeArrowheads="1"/>
              </p:cNvSpPr>
              <p:nvPr/>
            </p:nvSpPr>
            <p:spPr bwMode="auto">
              <a:xfrm>
                <a:off x="5782" y="2966"/>
                <a:ext cx="1194" cy="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</a:rPr>
                  <a:t>Defects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1300" b="1">
                    <a:solidFill>
                      <a:schemeClr val="bg1"/>
                    </a:solidFill>
                  </a:rPr>
                  <a:t>(vacancies, misfit dislocations…)</a:t>
                </a:r>
              </a:p>
            </p:txBody>
          </p:sp>
          <p:pic>
            <p:nvPicPr>
              <p:cNvPr id="106512" name="Picture 10"/>
              <p:cNvPicPr>
                <a:picLocks noChangeAspect="1" noChangeArrowheads="1"/>
              </p:cNvPicPr>
              <p:nvPr/>
            </p:nvPicPr>
            <p:blipFill>
              <a:blip r:embed="rId3"/>
              <a:srcRect t="5568"/>
              <a:stretch>
                <a:fillRect/>
              </a:stretch>
            </p:blipFill>
            <p:spPr bwMode="auto">
              <a:xfrm>
                <a:off x="3046" y="2726"/>
                <a:ext cx="2061" cy="14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513" name="Line 11"/>
              <p:cNvSpPr>
                <a:spLocks noChangeShapeType="1"/>
              </p:cNvSpPr>
              <p:nvPr/>
            </p:nvSpPr>
            <p:spPr bwMode="auto">
              <a:xfrm>
                <a:off x="5110" y="2734"/>
                <a:ext cx="576" cy="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14" name="Line 12"/>
              <p:cNvSpPr>
                <a:spLocks noChangeShapeType="1"/>
              </p:cNvSpPr>
              <p:nvPr/>
            </p:nvSpPr>
            <p:spPr bwMode="auto">
              <a:xfrm>
                <a:off x="5110" y="3878"/>
                <a:ext cx="576" cy="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15" name="Line 13"/>
              <p:cNvSpPr>
                <a:spLocks noChangeShapeType="1"/>
              </p:cNvSpPr>
              <p:nvPr/>
            </p:nvSpPr>
            <p:spPr bwMode="auto">
              <a:xfrm>
                <a:off x="5110" y="3110"/>
                <a:ext cx="576" cy="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16" name="Line 14"/>
              <p:cNvSpPr>
                <a:spLocks noChangeShapeType="1"/>
              </p:cNvSpPr>
              <p:nvPr/>
            </p:nvSpPr>
            <p:spPr bwMode="auto">
              <a:xfrm flipV="1">
                <a:off x="3312" y="2640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17" name="Line 15"/>
              <p:cNvSpPr>
                <a:spLocks noChangeShapeType="1"/>
              </p:cNvSpPr>
              <p:nvPr/>
            </p:nvSpPr>
            <p:spPr bwMode="auto">
              <a:xfrm>
                <a:off x="2064" y="2640"/>
                <a:ext cx="1248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18" name="Line 16"/>
              <p:cNvSpPr>
                <a:spLocks noChangeShapeType="1"/>
              </p:cNvSpPr>
              <p:nvPr/>
            </p:nvSpPr>
            <p:spPr bwMode="auto">
              <a:xfrm flipH="1" flipV="1">
                <a:off x="3312" y="4176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19" name="Line 17"/>
              <p:cNvSpPr>
                <a:spLocks noChangeShapeType="1"/>
              </p:cNvSpPr>
              <p:nvPr/>
            </p:nvSpPr>
            <p:spPr bwMode="auto">
              <a:xfrm>
                <a:off x="2064" y="4320"/>
                <a:ext cx="1248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20" name="Text Box 18"/>
              <p:cNvSpPr txBox="1">
                <a:spLocks noChangeArrowheads="1"/>
              </p:cNvSpPr>
              <p:nvPr/>
            </p:nvSpPr>
            <p:spPr bwMode="auto">
              <a:xfrm>
                <a:off x="2230" y="3138"/>
                <a:ext cx="864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Interfacial chemistry</a:t>
                </a:r>
              </a:p>
            </p:txBody>
          </p:sp>
          <p:sp>
            <p:nvSpPr>
              <p:cNvPr id="106521" name="Line 19"/>
              <p:cNvSpPr>
                <a:spLocks noChangeShapeType="1"/>
              </p:cNvSpPr>
              <p:nvPr/>
            </p:nvSpPr>
            <p:spPr bwMode="auto">
              <a:xfrm>
                <a:off x="2076" y="2640"/>
                <a:ext cx="0" cy="912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22" name="Line 20"/>
              <p:cNvSpPr>
                <a:spLocks noChangeShapeType="1"/>
              </p:cNvSpPr>
              <p:nvPr/>
            </p:nvSpPr>
            <p:spPr bwMode="auto">
              <a:xfrm>
                <a:off x="2064" y="3648"/>
                <a:ext cx="0" cy="672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23" name="Line 21"/>
              <p:cNvSpPr>
                <a:spLocks noChangeShapeType="1"/>
              </p:cNvSpPr>
              <p:nvPr/>
            </p:nvSpPr>
            <p:spPr bwMode="auto">
              <a:xfrm>
                <a:off x="1894" y="3566"/>
                <a:ext cx="380" cy="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524" name="Line 22"/>
              <p:cNvSpPr>
                <a:spLocks noChangeShapeType="1"/>
              </p:cNvSpPr>
              <p:nvPr/>
            </p:nvSpPr>
            <p:spPr bwMode="auto">
              <a:xfrm>
                <a:off x="1962" y="3630"/>
                <a:ext cx="242" cy="1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106499" name="Group 23"/>
          <p:cNvGrpSpPr>
            <a:grpSpLocks/>
          </p:cNvGrpSpPr>
          <p:nvPr/>
        </p:nvGrpSpPr>
        <p:grpSpPr bwMode="auto">
          <a:xfrm>
            <a:off x="79375" y="1165225"/>
            <a:ext cx="8729663" cy="2608263"/>
            <a:chOff x="48" y="952"/>
            <a:chExt cx="6599" cy="1643"/>
          </a:xfrm>
        </p:grpSpPr>
        <p:sp>
          <p:nvSpPr>
            <p:cNvPr id="106500" name="Text Box 24"/>
            <p:cNvSpPr txBox="1">
              <a:spLocks noChangeArrowheads="1"/>
            </p:cNvSpPr>
            <p:nvPr/>
          </p:nvSpPr>
          <p:spPr bwMode="auto">
            <a:xfrm>
              <a:off x="48" y="2198"/>
              <a:ext cx="22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Antiferrodistortive</a:t>
              </a:r>
            </a:p>
          </p:txBody>
        </p:sp>
        <p:sp>
          <p:nvSpPr>
            <p:cNvPr id="106501" name="Text Box 25"/>
            <p:cNvSpPr txBox="1">
              <a:spLocks noChangeArrowheads="1"/>
            </p:cNvSpPr>
            <p:nvPr/>
          </p:nvSpPr>
          <p:spPr bwMode="auto">
            <a:xfrm>
              <a:off x="2784" y="2208"/>
              <a:ext cx="134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Ferroelectric</a:t>
              </a:r>
            </a:p>
          </p:txBody>
        </p:sp>
        <p:sp>
          <p:nvSpPr>
            <p:cNvPr id="106502" name="Text Box 26"/>
            <p:cNvSpPr txBox="1">
              <a:spLocks noChangeArrowheads="1"/>
            </p:cNvSpPr>
            <p:nvPr/>
          </p:nvSpPr>
          <p:spPr bwMode="auto">
            <a:xfrm>
              <a:off x="5088" y="2188"/>
              <a:ext cx="134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Antiferroelectric</a:t>
              </a:r>
            </a:p>
          </p:txBody>
        </p:sp>
        <p:pic>
          <p:nvPicPr>
            <p:cNvPr id="106503" name="Picture 2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7" y="952"/>
              <a:ext cx="1209" cy="1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504" name="Picture 28" descr="f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7" y="1024"/>
              <a:ext cx="1117" cy="1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505" name="Picture 29" descr="af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73" y="996"/>
              <a:ext cx="1774" cy="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AutoShape 100"/>
          <p:cNvSpPr>
            <a:spLocks noChangeArrowheads="1"/>
          </p:cNvSpPr>
          <p:nvPr/>
        </p:nvSpPr>
        <p:spPr bwMode="auto">
          <a:xfrm>
            <a:off x="1676400" y="23622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FF66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38990" name="Rectangle 78"/>
          <p:cNvSpPr>
            <a:spLocks noChangeArrowheads="1"/>
          </p:cNvSpPr>
          <p:nvPr/>
        </p:nvSpPr>
        <p:spPr bwMode="auto">
          <a:xfrm>
            <a:off x="5483225" y="1828800"/>
            <a:ext cx="30480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788193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300" b="1">
                <a:solidFill>
                  <a:srgbClr val="FFFF00"/>
                </a:solidFill>
              </a:rPr>
              <a:t>Inhomogeneous strain due to domain structure in PbTiO</a:t>
            </a:r>
            <a:r>
              <a:rPr lang="es-ES" sz="2300" b="1" baseline="-25000">
                <a:solidFill>
                  <a:srgbClr val="FFFF00"/>
                </a:solidFill>
              </a:rPr>
              <a:t>3</a:t>
            </a:r>
            <a:r>
              <a:rPr lang="es-ES" sz="2300" b="1">
                <a:solidFill>
                  <a:srgbClr val="FFFF00"/>
                </a:solidFill>
              </a:rPr>
              <a:t>/SrTiO</a:t>
            </a:r>
            <a:r>
              <a:rPr lang="es-ES" sz="2300" b="1" baseline="-25000">
                <a:solidFill>
                  <a:srgbClr val="FFFF00"/>
                </a:solidFill>
              </a:rPr>
              <a:t>3 </a:t>
            </a:r>
            <a:r>
              <a:rPr lang="es-ES" sz="2300" b="1">
                <a:solidFill>
                  <a:srgbClr val="FFFF00"/>
                </a:solidFill>
              </a:rPr>
              <a:t>superlattices</a:t>
            </a:r>
          </a:p>
        </p:txBody>
      </p:sp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5481638" y="2133600"/>
            <a:ext cx="3052762" cy="1071563"/>
            <a:chOff x="2973" y="1104"/>
            <a:chExt cx="1923" cy="675"/>
          </a:xfrm>
        </p:grpSpPr>
        <p:sp>
          <p:nvSpPr>
            <p:cNvPr id="108565" name="Freeform 71"/>
            <p:cNvSpPr>
              <a:spLocks/>
            </p:cNvSpPr>
            <p:nvPr/>
          </p:nvSpPr>
          <p:spPr bwMode="auto">
            <a:xfrm>
              <a:off x="2973" y="1104"/>
              <a:ext cx="1923" cy="675"/>
            </a:xfrm>
            <a:custGeom>
              <a:avLst/>
              <a:gdLst>
                <a:gd name="T0" fmla="*/ 0 w 1923"/>
                <a:gd name="T1" fmla="*/ 627 h 675"/>
                <a:gd name="T2" fmla="*/ 240 w 1923"/>
                <a:gd name="T3" fmla="*/ 675 h 675"/>
                <a:gd name="T4" fmla="*/ 480 w 1923"/>
                <a:gd name="T5" fmla="*/ 627 h 675"/>
                <a:gd name="T6" fmla="*/ 720 w 1923"/>
                <a:gd name="T7" fmla="*/ 579 h 675"/>
                <a:gd name="T8" fmla="*/ 960 w 1923"/>
                <a:gd name="T9" fmla="*/ 627 h 675"/>
                <a:gd name="T10" fmla="*/ 1200 w 1923"/>
                <a:gd name="T11" fmla="*/ 675 h 675"/>
                <a:gd name="T12" fmla="*/ 1440 w 1923"/>
                <a:gd name="T13" fmla="*/ 627 h 675"/>
                <a:gd name="T14" fmla="*/ 1728 w 1923"/>
                <a:gd name="T15" fmla="*/ 579 h 675"/>
                <a:gd name="T16" fmla="*/ 1920 w 1923"/>
                <a:gd name="T17" fmla="*/ 627 h 675"/>
                <a:gd name="T18" fmla="*/ 1920 w 1923"/>
                <a:gd name="T19" fmla="*/ 51 h 675"/>
                <a:gd name="T20" fmla="*/ 1680 w 1923"/>
                <a:gd name="T21" fmla="*/ 3 h 675"/>
                <a:gd name="T22" fmla="*/ 1440 w 1923"/>
                <a:gd name="T23" fmla="*/ 51 h 675"/>
                <a:gd name="T24" fmla="*/ 1200 w 1923"/>
                <a:gd name="T25" fmla="*/ 99 h 675"/>
                <a:gd name="T26" fmla="*/ 960 w 1923"/>
                <a:gd name="T27" fmla="*/ 51 h 675"/>
                <a:gd name="T28" fmla="*/ 720 w 1923"/>
                <a:gd name="T29" fmla="*/ 3 h 675"/>
                <a:gd name="T30" fmla="*/ 480 w 1923"/>
                <a:gd name="T31" fmla="*/ 51 h 675"/>
                <a:gd name="T32" fmla="*/ 237 w 1923"/>
                <a:gd name="T33" fmla="*/ 102 h 675"/>
                <a:gd name="T34" fmla="*/ 0 w 1923"/>
                <a:gd name="T35" fmla="*/ 51 h 675"/>
                <a:gd name="T36" fmla="*/ 0 w 1923"/>
                <a:gd name="T37" fmla="*/ 627 h 6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23"/>
                <a:gd name="T58" fmla="*/ 0 h 675"/>
                <a:gd name="T59" fmla="*/ 1923 w 1923"/>
                <a:gd name="T60" fmla="*/ 675 h 6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23" h="675">
                  <a:moveTo>
                    <a:pt x="0" y="627"/>
                  </a:moveTo>
                  <a:cubicBezTo>
                    <a:pt x="126" y="666"/>
                    <a:pt x="160" y="675"/>
                    <a:pt x="240" y="675"/>
                  </a:cubicBezTo>
                  <a:cubicBezTo>
                    <a:pt x="320" y="675"/>
                    <a:pt x="400" y="643"/>
                    <a:pt x="480" y="627"/>
                  </a:cubicBezTo>
                  <a:cubicBezTo>
                    <a:pt x="560" y="611"/>
                    <a:pt x="640" y="579"/>
                    <a:pt x="720" y="579"/>
                  </a:cubicBezTo>
                  <a:cubicBezTo>
                    <a:pt x="800" y="579"/>
                    <a:pt x="880" y="611"/>
                    <a:pt x="960" y="627"/>
                  </a:cubicBezTo>
                  <a:cubicBezTo>
                    <a:pt x="1040" y="643"/>
                    <a:pt x="1120" y="675"/>
                    <a:pt x="1200" y="675"/>
                  </a:cubicBezTo>
                  <a:cubicBezTo>
                    <a:pt x="1280" y="675"/>
                    <a:pt x="1352" y="643"/>
                    <a:pt x="1440" y="627"/>
                  </a:cubicBezTo>
                  <a:cubicBezTo>
                    <a:pt x="1528" y="611"/>
                    <a:pt x="1648" y="579"/>
                    <a:pt x="1728" y="579"/>
                  </a:cubicBezTo>
                  <a:cubicBezTo>
                    <a:pt x="1808" y="579"/>
                    <a:pt x="1914" y="624"/>
                    <a:pt x="1920" y="627"/>
                  </a:cubicBezTo>
                  <a:cubicBezTo>
                    <a:pt x="1920" y="627"/>
                    <a:pt x="1923" y="627"/>
                    <a:pt x="1920" y="51"/>
                  </a:cubicBezTo>
                  <a:cubicBezTo>
                    <a:pt x="1842" y="12"/>
                    <a:pt x="1760" y="3"/>
                    <a:pt x="1680" y="3"/>
                  </a:cubicBezTo>
                  <a:cubicBezTo>
                    <a:pt x="1600" y="3"/>
                    <a:pt x="1520" y="35"/>
                    <a:pt x="1440" y="51"/>
                  </a:cubicBezTo>
                  <a:cubicBezTo>
                    <a:pt x="1360" y="67"/>
                    <a:pt x="1280" y="99"/>
                    <a:pt x="1200" y="99"/>
                  </a:cubicBezTo>
                  <a:cubicBezTo>
                    <a:pt x="1120" y="99"/>
                    <a:pt x="1040" y="67"/>
                    <a:pt x="960" y="51"/>
                  </a:cubicBezTo>
                  <a:cubicBezTo>
                    <a:pt x="880" y="35"/>
                    <a:pt x="813" y="6"/>
                    <a:pt x="720" y="3"/>
                  </a:cubicBezTo>
                  <a:cubicBezTo>
                    <a:pt x="627" y="0"/>
                    <a:pt x="560" y="35"/>
                    <a:pt x="480" y="51"/>
                  </a:cubicBezTo>
                  <a:cubicBezTo>
                    <a:pt x="400" y="67"/>
                    <a:pt x="357" y="102"/>
                    <a:pt x="237" y="102"/>
                  </a:cubicBezTo>
                  <a:cubicBezTo>
                    <a:pt x="117" y="102"/>
                    <a:pt x="0" y="51"/>
                    <a:pt x="0" y="51"/>
                  </a:cubicBezTo>
                  <a:cubicBezTo>
                    <a:pt x="0" y="339"/>
                    <a:pt x="0" y="339"/>
                    <a:pt x="0" y="62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8566" name="Line 73"/>
            <p:cNvSpPr>
              <a:spLocks noChangeShapeType="1"/>
            </p:cNvSpPr>
            <p:nvPr/>
          </p:nvSpPr>
          <p:spPr bwMode="auto">
            <a:xfrm>
              <a:off x="3410" y="1165"/>
              <a:ext cx="96" cy="5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8567" name="Line 74"/>
            <p:cNvSpPr>
              <a:spLocks noChangeShapeType="1"/>
            </p:cNvSpPr>
            <p:nvPr/>
          </p:nvSpPr>
          <p:spPr bwMode="auto">
            <a:xfrm flipH="1">
              <a:off x="3886" y="1164"/>
              <a:ext cx="96" cy="5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8568" name="Line 75"/>
            <p:cNvSpPr>
              <a:spLocks noChangeShapeType="1"/>
            </p:cNvSpPr>
            <p:nvPr/>
          </p:nvSpPr>
          <p:spPr bwMode="auto">
            <a:xfrm>
              <a:off x="4372" y="1164"/>
              <a:ext cx="96" cy="5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8569" name="Line 79"/>
            <p:cNvSpPr>
              <a:spLocks noChangeShapeType="1"/>
            </p:cNvSpPr>
            <p:nvPr/>
          </p:nvSpPr>
          <p:spPr bwMode="auto">
            <a:xfrm flipH="1">
              <a:off x="2974" y="1174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8570" name="Line 80"/>
            <p:cNvSpPr>
              <a:spLocks noChangeShapeType="1"/>
            </p:cNvSpPr>
            <p:nvPr/>
          </p:nvSpPr>
          <p:spPr bwMode="auto">
            <a:xfrm flipH="1">
              <a:off x="4846" y="1426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8994" name="AutoShape 82"/>
          <p:cNvSpPr>
            <a:spLocks noChangeArrowheads="1"/>
          </p:cNvSpPr>
          <p:nvPr/>
        </p:nvSpPr>
        <p:spPr bwMode="auto">
          <a:xfrm>
            <a:off x="6527800" y="23241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38995" name="AutoShape 83"/>
          <p:cNvSpPr>
            <a:spLocks noChangeArrowheads="1"/>
          </p:cNvSpPr>
          <p:nvPr/>
        </p:nvSpPr>
        <p:spPr bwMode="auto">
          <a:xfrm>
            <a:off x="8077200" y="23495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38996" name="AutoShape 84"/>
          <p:cNvSpPr>
            <a:spLocks noChangeArrowheads="1"/>
          </p:cNvSpPr>
          <p:nvPr/>
        </p:nvSpPr>
        <p:spPr bwMode="auto">
          <a:xfrm flipV="1">
            <a:off x="7277100" y="2438400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38998" name="AutoShape 86"/>
          <p:cNvSpPr>
            <a:spLocks noChangeArrowheads="1"/>
          </p:cNvSpPr>
          <p:nvPr/>
        </p:nvSpPr>
        <p:spPr bwMode="auto">
          <a:xfrm flipV="1">
            <a:off x="5740400" y="2438400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pic>
        <p:nvPicPr>
          <p:cNvPr id="108553" name="Picture 87" descr="Interfac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559" r="40898"/>
          <a:stretch>
            <a:fillRect/>
          </a:stretch>
        </p:blipFill>
        <p:spPr bwMode="auto">
          <a:xfrm>
            <a:off x="1524000" y="1600200"/>
            <a:ext cx="533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26"/>
          <p:cNvGrpSpPr>
            <a:grpSpLocks/>
          </p:cNvGrpSpPr>
          <p:nvPr/>
        </p:nvGrpSpPr>
        <p:grpSpPr bwMode="auto">
          <a:xfrm>
            <a:off x="2052638" y="1981200"/>
            <a:ext cx="1833562" cy="1460500"/>
            <a:chOff x="1293" y="1248"/>
            <a:chExt cx="1155" cy="920"/>
          </a:xfrm>
        </p:grpSpPr>
        <p:sp>
          <p:nvSpPr>
            <p:cNvPr id="108557" name="Freeform 90"/>
            <p:cNvSpPr>
              <a:spLocks/>
            </p:cNvSpPr>
            <p:nvPr/>
          </p:nvSpPr>
          <p:spPr bwMode="auto">
            <a:xfrm>
              <a:off x="1293" y="1248"/>
              <a:ext cx="240" cy="96"/>
            </a:xfrm>
            <a:custGeom>
              <a:avLst/>
              <a:gdLst>
                <a:gd name="T0" fmla="*/ 0 w 240"/>
                <a:gd name="T1" fmla="*/ 96 h 96"/>
                <a:gd name="T2" fmla="*/ 96 w 240"/>
                <a:gd name="T3" fmla="*/ 96 h 96"/>
                <a:gd name="T4" fmla="*/ 240 w 240"/>
                <a:gd name="T5" fmla="*/ 0 h 96"/>
                <a:gd name="T6" fmla="*/ 0 60000 65536"/>
                <a:gd name="T7" fmla="*/ 0 60000 65536"/>
                <a:gd name="T8" fmla="*/ 0 60000 65536"/>
                <a:gd name="T9" fmla="*/ 0 w 240"/>
                <a:gd name="T10" fmla="*/ 0 h 96"/>
                <a:gd name="T11" fmla="*/ 240 w 240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96">
                  <a:moveTo>
                    <a:pt x="0" y="96"/>
                  </a:moveTo>
                  <a:lnTo>
                    <a:pt x="96" y="96"/>
                  </a:lnTo>
                  <a:lnTo>
                    <a:pt x="240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8558" name="Freeform 91"/>
            <p:cNvSpPr>
              <a:spLocks/>
            </p:cNvSpPr>
            <p:nvPr/>
          </p:nvSpPr>
          <p:spPr bwMode="auto">
            <a:xfrm>
              <a:off x="1293" y="1536"/>
              <a:ext cx="240" cy="96"/>
            </a:xfrm>
            <a:custGeom>
              <a:avLst/>
              <a:gdLst>
                <a:gd name="T0" fmla="*/ 0 w 240"/>
                <a:gd name="T1" fmla="*/ 0 h 96"/>
                <a:gd name="T2" fmla="*/ 96 w 240"/>
                <a:gd name="T3" fmla="*/ 0 h 96"/>
                <a:gd name="T4" fmla="*/ 240 w 240"/>
                <a:gd name="T5" fmla="*/ 96 h 96"/>
                <a:gd name="T6" fmla="*/ 0 60000 65536"/>
                <a:gd name="T7" fmla="*/ 0 60000 65536"/>
                <a:gd name="T8" fmla="*/ 0 60000 65536"/>
                <a:gd name="T9" fmla="*/ 0 w 240"/>
                <a:gd name="T10" fmla="*/ 0 h 96"/>
                <a:gd name="T11" fmla="*/ 240 w 240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96">
                  <a:moveTo>
                    <a:pt x="0" y="0"/>
                  </a:moveTo>
                  <a:lnTo>
                    <a:pt x="96" y="0"/>
                  </a:lnTo>
                  <a:lnTo>
                    <a:pt x="240" y="9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8559" name="Line 94"/>
            <p:cNvSpPr>
              <a:spLocks noChangeShapeType="1"/>
            </p:cNvSpPr>
            <p:nvPr/>
          </p:nvSpPr>
          <p:spPr bwMode="auto">
            <a:xfrm>
              <a:off x="1525" y="1256"/>
              <a:ext cx="0" cy="384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8560" name="Freeform 95"/>
            <p:cNvSpPr>
              <a:spLocks/>
            </p:cNvSpPr>
            <p:nvPr/>
          </p:nvSpPr>
          <p:spPr bwMode="auto">
            <a:xfrm>
              <a:off x="1293" y="1776"/>
              <a:ext cx="240" cy="96"/>
            </a:xfrm>
            <a:custGeom>
              <a:avLst/>
              <a:gdLst>
                <a:gd name="T0" fmla="*/ 0 w 240"/>
                <a:gd name="T1" fmla="*/ 96 h 96"/>
                <a:gd name="T2" fmla="*/ 96 w 240"/>
                <a:gd name="T3" fmla="*/ 96 h 96"/>
                <a:gd name="T4" fmla="*/ 240 w 240"/>
                <a:gd name="T5" fmla="*/ 0 h 96"/>
                <a:gd name="T6" fmla="*/ 0 60000 65536"/>
                <a:gd name="T7" fmla="*/ 0 60000 65536"/>
                <a:gd name="T8" fmla="*/ 0 60000 65536"/>
                <a:gd name="T9" fmla="*/ 0 w 240"/>
                <a:gd name="T10" fmla="*/ 0 h 96"/>
                <a:gd name="T11" fmla="*/ 240 w 240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96">
                  <a:moveTo>
                    <a:pt x="0" y="96"/>
                  </a:moveTo>
                  <a:lnTo>
                    <a:pt x="96" y="96"/>
                  </a:lnTo>
                  <a:lnTo>
                    <a:pt x="240" y="0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8561" name="Freeform 96"/>
            <p:cNvSpPr>
              <a:spLocks/>
            </p:cNvSpPr>
            <p:nvPr/>
          </p:nvSpPr>
          <p:spPr bwMode="auto">
            <a:xfrm>
              <a:off x="1293" y="2064"/>
              <a:ext cx="240" cy="96"/>
            </a:xfrm>
            <a:custGeom>
              <a:avLst/>
              <a:gdLst>
                <a:gd name="T0" fmla="*/ 0 w 240"/>
                <a:gd name="T1" fmla="*/ 0 h 96"/>
                <a:gd name="T2" fmla="*/ 96 w 240"/>
                <a:gd name="T3" fmla="*/ 0 h 96"/>
                <a:gd name="T4" fmla="*/ 240 w 240"/>
                <a:gd name="T5" fmla="*/ 96 h 96"/>
                <a:gd name="T6" fmla="*/ 0 60000 65536"/>
                <a:gd name="T7" fmla="*/ 0 60000 65536"/>
                <a:gd name="T8" fmla="*/ 0 60000 65536"/>
                <a:gd name="T9" fmla="*/ 0 w 240"/>
                <a:gd name="T10" fmla="*/ 0 h 96"/>
                <a:gd name="T11" fmla="*/ 240 w 240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96">
                  <a:moveTo>
                    <a:pt x="0" y="0"/>
                  </a:moveTo>
                  <a:lnTo>
                    <a:pt x="96" y="0"/>
                  </a:lnTo>
                  <a:lnTo>
                    <a:pt x="240" y="96"/>
                  </a:lnTo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8562" name="Line 97"/>
            <p:cNvSpPr>
              <a:spLocks noChangeShapeType="1"/>
            </p:cNvSpPr>
            <p:nvPr/>
          </p:nvSpPr>
          <p:spPr bwMode="auto">
            <a:xfrm>
              <a:off x="1525" y="1784"/>
              <a:ext cx="0" cy="384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8563" name="Text Box 98"/>
            <p:cNvSpPr txBox="1">
              <a:spLocks noChangeArrowheads="1"/>
            </p:cNvSpPr>
            <p:nvPr/>
          </p:nvSpPr>
          <p:spPr bwMode="auto">
            <a:xfrm>
              <a:off x="1533" y="1286"/>
              <a:ext cx="91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s-ES">
                  <a:solidFill>
                    <a:srgbClr val="FFFF00"/>
                  </a:solidFill>
                  <a:latin typeface="Times New Roman" pitchFamily="18" charset="0"/>
                </a:rPr>
                <a:t>z </a:t>
              </a:r>
              <a:r>
                <a:rPr lang="en-US">
                  <a:solidFill>
                    <a:srgbClr val="FFFF00"/>
                  </a:solidFill>
                  <a:latin typeface="Times New Roman" pitchFamily="18" charset="0"/>
                </a:rPr>
                <a:t>= 3.85 </a:t>
              </a:r>
              <a:r>
                <a:rPr lang="en-US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Å</a:t>
              </a:r>
              <a:endParaRPr lang="en-US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564" name="Text Box 99"/>
            <p:cNvSpPr txBox="1">
              <a:spLocks noChangeArrowheads="1"/>
            </p:cNvSpPr>
            <p:nvPr/>
          </p:nvSpPr>
          <p:spPr bwMode="auto">
            <a:xfrm>
              <a:off x="1533" y="1824"/>
              <a:ext cx="91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s-ES">
                  <a:solidFill>
                    <a:srgbClr val="FFFF00"/>
                  </a:solidFill>
                  <a:latin typeface="Times New Roman" pitchFamily="18" charset="0"/>
                </a:rPr>
                <a:t>z </a:t>
              </a:r>
              <a:r>
                <a:rPr lang="en-US">
                  <a:solidFill>
                    <a:srgbClr val="FFFF00"/>
                  </a:solidFill>
                  <a:latin typeface="Times New Roman" pitchFamily="18" charset="0"/>
                </a:rPr>
                <a:t>= 3.90 </a:t>
              </a:r>
              <a:r>
                <a:rPr lang="en-US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Å</a:t>
              </a:r>
              <a:endParaRPr lang="en-US" baseline="30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8555" name="Text Box 101"/>
          <p:cNvSpPr txBox="1">
            <a:spLocks noChangeArrowheads="1"/>
          </p:cNvSpPr>
          <p:nvPr/>
        </p:nvSpPr>
        <p:spPr bwMode="auto">
          <a:xfrm>
            <a:off x="304800" y="914400"/>
            <a:ext cx="8382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Polarization breaks inversion symmetry </a:t>
            </a:r>
            <a:r>
              <a:rPr lang="es-ES" sz="1700" b="1">
                <a:solidFill>
                  <a:schemeClr val="bg1"/>
                </a:solidFill>
                <a:cs typeface="Times New Roman" pitchFamily="18" charset="0"/>
              </a:rPr>
              <a:t>→ different bonding at up and down interfaces and diffetent interfacial distance.</a:t>
            </a:r>
          </a:p>
        </p:txBody>
      </p:sp>
      <p:sp>
        <p:nvSpPr>
          <p:cNvPr id="39014" name="AutoShape 102"/>
          <p:cNvSpPr>
            <a:spLocks noChangeArrowheads="1"/>
          </p:cNvSpPr>
          <p:nvPr/>
        </p:nvSpPr>
        <p:spPr bwMode="auto">
          <a:xfrm>
            <a:off x="4267200" y="2133600"/>
            <a:ext cx="609600" cy="990600"/>
          </a:xfrm>
          <a:prstGeom prst="rightArrow">
            <a:avLst>
              <a:gd name="adj1" fmla="val 50000"/>
              <a:gd name="adj2" fmla="val 54861"/>
            </a:avLst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90" grpId="0" animBg="1"/>
      <p:bldP spid="38994" grpId="0" animBg="1"/>
      <p:bldP spid="38995" grpId="0" animBg="1"/>
      <p:bldP spid="38996" grpId="0" animBg="1"/>
      <p:bldP spid="38998" grpId="0" animBg="1"/>
      <p:bldP spid="390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uadroTexto 8"/>
          <p:cNvSpPr txBox="1">
            <a:spLocks noChangeArrowheads="1"/>
          </p:cNvSpPr>
          <p:nvPr/>
        </p:nvSpPr>
        <p:spPr bwMode="auto">
          <a:xfrm>
            <a:off x="2298700" y="2003425"/>
            <a:ext cx="4540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sz="1300" b="1">
                <a:solidFill>
                  <a:schemeClr val="bg1"/>
                </a:solidFill>
              </a:rPr>
              <a:t>Ph. Ghosez </a:t>
            </a:r>
            <a:r>
              <a:rPr lang="es-ES_tradnl" sz="1300" b="1" i="1">
                <a:solidFill>
                  <a:schemeClr val="bg1"/>
                </a:solidFill>
              </a:rPr>
              <a:t>et al</a:t>
            </a:r>
            <a:r>
              <a:rPr lang="es-ES_tradnl" sz="1300" b="1">
                <a:solidFill>
                  <a:schemeClr val="bg1"/>
                </a:solidFill>
              </a:rPr>
              <a:t>., Phys. Rev. B 60, 836 (1999) </a:t>
            </a:r>
          </a:p>
        </p:txBody>
      </p:sp>
      <p:grpSp>
        <p:nvGrpSpPr>
          <p:cNvPr id="23554" name="Agrupar 15"/>
          <p:cNvGrpSpPr>
            <a:grpSpLocks/>
          </p:cNvGrpSpPr>
          <p:nvPr/>
        </p:nvGrpSpPr>
        <p:grpSpPr bwMode="auto">
          <a:xfrm>
            <a:off x="2436813" y="2349500"/>
            <a:ext cx="4267200" cy="2130425"/>
            <a:chOff x="2151530" y="2361668"/>
            <a:chExt cx="5121689" cy="2130736"/>
          </a:xfrm>
        </p:grpSpPr>
        <p:sp>
          <p:nvSpPr>
            <p:cNvPr id="11" name="Rectángulo 10"/>
            <p:cNvSpPr/>
            <p:nvPr/>
          </p:nvSpPr>
          <p:spPr>
            <a:xfrm>
              <a:off x="2151530" y="2361668"/>
              <a:ext cx="5121689" cy="213073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pic>
          <p:nvPicPr>
            <p:cNvPr id="23995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59001" y="2373964"/>
              <a:ext cx="5097145" cy="208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7" name="Agrupar 406"/>
          <p:cNvGrpSpPr>
            <a:grpSpLocks/>
          </p:cNvGrpSpPr>
          <p:nvPr/>
        </p:nvGrpSpPr>
        <p:grpSpPr bwMode="auto">
          <a:xfrm>
            <a:off x="131763" y="114300"/>
            <a:ext cx="2479675" cy="3321050"/>
            <a:chOff x="131763" y="114300"/>
            <a:chExt cx="2479675" cy="3321050"/>
          </a:xfrm>
        </p:grpSpPr>
        <p:sp>
          <p:nvSpPr>
            <p:cNvPr id="139" name="Rectángulo 138"/>
            <p:cNvSpPr/>
            <p:nvPr/>
          </p:nvSpPr>
          <p:spPr>
            <a:xfrm>
              <a:off x="131763" y="812800"/>
              <a:ext cx="2479675" cy="229552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sp>
          <p:nvSpPr>
            <p:cNvPr id="23928" name="CuadroTexto 12"/>
            <p:cNvSpPr txBox="1">
              <a:spLocks noChangeArrowheads="1"/>
            </p:cNvSpPr>
            <p:nvPr/>
          </p:nvSpPr>
          <p:spPr bwMode="auto">
            <a:xfrm>
              <a:off x="182563" y="114300"/>
              <a:ext cx="2346325" cy="630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/>
              <a:r>
                <a:rPr lang="es-ES_tradnl" b="1">
                  <a:solidFill>
                    <a:srgbClr val="FFFFFF"/>
                  </a:solidFill>
                  <a:latin typeface="Symbol" pitchFamily="18" charset="2"/>
                </a:rPr>
                <a:t>G</a:t>
              </a:r>
              <a:r>
                <a:rPr lang="es-ES_tradnl" b="1">
                  <a:solidFill>
                    <a:srgbClr val="FFFFFF"/>
                  </a:solidFill>
                </a:rPr>
                <a:t>-point </a:t>
              </a:r>
            </a:p>
            <a:p>
              <a:pPr algn="ctr"/>
              <a:r>
                <a:rPr lang="es-ES_tradnl" b="1">
                  <a:solidFill>
                    <a:srgbClr val="FFFFFF"/>
                  </a:solidFill>
                </a:rPr>
                <a:t>(0.0, 0.0, 0.0)</a:t>
              </a:r>
            </a:p>
          </p:txBody>
        </p:sp>
        <p:sp>
          <p:nvSpPr>
            <p:cNvPr id="23929" name="CuadroTexto 17"/>
            <p:cNvSpPr txBox="1">
              <a:spLocks noChangeArrowheads="1"/>
            </p:cNvSpPr>
            <p:nvPr/>
          </p:nvSpPr>
          <p:spPr bwMode="auto">
            <a:xfrm>
              <a:off x="354013" y="3111500"/>
              <a:ext cx="2001837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/>
              <a:r>
                <a:rPr lang="es-ES_tradnl" sz="1600" b="1">
                  <a:solidFill>
                    <a:srgbClr val="FFFF00"/>
                  </a:solidFill>
                </a:rPr>
                <a:t>Ferroelectric (FE)</a:t>
              </a:r>
            </a:p>
          </p:txBody>
        </p:sp>
        <p:grpSp>
          <p:nvGrpSpPr>
            <p:cNvPr id="23930" name="445 Grupo"/>
            <p:cNvGrpSpPr>
              <a:grpSpLocks/>
            </p:cNvGrpSpPr>
            <p:nvPr/>
          </p:nvGrpSpPr>
          <p:grpSpPr bwMode="auto">
            <a:xfrm>
              <a:off x="185738" y="904875"/>
              <a:ext cx="2333625" cy="2116138"/>
              <a:chOff x="220151" y="3251971"/>
              <a:chExt cx="3330774" cy="3023436"/>
            </a:xfrm>
          </p:grpSpPr>
          <p:sp>
            <p:nvSpPr>
              <p:cNvPr id="76" name="1 Flecha arriba"/>
              <p:cNvSpPr/>
              <p:nvPr/>
            </p:nvSpPr>
            <p:spPr>
              <a:xfrm rot="3180000" flipH="1" flipV="1">
                <a:off x="917266" y="5137422"/>
                <a:ext cx="132527" cy="217539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>
                  <a:rot lat="0" lon="0" rev="330000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7" name="2 Flecha arriba"/>
              <p:cNvSpPr/>
              <p:nvPr/>
            </p:nvSpPr>
            <p:spPr>
              <a:xfrm rot="3180000" flipH="1" flipV="1">
                <a:off x="919614" y="4436370"/>
                <a:ext cx="132527" cy="217539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>
                  <a:rot lat="0" lon="0" rev="330000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8" name="3 Flecha arriba"/>
              <p:cNvSpPr/>
              <p:nvPr/>
            </p:nvSpPr>
            <p:spPr>
              <a:xfrm rot="3180000" flipH="1" flipV="1">
                <a:off x="2005198" y="4424650"/>
                <a:ext cx="132527" cy="217539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>
                  <a:rot lat="0" lon="0" rev="330000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79" name="4 Flecha arriba"/>
              <p:cNvSpPr/>
              <p:nvPr/>
            </p:nvSpPr>
            <p:spPr>
              <a:xfrm rot="3180000" flipH="1" flipV="1">
                <a:off x="1993478" y="5144466"/>
                <a:ext cx="132527" cy="217539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>
                  <a:rot lat="0" lon="0" rev="330000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80" name="5 Flecha arriba"/>
              <p:cNvSpPr/>
              <p:nvPr/>
            </p:nvSpPr>
            <p:spPr>
              <a:xfrm rot="3180000" flipH="1" flipV="1">
                <a:off x="1461242" y="5470378"/>
                <a:ext cx="132527" cy="217539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>
                  <a:rot lat="0" lon="0" rev="330000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grpSp>
            <p:nvGrpSpPr>
              <p:cNvPr id="23936" name="6 Grupo"/>
              <p:cNvGrpSpPr>
                <a:grpSpLocks/>
              </p:cNvGrpSpPr>
              <p:nvPr/>
            </p:nvGrpSpPr>
            <p:grpSpPr bwMode="auto">
              <a:xfrm>
                <a:off x="1301039" y="4567319"/>
                <a:ext cx="498269" cy="498269"/>
                <a:chOff x="10823641" y="6124014"/>
                <a:chExt cx="498269" cy="498269"/>
              </a:xfrm>
            </p:grpSpPr>
            <p:sp>
              <p:nvSpPr>
                <p:cNvPr id="137" name="7 Rectángulo"/>
                <p:cNvSpPr/>
                <p:nvPr/>
              </p:nvSpPr>
              <p:spPr>
                <a:xfrm>
                  <a:off x="11029745" y="6260278"/>
                  <a:ext cx="197127" cy="254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93" name="8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82" name="9 Conector recto"/>
              <p:cNvCxnSpPr/>
              <p:nvPr/>
            </p:nvCxnSpPr>
            <p:spPr>
              <a:xfrm rot="5400000" flipH="1" flipV="1">
                <a:off x="890167" y="4084380"/>
                <a:ext cx="1315523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10 Conector recto"/>
              <p:cNvCxnSpPr/>
              <p:nvPr/>
            </p:nvCxnSpPr>
            <p:spPr>
              <a:xfrm rot="10800000" flipV="1">
                <a:off x="471658" y="4739873"/>
                <a:ext cx="1080803" cy="6940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11 Conector recto"/>
              <p:cNvCxnSpPr/>
              <p:nvPr/>
            </p:nvCxnSpPr>
            <p:spPr>
              <a:xfrm rot="10800000">
                <a:off x="1543397" y="4737606"/>
                <a:ext cx="1024156" cy="63961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940" name="12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63652" y="5208757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6" name="13 Cilindro"/>
              <p:cNvSpPr/>
              <p:nvPr/>
            </p:nvSpPr>
            <p:spPr>
              <a:xfrm flipH="1" flipV="1">
                <a:off x="1502612" y="4785236"/>
                <a:ext cx="77038" cy="539818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3942" name="14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21341" y="4240951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943" name="15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892066" y="4240951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9" name="16 Cilindro"/>
              <p:cNvSpPr/>
              <p:nvPr/>
            </p:nvSpPr>
            <p:spPr>
              <a:xfrm rot="3360000" flipH="1" flipV="1">
                <a:off x="1720093" y="4327346"/>
                <a:ext cx="77117" cy="539268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90" name="17 Cilindro"/>
              <p:cNvSpPr/>
              <p:nvPr/>
            </p:nvSpPr>
            <p:spPr>
              <a:xfrm rot="7440000">
                <a:off x="1213678" y="4303533"/>
                <a:ext cx="77117" cy="541533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3946" name="18 Imagen" descr="atomgreen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05321" y="4548662"/>
                <a:ext cx="428397" cy="428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" name="19 Cilindro"/>
              <p:cNvSpPr/>
              <p:nvPr/>
            </p:nvSpPr>
            <p:spPr>
              <a:xfrm rot="7440000">
                <a:off x="1826586" y="4690249"/>
                <a:ext cx="77117" cy="539268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93" name="20 Cilindro"/>
              <p:cNvSpPr/>
              <p:nvPr/>
            </p:nvSpPr>
            <p:spPr>
              <a:xfrm rot="3360000" flipH="1" flipV="1">
                <a:off x="1147970" y="4702725"/>
                <a:ext cx="77117" cy="541535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94" name="21 Cilindro"/>
              <p:cNvSpPr/>
              <p:nvPr/>
            </p:nvSpPr>
            <p:spPr>
              <a:xfrm flipH="1" flipV="1">
                <a:off x="1493549" y="4097989"/>
                <a:ext cx="77038" cy="539818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cxnSp>
            <p:nvCxnSpPr>
              <p:cNvPr id="95" name="22 Conector recto"/>
              <p:cNvCxnSpPr/>
              <p:nvPr/>
            </p:nvCxnSpPr>
            <p:spPr>
              <a:xfrm>
                <a:off x="1545662" y="4066235"/>
                <a:ext cx="462230" cy="283517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23 Conector recto"/>
              <p:cNvCxnSpPr/>
              <p:nvPr/>
            </p:nvCxnSpPr>
            <p:spPr>
              <a:xfrm rot="10800000" flipV="1">
                <a:off x="1022256" y="4063966"/>
                <a:ext cx="509812" cy="310736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24 Conector recto"/>
              <p:cNvCxnSpPr/>
              <p:nvPr/>
            </p:nvCxnSpPr>
            <p:spPr>
              <a:xfrm rot="5400000">
                <a:off x="762307" y="4285395"/>
                <a:ext cx="1002519" cy="555128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25 Conector recto"/>
              <p:cNvCxnSpPr/>
              <p:nvPr/>
            </p:nvCxnSpPr>
            <p:spPr>
              <a:xfrm rot="16200000" flipH="1">
                <a:off x="1300461" y="4309177"/>
                <a:ext cx="968497" cy="49168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26 Conector recto"/>
              <p:cNvCxnSpPr/>
              <p:nvPr/>
            </p:nvCxnSpPr>
            <p:spPr>
              <a:xfrm rot="16200000" flipH="1">
                <a:off x="1800310" y="4747812"/>
                <a:ext cx="508064" cy="2267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27 Conector recto"/>
              <p:cNvCxnSpPr/>
              <p:nvPr/>
            </p:nvCxnSpPr>
            <p:spPr>
              <a:xfrm flipV="1">
                <a:off x="974673" y="5084631"/>
                <a:ext cx="1078536" cy="27218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28 Conector recto"/>
              <p:cNvCxnSpPr/>
              <p:nvPr/>
            </p:nvCxnSpPr>
            <p:spPr>
              <a:xfrm rot="5400000" flipH="1" flipV="1">
                <a:off x="623099" y="4735351"/>
                <a:ext cx="723538" cy="24923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29 Conector recto"/>
              <p:cNvCxnSpPr/>
              <p:nvPr/>
            </p:nvCxnSpPr>
            <p:spPr>
              <a:xfrm rot="10800000">
                <a:off x="983736" y="5120921"/>
                <a:ext cx="489420" cy="25176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30 Conector recto"/>
              <p:cNvCxnSpPr/>
              <p:nvPr/>
            </p:nvCxnSpPr>
            <p:spPr>
              <a:xfrm flipV="1">
                <a:off x="1543397" y="5123190"/>
                <a:ext cx="487153" cy="222278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959" name="31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21341" y="4939601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960" name="32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888141" y="4939617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06" name="33 Conector recto"/>
              <p:cNvCxnSpPr/>
              <p:nvPr/>
            </p:nvCxnSpPr>
            <p:spPr>
              <a:xfrm rot="10800000" flipV="1">
                <a:off x="460329" y="3426619"/>
                <a:ext cx="1096663" cy="69858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34 Conector recto"/>
              <p:cNvCxnSpPr/>
              <p:nvPr/>
            </p:nvCxnSpPr>
            <p:spPr>
              <a:xfrm>
                <a:off x="1547929" y="3422082"/>
                <a:ext cx="1024156" cy="63961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35 Conector recto"/>
              <p:cNvCxnSpPr/>
              <p:nvPr/>
            </p:nvCxnSpPr>
            <p:spPr>
              <a:xfrm rot="5400000" flipH="1" flipV="1">
                <a:off x="-192901" y="4782969"/>
                <a:ext cx="1315523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36 Conector recto"/>
              <p:cNvCxnSpPr/>
              <p:nvPr/>
            </p:nvCxnSpPr>
            <p:spPr>
              <a:xfrm rot="10800000">
                <a:off x="460329" y="5433925"/>
                <a:ext cx="1028688" cy="63734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37 Conector recto"/>
              <p:cNvCxnSpPr/>
              <p:nvPr/>
            </p:nvCxnSpPr>
            <p:spPr>
              <a:xfrm rot="10800000" flipV="1">
                <a:off x="1502612" y="5377222"/>
                <a:ext cx="1076270" cy="6940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38 Conector recto"/>
              <p:cNvCxnSpPr/>
              <p:nvPr/>
            </p:nvCxnSpPr>
            <p:spPr>
              <a:xfrm rot="5400000" flipH="1" flipV="1">
                <a:off x="1916589" y="4721728"/>
                <a:ext cx="1315523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39 Conector recto"/>
              <p:cNvCxnSpPr/>
              <p:nvPr/>
            </p:nvCxnSpPr>
            <p:spPr>
              <a:xfrm rot="10800000">
                <a:off x="467126" y="4122938"/>
                <a:ext cx="1028688" cy="63961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40 Conector recto"/>
              <p:cNvCxnSpPr/>
              <p:nvPr/>
            </p:nvCxnSpPr>
            <p:spPr>
              <a:xfrm flipV="1">
                <a:off x="1493549" y="4063966"/>
                <a:ext cx="1083068" cy="70085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969" name="44 Grupo"/>
              <p:cNvGrpSpPr>
                <a:grpSpLocks/>
              </p:cNvGrpSpPr>
              <p:nvPr/>
            </p:nvGrpSpPr>
            <p:grpSpPr bwMode="auto">
              <a:xfrm>
                <a:off x="2325671" y="5165203"/>
                <a:ext cx="498269" cy="498269"/>
                <a:chOff x="10823641" y="6124014"/>
                <a:chExt cx="498269" cy="498269"/>
              </a:xfrm>
            </p:grpSpPr>
            <p:sp>
              <p:nvSpPr>
                <p:cNvPr id="135" name="45 Rectángulo"/>
                <p:cNvSpPr/>
                <p:nvPr/>
              </p:nvSpPr>
              <p:spPr>
                <a:xfrm>
                  <a:off x="11029270" y="6261184"/>
                  <a:ext cx="197127" cy="2517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91" name="46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970" name="47 Grupo"/>
              <p:cNvGrpSpPr>
                <a:grpSpLocks/>
              </p:cNvGrpSpPr>
              <p:nvPr/>
            </p:nvGrpSpPr>
            <p:grpSpPr bwMode="auto">
              <a:xfrm>
                <a:off x="2323327" y="3842827"/>
                <a:ext cx="498269" cy="498269"/>
                <a:chOff x="10823641" y="6124014"/>
                <a:chExt cx="498269" cy="498269"/>
              </a:xfrm>
            </p:grpSpPr>
            <p:sp>
              <p:nvSpPr>
                <p:cNvPr id="133" name="48 Rectángulo"/>
                <p:cNvSpPr/>
                <p:nvPr/>
              </p:nvSpPr>
              <p:spPr>
                <a:xfrm>
                  <a:off x="11029347" y="6261233"/>
                  <a:ext cx="197128" cy="2517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89" name="49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971" name="50 Grupo"/>
              <p:cNvGrpSpPr>
                <a:grpSpLocks/>
              </p:cNvGrpSpPr>
              <p:nvPr/>
            </p:nvGrpSpPr>
            <p:grpSpPr bwMode="auto">
              <a:xfrm>
                <a:off x="1276443" y="3251971"/>
                <a:ext cx="498269" cy="498269"/>
                <a:chOff x="10823641" y="6124014"/>
                <a:chExt cx="498269" cy="498269"/>
              </a:xfrm>
            </p:grpSpPr>
            <p:sp>
              <p:nvSpPr>
                <p:cNvPr id="131" name="51 Rectángulo"/>
                <p:cNvSpPr/>
                <p:nvPr/>
              </p:nvSpPr>
              <p:spPr>
                <a:xfrm>
                  <a:off x="11029417" y="6260103"/>
                  <a:ext cx="197128" cy="254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87" name="52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972" name="53 Grupo"/>
              <p:cNvGrpSpPr>
                <a:grpSpLocks/>
              </p:cNvGrpSpPr>
              <p:nvPr/>
            </p:nvGrpSpPr>
            <p:grpSpPr bwMode="auto">
              <a:xfrm>
                <a:off x="222499" y="3842827"/>
                <a:ext cx="498269" cy="498269"/>
                <a:chOff x="10823641" y="6124014"/>
                <a:chExt cx="498269" cy="498269"/>
              </a:xfrm>
            </p:grpSpPr>
            <p:sp>
              <p:nvSpPr>
                <p:cNvPr id="129" name="54 Rectángulo"/>
                <p:cNvSpPr/>
                <p:nvPr/>
              </p:nvSpPr>
              <p:spPr>
                <a:xfrm>
                  <a:off x="11029750" y="6261233"/>
                  <a:ext cx="197127" cy="2517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85" name="55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973" name="56 Grupo"/>
              <p:cNvGrpSpPr>
                <a:grpSpLocks/>
              </p:cNvGrpSpPr>
              <p:nvPr/>
            </p:nvGrpSpPr>
            <p:grpSpPr bwMode="auto">
              <a:xfrm>
                <a:off x="220151" y="5165203"/>
                <a:ext cx="498269" cy="498269"/>
                <a:chOff x="10823641" y="6124014"/>
                <a:chExt cx="498269" cy="498269"/>
              </a:xfrm>
            </p:grpSpPr>
            <p:sp>
              <p:nvSpPr>
                <p:cNvPr id="127" name="57 Rectángulo"/>
                <p:cNvSpPr/>
                <p:nvPr/>
              </p:nvSpPr>
              <p:spPr>
                <a:xfrm>
                  <a:off x="11029831" y="6261184"/>
                  <a:ext cx="197128" cy="2517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83" name="58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9" name="59 Flecha arriba"/>
              <p:cNvSpPr/>
              <p:nvPr/>
            </p:nvSpPr>
            <p:spPr>
              <a:xfrm rot="3180000">
                <a:off x="1493340" y="4439252"/>
                <a:ext cx="137907" cy="208407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  <a:scene3d>
                <a:camera prst="orthographicFront">
                  <a:rot lat="0" lon="0" rev="330000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cxnSp>
            <p:nvCxnSpPr>
              <p:cNvPr id="120" name="60 Conector recto"/>
              <p:cNvCxnSpPr/>
              <p:nvPr/>
            </p:nvCxnSpPr>
            <p:spPr>
              <a:xfrm rot="5400000" flipH="1" flipV="1">
                <a:off x="838052" y="5418049"/>
                <a:ext cx="1315523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61 Flecha arriba"/>
              <p:cNvSpPr/>
              <p:nvPr/>
            </p:nvSpPr>
            <p:spPr>
              <a:xfrm rot="3180000" flipH="1" flipV="1">
                <a:off x="1463570" y="4192518"/>
                <a:ext cx="132527" cy="217539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>
                  <a:rot lat="0" lon="0" rev="330000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3977" name="62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365627" y="3928232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978" name="41 Grupo"/>
              <p:cNvGrpSpPr>
                <a:grpSpLocks/>
              </p:cNvGrpSpPr>
              <p:nvPr/>
            </p:nvGrpSpPr>
            <p:grpSpPr bwMode="auto">
              <a:xfrm>
                <a:off x="1276443" y="5777138"/>
                <a:ext cx="498269" cy="498269"/>
                <a:chOff x="10823641" y="6124014"/>
                <a:chExt cx="498269" cy="498269"/>
              </a:xfrm>
            </p:grpSpPr>
            <p:sp>
              <p:nvSpPr>
                <p:cNvPr id="125" name="42 Rectángulo"/>
                <p:cNvSpPr/>
                <p:nvPr/>
              </p:nvSpPr>
              <p:spPr>
                <a:xfrm>
                  <a:off x="11029417" y="6259380"/>
                  <a:ext cx="197128" cy="2540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81" name="43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24" name="443 Flecha arriba"/>
              <p:cNvSpPr/>
              <p:nvPr/>
            </p:nvSpPr>
            <p:spPr>
              <a:xfrm rot="3180000">
                <a:off x="2960532" y="4335587"/>
                <a:ext cx="471871" cy="708915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  <a:scene3d>
                <a:camera prst="orthographicFront">
                  <a:rot lat="0" lon="0" rev="330000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</p:grpSp>
      </p:grpSp>
      <p:grpSp>
        <p:nvGrpSpPr>
          <p:cNvPr id="433" name="Agrupar 432"/>
          <p:cNvGrpSpPr>
            <a:grpSpLocks/>
          </p:cNvGrpSpPr>
          <p:nvPr/>
        </p:nvGrpSpPr>
        <p:grpSpPr bwMode="auto">
          <a:xfrm>
            <a:off x="6297613" y="3557588"/>
            <a:ext cx="2846387" cy="3300412"/>
            <a:chOff x="6297613" y="3557588"/>
            <a:chExt cx="2846387" cy="3300412"/>
          </a:xfrm>
        </p:grpSpPr>
        <p:sp>
          <p:nvSpPr>
            <p:cNvPr id="357" name="Rectángulo 356"/>
            <p:cNvSpPr/>
            <p:nvPr/>
          </p:nvSpPr>
          <p:spPr>
            <a:xfrm>
              <a:off x="6788150" y="4195763"/>
              <a:ext cx="2019300" cy="238442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sp>
          <p:nvSpPr>
            <p:cNvPr id="23799" name="CuadroTexto 14"/>
            <p:cNvSpPr txBox="1">
              <a:spLocks noChangeArrowheads="1"/>
            </p:cNvSpPr>
            <p:nvPr/>
          </p:nvSpPr>
          <p:spPr bwMode="auto">
            <a:xfrm>
              <a:off x="6529388" y="3557588"/>
              <a:ext cx="2527300" cy="630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/>
              <a:r>
                <a:rPr lang="es-ES_tradnl" b="1">
                  <a:solidFill>
                    <a:srgbClr val="FFFFFF"/>
                  </a:solidFill>
                </a:rPr>
                <a:t>R-point</a:t>
              </a:r>
            </a:p>
            <a:p>
              <a:pPr algn="ctr"/>
              <a:r>
                <a:rPr lang="es-ES_tradnl" b="1">
                  <a:solidFill>
                    <a:srgbClr val="FFFFFF"/>
                  </a:solidFill>
                </a:rPr>
                <a:t>(0.5, 0.5, 0.5)</a:t>
              </a:r>
            </a:p>
          </p:txBody>
        </p:sp>
        <p:sp>
          <p:nvSpPr>
            <p:cNvPr id="23800" name="CuadroTexto 19"/>
            <p:cNvSpPr txBox="1">
              <a:spLocks noChangeArrowheads="1"/>
            </p:cNvSpPr>
            <p:nvPr/>
          </p:nvSpPr>
          <p:spPr bwMode="auto">
            <a:xfrm>
              <a:off x="6297613" y="6503988"/>
              <a:ext cx="2846387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/>
              <a:r>
                <a:rPr lang="es-ES_tradnl" b="1">
                  <a:solidFill>
                    <a:srgbClr val="FFFF00"/>
                  </a:solidFill>
                </a:rPr>
                <a:t>Antiferrodistortive (AFD)</a:t>
              </a:r>
            </a:p>
          </p:txBody>
        </p:sp>
        <p:grpSp>
          <p:nvGrpSpPr>
            <p:cNvPr id="23801" name="446 Grupo"/>
            <p:cNvGrpSpPr>
              <a:grpSpLocks/>
            </p:cNvGrpSpPr>
            <p:nvPr/>
          </p:nvGrpSpPr>
          <p:grpSpPr bwMode="auto">
            <a:xfrm>
              <a:off x="6878638" y="4295775"/>
              <a:ext cx="1828800" cy="2166938"/>
              <a:chOff x="3681133" y="808743"/>
              <a:chExt cx="3660298" cy="4332998"/>
            </a:xfrm>
          </p:grpSpPr>
          <p:sp>
            <p:nvSpPr>
              <p:cNvPr id="248" name="313 Flecha circular"/>
              <p:cNvSpPr/>
              <p:nvPr/>
            </p:nvSpPr>
            <p:spPr>
              <a:xfrm flipH="1" flipV="1">
                <a:off x="6344217" y="3306703"/>
                <a:ext cx="985838" cy="978693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646014"/>
                  <a:gd name="adj5" fmla="val 12500"/>
                </a:avLst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scene3d>
                <a:camera prst="orthographicFront">
                  <a:rot lat="19499998" lon="0" rev="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249" name="306 Flecha arriba"/>
              <p:cNvSpPr/>
              <p:nvPr/>
            </p:nvSpPr>
            <p:spPr>
              <a:xfrm rot="18300000">
                <a:off x="4176892" y="3711472"/>
                <a:ext cx="157338" cy="235076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250" name="307 Flecha arriba"/>
              <p:cNvSpPr/>
              <p:nvPr/>
            </p:nvSpPr>
            <p:spPr>
              <a:xfrm rot="3180000">
                <a:off x="4558697" y="3012052"/>
                <a:ext cx="159730" cy="232698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251" name="294 Flecha arriba"/>
              <p:cNvSpPr/>
              <p:nvPr/>
            </p:nvSpPr>
            <p:spPr>
              <a:xfrm rot="3180000">
                <a:off x="5609532" y="2411591"/>
                <a:ext cx="159730" cy="232698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252" name="295 Flecha arriba"/>
              <p:cNvSpPr/>
              <p:nvPr/>
            </p:nvSpPr>
            <p:spPr>
              <a:xfrm rot="18300000">
                <a:off x="5241582" y="1687952"/>
                <a:ext cx="157338" cy="235076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grpSp>
            <p:nvGrpSpPr>
              <p:cNvPr id="23815" name="68 Grupo"/>
              <p:cNvGrpSpPr>
                <a:grpSpLocks/>
              </p:cNvGrpSpPr>
              <p:nvPr/>
            </p:nvGrpSpPr>
            <p:grpSpPr bwMode="auto">
              <a:xfrm>
                <a:off x="4763183" y="3433653"/>
                <a:ext cx="498269" cy="498269"/>
                <a:chOff x="10823641" y="6124014"/>
                <a:chExt cx="498269" cy="498269"/>
              </a:xfrm>
            </p:grpSpPr>
            <p:sp>
              <p:nvSpPr>
                <p:cNvPr id="355" name="69 Rectángulo"/>
                <p:cNvSpPr/>
                <p:nvPr/>
              </p:nvSpPr>
              <p:spPr>
                <a:xfrm>
                  <a:off x="11028414" y="6260794"/>
                  <a:ext cx="1969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26" name="70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254" name="71 Conector recto"/>
              <p:cNvCxnSpPr/>
              <p:nvPr/>
            </p:nvCxnSpPr>
            <p:spPr>
              <a:xfrm rot="5400000" flipH="1" flipV="1">
                <a:off x="4350583" y="2949847"/>
                <a:ext cx="1317357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72 Conector recto"/>
              <p:cNvCxnSpPr/>
              <p:nvPr/>
            </p:nvCxnSpPr>
            <p:spPr>
              <a:xfrm rot="10800000" flipV="1">
                <a:off x="3935320" y="3605352"/>
                <a:ext cx="1077118" cy="69518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73 Conector recto"/>
              <p:cNvCxnSpPr/>
              <p:nvPr/>
            </p:nvCxnSpPr>
            <p:spPr>
              <a:xfrm rot="10800000">
                <a:off x="5002907" y="3605352"/>
                <a:ext cx="1026280" cy="63804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19" name="74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25796" y="4075091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8" name="75 Cilindro"/>
              <p:cNvSpPr/>
              <p:nvPr/>
            </p:nvSpPr>
            <p:spPr>
              <a:xfrm flipH="1" flipV="1">
                <a:off x="4964779" y="3649793"/>
                <a:ext cx="76256" cy="542814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3821" name="76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3485" y="3107285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822" name="77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354210" y="3107285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1" name="78 Cilindro"/>
              <p:cNvSpPr/>
              <p:nvPr/>
            </p:nvSpPr>
            <p:spPr>
              <a:xfrm rot="3360000" flipH="1" flipV="1">
                <a:off x="5184053" y="3192430"/>
                <a:ext cx="76185" cy="540148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262" name="79 Cilindro"/>
              <p:cNvSpPr/>
              <p:nvPr/>
            </p:nvSpPr>
            <p:spPr>
              <a:xfrm rot="7440000">
                <a:off x="4675678" y="3170211"/>
                <a:ext cx="76185" cy="540148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3825" name="80 Imagen" descr="atomgreen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767465" y="3414996"/>
                <a:ext cx="428397" cy="428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4" name="81 Cilindro"/>
              <p:cNvSpPr/>
              <p:nvPr/>
            </p:nvSpPr>
            <p:spPr>
              <a:xfrm rot="7440000">
                <a:off x="5287316" y="3555895"/>
                <a:ext cx="79360" cy="540148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265" name="82 Cilindro"/>
              <p:cNvSpPr/>
              <p:nvPr/>
            </p:nvSpPr>
            <p:spPr>
              <a:xfrm rot="3360000" flipH="1" flipV="1">
                <a:off x="4612131" y="3570180"/>
                <a:ext cx="76185" cy="540148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266" name="83 Cilindro"/>
              <p:cNvSpPr/>
              <p:nvPr/>
            </p:nvSpPr>
            <p:spPr>
              <a:xfrm flipH="1" flipV="1">
                <a:off x="4955246" y="2964132"/>
                <a:ext cx="76256" cy="539641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cxnSp>
            <p:nvCxnSpPr>
              <p:cNvPr id="267" name="84 Conector recto"/>
              <p:cNvCxnSpPr/>
              <p:nvPr/>
            </p:nvCxnSpPr>
            <p:spPr>
              <a:xfrm>
                <a:off x="5006084" y="2932389"/>
                <a:ext cx="463892" cy="285692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85 Conector recto"/>
              <p:cNvCxnSpPr/>
              <p:nvPr/>
            </p:nvCxnSpPr>
            <p:spPr>
              <a:xfrm rot="10800000" flipV="1">
                <a:off x="4485000" y="2929213"/>
                <a:ext cx="508375" cy="311087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86 Conector recto"/>
              <p:cNvCxnSpPr/>
              <p:nvPr/>
            </p:nvCxnSpPr>
            <p:spPr>
              <a:xfrm rot="5400000">
                <a:off x="4226517" y="3152746"/>
                <a:ext cx="999923" cy="552858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87 Conector recto"/>
              <p:cNvCxnSpPr/>
              <p:nvPr/>
            </p:nvCxnSpPr>
            <p:spPr>
              <a:xfrm rot="16200000" flipH="1">
                <a:off x="4763472" y="3174995"/>
                <a:ext cx="968178" cy="49566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88 Conector recto"/>
              <p:cNvCxnSpPr/>
              <p:nvPr/>
            </p:nvCxnSpPr>
            <p:spPr>
              <a:xfrm rot="16200000" flipH="1">
                <a:off x="5263688" y="3614874"/>
                <a:ext cx="507897" cy="0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89 Conector recto"/>
              <p:cNvCxnSpPr/>
              <p:nvPr/>
            </p:nvCxnSpPr>
            <p:spPr>
              <a:xfrm flipV="1">
                <a:off x="4437340" y="3951356"/>
                <a:ext cx="1077118" cy="2539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90 Conector recto"/>
              <p:cNvCxnSpPr/>
              <p:nvPr/>
            </p:nvCxnSpPr>
            <p:spPr>
              <a:xfrm rot="5400000" flipH="1" flipV="1">
                <a:off x="4084995" y="3602165"/>
                <a:ext cx="723753" cy="25419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91 Conector recto"/>
              <p:cNvCxnSpPr/>
              <p:nvPr/>
            </p:nvCxnSpPr>
            <p:spPr>
              <a:xfrm rot="10800000">
                <a:off x="4446871" y="3986275"/>
                <a:ext cx="489311" cy="250773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92 Conector recto"/>
              <p:cNvCxnSpPr/>
              <p:nvPr/>
            </p:nvCxnSpPr>
            <p:spPr>
              <a:xfrm flipV="1">
                <a:off x="5006084" y="3989448"/>
                <a:ext cx="489311" cy="22220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38" name="93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83485" y="3805935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839" name="94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350285" y="3805951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78" name="95 Conector recto"/>
              <p:cNvCxnSpPr/>
              <p:nvPr/>
            </p:nvCxnSpPr>
            <p:spPr>
              <a:xfrm rot="10800000" flipV="1">
                <a:off x="3922611" y="2291169"/>
                <a:ext cx="1096182" cy="70153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96 Conector recto"/>
              <p:cNvCxnSpPr/>
              <p:nvPr/>
            </p:nvCxnSpPr>
            <p:spPr>
              <a:xfrm>
                <a:off x="5009262" y="2287993"/>
                <a:ext cx="1026280" cy="64122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97 Conector recto"/>
              <p:cNvCxnSpPr/>
              <p:nvPr/>
            </p:nvCxnSpPr>
            <p:spPr>
              <a:xfrm rot="5400000" flipH="1" flipV="1">
                <a:off x="3271873" y="3649793"/>
                <a:ext cx="131418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98 Conector recto"/>
              <p:cNvCxnSpPr/>
              <p:nvPr/>
            </p:nvCxnSpPr>
            <p:spPr>
              <a:xfrm rot="10800000">
                <a:off x="3922611" y="4300535"/>
                <a:ext cx="1026280" cy="63804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99 Conector recto"/>
              <p:cNvCxnSpPr/>
              <p:nvPr/>
            </p:nvCxnSpPr>
            <p:spPr>
              <a:xfrm rot="10800000" flipV="1">
                <a:off x="4964779" y="4243397"/>
                <a:ext cx="1077118" cy="69518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100 Conector recto"/>
              <p:cNvCxnSpPr/>
              <p:nvPr/>
            </p:nvCxnSpPr>
            <p:spPr>
              <a:xfrm rot="5400000" flipH="1" flipV="1">
                <a:off x="5380040" y="3587894"/>
                <a:ext cx="131735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101 Conector recto"/>
              <p:cNvCxnSpPr/>
              <p:nvPr/>
            </p:nvCxnSpPr>
            <p:spPr>
              <a:xfrm rot="10800000">
                <a:off x="3928966" y="2989527"/>
                <a:ext cx="1026280" cy="63804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102 Conector recto"/>
              <p:cNvCxnSpPr/>
              <p:nvPr/>
            </p:nvCxnSpPr>
            <p:spPr>
              <a:xfrm flipV="1">
                <a:off x="4955246" y="2929213"/>
                <a:ext cx="1083475" cy="70153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848" name="106 Grupo"/>
              <p:cNvGrpSpPr>
                <a:grpSpLocks/>
              </p:cNvGrpSpPr>
              <p:nvPr/>
            </p:nvGrpSpPr>
            <p:grpSpPr bwMode="auto">
              <a:xfrm>
                <a:off x="5783133" y="3979945"/>
                <a:ext cx="498269" cy="498269"/>
                <a:chOff x="10823641" y="6124014"/>
                <a:chExt cx="498269" cy="498269"/>
              </a:xfrm>
            </p:grpSpPr>
            <p:sp>
              <p:nvSpPr>
                <p:cNvPr id="353" name="107 Rectángulo"/>
                <p:cNvSpPr/>
                <p:nvPr/>
              </p:nvSpPr>
              <p:spPr>
                <a:xfrm>
                  <a:off x="11028392" y="6260492"/>
                  <a:ext cx="1969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24" name="108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849" name="112 Grupo"/>
              <p:cNvGrpSpPr>
                <a:grpSpLocks/>
              </p:cNvGrpSpPr>
              <p:nvPr/>
            </p:nvGrpSpPr>
            <p:grpSpPr bwMode="auto">
              <a:xfrm>
                <a:off x="4756159" y="2118305"/>
                <a:ext cx="498269" cy="498269"/>
                <a:chOff x="10823641" y="6124014"/>
                <a:chExt cx="498269" cy="498269"/>
              </a:xfrm>
            </p:grpSpPr>
            <p:sp>
              <p:nvSpPr>
                <p:cNvPr id="351" name="113 Rectángulo"/>
                <p:cNvSpPr/>
                <p:nvPr/>
              </p:nvSpPr>
              <p:spPr>
                <a:xfrm>
                  <a:off x="11029082" y="6261958"/>
                  <a:ext cx="1969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22" name="114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850" name="118 Grupo"/>
              <p:cNvGrpSpPr>
                <a:grpSpLocks/>
              </p:cNvGrpSpPr>
              <p:nvPr/>
            </p:nvGrpSpPr>
            <p:grpSpPr bwMode="auto">
              <a:xfrm>
                <a:off x="3681133" y="4054993"/>
                <a:ext cx="498269" cy="498269"/>
                <a:chOff x="10823641" y="6124014"/>
                <a:chExt cx="498269" cy="498269"/>
              </a:xfrm>
            </p:grpSpPr>
            <p:sp>
              <p:nvSpPr>
                <p:cNvPr id="349" name="119 Rectángulo"/>
                <p:cNvSpPr/>
                <p:nvPr/>
              </p:nvSpPr>
              <p:spPr>
                <a:xfrm>
                  <a:off x="11030167" y="6261628"/>
                  <a:ext cx="1969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20" name="120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289" name="122 Conector recto"/>
              <p:cNvCxnSpPr/>
              <p:nvPr/>
            </p:nvCxnSpPr>
            <p:spPr>
              <a:xfrm rot="5400000" flipH="1" flipV="1">
                <a:off x="4301332" y="4284665"/>
                <a:ext cx="131418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133 Conector recto"/>
              <p:cNvCxnSpPr/>
              <p:nvPr/>
            </p:nvCxnSpPr>
            <p:spPr>
              <a:xfrm rot="5400000" flipH="1" flipV="1">
                <a:off x="4345814" y="1640426"/>
                <a:ext cx="131418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53" name="136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18775" y="2765529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2" name="137 Cilindro"/>
              <p:cNvSpPr/>
              <p:nvPr/>
            </p:nvSpPr>
            <p:spPr>
              <a:xfrm flipH="1" flipV="1">
                <a:off x="4958424" y="2341958"/>
                <a:ext cx="76256" cy="539641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3855" name="138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76464" y="1797723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856" name="139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347189" y="1797723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5" name="140 Cilindro"/>
              <p:cNvSpPr/>
              <p:nvPr/>
            </p:nvSpPr>
            <p:spPr>
              <a:xfrm rot="3360000" flipH="1" flipV="1">
                <a:off x="5172932" y="1883010"/>
                <a:ext cx="79358" cy="540148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296" name="141 Cilindro"/>
              <p:cNvSpPr/>
              <p:nvPr/>
            </p:nvSpPr>
            <p:spPr>
              <a:xfrm rot="7440000">
                <a:off x="4669323" y="1862376"/>
                <a:ext cx="76185" cy="540148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3859" name="142 Imagen" descr="atomgreen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760444" y="2105434"/>
                <a:ext cx="428397" cy="428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8" name="143 Cilindro"/>
              <p:cNvSpPr/>
              <p:nvPr/>
            </p:nvSpPr>
            <p:spPr>
              <a:xfrm rot="7440000">
                <a:off x="5282549" y="2246472"/>
                <a:ext cx="76185" cy="540148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299" name="144 Cilindro"/>
              <p:cNvSpPr/>
              <p:nvPr/>
            </p:nvSpPr>
            <p:spPr>
              <a:xfrm rot="3360000" flipH="1" flipV="1">
                <a:off x="4604187" y="2257580"/>
                <a:ext cx="76185" cy="543326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00" name="145 Cilindro"/>
              <p:cNvSpPr/>
              <p:nvPr/>
            </p:nvSpPr>
            <p:spPr>
              <a:xfrm flipH="1" flipV="1">
                <a:off x="4948891" y="1656297"/>
                <a:ext cx="76256" cy="539641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cxnSp>
            <p:nvCxnSpPr>
              <p:cNvPr id="301" name="146 Conector recto"/>
              <p:cNvCxnSpPr/>
              <p:nvPr/>
            </p:nvCxnSpPr>
            <p:spPr>
              <a:xfrm>
                <a:off x="4999729" y="1621378"/>
                <a:ext cx="463892" cy="285692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147 Conector recto"/>
              <p:cNvCxnSpPr/>
              <p:nvPr/>
            </p:nvCxnSpPr>
            <p:spPr>
              <a:xfrm rot="10800000" flipV="1">
                <a:off x="4478645" y="1621378"/>
                <a:ext cx="508375" cy="311087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148 Conector recto"/>
              <p:cNvCxnSpPr/>
              <p:nvPr/>
            </p:nvCxnSpPr>
            <p:spPr>
              <a:xfrm rot="5400000">
                <a:off x="4216987" y="1841734"/>
                <a:ext cx="1003097" cy="556036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149 Conector recto"/>
              <p:cNvCxnSpPr/>
              <p:nvPr/>
            </p:nvCxnSpPr>
            <p:spPr>
              <a:xfrm rot="16200000" flipH="1">
                <a:off x="4755530" y="1865571"/>
                <a:ext cx="968180" cy="492489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150 Conector recto"/>
              <p:cNvCxnSpPr/>
              <p:nvPr/>
            </p:nvCxnSpPr>
            <p:spPr>
              <a:xfrm rot="16200000" flipH="1">
                <a:off x="5254157" y="2303865"/>
                <a:ext cx="511070" cy="3178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151 Conector recto"/>
              <p:cNvCxnSpPr/>
              <p:nvPr/>
            </p:nvCxnSpPr>
            <p:spPr>
              <a:xfrm flipV="1">
                <a:off x="4430986" y="2640348"/>
                <a:ext cx="1077118" cy="28568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152 Conector recto"/>
              <p:cNvCxnSpPr/>
              <p:nvPr/>
            </p:nvCxnSpPr>
            <p:spPr>
              <a:xfrm rot="5400000" flipH="1" flipV="1">
                <a:off x="4078640" y="2291157"/>
                <a:ext cx="723753" cy="25419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153 Conector recto"/>
              <p:cNvCxnSpPr/>
              <p:nvPr/>
            </p:nvCxnSpPr>
            <p:spPr>
              <a:xfrm rot="10800000">
                <a:off x="4440517" y="2678440"/>
                <a:ext cx="489311" cy="250773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154 Conector recto"/>
              <p:cNvCxnSpPr/>
              <p:nvPr/>
            </p:nvCxnSpPr>
            <p:spPr>
              <a:xfrm flipV="1">
                <a:off x="4996553" y="2678440"/>
                <a:ext cx="489311" cy="225378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72" name="155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76464" y="2496373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873" name="156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343264" y="2496389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12" name="157 Conector recto"/>
              <p:cNvCxnSpPr/>
              <p:nvPr/>
            </p:nvCxnSpPr>
            <p:spPr>
              <a:xfrm rot="10800000" flipV="1">
                <a:off x="3916256" y="983334"/>
                <a:ext cx="1093006" cy="69835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158 Conector recto"/>
              <p:cNvCxnSpPr/>
              <p:nvPr/>
            </p:nvCxnSpPr>
            <p:spPr>
              <a:xfrm>
                <a:off x="5002907" y="976985"/>
                <a:ext cx="1026280" cy="64122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159 Conector recto"/>
              <p:cNvCxnSpPr/>
              <p:nvPr/>
            </p:nvCxnSpPr>
            <p:spPr>
              <a:xfrm rot="5400000" flipH="1" flipV="1">
                <a:off x="3260754" y="2340371"/>
                <a:ext cx="1317357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162 Conector recto"/>
              <p:cNvCxnSpPr/>
              <p:nvPr/>
            </p:nvCxnSpPr>
            <p:spPr>
              <a:xfrm rot="5400000" flipH="1" flipV="1">
                <a:off x="5372095" y="2278471"/>
                <a:ext cx="131418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163 Conector recto"/>
              <p:cNvCxnSpPr/>
              <p:nvPr/>
            </p:nvCxnSpPr>
            <p:spPr>
              <a:xfrm rot="10800000">
                <a:off x="3922611" y="1678517"/>
                <a:ext cx="1026280" cy="64122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164 Conector recto"/>
              <p:cNvCxnSpPr/>
              <p:nvPr/>
            </p:nvCxnSpPr>
            <p:spPr>
              <a:xfrm flipV="1">
                <a:off x="4948891" y="1618205"/>
                <a:ext cx="1083475" cy="70153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880" name="171 Grupo"/>
              <p:cNvGrpSpPr>
                <a:grpSpLocks/>
              </p:cNvGrpSpPr>
              <p:nvPr/>
            </p:nvGrpSpPr>
            <p:grpSpPr bwMode="auto">
              <a:xfrm>
                <a:off x="5783133" y="1359743"/>
                <a:ext cx="498269" cy="498269"/>
                <a:chOff x="10823641" y="6124014"/>
                <a:chExt cx="498269" cy="498269"/>
              </a:xfrm>
            </p:grpSpPr>
            <p:sp>
              <p:nvSpPr>
                <p:cNvPr id="347" name="172 Rectángulo"/>
                <p:cNvSpPr/>
                <p:nvPr/>
              </p:nvSpPr>
              <p:spPr>
                <a:xfrm>
                  <a:off x="11028392" y="6261850"/>
                  <a:ext cx="1969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18" name="173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881" name="174 Grupo"/>
              <p:cNvGrpSpPr>
                <a:grpSpLocks/>
              </p:cNvGrpSpPr>
              <p:nvPr/>
            </p:nvGrpSpPr>
            <p:grpSpPr bwMode="auto">
              <a:xfrm>
                <a:off x="4735078" y="808743"/>
                <a:ext cx="498269" cy="498269"/>
                <a:chOff x="10823641" y="6124014"/>
                <a:chExt cx="498269" cy="498269"/>
              </a:xfrm>
            </p:grpSpPr>
            <p:sp>
              <p:nvSpPr>
                <p:cNvPr id="345" name="175 Rectángulo"/>
                <p:cNvSpPr/>
                <p:nvPr/>
              </p:nvSpPr>
              <p:spPr>
                <a:xfrm>
                  <a:off x="11031100" y="6260512"/>
                  <a:ext cx="1969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16" name="176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882" name="177 Grupo"/>
              <p:cNvGrpSpPr>
                <a:grpSpLocks/>
              </p:cNvGrpSpPr>
              <p:nvPr/>
            </p:nvGrpSpPr>
            <p:grpSpPr bwMode="auto">
              <a:xfrm>
                <a:off x="3681133" y="1439455"/>
                <a:ext cx="498269" cy="498269"/>
                <a:chOff x="10823641" y="6124014"/>
                <a:chExt cx="498269" cy="498269"/>
              </a:xfrm>
            </p:grpSpPr>
            <p:sp>
              <p:nvSpPr>
                <p:cNvPr id="343" name="178 Rectángulo"/>
                <p:cNvSpPr/>
                <p:nvPr/>
              </p:nvSpPr>
              <p:spPr>
                <a:xfrm>
                  <a:off x="11030167" y="6261496"/>
                  <a:ext cx="1969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14" name="179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321" name="184 Conector recto"/>
              <p:cNvCxnSpPr/>
              <p:nvPr/>
            </p:nvCxnSpPr>
            <p:spPr>
              <a:xfrm rot="5400000" flipH="1" flipV="1">
                <a:off x="4290213" y="2975242"/>
                <a:ext cx="1317357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884" name="186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20750" y="1485004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885" name="103 Grupo"/>
              <p:cNvGrpSpPr>
                <a:grpSpLocks/>
              </p:cNvGrpSpPr>
              <p:nvPr/>
            </p:nvGrpSpPr>
            <p:grpSpPr bwMode="auto">
              <a:xfrm>
                <a:off x="4735078" y="4643472"/>
                <a:ext cx="498269" cy="498269"/>
                <a:chOff x="10823641" y="6124014"/>
                <a:chExt cx="498269" cy="498269"/>
              </a:xfrm>
            </p:grpSpPr>
            <p:sp>
              <p:nvSpPr>
                <p:cNvPr id="341" name="104 Rectángulo"/>
                <p:cNvSpPr/>
                <p:nvPr/>
              </p:nvSpPr>
              <p:spPr>
                <a:xfrm>
                  <a:off x="11031100" y="6260406"/>
                  <a:ext cx="1969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12" name="105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886" name="130 Grupo"/>
              <p:cNvGrpSpPr>
                <a:grpSpLocks/>
              </p:cNvGrpSpPr>
              <p:nvPr/>
            </p:nvGrpSpPr>
            <p:grpSpPr bwMode="auto">
              <a:xfrm>
                <a:off x="4735078" y="2124091"/>
                <a:ext cx="498269" cy="498269"/>
                <a:chOff x="10823641" y="6124014"/>
                <a:chExt cx="498269" cy="498269"/>
              </a:xfrm>
            </p:grpSpPr>
            <p:sp>
              <p:nvSpPr>
                <p:cNvPr id="339" name="131 Rectángulo"/>
                <p:cNvSpPr/>
                <p:nvPr/>
              </p:nvSpPr>
              <p:spPr>
                <a:xfrm>
                  <a:off x="11031100" y="6259349"/>
                  <a:ext cx="1969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10" name="132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887" name="109 Grupo"/>
              <p:cNvGrpSpPr>
                <a:grpSpLocks/>
              </p:cNvGrpSpPr>
              <p:nvPr/>
            </p:nvGrpSpPr>
            <p:grpSpPr bwMode="auto">
              <a:xfrm>
                <a:off x="5783133" y="2669305"/>
                <a:ext cx="498269" cy="498269"/>
                <a:chOff x="10823641" y="6124014"/>
                <a:chExt cx="498269" cy="498269"/>
              </a:xfrm>
            </p:grpSpPr>
            <p:sp>
              <p:nvSpPr>
                <p:cNvPr id="337" name="110 Rectángulo"/>
                <p:cNvSpPr/>
                <p:nvPr/>
              </p:nvSpPr>
              <p:spPr>
                <a:xfrm>
                  <a:off x="11028392" y="6260122"/>
                  <a:ext cx="1969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08" name="111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888" name="165 Grupo"/>
              <p:cNvGrpSpPr>
                <a:grpSpLocks/>
              </p:cNvGrpSpPr>
              <p:nvPr/>
            </p:nvGrpSpPr>
            <p:grpSpPr bwMode="auto">
              <a:xfrm>
                <a:off x="4735078" y="3333910"/>
                <a:ext cx="498269" cy="498269"/>
                <a:chOff x="10823641" y="6124014"/>
                <a:chExt cx="498269" cy="498269"/>
              </a:xfrm>
            </p:grpSpPr>
            <p:sp>
              <p:nvSpPr>
                <p:cNvPr id="335" name="166 Rectángulo"/>
                <p:cNvSpPr/>
                <p:nvPr/>
              </p:nvSpPr>
              <p:spPr>
                <a:xfrm>
                  <a:off x="11031100" y="6258959"/>
                  <a:ext cx="1969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06" name="167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889" name="115 Grupo"/>
              <p:cNvGrpSpPr>
                <a:grpSpLocks/>
              </p:cNvGrpSpPr>
              <p:nvPr/>
            </p:nvGrpSpPr>
            <p:grpSpPr bwMode="auto">
              <a:xfrm>
                <a:off x="3681133" y="2749017"/>
                <a:ext cx="498269" cy="498269"/>
                <a:chOff x="10823641" y="6124014"/>
                <a:chExt cx="498269" cy="498269"/>
              </a:xfrm>
            </p:grpSpPr>
            <p:sp>
              <p:nvSpPr>
                <p:cNvPr id="333" name="116 Rectángulo"/>
                <p:cNvSpPr/>
                <p:nvPr/>
              </p:nvSpPr>
              <p:spPr>
                <a:xfrm>
                  <a:off x="11030167" y="6259768"/>
                  <a:ext cx="1969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904" name="117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28" name="296 Flecha arriba"/>
              <p:cNvSpPr/>
              <p:nvPr/>
            </p:nvSpPr>
            <p:spPr>
              <a:xfrm rot="3180000" flipH="1" flipV="1">
                <a:off x="4174597" y="1962308"/>
                <a:ext cx="159730" cy="232698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29" name="297 Flecha arriba"/>
              <p:cNvSpPr/>
              <p:nvPr/>
            </p:nvSpPr>
            <p:spPr>
              <a:xfrm rot="18300000" flipH="1" flipV="1">
                <a:off x="4531040" y="2687459"/>
                <a:ext cx="157338" cy="235076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30" name="308 Flecha arriba"/>
              <p:cNvSpPr/>
              <p:nvPr/>
            </p:nvSpPr>
            <p:spPr>
              <a:xfrm rot="3180000" flipH="1" flipV="1">
                <a:off x="5283092" y="3997704"/>
                <a:ext cx="159730" cy="232698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31" name="309 Flecha arriba"/>
              <p:cNvSpPr/>
              <p:nvPr/>
            </p:nvSpPr>
            <p:spPr>
              <a:xfrm rot="18300000" flipH="1" flipV="1">
                <a:off x="5639535" y="3285941"/>
                <a:ext cx="157338" cy="235076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32" name="310 Flecha circular"/>
              <p:cNvSpPr/>
              <p:nvPr/>
            </p:nvSpPr>
            <p:spPr>
              <a:xfrm flipH="1">
                <a:off x="6355593" y="1783419"/>
                <a:ext cx="985838" cy="978693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646014"/>
                  <a:gd name="adj5" fmla="val 12500"/>
                </a:avLst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scene3d>
                <a:camera prst="orthographicFront">
                  <a:rot lat="19499998" lon="0" rev="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8" name="Agrupar 427"/>
          <p:cNvGrpSpPr>
            <a:grpSpLocks/>
          </p:cNvGrpSpPr>
          <p:nvPr/>
        </p:nvGrpSpPr>
        <p:grpSpPr bwMode="auto">
          <a:xfrm>
            <a:off x="-52388" y="3557588"/>
            <a:ext cx="2846388" cy="3300412"/>
            <a:chOff x="-52388" y="3557588"/>
            <a:chExt cx="2846388" cy="3300412"/>
          </a:xfrm>
        </p:grpSpPr>
        <p:sp>
          <p:nvSpPr>
            <p:cNvPr id="468" name="Rectángulo 467"/>
            <p:cNvSpPr/>
            <p:nvPr/>
          </p:nvSpPr>
          <p:spPr>
            <a:xfrm>
              <a:off x="312738" y="4194175"/>
              <a:ext cx="2071687" cy="233362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sp>
          <p:nvSpPr>
            <p:cNvPr id="23670" name="CuadroTexto 13"/>
            <p:cNvSpPr txBox="1">
              <a:spLocks noChangeArrowheads="1"/>
            </p:cNvSpPr>
            <p:nvPr/>
          </p:nvSpPr>
          <p:spPr bwMode="auto">
            <a:xfrm>
              <a:off x="304800" y="3557588"/>
              <a:ext cx="2089150" cy="630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/>
              <a:r>
                <a:rPr lang="es-ES_tradnl" b="1">
                  <a:solidFill>
                    <a:srgbClr val="FFFFFF"/>
                  </a:solidFill>
                </a:rPr>
                <a:t>M-point </a:t>
              </a:r>
            </a:p>
            <a:p>
              <a:pPr algn="ctr"/>
              <a:r>
                <a:rPr lang="es-ES_tradnl" b="1">
                  <a:solidFill>
                    <a:srgbClr val="FFFFFF"/>
                  </a:solidFill>
                </a:rPr>
                <a:t>(0.5, 0.5, 0.0)</a:t>
              </a:r>
            </a:p>
          </p:txBody>
        </p:sp>
        <p:grpSp>
          <p:nvGrpSpPr>
            <p:cNvPr id="23671" name="447 Grupo"/>
            <p:cNvGrpSpPr>
              <a:grpSpLocks/>
            </p:cNvGrpSpPr>
            <p:nvPr/>
          </p:nvGrpSpPr>
          <p:grpSpPr bwMode="auto">
            <a:xfrm>
              <a:off x="407988" y="4273550"/>
              <a:ext cx="1882775" cy="2166938"/>
              <a:chOff x="7582065" y="1024759"/>
              <a:chExt cx="3766398" cy="4332998"/>
            </a:xfrm>
          </p:grpSpPr>
          <p:sp>
            <p:nvSpPr>
              <p:cNvPr id="359" name="302 Flecha arriba"/>
              <p:cNvSpPr/>
              <p:nvPr/>
            </p:nvSpPr>
            <p:spPr>
              <a:xfrm rot="3180000">
                <a:off x="9540440" y="3958355"/>
                <a:ext cx="159730" cy="232698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60" name="303 Flecha arriba"/>
              <p:cNvSpPr/>
              <p:nvPr/>
            </p:nvSpPr>
            <p:spPr>
              <a:xfrm rot="18300000">
                <a:off x="9172490" y="3234716"/>
                <a:ext cx="157338" cy="235076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61" name="298 Flecha arriba"/>
              <p:cNvSpPr/>
              <p:nvPr/>
            </p:nvSpPr>
            <p:spPr>
              <a:xfrm rot="3180000">
                <a:off x="9524520" y="2632227"/>
                <a:ext cx="159730" cy="232698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62" name="299 Flecha arriba"/>
              <p:cNvSpPr/>
              <p:nvPr/>
            </p:nvSpPr>
            <p:spPr>
              <a:xfrm rot="18300000">
                <a:off x="9156570" y="1908588"/>
                <a:ext cx="157338" cy="235076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grpSp>
            <p:nvGrpSpPr>
              <p:cNvPr id="23685" name="187 Grupo"/>
              <p:cNvGrpSpPr>
                <a:grpSpLocks/>
              </p:cNvGrpSpPr>
              <p:nvPr/>
            </p:nvGrpSpPr>
            <p:grpSpPr bwMode="auto">
              <a:xfrm>
                <a:off x="8664115" y="3649669"/>
                <a:ext cx="498269" cy="498269"/>
                <a:chOff x="10823641" y="6124014"/>
                <a:chExt cx="498269" cy="498269"/>
              </a:xfrm>
            </p:grpSpPr>
            <p:sp>
              <p:nvSpPr>
                <p:cNvPr id="466" name="188 Rectángulo"/>
                <p:cNvSpPr/>
                <p:nvPr/>
              </p:nvSpPr>
              <p:spPr>
                <a:xfrm>
                  <a:off x="11030932" y="6260794"/>
                  <a:ext cx="1968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797" name="189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364" name="190 Conector recto"/>
              <p:cNvCxnSpPr/>
              <p:nvPr/>
            </p:nvCxnSpPr>
            <p:spPr>
              <a:xfrm rot="5400000" flipH="1" flipV="1">
                <a:off x="8250835" y="3165863"/>
                <a:ext cx="1317357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191 Conector recto"/>
              <p:cNvCxnSpPr/>
              <p:nvPr/>
            </p:nvCxnSpPr>
            <p:spPr>
              <a:xfrm rot="10800000" flipV="1">
                <a:off x="7836122" y="3821368"/>
                <a:ext cx="1079743" cy="69518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192 Conector recto"/>
              <p:cNvCxnSpPr/>
              <p:nvPr/>
            </p:nvCxnSpPr>
            <p:spPr>
              <a:xfrm rot="10800000">
                <a:off x="8906337" y="3821368"/>
                <a:ext cx="1025757" cy="63804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689" name="193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726728" y="4291107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8" name="194 Cilindro"/>
              <p:cNvSpPr/>
              <p:nvPr/>
            </p:nvSpPr>
            <p:spPr>
              <a:xfrm flipH="1" flipV="1">
                <a:off x="8865054" y="3865809"/>
                <a:ext cx="76217" cy="542814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3691" name="195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84417" y="3323301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92" name="196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9255142" y="3323301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1" name="197 Cilindro"/>
              <p:cNvSpPr/>
              <p:nvPr/>
            </p:nvSpPr>
            <p:spPr>
              <a:xfrm rot="3360000" flipH="1" flipV="1">
                <a:off x="9084195" y="3408584"/>
                <a:ext cx="76185" cy="539872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72" name="198 Cilindro"/>
              <p:cNvSpPr/>
              <p:nvPr/>
            </p:nvSpPr>
            <p:spPr>
              <a:xfrm rot="7440000">
                <a:off x="8579256" y="3386365"/>
                <a:ext cx="76185" cy="539872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3695" name="199 Imagen" descr="atomgreen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668397" y="3631012"/>
                <a:ext cx="428397" cy="428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4" name="200 Cilindro"/>
              <p:cNvSpPr/>
              <p:nvPr/>
            </p:nvSpPr>
            <p:spPr>
              <a:xfrm rot="7440000">
                <a:off x="9190582" y="3772049"/>
                <a:ext cx="79360" cy="539872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75" name="201 Cilindro"/>
              <p:cNvSpPr/>
              <p:nvPr/>
            </p:nvSpPr>
            <p:spPr>
              <a:xfrm rot="3360000" flipH="1" flipV="1">
                <a:off x="8512567" y="3786334"/>
                <a:ext cx="76185" cy="539872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76" name="202 Cilindro"/>
              <p:cNvSpPr/>
              <p:nvPr/>
            </p:nvSpPr>
            <p:spPr>
              <a:xfrm flipH="1" flipV="1">
                <a:off x="8855526" y="3180148"/>
                <a:ext cx="76217" cy="539641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cxnSp>
            <p:nvCxnSpPr>
              <p:cNvPr id="377" name="203 Conector recto"/>
              <p:cNvCxnSpPr/>
              <p:nvPr/>
            </p:nvCxnSpPr>
            <p:spPr>
              <a:xfrm>
                <a:off x="8906337" y="3148405"/>
                <a:ext cx="463654" cy="285692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204 Conector recto"/>
              <p:cNvCxnSpPr/>
              <p:nvPr/>
            </p:nvCxnSpPr>
            <p:spPr>
              <a:xfrm rot="10800000" flipV="1">
                <a:off x="8385520" y="3145229"/>
                <a:ext cx="508114" cy="311087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205 Conector recto"/>
              <p:cNvCxnSpPr/>
              <p:nvPr/>
            </p:nvCxnSpPr>
            <p:spPr>
              <a:xfrm rot="5400000">
                <a:off x="8126914" y="3368904"/>
                <a:ext cx="999923" cy="552574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206 Conector recto"/>
              <p:cNvCxnSpPr/>
              <p:nvPr/>
            </p:nvCxnSpPr>
            <p:spPr>
              <a:xfrm rot="16200000" flipH="1">
                <a:off x="8665190" y="3392726"/>
                <a:ext cx="968178" cy="49223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207 Conector recto"/>
              <p:cNvCxnSpPr/>
              <p:nvPr/>
            </p:nvCxnSpPr>
            <p:spPr>
              <a:xfrm rot="16200000" flipH="1">
                <a:off x="9163680" y="3830890"/>
                <a:ext cx="507897" cy="0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208 Conector recto"/>
              <p:cNvCxnSpPr/>
              <p:nvPr/>
            </p:nvCxnSpPr>
            <p:spPr>
              <a:xfrm flipV="1">
                <a:off x="8337885" y="4167372"/>
                <a:ext cx="1079743" cy="2539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209 Conector recto"/>
              <p:cNvCxnSpPr/>
              <p:nvPr/>
            </p:nvCxnSpPr>
            <p:spPr>
              <a:xfrm rot="5400000" flipH="1" flipV="1">
                <a:off x="7985535" y="3818188"/>
                <a:ext cx="723753" cy="25406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210 Conector recto"/>
              <p:cNvCxnSpPr/>
              <p:nvPr/>
            </p:nvCxnSpPr>
            <p:spPr>
              <a:xfrm rot="10800000">
                <a:off x="8347411" y="4202291"/>
                <a:ext cx="489060" cy="250773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211 Conector recto"/>
              <p:cNvCxnSpPr/>
              <p:nvPr/>
            </p:nvCxnSpPr>
            <p:spPr>
              <a:xfrm flipV="1">
                <a:off x="8906337" y="4205464"/>
                <a:ext cx="489060" cy="222205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708" name="212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84417" y="4021951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709" name="213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9251217" y="4021967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88" name="214 Conector recto"/>
              <p:cNvCxnSpPr/>
              <p:nvPr/>
            </p:nvCxnSpPr>
            <p:spPr>
              <a:xfrm rot="10800000" flipV="1">
                <a:off x="7823419" y="2507185"/>
                <a:ext cx="1095621" cy="70153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215 Conector recto"/>
              <p:cNvCxnSpPr/>
              <p:nvPr/>
            </p:nvCxnSpPr>
            <p:spPr>
              <a:xfrm>
                <a:off x="8909514" y="2504009"/>
                <a:ext cx="1025755" cy="64122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216 Conector recto"/>
              <p:cNvCxnSpPr/>
              <p:nvPr/>
            </p:nvCxnSpPr>
            <p:spPr>
              <a:xfrm rot="5400000" flipH="1" flipV="1">
                <a:off x="7172678" y="3865809"/>
                <a:ext cx="131418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217 Conector recto"/>
              <p:cNvCxnSpPr/>
              <p:nvPr/>
            </p:nvCxnSpPr>
            <p:spPr>
              <a:xfrm rot="10800000">
                <a:off x="7823419" y="4516551"/>
                <a:ext cx="1025755" cy="63804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218 Conector recto"/>
              <p:cNvCxnSpPr/>
              <p:nvPr/>
            </p:nvCxnSpPr>
            <p:spPr>
              <a:xfrm rot="10800000" flipV="1">
                <a:off x="8865054" y="4459413"/>
                <a:ext cx="1076566" cy="69518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219 Conector recto"/>
              <p:cNvCxnSpPr/>
              <p:nvPr/>
            </p:nvCxnSpPr>
            <p:spPr>
              <a:xfrm rot="5400000" flipH="1" flipV="1">
                <a:off x="9279765" y="3803910"/>
                <a:ext cx="1317359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220 Conector recto"/>
              <p:cNvCxnSpPr/>
              <p:nvPr/>
            </p:nvCxnSpPr>
            <p:spPr>
              <a:xfrm rot="10800000">
                <a:off x="7829771" y="3205543"/>
                <a:ext cx="1028932" cy="63804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221 Conector recto"/>
              <p:cNvCxnSpPr/>
              <p:nvPr/>
            </p:nvCxnSpPr>
            <p:spPr>
              <a:xfrm flipV="1">
                <a:off x="8855526" y="3145229"/>
                <a:ext cx="1086095" cy="70153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718" name="222 Grupo"/>
              <p:cNvGrpSpPr>
                <a:grpSpLocks/>
              </p:cNvGrpSpPr>
              <p:nvPr/>
            </p:nvGrpSpPr>
            <p:grpSpPr bwMode="auto">
              <a:xfrm>
                <a:off x="9684065" y="4195961"/>
                <a:ext cx="498269" cy="498269"/>
                <a:chOff x="10823641" y="6124014"/>
                <a:chExt cx="498269" cy="498269"/>
              </a:xfrm>
            </p:grpSpPr>
            <p:sp>
              <p:nvSpPr>
                <p:cNvPr id="464" name="223 Rectángulo"/>
                <p:cNvSpPr/>
                <p:nvPr/>
              </p:nvSpPr>
              <p:spPr>
                <a:xfrm>
                  <a:off x="11030386" y="6260492"/>
                  <a:ext cx="1968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795" name="224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719" name="225 Grupo"/>
              <p:cNvGrpSpPr>
                <a:grpSpLocks/>
              </p:cNvGrpSpPr>
              <p:nvPr/>
            </p:nvGrpSpPr>
            <p:grpSpPr bwMode="auto">
              <a:xfrm>
                <a:off x="8657091" y="2334321"/>
                <a:ext cx="498269" cy="498269"/>
                <a:chOff x="10823641" y="6124014"/>
                <a:chExt cx="498269" cy="498269"/>
              </a:xfrm>
            </p:grpSpPr>
            <p:sp>
              <p:nvSpPr>
                <p:cNvPr id="462" name="226 Rectángulo"/>
                <p:cNvSpPr/>
                <p:nvPr/>
              </p:nvSpPr>
              <p:spPr>
                <a:xfrm>
                  <a:off x="11028427" y="6261958"/>
                  <a:ext cx="1968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793" name="227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720" name="228 Grupo"/>
              <p:cNvGrpSpPr>
                <a:grpSpLocks/>
              </p:cNvGrpSpPr>
              <p:nvPr/>
            </p:nvGrpSpPr>
            <p:grpSpPr bwMode="auto">
              <a:xfrm>
                <a:off x="7582065" y="4271009"/>
                <a:ext cx="498269" cy="498269"/>
                <a:chOff x="10823641" y="6124014"/>
                <a:chExt cx="498269" cy="498269"/>
              </a:xfrm>
            </p:grpSpPr>
            <p:sp>
              <p:nvSpPr>
                <p:cNvPr id="460" name="229 Rectángulo"/>
                <p:cNvSpPr/>
                <p:nvPr/>
              </p:nvSpPr>
              <p:spPr>
                <a:xfrm>
                  <a:off x="11030062" y="6261628"/>
                  <a:ext cx="1968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791" name="230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399" name="231 Conector recto"/>
              <p:cNvCxnSpPr/>
              <p:nvPr/>
            </p:nvCxnSpPr>
            <p:spPr>
              <a:xfrm rot="5400000" flipH="1" flipV="1">
                <a:off x="8201610" y="4500681"/>
                <a:ext cx="131418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232 Conector recto"/>
              <p:cNvCxnSpPr/>
              <p:nvPr/>
            </p:nvCxnSpPr>
            <p:spPr>
              <a:xfrm rot="5400000" flipH="1" flipV="1">
                <a:off x="8246070" y="1856442"/>
                <a:ext cx="131418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723" name="233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719707" y="2981545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2" name="234 Cilindro"/>
              <p:cNvSpPr/>
              <p:nvPr/>
            </p:nvSpPr>
            <p:spPr>
              <a:xfrm flipH="1" flipV="1">
                <a:off x="8858702" y="2557974"/>
                <a:ext cx="76217" cy="539641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3725" name="235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7396" y="2013739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726" name="236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9248121" y="2013739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5" name="237 Cilindro"/>
              <p:cNvSpPr/>
              <p:nvPr/>
            </p:nvSpPr>
            <p:spPr>
              <a:xfrm rot="3360000" flipH="1" flipV="1">
                <a:off x="9076256" y="2099164"/>
                <a:ext cx="79358" cy="539872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06" name="238 Cilindro"/>
              <p:cNvSpPr/>
              <p:nvPr/>
            </p:nvSpPr>
            <p:spPr>
              <a:xfrm rot="7440000">
                <a:off x="8569730" y="2078530"/>
                <a:ext cx="76185" cy="539872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pic>
            <p:nvPicPr>
              <p:cNvPr id="23729" name="239 Imagen" descr="atomgreen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661376" y="2321450"/>
                <a:ext cx="428397" cy="428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8" name="240 Cilindro"/>
              <p:cNvSpPr/>
              <p:nvPr/>
            </p:nvSpPr>
            <p:spPr>
              <a:xfrm rot="7440000">
                <a:off x="9182642" y="2462626"/>
                <a:ext cx="76185" cy="539872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09" name="241 Cilindro"/>
              <p:cNvSpPr/>
              <p:nvPr/>
            </p:nvSpPr>
            <p:spPr>
              <a:xfrm rot="3360000" flipH="1" flipV="1">
                <a:off x="8506215" y="2475324"/>
                <a:ext cx="76185" cy="539872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10" name="242 Cilindro"/>
              <p:cNvSpPr/>
              <p:nvPr/>
            </p:nvSpPr>
            <p:spPr>
              <a:xfrm flipH="1" flipV="1">
                <a:off x="8849174" y="1872313"/>
                <a:ext cx="76217" cy="539641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cxnSp>
            <p:nvCxnSpPr>
              <p:cNvPr id="411" name="243 Conector recto"/>
              <p:cNvCxnSpPr/>
              <p:nvPr/>
            </p:nvCxnSpPr>
            <p:spPr>
              <a:xfrm>
                <a:off x="8899986" y="1837394"/>
                <a:ext cx="463654" cy="285692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244 Conector recto"/>
              <p:cNvCxnSpPr/>
              <p:nvPr/>
            </p:nvCxnSpPr>
            <p:spPr>
              <a:xfrm rot="10800000" flipV="1">
                <a:off x="8379168" y="1837394"/>
                <a:ext cx="508114" cy="311087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245 Conector recto"/>
              <p:cNvCxnSpPr/>
              <p:nvPr/>
            </p:nvCxnSpPr>
            <p:spPr>
              <a:xfrm rot="5400000">
                <a:off x="8118976" y="2059481"/>
                <a:ext cx="1003097" cy="552574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246 Conector recto"/>
              <p:cNvCxnSpPr/>
              <p:nvPr/>
            </p:nvCxnSpPr>
            <p:spPr>
              <a:xfrm rot="16200000" flipH="1">
                <a:off x="8657250" y="2080127"/>
                <a:ext cx="968180" cy="495412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247 Conector recto"/>
              <p:cNvCxnSpPr/>
              <p:nvPr/>
            </p:nvCxnSpPr>
            <p:spPr>
              <a:xfrm rot="16200000" flipH="1">
                <a:off x="9155741" y="2521470"/>
                <a:ext cx="511070" cy="0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248 Conector recto"/>
              <p:cNvCxnSpPr/>
              <p:nvPr/>
            </p:nvCxnSpPr>
            <p:spPr>
              <a:xfrm flipV="1">
                <a:off x="8331534" y="2856364"/>
                <a:ext cx="1076566" cy="28568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249 Conector recto"/>
              <p:cNvCxnSpPr/>
              <p:nvPr/>
            </p:nvCxnSpPr>
            <p:spPr>
              <a:xfrm rot="5400000" flipH="1" flipV="1">
                <a:off x="7979183" y="2507179"/>
                <a:ext cx="723753" cy="25406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250 Conector recto"/>
              <p:cNvCxnSpPr/>
              <p:nvPr/>
            </p:nvCxnSpPr>
            <p:spPr>
              <a:xfrm rot="10800000">
                <a:off x="8341060" y="2894456"/>
                <a:ext cx="489060" cy="250773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251 Conector recto"/>
              <p:cNvCxnSpPr/>
              <p:nvPr/>
            </p:nvCxnSpPr>
            <p:spPr>
              <a:xfrm flipV="1">
                <a:off x="8899986" y="2894456"/>
                <a:ext cx="489060" cy="225378"/>
              </a:xfrm>
              <a:prstGeom prst="line">
                <a:avLst/>
              </a:prstGeom>
              <a:ln w="25400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742" name="252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7396" y="2712389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743" name="253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9244196" y="2712405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22" name="254 Conector recto"/>
              <p:cNvCxnSpPr/>
              <p:nvPr/>
            </p:nvCxnSpPr>
            <p:spPr>
              <a:xfrm rot="10800000" flipV="1">
                <a:off x="7817068" y="1199350"/>
                <a:ext cx="1095621" cy="69835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255 Conector recto"/>
              <p:cNvCxnSpPr/>
              <p:nvPr/>
            </p:nvCxnSpPr>
            <p:spPr>
              <a:xfrm>
                <a:off x="8903162" y="1193001"/>
                <a:ext cx="1025755" cy="64122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256 Conector recto"/>
              <p:cNvCxnSpPr/>
              <p:nvPr/>
            </p:nvCxnSpPr>
            <p:spPr>
              <a:xfrm rot="5400000" flipH="1" flipV="1">
                <a:off x="7161564" y="2556387"/>
                <a:ext cx="1317357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257 Conector recto"/>
              <p:cNvCxnSpPr/>
              <p:nvPr/>
            </p:nvCxnSpPr>
            <p:spPr>
              <a:xfrm rot="5400000" flipH="1" flipV="1">
                <a:off x="9275001" y="2494487"/>
                <a:ext cx="131418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258 Conector recto"/>
              <p:cNvCxnSpPr/>
              <p:nvPr/>
            </p:nvCxnSpPr>
            <p:spPr>
              <a:xfrm rot="10800000">
                <a:off x="7823419" y="1894533"/>
                <a:ext cx="1025755" cy="64122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259 Conector recto"/>
              <p:cNvCxnSpPr/>
              <p:nvPr/>
            </p:nvCxnSpPr>
            <p:spPr>
              <a:xfrm flipV="1">
                <a:off x="8849174" y="1834221"/>
                <a:ext cx="1086095" cy="70153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750" name="260 Grupo"/>
              <p:cNvGrpSpPr>
                <a:grpSpLocks/>
              </p:cNvGrpSpPr>
              <p:nvPr/>
            </p:nvGrpSpPr>
            <p:grpSpPr bwMode="auto">
              <a:xfrm>
                <a:off x="9684065" y="1575759"/>
                <a:ext cx="498269" cy="498269"/>
                <a:chOff x="10823641" y="6124014"/>
                <a:chExt cx="498269" cy="498269"/>
              </a:xfrm>
            </p:grpSpPr>
            <p:sp>
              <p:nvSpPr>
                <p:cNvPr id="458" name="261 Rectángulo"/>
                <p:cNvSpPr/>
                <p:nvPr/>
              </p:nvSpPr>
              <p:spPr>
                <a:xfrm>
                  <a:off x="11030386" y="6261850"/>
                  <a:ext cx="1968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789" name="262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751" name="263 Grupo"/>
              <p:cNvGrpSpPr>
                <a:grpSpLocks/>
              </p:cNvGrpSpPr>
              <p:nvPr/>
            </p:nvGrpSpPr>
            <p:grpSpPr bwMode="auto">
              <a:xfrm>
                <a:off x="8636010" y="1024759"/>
                <a:ext cx="498269" cy="498269"/>
                <a:chOff x="10823641" y="6124014"/>
                <a:chExt cx="498269" cy="498269"/>
              </a:xfrm>
            </p:grpSpPr>
            <p:sp>
              <p:nvSpPr>
                <p:cNvPr id="456" name="264 Rectángulo"/>
                <p:cNvSpPr/>
                <p:nvPr/>
              </p:nvSpPr>
              <p:spPr>
                <a:xfrm>
                  <a:off x="11030454" y="6260512"/>
                  <a:ext cx="1968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787" name="265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752" name="266 Grupo"/>
              <p:cNvGrpSpPr>
                <a:grpSpLocks/>
              </p:cNvGrpSpPr>
              <p:nvPr/>
            </p:nvGrpSpPr>
            <p:grpSpPr bwMode="auto">
              <a:xfrm>
                <a:off x="7582065" y="1655471"/>
                <a:ext cx="498269" cy="498269"/>
                <a:chOff x="10823641" y="6124014"/>
                <a:chExt cx="498269" cy="498269"/>
              </a:xfrm>
            </p:grpSpPr>
            <p:sp>
              <p:nvSpPr>
                <p:cNvPr id="454" name="267 Rectángulo"/>
                <p:cNvSpPr/>
                <p:nvPr/>
              </p:nvSpPr>
              <p:spPr>
                <a:xfrm>
                  <a:off x="11030062" y="6261496"/>
                  <a:ext cx="1968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785" name="268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431" name="269 Conector recto"/>
              <p:cNvCxnSpPr/>
              <p:nvPr/>
            </p:nvCxnSpPr>
            <p:spPr>
              <a:xfrm rot="5400000" flipH="1" flipV="1">
                <a:off x="8193672" y="3191258"/>
                <a:ext cx="1317357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754" name="270 Imagen" descr="atomblue.jpg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721682" y="1701020"/>
                <a:ext cx="324272" cy="324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755" name="271 Grupo"/>
              <p:cNvGrpSpPr>
                <a:grpSpLocks/>
              </p:cNvGrpSpPr>
              <p:nvPr/>
            </p:nvGrpSpPr>
            <p:grpSpPr bwMode="auto">
              <a:xfrm>
                <a:off x="8636010" y="4859488"/>
                <a:ext cx="498269" cy="498269"/>
                <a:chOff x="10823641" y="6124014"/>
                <a:chExt cx="498269" cy="498269"/>
              </a:xfrm>
            </p:grpSpPr>
            <p:sp>
              <p:nvSpPr>
                <p:cNvPr id="452" name="272 Rectángulo"/>
                <p:cNvSpPr/>
                <p:nvPr/>
              </p:nvSpPr>
              <p:spPr>
                <a:xfrm>
                  <a:off x="11030454" y="6260406"/>
                  <a:ext cx="1968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783" name="273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756" name="274 Grupo"/>
              <p:cNvGrpSpPr>
                <a:grpSpLocks/>
              </p:cNvGrpSpPr>
              <p:nvPr/>
            </p:nvGrpSpPr>
            <p:grpSpPr bwMode="auto">
              <a:xfrm>
                <a:off x="8636010" y="2340107"/>
                <a:ext cx="498269" cy="498269"/>
                <a:chOff x="10823641" y="6124014"/>
                <a:chExt cx="498269" cy="498269"/>
              </a:xfrm>
            </p:grpSpPr>
            <p:sp>
              <p:nvSpPr>
                <p:cNvPr id="450" name="275 Rectángulo"/>
                <p:cNvSpPr/>
                <p:nvPr/>
              </p:nvSpPr>
              <p:spPr>
                <a:xfrm>
                  <a:off x="11030454" y="6259349"/>
                  <a:ext cx="1968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781" name="276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757" name="277 Grupo"/>
              <p:cNvGrpSpPr>
                <a:grpSpLocks/>
              </p:cNvGrpSpPr>
              <p:nvPr/>
            </p:nvGrpSpPr>
            <p:grpSpPr bwMode="auto">
              <a:xfrm>
                <a:off x="9684065" y="2885321"/>
                <a:ext cx="498269" cy="498269"/>
                <a:chOff x="10823641" y="6124014"/>
                <a:chExt cx="498269" cy="498269"/>
              </a:xfrm>
            </p:grpSpPr>
            <p:sp>
              <p:nvSpPr>
                <p:cNvPr id="448" name="278 Rectángulo"/>
                <p:cNvSpPr/>
                <p:nvPr/>
              </p:nvSpPr>
              <p:spPr>
                <a:xfrm>
                  <a:off x="11030386" y="6260122"/>
                  <a:ext cx="1968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779" name="279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758" name="280 Grupo"/>
              <p:cNvGrpSpPr>
                <a:grpSpLocks/>
              </p:cNvGrpSpPr>
              <p:nvPr/>
            </p:nvGrpSpPr>
            <p:grpSpPr bwMode="auto">
              <a:xfrm>
                <a:off x="8636010" y="3549926"/>
                <a:ext cx="498269" cy="498269"/>
                <a:chOff x="10823641" y="6124014"/>
                <a:chExt cx="498269" cy="498269"/>
              </a:xfrm>
            </p:grpSpPr>
            <p:sp>
              <p:nvSpPr>
                <p:cNvPr id="446" name="281 Rectángulo"/>
                <p:cNvSpPr/>
                <p:nvPr/>
              </p:nvSpPr>
              <p:spPr>
                <a:xfrm>
                  <a:off x="11030454" y="6258959"/>
                  <a:ext cx="1968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777" name="282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759" name="283 Grupo"/>
              <p:cNvGrpSpPr>
                <a:grpSpLocks/>
              </p:cNvGrpSpPr>
              <p:nvPr/>
            </p:nvGrpSpPr>
            <p:grpSpPr bwMode="auto">
              <a:xfrm>
                <a:off x="7582065" y="2965033"/>
                <a:ext cx="498269" cy="498269"/>
                <a:chOff x="10823641" y="6124014"/>
                <a:chExt cx="498269" cy="498269"/>
              </a:xfrm>
            </p:grpSpPr>
            <p:sp>
              <p:nvSpPr>
                <p:cNvPr id="444" name="284 Rectángulo"/>
                <p:cNvSpPr/>
                <p:nvPr/>
              </p:nvSpPr>
              <p:spPr>
                <a:xfrm>
                  <a:off x="11030062" y="6259768"/>
                  <a:ext cx="196895" cy="253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775" name="285 Imagen" descr="atomblack.jp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823641" y="6124014"/>
                  <a:ext cx="498269" cy="498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38" name="300 Flecha arriba"/>
              <p:cNvSpPr/>
              <p:nvPr/>
            </p:nvSpPr>
            <p:spPr>
              <a:xfrm rot="3180000" flipH="1" flipV="1">
                <a:off x="8089585" y="2182944"/>
                <a:ext cx="159730" cy="232698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39" name="301 Flecha arriba"/>
              <p:cNvSpPr/>
              <p:nvPr/>
            </p:nvSpPr>
            <p:spPr>
              <a:xfrm rot="18300000" flipH="1" flipV="1">
                <a:off x="8446028" y="2908095"/>
                <a:ext cx="157338" cy="235076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40" name="304 Flecha arriba"/>
              <p:cNvSpPr/>
              <p:nvPr/>
            </p:nvSpPr>
            <p:spPr>
              <a:xfrm rot="3180000" flipH="1" flipV="1">
                <a:off x="8105505" y="3509072"/>
                <a:ext cx="159730" cy="232698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41" name="305 Flecha arriba"/>
              <p:cNvSpPr/>
              <p:nvPr/>
            </p:nvSpPr>
            <p:spPr>
              <a:xfrm rot="18300000" flipH="1" flipV="1">
                <a:off x="8461948" y="4234223"/>
                <a:ext cx="157338" cy="235076"/>
              </a:xfrm>
              <a:prstGeom prst="upArrow">
                <a:avLst/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42" name="439 Flecha circular"/>
              <p:cNvSpPr/>
              <p:nvPr/>
            </p:nvSpPr>
            <p:spPr>
              <a:xfrm flipH="1">
                <a:off x="10355771" y="3300764"/>
                <a:ext cx="985838" cy="978693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646014"/>
                  <a:gd name="adj5" fmla="val 12500"/>
                </a:avLst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scene3d>
                <a:camera prst="orthographicFront">
                  <a:rot lat="19499998" lon="0" rev="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>
                  <a:solidFill>
                    <a:schemeClr val="tx1"/>
                  </a:solidFill>
                </a:endParaRPr>
              </a:p>
            </p:txBody>
          </p:sp>
          <p:sp>
            <p:nvSpPr>
              <p:cNvPr id="443" name="440 Flecha circular"/>
              <p:cNvSpPr/>
              <p:nvPr/>
            </p:nvSpPr>
            <p:spPr>
              <a:xfrm flipH="1">
                <a:off x="10362625" y="1781071"/>
                <a:ext cx="985838" cy="978693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5646014"/>
                  <a:gd name="adj5" fmla="val 12500"/>
                </a:avLst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  <a:scene3d>
                <a:camera prst="orthographicFront">
                  <a:rot lat="19499998" lon="0" rev="0"/>
                </a:camera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672" name="CuadroTexto 19"/>
            <p:cNvSpPr txBox="1">
              <a:spLocks noChangeArrowheads="1"/>
            </p:cNvSpPr>
            <p:nvPr/>
          </p:nvSpPr>
          <p:spPr bwMode="auto">
            <a:xfrm>
              <a:off x="-52388" y="6503988"/>
              <a:ext cx="2846388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/>
              <a:r>
                <a:rPr lang="es-ES_tradnl" b="1">
                  <a:solidFill>
                    <a:srgbClr val="FFFF00"/>
                  </a:solidFill>
                </a:rPr>
                <a:t>Antiferrodistortive (AFD)</a:t>
              </a:r>
            </a:p>
          </p:txBody>
        </p:sp>
      </p:grpSp>
      <p:grpSp>
        <p:nvGrpSpPr>
          <p:cNvPr id="420" name="Agrupar 419"/>
          <p:cNvGrpSpPr>
            <a:grpSpLocks/>
          </p:cNvGrpSpPr>
          <p:nvPr/>
        </p:nvGrpSpPr>
        <p:grpSpPr bwMode="auto">
          <a:xfrm>
            <a:off x="6523038" y="119063"/>
            <a:ext cx="2549525" cy="3327400"/>
            <a:chOff x="6523038" y="119063"/>
            <a:chExt cx="2549525" cy="3327400"/>
          </a:xfrm>
        </p:grpSpPr>
        <p:sp>
          <p:nvSpPr>
            <p:cNvPr id="23561" name="CuadroTexto 16"/>
            <p:cNvSpPr txBox="1">
              <a:spLocks noChangeArrowheads="1"/>
            </p:cNvSpPr>
            <p:nvPr/>
          </p:nvSpPr>
          <p:spPr bwMode="auto">
            <a:xfrm>
              <a:off x="6523038" y="119063"/>
              <a:ext cx="2549525" cy="630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/>
              <a:r>
                <a:rPr lang="es-ES_tradnl" b="1">
                  <a:solidFill>
                    <a:srgbClr val="FFFFFF"/>
                  </a:solidFill>
                </a:rPr>
                <a:t>X-point </a:t>
              </a:r>
            </a:p>
            <a:p>
              <a:pPr algn="ctr"/>
              <a:r>
                <a:rPr lang="es-ES_tradnl" b="1">
                  <a:solidFill>
                    <a:srgbClr val="FFFFFF"/>
                  </a:solidFill>
                </a:rPr>
                <a:t>(0.5, 0.0, 0.0)</a:t>
              </a:r>
            </a:p>
          </p:txBody>
        </p:sp>
        <p:sp>
          <p:nvSpPr>
            <p:cNvPr id="23562" name="CuadroTexto 18"/>
            <p:cNvSpPr txBox="1">
              <a:spLocks noChangeArrowheads="1"/>
            </p:cNvSpPr>
            <p:nvPr/>
          </p:nvSpPr>
          <p:spPr bwMode="auto">
            <a:xfrm>
              <a:off x="6630988" y="3122613"/>
              <a:ext cx="2346325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/>
              <a:r>
                <a:rPr lang="es-ES_tradnl" sz="1600" b="1">
                  <a:solidFill>
                    <a:srgbClr val="FFFF00"/>
                  </a:solidFill>
                </a:rPr>
                <a:t>Antiferroelectric (AFE)</a:t>
              </a:r>
            </a:p>
          </p:txBody>
        </p:sp>
        <p:grpSp>
          <p:nvGrpSpPr>
            <p:cNvPr id="23563" name="Agrupar 551"/>
            <p:cNvGrpSpPr>
              <a:grpSpLocks/>
            </p:cNvGrpSpPr>
            <p:nvPr/>
          </p:nvGrpSpPr>
          <p:grpSpPr bwMode="auto">
            <a:xfrm>
              <a:off x="6788150" y="936625"/>
              <a:ext cx="1998663" cy="2041525"/>
              <a:chOff x="6787406" y="936956"/>
              <a:chExt cx="1998746" cy="2040483"/>
            </a:xfrm>
          </p:grpSpPr>
          <p:sp>
            <p:nvSpPr>
              <p:cNvPr id="551" name="Rectángulo 550"/>
              <p:cNvSpPr/>
              <p:nvPr/>
            </p:nvSpPr>
            <p:spPr>
              <a:xfrm>
                <a:off x="6787406" y="936956"/>
                <a:ext cx="1998746" cy="2040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/>
              </a:p>
            </p:txBody>
          </p:sp>
          <p:grpSp>
            <p:nvGrpSpPr>
              <p:cNvPr id="23565" name="679 Grupo"/>
              <p:cNvGrpSpPr>
                <a:grpSpLocks/>
              </p:cNvGrpSpPr>
              <p:nvPr/>
            </p:nvGrpSpPr>
            <p:grpSpPr bwMode="auto">
              <a:xfrm>
                <a:off x="6886973" y="1044009"/>
                <a:ext cx="1821654" cy="1826758"/>
                <a:chOff x="3429650" y="4305122"/>
                <a:chExt cx="3643309" cy="3653516"/>
              </a:xfrm>
            </p:grpSpPr>
            <p:sp>
              <p:nvSpPr>
                <p:cNvPr id="421" name="678 Flecha arriba"/>
                <p:cNvSpPr/>
                <p:nvPr/>
              </p:nvSpPr>
              <p:spPr>
                <a:xfrm rot="3180000" flipH="1" flipV="1">
                  <a:off x="4684389" y="6521667"/>
                  <a:ext cx="132527" cy="217539"/>
                </a:xfrm>
                <a:prstGeom prst="upArrow">
                  <a:avLst/>
                </a:pr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>
                    <a:rot lat="0" lon="0" rev="3300000"/>
                  </a:camera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grpSp>
              <p:nvGrpSpPr>
                <p:cNvPr id="23567" name="6 Grupo"/>
                <p:cNvGrpSpPr>
                  <a:grpSpLocks/>
                </p:cNvGrpSpPr>
                <p:nvPr/>
              </p:nvGrpSpPr>
              <p:grpSpPr bwMode="auto">
                <a:xfrm>
                  <a:off x="4510538" y="5620470"/>
                  <a:ext cx="498269" cy="498269"/>
                  <a:chOff x="10823641" y="6124014"/>
                  <a:chExt cx="498269" cy="498269"/>
                </a:xfrm>
              </p:grpSpPr>
              <p:sp>
                <p:nvSpPr>
                  <p:cNvPr id="548" name="7 Rectángulo"/>
                  <p:cNvSpPr/>
                  <p:nvPr/>
                </p:nvSpPr>
                <p:spPr>
                  <a:xfrm>
                    <a:off x="11029582" y="6260584"/>
                    <a:ext cx="196858" cy="2538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/>
                  </a:p>
                </p:txBody>
              </p:sp>
              <p:pic>
                <p:nvPicPr>
                  <p:cNvPr id="23668" name="8 Imagen" descr="atomblack.jpg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23641" y="6124014"/>
                    <a:ext cx="498269" cy="4982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cxnSp>
              <p:nvCxnSpPr>
                <p:cNvPr id="429" name="451 Conector recto"/>
                <p:cNvCxnSpPr/>
                <p:nvPr/>
              </p:nvCxnSpPr>
              <p:spPr>
                <a:xfrm rot="5400000" flipH="1" flipV="1">
                  <a:off x="4099278" y="5136645"/>
                  <a:ext cx="13169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452 Conector recto"/>
                <p:cNvCxnSpPr/>
                <p:nvPr/>
              </p:nvCxnSpPr>
              <p:spPr>
                <a:xfrm rot="10800000" flipV="1">
                  <a:off x="3681385" y="5791947"/>
                  <a:ext cx="1079545" cy="6949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2" name="453 Conector recto"/>
                <p:cNvCxnSpPr/>
                <p:nvPr/>
              </p:nvCxnSpPr>
              <p:spPr>
                <a:xfrm rot="10800000">
                  <a:off x="4751406" y="5788774"/>
                  <a:ext cx="1025567" cy="6410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3571" name="454 Imagen" descr="atomblue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573151" y="6261908"/>
                  <a:ext cx="324272" cy="324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34" name="455 Cilindro"/>
                <p:cNvSpPr/>
                <p:nvPr/>
              </p:nvSpPr>
              <p:spPr>
                <a:xfrm flipH="1" flipV="1">
                  <a:off x="4713304" y="5836374"/>
                  <a:ext cx="76203" cy="542649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573" name="456 Imagen" descr="atomblue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030840" y="5294102"/>
                  <a:ext cx="324272" cy="324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574" name="457 Imagen" descr="atomblue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101565" y="5294102"/>
                  <a:ext cx="324272" cy="324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37" name="458 Cilindro"/>
                <p:cNvSpPr/>
                <p:nvPr/>
              </p:nvSpPr>
              <p:spPr>
                <a:xfrm rot="3360000" flipH="1" flipV="1">
                  <a:off x="4929234" y="5379258"/>
                  <a:ext cx="76161" cy="539773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445" name="459 Cilindro"/>
                <p:cNvSpPr/>
                <p:nvPr/>
              </p:nvSpPr>
              <p:spPr>
                <a:xfrm rot="7440000">
                  <a:off x="4424389" y="5357044"/>
                  <a:ext cx="76161" cy="539773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577" name="460 Imagen" descr="atomgreen.jpg"/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514820" y="5601813"/>
                  <a:ext cx="428397" cy="4283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49" name="461 Cilindro"/>
                <p:cNvSpPr/>
                <p:nvPr/>
              </p:nvSpPr>
              <p:spPr>
                <a:xfrm rot="7440000">
                  <a:off x="5035601" y="5742611"/>
                  <a:ext cx="79333" cy="539773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451" name="462 Cilindro"/>
                <p:cNvSpPr/>
                <p:nvPr/>
              </p:nvSpPr>
              <p:spPr>
                <a:xfrm rot="3360000" flipH="1" flipV="1">
                  <a:off x="4357710" y="5756889"/>
                  <a:ext cx="76161" cy="539773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453" name="463 Cilindro"/>
                <p:cNvSpPr/>
                <p:nvPr/>
              </p:nvSpPr>
              <p:spPr>
                <a:xfrm flipH="1" flipV="1">
                  <a:off x="4703778" y="5150924"/>
                  <a:ext cx="76203" cy="539474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cxnSp>
              <p:nvCxnSpPr>
                <p:cNvPr id="455" name="464 Conector recto"/>
                <p:cNvCxnSpPr/>
                <p:nvPr/>
              </p:nvCxnSpPr>
              <p:spPr>
                <a:xfrm>
                  <a:off x="4754580" y="5119190"/>
                  <a:ext cx="463569" cy="282432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7" name="465 Conector recto"/>
                <p:cNvCxnSpPr/>
                <p:nvPr/>
              </p:nvCxnSpPr>
              <p:spPr>
                <a:xfrm rot="10800000" flipV="1">
                  <a:off x="4233858" y="5116018"/>
                  <a:ext cx="508021" cy="310991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466 Conector recto"/>
                <p:cNvCxnSpPr/>
                <p:nvPr/>
              </p:nvCxnSpPr>
              <p:spPr>
                <a:xfrm rot="5400000">
                  <a:off x="3972188" y="5336412"/>
                  <a:ext cx="1002788" cy="555649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467 Conector recto"/>
                <p:cNvCxnSpPr/>
                <p:nvPr/>
              </p:nvCxnSpPr>
              <p:spPr>
                <a:xfrm rot="16200000" flipH="1">
                  <a:off x="4508776" y="5361818"/>
                  <a:ext cx="971054" cy="492147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468 Conector recto"/>
                <p:cNvCxnSpPr/>
                <p:nvPr/>
              </p:nvCxnSpPr>
              <p:spPr>
                <a:xfrm rot="16200000" flipH="1">
                  <a:off x="5010319" y="5799880"/>
                  <a:ext cx="507741" cy="3176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469 Conector recto"/>
                <p:cNvCxnSpPr/>
                <p:nvPr/>
              </p:nvCxnSpPr>
              <p:spPr>
                <a:xfrm flipV="1">
                  <a:off x="4186232" y="6137846"/>
                  <a:ext cx="1076369" cy="25387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470 Conector recto"/>
                <p:cNvCxnSpPr/>
                <p:nvPr/>
              </p:nvCxnSpPr>
              <p:spPr>
                <a:xfrm rot="5400000" flipH="1" flipV="1">
                  <a:off x="3833991" y="5788767"/>
                  <a:ext cx="723530" cy="25401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471 Conector recto"/>
                <p:cNvCxnSpPr/>
                <p:nvPr/>
              </p:nvCxnSpPr>
              <p:spPr>
                <a:xfrm rot="10800000">
                  <a:off x="4195756" y="6172752"/>
                  <a:ext cx="488971" cy="253870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472 Conector recto"/>
                <p:cNvCxnSpPr/>
                <p:nvPr/>
              </p:nvCxnSpPr>
              <p:spPr>
                <a:xfrm flipV="1">
                  <a:off x="4751406" y="6175927"/>
                  <a:ext cx="488971" cy="222137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3590" name="473 Imagen" descr="atomblue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030840" y="5992752"/>
                  <a:ext cx="324272" cy="324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591" name="474 Imagen" descr="atomblue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097640" y="5992768"/>
                  <a:ext cx="324272" cy="324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473" name="475 Conector recto"/>
                <p:cNvCxnSpPr/>
                <p:nvPr/>
              </p:nvCxnSpPr>
              <p:spPr>
                <a:xfrm rot="10800000" flipV="1">
                  <a:off x="3671860" y="4478168"/>
                  <a:ext cx="1092246" cy="69814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476 Conector recto"/>
                <p:cNvCxnSpPr/>
                <p:nvPr/>
              </p:nvCxnSpPr>
              <p:spPr>
                <a:xfrm>
                  <a:off x="4757756" y="4471821"/>
                  <a:ext cx="1025567" cy="6410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477 Conector recto"/>
                <p:cNvCxnSpPr/>
                <p:nvPr/>
              </p:nvCxnSpPr>
              <p:spPr>
                <a:xfrm rot="5400000" flipH="1" flipV="1">
                  <a:off x="3016557" y="5834789"/>
                  <a:ext cx="13169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478 Conector recto"/>
                <p:cNvCxnSpPr/>
                <p:nvPr/>
              </p:nvCxnSpPr>
              <p:spPr>
                <a:xfrm rot="10800000">
                  <a:off x="3671860" y="6486918"/>
                  <a:ext cx="1025567" cy="63784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7" name="479 Conector recto"/>
                <p:cNvCxnSpPr/>
                <p:nvPr/>
              </p:nvCxnSpPr>
              <p:spPr>
                <a:xfrm rot="10800000" flipV="1">
                  <a:off x="4710128" y="6429797"/>
                  <a:ext cx="1079545" cy="69496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480 Conector recto"/>
                <p:cNvCxnSpPr/>
                <p:nvPr/>
              </p:nvCxnSpPr>
              <p:spPr>
                <a:xfrm rot="5400000" flipH="1" flipV="1">
                  <a:off x="5124847" y="5774494"/>
                  <a:ext cx="131695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481 Conector recto"/>
                <p:cNvCxnSpPr/>
                <p:nvPr/>
              </p:nvCxnSpPr>
              <p:spPr>
                <a:xfrm rot="10800000">
                  <a:off x="3678210" y="5176311"/>
                  <a:ext cx="1025567" cy="6378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482 Conector recto"/>
                <p:cNvCxnSpPr/>
                <p:nvPr/>
              </p:nvCxnSpPr>
              <p:spPr>
                <a:xfrm flipV="1">
                  <a:off x="4700603" y="5116018"/>
                  <a:ext cx="1085896" cy="7013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600" name="44 Grupo"/>
                <p:cNvGrpSpPr>
                  <a:grpSpLocks/>
                </p:cNvGrpSpPr>
                <p:nvPr/>
              </p:nvGrpSpPr>
              <p:grpSpPr bwMode="auto">
                <a:xfrm>
                  <a:off x="5535170" y="6218354"/>
                  <a:ext cx="498269" cy="498269"/>
                  <a:chOff x="10823641" y="6124014"/>
                  <a:chExt cx="498269" cy="498269"/>
                </a:xfrm>
              </p:grpSpPr>
              <p:sp>
                <p:nvSpPr>
                  <p:cNvPr id="546" name="45 Rectángulo"/>
                  <p:cNvSpPr/>
                  <p:nvPr/>
                </p:nvSpPr>
                <p:spPr>
                  <a:xfrm>
                    <a:off x="11030518" y="6259295"/>
                    <a:ext cx="196858" cy="2538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/>
                  </a:p>
                </p:txBody>
              </p:sp>
              <p:pic>
                <p:nvPicPr>
                  <p:cNvPr id="23666" name="46 Imagen" descr="atomblack.jpg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23641" y="6124014"/>
                    <a:ext cx="498269" cy="4982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23601" name="50 Grupo"/>
                <p:cNvGrpSpPr>
                  <a:grpSpLocks/>
                </p:cNvGrpSpPr>
                <p:nvPr/>
              </p:nvGrpSpPr>
              <p:grpSpPr bwMode="auto">
                <a:xfrm>
                  <a:off x="4485942" y="4305122"/>
                  <a:ext cx="498269" cy="498269"/>
                  <a:chOff x="10823641" y="6124014"/>
                  <a:chExt cx="498269" cy="498269"/>
                </a:xfrm>
              </p:grpSpPr>
              <p:sp>
                <p:nvSpPr>
                  <p:cNvPr id="544" name="537 Rectángulo"/>
                  <p:cNvSpPr/>
                  <p:nvPr/>
                </p:nvSpPr>
                <p:spPr>
                  <a:xfrm>
                    <a:off x="11028776" y="6258979"/>
                    <a:ext cx="196858" cy="2538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/>
                  </a:p>
                </p:txBody>
              </p:sp>
              <p:pic>
                <p:nvPicPr>
                  <p:cNvPr id="23664" name="543 Imagen" descr="atomblack.jpg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23641" y="6124014"/>
                    <a:ext cx="498269" cy="4982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23602" name="53 Grupo"/>
                <p:cNvGrpSpPr>
                  <a:grpSpLocks/>
                </p:cNvGrpSpPr>
                <p:nvPr/>
              </p:nvGrpSpPr>
              <p:grpSpPr bwMode="auto">
                <a:xfrm>
                  <a:off x="3431998" y="4895978"/>
                  <a:ext cx="498269" cy="498269"/>
                  <a:chOff x="10823641" y="6124014"/>
                  <a:chExt cx="498269" cy="498269"/>
                </a:xfrm>
              </p:grpSpPr>
              <p:sp>
                <p:nvSpPr>
                  <p:cNvPr id="542" name="535 Rectángulo"/>
                  <p:cNvSpPr/>
                  <p:nvPr/>
                </p:nvSpPr>
                <p:spPr>
                  <a:xfrm>
                    <a:off x="11038102" y="6252024"/>
                    <a:ext cx="196858" cy="2538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/>
                  </a:p>
                </p:txBody>
              </p:sp>
              <p:pic>
                <p:nvPicPr>
                  <p:cNvPr id="23662" name="536 Imagen" descr="atomblack.jpg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23641" y="6124014"/>
                    <a:ext cx="498269" cy="4982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23603" name="56 Grupo"/>
                <p:cNvGrpSpPr>
                  <a:grpSpLocks/>
                </p:cNvGrpSpPr>
                <p:nvPr/>
              </p:nvGrpSpPr>
              <p:grpSpPr bwMode="auto">
                <a:xfrm>
                  <a:off x="3429650" y="6218354"/>
                  <a:ext cx="498269" cy="498269"/>
                  <a:chOff x="10823641" y="6124014"/>
                  <a:chExt cx="498269" cy="498269"/>
                </a:xfrm>
              </p:grpSpPr>
              <p:sp>
                <p:nvSpPr>
                  <p:cNvPr id="540" name="533 Rectángulo"/>
                  <p:cNvSpPr/>
                  <p:nvPr/>
                </p:nvSpPr>
                <p:spPr>
                  <a:xfrm>
                    <a:off x="11030924" y="6259295"/>
                    <a:ext cx="196858" cy="2538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/>
                  </a:p>
                </p:txBody>
              </p:sp>
              <p:pic>
                <p:nvPicPr>
                  <p:cNvPr id="23660" name="534 Imagen" descr="atomblack.jpg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23641" y="6124014"/>
                    <a:ext cx="498269" cy="4982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485" name="519 Flecha arriba"/>
                <p:cNvSpPr/>
                <p:nvPr/>
              </p:nvSpPr>
              <p:spPr>
                <a:xfrm rot="3180000">
                  <a:off x="4702839" y="5492403"/>
                  <a:ext cx="137907" cy="208407"/>
                </a:xfrm>
                <a:prstGeom prst="upArrow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  <a:scene3d>
                  <a:camera prst="orthographicFront">
                    <a:rot lat="0" lon="0" rev="3300000"/>
                  </a:camera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cxnSp>
              <p:nvCxnSpPr>
                <p:cNvPr id="486" name="524 Conector recto"/>
                <p:cNvCxnSpPr/>
                <p:nvPr/>
              </p:nvCxnSpPr>
              <p:spPr>
                <a:xfrm rot="5400000" flipH="1" flipV="1">
                  <a:off x="4045302" y="6472637"/>
                  <a:ext cx="131695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7" name="525 Flecha arriba"/>
                <p:cNvSpPr/>
                <p:nvPr/>
              </p:nvSpPr>
              <p:spPr>
                <a:xfrm rot="3180000" flipH="1" flipV="1">
                  <a:off x="4673069" y="5245669"/>
                  <a:ext cx="132527" cy="217539"/>
                </a:xfrm>
                <a:prstGeom prst="upArrow">
                  <a:avLst/>
                </a:pr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>
                    <a:rot lat="0" lon="0" rev="3300000"/>
                  </a:camera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607" name="529 Imagen" descr="atomblue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575126" y="4981383"/>
                  <a:ext cx="324272" cy="324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23608" name="6 Grupo"/>
                <p:cNvGrpSpPr>
                  <a:grpSpLocks/>
                </p:cNvGrpSpPr>
                <p:nvPr/>
              </p:nvGrpSpPr>
              <p:grpSpPr bwMode="auto">
                <a:xfrm>
                  <a:off x="5550058" y="6250550"/>
                  <a:ext cx="498269" cy="498269"/>
                  <a:chOff x="10823641" y="6124014"/>
                  <a:chExt cx="498269" cy="498269"/>
                </a:xfrm>
              </p:grpSpPr>
              <p:sp>
                <p:nvSpPr>
                  <p:cNvPr id="538" name="7 Rectángulo"/>
                  <p:cNvSpPr/>
                  <p:nvPr/>
                </p:nvSpPr>
                <p:spPr>
                  <a:xfrm>
                    <a:off x="11028332" y="6258833"/>
                    <a:ext cx="196858" cy="2538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/>
                  </a:p>
                </p:txBody>
              </p:sp>
              <p:pic>
                <p:nvPicPr>
                  <p:cNvPr id="23658" name="8 Imagen" descr="atomblack.jpg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23641" y="6124014"/>
                    <a:ext cx="498269" cy="4982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cxnSp>
              <p:nvCxnSpPr>
                <p:cNvPr id="490" name="624 Conector recto"/>
                <p:cNvCxnSpPr/>
                <p:nvPr/>
              </p:nvCxnSpPr>
              <p:spPr>
                <a:xfrm rot="10800000">
                  <a:off x="5789673" y="6420276"/>
                  <a:ext cx="1028743" cy="6378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3610" name="625 Imagen" descr="atomblue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612671" y="6891988"/>
                  <a:ext cx="324272" cy="324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92" name="626 Cilindro"/>
                <p:cNvSpPr/>
                <p:nvPr/>
              </p:nvSpPr>
              <p:spPr>
                <a:xfrm flipH="1" flipV="1">
                  <a:off x="5751572" y="6467877"/>
                  <a:ext cx="76203" cy="539474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612" name="627 Imagen" descr="atomblue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070360" y="5924182"/>
                  <a:ext cx="324272" cy="324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613" name="628 Imagen" descr="atomblue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6141085" y="5924182"/>
                  <a:ext cx="324272" cy="324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95" name="629 Cilindro"/>
                <p:cNvSpPr/>
                <p:nvPr/>
              </p:nvSpPr>
              <p:spPr>
                <a:xfrm rot="3360000" flipH="1" flipV="1">
                  <a:off x="5969091" y="6009174"/>
                  <a:ext cx="79333" cy="539773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496" name="630 Cilindro"/>
                <p:cNvSpPr/>
                <p:nvPr/>
              </p:nvSpPr>
              <p:spPr>
                <a:xfrm rot="7440000">
                  <a:off x="5462656" y="5988547"/>
                  <a:ext cx="76161" cy="539773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cxnSp>
              <p:nvCxnSpPr>
                <p:cNvPr id="497" name="635 Conector recto"/>
                <p:cNvCxnSpPr/>
                <p:nvPr/>
              </p:nvCxnSpPr>
              <p:spPr>
                <a:xfrm>
                  <a:off x="5792849" y="5747519"/>
                  <a:ext cx="463569" cy="285604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636 Conector recto"/>
                <p:cNvCxnSpPr/>
                <p:nvPr/>
              </p:nvCxnSpPr>
              <p:spPr>
                <a:xfrm rot="10800000" flipV="1">
                  <a:off x="5272127" y="5747519"/>
                  <a:ext cx="508021" cy="310991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637 Conector recto"/>
                <p:cNvCxnSpPr/>
                <p:nvPr/>
              </p:nvCxnSpPr>
              <p:spPr>
                <a:xfrm rot="5400000">
                  <a:off x="5012044" y="5969503"/>
                  <a:ext cx="1002788" cy="552473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638 Conector recto"/>
                <p:cNvCxnSpPr/>
                <p:nvPr/>
              </p:nvCxnSpPr>
              <p:spPr>
                <a:xfrm rot="16200000" flipH="1">
                  <a:off x="5550219" y="5990146"/>
                  <a:ext cx="967882" cy="495321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1" name="639 Conector recto"/>
                <p:cNvCxnSpPr/>
                <p:nvPr/>
              </p:nvCxnSpPr>
              <p:spPr>
                <a:xfrm rot="16200000" flipH="1">
                  <a:off x="6048587" y="6431384"/>
                  <a:ext cx="510913" cy="0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2" name="640 Conector recto"/>
                <p:cNvCxnSpPr/>
                <p:nvPr/>
              </p:nvCxnSpPr>
              <p:spPr>
                <a:xfrm flipV="1">
                  <a:off x="5224499" y="6769347"/>
                  <a:ext cx="1076371" cy="25387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641 Conector recto"/>
                <p:cNvCxnSpPr/>
                <p:nvPr/>
              </p:nvCxnSpPr>
              <p:spPr>
                <a:xfrm rot="5400000" flipH="1" flipV="1">
                  <a:off x="4872261" y="6417096"/>
                  <a:ext cx="723530" cy="25401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642 Conector recto"/>
                <p:cNvCxnSpPr/>
                <p:nvPr/>
              </p:nvCxnSpPr>
              <p:spPr>
                <a:xfrm rot="10800000">
                  <a:off x="5234026" y="6804256"/>
                  <a:ext cx="488971" cy="250696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643 Conector recto"/>
                <p:cNvCxnSpPr/>
                <p:nvPr/>
              </p:nvCxnSpPr>
              <p:spPr>
                <a:xfrm flipV="1">
                  <a:off x="5792849" y="6807428"/>
                  <a:ext cx="488971" cy="222137"/>
                </a:xfrm>
                <a:prstGeom prst="line">
                  <a:avLst/>
                </a:prstGeom>
                <a:ln w="25400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647 Conector recto"/>
                <p:cNvCxnSpPr/>
                <p:nvPr/>
              </p:nvCxnSpPr>
              <p:spPr>
                <a:xfrm>
                  <a:off x="5796023" y="5103324"/>
                  <a:ext cx="1025569" cy="6410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649 Conector recto"/>
                <p:cNvCxnSpPr/>
                <p:nvPr/>
              </p:nvCxnSpPr>
              <p:spPr>
                <a:xfrm rot="10800000">
                  <a:off x="4710128" y="7115247"/>
                  <a:ext cx="1025569" cy="64102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650 Conector recto"/>
                <p:cNvCxnSpPr/>
                <p:nvPr/>
              </p:nvCxnSpPr>
              <p:spPr>
                <a:xfrm rot="10800000" flipV="1">
                  <a:off x="5751572" y="7061298"/>
                  <a:ext cx="1076371" cy="6949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651 Conector recto"/>
                <p:cNvCxnSpPr/>
                <p:nvPr/>
              </p:nvCxnSpPr>
              <p:spPr>
                <a:xfrm rot="5400000" flipH="1" flipV="1">
                  <a:off x="6166289" y="6405997"/>
                  <a:ext cx="13169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629" name="44 Grupo"/>
                <p:cNvGrpSpPr>
                  <a:grpSpLocks/>
                </p:cNvGrpSpPr>
                <p:nvPr/>
              </p:nvGrpSpPr>
              <p:grpSpPr bwMode="auto">
                <a:xfrm>
                  <a:off x="6574690" y="6848434"/>
                  <a:ext cx="498269" cy="498269"/>
                  <a:chOff x="10823641" y="6124014"/>
                  <a:chExt cx="498269" cy="498269"/>
                </a:xfrm>
              </p:grpSpPr>
              <p:sp>
                <p:nvSpPr>
                  <p:cNvPr id="536" name="45 Rectángulo"/>
                  <p:cNvSpPr/>
                  <p:nvPr/>
                </p:nvSpPr>
                <p:spPr>
                  <a:xfrm>
                    <a:off x="11029266" y="6260718"/>
                    <a:ext cx="196858" cy="2538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/>
                  </a:p>
                </p:txBody>
              </p:sp>
              <p:pic>
                <p:nvPicPr>
                  <p:cNvPr id="23656" name="46 Imagen" descr="atomblack.jpg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23641" y="6124014"/>
                    <a:ext cx="498269" cy="4982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23630" name="47 Grupo"/>
                <p:cNvGrpSpPr>
                  <a:grpSpLocks/>
                </p:cNvGrpSpPr>
                <p:nvPr/>
              </p:nvGrpSpPr>
              <p:grpSpPr bwMode="auto">
                <a:xfrm>
                  <a:off x="6572346" y="5526058"/>
                  <a:ext cx="498269" cy="498269"/>
                  <a:chOff x="10823641" y="6124014"/>
                  <a:chExt cx="498269" cy="498269"/>
                </a:xfrm>
              </p:grpSpPr>
              <p:sp>
                <p:nvSpPr>
                  <p:cNvPr id="534" name="672 Rectángulo"/>
                  <p:cNvSpPr/>
                  <p:nvPr/>
                </p:nvSpPr>
                <p:spPr>
                  <a:xfrm>
                    <a:off x="11028436" y="6259795"/>
                    <a:ext cx="196858" cy="2538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/>
                  </a:p>
                </p:txBody>
              </p:sp>
              <p:pic>
                <p:nvPicPr>
                  <p:cNvPr id="23654" name="49 Imagen" descr="atomblack.jpg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23641" y="6124014"/>
                    <a:ext cx="498269" cy="4982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512" name="659 Flecha arriba"/>
                <p:cNvSpPr/>
                <p:nvPr/>
              </p:nvSpPr>
              <p:spPr>
                <a:xfrm rot="3180000" flipH="1" flipV="1">
                  <a:off x="5715063" y="6545571"/>
                  <a:ext cx="137907" cy="208407"/>
                </a:xfrm>
                <a:prstGeom prst="upArrow">
                  <a:avLst/>
                </a:prstGeom>
                <a:solidFill>
                  <a:srgbClr val="C00000"/>
                </a:solidFill>
                <a:ln>
                  <a:solidFill>
                    <a:srgbClr val="FF0000"/>
                  </a:solidFill>
                </a:ln>
                <a:scene3d>
                  <a:camera prst="orthographicFront">
                    <a:rot lat="0" lon="0" rev="3300000"/>
                  </a:camera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632" name="631 Imagen" descr="atomgreen.jpg"/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554340" y="6231893"/>
                  <a:ext cx="428397" cy="4283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14" name="632 Cilindro"/>
                <p:cNvSpPr/>
                <p:nvPr/>
              </p:nvSpPr>
              <p:spPr>
                <a:xfrm rot="7440000">
                  <a:off x="6075458" y="6372525"/>
                  <a:ext cx="76161" cy="539773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515" name="633 Cilindro"/>
                <p:cNvSpPr/>
                <p:nvPr/>
              </p:nvSpPr>
              <p:spPr>
                <a:xfrm rot="3360000" flipH="1" flipV="1">
                  <a:off x="5397567" y="6386806"/>
                  <a:ext cx="79335" cy="539773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516" name="634 Cilindro"/>
                <p:cNvSpPr/>
                <p:nvPr/>
              </p:nvSpPr>
              <p:spPr>
                <a:xfrm flipH="1" flipV="1">
                  <a:off x="5742047" y="5779253"/>
                  <a:ext cx="76203" cy="542649"/>
                </a:xfrm>
                <a:prstGeom prst="can">
                  <a:avLst/>
                </a:prstGeom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pic>
              <p:nvPicPr>
                <p:cNvPr id="23636" name="644 Imagen" descr="atomblue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070360" y="6622832"/>
                  <a:ext cx="324272" cy="324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637" name="645 Imagen" descr="atomblue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6137160" y="6622848"/>
                  <a:ext cx="324272" cy="324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638" name="662 Imagen" descr="atomblue.jpg"/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614646" y="5611463"/>
                  <a:ext cx="324272" cy="3242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20" name="620 Flecha arriba"/>
                <p:cNvSpPr/>
                <p:nvPr/>
              </p:nvSpPr>
              <p:spPr>
                <a:xfrm rot="3180000">
                  <a:off x="5737557" y="6785113"/>
                  <a:ext cx="132527" cy="217539"/>
                </a:xfrm>
                <a:prstGeom prst="upArrow">
                  <a:avLst/>
                </a:pr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>
                    <a:rot lat="0" lon="0" rev="3300000"/>
                  </a:camera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521" name="661 Flecha arriba"/>
                <p:cNvSpPr/>
                <p:nvPr/>
              </p:nvSpPr>
              <p:spPr>
                <a:xfrm rot="3180000">
                  <a:off x="5739885" y="5493605"/>
                  <a:ext cx="132527" cy="217539"/>
                </a:xfrm>
                <a:prstGeom prst="upArrow">
                  <a:avLst/>
                </a:prstGeom>
                <a:solidFill>
                  <a:srgbClr val="FFFF00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>
                    <a:rot lat="0" lon="0" rev="3300000"/>
                  </a:camera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cxnSp>
              <p:nvCxnSpPr>
                <p:cNvPr id="522" name="652 Conector recto"/>
                <p:cNvCxnSpPr/>
                <p:nvPr/>
              </p:nvCxnSpPr>
              <p:spPr>
                <a:xfrm rot="10800000">
                  <a:off x="4716478" y="5833202"/>
                  <a:ext cx="1025569" cy="63784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653 Conector recto"/>
                <p:cNvCxnSpPr/>
                <p:nvPr/>
              </p:nvCxnSpPr>
              <p:spPr>
                <a:xfrm flipV="1">
                  <a:off x="5742047" y="5744347"/>
                  <a:ext cx="1085896" cy="7013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660 Conector recto"/>
                <p:cNvCxnSpPr/>
                <p:nvPr/>
              </p:nvCxnSpPr>
              <p:spPr>
                <a:xfrm rot="5400000" flipH="1" flipV="1">
                  <a:off x="5086746" y="7100966"/>
                  <a:ext cx="131695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644" name="41 Grupo"/>
                <p:cNvGrpSpPr>
                  <a:grpSpLocks/>
                </p:cNvGrpSpPr>
                <p:nvPr/>
              </p:nvGrpSpPr>
              <p:grpSpPr bwMode="auto">
                <a:xfrm>
                  <a:off x="5525462" y="7460369"/>
                  <a:ext cx="498269" cy="498269"/>
                  <a:chOff x="10823641" y="6124014"/>
                  <a:chExt cx="498269" cy="498269"/>
                </a:xfrm>
              </p:grpSpPr>
              <p:sp>
                <p:nvSpPr>
                  <p:cNvPr id="532" name="42 Rectángulo"/>
                  <p:cNvSpPr/>
                  <p:nvPr/>
                </p:nvSpPr>
                <p:spPr>
                  <a:xfrm>
                    <a:off x="11030700" y="6261246"/>
                    <a:ext cx="196858" cy="2538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/>
                  </a:p>
                </p:txBody>
              </p:sp>
              <p:pic>
                <p:nvPicPr>
                  <p:cNvPr id="23652" name="43 Imagen" descr="atomblack.jpg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23641" y="6124014"/>
                    <a:ext cx="498269" cy="4982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23645" name="47 Grupo"/>
                <p:cNvGrpSpPr>
                  <a:grpSpLocks/>
                </p:cNvGrpSpPr>
                <p:nvPr/>
              </p:nvGrpSpPr>
              <p:grpSpPr bwMode="auto">
                <a:xfrm>
                  <a:off x="5532826" y="4895978"/>
                  <a:ext cx="498269" cy="498269"/>
                  <a:chOff x="10823641" y="6124014"/>
                  <a:chExt cx="498269" cy="498269"/>
                </a:xfrm>
              </p:grpSpPr>
              <p:sp>
                <p:nvSpPr>
                  <p:cNvPr id="530" name="544 Rectángulo"/>
                  <p:cNvSpPr/>
                  <p:nvPr/>
                </p:nvSpPr>
                <p:spPr>
                  <a:xfrm>
                    <a:off x="11029686" y="6252024"/>
                    <a:ext cx="196858" cy="2538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/>
                  </a:p>
                </p:txBody>
              </p:sp>
              <p:pic>
                <p:nvPicPr>
                  <p:cNvPr id="23650" name="49 Imagen" descr="atomblack.jpg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23641" y="6124014"/>
                    <a:ext cx="498269" cy="4982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23646" name="41 Grupo"/>
                <p:cNvGrpSpPr>
                  <a:grpSpLocks/>
                </p:cNvGrpSpPr>
                <p:nvPr/>
              </p:nvGrpSpPr>
              <p:grpSpPr bwMode="auto">
                <a:xfrm>
                  <a:off x="4485942" y="6830289"/>
                  <a:ext cx="498269" cy="498269"/>
                  <a:chOff x="10823641" y="6124014"/>
                  <a:chExt cx="498269" cy="498269"/>
                </a:xfrm>
              </p:grpSpPr>
              <p:sp>
                <p:nvSpPr>
                  <p:cNvPr id="528" name="42 Rectángulo"/>
                  <p:cNvSpPr/>
                  <p:nvPr/>
                </p:nvSpPr>
                <p:spPr>
                  <a:xfrm>
                    <a:off x="11028776" y="6259822"/>
                    <a:ext cx="196858" cy="25387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ES"/>
                  </a:p>
                </p:txBody>
              </p:sp>
              <p:pic>
                <p:nvPicPr>
                  <p:cNvPr id="23648" name="43 Imagen" descr="atomblack.jpg"/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23641" y="6124014"/>
                    <a:ext cx="498269" cy="4982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</p:grpSp>
      <p:sp>
        <p:nvSpPr>
          <p:cNvPr id="23559" name="CuadroTexto 434"/>
          <p:cNvSpPr txBox="1">
            <a:spLocks noChangeArrowheads="1"/>
          </p:cNvSpPr>
          <p:nvPr/>
        </p:nvSpPr>
        <p:spPr bwMode="auto">
          <a:xfrm>
            <a:off x="2438400" y="212725"/>
            <a:ext cx="4276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2400" b="1">
                <a:solidFill>
                  <a:srgbClr val="FFFF00"/>
                </a:solidFill>
              </a:rPr>
              <a:t>Typical crystal instabilities</a:t>
            </a:r>
          </a:p>
        </p:txBody>
      </p:sp>
      <p:sp>
        <p:nvSpPr>
          <p:cNvPr id="23560" name="CuadroTexto 20"/>
          <p:cNvSpPr txBox="1">
            <a:spLocks noChangeArrowheads="1"/>
          </p:cNvSpPr>
          <p:nvPr/>
        </p:nvSpPr>
        <p:spPr bwMode="auto">
          <a:xfrm>
            <a:off x="3082925" y="4768850"/>
            <a:ext cx="297815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sz="1600" b="1">
                <a:solidFill>
                  <a:schemeClr val="bg1"/>
                </a:solidFill>
              </a:rPr>
              <a:t>PbTiO</a:t>
            </a:r>
            <a:r>
              <a:rPr lang="es-ES_tradnl" sz="1600" b="1" baseline="-25000">
                <a:solidFill>
                  <a:schemeClr val="bg1"/>
                </a:solidFill>
              </a:rPr>
              <a:t>3</a:t>
            </a:r>
            <a:r>
              <a:rPr lang="es-ES_tradnl" sz="1600" b="1">
                <a:solidFill>
                  <a:schemeClr val="bg1"/>
                </a:solidFill>
              </a:rPr>
              <a:t> phonon dispersion curves at the bulk cubic experimental lattice constant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3"/>
          <p:cNvSpPr>
            <a:spLocks noChangeArrowheads="1"/>
          </p:cNvSpPr>
          <p:nvPr/>
        </p:nvSpPr>
        <p:spPr bwMode="auto">
          <a:xfrm>
            <a:off x="458788" y="1552575"/>
            <a:ext cx="30480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11619" name="Text Box 4"/>
          <p:cNvSpPr txBox="1">
            <a:spLocks noChangeArrowheads="1"/>
          </p:cNvSpPr>
          <p:nvPr/>
        </p:nvSpPr>
        <p:spPr bwMode="auto">
          <a:xfrm>
            <a:off x="0" y="0"/>
            <a:ext cx="7942263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Elastic energy associated with inhomogeneous strain play a role in domain structure</a:t>
            </a:r>
          </a:p>
        </p:txBody>
      </p:sp>
      <p:grpSp>
        <p:nvGrpSpPr>
          <p:cNvPr id="110595" name="Group 5"/>
          <p:cNvGrpSpPr>
            <a:grpSpLocks/>
          </p:cNvGrpSpPr>
          <p:nvPr/>
        </p:nvGrpSpPr>
        <p:grpSpPr bwMode="auto">
          <a:xfrm>
            <a:off x="457200" y="1857375"/>
            <a:ext cx="3052763" cy="1071563"/>
            <a:chOff x="2973" y="1104"/>
            <a:chExt cx="1923" cy="675"/>
          </a:xfrm>
        </p:grpSpPr>
        <p:sp>
          <p:nvSpPr>
            <p:cNvPr id="110614" name="Freeform 6"/>
            <p:cNvSpPr>
              <a:spLocks/>
            </p:cNvSpPr>
            <p:nvPr/>
          </p:nvSpPr>
          <p:spPr bwMode="auto">
            <a:xfrm>
              <a:off x="2973" y="1104"/>
              <a:ext cx="1923" cy="675"/>
            </a:xfrm>
            <a:custGeom>
              <a:avLst/>
              <a:gdLst>
                <a:gd name="T0" fmla="*/ 0 w 1923"/>
                <a:gd name="T1" fmla="*/ 627 h 675"/>
                <a:gd name="T2" fmla="*/ 240 w 1923"/>
                <a:gd name="T3" fmla="*/ 675 h 675"/>
                <a:gd name="T4" fmla="*/ 480 w 1923"/>
                <a:gd name="T5" fmla="*/ 627 h 675"/>
                <a:gd name="T6" fmla="*/ 720 w 1923"/>
                <a:gd name="T7" fmla="*/ 579 h 675"/>
                <a:gd name="T8" fmla="*/ 960 w 1923"/>
                <a:gd name="T9" fmla="*/ 627 h 675"/>
                <a:gd name="T10" fmla="*/ 1200 w 1923"/>
                <a:gd name="T11" fmla="*/ 675 h 675"/>
                <a:gd name="T12" fmla="*/ 1440 w 1923"/>
                <a:gd name="T13" fmla="*/ 627 h 675"/>
                <a:gd name="T14" fmla="*/ 1728 w 1923"/>
                <a:gd name="T15" fmla="*/ 579 h 675"/>
                <a:gd name="T16" fmla="*/ 1920 w 1923"/>
                <a:gd name="T17" fmla="*/ 627 h 675"/>
                <a:gd name="T18" fmla="*/ 1920 w 1923"/>
                <a:gd name="T19" fmla="*/ 51 h 675"/>
                <a:gd name="T20" fmla="*/ 1680 w 1923"/>
                <a:gd name="T21" fmla="*/ 3 h 675"/>
                <a:gd name="T22" fmla="*/ 1440 w 1923"/>
                <a:gd name="T23" fmla="*/ 51 h 675"/>
                <a:gd name="T24" fmla="*/ 1200 w 1923"/>
                <a:gd name="T25" fmla="*/ 99 h 675"/>
                <a:gd name="T26" fmla="*/ 960 w 1923"/>
                <a:gd name="T27" fmla="*/ 51 h 675"/>
                <a:gd name="T28" fmla="*/ 720 w 1923"/>
                <a:gd name="T29" fmla="*/ 3 h 675"/>
                <a:gd name="T30" fmla="*/ 480 w 1923"/>
                <a:gd name="T31" fmla="*/ 51 h 675"/>
                <a:gd name="T32" fmla="*/ 237 w 1923"/>
                <a:gd name="T33" fmla="*/ 102 h 675"/>
                <a:gd name="T34" fmla="*/ 0 w 1923"/>
                <a:gd name="T35" fmla="*/ 51 h 675"/>
                <a:gd name="T36" fmla="*/ 0 w 1923"/>
                <a:gd name="T37" fmla="*/ 627 h 6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23"/>
                <a:gd name="T58" fmla="*/ 0 h 675"/>
                <a:gd name="T59" fmla="*/ 1923 w 1923"/>
                <a:gd name="T60" fmla="*/ 675 h 6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23" h="675">
                  <a:moveTo>
                    <a:pt x="0" y="627"/>
                  </a:moveTo>
                  <a:cubicBezTo>
                    <a:pt x="126" y="666"/>
                    <a:pt x="160" y="675"/>
                    <a:pt x="240" y="675"/>
                  </a:cubicBezTo>
                  <a:cubicBezTo>
                    <a:pt x="320" y="675"/>
                    <a:pt x="400" y="643"/>
                    <a:pt x="480" y="627"/>
                  </a:cubicBezTo>
                  <a:cubicBezTo>
                    <a:pt x="560" y="611"/>
                    <a:pt x="640" y="579"/>
                    <a:pt x="720" y="579"/>
                  </a:cubicBezTo>
                  <a:cubicBezTo>
                    <a:pt x="800" y="579"/>
                    <a:pt x="880" y="611"/>
                    <a:pt x="960" y="627"/>
                  </a:cubicBezTo>
                  <a:cubicBezTo>
                    <a:pt x="1040" y="643"/>
                    <a:pt x="1120" y="675"/>
                    <a:pt x="1200" y="675"/>
                  </a:cubicBezTo>
                  <a:cubicBezTo>
                    <a:pt x="1280" y="675"/>
                    <a:pt x="1352" y="643"/>
                    <a:pt x="1440" y="627"/>
                  </a:cubicBezTo>
                  <a:cubicBezTo>
                    <a:pt x="1528" y="611"/>
                    <a:pt x="1648" y="579"/>
                    <a:pt x="1728" y="579"/>
                  </a:cubicBezTo>
                  <a:cubicBezTo>
                    <a:pt x="1808" y="579"/>
                    <a:pt x="1914" y="624"/>
                    <a:pt x="1920" y="627"/>
                  </a:cubicBezTo>
                  <a:cubicBezTo>
                    <a:pt x="1920" y="627"/>
                    <a:pt x="1923" y="627"/>
                    <a:pt x="1920" y="51"/>
                  </a:cubicBezTo>
                  <a:cubicBezTo>
                    <a:pt x="1842" y="12"/>
                    <a:pt x="1760" y="3"/>
                    <a:pt x="1680" y="3"/>
                  </a:cubicBezTo>
                  <a:cubicBezTo>
                    <a:pt x="1600" y="3"/>
                    <a:pt x="1520" y="35"/>
                    <a:pt x="1440" y="51"/>
                  </a:cubicBezTo>
                  <a:cubicBezTo>
                    <a:pt x="1360" y="67"/>
                    <a:pt x="1280" y="99"/>
                    <a:pt x="1200" y="99"/>
                  </a:cubicBezTo>
                  <a:cubicBezTo>
                    <a:pt x="1120" y="99"/>
                    <a:pt x="1040" y="67"/>
                    <a:pt x="960" y="51"/>
                  </a:cubicBezTo>
                  <a:cubicBezTo>
                    <a:pt x="880" y="35"/>
                    <a:pt x="813" y="6"/>
                    <a:pt x="720" y="3"/>
                  </a:cubicBezTo>
                  <a:cubicBezTo>
                    <a:pt x="627" y="0"/>
                    <a:pt x="560" y="35"/>
                    <a:pt x="480" y="51"/>
                  </a:cubicBezTo>
                  <a:cubicBezTo>
                    <a:pt x="400" y="67"/>
                    <a:pt x="357" y="102"/>
                    <a:pt x="237" y="102"/>
                  </a:cubicBezTo>
                  <a:cubicBezTo>
                    <a:pt x="117" y="102"/>
                    <a:pt x="0" y="51"/>
                    <a:pt x="0" y="51"/>
                  </a:cubicBezTo>
                  <a:cubicBezTo>
                    <a:pt x="0" y="339"/>
                    <a:pt x="0" y="339"/>
                    <a:pt x="0" y="62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0615" name="Line 7"/>
            <p:cNvSpPr>
              <a:spLocks noChangeShapeType="1"/>
            </p:cNvSpPr>
            <p:nvPr/>
          </p:nvSpPr>
          <p:spPr bwMode="auto">
            <a:xfrm>
              <a:off x="3410" y="1165"/>
              <a:ext cx="96" cy="5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0616" name="Line 8"/>
            <p:cNvSpPr>
              <a:spLocks noChangeShapeType="1"/>
            </p:cNvSpPr>
            <p:nvPr/>
          </p:nvSpPr>
          <p:spPr bwMode="auto">
            <a:xfrm flipH="1">
              <a:off x="3886" y="1164"/>
              <a:ext cx="96" cy="5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0617" name="Line 9"/>
            <p:cNvSpPr>
              <a:spLocks noChangeShapeType="1"/>
            </p:cNvSpPr>
            <p:nvPr/>
          </p:nvSpPr>
          <p:spPr bwMode="auto">
            <a:xfrm>
              <a:off x="4372" y="1164"/>
              <a:ext cx="96" cy="5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0618" name="Line 10"/>
            <p:cNvSpPr>
              <a:spLocks noChangeShapeType="1"/>
            </p:cNvSpPr>
            <p:nvPr/>
          </p:nvSpPr>
          <p:spPr bwMode="auto">
            <a:xfrm flipH="1">
              <a:off x="2974" y="1174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0619" name="Line 11"/>
            <p:cNvSpPr>
              <a:spLocks noChangeShapeType="1"/>
            </p:cNvSpPr>
            <p:nvPr/>
          </p:nvSpPr>
          <p:spPr bwMode="auto">
            <a:xfrm flipH="1">
              <a:off x="4846" y="1426"/>
              <a:ext cx="4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10596" name="AutoShape 12"/>
          <p:cNvSpPr>
            <a:spLocks noChangeArrowheads="1"/>
          </p:cNvSpPr>
          <p:nvPr/>
        </p:nvSpPr>
        <p:spPr bwMode="auto">
          <a:xfrm>
            <a:off x="1503363" y="2047875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10597" name="AutoShape 13"/>
          <p:cNvSpPr>
            <a:spLocks noChangeArrowheads="1"/>
          </p:cNvSpPr>
          <p:nvPr/>
        </p:nvSpPr>
        <p:spPr bwMode="auto">
          <a:xfrm>
            <a:off x="3052763" y="2073275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10598" name="AutoShape 14"/>
          <p:cNvSpPr>
            <a:spLocks noChangeArrowheads="1"/>
          </p:cNvSpPr>
          <p:nvPr/>
        </p:nvSpPr>
        <p:spPr bwMode="auto">
          <a:xfrm flipV="1">
            <a:off x="2252663" y="2162175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10599" name="AutoShape 15"/>
          <p:cNvSpPr>
            <a:spLocks noChangeArrowheads="1"/>
          </p:cNvSpPr>
          <p:nvPr/>
        </p:nvSpPr>
        <p:spPr bwMode="auto">
          <a:xfrm flipV="1">
            <a:off x="715963" y="2162175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10600" name="Rectangle 32"/>
          <p:cNvSpPr>
            <a:spLocks noChangeArrowheads="1"/>
          </p:cNvSpPr>
          <p:nvPr/>
        </p:nvSpPr>
        <p:spPr bwMode="auto">
          <a:xfrm>
            <a:off x="5635625" y="1552575"/>
            <a:ext cx="30480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10601" name="Freeform 34"/>
          <p:cNvSpPr>
            <a:spLocks/>
          </p:cNvSpPr>
          <p:nvPr/>
        </p:nvSpPr>
        <p:spPr bwMode="auto">
          <a:xfrm>
            <a:off x="5634038" y="1852613"/>
            <a:ext cx="3052762" cy="1076325"/>
          </a:xfrm>
          <a:custGeom>
            <a:avLst/>
            <a:gdLst>
              <a:gd name="T0" fmla="*/ 0 w 1923"/>
              <a:gd name="T1" fmla="*/ 2147483647 h 678"/>
              <a:gd name="T2" fmla="*/ 2147483647 w 1923"/>
              <a:gd name="T3" fmla="*/ 2147483647 h 678"/>
              <a:gd name="T4" fmla="*/ 2147483647 w 1923"/>
              <a:gd name="T5" fmla="*/ 2147483647 h 678"/>
              <a:gd name="T6" fmla="*/ 2147483647 w 1923"/>
              <a:gd name="T7" fmla="*/ 2147483647 h 678"/>
              <a:gd name="T8" fmla="*/ 2147483647 w 1923"/>
              <a:gd name="T9" fmla="*/ 2147483647 h 678"/>
              <a:gd name="T10" fmla="*/ 2147483647 w 1923"/>
              <a:gd name="T11" fmla="*/ 2147483647 h 678"/>
              <a:gd name="T12" fmla="*/ 2147483647 w 1923"/>
              <a:gd name="T13" fmla="*/ 2147483647 h 678"/>
              <a:gd name="T14" fmla="*/ 2147483647 w 1923"/>
              <a:gd name="T15" fmla="*/ 2147483647 h 678"/>
              <a:gd name="T16" fmla="*/ 2147483647 w 1923"/>
              <a:gd name="T17" fmla="*/ 0 h 678"/>
              <a:gd name="T18" fmla="*/ 0 w 1923"/>
              <a:gd name="T19" fmla="*/ 2147483647 h 678"/>
              <a:gd name="T20" fmla="*/ 0 w 1923"/>
              <a:gd name="T21" fmla="*/ 2147483647 h 6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923"/>
              <a:gd name="T34" fmla="*/ 0 h 678"/>
              <a:gd name="T35" fmla="*/ 1923 w 1923"/>
              <a:gd name="T36" fmla="*/ 678 h 6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923" h="678">
                <a:moveTo>
                  <a:pt x="0" y="630"/>
                </a:moveTo>
                <a:cubicBezTo>
                  <a:pt x="138" y="609"/>
                  <a:pt x="311" y="579"/>
                  <a:pt x="471" y="579"/>
                </a:cubicBezTo>
                <a:cubicBezTo>
                  <a:pt x="631" y="579"/>
                  <a:pt x="800" y="607"/>
                  <a:pt x="960" y="630"/>
                </a:cubicBezTo>
                <a:cubicBezTo>
                  <a:pt x="1119" y="646"/>
                  <a:pt x="1268" y="678"/>
                  <a:pt x="1428" y="678"/>
                </a:cubicBezTo>
                <a:cubicBezTo>
                  <a:pt x="1588" y="678"/>
                  <a:pt x="1749" y="663"/>
                  <a:pt x="1920" y="630"/>
                </a:cubicBezTo>
                <a:cubicBezTo>
                  <a:pt x="1920" y="630"/>
                  <a:pt x="1923" y="630"/>
                  <a:pt x="1920" y="54"/>
                </a:cubicBezTo>
                <a:cubicBezTo>
                  <a:pt x="1764" y="69"/>
                  <a:pt x="1603" y="99"/>
                  <a:pt x="1443" y="99"/>
                </a:cubicBezTo>
                <a:cubicBezTo>
                  <a:pt x="1283" y="99"/>
                  <a:pt x="1121" y="69"/>
                  <a:pt x="960" y="54"/>
                </a:cubicBezTo>
                <a:cubicBezTo>
                  <a:pt x="800" y="38"/>
                  <a:pt x="643" y="0"/>
                  <a:pt x="483" y="0"/>
                </a:cubicBezTo>
                <a:cubicBezTo>
                  <a:pt x="323" y="0"/>
                  <a:pt x="183" y="21"/>
                  <a:pt x="0" y="54"/>
                </a:cubicBezTo>
                <a:cubicBezTo>
                  <a:pt x="0" y="342"/>
                  <a:pt x="0" y="342"/>
                  <a:pt x="0" y="630"/>
                </a:cubicBez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110602" name="Line 36"/>
          <p:cNvSpPr>
            <a:spLocks noChangeShapeType="1"/>
          </p:cNvSpPr>
          <p:nvPr/>
        </p:nvSpPr>
        <p:spPr bwMode="auto">
          <a:xfrm flipH="1">
            <a:off x="7083425" y="1952625"/>
            <a:ext cx="152400" cy="881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110603" name="Line 39"/>
          <p:cNvSpPr>
            <a:spLocks noChangeShapeType="1"/>
          </p:cNvSpPr>
          <p:nvPr/>
        </p:nvSpPr>
        <p:spPr bwMode="auto">
          <a:xfrm>
            <a:off x="5634038" y="2309813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110604" name="AutoShape 40"/>
          <p:cNvSpPr>
            <a:spLocks noChangeArrowheads="1"/>
          </p:cNvSpPr>
          <p:nvPr/>
        </p:nvSpPr>
        <p:spPr bwMode="auto">
          <a:xfrm rot="-573605">
            <a:off x="5881688" y="2047875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10605" name="AutoShape 42"/>
          <p:cNvSpPr>
            <a:spLocks noChangeArrowheads="1"/>
          </p:cNvSpPr>
          <p:nvPr/>
        </p:nvSpPr>
        <p:spPr bwMode="auto">
          <a:xfrm rot="21216063" flipV="1">
            <a:off x="8215313" y="2100263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10606" name="Line 44"/>
          <p:cNvSpPr>
            <a:spLocks noChangeShapeType="1"/>
          </p:cNvSpPr>
          <p:nvPr/>
        </p:nvSpPr>
        <p:spPr bwMode="auto">
          <a:xfrm>
            <a:off x="8605838" y="1947863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110607" name="Line 45"/>
          <p:cNvSpPr>
            <a:spLocks noChangeShapeType="1"/>
          </p:cNvSpPr>
          <p:nvPr/>
        </p:nvSpPr>
        <p:spPr bwMode="auto">
          <a:xfrm flipH="1">
            <a:off x="6396038" y="185737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110608" name="Line 46"/>
          <p:cNvSpPr>
            <a:spLocks noChangeShapeType="1"/>
          </p:cNvSpPr>
          <p:nvPr/>
        </p:nvSpPr>
        <p:spPr bwMode="auto">
          <a:xfrm flipH="1">
            <a:off x="7929563" y="2014538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110609" name="AutoShape 47"/>
          <p:cNvSpPr>
            <a:spLocks noChangeArrowheads="1"/>
          </p:cNvSpPr>
          <p:nvPr/>
        </p:nvSpPr>
        <p:spPr bwMode="auto">
          <a:xfrm rot="575588" flipV="1">
            <a:off x="7419975" y="2109788"/>
            <a:ext cx="228600" cy="685800"/>
          </a:xfrm>
          <a:prstGeom prst="up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10610" name="AutoShape 48"/>
          <p:cNvSpPr>
            <a:spLocks noChangeArrowheads="1"/>
          </p:cNvSpPr>
          <p:nvPr/>
        </p:nvSpPr>
        <p:spPr bwMode="auto">
          <a:xfrm rot="611886">
            <a:off x="6662738" y="2062163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10611" name="Text Box 50"/>
          <p:cNvSpPr txBox="1">
            <a:spLocks noChangeArrowheads="1"/>
          </p:cNvSpPr>
          <p:nvPr/>
        </p:nvSpPr>
        <p:spPr bwMode="auto">
          <a:xfrm>
            <a:off x="384175" y="3876675"/>
            <a:ext cx="8382000" cy="730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  <a:cs typeface="Times New Roman" pitchFamily="18" charset="0"/>
              </a:rPr>
              <a:t>Balance:</a:t>
            </a:r>
          </a:p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  <a:cs typeface="Times New Roman" pitchFamily="18" charset="0"/>
              </a:rPr>
              <a:t>Elastic energy ↔ Electrostatic energy  ↔ Domain wall energy</a:t>
            </a:r>
          </a:p>
        </p:txBody>
      </p:sp>
      <p:sp>
        <p:nvSpPr>
          <p:cNvPr id="110612" name="AutoShape 51"/>
          <p:cNvSpPr>
            <a:spLocks noChangeArrowheads="1"/>
          </p:cNvSpPr>
          <p:nvPr/>
        </p:nvSpPr>
        <p:spPr bwMode="auto">
          <a:xfrm>
            <a:off x="4267200" y="1876425"/>
            <a:ext cx="609600" cy="990600"/>
          </a:xfrm>
          <a:prstGeom prst="rightArrow">
            <a:avLst>
              <a:gd name="adj1" fmla="val 50000"/>
              <a:gd name="adj2" fmla="val 54861"/>
            </a:avLst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10613" name="Text Box 56"/>
          <p:cNvSpPr txBox="1">
            <a:spLocks noChangeArrowheads="1"/>
          </p:cNvSpPr>
          <p:nvPr/>
        </p:nvSpPr>
        <p:spPr bwMode="auto">
          <a:xfrm>
            <a:off x="381000" y="5156200"/>
            <a:ext cx="8382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  <a:cs typeface="Times New Roman" pitchFamily="18" charset="0"/>
              </a:rPr>
              <a:t>Domain wall interaction more complex than in bulk/thick films</a:t>
            </a:r>
          </a:p>
          <a:p>
            <a:pPr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  <a:cs typeface="Times New Roman" pitchFamily="18" charset="0"/>
              </a:rPr>
              <a:t>Need for a model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ChangeArrowheads="1"/>
          </p:cNvSpPr>
          <p:nvPr/>
        </p:nvSpPr>
        <p:spPr bwMode="auto">
          <a:xfrm>
            <a:off x="0" y="0"/>
            <a:ext cx="91440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 anchor="ctr"/>
          <a:lstStyle/>
          <a:p>
            <a:r>
              <a:rPr lang="en-GB" sz="2300" b="1">
                <a:solidFill>
                  <a:srgbClr val="FFFF00"/>
                </a:solidFill>
              </a:rPr>
              <a:t>Common wisdom: epitaxial BaTiO</a:t>
            </a:r>
            <a:r>
              <a:rPr lang="en-GB" sz="2300" b="1" baseline="-25000">
                <a:solidFill>
                  <a:srgbClr val="FFFF00"/>
                </a:solidFill>
              </a:rPr>
              <a:t>3</a:t>
            </a:r>
            <a:r>
              <a:rPr lang="en-GB" sz="2300" b="1">
                <a:solidFill>
                  <a:srgbClr val="FFFF00"/>
                </a:solidFill>
              </a:rPr>
              <a:t> under compressive in-plane strain stabilizes the tetragonal phase, with enhancement of </a:t>
            </a:r>
            <a:r>
              <a:rPr lang="en-GB" sz="2300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GB" sz="2300" i="1" baseline="-250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300" i="1" baseline="-250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42" name="Picture 3" descr="diagramHEF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221BC"/>
              </a:clrFrom>
              <a:clrTo>
                <a:srgbClr val="7221B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988" y="2954338"/>
            <a:ext cx="33528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43" name="Group 4"/>
          <p:cNvGrpSpPr>
            <a:grpSpLocks/>
          </p:cNvGrpSpPr>
          <p:nvPr/>
        </p:nvGrpSpPr>
        <p:grpSpPr bwMode="auto">
          <a:xfrm>
            <a:off x="704850" y="1057275"/>
            <a:ext cx="2333625" cy="1928813"/>
            <a:chOff x="312" y="2845"/>
            <a:chExt cx="1470" cy="1215"/>
          </a:xfrm>
        </p:grpSpPr>
        <p:sp>
          <p:nvSpPr>
            <p:cNvPr id="112654" name="Line 5"/>
            <p:cNvSpPr>
              <a:spLocks noChangeAspect="1" noChangeShapeType="1"/>
            </p:cNvSpPr>
            <p:nvPr/>
          </p:nvSpPr>
          <p:spPr bwMode="auto">
            <a:xfrm>
              <a:off x="994" y="2906"/>
              <a:ext cx="0" cy="56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112655" name="AutoShape 6"/>
            <p:cNvSpPr>
              <a:spLocks noChangeAspect="1" noChangeArrowheads="1"/>
            </p:cNvSpPr>
            <p:nvPr/>
          </p:nvSpPr>
          <p:spPr bwMode="auto">
            <a:xfrm rot="-658636">
              <a:off x="529" y="3463"/>
              <a:ext cx="997" cy="369"/>
            </a:xfrm>
            <a:prstGeom prst="diamond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2656" name="AutoShape 7"/>
            <p:cNvSpPr>
              <a:spLocks noChangeAspect="1" noChangeArrowheads="1"/>
            </p:cNvSpPr>
            <p:nvPr/>
          </p:nvSpPr>
          <p:spPr bwMode="auto">
            <a:xfrm rot="5400000" flipV="1">
              <a:off x="652" y="2877"/>
              <a:ext cx="750" cy="980"/>
            </a:xfrm>
            <a:prstGeom prst="parallelogram">
              <a:avLst>
                <a:gd name="adj" fmla="val 25000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2657" name="Line 8"/>
            <p:cNvSpPr>
              <a:spLocks noChangeAspect="1" noChangeShapeType="1"/>
            </p:cNvSpPr>
            <p:nvPr/>
          </p:nvSpPr>
          <p:spPr bwMode="auto">
            <a:xfrm flipV="1">
              <a:off x="536" y="3180"/>
              <a:ext cx="0" cy="56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112658" name="Line 9"/>
            <p:cNvSpPr>
              <a:spLocks noChangeAspect="1" noChangeShapeType="1"/>
            </p:cNvSpPr>
            <p:nvPr/>
          </p:nvSpPr>
          <p:spPr bwMode="auto">
            <a:xfrm>
              <a:off x="529" y="3741"/>
              <a:ext cx="533" cy="9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112659" name="Line 10"/>
            <p:cNvSpPr>
              <a:spLocks noChangeAspect="1" noChangeShapeType="1"/>
            </p:cNvSpPr>
            <p:nvPr/>
          </p:nvSpPr>
          <p:spPr bwMode="auto">
            <a:xfrm flipV="1">
              <a:off x="539" y="3556"/>
              <a:ext cx="976" cy="18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112660" name="Line 11"/>
            <p:cNvSpPr>
              <a:spLocks noChangeAspect="1" noChangeShapeType="1"/>
            </p:cNvSpPr>
            <p:nvPr/>
          </p:nvSpPr>
          <p:spPr bwMode="auto">
            <a:xfrm flipV="1">
              <a:off x="539" y="3271"/>
              <a:ext cx="527" cy="47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112661" name="Line 12"/>
            <p:cNvSpPr>
              <a:spLocks noChangeAspect="1" noChangeShapeType="1"/>
            </p:cNvSpPr>
            <p:nvPr/>
          </p:nvSpPr>
          <p:spPr bwMode="auto">
            <a:xfrm flipV="1">
              <a:off x="539" y="2993"/>
              <a:ext cx="978" cy="7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med" len="med"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112662" name="Line 13"/>
            <p:cNvSpPr>
              <a:spLocks noChangeAspect="1" noChangeShapeType="1"/>
            </p:cNvSpPr>
            <p:nvPr/>
          </p:nvSpPr>
          <p:spPr bwMode="auto">
            <a:xfrm>
              <a:off x="1064" y="3264"/>
              <a:ext cx="0" cy="568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112663" name="Text Box 14"/>
            <p:cNvSpPr txBox="1">
              <a:spLocks noChangeAspect="1" noChangeArrowheads="1"/>
            </p:cNvSpPr>
            <p:nvPr/>
          </p:nvSpPr>
          <p:spPr bwMode="auto">
            <a:xfrm>
              <a:off x="312" y="3054"/>
              <a:ext cx="23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i="1">
                  <a:solidFill>
                    <a:srgbClr val="FFFF00"/>
                  </a:solidFill>
                </a:rPr>
                <a:t>c</a:t>
              </a:r>
              <a:endParaRPr lang="en-US" b="1" i="1">
                <a:solidFill>
                  <a:srgbClr val="FFFF00"/>
                </a:solidFill>
              </a:endParaRPr>
            </a:p>
          </p:txBody>
        </p:sp>
        <p:sp>
          <p:nvSpPr>
            <p:cNvPr id="112664" name="Text Box 15"/>
            <p:cNvSpPr txBox="1">
              <a:spLocks noChangeAspect="1" noChangeArrowheads="1"/>
            </p:cNvSpPr>
            <p:nvPr/>
          </p:nvSpPr>
          <p:spPr bwMode="auto">
            <a:xfrm>
              <a:off x="946" y="3827"/>
              <a:ext cx="23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i="1">
                  <a:solidFill>
                    <a:srgbClr val="FFFF00"/>
                  </a:solidFill>
                </a:rPr>
                <a:t>a</a:t>
              </a:r>
              <a:endParaRPr lang="en-US" b="1" i="1">
                <a:solidFill>
                  <a:srgbClr val="FFFF00"/>
                </a:solidFill>
              </a:endParaRPr>
            </a:p>
          </p:txBody>
        </p:sp>
        <p:sp>
          <p:nvSpPr>
            <p:cNvPr id="112665" name="Text Box 16"/>
            <p:cNvSpPr txBox="1">
              <a:spLocks noChangeAspect="1" noChangeArrowheads="1"/>
            </p:cNvSpPr>
            <p:nvPr/>
          </p:nvSpPr>
          <p:spPr bwMode="auto">
            <a:xfrm>
              <a:off x="1470" y="3522"/>
              <a:ext cx="31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i="1">
                  <a:solidFill>
                    <a:srgbClr val="FFFF00"/>
                  </a:solidFill>
                </a:rPr>
                <a:t>aa</a:t>
              </a:r>
              <a:endParaRPr lang="en-US" b="1" i="1">
                <a:solidFill>
                  <a:srgbClr val="FFFF00"/>
                </a:solidFill>
              </a:endParaRPr>
            </a:p>
          </p:txBody>
        </p:sp>
        <p:sp>
          <p:nvSpPr>
            <p:cNvPr id="112666" name="Text Box 17"/>
            <p:cNvSpPr txBox="1">
              <a:spLocks noChangeAspect="1" noChangeArrowheads="1"/>
            </p:cNvSpPr>
            <p:nvPr/>
          </p:nvSpPr>
          <p:spPr bwMode="auto">
            <a:xfrm>
              <a:off x="1498" y="2845"/>
              <a:ext cx="20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i="1">
                  <a:solidFill>
                    <a:srgbClr val="FFFF00"/>
                  </a:solidFill>
                </a:rPr>
                <a:t>r</a:t>
              </a:r>
              <a:endParaRPr lang="en-US" b="1" i="1">
                <a:solidFill>
                  <a:srgbClr val="FFFF00"/>
                </a:solidFill>
              </a:endParaRPr>
            </a:p>
          </p:txBody>
        </p:sp>
        <p:sp>
          <p:nvSpPr>
            <p:cNvPr id="112667" name="Line 18"/>
            <p:cNvSpPr>
              <a:spLocks noChangeAspect="1" noChangeShapeType="1"/>
            </p:cNvSpPr>
            <p:nvPr/>
          </p:nvSpPr>
          <p:spPr bwMode="auto">
            <a:xfrm>
              <a:off x="1518" y="2986"/>
              <a:ext cx="0" cy="56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s-ES"/>
            </a:p>
          </p:txBody>
        </p:sp>
        <p:sp>
          <p:nvSpPr>
            <p:cNvPr id="112668" name="AutoShape 19"/>
            <p:cNvSpPr>
              <a:spLocks noChangeAspect="1" noChangeArrowheads="1"/>
            </p:cNvSpPr>
            <p:nvPr/>
          </p:nvSpPr>
          <p:spPr bwMode="auto">
            <a:xfrm rot="-658636">
              <a:off x="529" y="2900"/>
              <a:ext cx="997" cy="368"/>
            </a:xfrm>
            <a:prstGeom prst="diamond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112669" name="Text Box 20"/>
            <p:cNvSpPr txBox="1">
              <a:spLocks noChangeAspect="1" noChangeArrowheads="1"/>
            </p:cNvSpPr>
            <p:nvPr/>
          </p:nvSpPr>
          <p:spPr bwMode="auto">
            <a:xfrm>
              <a:off x="943" y="3047"/>
              <a:ext cx="31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i="1">
                  <a:solidFill>
                    <a:srgbClr val="FFFF00"/>
                  </a:solidFill>
                </a:rPr>
                <a:t>ac</a:t>
              </a:r>
              <a:endParaRPr lang="en-US" b="1" i="1">
                <a:solidFill>
                  <a:srgbClr val="FFFF00"/>
                </a:solidFill>
              </a:endParaRPr>
            </a:p>
          </p:txBody>
        </p:sp>
        <p:sp>
          <p:nvSpPr>
            <p:cNvPr id="112670" name="Text Box 21"/>
            <p:cNvSpPr txBox="1">
              <a:spLocks noChangeAspect="1" noChangeArrowheads="1"/>
            </p:cNvSpPr>
            <p:nvPr/>
          </p:nvSpPr>
          <p:spPr bwMode="auto">
            <a:xfrm>
              <a:off x="340" y="3699"/>
              <a:ext cx="23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i="1">
                  <a:solidFill>
                    <a:srgbClr val="FFFF00"/>
                  </a:solidFill>
                </a:rPr>
                <a:t>p</a:t>
              </a:r>
              <a:endParaRPr lang="en-US" b="1" i="1">
                <a:solidFill>
                  <a:srgbClr val="FFFF00"/>
                </a:solidFill>
              </a:endParaRPr>
            </a:p>
          </p:txBody>
        </p:sp>
      </p:grpSp>
      <p:sp>
        <p:nvSpPr>
          <p:cNvPr id="112644" name="Text Box 23"/>
          <p:cNvSpPr txBox="1">
            <a:spLocks noChangeArrowheads="1"/>
          </p:cNvSpPr>
          <p:nvPr/>
        </p:nvSpPr>
        <p:spPr bwMode="auto">
          <a:xfrm>
            <a:off x="-57150" y="6172200"/>
            <a:ext cx="3776663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sz="1200" b="1">
                <a:solidFill>
                  <a:schemeClr val="bg1"/>
                </a:solidFill>
              </a:rPr>
              <a:t>O. Diéguez </a:t>
            </a:r>
            <a:r>
              <a:rPr lang="en-US" sz="1200" b="1" i="1">
                <a:solidFill>
                  <a:schemeClr val="bg1"/>
                </a:solidFill>
              </a:rPr>
              <a:t>et al</a:t>
            </a:r>
            <a:r>
              <a:rPr lang="en-US" sz="1200" b="1">
                <a:solidFill>
                  <a:schemeClr val="bg1"/>
                </a:solidFill>
              </a:rPr>
              <a:t>., Phys. Rev. B 69, 212101 (2004)</a:t>
            </a:r>
          </a:p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B. Lai </a:t>
            </a:r>
            <a:r>
              <a:rPr lang="en-US" sz="1200" b="1" i="1">
                <a:solidFill>
                  <a:schemeClr val="bg1"/>
                </a:solidFill>
              </a:rPr>
              <a:t>et al</a:t>
            </a:r>
            <a:r>
              <a:rPr lang="en-US" sz="1200" b="1">
                <a:solidFill>
                  <a:schemeClr val="bg1"/>
                </a:solidFill>
              </a:rPr>
              <a:t>., Appl. Phys. Lett. 86, 132904 (2005)</a:t>
            </a:r>
          </a:p>
        </p:txBody>
      </p:sp>
      <p:grpSp>
        <p:nvGrpSpPr>
          <p:cNvPr id="3" name="Group 240"/>
          <p:cNvGrpSpPr>
            <a:grpSpLocks/>
          </p:cNvGrpSpPr>
          <p:nvPr/>
        </p:nvGrpSpPr>
        <p:grpSpPr bwMode="auto">
          <a:xfrm>
            <a:off x="3578225" y="2573338"/>
            <a:ext cx="2582863" cy="3814762"/>
            <a:chOff x="3616" y="576"/>
            <a:chExt cx="1952" cy="2403"/>
          </a:xfrm>
        </p:grpSpPr>
        <p:pic>
          <p:nvPicPr>
            <p:cNvPr id="112651" name="Picture 23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16" y="989"/>
              <a:ext cx="1952" cy="1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652" name="Text Box 233"/>
            <p:cNvSpPr txBox="1">
              <a:spLocks noChangeArrowheads="1"/>
            </p:cNvSpPr>
            <p:nvPr/>
          </p:nvSpPr>
          <p:spPr bwMode="auto">
            <a:xfrm>
              <a:off x="3864" y="2688"/>
              <a:ext cx="148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K. J. Choi </a:t>
              </a:r>
              <a:r>
                <a:rPr lang="en-GB" sz="1200" b="1" i="1">
                  <a:solidFill>
                    <a:schemeClr val="bg1"/>
                  </a:solidFill>
                </a:rPr>
                <a:t>et al.</a:t>
              </a:r>
              <a:r>
                <a:rPr lang="en-GB" sz="1200" b="1">
                  <a:solidFill>
                    <a:schemeClr val="bg1"/>
                  </a:solidFill>
                </a:rPr>
                <a:t>,      Science 306, 1005 (2004)</a:t>
              </a:r>
              <a:endParaRPr lang="en-US" sz="1200" b="1" baseline="-25000">
                <a:solidFill>
                  <a:schemeClr val="bg1"/>
                </a:solidFill>
              </a:endParaRPr>
            </a:p>
          </p:txBody>
        </p:sp>
        <p:sp>
          <p:nvSpPr>
            <p:cNvPr id="112653" name="Text Box 236"/>
            <p:cNvSpPr txBox="1">
              <a:spLocks noChangeArrowheads="1"/>
            </p:cNvSpPr>
            <p:nvPr/>
          </p:nvSpPr>
          <p:spPr bwMode="auto">
            <a:xfrm>
              <a:off x="3648" y="576"/>
              <a:ext cx="192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Enhancement of the remnant polarization</a:t>
              </a:r>
            </a:p>
          </p:txBody>
        </p:sp>
      </p:grpSp>
      <p:grpSp>
        <p:nvGrpSpPr>
          <p:cNvPr id="4" name="Group 239"/>
          <p:cNvGrpSpPr>
            <a:grpSpLocks/>
          </p:cNvGrpSpPr>
          <p:nvPr/>
        </p:nvGrpSpPr>
        <p:grpSpPr bwMode="auto">
          <a:xfrm>
            <a:off x="6276975" y="2611438"/>
            <a:ext cx="2849563" cy="3738562"/>
            <a:chOff x="75" y="624"/>
            <a:chExt cx="2154" cy="2355"/>
          </a:xfrm>
        </p:grpSpPr>
        <p:pic>
          <p:nvPicPr>
            <p:cNvPr id="112648" name="Picture 228" descr="yonedafi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" y="990"/>
              <a:ext cx="2154" cy="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649" name="Text Box 229"/>
            <p:cNvSpPr txBox="1">
              <a:spLocks noChangeArrowheads="1"/>
            </p:cNvSpPr>
            <p:nvPr/>
          </p:nvSpPr>
          <p:spPr bwMode="auto">
            <a:xfrm>
              <a:off x="312" y="2688"/>
              <a:ext cx="168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>
                  <a:solidFill>
                    <a:schemeClr val="bg1"/>
                  </a:solidFill>
                </a:rPr>
                <a:t>Yoneda </a:t>
              </a:r>
              <a:r>
                <a:rPr lang="en-GB" sz="1200" b="1" i="1">
                  <a:solidFill>
                    <a:schemeClr val="bg1"/>
                  </a:solidFill>
                </a:rPr>
                <a:t>et al.</a:t>
              </a:r>
              <a:r>
                <a:rPr lang="en-GB" sz="1200" b="1">
                  <a:solidFill>
                    <a:schemeClr val="bg1"/>
                  </a:solidFill>
                </a:rPr>
                <a:t>, J. Appl. Phys. 83, 2458 (1998)</a:t>
              </a:r>
              <a:endParaRPr lang="en-US" sz="1200" b="1" baseline="-25000">
                <a:solidFill>
                  <a:schemeClr val="bg1"/>
                </a:solidFill>
              </a:endParaRPr>
            </a:p>
          </p:txBody>
        </p:sp>
        <p:sp>
          <p:nvSpPr>
            <p:cNvPr id="112650" name="Text Box 235"/>
            <p:cNvSpPr txBox="1">
              <a:spLocks noChangeArrowheads="1"/>
            </p:cNvSpPr>
            <p:nvPr/>
          </p:nvSpPr>
          <p:spPr bwMode="auto">
            <a:xfrm>
              <a:off x="192" y="624"/>
              <a:ext cx="1920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Enhancement of the transition temperature</a:t>
              </a:r>
            </a:p>
          </p:txBody>
        </p:sp>
      </p:grpSp>
      <p:sp>
        <p:nvSpPr>
          <p:cNvPr id="112647" name="CuadroTexto 32"/>
          <p:cNvSpPr txBox="1">
            <a:spLocks noChangeArrowheads="1"/>
          </p:cNvSpPr>
          <p:nvPr/>
        </p:nvSpPr>
        <p:spPr bwMode="auto">
          <a:xfrm>
            <a:off x="8272463" y="4225925"/>
            <a:ext cx="87153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rgbClr val="FF0000"/>
                </a:solidFill>
              </a:rPr>
              <a:t>BaTiO</a:t>
            </a:r>
            <a:r>
              <a:rPr lang="es-ES_tradnl" b="1" baseline="-25000">
                <a:solidFill>
                  <a:srgbClr val="FF0000"/>
                </a:solidFill>
              </a:rPr>
              <a:t>3</a:t>
            </a:r>
            <a:r>
              <a:rPr lang="es-ES_tradnl" b="1">
                <a:solidFill>
                  <a:srgbClr val="FF0000"/>
                </a:solidFill>
              </a:rPr>
              <a:t>/SrTiO</a:t>
            </a:r>
            <a:r>
              <a:rPr lang="es-ES_tradnl" b="1" baseline="-2500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56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Simulation of monodomain PbTiO</a:t>
            </a:r>
            <a:r>
              <a:rPr lang="es-ES" sz="2300" b="1" baseline="-25000" dirty="0">
                <a:solidFill>
                  <a:srgbClr val="FFFF00"/>
                </a:solidFill>
                <a:latin typeface="+mn-lt"/>
                <a:cs typeface="+mn-cs"/>
              </a:rPr>
              <a:t>3</a:t>
            </a: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/SrTiO</a:t>
            </a:r>
            <a:r>
              <a:rPr lang="es-ES" sz="2300" b="1" baseline="-25000" dirty="0">
                <a:solidFill>
                  <a:srgbClr val="FFFF00"/>
                </a:solidFill>
                <a:latin typeface="+mn-lt"/>
                <a:cs typeface="+mn-cs"/>
              </a:rPr>
              <a:t>3</a:t>
            </a: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 (3/3) superlattices</a:t>
            </a:r>
          </a:p>
        </p:txBody>
      </p:sp>
      <p:sp>
        <p:nvSpPr>
          <p:cNvPr id="67587" name="Text Box 125"/>
          <p:cNvSpPr txBox="1">
            <a:spLocks noChangeArrowheads="1"/>
          </p:cNvSpPr>
          <p:nvPr/>
        </p:nvSpPr>
        <p:spPr bwMode="auto">
          <a:xfrm>
            <a:off x="814388" y="695325"/>
            <a:ext cx="378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300" b="1" dirty="0">
                <a:solidFill>
                  <a:schemeClr val="bg1"/>
                </a:solidFill>
                <a:latin typeface="+mn-lt"/>
                <a:cs typeface="+mn-cs"/>
              </a:rPr>
              <a:t>Bousquet </a:t>
            </a:r>
            <a:r>
              <a:rPr lang="es-ES" sz="1300" b="1" i="1" dirty="0">
                <a:solidFill>
                  <a:schemeClr val="bg1"/>
                </a:solidFill>
                <a:latin typeface="+mn-lt"/>
                <a:cs typeface="+mn-cs"/>
              </a:rPr>
              <a:t>et al</a:t>
            </a:r>
            <a:r>
              <a:rPr lang="es-ES" sz="1300" b="1" dirty="0">
                <a:solidFill>
                  <a:schemeClr val="bg1"/>
                </a:solidFill>
                <a:latin typeface="+mn-lt"/>
                <a:cs typeface="+mn-cs"/>
              </a:rPr>
              <a:t>., Nature 452, 732 (2008)</a:t>
            </a:r>
          </a:p>
        </p:txBody>
      </p:sp>
      <p:sp>
        <p:nvSpPr>
          <p:cNvPr id="114691" name="Text Box 126"/>
          <p:cNvSpPr txBox="1">
            <a:spLocks noChangeArrowheads="1"/>
          </p:cNvSpPr>
          <p:nvPr/>
        </p:nvSpPr>
        <p:spPr bwMode="auto">
          <a:xfrm>
            <a:off x="152400" y="1828800"/>
            <a:ext cx="510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 Improper FE for the short-period superlattices</a:t>
            </a:r>
          </a:p>
        </p:txBody>
      </p:sp>
      <p:sp>
        <p:nvSpPr>
          <p:cNvPr id="114692" name="Text Box 127"/>
          <p:cNvSpPr txBox="1">
            <a:spLocks noChangeArrowheads="1"/>
          </p:cNvSpPr>
          <p:nvPr/>
        </p:nvSpPr>
        <p:spPr bwMode="auto">
          <a:xfrm>
            <a:off x="152400" y="1508125"/>
            <a:ext cx="5600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FF"/>
                </a:solidFill>
              </a:rPr>
              <a:t> Strong coupling between FE and AFD modes</a:t>
            </a:r>
          </a:p>
        </p:txBody>
      </p:sp>
      <p:sp>
        <p:nvSpPr>
          <p:cNvPr id="67590" name="Text Box 128"/>
          <p:cNvSpPr txBox="1">
            <a:spLocks noChangeArrowheads="1"/>
          </p:cNvSpPr>
          <p:nvPr/>
        </p:nvSpPr>
        <p:spPr bwMode="auto">
          <a:xfrm>
            <a:off x="152400" y="1143000"/>
            <a:ext cx="510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 Monodomain configuration</a:t>
            </a:r>
          </a:p>
        </p:txBody>
      </p:sp>
      <p:pic>
        <p:nvPicPr>
          <p:cNvPr id="114694" name="Picture 130"/>
          <p:cNvPicPr>
            <a:picLocks noChangeAspect="1" noChangeArrowheads="1"/>
          </p:cNvPicPr>
          <p:nvPr/>
        </p:nvPicPr>
        <p:blipFill>
          <a:blip r:embed="rId3"/>
          <a:srcRect t="10626" r="12556" b="18384"/>
          <a:stretch>
            <a:fillRect/>
          </a:stretch>
        </p:blipFill>
        <p:spPr bwMode="auto">
          <a:xfrm>
            <a:off x="5257800" y="677863"/>
            <a:ext cx="37909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5" name="Text Box 131"/>
          <p:cNvSpPr txBox="1">
            <a:spLocks noChangeArrowheads="1"/>
          </p:cNvSpPr>
          <p:nvPr/>
        </p:nvSpPr>
        <p:spPr bwMode="auto">
          <a:xfrm>
            <a:off x="152400" y="2193925"/>
            <a:ext cx="510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 Larger periodicities → Interfacial effect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63525" y="2965450"/>
            <a:ext cx="8612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[PbTiO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]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/[SrTiO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]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 = (3,3) superlattices:</a:t>
            </a:r>
          </a:p>
        </p:txBody>
      </p:sp>
      <p:graphicFrame>
        <p:nvGraphicFramePr>
          <p:cNvPr id="10" name="Group 85"/>
          <p:cNvGraphicFramePr>
            <a:graphicFrameLocks noGrp="1"/>
          </p:cNvGraphicFramePr>
          <p:nvPr/>
        </p:nvGraphicFramePr>
        <p:xfrm>
          <a:off x="265113" y="3411538"/>
          <a:ext cx="8610600" cy="1019494"/>
        </p:xfrm>
        <a:graphic>
          <a:graphicData uri="http://schemas.openxmlformats.org/drawingml/2006/table">
            <a:tbl>
              <a:tblPr/>
              <a:tblGrid>
                <a:gridCol w="2870200"/>
                <a:gridCol w="2870200"/>
                <a:gridCol w="2870200"/>
              </a:tblGrid>
              <a:tr h="3794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Bousquet </a:t>
                      </a:r>
                      <a:r>
                        <a:rPr kumimoji="0" lang="es-E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et al.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Present work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Ground state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FE</a:t>
                      </a:r>
                      <a:r>
                        <a:rPr kumimoji="0" lang="es-E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z </a:t>
                      </a: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+ AFD</a:t>
                      </a:r>
                      <a:r>
                        <a:rPr kumimoji="0" lang="es-E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z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FE</a:t>
                      </a:r>
                      <a:r>
                        <a:rPr kumimoji="0" lang="es-E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z </a:t>
                      </a: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+ FE</a:t>
                      </a:r>
                      <a:r>
                        <a:rPr kumimoji="0" lang="es-E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xy </a:t>
                      </a: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+ AFD</a:t>
                      </a:r>
                      <a:r>
                        <a:rPr kumimoji="0" lang="es-E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z </a:t>
                      </a: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+ AFD</a:t>
                      </a:r>
                      <a:r>
                        <a:rPr kumimoji="0" lang="es-ES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xy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AutoShape 71"/>
          <p:cNvSpPr>
            <a:spLocks noChangeArrowheads="1"/>
          </p:cNvSpPr>
          <p:nvPr/>
        </p:nvSpPr>
        <p:spPr bwMode="auto">
          <a:xfrm rot="5256633">
            <a:off x="5886450" y="5695950"/>
            <a:ext cx="7239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913" y="10800"/>
                </a:moveTo>
                <a:cubicBezTo>
                  <a:pt x="19913" y="5767"/>
                  <a:pt x="15832" y="1687"/>
                  <a:pt x="10800" y="1687"/>
                </a:cubicBezTo>
                <a:cubicBezTo>
                  <a:pt x="5854" y="1686"/>
                  <a:pt x="1810" y="5632"/>
                  <a:pt x="1689" y="10576"/>
                </a:cubicBezTo>
                <a:lnTo>
                  <a:pt x="3" y="10535"/>
                </a:lnTo>
                <a:cubicBezTo>
                  <a:pt x="146" y="4675"/>
                  <a:pt x="4938" y="-1"/>
                  <a:pt x="10800" y="-1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757" y="14344"/>
                </a:lnTo>
                <a:lnTo>
                  <a:pt x="17213" y="10800"/>
                </a:lnTo>
                <a:lnTo>
                  <a:pt x="19913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"/>
          </a:p>
        </p:txBody>
      </p:sp>
      <p:pic>
        <p:nvPicPr>
          <p:cNvPr id="12" name="Picture 72" descr="esquema_talk_mono"/>
          <p:cNvPicPr>
            <a:picLocks noChangeAspect="1" noChangeArrowheads="1"/>
          </p:cNvPicPr>
          <p:nvPr/>
        </p:nvPicPr>
        <p:blipFill>
          <a:blip r:embed="rId4"/>
          <a:srcRect t="4256" b="9091"/>
          <a:stretch>
            <a:fillRect/>
          </a:stretch>
        </p:blipFill>
        <p:spPr bwMode="auto">
          <a:xfrm>
            <a:off x="1890713" y="4329113"/>
            <a:ext cx="4205287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3"/>
          <p:cNvSpPr txBox="1">
            <a:spLocks noChangeArrowheads="1"/>
          </p:cNvSpPr>
          <p:nvPr/>
        </p:nvSpPr>
        <p:spPr bwMode="auto">
          <a:xfrm>
            <a:off x="6705600" y="5867400"/>
            <a:ext cx="1219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700" b="1" dirty="0">
                <a:solidFill>
                  <a:srgbClr val="FFFF00"/>
                </a:solidFill>
                <a:latin typeface="+mn-lt"/>
                <a:cs typeface="+mn-cs"/>
              </a:rPr>
              <a:t>-24 meV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56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Simulation of monodomain PbTiO</a:t>
            </a:r>
            <a:r>
              <a:rPr lang="es-ES" sz="2300" b="1" baseline="-25000" dirty="0">
                <a:solidFill>
                  <a:srgbClr val="FFFF00"/>
                </a:solidFill>
                <a:latin typeface="+mn-lt"/>
                <a:cs typeface="+mn-cs"/>
              </a:rPr>
              <a:t>3</a:t>
            </a: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/SrTiO</a:t>
            </a:r>
            <a:r>
              <a:rPr lang="es-ES" sz="2300" b="1" baseline="-25000" dirty="0">
                <a:solidFill>
                  <a:srgbClr val="FFFF00"/>
                </a:solidFill>
                <a:latin typeface="+mn-lt"/>
                <a:cs typeface="+mn-cs"/>
              </a:rPr>
              <a:t>3</a:t>
            </a: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 (3/3) superlattices</a:t>
            </a:r>
          </a:p>
        </p:txBody>
      </p:sp>
      <p:sp>
        <p:nvSpPr>
          <p:cNvPr id="67587" name="Text Box 125"/>
          <p:cNvSpPr txBox="1">
            <a:spLocks noChangeArrowheads="1"/>
          </p:cNvSpPr>
          <p:nvPr/>
        </p:nvSpPr>
        <p:spPr bwMode="auto">
          <a:xfrm>
            <a:off x="814388" y="695325"/>
            <a:ext cx="378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300" b="1" dirty="0">
                <a:solidFill>
                  <a:schemeClr val="bg1"/>
                </a:solidFill>
                <a:latin typeface="+mn-lt"/>
                <a:cs typeface="+mn-cs"/>
              </a:rPr>
              <a:t>Bousquet </a:t>
            </a:r>
            <a:r>
              <a:rPr lang="es-ES" sz="1300" b="1" i="1" dirty="0">
                <a:solidFill>
                  <a:schemeClr val="bg1"/>
                </a:solidFill>
                <a:latin typeface="+mn-lt"/>
                <a:cs typeface="+mn-cs"/>
              </a:rPr>
              <a:t>et al</a:t>
            </a:r>
            <a:r>
              <a:rPr lang="es-ES" sz="1300" b="1" dirty="0">
                <a:solidFill>
                  <a:schemeClr val="bg1"/>
                </a:solidFill>
                <a:latin typeface="+mn-lt"/>
                <a:cs typeface="+mn-cs"/>
              </a:rPr>
              <a:t>., Nature 452, 732 (2008)</a:t>
            </a:r>
          </a:p>
        </p:txBody>
      </p:sp>
      <p:sp>
        <p:nvSpPr>
          <p:cNvPr id="116739" name="Text Box 127"/>
          <p:cNvSpPr txBox="1">
            <a:spLocks noChangeArrowheads="1"/>
          </p:cNvSpPr>
          <p:nvPr/>
        </p:nvSpPr>
        <p:spPr bwMode="auto">
          <a:xfrm>
            <a:off x="152400" y="1508125"/>
            <a:ext cx="5600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FF"/>
                </a:solidFill>
              </a:rPr>
              <a:t> Strong coupling between FE and AFD modes</a:t>
            </a:r>
          </a:p>
        </p:txBody>
      </p:sp>
      <p:sp>
        <p:nvSpPr>
          <p:cNvPr id="67590" name="Text Box 128"/>
          <p:cNvSpPr txBox="1">
            <a:spLocks noChangeArrowheads="1"/>
          </p:cNvSpPr>
          <p:nvPr/>
        </p:nvSpPr>
        <p:spPr bwMode="auto">
          <a:xfrm>
            <a:off x="152400" y="1143000"/>
            <a:ext cx="510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 Monodomain configuration</a:t>
            </a:r>
          </a:p>
        </p:txBody>
      </p:sp>
      <p:pic>
        <p:nvPicPr>
          <p:cNvPr id="116741" name="Picture 130"/>
          <p:cNvPicPr>
            <a:picLocks noChangeAspect="1" noChangeArrowheads="1"/>
          </p:cNvPicPr>
          <p:nvPr/>
        </p:nvPicPr>
        <p:blipFill>
          <a:blip r:embed="rId3"/>
          <a:srcRect t="10626" r="12556" b="18384"/>
          <a:stretch>
            <a:fillRect/>
          </a:stretch>
        </p:blipFill>
        <p:spPr bwMode="auto">
          <a:xfrm>
            <a:off x="5257800" y="677863"/>
            <a:ext cx="37909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2" name="Text Box 131"/>
          <p:cNvSpPr txBox="1">
            <a:spLocks noChangeArrowheads="1"/>
          </p:cNvSpPr>
          <p:nvPr/>
        </p:nvSpPr>
        <p:spPr bwMode="auto">
          <a:xfrm>
            <a:off x="152400" y="2193925"/>
            <a:ext cx="510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 Larger periodicities → Interfacial effect</a:t>
            </a:r>
          </a:p>
        </p:txBody>
      </p:sp>
      <p:graphicFrame>
        <p:nvGraphicFramePr>
          <p:cNvPr id="14" name="Group 54"/>
          <p:cNvGraphicFramePr>
            <a:graphicFrameLocks noGrp="1"/>
          </p:cNvGraphicFramePr>
          <p:nvPr/>
        </p:nvGraphicFramePr>
        <p:xfrm>
          <a:off x="265113" y="3411538"/>
          <a:ext cx="8610600" cy="1933893"/>
        </p:xfrm>
        <a:graphic>
          <a:graphicData uri="http://schemas.openxmlformats.org/drawingml/2006/table">
            <a:tbl>
              <a:tblPr/>
              <a:tblGrid>
                <a:gridCol w="2870200"/>
                <a:gridCol w="2870200"/>
                <a:gridCol w="2870200"/>
              </a:tblGrid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Bousquet </a:t>
                      </a:r>
                      <a:r>
                        <a:rPr kumimoji="0" lang="es-E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et al.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Present work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Ground state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FE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z 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 AFD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z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FE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z 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 FE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xy 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 AFD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z 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 AFD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xy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(0, 0, 37.5)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(5, 5, 29)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(0, 0, 35.8)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(36, 32, 31)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ext Box 55"/>
          <p:cNvSpPr txBox="1">
            <a:spLocks noChangeArrowheads="1"/>
          </p:cNvSpPr>
          <p:nvPr/>
        </p:nvSpPr>
        <p:spPr bwMode="auto">
          <a:xfrm>
            <a:off x="263525" y="2965450"/>
            <a:ext cx="8612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[PbTiO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]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/[SrTiO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]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 = (3,3) superlattices:</a:t>
            </a:r>
          </a:p>
        </p:txBody>
      </p:sp>
      <p:sp>
        <p:nvSpPr>
          <p:cNvPr id="116762" name="Text Box 126"/>
          <p:cNvSpPr txBox="1">
            <a:spLocks noChangeArrowheads="1"/>
          </p:cNvSpPr>
          <p:nvPr/>
        </p:nvSpPr>
        <p:spPr bwMode="auto">
          <a:xfrm>
            <a:off x="152400" y="1828800"/>
            <a:ext cx="510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 Improper FE for the short-period superlattices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56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Simulation of monodomain PbTiO</a:t>
            </a:r>
            <a:r>
              <a:rPr lang="es-ES" sz="2300" b="1" baseline="-25000" dirty="0">
                <a:solidFill>
                  <a:srgbClr val="FFFF00"/>
                </a:solidFill>
                <a:latin typeface="+mn-lt"/>
                <a:cs typeface="+mn-cs"/>
              </a:rPr>
              <a:t>3</a:t>
            </a: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/SrTiO</a:t>
            </a:r>
            <a:r>
              <a:rPr lang="es-ES" sz="2300" b="1" baseline="-25000" dirty="0">
                <a:solidFill>
                  <a:srgbClr val="FFFF00"/>
                </a:solidFill>
                <a:latin typeface="+mn-lt"/>
                <a:cs typeface="+mn-cs"/>
              </a:rPr>
              <a:t>3</a:t>
            </a: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 (3/3) superlattices</a:t>
            </a:r>
          </a:p>
        </p:txBody>
      </p:sp>
      <p:sp>
        <p:nvSpPr>
          <p:cNvPr id="67587" name="Text Box 125"/>
          <p:cNvSpPr txBox="1">
            <a:spLocks noChangeArrowheads="1"/>
          </p:cNvSpPr>
          <p:nvPr/>
        </p:nvSpPr>
        <p:spPr bwMode="auto">
          <a:xfrm>
            <a:off x="814388" y="695325"/>
            <a:ext cx="378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300" b="1" dirty="0">
                <a:solidFill>
                  <a:schemeClr val="bg1"/>
                </a:solidFill>
                <a:latin typeface="+mn-lt"/>
                <a:cs typeface="+mn-cs"/>
              </a:rPr>
              <a:t>Bousquet </a:t>
            </a:r>
            <a:r>
              <a:rPr lang="es-ES" sz="1300" b="1" i="1" dirty="0">
                <a:solidFill>
                  <a:schemeClr val="bg1"/>
                </a:solidFill>
                <a:latin typeface="+mn-lt"/>
                <a:cs typeface="+mn-cs"/>
              </a:rPr>
              <a:t>et al</a:t>
            </a:r>
            <a:r>
              <a:rPr lang="es-ES" sz="1300" b="1" dirty="0">
                <a:solidFill>
                  <a:schemeClr val="bg1"/>
                </a:solidFill>
                <a:latin typeface="+mn-lt"/>
                <a:cs typeface="+mn-cs"/>
              </a:rPr>
              <a:t>., Nature 452, 732 (2008)</a:t>
            </a:r>
          </a:p>
        </p:txBody>
      </p:sp>
      <p:sp>
        <p:nvSpPr>
          <p:cNvPr id="118787" name="Text Box 127"/>
          <p:cNvSpPr txBox="1">
            <a:spLocks noChangeArrowheads="1"/>
          </p:cNvSpPr>
          <p:nvPr/>
        </p:nvSpPr>
        <p:spPr bwMode="auto">
          <a:xfrm>
            <a:off x="152400" y="1508125"/>
            <a:ext cx="5600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FF"/>
                </a:solidFill>
              </a:rPr>
              <a:t> Strong coupling between FE and AFD modes</a:t>
            </a:r>
          </a:p>
        </p:txBody>
      </p:sp>
      <p:sp>
        <p:nvSpPr>
          <p:cNvPr id="67590" name="Text Box 128"/>
          <p:cNvSpPr txBox="1">
            <a:spLocks noChangeArrowheads="1"/>
          </p:cNvSpPr>
          <p:nvPr/>
        </p:nvSpPr>
        <p:spPr bwMode="auto">
          <a:xfrm>
            <a:off x="152400" y="1143000"/>
            <a:ext cx="510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 Monodomain configuration</a:t>
            </a:r>
          </a:p>
        </p:txBody>
      </p:sp>
      <p:pic>
        <p:nvPicPr>
          <p:cNvPr id="118789" name="Picture 130"/>
          <p:cNvPicPr>
            <a:picLocks noChangeAspect="1" noChangeArrowheads="1"/>
          </p:cNvPicPr>
          <p:nvPr/>
        </p:nvPicPr>
        <p:blipFill>
          <a:blip r:embed="rId3"/>
          <a:srcRect t="10626" r="12556" b="18384"/>
          <a:stretch>
            <a:fillRect/>
          </a:stretch>
        </p:blipFill>
        <p:spPr bwMode="auto">
          <a:xfrm>
            <a:off x="5257800" y="677863"/>
            <a:ext cx="379095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0" name="Text Box 131"/>
          <p:cNvSpPr txBox="1">
            <a:spLocks noChangeArrowheads="1"/>
          </p:cNvSpPr>
          <p:nvPr/>
        </p:nvSpPr>
        <p:spPr bwMode="auto">
          <a:xfrm>
            <a:off x="152400" y="2193925"/>
            <a:ext cx="510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 Larger periodicities → Interfacial effect</a:t>
            </a:r>
          </a:p>
        </p:txBody>
      </p:sp>
      <p:sp>
        <p:nvSpPr>
          <p:cNvPr id="15" name="Text Box 55"/>
          <p:cNvSpPr txBox="1">
            <a:spLocks noChangeArrowheads="1"/>
          </p:cNvSpPr>
          <p:nvPr/>
        </p:nvSpPr>
        <p:spPr bwMode="auto">
          <a:xfrm>
            <a:off x="263525" y="2965450"/>
            <a:ext cx="8612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[PbTiO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]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/[SrTiO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]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 = (3,3) superlattices:</a:t>
            </a:r>
          </a:p>
        </p:txBody>
      </p:sp>
      <p:graphicFrame>
        <p:nvGraphicFramePr>
          <p:cNvPr id="11" name="Group 64"/>
          <p:cNvGraphicFramePr>
            <a:graphicFrameLocks noGrp="1"/>
          </p:cNvGraphicFramePr>
          <p:nvPr/>
        </p:nvGraphicFramePr>
        <p:xfrm>
          <a:off x="265113" y="3411538"/>
          <a:ext cx="8610600" cy="2391093"/>
        </p:xfrm>
        <a:graphic>
          <a:graphicData uri="http://schemas.openxmlformats.org/drawingml/2006/table">
            <a:tbl>
              <a:tblPr/>
              <a:tblGrid>
                <a:gridCol w="2870200"/>
                <a:gridCol w="2870200"/>
                <a:gridCol w="2870200"/>
              </a:tblGrid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Bousquet </a:t>
                      </a:r>
                      <a:r>
                        <a:rPr kumimoji="0" lang="es-ES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et al.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Present work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Ground state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FE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z 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 AFD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z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FE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z 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 FE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xy 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 AFD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z 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 AFD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xy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(0, 0, 37.5)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(5, 5, 29)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(0, 0, 35.8)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(36, 32, 31)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Strain of PTO on STO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-1.2%</a:t>
                      </a:r>
                      <a:endParaRPr kumimoji="0" lang="es-ES" sz="18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-0.5%</a:t>
                      </a:r>
                      <a:endParaRPr kumimoji="0" lang="es-ES" sz="1800" b="1" i="0" u="none" strike="noStrike" cap="none" normalizeH="0" baseline="-2500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8814" name="Text Box 34"/>
          <p:cNvSpPr txBox="1">
            <a:spLocks noChangeArrowheads="1"/>
          </p:cNvSpPr>
          <p:nvPr/>
        </p:nvSpPr>
        <p:spPr bwMode="auto">
          <a:xfrm>
            <a:off x="339725" y="6105525"/>
            <a:ext cx="845978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solidFill>
                  <a:srgbClr val="FFFF00"/>
                </a:solidFill>
              </a:rPr>
              <a:t> FE </a:t>
            </a:r>
            <a:r>
              <a:rPr lang="es-ES" sz="2000" b="1">
                <a:solidFill>
                  <a:srgbClr val="FFFF00"/>
                </a:solidFill>
                <a:cs typeface="Times New Roman" pitchFamily="18" charset="0"/>
              </a:rPr>
              <a:t>↔</a:t>
            </a:r>
            <a:r>
              <a:rPr lang="es-ES" sz="2000" b="1">
                <a:solidFill>
                  <a:srgbClr val="FFFF00"/>
                </a:solidFill>
              </a:rPr>
              <a:t> AFD coupling is extremely sensitive to strain!</a:t>
            </a:r>
          </a:p>
        </p:txBody>
      </p:sp>
      <p:sp>
        <p:nvSpPr>
          <p:cNvPr id="118815" name="Text Box 126"/>
          <p:cNvSpPr txBox="1">
            <a:spLocks noChangeArrowheads="1"/>
          </p:cNvSpPr>
          <p:nvPr/>
        </p:nvSpPr>
        <p:spPr bwMode="auto">
          <a:xfrm>
            <a:off x="152400" y="1828800"/>
            <a:ext cx="5105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 Improper FE for the short-period superlattices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ChangeArrowheads="1"/>
          </p:cNvSpPr>
          <p:nvPr/>
        </p:nvSpPr>
        <p:spPr bwMode="auto">
          <a:xfrm>
            <a:off x="4657725" y="4110038"/>
            <a:ext cx="4035425" cy="2576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graphicFrame>
        <p:nvGraphicFramePr>
          <p:cNvPr id="108547" name="Group 3"/>
          <p:cNvGraphicFramePr>
            <a:graphicFrameLocks noGrp="1"/>
          </p:cNvGraphicFramePr>
          <p:nvPr/>
        </p:nvGraphicFramePr>
        <p:xfrm>
          <a:off x="1676400" y="1285875"/>
          <a:ext cx="5740400" cy="1933893"/>
        </p:xfrm>
        <a:graphic>
          <a:graphicData uri="http://schemas.openxmlformats.org/drawingml/2006/table">
            <a:tbl>
              <a:tblPr/>
              <a:tblGrid>
                <a:gridCol w="2870200"/>
                <a:gridCol w="2870200"/>
              </a:tblGrid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Present work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Ground state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FE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z 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 FE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xy 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 AFD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z 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 AFD</a:t>
                      </a:r>
                      <a:r>
                        <a:rPr kumimoji="0" lang="es-E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xy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(5, 5, 29)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(36, 32, 31)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42" name="Text Box 20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Simulation of monodomain PbTiO</a:t>
            </a:r>
            <a:r>
              <a:rPr lang="es-ES" sz="2300" b="1" baseline="-25000" dirty="0">
                <a:solidFill>
                  <a:srgbClr val="FFFF00"/>
                </a:solidFill>
                <a:latin typeface="+mn-lt"/>
                <a:cs typeface="+mn-cs"/>
              </a:rPr>
              <a:t>3</a:t>
            </a: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/SrTiO</a:t>
            </a:r>
            <a:r>
              <a:rPr lang="es-ES" sz="2300" b="1" baseline="-25000" dirty="0">
                <a:solidFill>
                  <a:srgbClr val="FFFF00"/>
                </a:solidFill>
                <a:latin typeface="+mn-lt"/>
                <a:cs typeface="+mn-cs"/>
              </a:rPr>
              <a:t>3</a:t>
            </a:r>
            <a:r>
              <a:rPr lang="es-ES" sz="2300" b="1" dirty="0">
                <a:solidFill>
                  <a:srgbClr val="FFFF00"/>
                </a:solidFill>
                <a:latin typeface="+mn-lt"/>
                <a:cs typeface="+mn-cs"/>
              </a:rPr>
              <a:t> (3/3) superlattices</a:t>
            </a:r>
          </a:p>
        </p:txBody>
      </p:sp>
      <p:sp>
        <p:nvSpPr>
          <p:cNvPr id="77843" name="Text Box 21"/>
          <p:cNvSpPr txBox="1">
            <a:spLocks noChangeArrowheads="1"/>
          </p:cNvSpPr>
          <p:nvPr/>
        </p:nvSpPr>
        <p:spPr bwMode="auto">
          <a:xfrm>
            <a:off x="1382713" y="873125"/>
            <a:ext cx="6373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[PbTiO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]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/[SrTiO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]</a:t>
            </a:r>
            <a:r>
              <a:rPr lang="es-ES" sz="1700" b="1" baseline="-25000" dirty="0">
                <a:solidFill>
                  <a:schemeClr val="bg1"/>
                </a:solidFill>
                <a:latin typeface="+mn-lt"/>
                <a:cs typeface="+mn-cs"/>
              </a:rPr>
              <a:t>3</a:t>
            </a:r>
            <a:r>
              <a:rPr lang="es-ES" sz="1700" b="1" dirty="0">
                <a:solidFill>
                  <a:schemeClr val="bg1"/>
                </a:solidFill>
                <a:latin typeface="+mn-lt"/>
                <a:cs typeface="+mn-cs"/>
              </a:rPr>
              <a:t> = (3,3) superlattices:</a:t>
            </a:r>
          </a:p>
        </p:txBody>
      </p:sp>
      <p:pic>
        <p:nvPicPr>
          <p:cNvPr id="120850" name="Picture 22" descr="DoubleW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075" y="4110038"/>
            <a:ext cx="4003675" cy="2568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20851" name="Group 32"/>
          <p:cNvGrpSpPr>
            <a:grpSpLocks/>
          </p:cNvGrpSpPr>
          <p:nvPr/>
        </p:nvGrpSpPr>
        <p:grpSpPr bwMode="auto">
          <a:xfrm>
            <a:off x="1679575" y="5364163"/>
            <a:ext cx="5026025" cy="1044575"/>
            <a:chOff x="1058" y="3379"/>
            <a:chExt cx="3166" cy="658"/>
          </a:xfrm>
        </p:grpSpPr>
        <p:sp>
          <p:nvSpPr>
            <p:cNvPr id="120859" name="Line 23"/>
            <p:cNvSpPr>
              <a:spLocks noChangeShapeType="1"/>
            </p:cNvSpPr>
            <p:nvPr/>
          </p:nvSpPr>
          <p:spPr bwMode="auto">
            <a:xfrm>
              <a:off x="1063" y="3384"/>
              <a:ext cx="8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0860" name="Line 24"/>
            <p:cNvSpPr>
              <a:spLocks noChangeShapeType="1"/>
            </p:cNvSpPr>
            <p:nvPr/>
          </p:nvSpPr>
          <p:spPr bwMode="auto">
            <a:xfrm flipV="1">
              <a:off x="1058" y="3379"/>
              <a:ext cx="6" cy="6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0861" name="Line 25"/>
            <p:cNvSpPr>
              <a:spLocks noChangeShapeType="1"/>
            </p:cNvSpPr>
            <p:nvPr/>
          </p:nvSpPr>
          <p:spPr bwMode="auto">
            <a:xfrm>
              <a:off x="1776" y="3390"/>
              <a:ext cx="0" cy="5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0862" name="Text Box 26"/>
            <p:cNvSpPr txBox="1">
              <a:spLocks noChangeArrowheads="1"/>
            </p:cNvSpPr>
            <p:nvPr/>
          </p:nvSpPr>
          <p:spPr bwMode="auto">
            <a:xfrm>
              <a:off x="1824" y="3558"/>
              <a:ext cx="2400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700" b="1">
                  <a:latin typeface="Times New Roman" pitchFamily="18" charset="0"/>
                  <a:cs typeface="Times New Roman" pitchFamily="18" charset="0"/>
                </a:rPr>
                <a:t>~</a:t>
              </a:r>
              <a:r>
                <a:rPr lang="en-US" sz="1700" b="1">
                  <a:latin typeface="Times New Roman" pitchFamily="18" charset="0"/>
                </a:rPr>
                <a:t> 80 meV</a:t>
              </a:r>
              <a:endParaRPr lang="en-US" sz="1700" b="1" baseline="30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0852" name="Picture 27" descr="pto-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5663" y="4362450"/>
            <a:ext cx="2112962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53" name="Picture 28" descr="pto-1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0663" y="4359275"/>
            <a:ext cx="2112962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54" name="AutoShape 29"/>
          <p:cNvSpPr>
            <a:spLocks noChangeArrowheads="1"/>
          </p:cNvSpPr>
          <p:nvPr/>
        </p:nvSpPr>
        <p:spPr bwMode="auto">
          <a:xfrm>
            <a:off x="6470650" y="5192713"/>
            <a:ext cx="392113" cy="280987"/>
          </a:xfrm>
          <a:prstGeom prst="rightArrow">
            <a:avLst>
              <a:gd name="adj1" fmla="val 50000"/>
              <a:gd name="adj2" fmla="val 34887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20855" name="Text Box 30"/>
          <p:cNvSpPr txBox="1">
            <a:spLocks noChangeArrowheads="1"/>
          </p:cNvSpPr>
          <p:nvPr/>
        </p:nvSpPr>
        <p:spPr bwMode="auto">
          <a:xfrm>
            <a:off x="4752975" y="5886450"/>
            <a:ext cx="3810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700" b="1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1700" b="1">
                <a:latin typeface="Times New Roman" pitchFamily="18" charset="0"/>
              </a:rPr>
              <a:t> 45 meV</a:t>
            </a:r>
            <a:endParaRPr lang="en-US" sz="1700" b="1" baseline="30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856" name="Freeform 31"/>
          <p:cNvSpPr>
            <a:spLocks/>
          </p:cNvSpPr>
          <p:nvPr/>
        </p:nvSpPr>
        <p:spPr bwMode="auto">
          <a:xfrm>
            <a:off x="1704975" y="5372100"/>
            <a:ext cx="1109663" cy="962025"/>
          </a:xfrm>
          <a:custGeom>
            <a:avLst/>
            <a:gdLst>
              <a:gd name="T0" fmla="*/ 2147483647 w 699"/>
              <a:gd name="T1" fmla="*/ 2147483647 h 606"/>
              <a:gd name="T2" fmla="*/ 2147483647 w 699"/>
              <a:gd name="T3" fmla="*/ 2147483647 h 606"/>
              <a:gd name="T4" fmla="*/ 2147483647 w 699"/>
              <a:gd name="T5" fmla="*/ 2147483647 h 606"/>
              <a:gd name="T6" fmla="*/ 2147483647 w 699"/>
              <a:gd name="T7" fmla="*/ 2147483647 h 606"/>
              <a:gd name="T8" fmla="*/ 2147483647 w 699"/>
              <a:gd name="T9" fmla="*/ 2147483647 h 606"/>
              <a:gd name="T10" fmla="*/ 2147483647 w 699"/>
              <a:gd name="T11" fmla="*/ 2147483647 h 606"/>
              <a:gd name="T12" fmla="*/ 0 w 699"/>
              <a:gd name="T13" fmla="*/ 0 h 6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99"/>
              <a:gd name="T22" fmla="*/ 0 h 606"/>
              <a:gd name="T23" fmla="*/ 699 w 699"/>
              <a:gd name="T24" fmla="*/ 606 h 60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99" h="606">
                <a:moveTo>
                  <a:pt x="699" y="606"/>
                </a:moveTo>
                <a:cubicBezTo>
                  <a:pt x="658" y="601"/>
                  <a:pt x="618" y="596"/>
                  <a:pt x="582" y="579"/>
                </a:cubicBezTo>
                <a:cubicBezTo>
                  <a:pt x="546" y="562"/>
                  <a:pt x="516" y="533"/>
                  <a:pt x="480" y="501"/>
                </a:cubicBezTo>
                <a:cubicBezTo>
                  <a:pt x="444" y="469"/>
                  <a:pt x="401" y="426"/>
                  <a:pt x="363" y="387"/>
                </a:cubicBezTo>
                <a:cubicBezTo>
                  <a:pt x="325" y="348"/>
                  <a:pt x="287" y="306"/>
                  <a:pt x="249" y="264"/>
                </a:cubicBezTo>
                <a:cubicBezTo>
                  <a:pt x="211" y="222"/>
                  <a:pt x="173" y="179"/>
                  <a:pt x="132" y="135"/>
                </a:cubicBezTo>
                <a:cubicBezTo>
                  <a:pt x="91" y="91"/>
                  <a:pt x="22" y="23"/>
                  <a:pt x="0" y="0"/>
                </a:cubicBezTo>
              </a:path>
            </a:pathLst>
          </a:cu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76197" tIns="38098" rIns="76197" bIns="38098"/>
          <a:lstStyle/>
          <a:p>
            <a:endParaRPr lang="es-ES"/>
          </a:p>
        </p:txBody>
      </p:sp>
      <p:sp>
        <p:nvSpPr>
          <p:cNvPr id="108577" name="Text Box 33"/>
          <p:cNvSpPr txBox="1">
            <a:spLocks noChangeArrowheads="1"/>
          </p:cNvSpPr>
          <p:nvPr/>
        </p:nvSpPr>
        <p:spPr bwMode="auto">
          <a:xfrm>
            <a:off x="341313" y="3622675"/>
            <a:ext cx="8458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Its actually </a:t>
            </a:r>
            <a:r>
              <a:rPr lang="es-ES" sz="1700" b="1" i="1">
                <a:solidFill>
                  <a:srgbClr val="FFFF00"/>
                </a:solidFill>
              </a:rPr>
              <a:t>cheaper</a:t>
            </a:r>
            <a:r>
              <a:rPr lang="es-ES" sz="1700" b="1">
                <a:solidFill>
                  <a:srgbClr val="FFFF00"/>
                </a:solidFill>
              </a:rPr>
              <a:t> to rotate!</a:t>
            </a:r>
          </a:p>
        </p:txBody>
      </p:sp>
      <p:sp>
        <p:nvSpPr>
          <p:cNvPr id="120858" name="Text Box 18"/>
          <p:cNvSpPr txBox="1">
            <a:spLocks noChangeArrowheads="1"/>
          </p:cNvSpPr>
          <p:nvPr/>
        </p:nvSpPr>
        <p:spPr bwMode="auto">
          <a:xfrm>
            <a:off x="333375" y="3248025"/>
            <a:ext cx="8458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 Why PbTiO</a:t>
            </a:r>
            <a:r>
              <a:rPr lang="es-ES" sz="1700" b="1" baseline="-25000">
                <a:solidFill>
                  <a:srgbClr val="FFFF00"/>
                </a:solidFill>
              </a:rPr>
              <a:t>3</a:t>
            </a:r>
            <a:r>
              <a:rPr lang="es-ES" sz="1700" b="1">
                <a:solidFill>
                  <a:srgbClr val="FFFF00"/>
                </a:solidFill>
              </a:rPr>
              <a:t> polarizes in-plane?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7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2"/>
          <p:cNvSpPr txBox="1">
            <a:spLocks noChangeArrowheads="1"/>
          </p:cNvSpPr>
          <p:nvPr/>
        </p:nvSpPr>
        <p:spPr bwMode="auto">
          <a:xfrm>
            <a:off x="0" y="0"/>
            <a:ext cx="9296400" cy="9318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69971" tIns="34986" rIns="69971" bIns="34986">
            <a:spAutoFit/>
          </a:bodyPr>
          <a:lstStyle/>
          <a:p>
            <a:pPr defTabSz="698500" eaLnBrk="0" hangingPunct="0"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Recent discoveries on transition metal oxides:                           one of the “top tens” scientific breakthroughs of 2007</a:t>
            </a:r>
          </a:p>
        </p:txBody>
      </p:sp>
      <p:pic>
        <p:nvPicPr>
          <p:cNvPr id="1228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8025" y="914400"/>
            <a:ext cx="2647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6300" y="1246188"/>
            <a:ext cx="4849813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Text Box 9"/>
          <p:cNvSpPr txBox="1">
            <a:spLocks noChangeArrowheads="1"/>
          </p:cNvSpPr>
          <p:nvPr/>
        </p:nvSpPr>
        <p:spPr bwMode="auto">
          <a:xfrm>
            <a:off x="1714500" y="6491288"/>
            <a:ext cx="57150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Science, 318, 1846 (2007)</a:t>
            </a:r>
          </a:p>
        </p:txBody>
      </p:sp>
      <p:pic>
        <p:nvPicPr>
          <p:cNvPr id="12288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8025" y="914400"/>
            <a:ext cx="2647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8025" y="893763"/>
            <a:ext cx="2647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318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69971" tIns="34986" rIns="69971" bIns="34986">
            <a:spAutoFit/>
          </a:bodyPr>
          <a:lstStyle/>
          <a:p>
            <a:pPr defTabSz="698500" eaLnBrk="0" hangingPunct="0"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The field is still in an incipient stage,                              comparable to that of semiconductors 60 years ago</a:t>
            </a:r>
          </a:p>
        </p:txBody>
      </p:sp>
      <p:pic>
        <p:nvPicPr>
          <p:cNvPr id="12493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5922963"/>
            <a:ext cx="79168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5275" y="1270000"/>
            <a:ext cx="600551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6763" y="3411538"/>
            <a:ext cx="5078412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vortex"/>
          <p:cNvPicPr>
            <a:picLocks noChangeAspect="1" noChangeArrowheads="1"/>
          </p:cNvPicPr>
          <p:nvPr/>
        </p:nvPicPr>
        <p:blipFill>
          <a:blip r:embed="rId3"/>
          <a:srcRect l="31653" t="28871" r="31693" b="24461"/>
          <a:stretch>
            <a:fillRect/>
          </a:stretch>
        </p:blipFill>
        <p:spPr bwMode="auto">
          <a:xfrm>
            <a:off x="203200" y="2265363"/>
            <a:ext cx="2008188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8" name="Picture 3" descr="vortex"/>
          <p:cNvPicPr>
            <a:picLocks noChangeAspect="1" noChangeArrowheads="1"/>
          </p:cNvPicPr>
          <p:nvPr/>
        </p:nvPicPr>
        <p:blipFill>
          <a:blip r:embed="rId4"/>
          <a:srcRect l="23346" t="28871" r="23346" b="22256"/>
          <a:stretch>
            <a:fillRect/>
          </a:stretch>
        </p:blipFill>
        <p:spPr bwMode="auto">
          <a:xfrm>
            <a:off x="6065838" y="2254250"/>
            <a:ext cx="292576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9" name="Picture 4" descr="vortex"/>
          <p:cNvPicPr>
            <a:picLocks noChangeAspect="1" noChangeArrowheads="1"/>
          </p:cNvPicPr>
          <p:nvPr/>
        </p:nvPicPr>
        <p:blipFill>
          <a:blip r:embed="rId5"/>
          <a:srcRect l="23631" t="27766" r="23544" b="24104"/>
          <a:stretch>
            <a:fillRect/>
          </a:stretch>
        </p:blipFill>
        <p:spPr bwMode="auto">
          <a:xfrm>
            <a:off x="6096000" y="47244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5"/>
          <p:cNvSpPr>
            <a:spLocks noChangeArrowheads="1"/>
          </p:cNvSpPr>
          <p:nvPr/>
        </p:nvSpPr>
        <p:spPr bwMode="auto">
          <a:xfrm>
            <a:off x="76200" y="1452563"/>
            <a:ext cx="2286000" cy="5257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26981" name="Text Box 6"/>
          <p:cNvSpPr txBox="1">
            <a:spLocks noChangeArrowheads="1"/>
          </p:cNvSpPr>
          <p:nvPr/>
        </p:nvSpPr>
        <p:spPr bwMode="auto">
          <a:xfrm>
            <a:off x="762000" y="1436688"/>
            <a:ext cx="914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N</a:t>
            </a:r>
            <a:r>
              <a:rPr lang="es-ES" sz="1700" b="1" baseline="-25000">
                <a:solidFill>
                  <a:srgbClr val="FFFF00"/>
                </a:solidFill>
              </a:rPr>
              <a:t>x</a:t>
            </a:r>
            <a:r>
              <a:rPr lang="es-ES" sz="1700" b="1">
                <a:solidFill>
                  <a:srgbClr val="FFFF00"/>
                </a:solidFill>
              </a:rPr>
              <a:t>=4</a:t>
            </a:r>
          </a:p>
        </p:txBody>
      </p:sp>
      <p:sp>
        <p:nvSpPr>
          <p:cNvPr id="126982" name="Text Box 7"/>
          <p:cNvSpPr txBox="1">
            <a:spLocks noChangeArrowheads="1"/>
          </p:cNvSpPr>
          <p:nvPr/>
        </p:nvSpPr>
        <p:spPr bwMode="auto">
          <a:xfrm>
            <a:off x="533400" y="1833563"/>
            <a:ext cx="1371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BaO wall</a:t>
            </a:r>
          </a:p>
        </p:txBody>
      </p:sp>
      <p:sp>
        <p:nvSpPr>
          <p:cNvPr id="126983" name="Text Box 8"/>
          <p:cNvSpPr txBox="1">
            <a:spLocks noChangeArrowheads="1"/>
          </p:cNvSpPr>
          <p:nvPr/>
        </p:nvSpPr>
        <p:spPr bwMode="auto">
          <a:xfrm>
            <a:off x="523875" y="4271963"/>
            <a:ext cx="1373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TiO</a:t>
            </a:r>
            <a:r>
              <a:rPr lang="es-ES" sz="1700" b="1" baseline="-25000">
                <a:solidFill>
                  <a:schemeClr val="bg1"/>
                </a:solidFill>
              </a:rPr>
              <a:t>2</a:t>
            </a:r>
            <a:r>
              <a:rPr lang="es-ES" sz="1700" b="1">
                <a:solidFill>
                  <a:schemeClr val="bg1"/>
                </a:solidFill>
              </a:rPr>
              <a:t> wall</a:t>
            </a:r>
          </a:p>
        </p:txBody>
      </p:sp>
      <p:sp>
        <p:nvSpPr>
          <p:cNvPr id="126984" name="Rectangle 9"/>
          <p:cNvSpPr>
            <a:spLocks noChangeArrowheads="1"/>
          </p:cNvSpPr>
          <p:nvPr/>
        </p:nvSpPr>
        <p:spPr bwMode="auto">
          <a:xfrm>
            <a:off x="5943600" y="1447800"/>
            <a:ext cx="3124200" cy="5334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26985" name="Text Box 10"/>
          <p:cNvSpPr txBox="1">
            <a:spLocks noChangeArrowheads="1"/>
          </p:cNvSpPr>
          <p:nvPr/>
        </p:nvSpPr>
        <p:spPr bwMode="auto">
          <a:xfrm>
            <a:off x="6816725" y="4271963"/>
            <a:ext cx="1371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TiO</a:t>
            </a:r>
            <a:r>
              <a:rPr lang="es-ES" sz="1700" b="1" baseline="-25000">
                <a:solidFill>
                  <a:schemeClr val="bg1"/>
                </a:solidFill>
              </a:rPr>
              <a:t>2</a:t>
            </a:r>
            <a:r>
              <a:rPr lang="es-ES" sz="1700" b="1">
                <a:solidFill>
                  <a:schemeClr val="bg1"/>
                </a:solidFill>
              </a:rPr>
              <a:t> wall</a:t>
            </a:r>
          </a:p>
        </p:txBody>
      </p:sp>
      <p:sp>
        <p:nvSpPr>
          <p:cNvPr id="126986" name="Text Box 11"/>
          <p:cNvSpPr txBox="1">
            <a:spLocks noChangeArrowheads="1"/>
          </p:cNvSpPr>
          <p:nvPr/>
        </p:nvSpPr>
        <p:spPr bwMode="auto">
          <a:xfrm>
            <a:off x="6816725" y="1847850"/>
            <a:ext cx="1371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chemeClr val="bg1"/>
                </a:solidFill>
              </a:rPr>
              <a:t>BaO wall</a:t>
            </a:r>
          </a:p>
        </p:txBody>
      </p:sp>
      <p:sp>
        <p:nvSpPr>
          <p:cNvPr id="126987" name="Text Box 12"/>
          <p:cNvSpPr txBox="1">
            <a:spLocks noChangeArrowheads="1"/>
          </p:cNvSpPr>
          <p:nvPr/>
        </p:nvSpPr>
        <p:spPr bwMode="auto">
          <a:xfrm>
            <a:off x="7045325" y="1438275"/>
            <a:ext cx="912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N</a:t>
            </a:r>
            <a:r>
              <a:rPr lang="es-ES" sz="1700" b="1" baseline="-25000">
                <a:solidFill>
                  <a:srgbClr val="FFFF00"/>
                </a:solidFill>
              </a:rPr>
              <a:t>x</a:t>
            </a:r>
            <a:r>
              <a:rPr lang="es-ES" sz="1700" b="1">
                <a:solidFill>
                  <a:srgbClr val="FFFF00"/>
                </a:solidFill>
              </a:rPr>
              <a:t>=6</a:t>
            </a:r>
          </a:p>
        </p:txBody>
      </p:sp>
      <p:sp>
        <p:nvSpPr>
          <p:cNvPr id="126988" name="Text Box 13"/>
          <p:cNvSpPr txBox="1">
            <a:spLocks noChangeArrowheads="1"/>
          </p:cNvSpPr>
          <p:nvPr/>
        </p:nvSpPr>
        <p:spPr bwMode="auto">
          <a:xfrm>
            <a:off x="706438" y="906463"/>
            <a:ext cx="6858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b="1">
                <a:solidFill>
                  <a:schemeClr val="bg1"/>
                </a:solidFill>
              </a:rPr>
              <a:t>2-unit-cells thick BaTiO</a:t>
            </a:r>
            <a:r>
              <a:rPr lang="es-ES" b="1" baseline="-25000">
                <a:solidFill>
                  <a:schemeClr val="bg1"/>
                </a:solidFill>
              </a:rPr>
              <a:t>3</a:t>
            </a:r>
            <a:r>
              <a:rPr lang="es-ES" b="1">
                <a:solidFill>
                  <a:schemeClr val="bg1"/>
                </a:solidFill>
              </a:rPr>
              <a:t> layer in between SrRuO</a:t>
            </a:r>
            <a:r>
              <a:rPr lang="es-ES" b="1" baseline="-25000">
                <a:solidFill>
                  <a:schemeClr val="bg1"/>
                </a:solidFill>
              </a:rPr>
              <a:t>3</a:t>
            </a:r>
            <a:r>
              <a:rPr lang="es-ES" b="1">
                <a:solidFill>
                  <a:schemeClr val="bg1"/>
                </a:solidFill>
              </a:rPr>
              <a:t> electrodes</a:t>
            </a:r>
          </a:p>
        </p:txBody>
      </p:sp>
      <p:pic>
        <p:nvPicPr>
          <p:cNvPr id="126989" name="Picture 14" descr="vortex"/>
          <p:cNvPicPr>
            <a:picLocks noChangeAspect="1" noChangeArrowheads="1"/>
          </p:cNvPicPr>
          <p:nvPr/>
        </p:nvPicPr>
        <p:blipFill>
          <a:blip r:embed="rId6"/>
          <a:srcRect l="31953" t="29640" r="31924" b="24045"/>
          <a:stretch>
            <a:fillRect/>
          </a:stretch>
        </p:blipFill>
        <p:spPr bwMode="auto">
          <a:xfrm>
            <a:off x="228600" y="4678363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90" name="Picture 16" descr="EvsNx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1636713"/>
            <a:ext cx="3414713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91" name="Text Box 17"/>
          <p:cNvSpPr txBox="1">
            <a:spLocks noChangeArrowheads="1"/>
          </p:cNvSpPr>
          <p:nvPr/>
        </p:nvSpPr>
        <p:spPr bwMode="auto">
          <a:xfrm>
            <a:off x="2720975" y="3992563"/>
            <a:ext cx="2871788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P. Aguado-Puente and J. Junquera Phys. Rev. Lett. 100, 177601 (2008)</a:t>
            </a:r>
          </a:p>
        </p:txBody>
      </p:sp>
      <p:sp>
        <p:nvSpPr>
          <p:cNvPr id="126992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777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69971" tIns="34986" rIns="69971" bIns="34986">
            <a:spAutoFit/>
          </a:bodyPr>
          <a:lstStyle/>
          <a:p>
            <a:pPr defTabSz="698500" eaLnBrk="0" hangingPunct="0">
              <a:spcBef>
                <a:spcPct val="50000"/>
              </a:spcBef>
            </a:pPr>
            <a:r>
              <a:rPr lang="es-ES" sz="2300" b="1">
                <a:solidFill>
                  <a:srgbClr val="FFFF00"/>
                </a:solidFill>
              </a:rPr>
              <a:t>Polydomain phases in ferrolectric nanocapacitors adopt the form of a “domain of closure”, common in ferromagnets</a:t>
            </a:r>
          </a:p>
        </p:txBody>
      </p:sp>
      <p:grpSp>
        <p:nvGrpSpPr>
          <p:cNvPr id="126993" name="Group 29"/>
          <p:cNvGrpSpPr>
            <a:grpSpLocks/>
          </p:cNvGrpSpPr>
          <p:nvPr/>
        </p:nvGrpSpPr>
        <p:grpSpPr bwMode="auto">
          <a:xfrm>
            <a:off x="2619375" y="4464050"/>
            <a:ext cx="3044825" cy="2284413"/>
            <a:chOff x="1858" y="2731"/>
            <a:chExt cx="2092" cy="1439"/>
          </a:xfrm>
        </p:grpSpPr>
        <p:pic>
          <p:nvPicPr>
            <p:cNvPr id="126994" name="Picture 30" descr="kittle"/>
            <p:cNvPicPr>
              <a:picLocks noChangeAspect="1" noChangeArrowheads="1"/>
            </p:cNvPicPr>
            <p:nvPr/>
          </p:nvPicPr>
          <p:blipFill>
            <a:blip r:embed="rId8"/>
            <a:srcRect l="61446" t="12186" r="3825" b="18832"/>
            <a:stretch>
              <a:fillRect/>
            </a:stretch>
          </p:blipFill>
          <p:spPr bwMode="auto">
            <a:xfrm>
              <a:off x="1858" y="2731"/>
              <a:ext cx="2092" cy="14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6995" name="Text Box 31"/>
            <p:cNvSpPr txBox="1">
              <a:spLocks noChangeArrowheads="1"/>
            </p:cNvSpPr>
            <p:nvPr/>
          </p:nvSpPr>
          <p:spPr bwMode="auto">
            <a:xfrm>
              <a:off x="2447" y="3993"/>
              <a:ext cx="922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300" b="1">
                  <a:solidFill>
                    <a:srgbClr val="000000"/>
                  </a:solidFill>
                </a:rPr>
                <a:t>C. Kittel (1946)</a:t>
              </a:r>
            </a:p>
          </p:txBody>
        </p:sp>
        <p:sp>
          <p:nvSpPr>
            <p:cNvPr id="126996" name="Text Box 32"/>
            <p:cNvSpPr txBox="1">
              <a:spLocks noChangeArrowheads="1"/>
            </p:cNvSpPr>
            <p:nvPr/>
          </p:nvSpPr>
          <p:spPr bwMode="auto">
            <a:xfrm>
              <a:off x="1968" y="2754"/>
              <a:ext cx="182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" b="1">
                  <a:solidFill>
                    <a:srgbClr val="FF3300"/>
                  </a:solidFill>
                </a:rPr>
                <a:t>Ferromagnetic domains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 Box 30"/>
          <p:cNvSpPr txBox="1">
            <a:spLocks noChangeArrowheads="1"/>
          </p:cNvSpPr>
          <p:nvPr/>
        </p:nvSpPr>
        <p:spPr bwMode="auto">
          <a:xfrm>
            <a:off x="4008438" y="4108450"/>
            <a:ext cx="44211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FF"/>
                </a:solidFill>
              </a:rPr>
              <a:t> P = 65 </a:t>
            </a:r>
            <a:r>
              <a:rPr lang="el-GR" sz="1700" b="1">
                <a:solidFill>
                  <a:srgbClr val="FFFFFF"/>
                </a:solidFill>
                <a:cs typeface="Times New Roman" pitchFamily="18" charset="0"/>
              </a:rPr>
              <a:t>μ</a:t>
            </a:r>
            <a:r>
              <a:rPr lang="es-ES" sz="1700" b="1">
                <a:solidFill>
                  <a:srgbClr val="FFFFFF"/>
                </a:solidFill>
                <a:cs typeface="Times New Roman" pitchFamily="18" charset="0"/>
              </a:rPr>
              <a:t>C/cm</a:t>
            </a:r>
            <a:r>
              <a:rPr lang="es-ES" sz="1700" b="1" baseline="30000">
                <a:solidFill>
                  <a:srgbClr val="FFFFFF"/>
                </a:solidFill>
                <a:cs typeface="Times New Roman" pitchFamily="18" charset="0"/>
              </a:rPr>
              <a:t>2</a:t>
            </a:r>
            <a:r>
              <a:rPr lang="es-ES" sz="1700" b="1">
                <a:solidFill>
                  <a:srgbClr val="FFFFFF"/>
                </a:solidFill>
              </a:rPr>
              <a:t> → good screening</a:t>
            </a:r>
          </a:p>
        </p:txBody>
      </p:sp>
      <p:sp>
        <p:nvSpPr>
          <p:cNvPr id="129026" name="Text Box 31"/>
          <p:cNvSpPr txBox="1">
            <a:spLocks noChangeArrowheads="1"/>
          </p:cNvSpPr>
          <p:nvPr/>
        </p:nvSpPr>
        <p:spPr bwMode="auto">
          <a:xfrm>
            <a:off x="4008438" y="4789488"/>
            <a:ext cx="4421187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FF"/>
                </a:solidFill>
              </a:rPr>
              <a:t> Vortices at DW </a:t>
            </a:r>
            <a:r>
              <a:rPr lang="es-ES" sz="1700" b="1">
                <a:solidFill>
                  <a:srgbClr val="FFFFFF"/>
                </a:solidFill>
                <a:cs typeface="Times New Roman" pitchFamily="18" charset="0"/>
              </a:rPr>
              <a:t>↔ Domains of closure (but in this case, closed by the displacements of the Pb atoms)</a:t>
            </a:r>
          </a:p>
        </p:txBody>
      </p:sp>
      <p:sp>
        <p:nvSpPr>
          <p:cNvPr id="129027" name="Text Box 116"/>
          <p:cNvSpPr txBox="1">
            <a:spLocks noChangeArrowheads="1"/>
          </p:cNvSpPr>
          <p:nvPr/>
        </p:nvSpPr>
        <p:spPr bwMode="auto">
          <a:xfrm>
            <a:off x="0" y="0"/>
            <a:ext cx="91440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Domains of closure in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/SrRuO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capacitors from first-principles</a:t>
            </a:r>
          </a:p>
        </p:txBody>
      </p:sp>
      <p:sp>
        <p:nvSpPr>
          <p:cNvPr id="129028" name="Rectangle 118"/>
          <p:cNvSpPr>
            <a:spLocks noChangeArrowheads="1"/>
          </p:cNvSpPr>
          <p:nvPr/>
        </p:nvSpPr>
        <p:spPr bwMode="auto">
          <a:xfrm>
            <a:off x="609600" y="1676400"/>
            <a:ext cx="3276600" cy="502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598488" y="3222625"/>
            <a:ext cx="3200400" cy="2111375"/>
            <a:chOff x="144" y="2126"/>
            <a:chExt cx="2016" cy="1330"/>
          </a:xfrm>
        </p:grpSpPr>
        <p:sp>
          <p:nvSpPr>
            <p:cNvPr id="129037" name="Line 120"/>
            <p:cNvSpPr>
              <a:spLocks noChangeShapeType="1"/>
            </p:cNvSpPr>
            <p:nvPr/>
          </p:nvSpPr>
          <p:spPr bwMode="auto">
            <a:xfrm>
              <a:off x="144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9038" name="Line 121"/>
            <p:cNvSpPr>
              <a:spLocks noChangeShapeType="1"/>
            </p:cNvSpPr>
            <p:nvPr/>
          </p:nvSpPr>
          <p:spPr bwMode="auto">
            <a:xfrm>
              <a:off x="144" y="212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129039" name="Group 122"/>
            <p:cNvGrpSpPr>
              <a:grpSpLocks/>
            </p:cNvGrpSpPr>
            <p:nvPr/>
          </p:nvGrpSpPr>
          <p:grpSpPr bwMode="auto">
            <a:xfrm>
              <a:off x="240" y="2199"/>
              <a:ext cx="1873" cy="1209"/>
              <a:chOff x="240" y="2199"/>
              <a:chExt cx="1873" cy="1209"/>
            </a:xfrm>
          </p:grpSpPr>
          <p:sp>
            <p:nvSpPr>
              <p:cNvPr id="129040" name="AutoShape 123"/>
              <p:cNvSpPr>
                <a:spLocks noChangeArrowheads="1"/>
              </p:cNvSpPr>
              <p:nvPr/>
            </p:nvSpPr>
            <p:spPr bwMode="auto">
              <a:xfrm rot="-5400000">
                <a:off x="984" y="2616"/>
                <a:ext cx="1200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7200 w 21600"/>
                  <a:gd name="T13" fmla="*/ 7200 h 21600"/>
                  <a:gd name="T14" fmla="*/ 14400 w 21600"/>
                  <a:gd name="T15" fmla="*/ 144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6600">
                  <a:alpha val="1490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9041" name="AutoShape 124"/>
              <p:cNvSpPr>
                <a:spLocks noChangeArrowheads="1"/>
              </p:cNvSpPr>
              <p:nvPr/>
            </p:nvSpPr>
            <p:spPr bwMode="auto">
              <a:xfrm rot="5400000">
                <a:off x="-312" y="2760"/>
                <a:ext cx="1200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898 w 21600"/>
                  <a:gd name="T13" fmla="*/ 2925 h 21600"/>
                  <a:gd name="T14" fmla="*/ 18720 w 21600"/>
                  <a:gd name="T15" fmla="*/ 186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177" y="21600"/>
                    </a:lnTo>
                    <a:lnTo>
                      <a:pt x="1942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FFFF">
                  <a:alpha val="1490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9042" name="AutoShape 125"/>
              <p:cNvSpPr>
                <a:spLocks noChangeArrowheads="1"/>
              </p:cNvSpPr>
              <p:nvPr/>
            </p:nvSpPr>
            <p:spPr bwMode="auto">
              <a:xfrm rot="10800000">
                <a:off x="500" y="2208"/>
                <a:ext cx="720" cy="576"/>
              </a:xfrm>
              <a:prstGeom prst="triangle">
                <a:avLst>
                  <a:gd name="adj" fmla="val 50000"/>
                </a:avLst>
              </a:prstGeom>
              <a:solidFill>
                <a:srgbClr val="00FF00">
                  <a:alpha val="14902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9043" name="AutoShape 126"/>
              <p:cNvSpPr>
                <a:spLocks noChangeArrowheads="1"/>
              </p:cNvSpPr>
              <p:nvPr/>
            </p:nvSpPr>
            <p:spPr bwMode="auto">
              <a:xfrm>
                <a:off x="501" y="2784"/>
                <a:ext cx="720" cy="624"/>
              </a:xfrm>
              <a:prstGeom prst="triangle">
                <a:avLst>
                  <a:gd name="adj" fmla="val 50000"/>
                </a:avLst>
              </a:prstGeom>
              <a:solidFill>
                <a:srgbClr val="00FF00">
                  <a:alpha val="14902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9044" name="AutoShape 127"/>
              <p:cNvSpPr>
                <a:spLocks noChangeArrowheads="1"/>
              </p:cNvSpPr>
              <p:nvPr/>
            </p:nvSpPr>
            <p:spPr bwMode="auto">
              <a:xfrm rot="10800000">
                <a:off x="1392" y="2208"/>
                <a:ext cx="720" cy="576"/>
              </a:xfrm>
              <a:prstGeom prst="triangle">
                <a:avLst>
                  <a:gd name="adj" fmla="val 50000"/>
                </a:avLst>
              </a:prstGeom>
              <a:solidFill>
                <a:srgbClr val="00FF00">
                  <a:alpha val="14902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9045" name="AutoShape 128"/>
              <p:cNvSpPr>
                <a:spLocks noChangeArrowheads="1"/>
              </p:cNvSpPr>
              <p:nvPr/>
            </p:nvSpPr>
            <p:spPr bwMode="auto">
              <a:xfrm>
                <a:off x="1393" y="2784"/>
                <a:ext cx="720" cy="624"/>
              </a:xfrm>
              <a:prstGeom prst="triangle">
                <a:avLst>
                  <a:gd name="adj" fmla="val 50000"/>
                </a:avLst>
              </a:prstGeom>
              <a:solidFill>
                <a:srgbClr val="00FF00">
                  <a:alpha val="14902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9046" name="AutoShape 129"/>
              <p:cNvSpPr>
                <a:spLocks noChangeArrowheads="1"/>
              </p:cNvSpPr>
              <p:nvPr/>
            </p:nvSpPr>
            <p:spPr bwMode="auto">
              <a:xfrm rot="10800000">
                <a:off x="240" y="2208"/>
                <a:ext cx="95" cy="144"/>
              </a:xfrm>
              <a:prstGeom prst="triangle">
                <a:avLst>
                  <a:gd name="adj" fmla="val 100000"/>
                </a:avLst>
              </a:prstGeom>
              <a:solidFill>
                <a:srgbClr val="00FF00">
                  <a:alpha val="14902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9047" name="AutoShape 130"/>
              <p:cNvSpPr>
                <a:spLocks noChangeArrowheads="1"/>
              </p:cNvSpPr>
              <p:nvPr/>
            </p:nvSpPr>
            <p:spPr bwMode="auto">
              <a:xfrm>
                <a:off x="240" y="3264"/>
                <a:ext cx="96" cy="144"/>
              </a:xfrm>
              <a:prstGeom prst="triangle">
                <a:avLst>
                  <a:gd name="adj" fmla="val 0"/>
                </a:avLst>
              </a:prstGeom>
              <a:solidFill>
                <a:srgbClr val="00FF00">
                  <a:alpha val="14902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9048" name="AutoShape 131"/>
              <p:cNvSpPr>
                <a:spLocks noChangeArrowheads="1"/>
              </p:cNvSpPr>
              <p:nvPr/>
            </p:nvSpPr>
            <p:spPr bwMode="auto">
              <a:xfrm rot="5400000">
                <a:off x="1326" y="2622"/>
                <a:ext cx="1188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7200 w 21600"/>
                  <a:gd name="T13" fmla="*/ 7200 h 21600"/>
                  <a:gd name="T14" fmla="*/ 14400 w 21600"/>
                  <a:gd name="T15" fmla="*/ 144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FFFF">
                  <a:alpha val="1490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9049" name="AutoShape 132"/>
              <p:cNvSpPr>
                <a:spLocks noChangeArrowheads="1"/>
              </p:cNvSpPr>
              <p:nvPr/>
            </p:nvSpPr>
            <p:spPr bwMode="auto">
              <a:xfrm rot="16200000" flipH="1">
                <a:off x="89" y="2620"/>
                <a:ext cx="1194" cy="38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7200 w 21600"/>
                  <a:gd name="T13" fmla="*/ 7200 h 21600"/>
                  <a:gd name="T14" fmla="*/ 14400 w 21600"/>
                  <a:gd name="T15" fmla="*/ 144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FFFF">
                  <a:alpha val="1490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9050" name="Rectangle 133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159" cy="1200"/>
              </a:xfrm>
              <a:prstGeom prst="rect">
                <a:avLst/>
              </a:prstGeom>
              <a:solidFill>
                <a:srgbClr val="00FFFF">
                  <a:alpha val="1490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9051" name="AutoShape 134"/>
              <p:cNvSpPr>
                <a:spLocks noChangeArrowheads="1"/>
              </p:cNvSpPr>
              <p:nvPr/>
            </p:nvSpPr>
            <p:spPr bwMode="auto">
              <a:xfrm rot="5400000" flipH="1">
                <a:off x="432" y="2607"/>
                <a:ext cx="1200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7200 w 21600"/>
                  <a:gd name="T13" fmla="*/ 7200 h 21600"/>
                  <a:gd name="T14" fmla="*/ 14400 w 21600"/>
                  <a:gd name="T15" fmla="*/ 144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08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6600">
                  <a:alpha val="1490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9052" name="AutoShape 135"/>
              <p:cNvSpPr>
                <a:spLocks noChangeArrowheads="1"/>
              </p:cNvSpPr>
              <p:nvPr/>
            </p:nvSpPr>
            <p:spPr bwMode="auto">
              <a:xfrm rot="5400000" flipH="1">
                <a:off x="708" y="2721"/>
                <a:ext cx="1199" cy="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802 w 21600"/>
                  <a:gd name="T13" fmla="*/ 1800 h 21600"/>
                  <a:gd name="T14" fmla="*/ 19798 w 21600"/>
                  <a:gd name="T15" fmla="*/ 198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6600">
                  <a:alpha val="14902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29053" name="Line 136"/>
              <p:cNvSpPr>
                <a:spLocks noChangeShapeType="1"/>
              </p:cNvSpPr>
              <p:nvPr/>
            </p:nvSpPr>
            <p:spPr bwMode="auto">
              <a:xfrm>
                <a:off x="1200" y="220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054" name="Line 137"/>
              <p:cNvSpPr>
                <a:spLocks noChangeShapeType="1"/>
              </p:cNvSpPr>
              <p:nvPr/>
            </p:nvSpPr>
            <p:spPr bwMode="auto">
              <a:xfrm>
                <a:off x="1200" y="340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055" name="Line 138"/>
              <p:cNvSpPr>
                <a:spLocks noChangeShapeType="1"/>
              </p:cNvSpPr>
              <p:nvPr/>
            </p:nvSpPr>
            <p:spPr bwMode="auto">
              <a:xfrm>
                <a:off x="336" y="340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056" name="Line 139"/>
              <p:cNvSpPr>
                <a:spLocks noChangeShapeType="1"/>
              </p:cNvSpPr>
              <p:nvPr/>
            </p:nvSpPr>
            <p:spPr bwMode="auto">
              <a:xfrm>
                <a:off x="336" y="2208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057" name="Line 140"/>
              <p:cNvSpPr>
                <a:spLocks noChangeShapeType="1"/>
              </p:cNvSpPr>
              <p:nvPr/>
            </p:nvSpPr>
            <p:spPr bwMode="auto">
              <a:xfrm>
                <a:off x="240" y="2304"/>
                <a:ext cx="0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9058" name="Line 141"/>
              <p:cNvSpPr>
                <a:spLocks noChangeShapeType="1"/>
              </p:cNvSpPr>
              <p:nvPr/>
            </p:nvSpPr>
            <p:spPr bwMode="auto">
              <a:xfrm>
                <a:off x="2112" y="2208"/>
                <a:ext cx="0" cy="1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65546" name="Text Box 142"/>
          <p:cNvSpPr txBox="1">
            <a:spLocks noChangeArrowheads="1"/>
          </p:cNvSpPr>
          <p:nvPr/>
        </p:nvSpPr>
        <p:spPr bwMode="auto">
          <a:xfrm rot="16200000">
            <a:off x="-249237" y="2432050"/>
            <a:ext cx="1198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700" b="1" dirty="0">
                <a:solidFill>
                  <a:srgbClr val="FFFF00"/>
                </a:solidFill>
                <a:latin typeface="+mn-lt"/>
                <a:cs typeface="+mn-cs"/>
              </a:rPr>
              <a:t>SrRuO</a:t>
            </a:r>
            <a:r>
              <a:rPr lang="es-ES" sz="1700" b="1" baseline="-25000" dirty="0">
                <a:solidFill>
                  <a:srgbClr val="FFFF00"/>
                </a:solidFill>
                <a:latin typeface="+mn-lt"/>
                <a:cs typeface="+mn-cs"/>
              </a:rPr>
              <a:t>3</a:t>
            </a:r>
          </a:p>
        </p:txBody>
      </p:sp>
      <p:sp>
        <p:nvSpPr>
          <p:cNvPr id="65547" name="Text Box 143"/>
          <p:cNvSpPr txBox="1">
            <a:spLocks noChangeArrowheads="1"/>
          </p:cNvSpPr>
          <p:nvPr/>
        </p:nvSpPr>
        <p:spPr bwMode="auto">
          <a:xfrm rot="16200000">
            <a:off x="-238919" y="5804694"/>
            <a:ext cx="1177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700" b="1" dirty="0">
                <a:solidFill>
                  <a:srgbClr val="FFFF00"/>
                </a:solidFill>
                <a:latin typeface="+mn-lt"/>
                <a:cs typeface="+mn-cs"/>
              </a:rPr>
              <a:t>SrRuO</a:t>
            </a:r>
            <a:r>
              <a:rPr lang="es-ES" sz="1700" b="1" baseline="-25000" dirty="0">
                <a:solidFill>
                  <a:srgbClr val="FFFF00"/>
                </a:solidFill>
                <a:latin typeface="+mn-lt"/>
                <a:cs typeface="+mn-cs"/>
              </a:rPr>
              <a:t>3</a:t>
            </a:r>
          </a:p>
        </p:txBody>
      </p:sp>
      <p:sp>
        <p:nvSpPr>
          <p:cNvPr id="65548" name="Text Box 144"/>
          <p:cNvSpPr txBox="1">
            <a:spLocks noChangeArrowheads="1"/>
          </p:cNvSpPr>
          <p:nvPr/>
        </p:nvSpPr>
        <p:spPr bwMode="auto">
          <a:xfrm rot="16200000">
            <a:off x="-183356" y="4021931"/>
            <a:ext cx="1066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700" b="1" dirty="0">
                <a:solidFill>
                  <a:srgbClr val="FFFF00"/>
                </a:solidFill>
                <a:latin typeface="+mn-lt"/>
                <a:cs typeface="+mn-cs"/>
              </a:rPr>
              <a:t>PbTiO</a:t>
            </a:r>
            <a:r>
              <a:rPr lang="es-ES" sz="1700" b="1" baseline="-25000" dirty="0">
                <a:solidFill>
                  <a:srgbClr val="FFFF00"/>
                </a:solidFill>
                <a:latin typeface="+mn-lt"/>
                <a:cs typeface="+mn-cs"/>
              </a:rPr>
              <a:t>3</a:t>
            </a:r>
          </a:p>
        </p:txBody>
      </p:sp>
      <p:pic>
        <p:nvPicPr>
          <p:cNvPr id="129033" name="Picture 145" descr="Interface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43" t="3642" r="26259" b="2057"/>
          <a:stretch>
            <a:fillRect/>
          </a:stretch>
        </p:blipFill>
        <p:spPr bwMode="auto">
          <a:xfrm>
            <a:off x="479425" y="1681163"/>
            <a:ext cx="3433763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4" name="Text Box 28"/>
          <p:cNvSpPr txBox="1">
            <a:spLocks noChangeArrowheads="1"/>
          </p:cNvSpPr>
          <p:nvPr/>
        </p:nvSpPr>
        <p:spPr bwMode="auto">
          <a:xfrm>
            <a:off x="4594225" y="1676400"/>
            <a:ext cx="37973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CCFF"/>
                </a:solidFill>
              </a:rPr>
              <a:t>Short-circuit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CCFF"/>
                </a:solidFill>
              </a:rPr>
              <a:t>4-unit-cell thick PbTiO</a:t>
            </a:r>
            <a:r>
              <a:rPr lang="en-US" b="1" baseline="-25000">
                <a:solidFill>
                  <a:srgbClr val="00CCFF"/>
                </a:solidFill>
              </a:rPr>
              <a:t>3</a:t>
            </a:r>
            <a:r>
              <a:rPr lang="en-US" b="1">
                <a:solidFill>
                  <a:srgbClr val="00CCFF"/>
                </a:solidFill>
              </a:rPr>
              <a:t>             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CCFF"/>
                </a:solidFill>
              </a:rPr>
              <a:t>6 unit cells of domain periodicity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CCFF"/>
                </a:solidFill>
              </a:rPr>
              <a:t>Fully relaxed</a:t>
            </a:r>
          </a:p>
        </p:txBody>
      </p:sp>
      <p:pic>
        <p:nvPicPr>
          <p:cNvPr id="129035" name="Imagen 33" descr="bola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8138" y="5989638"/>
            <a:ext cx="14843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6" name="CuadroTexto 34"/>
          <p:cNvSpPr txBox="1">
            <a:spLocks noChangeArrowheads="1"/>
          </p:cNvSpPr>
          <p:nvPr/>
        </p:nvSpPr>
        <p:spPr bwMode="auto">
          <a:xfrm>
            <a:off x="0" y="923925"/>
            <a:ext cx="457041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400" b="1">
                <a:solidFill>
                  <a:srgbClr val="FFFFFF"/>
                </a:solidFill>
              </a:rPr>
              <a:t>C. Lichtensteiger </a:t>
            </a:r>
            <a:r>
              <a:rPr lang="es-ES_tradnl" sz="1400" b="1" i="1">
                <a:solidFill>
                  <a:srgbClr val="FFFFFF"/>
                </a:solidFill>
              </a:rPr>
              <a:t>et al. </a:t>
            </a:r>
            <a:r>
              <a:rPr lang="es-ES_tradnl" sz="1400" b="1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s-ES_tradnl" sz="1400" b="1">
                <a:solidFill>
                  <a:srgbClr val="FFFFFF"/>
                </a:solidFill>
              </a:rPr>
              <a:t>“Oxide ultrathin films: science and technology”</a:t>
            </a:r>
          </a:p>
          <a:p>
            <a:pPr algn="ctr"/>
            <a:r>
              <a:rPr lang="es-ES_tradnl" sz="1400" b="1">
                <a:solidFill>
                  <a:srgbClr val="FFFFFF"/>
                </a:solidFill>
              </a:rPr>
              <a:t>Ed. by G. Pacchini and S. Valeri (Wiley, 2011) </a:t>
            </a:r>
            <a:endParaRPr lang="es-ES_tradnl" sz="1400" b="1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96963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The competition between all the structural instabilities might be altered at surfaces/interfaces</a:t>
            </a:r>
          </a:p>
        </p:txBody>
      </p:sp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930400" y="5894388"/>
            <a:ext cx="52832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1">
                <a:solidFill>
                  <a:schemeClr val="bg1"/>
                </a:solidFill>
              </a:rPr>
              <a:t>A. Munkholm </a:t>
            </a:r>
            <a:r>
              <a:rPr lang="es-ES" sz="1400" b="1" i="1">
                <a:solidFill>
                  <a:schemeClr val="bg1"/>
                </a:solidFill>
              </a:rPr>
              <a:t>et al</a:t>
            </a:r>
            <a:r>
              <a:rPr lang="es-ES" sz="1400" b="1">
                <a:solidFill>
                  <a:schemeClr val="bg1"/>
                </a:solidFill>
              </a:rPr>
              <a:t>., Phys. Rev. Lett. 88, 016101 (2002)</a:t>
            </a:r>
          </a:p>
          <a:p>
            <a:pPr>
              <a:spcBef>
                <a:spcPct val="50000"/>
              </a:spcBef>
            </a:pPr>
            <a:r>
              <a:rPr lang="es-ES" sz="1400" b="1">
                <a:solidFill>
                  <a:schemeClr val="bg1"/>
                </a:solidFill>
              </a:rPr>
              <a:t>C. Bungaro and K. M. Rabe, Phys. Rev. B 71, 035420 (2005)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703388" y="2376488"/>
            <a:ext cx="1828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>
                <a:solidFill>
                  <a:srgbClr val="FFFF00"/>
                </a:solidFill>
              </a:rPr>
              <a:t>(001) PbTiO</a:t>
            </a:r>
            <a:r>
              <a:rPr lang="es-ES" sz="2000" b="1" baseline="-250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0" y="3043238"/>
            <a:ext cx="52419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c(2×2)</a:t>
            </a:r>
            <a:r>
              <a:rPr lang="en-US" sz="2000" b="1">
                <a:solidFill>
                  <a:schemeClr val="bg1"/>
                </a:solidFill>
              </a:rPr>
              <a:t> reconstructions in PbO-terminated</a:t>
            </a:r>
          </a:p>
          <a:p>
            <a:pPr lvl="1" indent="0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</a:rPr>
              <a:t>Substantial enhancement of the AFD distorsion</a:t>
            </a:r>
          </a:p>
          <a:p>
            <a:pPr lvl="1" indent="0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</a:rPr>
              <a:t>Driving force: </a:t>
            </a:r>
            <a:r>
              <a:rPr lang="en-US" sz="1600" b="1">
                <a:solidFill>
                  <a:srgbClr val="FFFF00"/>
                </a:solidFill>
              </a:rPr>
              <a:t>shorter PbO bonds</a:t>
            </a:r>
          </a:p>
          <a:p>
            <a:pPr lvl="1" indent="0">
              <a:spcBef>
                <a:spcPct val="50000"/>
              </a:spcBef>
            </a:pPr>
            <a:r>
              <a:rPr lang="en-US" sz="1300" b="1">
                <a:solidFill>
                  <a:srgbClr val="FFFF00"/>
                </a:solidFill>
              </a:rPr>
              <a:t>                                    </a:t>
            </a:r>
            <a:r>
              <a:rPr lang="en-US" sz="1300" b="1">
                <a:solidFill>
                  <a:schemeClr val="bg1"/>
                </a:solidFill>
                <a:sym typeface="Symbol" pitchFamily="18" charset="2"/>
              </a:rPr>
              <a:t></a:t>
            </a:r>
          </a:p>
          <a:p>
            <a:pPr lvl="1" indent="0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Not observed neither in TiO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2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 termination           nor BaTiO</a:t>
            </a:r>
            <a:r>
              <a:rPr lang="en-US" sz="1600" b="1" baseline="-25000">
                <a:solidFill>
                  <a:schemeClr val="bg1"/>
                </a:solidFill>
                <a:sym typeface="Symbol" pitchFamily="18" charset="2"/>
              </a:rPr>
              <a:t>3</a:t>
            </a:r>
            <a:r>
              <a:rPr lang="en-US" sz="1600" b="1">
                <a:solidFill>
                  <a:schemeClr val="bg1"/>
                </a:solidFill>
                <a:sym typeface="Symbol" pitchFamily="18" charset="2"/>
              </a:rPr>
              <a:t> surface</a:t>
            </a:r>
          </a:p>
        </p:txBody>
      </p:sp>
      <p:grpSp>
        <p:nvGrpSpPr>
          <p:cNvPr id="25605" name="Group 9"/>
          <p:cNvGrpSpPr>
            <a:grpSpLocks/>
          </p:cNvGrpSpPr>
          <p:nvPr/>
        </p:nvGrpSpPr>
        <p:grpSpPr bwMode="auto">
          <a:xfrm>
            <a:off x="5346700" y="1208088"/>
            <a:ext cx="3124200" cy="4429125"/>
            <a:chOff x="3792" y="576"/>
            <a:chExt cx="1968" cy="2790"/>
          </a:xfrm>
        </p:grpSpPr>
        <p:pic>
          <p:nvPicPr>
            <p:cNvPr id="25607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92" y="576"/>
              <a:ext cx="1326" cy="2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8" name="Text Box 11"/>
            <p:cNvSpPr txBox="1">
              <a:spLocks noChangeArrowheads="1"/>
            </p:cNvSpPr>
            <p:nvPr/>
          </p:nvSpPr>
          <p:spPr bwMode="auto">
            <a:xfrm>
              <a:off x="5088" y="1152"/>
              <a:ext cx="52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000" b="1">
                  <a:solidFill>
                    <a:schemeClr val="bg1"/>
                  </a:solidFill>
                </a:rPr>
                <a:t>Top</a:t>
              </a:r>
            </a:p>
          </p:txBody>
        </p:sp>
        <p:sp>
          <p:nvSpPr>
            <p:cNvPr id="25609" name="Text Box 12"/>
            <p:cNvSpPr txBox="1">
              <a:spLocks noChangeArrowheads="1"/>
            </p:cNvSpPr>
            <p:nvPr/>
          </p:nvSpPr>
          <p:spPr bwMode="auto">
            <a:xfrm>
              <a:off x="5088" y="2400"/>
              <a:ext cx="67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2000" b="1">
                  <a:solidFill>
                    <a:schemeClr val="bg1"/>
                  </a:solidFill>
                </a:rPr>
                <a:t>Lateral</a:t>
              </a:r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73038" y="1201738"/>
            <a:ext cx="50180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 anchor="ctr"/>
          <a:lstStyle/>
          <a:p>
            <a:pPr algn="ctr" eaLnBrk="0" hangingPunct="0">
              <a:defRPr/>
            </a:pPr>
            <a:r>
              <a:rPr lang="en-US" sz="2000" b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Surface might induced reconstructions to saturate dangling bonds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6"/>
          <p:cNvSpPr txBox="1">
            <a:spLocks noChangeArrowheads="1"/>
          </p:cNvSpPr>
          <p:nvPr/>
        </p:nvSpPr>
        <p:spPr bwMode="auto">
          <a:xfrm>
            <a:off x="0" y="0"/>
            <a:ext cx="6977063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Domains in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/SrTiO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superlattices: vortices &amp; large polarization </a:t>
            </a:r>
          </a:p>
        </p:txBody>
      </p:sp>
      <p:sp>
        <p:nvSpPr>
          <p:cNvPr id="84998" name="Text Box 7"/>
          <p:cNvSpPr txBox="1">
            <a:spLocks noChangeArrowheads="1"/>
          </p:cNvSpPr>
          <p:nvPr/>
        </p:nvSpPr>
        <p:spPr bwMode="auto">
          <a:xfrm>
            <a:off x="463550" y="1052513"/>
            <a:ext cx="38100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40000"/>
              </a:spcBef>
              <a:defRPr/>
            </a:pPr>
            <a:r>
              <a:rPr lang="es-ES" dirty="0">
                <a:latin typeface="Times New Roman" charset="0"/>
                <a:cs typeface="+mn-cs"/>
              </a:rPr>
              <a:t> </a:t>
            </a: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(3,3) superlattice</a:t>
            </a:r>
          </a:p>
          <a:p>
            <a:pPr>
              <a:spcBef>
                <a:spcPct val="40000"/>
              </a:spcBef>
              <a:defRPr/>
            </a:pP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 6 unit cells of domain periodicity</a:t>
            </a:r>
          </a:p>
          <a:p>
            <a:pPr>
              <a:spcBef>
                <a:spcPct val="40000"/>
              </a:spcBef>
              <a:defRPr/>
            </a:pP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 Fully relaxed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4648200" y="914400"/>
            <a:ext cx="4419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700" b="1" dirty="0">
                <a:solidFill>
                  <a:srgbClr val="FFFFFF"/>
                </a:solidFill>
                <a:latin typeface="+mn-lt"/>
                <a:cs typeface="+mn-cs"/>
              </a:rPr>
              <a:t> Vortices at DW</a:t>
            </a:r>
            <a:endParaRPr lang="es-ES" sz="1700" b="1" dirty="0">
              <a:solidFill>
                <a:srgbClr val="FFFFFF"/>
              </a:solidFill>
              <a:latin typeface="+mn-lt"/>
              <a:ea typeface="Times New Roman" charset="0"/>
              <a:cs typeface="Times New Roman" charset="0"/>
            </a:endParaRPr>
          </a:p>
        </p:txBody>
      </p:sp>
      <p:sp>
        <p:nvSpPr>
          <p:cNvPr id="131076" name="Text Box 43"/>
          <p:cNvSpPr txBox="1">
            <a:spLocks noChangeArrowheads="1"/>
          </p:cNvSpPr>
          <p:nvPr/>
        </p:nvSpPr>
        <p:spPr bwMode="auto">
          <a:xfrm>
            <a:off x="4648200" y="1295400"/>
            <a:ext cx="4419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 Polarization domains </a:t>
            </a:r>
            <a:r>
              <a:rPr lang="es-ES" sz="1700" b="1">
                <a:solidFill>
                  <a:srgbClr val="FFFF00"/>
                </a:solidFill>
                <a:cs typeface="Times New Roman" pitchFamily="18" charset="0"/>
              </a:rPr>
              <a:t>→</a:t>
            </a:r>
            <a:r>
              <a:rPr lang="es-ES" sz="1700" b="1">
                <a:solidFill>
                  <a:srgbClr val="FFFF00"/>
                </a:solidFill>
              </a:rPr>
              <a:t> good screening</a:t>
            </a:r>
          </a:p>
        </p:txBody>
      </p:sp>
      <p:graphicFrame>
        <p:nvGraphicFramePr>
          <p:cNvPr id="10" name="Group 113"/>
          <p:cNvGraphicFramePr>
            <a:graphicFrameLocks noGrp="1"/>
          </p:cNvGraphicFramePr>
          <p:nvPr/>
        </p:nvGraphicFramePr>
        <p:xfrm>
          <a:off x="4735513" y="1684338"/>
          <a:ext cx="4267200" cy="1173798"/>
        </p:xfrm>
        <a:graphic>
          <a:graphicData uri="http://schemas.openxmlformats.org/drawingml/2006/table">
            <a:tbl>
              <a:tblPr/>
              <a:tblGrid>
                <a:gridCol w="1641475"/>
                <a:gridCol w="1203325"/>
                <a:gridCol w="142240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w/o AFD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with AFD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(0, 0, 68)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(0, 0, 25)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1091" name="Rectangle 114"/>
          <p:cNvSpPr>
            <a:spLocks noChangeArrowheads="1"/>
          </p:cNvSpPr>
          <p:nvPr/>
        </p:nvSpPr>
        <p:spPr bwMode="auto">
          <a:xfrm>
            <a:off x="244475" y="2349500"/>
            <a:ext cx="4202113" cy="421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31092" name="Rectangle 33"/>
          <p:cNvSpPr>
            <a:spLocks noChangeArrowheads="1"/>
          </p:cNvSpPr>
          <p:nvPr/>
        </p:nvSpPr>
        <p:spPr bwMode="auto">
          <a:xfrm>
            <a:off x="441325" y="2522538"/>
            <a:ext cx="989013" cy="388620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31093" name="Rectangle 32"/>
          <p:cNvSpPr>
            <a:spLocks noChangeArrowheads="1"/>
          </p:cNvSpPr>
          <p:nvPr/>
        </p:nvSpPr>
        <p:spPr bwMode="auto">
          <a:xfrm>
            <a:off x="2041525" y="2520950"/>
            <a:ext cx="1293813" cy="3886200"/>
          </a:xfrm>
          <a:prstGeom prst="rect">
            <a:avLst/>
          </a:prstGeom>
          <a:solidFill>
            <a:srgbClr val="99CC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31094" name="Rectangle 96"/>
          <p:cNvSpPr>
            <a:spLocks noChangeArrowheads="1"/>
          </p:cNvSpPr>
          <p:nvPr/>
        </p:nvSpPr>
        <p:spPr bwMode="auto">
          <a:xfrm>
            <a:off x="3946525" y="2522538"/>
            <a:ext cx="304800" cy="388620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pic>
        <p:nvPicPr>
          <p:cNvPr id="131095" name="Picture 100" descr="Interfac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00" t="1993" r="12061" b="1288"/>
          <a:stretch>
            <a:fillRect/>
          </a:stretch>
        </p:blipFill>
        <p:spPr bwMode="auto">
          <a:xfrm>
            <a:off x="234950" y="2359025"/>
            <a:ext cx="426720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96" name="Imagen 11" descr="bola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0" y="5989638"/>
            <a:ext cx="14827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6"/>
          <p:cNvSpPr txBox="1">
            <a:spLocks noChangeArrowheads="1"/>
          </p:cNvSpPr>
          <p:nvPr/>
        </p:nvSpPr>
        <p:spPr bwMode="auto">
          <a:xfrm>
            <a:off x="0" y="0"/>
            <a:ext cx="6977063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b="1">
                <a:solidFill>
                  <a:srgbClr val="FFFF00"/>
                </a:solidFill>
              </a:rPr>
              <a:t>Domains in PbTiO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/SrTiO</a:t>
            </a:r>
            <a:r>
              <a:rPr lang="es-ES" sz="2800" b="1" baseline="-25000">
                <a:solidFill>
                  <a:srgbClr val="FFFF00"/>
                </a:solidFill>
              </a:rPr>
              <a:t>3</a:t>
            </a:r>
            <a:r>
              <a:rPr lang="es-ES" sz="2800" b="1">
                <a:solidFill>
                  <a:srgbClr val="FFFF00"/>
                </a:solidFill>
              </a:rPr>
              <a:t> superlattices: vortices &amp; large polarization </a:t>
            </a:r>
          </a:p>
        </p:txBody>
      </p:sp>
      <p:sp>
        <p:nvSpPr>
          <p:cNvPr id="84998" name="Text Box 7"/>
          <p:cNvSpPr txBox="1">
            <a:spLocks noChangeArrowheads="1"/>
          </p:cNvSpPr>
          <p:nvPr/>
        </p:nvSpPr>
        <p:spPr bwMode="auto">
          <a:xfrm>
            <a:off x="463550" y="1052513"/>
            <a:ext cx="38100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40000"/>
              </a:spcBef>
              <a:defRPr/>
            </a:pPr>
            <a:r>
              <a:rPr lang="es-ES" dirty="0">
                <a:latin typeface="Times New Roman" charset="0"/>
                <a:cs typeface="+mn-cs"/>
              </a:rPr>
              <a:t> </a:t>
            </a: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(3,3) superlattice</a:t>
            </a:r>
          </a:p>
          <a:p>
            <a:pPr>
              <a:spcBef>
                <a:spcPct val="40000"/>
              </a:spcBef>
              <a:defRPr/>
            </a:pP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 6 unit cells of domain periodicity</a:t>
            </a:r>
          </a:p>
          <a:p>
            <a:pPr>
              <a:spcBef>
                <a:spcPct val="40000"/>
              </a:spcBef>
              <a:defRPr/>
            </a:pPr>
            <a:r>
              <a:rPr lang="es-ES" b="1" dirty="0">
                <a:solidFill>
                  <a:srgbClr val="30E4FF"/>
                </a:solidFill>
                <a:latin typeface="+mn-lt"/>
                <a:cs typeface="+mn-cs"/>
              </a:rPr>
              <a:t> Fully relaxed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4648200" y="914400"/>
            <a:ext cx="4419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1700" b="1" dirty="0">
                <a:solidFill>
                  <a:srgbClr val="FFFFFF"/>
                </a:solidFill>
                <a:latin typeface="+mn-lt"/>
                <a:cs typeface="+mn-cs"/>
              </a:rPr>
              <a:t> Vortices at DW</a:t>
            </a:r>
            <a:endParaRPr lang="es-ES" sz="1700" b="1" dirty="0">
              <a:solidFill>
                <a:srgbClr val="FFFFFF"/>
              </a:solidFill>
              <a:latin typeface="+mn-lt"/>
              <a:ea typeface="Times New Roman" charset="0"/>
              <a:cs typeface="Times New Roman" charset="0"/>
            </a:endParaRPr>
          </a:p>
        </p:txBody>
      </p:sp>
      <p:sp>
        <p:nvSpPr>
          <p:cNvPr id="133124" name="Text Box 43"/>
          <p:cNvSpPr txBox="1">
            <a:spLocks noChangeArrowheads="1"/>
          </p:cNvSpPr>
          <p:nvPr/>
        </p:nvSpPr>
        <p:spPr bwMode="auto">
          <a:xfrm>
            <a:off x="4648200" y="1295400"/>
            <a:ext cx="4419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700" b="1">
                <a:solidFill>
                  <a:srgbClr val="FFFF00"/>
                </a:solidFill>
              </a:rPr>
              <a:t> Polarization domains </a:t>
            </a:r>
            <a:r>
              <a:rPr lang="es-ES" sz="1700" b="1">
                <a:solidFill>
                  <a:srgbClr val="FFFF00"/>
                </a:solidFill>
                <a:cs typeface="Times New Roman" pitchFamily="18" charset="0"/>
              </a:rPr>
              <a:t>→</a:t>
            </a:r>
            <a:r>
              <a:rPr lang="es-ES" sz="1700" b="1">
                <a:solidFill>
                  <a:srgbClr val="FFFF00"/>
                </a:solidFill>
              </a:rPr>
              <a:t> good screening</a:t>
            </a:r>
          </a:p>
        </p:txBody>
      </p:sp>
      <p:graphicFrame>
        <p:nvGraphicFramePr>
          <p:cNvPr id="10" name="Group 113"/>
          <p:cNvGraphicFramePr>
            <a:graphicFrameLocks noGrp="1"/>
          </p:cNvGraphicFramePr>
          <p:nvPr/>
        </p:nvGraphicFramePr>
        <p:xfrm>
          <a:off x="4724400" y="1666875"/>
          <a:ext cx="4267200" cy="1173798"/>
        </p:xfrm>
        <a:graphic>
          <a:graphicData uri="http://schemas.openxmlformats.org/drawingml/2006/table">
            <a:tbl>
              <a:tblPr/>
              <a:tblGrid>
                <a:gridCol w="1641475"/>
                <a:gridCol w="1203325"/>
                <a:gridCol w="142240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pitchFamily="34" charset="-128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w/o AFD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with AFD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(0, 0, 68)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(0,26,56)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STO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μ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C/cm</a:t>
                      </a:r>
                      <a:r>
                        <a:rPr kumimoji="0" lang="es-E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2</a:t>
                      </a: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(0, 0, 25)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(0,1,23)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39" name="Picture 32" descr="esquema_talk_rot"/>
          <p:cNvPicPr>
            <a:picLocks noChangeAspect="1" noChangeArrowheads="1"/>
          </p:cNvPicPr>
          <p:nvPr/>
        </p:nvPicPr>
        <p:blipFill>
          <a:blip r:embed="rId3"/>
          <a:srcRect r="848" b="6847"/>
          <a:stretch>
            <a:fillRect/>
          </a:stretch>
        </p:blipFill>
        <p:spPr bwMode="auto">
          <a:xfrm>
            <a:off x="4572000" y="2995613"/>
            <a:ext cx="4572000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0" name="AutoShape 33"/>
          <p:cNvSpPr>
            <a:spLocks noChangeArrowheads="1"/>
          </p:cNvSpPr>
          <p:nvPr/>
        </p:nvSpPr>
        <p:spPr bwMode="auto">
          <a:xfrm rot="5256633">
            <a:off x="5826125" y="4095750"/>
            <a:ext cx="457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913" y="10800"/>
                </a:moveTo>
                <a:cubicBezTo>
                  <a:pt x="19913" y="5767"/>
                  <a:pt x="15832" y="1687"/>
                  <a:pt x="10800" y="1687"/>
                </a:cubicBezTo>
                <a:cubicBezTo>
                  <a:pt x="5854" y="1686"/>
                  <a:pt x="1810" y="5632"/>
                  <a:pt x="1689" y="10576"/>
                </a:cubicBezTo>
                <a:lnTo>
                  <a:pt x="3" y="10535"/>
                </a:lnTo>
                <a:cubicBezTo>
                  <a:pt x="146" y="4675"/>
                  <a:pt x="4938" y="-1"/>
                  <a:pt x="10800" y="-1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757" y="14344"/>
                </a:lnTo>
                <a:lnTo>
                  <a:pt x="17213" y="10800"/>
                </a:lnTo>
                <a:lnTo>
                  <a:pt x="19913" y="1080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"/>
          </a:p>
        </p:txBody>
      </p:sp>
      <p:sp>
        <p:nvSpPr>
          <p:cNvPr id="133141" name="Text Box 34"/>
          <p:cNvSpPr txBox="1">
            <a:spLocks noChangeArrowheads="1"/>
          </p:cNvSpPr>
          <p:nvPr/>
        </p:nvSpPr>
        <p:spPr bwMode="auto">
          <a:xfrm>
            <a:off x="6400800" y="4167188"/>
            <a:ext cx="12192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s-ES">
                <a:latin typeface="Times New Roman" pitchFamily="18" charset="0"/>
              </a:rPr>
              <a:t>-22 meV</a:t>
            </a:r>
          </a:p>
        </p:txBody>
      </p:sp>
      <p:sp>
        <p:nvSpPr>
          <p:cNvPr id="133142" name="Rectangle 114"/>
          <p:cNvSpPr>
            <a:spLocks noChangeArrowheads="1"/>
          </p:cNvSpPr>
          <p:nvPr/>
        </p:nvSpPr>
        <p:spPr bwMode="auto">
          <a:xfrm>
            <a:off x="244475" y="2349500"/>
            <a:ext cx="4202113" cy="421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33143" name="Rectangle 33"/>
          <p:cNvSpPr>
            <a:spLocks noChangeArrowheads="1"/>
          </p:cNvSpPr>
          <p:nvPr/>
        </p:nvSpPr>
        <p:spPr bwMode="auto">
          <a:xfrm>
            <a:off x="441325" y="2522538"/>
            <a:ext cx="989013" cy="388620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33144" name="Rectangle 32"/>
          <p:cNvSpPr>
            <a:spLocks noChangeArrowheads="1"/>
          </p:cNvSpPr>
          <p:nvPr/>
        </p:nvSpPr>
        <p:spPr bwMode="auto">
          <a:xfrm>
            <a:off x="2041525" y="2520950"/>
            <a:ext cx="1293813" cy="3886200"/>
          </a:xfrm>
          <a:prstGeom prst="rect">
            <a:avLst/>
          </a:prstGeom>
          <a:solidFill>
            <a:srgbClr val="99CC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sp>
        <p:nvSpPr>
          <p:cNvPr id="133145" name="Rectangle 96"/>
          <p:cNvSpPr>
            <a:spLocks noChangeArrowheads="1"/>
          </p:cNvSpPr>
          <p:nvPr/>
        </p:nvSpPr>
        <p:spPr bwMode="auto">
          <a:xfrm>
            <a:off x="3946525" y="2522538"/>
            <a:ext cx="304800" cy="388620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76197" tIns="38098" rIns="76197" bIns="38098" anchor="ctr"/>
          <a:lstStyle/>
          <a:p>
            <a:endParaRPr lang="es-ES_tradnl"/>
          </a:p>
        </p:txBody>
      </p:sp>
      <p:pic>
        <p:nvPicPr>
          <p:cNvPr id="133146" name="Picture 100" descr="Interfa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00" t="1993" r="12061" b="1288"/>
          <a:stretch>
            <a:fillRect/>
          </a:stretch>
        </p:blipFill>
        <p:spPr bwMode="auto">
          <a:xfrm>
            <a:off x="234950" y="2359025"/>
            <a:ext cx="426720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7" name="Imagen 14" descr="bola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6750" y="5989638"/>
            <a:ext cx="14827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05925" cy="9144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PbTiO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8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 superlattice: polarization, c/a, and phase transition T can be monitored with PTO volume</a:t>
            </a: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-9525" y="1749425"/>
            <a:ext cx="44196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chemeClr val="bg1"/>
                </a:solidFill>
              </a:rPr>
              <a:t>M. Dawber </a:t>
            </a:r>
            <a:r>
              <a:rPr lang="es-ES" sz="1400" b="1" i="1">
                <a:solidFill>
                  <a:schemeClr val="bg1"/>
                </a:solidFill>
              </a:rPr>
              <a:t>et al</a:t>
            </a:r>
            <a:r>
              <a:rPr lang="es-ES" sz="1400" b="1">
                <a:solidFill>
                  <a:schemeClr val="bg1"/>
                </a:solidFill>
              </a:rPr>
              <a:t>., Phys. Rev. Lett. 95, 177601 (2005)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937125" y="1738313"/>
            <a:ext cx="40195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>
                <a:solidFill>
                  <a:schemeClr val="bg1"/>
                </a:solidFill>
              </a:rPr>
              <a:t>M. Dawber </a:t>
            </a:r>
            <a:r>
              <a:rPr lang="es-ES" sz="1400" b="1" i="1">
                <a:solidFill>
                  <a:schemeClr val="bg1"/>
                </a:solidFill>
              </a:rPr>
              <a:t>et al</a:t>
            </a:r>
            <a:r>
              <a:rPr lang="es-ES" sz="1400" b="1">
                <a:solidFill>
                  <a:schemeClr val="bg1"/>
                </a:solidFill>
              </a:rPr>
              <a:t>., Adv. Mater. 19, 4153 (2007)</a:t>
            </a:r>
          </a:p>
        </p:txBody>
      </p:sp>
      <p:sp>
        <p:nvSpPr>
          <p:cNvPr id="27652" name="CuadroTexto 19"/>
          <p:cNvSpPr txBox="1">
            <a:spLocks noChangeArrowheads="1"/>
          </p:cNvSpPr>
          <p:nvPr/>
        </p:nvSpPr>
        <p:spPr bwMode="auto">
          <a:xfrm>
            <a:off x="17463" y="976313"/>
            <a:ext cx="4329112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rgbClr val="FFFF00"/>
                </a:solidFill>
              </a:rPr>
              <a:t>Tetragonality </a:t>
            </a:r>
          </a:p>
          <a:p>
            <a:pPr algn="ctr"/>
            <a:r>
              <a:rPr lang="es-ES_tradnl" sz="1300" b="1">
                <a:solidFill>
                  <a:srgbClr val="FFFFFF"/>
                </a:solidFill>
              </a:rPr>
              <a:t>(related with P due to the large polarization-strain coupling in PbTiO</a:t>
            </a:r>
            <a:r>
              <a:rPr lang="es-ES_tradnl" sz="1300" b="1" baseline="-25000">
                <a:solidFill>
                  <a:srgbClr val="FFFFFF"/>
                </a:solidFill>
              </a:rPr>
              <a:t>3</a:t>
            </a:r>
            <a:r>
              <a:rPr lang="es-ES_tradnl" sz="1300" b="1">
                <a:solidFill>
                  <a:srgbClr val="FFFFFF"/>
                </a:solidFill>
              </a:rPr>
              <a:t>)</a:t>
            </a:r>
            <a:endParaRPr lang="es-ES_tradnl" sz="1300" b="1" baseline="-25000">
              <a:solidFill>
                <a:srgbClr val="FFFFFF"/>
              </a:solidFill>
            </a:endParaRPr>
          </a:p>
        </p:txBody>
      </p:sp>
      <p:sp>
        <p:nvSpPr>
          <p:cNvPr id="27653" name="CuadroTexto 21"/>
          <p:cNvSpPr txBox="1">
            <a:spLocks noChangeArrowheads="1"/>
          </p:cNvSpPr>
          <p:nvPr/>
        </p:nvSpPr>
        <p:spPr bwMode="auto">
          <a:xfrm>
            <a:off x="5467350" y="996950"/>
            <a:ext cx="29749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rgbClr val="FFFF00"/>
                </a:solidFill>
              </a:rPr>
              <a:t>Phase transition temperature</a:t>
            </a:r>
          </a:p>
        </p:txBody>
      </p:sp>
      <p:sp>
        <p:nvSpPr>
          <p:cNvPr id="27654" name="CuadroTexto 22"/>
          <p:cNvSpPr txBox="1">
            <a:spLocks noChangeArrowheads="1"/>
          </p:cNvSpPr>
          <p:nvPr/>
        </p:nvSpPr>
        <p:spPr bwMode="auto">
          <a:xfrm>
            <a:off x="715963" y="5140325"/>
            <a:ext cx="77120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In the experiment, the number of layers of SrTiO</a:t>
            </a:r>
            <a:r>
              <a:rPr lang="es-ES_tradnl" b="1" baseline="-25000">
                <a:solidFill>
                  <a:schemeClr val="bg1"/>
                </a:solidFill>
              </a:rPr>
              <a:t>3</a:t>
            </a:r>
            <a:r>
              <a:rPr lang="es-ES_tradnl" b="1">
                <a:solidFill>
                  <a:schemeClr val="bg1"/>
                </a:solidFill>
              </a:rPr>
              <a:t>, n</a:t>
            </a:r>
            <a:r>
              <a:rPr lang="es-ES_tradnl" b="1" baseline="-25000">
                <a:solidFill>
                  <a:schemeClr val="bg1"/>
                </a:solidFill>
              </a:rPr>
              <a:t>s</a:t>
            </a:r>
            <a:r>
              <a:rPr lang="es-ES_tradnl" b="1">
                <a:solidFill>
                  <a:schemeClr val="bg1"/>
                </a:solidFill>
              </a:rPr>
              <a:t>, was fixed to 3</a:t>
            </a:r>
          </a:p>
        </p:txBody>
      </p:sp>
      <p:sp>
        <p:nvSpPr>
          <p:cNvPr id="27655" name="CuadroTexto 23"/>
          <p:cNvSpPr txBox="1">
            <a:spLocks noChangeArrowheads="1"/>
          </p:cNvSpPr>
          <p:nvPr/>
        </p:nvSpPr>
        <p:spPr bwMode="auto">
          <a:xfrm>
            <a:off x="0" y="5576888"/>
            <a:ext cx="9261475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For </a:t>
            </a:r>
            <a:r>
              <a:rPr lang="es-ES_tradnl" b="1">
                <a:solidFill>
                  <a:srgbClr val="FFFF00"/>
                </a:solidFill>
              </a:rPr>
              <a:t>PbTiO</a:t>
            </a:r>
            <a:r>
              <a:rPr lang="es-ES_tradnl" b="1" baseline="-25000">
                <a:solidFill>
                  <a:srgbClr val="FFFF00"/>
                </a:solidFill>
              </a:rPr>
              <a:t>3</a:t>
            </a:r>
            <a:r>
              <a:rPr lang="es-ES_tradnl" b="1">
                <a:solidFill>
                  <a:schemeClr val="bg1"/>
                </a:solidFill>
              </a:rPr>
              <a:t> layers thickness </a:t>
            </a:r>
            <a:r>
              <a:rPr lang="es-ES_tradnl" b="1">
                <a:solidFill>
                  <a:srgbClr val="FFFF00"/>
                </a:solidFill>
              </a:rPr>
              <a:t>larger than 3,</a:t>
            </a:r>
            <a:r>
              <a:rPr lang="es-ES_tradnl" b="1">
                <a:solidFill>
                  <a:schemeClr val="bg1"/>
                </a:solidFill>
              </a:rPr>
              <a:t> </a:t>
            </a:r>
            <a:r>
              <a:rPr lang="es-ES_tradnl" b="1">
                <a:solidFill>
                  <a:srgbClr val="FFFF00"/>
                </a:solidFill>
              </a:rPr>
              <a:t>n</a:t>
            </a:r>
            <a:r>
              <a:rPr lang="es-ES_tradnl" b="1" baseline="-25000">
                <a:solidFill>
                  <a:srgbClr val="FFFF00"/>
                </a:solidFill>
              </a:rPr>
              <a:t>p</a:t>
            </a:r>
            <a:r>
              <a:rPr lang="es-ES_tradnl" b="1">
                <a:solidFill>
                  <a:srgbClr val="FFFF00"/>
                </a:solidFill>
              </a:rPr>
              <a:t>/n</a:t>
            </a:r>
            <a:r>
              <a:rPr lang="es-ES_tradnl" b="1" baseline="-25000">
                <a:solidFill>
                  <a:srgbClr val="FFFF00"/>
                </a:solidFill>
              </a:rPr>
              <a:t>s</a:t>
            </a:r>
            <a:r>
              <a:rPr lang="es-ES_tradnl" b="1">
                <a:solidFill>
                  <a:srgbClr val="FFFF00"/>
                </a:solidFill>
              </a:rPr>
              <a:t> &gt; 1, the polarization is found to be reduded </a:t>
            </a:r>
            <a:r>
              <a:rPr lang="es-ES_tradnl" b="1">
                <a:solidFill>
                  <a:srgbClr val="FFFFFF"/>
                </a:solidFill>
              </a:rPr>
              <a:t>(depolarizing field effect) </a:t>
            </a:r>
          </a:p>
        </p:txBody>
      </p:sp>
      <p:grpSp>
        <p:nvGrpSpPr>
          <p:cNvPr id="27656" name="Agrupar 19"/>
          <p:cNvGrpSpPr>
            <a:grpSpLocks/>
          </p:cNvGrpSpPr>
          <p:nvPr/>
        </p:nvGrpSpPr>
        <p:grpSpPr bwMode="auto">
          <a:xfrm>
            <a:off x="4897438" y="2112963"/>
            <a:ext cx="4124325" cy="3027362"/>
            <a:chOff x="5120640" y="2286000"/>
            <a:chExt cx="3657600" cy="2659063"/>
          </a:xfrm>
        </p:grpSpPr>
        <p:sp>
          <p:nvSpPr>
            <p:cNvPr id="17" name="Rectángulo 16"/>
            <p:cNvSpPr/>
            <p:nvPr/>
          </p:nvSpPr>
          <p:spPr>
            <a:xfrm>
              <a:off x="5120640" y="2286000"/>
              <a:ext cx="3657600" cy="2652092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  <p:pic>
          <p:nvPicPr>
            <p:cNvPr id="2766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33976" y="2303463"/>
              <a:ext cx="3632200" cy="264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ángulo 18"/>
            <p:cNvSpPr/>
            <p:nvPr/>
          </p:nvSpPr>
          <p:spPr>
            <a:xfrm>
              <a:off x="5202295" y="2326436"/>
              <a:ext cx="142193" cy="213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</p:grpSp>
      <p:sp>
        <p:nvSpPr>
          <p:cNvPr id="22" name="Rectángulo 21"/>
          <p:cNvSpPr/>
          <p:nvPr/>
        </p:nvSpPr>
        <p:spPr bwMode="auto">
          <a:xfrm>
            <a:off x="222250" y="2130425"/>
            <a:ext cx="3962400" cy="29702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pic>
        <p:nvPicPr>
          <p:cNvPr id="276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238" y="2178050"/>
            <a:ext cx="3922712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Agrupar 20"/>
          <p:cNvGrpSpPr>
            <a:grpSpLocks/>
          </p:cNvGrpSpPr>
          <p:nvPr/>
        </p:nvGrpSpPr>
        <p:grpSpPr bwMode="auto">
          <a:xfrm>
            <a:off x="0" y="3548063"/>
            <a:ext cx="9144000" cy="3294062"/>
            <a:chOff x="0" y="3548063"/>
            <a:chExt cx="9144000" cy="3294062"/>
          </a:xfrm>
        </p:grpSpPr>
        <p:sp>
          <p:nvSpPr>
            <p:cNvPr id="27660" name="CuadroTexto 16"/>
            <p:cNvSpPr txBox="1">
              <a:spLocks noChangeArrowheads="1"/>
            </p:cNvSpPr>
            <p:nvPr/>
          </p:nvSpPr>
          <p:spPr bwMode="auto">
            <a:xfrm>
              <a:off x="0" y="6211888"/>
              <a:ext cx="9144000" cy="630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/>
              <a:r>
                <a:rPr lang="es-ES_tradnl" b="1">
                  <a:solidFill>
                    <a:schemeClr val="bg1"/>
                  </a:solidFill>
                </a:rPr>
                <a:t>For </a:t>
              </a:r>
              <a:r>
                <a:rPr lang="es-ES_tradnl" b="1">
                  <a:solidFill>
                    <a:srgbClr val="FFFF00"/>
                  </a:solidFill>
                </a:rPr>
                <a:t>PbTiO</a:t>
              </a:r>
              <a:r>
                <a:rPr lang="es-ES_tradnl" b="1" baseline="-25000">
                  <a:solidFill>
                    <a:srgbClr val="FFFF00"/>
                  </a:solidFill>
                </a:rPr>
                <a:t>3</a:t>
              </a:r>
              <a:r>
                <a:rPr lang="es-ES_tradnl" b="1">
                  <a:solidFill>
                    <a:schemeClr val="bg1"/>
                  </a:solidFill>
                </a:rPr>
                <a:t> layer thickness</a:t>
              </a:r>
              <a:r>
                <a:rPr lang="es-ES_tradnl" b="1">
                  <a:solidFill>
                    <a:srgbClr val="FFFF00"/>
                  </a:solidFill>
                </a:rPr>
                <a:t> smaller than 3, n</a:t>
              </a:r>
              <a:r>
                <a:rPr lang="es-ES_tradnl" b="1" baseline="-25000">
                  <a:solidFill>
                    <a:srgbClr val="FFFF00"/>
                  </a:solidFill>
                </a:rPr>
                <a:t>p</a:t>
              </a:r>
              <a:r>
                <a:rPr lang="es-ES_tradnl" b="1">
                  <a:solidFill>
                    <a:srgbClr val="FFFF00"/>
                  </a:solidFill>
                </a:rPr>
                <a:t>/n</a:t>
              </a:r>
              <a:r>
                <a:rPr lang="es-ES_tradnl" b="1" baseline="-25000">
                  <a:solidFill>
                    <a:srgbClr val="FFFF00"/>
                  </a:solidFill>
                </a:rPr>
                <a:t>s</a:t>
              </a:r>
              <a:r>
                <a:rPr lang="es-ES_tradnl" b="1">
                  <a:solidFill>
                    <a:srgbClr val="FFFF00"/>
                  </a:solidFill>
                </a:rPr>
                <a:t>&lt;1,unexpected recovery of ferroelectricity </a:t>
              </a:r>
              <a:r>
                <a:rPr lang="es-ES_tradnl" b="1">
                  <a:solidFill>
                    <a:srgbClr val="FFFFFF"/>
                  </a:solidFill>
                </a:rPr>
                <a:t>that can not be accounted for by simple electrostatic arguments</a:t>
              </a:r>
            </a:p>
          </p:txBody>
        </p:sp>
        <p:sp>
          <p:nvSpPr>
            <p:cNvPr id="24" name="Elipse 23"/>
            <p:cNvSpPr/>
            <p:nvPr/>
          </p:nvSpPr>
          <p:spPr bwMode="auto">
            <a:xfrm>
              <a:off x="774700" y="3548063"/>
              <a:ext cx="331788" cy="398462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_tradnl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3"/>
          <p:cNvSpPr txBox="1">
            <a:spLocks noChangeArrowheads="1"/>
          </p:cNvSpPr>
          <p:nvPr/>
        </p:nvSpPr>
        <p:spPr bwMode="auto">
          <a:xfrm>
            <a:off x="1868488" y="1381125"/>
            <a:ext cx="5410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tabLst>
                <a:tab pos="1422400" algn="l"/>
              </a:tabLst>
            </a:pPr>
            <a:r>
              <a:rPr lang="en-US" sz="1300" b="1">
                <a:solidFill>
                  <a:schemeClr val="bg1"/>
                </a:solidFill>
              </a:rPr>
              <a:t>E. Bousquet </a:t>
            </a:r>
            <a:r>
              <a:rPr lang="en-US" sz="1300" b="1" i="1">
                <a:solidFill>
                  <a:schemeClr val="bg1"/>
                </a:solidFill>
              </a:rPr>
              <a:t>et al</a:t>
            </a:r>
            <a:r>
              <a:rPr lang="en-US" sz="1300" b="1">
                <a:solidFill>
                  <a:schemeClr val="bg1"/>
                </a:solidFill>
              </a:rPr>
              <a:t>., Nature 452, 732 (2008)</a:t>
            </a:r>
          </a:p>
        </p:txBody>
      </p:sp>
      <p:pic>
        <p:nvPicPr>
          <p:cNvPr id="29698" name="Imagen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888" y="1693863"/>
            <a:ext cx="6905625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CuadroTexto 15"/>
          <p:cNvSpPr txBox="1">
            <a:spLocks noChangeArrowheads="1"/>
          </p:cNvSpPr>
          <p:nvPr/>
        </p:nvSpPr>
        <p:spPr bwMode="auto">
          <a:xfrm>
            <a:off x="803275" y="5938838"/>
            <a:ext cx="24241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In-phase AFD rotations of O octahedra</a:t>
            </a:r>
          </a:p>
        </p:txBody>
      </p:sp>
      <p:sp>
        <p:nvSpPr>
          <p:cNvPr id="29700" name="CuadroTexto 17"/>
          <p:cNvSpPr txBox="1">
            <a:spLocks noChangeArrowheads="1"/>
          </p:cNvSpPr>
          <p:nvPr/>
        </p:nvSpPr>
        <p:spPr bwMode="auto">
          <a:xfrm>
            <a:off x="3090863" y="5929313"/>
            <a:ext cx="24225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Out-of-phase AFD rotations of O octahedra</a:t>
            </a:r>
          </a:p>
        </p:txBody>
      </p:sp>
      <p:sp>
        <p:nvSpPr>
          <p:cNvPr id="29701" name="CuadroTexto 18"/>
          <p:cNvSpPr txBox="1">
            <a:spLocks noChangeArrowheads="1"/>
          </p:cNvSpPr>
          <p:nvPr/>
        </p:nvSpPr>
        <p:spPr bwMode="auto">
          <a:xfrm>
            <a:off x="5386388" y="6183313"/>
            <a:ext cx="242252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b="1">
                <a:solidFill>
                  <a:schemeClr val="bg1"/>
                </a:solidFill>
              </a:rPr>
              <a:t> Ferroelectric mode</a:t>
            </a:r>
          </a:p>
        </p:txBody>
      </p:sp>
      <p:sp>
        <p:nvSpPr>
          <p:cNvPr id="297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l"/>
            <a:r>
              <a:rPr lang="en-US" sz="2300" b="1" smtClean="0">
                <a:solidFill>
                  <a:srgbClr val="FFFF00"/>
                </a:solidFill>
                <a:ea typeface="ＭＳ Ｐゴシック" pitchFamily="34" charset="-128"/>
              </a:rPr>
              <a:t>Short-period PbTiO</a:t>
            </a:r>
            <a:r>
              <a:rPr lang="en-US" sz="23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300" b="1" smtClean="0">
                <a:solidFill>
                  <a:srgbClr val="FFFF00"/>
                </a:solidFill>
                <a:ea typeface="ＭＳ Ｐゴシック" pitchFamily="34" charset="-128"/>
              </a:rPr>
              <a:t>/SrTiO</a:t>
            </a:r>
            <a:r>
              <a:rPr lang="en-US" sz="2300" b="1" baseline="-25000" smtClean="0">
                <a:solidFill>
                  <a:srgbClr val="FFFF00"/>
                </a:solidFill>
                <a:ea typeface="ＭＳ Ｐゴシック" pitchFamily="34" charset="-128"/>
              </a:rPr>
              <a:t>3</a:t>
            </a:r>
            <a:r>
              <a:rPr lang="en-US" sz="2300" b="1" smtClean="0">
                <a:solidFill>
                  <a:srgbClr val="FFFF00"/>
                </a:solidFill>
                <a:ea typeface="ＭＳ Ｐゴシック" pitchFamily="34" charset="-128"/>
              </a:rPr>
              <a:t> superlattices: the GS involves trilinear coupling between two AFD modes and a polar FE mode </a:t>
            </a:r>
          </a:p>
        </p:txBody>
      </p:sp>
      <p:sp>
        <p:nvSpPr>
          <p:cNvPr id="29703" name="CuadroTexto 9"/>
          <p:cNvSpPr txBox="1">
            <a:spLocks noChangeArrowheads="1"/>
          </p:cNvSpPr>
          <p:nvPr/>
        </p:nvSpPr>
        <p:spPr bwMode="auto">
          <a:xfrm>
            <a:off x="2352675" y="933450"/>
            <a:ext cx="444341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/>
            <a:r>
              <a:rPr lang="es-ES_tradnl" sz="2000" b="1">
                <a:solidFill>
                  <a:srgbClr val="FFFF00"/>
                </a:solidFill>
              </a:rPr>
              <a:t>Improper ferroelectricity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3"/>
          <p:cNvSpPr txBox="1">
            <a:spLocks noChangeArrowheads="1"/>
          </p:cNvSpPr>
          <p:nvPr/>
        </p:nvSpPr>
        <p:spPr bwMode="auto">
          <a:xfrm>
            <a:off x="630238" y="939800"/>
            <a:ext cx="369093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 algn="ctr">
              <a:spcBef>
                <a:spcPct val="50000"/>
              </a:spcBef>
              <a:tabLst>
                <a:tab pos="1422400" algn="l"/>
              </a:tabLst>
            </a:pPr>
            <a:r>
              <a:rPr lang="en-US" sz="1400" b="1">
                <a:solidFill>
                  <a:srgbClr val="30E4FF"/>
                </a:solidFill>
              </a:rPr>
              <a:t>E. Bousquet </a:t>
            </a:r>
            <a:r>
              <a:rPr lang="en-US" sz="1400" b="1" i="1">
                <a:solidFill>
                  <a:srgbClr val="30E4FF"/>
                </a:solidFill>
              </a:rPr>
              <a:t>et al</a:t>
            </a:r>
            <a:r>
              <a:rPr lang="en-US" sz="1400" b="1">
                <a:solidFill>
                  <a:srgbClr val="30E4FF"/>
                </a:solidFill>
              </a:rPr>
              <a:t>., Nature 452, 732 (2008)</a:t>
            </a:r>
          </a:p>
        </p:txBody>
      </p:sp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1905000"/>
            <a:ext cx="5018088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7962" name="Text Box 10"/>
          <p:cNvSpPr txBox="1">
            <a:spLocks noChangeArrowheads="1"/>
          </p:cNvSpPr>
          <p:nvPr/>
        </p:nvSpPr>
        <p:spPr bwMode="auto">
          <a:xfrm>
            <a:off x="2917825" y="5191125"/>
            <a:ext cx="17541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High and T-independent </a:t>
            </a:r>
            <a:r>
              <a:rPr lang="en-US" sz="1400" b="1">
                <a:sym typeface="Symbol" pitchFamily="18" charset="2"/>
              </a:rPr>
              <a:t></a:t>
            </a:r>
          </a:p>
        </p:txBody>
      </p:sp>
      <p:sp>
        <p:nvSpPr>
          <p:cNvPr id="637963" name="Text Box 11"/>
          <p:cNvSpPr txBox="1">
            <a:spLocks noChangeArrowheads="1"/>
          </p:cNvSpPr>
          <p:nvPr/>
        </p:nvSpPr>
        <p:spPr bwMode="auto">
          <a:xfrm>
            <a:off x="2908300" y="2619375"/>
            <a:ext cx="10128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197" tIns="38098" rIns="76197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High P</a:t>
            </a:r>
            <a:r>
              <a:rPr lang="en-US" sz="1400" b="1" baseline="-25000"/>
              <a:t>z</a:t>
            </a:r>
            <a:r>
              <a:rPr lang="en-US" sz="1400" b="1"/>
              <a:t>  T=0</a:t>
            </a:r>
          </a:p>
        </p:txBody>
      </p:sp>
      <p:grpSp>
        <p:nvGrpSpPr>
          <p:cNvPr id="31749" name="Agrupar 13"/>
          <p:cNvGrpSpPr>
            <a:grpSpLocks/>
          </p:cNvGrpSpPr>
          <p:nvPr/>
        </p:nvGrpSpPr>
        <p:grpSpPr bwMode="auto">
          <a:xfrm>
            <a:off x="538163" y="1290638"/>
            <a:ext cx="4449762" cy="676275"/>
            <a:chOff x="5537262" y="1290638"/>
            <a:chExt cx="5338828" cy="676491"/>
          </a:xfrm>
        </p:grpSpPr>
        <p:sp>
          <p:nvSpPr>
            <p:cNvPr id="31760" name="CuadroTexto 11"/>
            <p:cNvSpPr txBox="1">
              <a:spLocks noChangeArrowheads="1"/>
            </p:cNvSpPr>
            <p:nvPr/>
          </p:nvSpPr>
          <p:spPr bwMode="auto">
            <a:xfrm>
              <a:off x="5537262" y="1320799"/>
              <a:ext cx="2304289" cy="64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b="1">
                  <a:solidFill>
                    <a:schemeClr val="bg1"/>
                  </a:solidFill>
                </a:rPr>
                <a:t>Normal sample</a:t>
              </a:r>
            </a:p>
            <a:p>
              <a:pPr algn="ctr"/>
              <a:r>
                <a:rPr lang="es-ES_tradnl" b="1">
                  <a:solidFill>
                    <a:schemeClr val="bg1"/>
                  </a:solidFill>
                </a:rPr>
                <a:t>(9/3)</a:t>
              </a:r>
            </a:p>
          </p:txBody>
        </p:sp>
        <p:sp>
          <p:nvSpPr>
            <p:cNvPr id="31761" name="CuadroTexto 12"/>
            <p:cNvSpPr txBox="1">
              <a:spLocks noChangeArrowheads="1"/>
            </p:cNvSpPr>
            <p:nvPr/>
          </p:nvSpPr>
          <p:spPr bwMode="auto">
            <a:xfrm>
              <a:off x="8109775" y="1290638"/>
              <a:ext cx="2766315" cy="64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b="1">
                  <a:solidFill>
                    <a:srgbClr val="FFFFFF"/>
                  </a:solidFill>
                </a:rPr>
                <a:t>Anomalous sample</a:t>
              </a:r>
            </a:p>
            <a:p>
              <a:pPr algn="ctr"/>
              <a:r>
                <a:rPr lang="es-ES_tradnl" b="1">
                  <a:solidFill>
                    <a:srgbClr val="FFFFFF"/>
                  </a:solidFill>
                </a:rPr>
                <a:t>(2/3)</a:t>
              </a:r>
            </a:p>
          </p:txBody>
        </p:sp>
      </p:grpSp>
      <p:sp>
        <p:nvSpPr>
          <p:cNvPr id="317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918325" cy="9144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rgbClr val="FFFF00"/>
                </a:solidFill>
                <a:ea typeface="ＭＳ Ｐゴシック" pitchFamily="34" charset="-128"/>
              </a:rPr>
              <a:t>Interesting and useful features of improper ferroelectrics</a:t>
            </a:r>
          </a:p>
        </p:txBody>
      </p:sp>
      <p:grpSp>
        <p:nvGrpSpPr>
          <p:cNvPr id="3" name="Agrupar 19"/>
          <p:cNvGrpSpPr>
            <a:grpSpLocks/>
          </p:cNvGrpSpPr>
          <p:nvPr/>
        </p:nvGrpSpPr>
        <p:grpSpPr bwMode="auto">
          <a:xfrm>
            <a:off x="5070475" y="946150"/>
            <a:ext cx="4184650" cy="2781300"/>
            <a:chOff x="5069840" y="946150"/>
            <a:chExt cx="4185920" cy="2780903"/>
          </a:xfrm>
        </p:grpSpPr>
        <p:sp>
          <p:nvSpPr>
            <p:cNvPr id="31756" name="Text Box 3"/>
            <p:cNvSpPr txBox="1">
              <a:spLocks noChangeArrowheads="1"/>
            </p:cNvSpPr>
            <p:nvPr/>
          </p:nvSpPr>
          <p:spPr bwMode="auto">
            <a:xfrm>
              <a:off x="5069840" y="946150"/>
              <a:ext cx="4185920" cy="292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>
                <a:spcBef>
                  <a:spcPct val="50000"/>
                </a:spcBef>
                <a:tabLst>
                  <a:tab pos="1422400" algn="l"/>
                </a:tabLst>
              </a:pPr>
              <a:r>
                <a:rPr lang="en-US" sz="1400" b="1">
                  <a:solidFill>
                    <a:srgbClr val="30E4FF"/>
                  </a:solidFill>
                </a:rPr>
                <a:t>N. Sai </a:t>
              </a:r>
              <a:r>
                <a:rPr lang="en-US" sz="1400" b="1" i="1">
                  <a:solidFill>
                    <a:srgbClr val="30E4FF"/>
                  </a:solidFill>
                </a:rPr>
                <a:t>et al</a:t>
              </a:r>
              <a:r>
                <a:rPr lang="en-US" sz="1400" b="1">
                  <a:solidFill>
                    <a:srgbClr val="30E4FF"/>
                  </a:solidFill>
                </a:rPr>
                <a:t>., Phys. Rev. Lett. 102, 107601 (2010)</a:t>
              </a:r>
            </a:p>
          </p:txBody>
        </p:sp>
        <p:sp>
          <p:nvSpPr>
            <p:cNvPr id="31757" name="CuadroTexto 18"/>
            <p:cNvSpPr txBox="1">
              <a:spLocks noChangeArrowheads="1"/>
            </p:cNvSpPr>
            <p:nvPr/>
          </p:nvSpPr>
          <p:spPr bwMode="auto">
            <a:xfrm>
              <a:off x="5360352" y="1316831"/>
              <a:ext cx="3604895" cy="630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/>
              <a:r>
                <a:rPr lang="es-ES_tradnl" b="1">
                  <a:solidFill>
                    <a:srgbClr val="FFFF00"/>
                  </a:solidFill>
                </a:rPr>
                <a:t>Reduced sensitive to depolarizing fields</a:t>
              </a:r>
            </a:p>
          </p:txBody>
        </p:sp>
        <p:sp>
          <p:nvSpPr>
            <p:cNvPr id="31758" name="CuadroTexto 13"/>
            <p:cNvSpPr txBox="1">
              <a:spLocks noChangeArrowheads="1"/>
            </p:cNvSpPr>
            <p:nvPr/>
          </p:nvSpPr>
          <p:spPr bwMode="auto">
            <a:xfrm>
              <a:off x="5293360" y="2143760"/>
              <a:ext cx="385064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b="1">
                  <a:solidFill>
                    <a:schemeClr val="bg1"/>
                  </a:solidFill>
                </a:rPr>
                <a:t>The instability to a single domain ferroelectric state does not vanish even when depolarizing field remains unscreened</a:t>
              </a:r>
            </a:p>
          </p:txBody>
        </p:sp>
        <p:sp>
          <p:nvSpPr>
            <p:cNvPr id="31759" name="CuadroTexto 14"/>
            <p:cNvSpPr txBox="1">
              <a:spLocks noChangeArrowheads="1"/>
            </p:cNvSpPr>
            <p:nvPr/>
          </p:nvSpPr>
          <p:spPr bwMode="auto">
            <a:xfrm>
              <a:off x="5181600" y="3388499"/>
              <a:ext cx="399796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1600" b="1">
                  <a:solidFill>
                    <a:srgbClr val="FFFFFF"/>
                  </a:solidFill>
                </a:rPr>
                <a:t>P</a:t>
              </a:r>
              <a:r>
                <a:rPr lang="es-ES_tradnl" sz="1600" b="1" baseline="-25000">
                  <a:solidFill>
                    <a:srgbClr val="FFFFFF"/>
                  </a:solidFill>
                </a:rPr>
                <a:t>s</a:t>
              </a:r>
              <a:r>
                <a:rPr lang="es-ES_tradnl" sz="1600" b="1">
                  <a:solidFill>
                    <a:srgbClr val="FFFFFF"/>
                  </a:solidFill>
                </a:rPr>
                <a:t> (YMnO</a:t>
              </a:r>
              <a:r>
                <a:rPr lang="es-ES_tradnl" sz="1600" b="1" baseline="-25000">
                  <a:solidFill>
                    <a:srgbClr val="FFFFFF"/>
                  </a:solidFill>
                </a:rPr>
                <a:t>3</a:t>
              </a:r>
              <a:r>
                <a:rPr lang="es-ES_tradnl" sz="1600" b="1">
                  <a:solidFill>
                    <a:srgbClr val="FFFFFF"/>
                  </a:solidFill>
                </a:rPr>
                <a:t> thin films) ≈ P</a:t>
              </a:r>
              <a:r>
                <a:rPr lang="es-ES_tradnl" sz="1600" b="1" baseline="-25000">
                  <a:solidFill>
                    <a:srgbClr val="FFFFFF"/>
                  </a:solidFill>
                </a:rPr>
                <a:t>s</a:t>
              </a:r>
              <a:r>
                <a:rPr lang="es-ES_tradnl" sz="1600" b="1">
                  <a:solidFill>
                    <a:srgbClr val="FFFFFF"/>
                  </a:solidFill>
                </a:rPr>
                <a:t>(YMnO</a:t>
              </a:r>
              <a:r>
                <a:rPr lang="es-ES_tradnl" sz="1600" b="1" baseline="-25000">
                  <a:solidFill>
                    <a:srgbClr val="FFFFFF"/>
                  </a:solidFill>
                </a:rPr>
                <a:t>3</a:t>
              </a:r>
              <a:r>
                <a:rPr lang="es-ES_tradnl" sz="1600" b="1">
                  <a:solidFill>
                    <a:srgbClr val="FFFFFF"/>
                  </a:solidFill>
                </a:rPr>
                <a:t> bulk)</a:t>
              </a:r>
            </a:p>
          </p:txBody>
        </p:sp>
      </p:grpSp>
      <p:grpSp>
        <p:nvGrpSpPr>
          <p:cNvPr id="4" name="Agrupar 20"/>
          <p:cNvGrpSpPr>
            <a:grpSpLocks/>
          </p:cNvGrpSpPr>
          <p:nvPr/>
        </p:nvGrpSpPr>
        <p:grpSpPr bwMode="auto">
          <a:xfrm>
            <a:off x="5203825" y="3929063"/>
            <a:ext cx="3897313" cy="2389187"/>
            <a:chOff x="5203825" y="3928514"/>
            <a:chExt cx="3897313" cy="2389776"/>
          </a:xfrm>
        </p:grpSpPr>
        <p:sp>
          <p:nvSpPr>
            <p:cNvPr id="31753" name="CuadroTexto 19"/>
            <p:cNvSpPr txBox="1">
              <a:spLocks noChangeArrowheads="1"/>
            </p:cNvSpPr>
            <p:nvPr/>
          </p:nvSpPr>
          <p:spPr bwMode="auto">
            <a:xfrm>
              <a:off x="5203825" y="4638993"/>
              <a:ext cx="3897313" cy="630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/>
              <a:r>
                <a:rPr lang="es-ES_tradnl" b="1">
                  <a:solidFill>
                    <a:srgbClr val="FFFF00"/>
                  </a:solidFill>
                </a:rPr>
                <a:t>Promising way of generating novel magnetoelectric couplings</a:t>
              </a:r>
            </a:p>
          </p:txBody>
        </p:sp>
        <p:sp>
          <p:nvSpPr>
            <p:cNvPr id="31754" name="Text Box 3"/>
            <p:cNvSpPr txBox="1">
              <a:spLocks noChangeArrowheads="1"/>
            </p:cNvSpPr>
            <p:nvPr/>
          </p:nvSpPr>
          <p:spPr bwMode="auto">
            <a:xfrm>
              <a:off x="5542280" y="3928514"/>
              <a:ext cx="3241040" cy="507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6197" tIns="38098" rIns="76197" bIns="38098">
              <a:spAutoFit/>
            </a:bodyPr>
            <a:lstStyle/>
            <a:p>
              <a:pPr algn="ctr">
                <a:spcBef>
                  <a:spcPct val="50000"/>
                </a:spcBef>
                <a:tabLst>
                  <a:tab pos="1422400" algn="l"/>
                </a:tabLst>
              </a:pPr>
              <a:r>
                <a:rPr lang="en-US" sz="1400" b="1">
                  <a:solidFill>
                    <a:srgbClr val="30E4FF"/>
                  </a:solidFill>
                </a:rPr>
                <a:t>N. A. Benedek and C. J. Fennie, Phys. Rev. Lett. 106, 107204 (2011)</a:t>
              </a:r>
            </a:p>
          </p:txBody>
        </p:sp>
        <p:sp>
          <p:nvSpPr>
            <p:cNvPr id="31755" name="CuadroTexto 18"/>
            <p:cNvSpPr txBox="1">
              <a:spLocks noChangeArrowheads="1"/>
            </p:cNvSpPr>
            <p:nvPr/>
          </p:nvSpPr>
          <p:spPr bwMode="auto">
            <a:xfrm>
              <a:off x="5237480" y="5394960"/>
              <a:ext cx="385064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b="1">
                  <a:solidFill>
                    <a:schemeClr val="bg1"/>
                  </a:solidFill>
                </a:rPr>
                <a:t>Possible paths for electric-field switching of magnetization in Ca</a:t>
              </a:r>
              <a:r>
                <a:rPr lang="es-ES_tradnl" b="1" baseline="-25000">
                  <a:solidFill>
                    <a:schemeClr val="bg1"/>
                  </a:solidFill>
                </a:rPr>
                <a:t>3</a:t>
              </a:r>
              <a:r>
                <a:rPr lang="es-ES_tradnl" b="1">
                  <a:solidFill>
                    <a:schemeClr val="bg1"/>
                  </a:solidFill>
                </a:rPr>
                <a:t>Mn</a:t>
              </a:r>
              <a:r>
                <a:rPr lang="es-ES_tradnl" b="1" baseline="-25000">
                  <a:solidFill>
                    <a:schemeClr val="bg1"/>
                  </a:solidFill>
                </a:rPr>
                <a:t>2</a:t>
              </a:r>
              <a:r>
                <a:rPr lang="es-ES_tradnl" b="1">
                  <a:solidFill>
                    <a:schemeClr val="bg1"/>
                  </a:solidFill>
                </a:rPr>
                <a:t>O</a:t>
              </a:r>
              <a:r>
                <a:rPr lang="es-ES_tradnl" b="1" baseline="-25000">
                  <a:solidFill>
                    <a:schemeClr val="bg1"/>
                  </a:solidFill>
                </a:rPr>
                <a:t>7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962" grpId="0"/>
      <p:bldP spid="637963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7229</TotalTime>
  <Words>3907</Words>
  <Application>Microsoft Macintosh PowerPoint</Application>
  <PresentationFormat>Presentación en pantalla (4:3)</PresentationFormat>
  <Paragraphs>573</Paragraphs>
  <Slides>61</Slides>
  <Notes>61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2" baseType="lpstr"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The competition between all the structural instabilities might be altered at surfaces/interfaces</vt:lpstr>
      <vt:lpstr>PbTiO3/SrTiO3 superlattice: polarization, c/a, and phase transition T can be monitored with PTO volume</vt:lpstr>
      <vt:lpstr>Short-period PbTiO3/SrTiO3 superlattices: the GS involves trilinear coupling between two AFD modes and a polar FE mode </vt:lpstr>
      <vt:lpstr>Interesting and useful features of improper ferroelectrics</vt:lpstr>
      <vt:lpstr>First-principles study on PbTiO3/SrTiO3 superlattices </vt:lpstr>
      <vt:lpstr>First-principles study on PbTiO3/SrTiO3 superlattices </vt:lpstr>
      <vt:lpstr>Presentación de PowerPoint</vt:lpstr>
      <vt:lpstr>First-principles simulations on monodomain PbTiO3/SrTiO3 superlattices </vt:lpstr>
      <vt:lpstr>First-principles atomic relaxations on monodomain PbTiO3/SrTiO3 superlattices </vt:lpstr>
      <vt:lpstr>First-principles atomic relaxations on monodomain PbTiO3/SrTiO3 superlattices </vt:lpstr>
      <vt:lpstr>Polarization-strain coupling in monodomain PbTiO3/SrTiO3 (2/2) superlattices</vt:lpstr>
      <vt:lpstr>Large electromechanical response in  monodomain PbTiO3/SrTiO3 (2/2) superlattices</vt:lpstr>
      <vt:lpstr>FE-AFD-strain coupling in monodomain PbTiO3/SrTiO3 (2/2) superlattices</vt:lpstr>
      <vt:lpstr>Behaviour of the different TiO6 octahedra explained by a covalent model</vt:lpstr>
      <vt:lpstr>Behaviour of the different TiO6 octahedra explained by a covalent model</vt:lpstr>
      <vt:lpstr>Monodomain PbTiO3/SrTiO3 superlattices with different periodicities</vt:lpstr>
      <vt:lpstr>First-principles study on PbTiO3/SrTiO3 superlattices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Monodomain PbTiO3/SrTiO3 superlattices with different periodicities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Francisco Javier Junquera Quintana</cp:lastModifiedBy>
  <cp:revision>493</cp:revision>
  <cp:lastPrinted>1601-01-01T00:00:00Z</cp:lastPrinted>
  <dcterms:created xsi:type="dcterms:W3CDTF">2011-04-29T17:19:45Z</dcterms:created>
  <dcterms:modified xsi:type="dcterms:W3CDTF">2013-03-26T15:18:07Z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