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299" r:id="rId2"/>
    <p:sldId id="365" r:id="rId3"/>
    <p:sldId id="366" r:id="rId4"/>
    <p:sldId id="300" r:id="rId5"/>
    <p:sldId id="276" r:id="rId6"/>
    <p:sldId id="277" r:id="rId7"/>
    <p:sldId id="318" r:id="rId8"/>
    <p:sldId id="257" r:id="rId9"/>
    <p:sldId id="298" r:id="rId10"/>
    <p:sldId id="273" r:id="rId11"/>
    <p:sldId id="345" r:id="rId12"/>
    <p:sldId id="346" r:id="rId13"/>
    <p:sldId id="347" r:id="rId14"/>
    <p:sldId id="348" r:id="rId15"/>
    <p:sldId id="349" r:id="rId16"/>
    <p:sldId id="350" r:id="rId17"/>
    <p:sldId id="351" r:id="rId18"/>
    <p:sldId id="352" r:id="rId19"/>
    <p:sldId id="274" r:id="rId20"/>
    <p:sldId id="258" r:id="rId21"/>
    <p:sldId id="301" r:id="rId22"/>
    <p:sldId id="321" r:id="rId23"/>
    <p:sldId id="322" r:id="rId24"/>
    <p:sldId id="390" r:id="rId25"/>
    <p:sldId id="391" r:id="rId26"/>
    <p:sldId id="388" r:id="rId27"/>
    <p:sldId id="389" r:id="rId28"/>
    <p:sldId id="392" r:id="rId29"/>
    <p:sldId id="394" r:id="rId30"/>
    <p:sldId id="393" r:id="rId31"/>
    <p:sldId id="395" r:id="rId32"/>
    <p:sldId id="397" r:id="rId33"/>
    <p:sldId id="396" r:id="rId34"/>
    <p:sldId id="331" r:id="rId35"/>
    <p:sldId id="332" r:id="rId36"/>
    <p:sldId id="281" r:id="rId37"/>
    <p:sldId id="264" r:id="rId38"/>
    <p:sldId id="265" r:id="rId39"/>
    <p:sldId id="266" r:id="rId40"/>
    <p:sldId id="267" r:id="rId41"/>
    <p:sldId id="268" r:id="rId42"/>
    <p:sldId id="270" r:id="rId43"/>
    <p:sldId id="336" r:id="rId44"/>
    <p:sldId id="353" r:id="rId45"/>
    <p:sldId id="355" r:id="rId46"/>
    <p:sldId id="354" r:id="rId47"/>
    <p:sldId id="357" r:id="rId48"/>
    <p:sldId id="358" r:id="rId49"/>
    <p:sldId id="359" r:id="rId50"/>
    <p:sldId id="337" r:id="rId51"/>
    <p:sldId id="302" r:id="rId52"/>
    <p:sldId id="362" r:id="rId53"/>
    <p:sldId id="342" r:id="rId54"/>
    <p:sldId id="338" r:id="rId55"/>
    <p:sldId id="363" r:id="rId56"/>
    <p:sldId id="364" r:id="rId57"/>
    <p:sldId id="344" r:id="rId58"/>
    <p:sldId id="367" r:id="rId59"/>
    <p:sldId id="371" r:id="rId60"/>
    <p:sldId id="368" r:id="rId61"/>
    <p:sldId id="369" r:id="rId62"/>
    <p:sldId id="370" r:id="rId63"/>
    <p:sldId id="334" r:id="rId64"/>
    <p:sldId id="374" r:id="rId65"/>
    <p:sldId id="381" r:id="rId66"/>
    <p:sldId id="372" r:id="rId67"/>
    <p:sldId id="385" r:id="rId68"/>
    <p:sldId id="386" r:id="rId69"/>
    <p:sldId id="382" r:id="rId70"/>
    <p:sldId id="384" r:id="rId71"/>
    <p:sldId id="375" r:id="rId72"/>
    <p:sldId id="380" r:id="rId73"/>
    <p:sldId id="376" r:id="rId74"/>
    <p:sldId id="377" r:id="rId75"/>
    <p:sldId id="378" r:id="rId76"/>
    <p:sldId id="379" r:id="rId77"/>
    <p:sldId id="283" r:id="rId78"/>
    <p:sldId id="320" r:id="rId79"/>
    <p:sldId id="284" r:id="rId80"/>
    <p:sldId id="319" r:id="rId81"/>
    <p:sldId id="325" r:id="rId82"/>
    <p:sldId id="326" r:id="rId83"/>
    <p:sldId id="327" r:id="rId84"/>
    <p:sldId id="328" r:id="rId85"/>
    <p:sldId id="329" r:id="rId86"/>
    <p:sldId id="330" r:id="rId87"/>
    <p:sldId id="323" r:id="rId88"/>
    <p:sldId id="324" r:id="rId89"/>
    <p:sldId id="282" r:id="rId90"/>
    <p:sldId id="383" r:id="rId91"/>
    <p:sldId id="387" r:id="rId92"/>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104">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6"/>
    <p:restoredTop sz="94619"/>
  </p:normalViewPr>
  <p:slideViewPr>
    <p:cSldViewPr>
      <p:cViewPr varScale="1">
        <p:scale>
          <a:sx n="144" d="100"/>
          <a:sy n="144" d="100"/>
        </p:scale>
        <p:origin x="784" y="192"/>
      </p:cViewPr>
      <p:guideLst>
        <p:guide orient="horz" pos="1104"/>
        <p:guide pos="2880"/>
      </p:guideLst>
    </p:cSldViewPr>
  </p:slideViewPr>
  <p:notesTextViewPr>
    <p:cViewPr>
      <p:scale>
        <a:sx n="100" d="100"/>
        <a:sy n="100" d="100"/>
      </p:scale>
      <p:origin x="0" y="0"/>
    </p:cViewPr>
  </p:notesTextViewPr>
  <p:sorterViewPr>
    <p:cViewPr>
      <p:scale>
        <a:sx n="66" d="100"/>
        <a:sy n="66" d="100"/>
      </p:scale>
      <p:origin x="0" y="2264"/>
    </p:cViewPr>
  </p:sorterViewPr>
  <p:notesViewPr>
    <p:cSldViewPr>
      <p:cViewPr varScale="1">
        <p:scale>
          <a:sx n="54" d="100"/>
          <a:sy n="54" d="100"/>
        </p:scale>
        <p:origin x="-2538" y="-84"/>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0612CB3-52C7-0768-B499-0CE387128A48}"/>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ea typeface="ＭＳ Ｐゴシック" charset="0"/>
                <a:cs typeface="+mn-cs"/>
              </a:defRPr>
            </a:lvl1pPr>
          </a:lstStyle>
          <a:p>
            <a:pPr>
              <a:defRPr/>
            </a:pPr>
            <a:endParaRPr lang="en-US"/>
          </a:p>
        </p:txBody>
      </p:sp>
      <p:sp>
        <p:nvSpPr>
          <p:cNvPr id="3075" name="Rectangle 3">
            <a:extLst>
              <a:ext uri="{FF2B5EF4-FFF2-40B4-BE49-F238E27FC236}">
                <a16:creationId xmlns:a16="http://schemas.microsoft.com/office/drawing/2014/main" id="{28D9FB2E-8AEE-04C2-D682-6474D6C8A401}"/>
              </a:ext>
            </a:extLst>
          </p:cNvPr>
          <p:cNvSpPr>
            <a:spLocks noGrp="1" noChangeArrowheads="1"/>
          </p:cNvSpPr>
          <p:nvPr>
            <p:ph type="dt" idx="1"/>
          </p:nvPr>
        </p:nvSpPr>
        <p:spPr bwMode="auto">
          <a:xfrm>
            <a:off x="4021138"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ea typeface="ＭＳ Ｐゴシック" charset="0"/>
                <a:cs typeface="+mn-cs"/>
              </a:defRPr>
            </a:lvl1pPr>
          </a:lstStyle>
          <a:p>
            <a:pPr>
              <a:defRPr/>
            </a:pPr>
            <a:endParaRPr lang="en-US"/>
          </a:p>
        </p:txBody>
      </p:sp>
      <p:sp>
        <p:nvSpPr>
          <p:cNvPr id="13316" name="Rectangle 4">
            <a:extLst>
              <a:ext uri="{FF2B5EF4-FFF2-40B4-BE49-F238E27FC236}">
                <a16:creationId xmlns:a16="http://schemas.microsoft.com/office/drawing/2014/main" id="{588C18FE-0678-35E3-61AB-5076F75BCDD9}"/>
              </a:ext>
            </a:extLst>
          </p:cNvPr>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3DC3790-0A03-7BCB-8ED0-29186307AD7B}"/>
              </a:ext>
            </a:extLst>
          </p:cNvPr>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859CC76-88A4-419C-8774-AC236F78A626}"/>
              </a:ext>
            </a:extLst>
          </p:cNvPr>
          <p:cNvSpPr>
            <a:spLocks noGrp="1" noChangeArrowheads="1"/>
          </p:cNvSpPr>
          <p:nvPr>
            <p:ph type="ftr" sz="quarter" idx="4"/>
          </p:nvPr>
        </p:nvSpPr>
        <p:spPr bwMode="auto">
          <a:xfrm>
            <a:off x="0"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ea typeface="ＭＳ Ｐゴシック" charset="0"/>
                <a:cs typeface="+mn-cs"/>
              </a:defRPr>
            </a:lvl1pPr>
          </a:lstStyle>
          <a:p>
            <a:pPr>
              <a:defRPr/>
            </a:pPr>
            <a:endParaRPr lang="en-US"/>
          </a:p>
        </p:txBody>
      </p:sp>
      <p:sp>
        <p:nvSpPr>
          <p:cNvPr id="3079" name="Rectangle 7">
            <a:extLst>
              <a:ext uri="{FF2B5EF4-FFF2-40B4-BE49-F238E27FC236}">
                <a16:creationId xmlns:a16="http://schemas.microsoft.com/office/drawing/2014/main" id="{714F7A97-364B-E306-8B4D-E5DAD51CE72E}"/>
              </a:ext>
            </a:extLst>
          </p:cNvPr>
          <p:cNvSpPr>
            <a:spLocks noGrp="1" noChangeArrowheads="1"/>
          </p:cNvSpPr>
          <p:nvPr>
            <p:ph type="sldNum" sz="quarter" idx="5"/>
          </p:nvPr>
        </p:nvSpPr>
        <p:spPr bwMode="auto">
          <a:xfrm>
            <a:off x="4021138"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eaLnBrk="1" hangingPunct="1">
              <a:defRPr sz="1300"/>
            </a:lvl1pPr>
          </a:lstStyle>
          <a:p>
            <a:pPr>
              <a:defRPr/>
            </a:pPr>
            <a:fld id="{654FECEE-505D-48F7-96AE-621ACFEE0AE7}" type="slidenum">
              <a:rPr lang="en-US" altLang="es-ES"/>
              <a:pPr>
                <a:defRPr/>
              </a:pPr>
              <a:t>‹Nº›</a:t>
            </a:fld>
            <a:endParaRPr lang="en-US"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41076074-C47B-D90A-4F8A-5CFCDE3BAA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0CFCCB-C534-4776-8A56-78B006F9C45E}" type="slidenum">
              <a:rPr lang="en-US" altLang="es-ES" sz="1300" smtClean="0"/>
              <a:pPr>
                <a:spcBef>
                  <a:spcPct val="0"/>
                </a:spcBef>
              </a:pPr>
              <a:t>1</a:t>
            </a:fld>
            <a:endParaRPr lang="en-US" altLang="es-ES" sz="1300"/>
          </a:p>
        </p:txBody>
      </p:sp>
      <p:sp>
        <p:nvSpPr>
          <p:cNvPr id="15362" name="Rectangle 2">
            <a:extLst>
              <a:ext uri="{FF2B5EF4-FFF2-40B4-BE49-F238E27FC236}">
                <a16:creationId xmlns:a16="http://schemas.microsoft.com/office/drawing/2014/main" id="{DD78DFCE-D668-521C-8C20-098D622EA809}"/>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15500E18-2CF6-0265-FC8F-DE63C7876941}"/>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7A172A5D-055D-10F0-3100-075D4D01D9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DC47FB-A7D6-404E-8BB7-B0796ACD210C}" type="slidenum">
              <a:rPr lang="en-US" altLang="es-ES" sz="1300" smtClean="0"/>
              <a:pPr>
                <a:spcBef>
                  <a:spcPct val="0"/>
                </a:spcBef>
              </a:pPr>
              <a:t>10</a:t>
            </a:fld>
            <a:endParaRPr lang="en-US" altLang="es-ES" sz="1300"/>
          </a:p>
        </p:txBody>
      </p:sp>
      <p:sp>
        <p:nvSpPr>
          <p:cNvPr id="33794" name="Rectangle 2">
            <a:extLst>
              <a:ext uri="{FF2B5EF4-FFF2-40B4-BE49-F238E27FC236}">
                <a16:creationId xmlns:a16="http://schemas.microsoft.com/office/drawing/2014/main" id="{998D01B8-3063-0AC4-C900-3522D9B33347}"/>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72B7EAF4-DE1C-9E47-6735-BBB729335FBA}"/>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420C5144-BE46-C088-1E58-A09A45E7A3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01908E-B437-48AA-A7E6-DABA3B1726A4}" type="slidenum">
              <a:rPr lang="en-US" altLang="es-ES" sz="1300" smtClean="0"/>
              <a:pPr>
                <a:spcBef>
                  <a:spcPct val="0"/>
                </a:spcBef>
              </a:pPr>
              <a:t>11</a:t>
            </a:fld>
            <a:endParaRPr lang="en-US" altLang="es-ES" sz="1300"/>
          </a:p>
        </p:txBody>
      </p:sp>
      <p:sp>
        <p:nvSpPr>
          <p:cNvPr id="35842" name="Rectangle 2">
            <a:extLst>
              <a:ext uri="{FF2B5EF4-FFF2-40B4-BE49-F238E27FC236}">
                <a16:creationId xmlns:a16="http://schemas.microsoft.com/office/drawing/2014/main" id="{4442AC81-FA2D-B388-3959-7AD9548F972F}"/>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D3AC854C-A5D5-E767-7E06-C70016397FB9}"/>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2051637-4A3B-49D2-3CE8-46D5AD355B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72C1A4-EEA0-4665-B214-4F2734C3E386}" type="slidenum">
              <a:rPr lang="en-US" altLang="es-ES" sz="1300" smtClean="0"/>
              <a:pPr>
                <a:spcBef>
                  <a:spcPct val="0"/>
                </a:spcBef>
              </a:pPr>
              <a:t>12</a:t>
            </a:fld>
            <a:endParaRPr lang="en-US" altLang="es-ES" sz="1300"/>
          </a:p>
        </p:txBody>
      </p:sp>
      <p:sp>
        <p:nvSpPr>
          <p:cNvPr id="37890" name="Rectangle 2">
            <a:extLst>
              <a:ext uri="{FF2B5EF4-FFF2-40B4-BE49-F238E27FC236}">
                <a16:creationId xmlns:a16="http://schemas.microsoft.com/office/drawing/2014/main" id="{D319C99B-35E4-5B3F-0FB1-4D65E36D3505}"/>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089DF7F9-78C2-ADD6-6D70-D01E9841862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EFA19AF-361A-6CA7-9D90-81E10ED451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5A3278-2228-441A-BA05-B468827CB52F}" type="slidenum">
              <a:rPr lang="en-US" altLang="es-ES" sz="1300" smtClean="0"/>
              <a:pPr>
                <a:spcBef>
                  <a:spcPct val="0"/>
                </a:spcBef>
              </a:pPr>
              <a:t>13</a:t>
            </a:fld>
            <a:endParaRPr lang="en-US" altLang="es-ES" sz="1300"/>
          </a:p>
        </p:txBody>
      </p:sp>
      <p:sp>
        <p:nvSpPr>
          <p:cNvPr id="39938" name="Rectangle 2">
            <a:extLst>
              <a:ext uri="{FF2B5EF4-FFF2-40B4-BE49-F238E27FC236}">
                <a16:creationId xmlns:a16="http://schemas.microsoft.com/office/drawing/2014/main" id="{6E21CC95-4CF1-5C94-03C0-6DCED73A88BA}"/>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8F33361-CB58-1F2C-F7CA-4AED484740F8}"/>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0B3A90CF-B24E-5D4D-F2F9-DC22E92462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89C020-6BA4-49BD-8EDD-E39C30DD5A8A}" type="slidenum">
              <a:rPr lang="en-US" altLang="es-ES" sz="1300" smtClean="0"/>
              <a:pPr>
                <a:spcBef>
                  <a:spcPct val="0"/>
                </a:spcBef>
              </a:pPr>
              <a:t>14</a:t>
            </a:fld>
            <a:endParaRPr lang="en-US" altLang="es-ES" sz="1300"/>
          </a:p>
        </p:txBody>
      </p:sp>
      <p:sp>
        <p:nvSpPr>
          <p:cNvPr id="41986" name="Rectangle 2">
            <a:extLst>
              <a:ext uri="{FF2B5EF4-FFF2-40B4-BE49-F238E27FC236}">
                <a16:creationId xmlns:a16="http://schemas.microsoft.com/office/drawing/2014/main" id="{440AC397-AED0-6EC4-120D-E3652BBA4C24}"/>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86FB6034-066E-F3A5-1ECF-968C133921D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86F404D-B685-1EC4-2F84-2CC60C0CE7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936BB7-4580-42E4-A789-70801C4DD6AE}" type="slidenum">
              <a:rPr lang="en-US" altLang="es-ES" sz="1300" smtClean="0"/>
              <a:pPr>
                <a:spcBef>
                  <a:spcPct val="0"/>
                </a:spcBef>
              </a:pPr>
              <a:t>15</a:t>
            </a:fld>
            <a:endParaRPr lang="en-US" altLang="es-ES" sz="1300"/>
          </a:p>
        </p:txBody>
      </p:sp>
      <p:sp>
        <p:nvSpPr>
          <p:cNvPr id="44034" name="Rectangle 2">
            <a:extLst>
              <a:ext uri="{FF2B5EF4-FFF2-40B4-BE49-F238E27FC236}">
                <a16:creationId xmlns:a16="http://schemas.microsoft.com/office/drawing/2014/main" id="{9ADE346F-108D-F66E-E91D-B818F14288C3}"/>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6EB0929D-639F-FC86-5727-F27E46223DA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C7408AC-F31D-7D52-3AC7-2F88534205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7813958-AAFC-4DC0-8478-314AB1B85F68}" type="slidenum">
              <a:rPr lang="en-US" altLang="es-ES" sz="1300" smtClean="0"/>
              <a:pPr>
                <a:spcBef>
                  <a:spcPct val="0"/>
                </a:spcBef>
              </a:pPr>
              <a:t>16</a:t>
            </a:fld>
            <a:endParaRPr lang="en-US" altLang="es-ES" sz="1300"/>
          </a:p>
        </p:txBody>
      </p:sp>
      <p:sp>
        <p:nvSpPr>
          <p:cNvPr id="46082" name="Rectangle 2">
            <a:extLst>
              <a:ext uri="{FF2B5EF4-FFF2-40B4-BE49-F238E27FC236}">
                <a16:creationId xmlns:a16="http://schemas.microsoft.com/office/drawing/2014/main" id="{92840F74-4F47-401B-EE02-C1F4F9C73C9B}"/>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480F99C9-2A7C-2731-78CA-7522C051987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FC9B571-67D6-1A9D-96D5-C5FD9E40AD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F73221-2635-4E20-BA95-3B3D5C7336FB}" type="slidenum">
              <a:rPr lang="en-US" altLang="es-ES" sz="1300" smtClean="0"/>
              <a:pPr>
                <a:spcBef>
                  <a:spcPct val="0"/>
                </a:spcBef>
              </a:pPr>
              <a:t>17</a:t>
            </a:fld>
            <a:endParaRPr lang="en-US" altLang="es-ES" sz="1300"/>
          </a:p>
        </p:txBody>
      </p:sp>
      <p:sp>
        <p:nvSpPr>
          <p:cNvPr id="48130" name="Rectangle 2">
            <a:extLst>
              <a:ext uri="{FF2B5EF4-FFF2-40B4-BE49-F238E27FC236}">
                <a16:creationId xmlns:a16="http://schemas.microsoft.com/office/drawing/2014/main" id="{BD3DD27D-0051-51EA-9273-E350903F1A31}"/>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26E8F1D3-F2D0-AE93-B67F-5898FF68D61A}"/>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82253C20-F9B9-2D5F-1ED0-309BB729BF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28FF58-A3B9-429E-AC12-C10952D4C1EC}" type="slidenum">
              <a:rPr lang="en-US" altLang="es-ES" sz="1300" smtClean="0"/>
              <a:pPr>
                <a:spcBef>
                  <a:spcPct val="0"/>
                </a:spcBef>
              </a:pPr>
              <a:t>18</a:t>
            </a:fld>
            <a:endParaRPr lang="en-US" altLang="es-ES" sz="1300"/>
          </a:p>
        </p:txBody>
      </p:sp>
      <p:sp>
        <p:nvSpPr>
          <p:cNvPr id="50178" name="Rectangle 2">
            <a:extLst>
              <a:ext uri="{FF2B5EF4-FFF2-40B4-BE49-F238E27FC236}">
                <a16:creationId xmlns:a16="http://schemas.microsoft.com/office/drawing/2014/main" id="{4CDB7179-6D22-DD1D-8909-E5E1A1A94D3A}"/>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4D6ECDC7-F58D-2B71-7079-2DC093BC6BEA}"/>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E00170A-CCB5-5F4D-B510-774DE45137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B39374-D6CB-4696-845A-D973314CC87E}" type="slidenum">
              <a:rPr lang="en-US" altLang="es-ES" sz="1300" smtClean="0"/>
              <a:pPr>
                <a:spcBef>
                  <a:spcPct val="0"/>
                </a:spcBef>
              </a:pPr>
              <a:t>19</a:t>
            </a:fld>
            <a:endParaRPr lang="en-US" altLang="es-ES" sz="1300"/>
          </a:p>
        </p:txBody>
      </p:sp>
      <p:sp>
        <p:nvSpPr>
          <p:cNvPr id="52226" name="Rectangle 2">
            <a:extLst>
              <a:ext uri="{FF2B5EF4-FFF2-40B4-BE49-F238E27FC236}">
                <a16:creationId xmlns:a16="http://schemas.microsoft.com/office/drawing/2014/main" id="{FCAB51D8-28E9-0A25-3FF2-C089FE7474B0}"/>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03D0A689-F07A-EA5A-6859-A355732AA20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9D95FA7-B860-9FF0-34EF-B1960020B4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DCE432-F659-4489-B884-5E37A8C913B4}" type="slidenum">
              <a:rPr lang="en-US" altLang="es-ES" sz="1300" smtClean="0"/>
              <a:pPr>
                <a:spcBef>
                  <a:spcPct val="0"/>
                </a:spcBef>
              </a:pPr>
              <a:t>2</a:t>
            </a:fld>
            <a:endParaRPr lang="en-US" altLang="es-ES" sz="1300"/>
          </a:p>
        </p:txBody>
      </p:sp>
      <p:sp>
        <p:nvSpPr>
          <p:cNvPr id="17410" name="Rectangle 2">
            <a:extLst>
              <a:ext uri="{FF2B5EF4-FFF2-40B4-BE49-F238E27FC236}">
                <a16:creationId xmlns:a16="http://schemas.microsoft.com/office/drawing/2014/main" id="{307267B1-8908-058D-73D1-9F496F15B834}"/>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AABD8F1A-0554-F431-FB6E-879B4077DD1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A492A105-6AE1-053F-B0C9-3EEDE59C47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7B63C9-9577-4008-8F7F-416960603876}" type="slidenum">
              <a:rPr lang="en-US" altLang="es-ES" sz="1300" smtClean="0"/>
              <a:pPr>
                <a:spcBef>
                  <a:spcPct val="0"/>
                </a:spcBef>
              </a:pPr>
              <a:t>20</a:t>
            </a:fld>
            <a:endParaRPr lang="en-US" altLang="es-ES" sz="1300"/>
          </a:p>
        </p:txBody>
      </p:sp>
      <p:sp>
        <p:nvSpPr>
          <p:cNvPr id="54274" name="Rectangle 2">
            <a:extLst>
              <a:ext uri="{FF2B5EF4-FFF2-40B4-BE49-F238E27FC236}">
                <a16:creationId xmlns:a16="http://schemas.microsoft.com/office/drawing/2014/main" id="{499269CC-2468-8E42-6847-A78CDE29AA88}"/>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68B98CAB-F8A9-B041-C458-58502761DD2B}"/>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0DC93FF5-E759-A29B-0BE5-6078957487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71536E-F94C-4534-B4F2-CE4F3D1D0659}" type="slidenum">
              <a:rPr lang="en-US" altLang="es-ES" sz="1300" smtClean="0"/>
              <a:pPr>
                <a:spcBef>
                  <a:spcPct val="0"/>
                </a:spcBef>
              </a:pPr>
              <a:t>21</a:t>
            </a:fld>
            <a:endParaRPr lang="en-US" altLang="es-ES" sz="1300"/>
          </a:p>
        </p:txBody>
      </p:sp>
      <p:sp>
        <p:nvSpPr>
          <p:cNvPr id="56322" name="Rectangle 2">
            <a:extLst>
              <a:ext uri="{FF2B5EF4-FFF2-40B4-BE49-F238E27FC236}">
                <a16:creationId xmlns:a16="http://schemas.microsoft.com/office/drawing/2014/main" id="{70B18A45-CD73-546D-4FA6-52BA075D2C31}"/>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79F2BBA2-EFEB-690C-D45B-34B92E83282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516147C0-C6EB-A75D-FF97-739DF67EC3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3C4B52-EE16-4193-B9A0-7061DE8C9F19}" type="slidenum">
              <a:rPr lang="en-US" altLang="es-ES" sz="1300" smtClean="0"/>
              <a:pPr>
                <a:spcBef>
                  <a:spcPct val="0"/>
                </a:spcBef>
              </a:pPr>
              <a:t>22</a:t>
            </a:fld>
            <a:endParaRPr lang="en-US" altLang="es-ES" sz="1300"/>
          </a:p>
        </p:txBody>
      </p:sp>
      <p:sp>
        <p:nvSpPr>
          <p:cNvPr id="58370" name="Rectangle 2">
            <a:extLst>
              <a:ext uri="{FF2B5EF4-FFF2-40B4-BE49-F238E27FC236}">
                <a16:creationId xmlns:a16="http://schemas.microsoft.com/office/drawing/2014/main" id="{306E11A9-9411-29B1-206D-E418E68432A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82F671E9-F563-324A-592F-906991E2CDFF}"/>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BB277A5-36A4-5CD6-2E70-6000F0CBC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2054F9-8F91-4351-B672-B1836A048F5B}" type="slidenum">
              <a:rPr lang="en-US" altLang="es-ES" sz="1300" smtClean="0"/>
              <a:pPr>
                <a:spcBef>
                  <a:spcPct val="0"/>
                </a:spcBef>
              </a:pPr>
              <a:t>23</a:t>
            </a:fld>
            <a:endParaRPr lang="en-US" altLang="es-ES" sz="1300"/>
          </a:p>
        </p:txBody>
      </p:sp>
      <p:sp>
        <p:nvSpPr>
          <p:cNvPr id="60418" name="Rectangle 2">
            <a:extLst>
              <a:ext uri="{FF2B5EF4-FFF2-40B4-BE49-F238E27FC236}">
                <a16:creationId xmlns:a16="http://schemas.microsoft.com/office/drawing/2014/main" id="{2ED63A92-1260-975A-B08C-4D53340A7384}"/>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D933AAD5-C927-4C7E-8985-BD035EBAF739}"/>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01B49284-26B4-A57E-575D-40F9407B8B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D81BA6-40F4-47BA-A2BF-F81EFFFE86C0}" type="slidenum">
              <a:rPr lang="en-US" altLang="es-ES" sz="1300" smtClean="0"/>
              <a:pPr>
                <a:spcBef>
                  <a:spcPct val="0"/>
                </a:spcBef>
              </a:pPr>
              <a:t>24</a:t>
            </a:fld>
            <a:endParaRPr lang="en-US" altLang="es-ES" sz="1300"/>
          </a:p>
        </p:txBody>
      </p:sp>
      <p:sp>
        <p:nvSpPr>
          <p:cNvPr id="62466" name="Rectangle 2">
            <a:extLst>
              <a:ext uri="{FF2B5EF4-FFF2-40B4-BE49-F238E27FC236}">
                <a16:creationId xmlns:a16="http://schemas.microsoft.com/office/drawing/2014/main" id="{6689C2C5-AC06-A97E-28A4-DB2667DC1E30}"/>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71B21D77-073A-89BA-428B-5331914D1D1A}"/>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F444DDAA-94AE-83EB-08B2-8763D3EF40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66B51A-3ADD-4BD6-8E09-BBAFC1FBC8F6}" type="slidenum">
              <a:rPr lang="en-US" altLang="es-ES" sz="1300" smtClean="0"/>
              <a:pPr>
                <a:spcBef>
                  <a:spcPct val="0"/>
                </a:spcBef>
              </a:pPr>
              <a:t>25</a:t>
            </a:fld>
            <a:endParaRPr lang="en-US" altLang="es-ES" sz="1300"/>
          </a:p>
        </p:txBody>
      </p:sp>
      <p:sp>
        <p:nvSpPr>
          <p:cNvPr id="64514" name="Rectangle 2">
            <a:extLst>
              <a:ext uri="{FF2B5EF4-FFF2-40B4-BE49-F238E27FC236}">
                <a16:creationId xmlns:a16="http://schemas.microsoft.com/office/drawing/2014/main" id="{69E57929-85AF-CC3F-42BD-85928C0C4B22}"/>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C5861239-4EAD-6AB4-B98D-C8EA358E725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A663BDFB-78AC-F2FD-EA0A-3ACF40553E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B2D14C-9C43-4042-AC4E-F53EA6B30C74}" type="slidenum">
              <a:rPr lang="en-US" altLang="es-ES" sz="1300" smtClean="0"/>
              <a:pPr>
                <a:spcBef>
                  <a:spcPct val="0"/>
                </a:spcBef>
              </a:pPr>
              <a:t>26</a:t>
            </a:fld>
            <a:endParaRPr lang="en-US" altLang="es-ES" sz="1300"/>
          </a:p>
        </p:txBody>
      </p:sp>
      <p:sp>
        <p:nvSpPr>
          <p:cNvPr id="66562" name="Rectangle 2">
            <a:extLst>
              <a:ext uri="{FF2B5EF4-FFF2-40B4-BE49-F238E27FC236}">
                <a16:creationId xmlns:a16="http://schemas.microsoft.com/office/drawing/2014/main" id="{D566CDC3-858E-B94A-B453-2202AF68A15F}"/>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42BC965B-36FF-5668-D2F6-B1C2E0810D26}"/>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8A3E967C-6A06-3A6F-EA03-B63B4DAA9B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5C3951-8A1C-45F7-935A-8932291735BB}" type="slidenum">
              <a:rPr lang="en-US" altLang="es-ES" sz="1300" smtClean="0"/>
              <a:pPr>
                <a:spcBef>
                  <a:spcPct val="0"/>
                </a:spcBef>
              </a:pPr>
              <a:t>27</a:t>
            </a:fld>
            <a:endParaRPr lang="en-US" altLang="es-ES" sz="1300"/>
          </a:p>
        </p:txBody>
      </p:sp>
      <p:sp>
        <p:nvSpPr>
          <p:cNvPr id="68610" name="Rectangle 2">
            <a:extLst>
              <a:ext uri="{FF2B5EF4-FFF2-40B4-BE49-F238E27FC236}">
                <a16:creationId xmlns:a16="http://schemas.microsoft.com/office/drawing/2014/main" id="{257663D2-7BFF-2FC7-32A4-6A102300E16C}"/>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0229B7C5-7B86-BC3A-92DF-B3526EEAC72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B6F437E-FB5A-5E8B-2482-A6844729FB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5F46C4C-A238-442D-8A21-38E0AEF65157}" type="slidenum">
              <a:rPr lang="en-US" altLang="es-ES" sz="1300" smtClean="0"/>
              <a:pPr>
                <a:spcBef>
                  <a:spcPct val="0"/>
                </a:spcBef>
              </a:pPr>
              <a:t>28</a:t>
            </a:fld>
            <a:endParaRPr lang="en-US" altLang="es-ES" sz="1300"/>
          </a:p>
        </p:txBody>
      </p:sp>
      <p:sp>
        <p:nvSpPr>
          <p:cNvPr id="70658" name="Rectangle 2">
            <a:extLst>
              <a:ext uri="{FF2B5EF4-FFF2-40B4-BE49-F238E27FC236}">
                <a16:creationId xmlns:a16="http://schemas.microsoft.com/office/drawing/2014/main" id="{4E8ABFF6-6E5C-10A7-C4EE-80AEED7807B9}"/>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5C9CA123-F8D1-F709-7B26-7126670A6BC6}"/>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7D83CFB-D963-CE96-475B-55ADFC2CEA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3FB205-BB92-4FA4-B991-5CF61D40F61B}" type="slidenum">
              <a:rPr lang="en-US" altLang="es-ES" sz="1300" smtClean="0"/>
              <a:pPr>
                <a:spcBef>
                  <a:spcPct val="0"/>
                </a:spcBef>
              </a:pPr>
              <a:t>29</a:t>
            </a:fld>
            <a:endParaRPr lang="en-US" altLang="es-ES" sz="1300"/>
          </a:p>
        </p:txBody>
      </p:sp>
      <p:sp>
        <p:nvSpPr>
          <p:cNvPr id="72706" name="Rectangle 2">
            <a:extLst>
              <a:ext uri="{FF2B5EF4-FFF2-40B4-BE49-F238E27FC236}">
                <a16:creationId xmlns:a16="http://schemas.microsoft.com/office/drawing/2014/main" id="{CFFF767A-FCBB-1650-DF83-4B9BEBA8A613}"/>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3324E1BC-E475-70E5-FCC7-745F08260E2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702E4A95-F675-6917-F071-1779644E21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A141CB-318C-4469-8A4A-01B30BFEB1E5}" type="slidenum">
              <a:rPr lang="en-US" altLang="es-ES" sz="1300" smtClean="0"/>
              <a:pPr>
                <a:spcBef>
                  <a:spcPct val="0"/>
                </a:spcBef>
              </a:pPr>
              <a:t>3</a:t>
            </a:fld>
            <a:endParaRPr lang="en-US" altLang="es-ES" sz="1300"/>
          </a:p>
        </p:txBody>
      </p:sp>
      <p:sp>
        <p:nvSpPr>
          <p:cNvPr id="19458" name="Rectangle 2">
            <a:extLst>
              <a:ext uri="{FF2B5EF4-FFF2-40B4-BE49-F238E27FC236}">
                <a16:creationId xmlns:a16="http://schemas.microsoft.com/office/drawing/2014/main" id="{90F16475-E1DE-8B8A-A52E-BC8B464471AC}"/>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22E48A9B-6736-893C-26CB-22983B3C7B7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40EF00C-F5C2-22DA-2D6A-1202A18CB2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A447E8-DD7A-44BF-8E64-468DCDE88FBB}" type="slidenum">
              <a:rPr lang="en-US" altLang="es-ES" sz="1300" smtClean="0"/>
              <a:pPr>
                <a:spcBef>
                  <a:spcPct val="0"/>
                </a:spcBef>
              </a:pPr>
              <a:t>30</a:t>
            </a:fld>
            <a:endParaRPr lang="en-US" altLang="es-ES" sz="1300"/>
          </a:p>
        </p:txBody>
      </p:sp>
      <p:sp>
        <p:nvSpPr>
          <p:cNvPr id="74754" name="Rectangle 2">
            <a:extLst>
              <a:ext uri="{FF2B5EF4-FFF2-40B4-BE49-F238E27FC236}">
                <a16:creationId xmlns:a16="http://schemas.microsoft.com/office/drawing/2014/main" id="{6D0E3BB4-7C23-3A11-C8E5-868065BB2F4C}"/>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9EDE706C-35A8-4ED6-9559-2B41393C1CA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E6C8B77C-FBBC-AAA9-87B3-5792BBF236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4727F0-F904-490E-973D-041CEBE0CB20}" type="slidenum">
              <a:rPr lang="en-US" altLang="es-ES" sz="1300" smtClean="0"/>
              <a:pPr>
                <a:spcBef>
                  <a:spcPct val="0"/>
                </a:spcBef>
              </a:pPr>
              <a:t>31</a:t>
            </a:fld>
            <a:endParaRPr lang="en-US" altLang="es-ES" sz="1300"/>
          </a:p>
        </p:txBody>
      </p:sp>
      <p:sp>
        <p:nvSpPr>
          <p:cNvPr id="76802" name="Rectangle 2">
            <a:extLst>
              <a:ext uri="{FF2B5EF4-FFF2-40B4-BE49-F238E27FC236}">
                <a16:creationId xmlns:a16="http://schemas.microsoft.com/office/drawing/2014/main" id="{F30070F5-0218-27CF-EE6F-CBC6B0C33D89}"/>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CD583FD6-5FCA-1BEB-79E6-B85441CF914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CC4BF6E-F1FC-D506-129B-4F78610475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48B87A-4445-49B1-B1E1-C59FA8793C7E}" type="slidenum">
              <a:rPr lang="en-US" altLang="es-ES" sz="1300" smtClean="0"/>
              <a:pPr>
                <a:spcBef>
                  <a:spcPct val="0"/>
                </a:spcBef>
              </a:pPr>
              <a:t>32</a:t>
            </a:fld>
            <a:endParaRPr lang="en-US" altLang="es-ES" sz="1300"/>
          </a:p>
        </p:txBody>
      </p:sp>
      <p:sp>
        <p:nvSpPr>
          <p:cNvPr id="199682" name="Rectangle 2">
            <a:extLst>
              <a:ext uri="{FF2B5EF4-FFF2-40B4-BE49-F238E27FC236}">
                <a16:creationId xmlns:a16="http://schemas.microsoft.com/office/drawing/2014/main" id="{4DBBCB09-8366-0507-43E2-49188EDC8C3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BB5BA0B-50E6-FEAC-CB55-ADD0C2899F6E}"/>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1A58C2B8-D7C8-7C91-63B9-67EA41F9D8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3A9D43-765F-4749-A0BD-1AD8D1C8B43B}" type="slidenum">
              <a:rPr lang="en-US" altLang="es-ES" sz="1300" smtClean="0"/>
              <a:pPr>
                <a:spcBef>
                  <a:spcPct val="0"/>
                </a:spcBef>
              </a:pPr>
              <a:t>33</a:t>
            </a:fld>
            <a:endParaRPr lang="en-US" altLang="es-ES" sz="1300"/>
          </a:p>
        </p:txBody>
      </p:sp>
      <p:sp>
        <p:nvSpPr>
          <p:cNvPr id="79874" name="Rectangle 2">
            <a:extLst>
              <a:ext uri="{FF2B5EF4-FFF2-40B4-BE49-F238E27FC236}">
                <a16:creationId xmlns:a16="http://schemas.microsoft.com/office/drawing/2014/main" id="{DBC9F8DB-2748-1F13-3EFF-920643F539E2}"/>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CAB74BE3-9F52-D570-26FE-15D4636D66BB}"/>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864BE157-28C2-3FE8-7397-8C6743E3B7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DB3484-D09E-462A-81E1-3EFF24E7EE4F}" type="slidenum">
              <a:rPr lang="en-US" altLang="es-ES" sz="1300" smtClean="0"/>
              <a:pPr>
                <a:spcBef>
                  <a:spcPct val="0"/>
                </a:spcBef>
              </a:pPr>
              <a:t>34</a:t>
            </a:fld>
            <a:endParaRPr lang="en-US" altLang="es-ES" sz="1300"/>
          </a:p>
        </p:txBody>
      </p:sp>
      <p:sp>
        <p:nvSpPr>
          <p:cNvPr id="81922" name="Rectangle 2">
            <a:extLst>
              <a:ext uri="{FF2B5EF4-FFF2-40B4-BE49-F238E27FC236}">
                <a16:creationId xmlns:a16="http://schemas.microsoft.com/office/drawing/2014/main" id="{734A6F98-0C90-B0D3-8DD4-138F96DC0B7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833E533-2DA5-6102-84F7-F4AB762A76C0}"/>
              </a:ext>
            </a:extLst>
          </p:cNvPr>
          <p:cNvSpPr>
            <a:spLocks noGrp="1" noChangeArrowheads="1"/>
          </p:cNvSpPr>
          <p:nvPr>
            <p:ph type="body" idx="1"/>
          </p:nvPr>
        </p:nvSpPr>
        <p:spPr/>
        <p:txBody>
          <a:bodyPr/>
          <a:lstStyle/>
          <a:p>
            <a:pPr eaLnBrk="1" hangingPunct="1">
              <a:defRPr/>
            </a:pPr>
            <a:r>
              <a:rPr lang="en-US">
                <a:cs typeface="+mn-cs"/>
              </a:rPr>
              <a:t>The OPW can be recasted in the form of a equation for the valence states only that involves a weaker non local pseudopotential.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C94D797-5975-632F-7A17-41C82C7529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3FC1C4-1279-474A-BFAF-ED03818A4933}" type="slidenum">
              <a:rPr lang="en-US" altLang="es-ES" sz="1300" smtClean="0"/>
              <a:pPr>
                <a:spcBef>
                  <a:spcPct val="0"/>
                </a:spcBef>
              </a:pPr>
              <a:t>35</a:t>
            </a:fld>
            <a:endParaRPr lang="en-US" altLang="es-ES" sz="1300"/>
          </a:p>
        </p:txBody>
      </p:sp>
      <p:sp>
        <p:nvSpPr>
          <p:cNvPr id="83970" name="Rectangle 2">
            <a:extLst>
              <a:ext uri="{FF2B5EF4-FFF2-40B4-BE49-F238E27FC236}">
                <a16:creationId xmlns:a16="http://schemas.microsoft.com/office/drawing/2014/main" id="{0E88E558-CD07-D09D-2B6F-AB985EC2130F}"/>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4BE25C4A-BC03-0B5D-09C2-BAE765C5FF1D}"/>
              </a:ext>
            </a:extLst>
          </p:cNvPr>
          <p:cNvSpPr>
            <a:spLocks noGrp="1" noChangeArrowheads="1"/>
          </p:cNvSpPr>
          <p:nvPr>
            <p:ph type="body" idx="1"/>
          </p:nvPr>
        </p:nvSpPr>
        <p:spPr/>
        <p:txBody>
          <a:bodyPr/>
          <a:lstStyle/>
          <a:p>
            <a:pPr eaLnBrk="1" hangingPunct="1">
              <a:defRPr/>
            </a:pPr>
            <a:r>
              <a:rPr lang="en-US">
                <a:cs typeface="+mn-cs"/>
              </a:rPr>
              <a:t>Cite cancellation theorem.</a:t>
            </a:r>
          </a:p>
          <a:p>
            <a:pPr eaLnBrk="1" hangingPunct="1">
              <a:defRPr/>
            </a:pPr>
            <a:r>
              <a:rPr lang="en-US">
                <a:cs typeface="+mn-cs"/>
              </a:rPr>
              <a:t>Cite number of Fourier components required to reproduce the pseudo.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4585C65-B238-E557-869C-D6211DA451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AE770E-7F74-4B01-9DB8-D9D965E168D3}" type="slidenum">
              <a:rPr lang="en-US" altLang="es-ES" sz="1300" smtClean="0"/>
              <a:pPr>
                <a:spcBef>
                  <a:spcPct val="0"/>
                </a:spcBef>
              </a:pPr>
              <a:t>36</a:t>
            </a:fld>
            <a:endParaRPr lang="en-US" altLang="es-ES" sz="1300"/>
          </a:p>
        </p:txBody>
      </p:sp>
      <p:sp>
        <p:nvSpPr>
          <p:cNvPr id="86018" name="Rectangle 2">
            <a:extLst>
              <a:ext uri="{FF2B5EF4-FFF2-40B4-BE49-F238E27FC236}">
                <a16:creationId xmlns:a16="http://schemas.microsoft.com/office/drawing/2014/main" id="{96209B3A-4689-1D66-F3DC-64640BECD3B6}"/>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16CD4F0-D714-BA35-427E-D795CB98D55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6F96CE8-E909-F25E-A977-E5A7F145D6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5F8451-00A1-40AD-8990-2CD26D3A2035}" type="slidenum">
              <a:rPr lang="en-US" altLang="es-ES" sz="1300" smtClean="0"/>
              <a:pPr>
                <a:spcBef>
                  <a:spcPct val="0"/>
                </a:spcBef>
              </a:pPr>
              <a:t>37</a:t>
            </a:fld>
            <a:endParaRPr lang="en-US" altLang="es-ES" sz="1300"/>
          </a:p>
        </p:txBody>
      </p:sp>
      <p:sp>
        <p:nvSpPr>
          <p:cNvPr id="88066" name="Rectangle 2">
            <a:extLst>
              <a:ext uri="{FF2B5EF4-FFF2-40B4-BE49-F238E27FC236}">
                <a16:creationId xmlns:a16="http://schemas.microsoft.com/office/drawing/2014/main" id="{974228AC-EE0D-6529-85BD-673026A16C4A}"/>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05B6EB9F-217B-479B-8194-7D2731950047}"/>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D456CB67-7483-F94F-D4DF-E18A147B94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B2EB31-2B68-4FCB-9514-A14048EEF314}" type="slidenum">
              <a:rPr lang="en-US" altLang="es-ES" sz="1300" smtClean="0"/>
              <a:pPr>
                <a:spcBef>
                  <a:spcPct val="0"/>
                </a:spcBef>
              </a:pPr>
              <a:t>38</a:t>
            </a:fld>
            <a:endParaRPr lang="en-US" altLang="es-ES" sz="1300"/>
          </a:p>
        </p:txBody>
      </p:sp>
      <p:sp>
        <p:nvSpPr>
          <p:cNvPr id="90114" name="Rectangle 2">
            <a:extLst>
              <a:ext uri="{FF2B5EF4-FFF2-40B4-BE49-F238E27FC236}">
                <a16:creationId xmlns:a16="http://schemas.microsoft.com/office/drawing/2014/main" id="{D8FC539C-4785-9215-C789-8A8547CEC206}"/>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143105C7-F4BE-B52A-0E6B-46BEC7B3790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2E73167A-85D4-E59A-2F48-D83FD1DA5F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1350AE-A810-4ECB-BF5A-C5510DA3C19E}" type="slidenum">
              <a:rPr lang="en-US" altLang="es-ES" sz="1300" smtClean="0"/>
              <a:pPr>
                <a:spcBef>
                  <a:spcPct val="0"/>
                </a:spcBef>
              </a:pPr>
              <a:t>39</a:t>
            </a:fld>
            <a:endParaRPr lang="en-US" altLang="es-ES" sz="1300"/>
          </a:p>
        </p:txBody>
      </p:sp>
      <p:sp>
        <p:nvSpPr>
          <p:cNvPr id="92162" name="Rectangle 2">
            <a:extLst>
              <a:ext uri="{FF2B5EF4-FFF2-40B4-BE49-F238E27FC236}">
                <a16:creationId xmlns:a16="http://schemas.microsoft.com/office/drawing/2014/main" id="{7FB46E04-DA1F-4E4B-85C8-2C71AFDBA4D3}"/>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5E1E732-5209-F69B-CCBB-D088BE7F8018}"/>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86B96B6-D734-8733-8B93-CE0441A115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0B0565-527C-4740-AF4B-234C4AAA3954}" type="slidenum">
              <a:rPr lang="en-US" altLang="es-ES" sz="1300" smtClean="0"/>
              <a:pPr>
                <a:spcBef>
                  <a:spcPct val="0"/>
                </a:spcBef>
              </a:pPr>
              <a:t>4</a:t>
            </a:fld>
            <a:endParaRPr lang="en-US" altLang="es-ES" sz="1300"/>
          </a:p>
        </p:txBody>
      </p:sp>
      <p:sp>
        <p:nvSpPr>
          <p:cNvPr id="21506" name="Rectangle 2">
            <a:extLst>
              <a:ext uri="{FF2B5EF4-FFF2-40B4-BE49-F238E27FC236}">
                <a16:creationId xmlns:a16="http://schemas.microsoft.com/office/drawing/2014/main" id="{441AEB70-AF11-EE2D-EAF0-E84D7535337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184D630-DEED-40C7-DB18-8056D5261F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The difficulty in general is to deal accurately with the electrons both near the nucleus and in the smoother bonding regions. (Martin, page 7).</a:t>
            </a:r>
          </a:p>
          <a:p>
            <a:pPr eaLnBrk="1" hangingPunct="1"/>
            <a:r>
              <a:rPr lang="en-US" altLang="es-ES">
                <a:latin typeface="Arial" panose="020B0604020202020204" pitchFamily="34" charset="0"/>
                <a:ea typeface="ＭＳ Ｐゴシック" panose="020B0600070205080204" pitchFamily="34" charset="-128"/>
              </a:rPr>
              <a:t>In solving the Schrodinger equation for condensed aggregates of atoms, space can be divided into two regions with quite different properties.</a:t>
            </a:r>
          </a:p>
          <a:p>
            <a:pPr eaLnBrk="1" hangingPunct="1"/>
            <a:r>
              <a:rPr lang="en-US" altLang="es-ES">
                <a:latin typeface="Arial" panose="020B0604020202020204" pitchFamily="34" charset="0"/>
                <a:ea typeface="ＭＳ Ｐゴシック" panose="020B0600070205080204" pitchFamily="34" charset="-128"/>
              </a:rPr>
              <a:t>The region near the nuclei,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core regions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are composed primarily of tightly bound core electrons  which respond very little to the presence of neighboring atoms. </a:t>
            </a:r>
          </a:p>
          <a:p>
            <a:pPr eaLnBrk="1" hangingPunct="1"/>
            <a:r>
              <a:rPr lang="en-US" altLang="es-ES">
                <a:latin typeface="Arial" panose="020B0604020202020204" pitchFamily="34" charset="0"/>
                <a:ea typeface="ＭＳ Ｐゴシック" panose="020B0600070205080204" pitchFamily="34" charset="-128"/>
              </a:rPr>
              <a:t>While the remaining volume contains the valence electron density which is involved in the bonding together of the atoms.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BD9C9BD6-E49A-04B9-9427-D00B9745677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A16011-3157-49E9-B978-DF9B90EC3E75}" type="slidenum">
              <a:rPr lang="en-US" altLang="es-ES" sz="1300" smtClean="0"/>
              <a:pPr>
                <a:spcBef>
                  <a:spcPct val="0"/>
                </a:spcBef>
              </a:pPr>
              <a:t>40</a:t>
            </a:fld>
            <a:endParaRPr lang="en-US" altLang="es-ES" sz="1300"/>
          </a:p>
        </p:txBody>
      </p:sp>
      <p:sp>
        <p:nvSpPr>
          <p:cNvPr id="94210" name="Rectangle 2">
            <a:extLst>
              <a:ext uri="{FF2B5EF4-FFF2-40B4-BE49-F238E27FC236}">
                <a16:creationId xmlns:a16="http://schemas.microsoft.com/office/drawing/2014/main" id="{105A982A-19C8-0D89-ADC4-9BE2F29EBDA6}"/>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126C2667-A4E0-2887-10E5-FD62DD209411}"/>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36BEFDAD-5DFB-78CE-9451-4457218ECB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B6941-D4BB-4CEA-97A9-6A9AD22CF858}" type="slidenum">
              <a:rPr lang="en-US" altLang="es-ES" sz="1300" smtClean="0"/>
              <a:pPr>
                <a:spcBef>
                  <a:spcPct val="0"/>
                </a:spcBef>
              </a:pPr>
              <a:t>41</a:t>
            </a:fld>
            <a:endParaRPr lang="en-US" altLang="es-ES" sz="1300"/>
          </a:p>
        </p:txBody>
      </p:sp>
      <p:sp>
        <p:nvSpPr>
          <p:cNvPr id="96258" name="Rectangle 2">
            <a:extLst>
              <a:ext uri="{FF2B5EF4-FFF2-40B4-BE49-F238E27FC236}">
                <a16:creationId xmlns:a16="http://schemas.microsoft.com/office/drawing/2014/main" id="{7684A7CA-E89B-1268-0FB5-715E78299878}"/>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BF884439-868F-8B13-B65C-16ADACE97E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2597DBF0-9FFD-179B-2E5B-D00C9655BC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E70AD52-9D6B-4B78-8F8F-BDB69467C958}" type="slidenum">
              <a:rPr lang="en-US" altLang="es-ES" sz="1300" smtClean="0"/>
              <a:pPr>
                <a:spcBef>
                  <a:spcPct val="0"/>
                </a:spcBef>
              </a:pPr>
              <a:t>42</a:t>
            </a:fld>
            <a:endParaRPr lang="en-US" altLang="es-ES" sz="1300"/>
          </a:p>
        </p:txBody>
      </p:sp>
      <p:sp>
        <p:nvSpPr>
          <p:cNvPr id="98306" name="Rectangle 2">
            <a:extLst>
              <a:ext uri="{FF2B5EF4-FFF2-40B4-BE49-F238E27FC236}">
                <a16:creationId xmlns:a16="http://schemas.microsoft.com/office/drawing/2014/main" id="{EC167534-767D-3324-3B15-DD21D7BC54B1}"/>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70834382-22B9-99DC-C27B-F1C6D04B67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1FC2A88-38DA-D9A0-AE28-71DC4C8B19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4E9B638-5DE0-4B08-B9BB-28FE46A74212}" type="slidenum">
              <a:rPr lang="en-US" altLang="es-ES" sz="1300" smtClean="0"/>
              <a:pPr>
                <a:spcBef>
                  <a:spcPct val="0"/>
                </a:spcBef>
              </a:pPr>
              <a:t>43</a:t>
            </a:fld>
            <a:endParaRPr lang="en-US" altLang="es-ES" sz="1300"/>
          </a:p>
        </p:txBody>
      </p:sp>
      <p:sp>
        <p:nvSpPr>
          <p:cNvPr id="100354" name="Rectangle 2">
            <a:extLst>
              <a:ext uri="{FF2B5EF4-FFF2-40B4-BE49-F238E27FC236}">
                <a16:creationId xmlns:a16="http://schemas.microsoft.com/office/drawing/2014/main" id="{15991044-E61E-0B5D-049C-396D9CD1A92A}"/>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0A403B5B-327B-FBA6-2236-D4834E60AC96}"/>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742B22CA-FC6F-038F-0C10-3F5FC9D3E7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783508-582E-42FD-B1D7-0EA1A39CC0B9}" type="slidenum">
              <a:rPr lang="en-US" altLang="es-ES" sz="1300" smtClean="0"/>
              <a:pPr>
                <a:spcBef>
                  <a:spcPct val="0"/>
                </a:spcBef>
              </a:pPr>
              <a:t>44</a:t>
            </a:fld>
            <a:endParaRPr lang="en-US" altLang="es-ES" sz="1300"/>
          </a:p>
        </p:txBody>
      </p:sp>
      <p:sp>
        <p:nvSpPr>
          <p:cNvPr id="102402" name="Rectangle 2">
            <a:extLst>
              <a:ext uri="{FF2B5EF4-FFF2-40B4-BE49-F238E27FC236}">
                <a16:creationId xmlns:a16="http://schemas.microsoft.com/office/drawing/2014/main" id="{E8C684E9-524D-0239-1049-153043B7441A}"/>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94A574EF-9BED-DA4F-43E6-A70117111E5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A958CBC-154B-12C8-A630-91FE68BA14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1849D9-C1CF-471D-8F67-FDD40BDFA173}" type="slidenum">
              <a:rPr lang="en-US" altLang="es-ES" sz="1300" smtClean="0"/>
              <a:pPr>
                <a:spcBef>
                  <a:spcPct val="0"/>
                </a:spcBef>
              </a:pPr>
              <a:t>45</a:t>
            </a:fld>
            <a:endParaRPr lang="en-US" altLang="es-ES" sz="1300"/>
          </a:p>
        </p:txBody>
      </p:sp>
      <p:sp>
        <p:nvSpPr>
          <p:cNvPr id="104450" name="Rectangle 2">
            <a:extLst>
              <a:ext uri="{FF2B5EF4-FFF2-40B4-BE49-F238E27FC236}">
                <a16:creationId xmlns:a16="http://schemas.microsoft.com/office/drawing/2014/main" id="{A73FD4C0-CCDE-4501-8442-E074BD416605}"/>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CE0A7C37-FCEC-61C6-ADDA-4EE8B0954EE3}"/>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BDF5022A-39B4-8A3C-F31A-AB2E6AC4F3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D778824-E78F-4EA0-A173-B835992F5893}" type="slidenum">
              <a:rPr lang="en-US" altLang="es-ES" sz="1300" smtClean="0"/>
              <a:pPr>
                <a:spcBef>
                  <a:spcPct val="0"/>
                </a:spcBef>
              </a:pPr>
              <a:t>46</a:t>
            </a:fld>
            <a:endParaRPr lang="en-US" altLang="es-ES" sz="1300"/>
          </a:p>
        </p:txBody>
      </p:sp>
      <p:sp>
        <p:nvSpPr>
          <p:cNvPr id="106498" name="Rectangle 2">
            <a:extLst>
              <a:ext uri="{FF2B5EF4-FFF2-40B4-BE49-F238E27FC236}">
                <a16:creationId xmlns:a16="http://schemas.microsoft.com/office/drawing/2014/main" id="{B9CC357D-AEB9-4266-FA87-7EBC1F298649}"/>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CB6EA5D0-8AD9-960A-E57A-D16618DAF3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E558A43-5F31-6CD7-CBFA-D6585DCBC5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49B756-9564-45FF-87F4-395C4B00B966}" type="slidenum">
              <a:rPr lang="en-US" altLang="es-ES" sz="1300" smtClean="0"/>
              <a:pPr>
                <a:spcBef>
                  <a:spcPct val="0"/>
                </a:spcBef>
              </a:pPr>
              <a:t>47</a:t>
            </a:fld>
            <a:endParaRPr lang="en-US" altLang="es-ES" sz="1300"/>
          </a:p>
        </p:txBody>
      </p:sp>
      <p:sp>
        <p:nvSpPr>
          <p:cNvPr id="108546" name="Rectangle 2">
            <a:extLst>
              <a:ext uri="{FF2B5EF4-FFF2-40B4-BE49-F238E27FC236}">
                <a16:creationId xmlns:a16="http://schemas.microsoft.com/office/drawing/2014/main" id="{4AA063F6-23D2-4CCB-F60C-3260881F62C3}"/>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F2711EC1-2C54-AE85-60CF-006791612BA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6D6A4A76-44AD-5999-47EB-B2A60511BE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2B8552-CEE3-46FC-977B-4BA9400078B8}" type="slidenum">
              <a:rPr lang="en-US" altLang="es-ES" sz="1300" smtClean="0"/>
              <a:pPr>
                <a:spcBef>
                  <a:spcPct val="0"/>
                </a:spcBef>
              </a:pPr>
              <a:t>48</a:t>
            </a:fld>
            <a:endParaRPr lang="en-US" altLang="es-ES" sz="1300"/>
          </a:p>
        </p:txBody>
      </p:sp>
      <p:sp>
        <p:nvSpPr>
          <p:cNvPr id="110594" name="Rectangle 2">
            <a:extLst>
              <a:ext uri="{FF2B5EF4-FFF2-40B4-BE49-F238E27FC236}">
                <a16:creationId xmlns:a16="http://schemas.microsoft.com/office/drawing/2014/main" id="{77D5E070-9883-1027-D25A-E2066730E693}"/>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58FAC8EA-04EF-FBC7-CF95-0054ACC8D348}"/>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FCE0AF2A-52EC-591B-65FF-29708525A2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6547D1-7E76-4F67-AAED-E11D11CDCF62}" type="slidenum">
              <a:rPr lang="en-US" altLang="es-ES" sz="1300" smtClean="0"/>
              <a:pPr>
                <a:spcBef>
                  <a:spcPct val="0"/>
                </a:spcBef>
              </a:pPr>
              <a:t>49</a:t>
            </a:fld>
            <a:endParaRPr lang="en-US" altLang="es-ES" sz="1300"/>
          </a:p>
        </p:txBody>
      </p:sp>
      <p:sp>
        <p:nvSpPr>
          <p:cNvPr id="112642" name="Rectangle 2">
            <a:extLst>
              <a:ext uri="{FF2B5EF4-FFF2-40B4-BE49-F238E27FC236}">
                <a16:creationId xmlns:a16="http://schemas.microsoft.com/office/drawing/2014/main" id="{C1D17778-3C29-5529-A839-726E3A62E54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E464DE49-2456-6289-0E46-B2BB55AED3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B436D4F-D930-C74C-DC4F-B275205817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D9A249-DE04-4BE4-9C63-65844CBDE8AF}" type="slidenum">
              <a:rPr lang="en-US" altLang="es-ES" sz="1300" smtClean="0"/>
              <a:pPr>
                <a:spcBef>
                  <a:spcPct val="0"/>
                </a:spcBef>
              </a:pPr>
              <a:t>5</a:t>
            </a:fld>
            <a:endParaRPr lang="en-US" altLang="es-ES" sz="1300"/>
          </a:p>
        </p:txBody>
      </p:sp>
      <p:sp>
        <p:nvSpPr>
          <p:cNvPr id="23554" name="Rectangle 2">
            <a:extLst>
              <a:ext uri="{FF2B5EF4-FFF2-40B4-BE49-F238E27FC236}">
                <a16:creationId xmlns:a16="http://schemas.microsoft.com/office/drawing/2014/main" id="{F7E6C78B-8956-761C-9CA2-1921C19E4001}"/>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2F0E7A0-6BBF-6A58-1345-91C2CF151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The difficulty in general is to deal accurately with the electrons both near the nucleus and in the smoother bonding regions. (Martin, page 7).</a:t>
            </a:r>
          </a:p>
          <a:p>
            <a:pPr eaLnBrk="1" hangingPunct="1"/>
            <a:r>
              <a:rPr lang="en-US" altLang="es-ES">
                <a:latin typeface="Arial" panose="020B0604020202020204" pitchFamily="34" charset="0"/>
                <a:ea typeface="ＭＳ Ｐゴシック" panose="020B0600070205080204" pitchFamily="34" charset="-128"/>
              </a:rPr>
              <a:t>In solving the Schrodinger equation for condensed aggregates of atoms, space can be divided into two regions with quite different properties.</a:t>
            </a:r>
          </a:p>
          <a:p>
            <a:pPr eaLnBrk="1" hangingPunct="1"/>
            <a:r>
              <a:rPr lang="en-US" altLang="es-ES">
                <a:latin typeface="Arial" panose="020B0604020202020204" pitchFamily="34" charset="0"/>
                <a:ea typeface="ＭＳ Ｐゴシック" panose="020B0600070205080204" pitchFamily="34" charset="-128"/>
              </a:rPr>
              <a:t>The region near the nuclei,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core regions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are composed primarily of tightly bound core electrons  which respond very little to the presence of neighboring atoms. </a:t>
            </a:r>
          </a:p>
          <a:p>
            <a:pPr eaLnBrk="1" hangingPunct="1"/>
            <a:r>
              <a:rPr lang="en-US" altLang="es-ES">
                <a:latin typeface="Arial" panose="020B0604020202020204" pitchFamily="34" charset="0"/>
                <a:ea typeface="ＭＳ Ｐゴシック" panose="020B0600070205080204" pitchFamily="34" charset="-128"/>
              </a:rPr>
              <a:t>While the remaining volume contains the valence electron density which is involved in the bonding together of the atoms.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D6FDF0E4-7CA9-DFDA-135E-0893237868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997150-BD91-4572-9786-A1C53876001E}" type="slidenum">
              <a:rPr lang="en-US" altLang="es-ES" sz="1300" smtClean="0"/>
              <a:pPr>
                <a:spcBef>
                  <a:spcPct val="0"/>
                </a:spcBef>
              </a:pPr>
              <a:t>50</a:t>
            </a:fld>
            <a:endParaRPr lang="en-US" altLang="es-ES" sz="1300"/>
          </a:p>
        </p:txBody>
      </p:sp>
      <p:sp>
        <p:nvSpPr>
          <p:cNvPr id="114690" name="Rectangle 2">
            <a:extLst>
              <a:ext uri="{FF2B5EF4-FFF2-40B4-BE49-F238E27FC236}">
                <a16:creationId xmlns:a16="http://schemas.microsoft.com/office/drawing/2014/main" id="{03E30595-80E3-58E3-60DF-21FD4A615ACE}"/>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49B59044-505F-B5A5-B5CC-D7D038B5DF96}"/>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E8007739-9678-F2ED-32D1-E9652A08FB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2D94E2-902D-46CF-9962-4790E3F8DC37}" type="slidenum">
              <a:rPr lang="en-US" altLang="es-ES" sz="1300" smtClean="0"/>
              <a:pPr>
                <a:spcBef>
                  <a:spcPct val="0"/>
                </a:spcBef>
              </a:pPr>
              <a:t>51</a:t>
            </a:fld>
            <a:endParaRPr lang="en-US" altLang="es-ES" sz="1300"/>
          </a:p>
        </p:txBody>
      </p:sp>
      <p:sp>
        <p:nvSpPr>
          <p:cNvPr id="116738" name="Rectangle 2">
            <a:extLst>
              <a:ext uri="{FF2B5EF4-FFF2-40B4-BE49-F238E27FC236}">
                <a16:creationId xmlns:a16="http://schemas.microsoft.com/office/drawing/2014/main" id="{3AAE8529-43E9-5CC8-998F-98D042CF9BFC}"/>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A8939C2B-E3CF-3D47-26ED-3B12446D11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B49CA21C-5F81-7556-C37D-4C0BC39D03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8AE47D-CDAE-456C-8579-29DC942F982C}" type="slidenum">
              <a:rPr lang="en-US" altLang="es-ES" sz="1300" smtClean="0"/>
              <a:pPr>
                <a:spcBef>
                  <a:spcPct val="0"/>
                </a:spcBef>
              </a:pPr>
              <a:t>52</a:t>
            </a:fld>
            <a:endParaRPr lang="en-US" altLang="es-ES" sz="1300"/>
          </a:p>
        </p:txBody>
      </p:sp>
      <p:sp>
        <p:nvSpPr>
          <p:cNvPr id="118786" name="Rectangle 2">
            <a:extLst>
              <a:ext uri="{FF2B5EF4-FFF2-40B4-BE49-F238E27FC236}">
                <a16:creationId xmlns:a16="http://schemas.microsoft.com/office/drawing/2014/main" id="{F3BC8C6F-7703-AEF4-4CAF-7BDD02570B13}"/>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B7B53FDC-1B0F-BE8F-CA30-4E9879625D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4D9DCD82-FD4A-097B-85F8-A182090997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CD1F046-E97A-450C-9130-8B84D1BF8CCB}" type="slidenum">
              <a:rPr lang="en-US" altLang="es-ES" sz="1300" smtClean="0"/>
              <a:pPr>
                <a:spcBef>
                  <a:spcPct val="0"/>
                </a:spcBef>
              </a:pPr>
              <a:t>53</a:t>
            </a:fld>
            <a:endParaRPr lang="en-US" altLang="es-ES" sz="1300"/>
          </a:p>
        </p:txBody>
      </p:sp>
      <p:sp>
        <p:nvSpPr>
          <p:cNvPr id="120834" name="Rectangle 2">
            <a:extLst>
              <a:ext uri="{FF2B5EF4-FFF2-40B4-BE49-F238E27FC236}">
                <a16:creationId xmlns:a16="http://schemas.microsoft.com/office/drawing/2014/main" id="{71B9A6D5-98D5-629E-56B8-25299E13B595}"/>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5F84D8E8-F53B-C1FC-ED58-3E5F0D72B6FA}"/>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6B79B4A9-597E-C2A3-453D-DCF4AAD139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1AB3C1-0B35-4E66-8DFD-ECAD18D36FE0}" type="slidenum">
              <a:rPr lang="en-US" altLang="es-ES" sz="1300" smtClean="0"/>
              <a:pPr>
                <a:spcBef>
                  <a:spcPct val="0"/>
                </a:spcBef>
              </a:pPr>
              <a:t>54</a:t>
            </a:fld>
            <a:endParaRPr lang="en-US" altLang="es-ES" sz="1300"/>
          </a:p>
        </p:txBody>
      </p:sp>
      <p:sp>
        <p:nvSpPr>
          <p:cNvPr id="122882" name="Rectangle 2">
            <a:extLst>
              <a:ext uri="{FF2B5EF4-FFF2-40B4-BE49-F238E27FC236}">
                <a16:creationId xmlns:a16="http://schemas.microsoft.com/office/drawing/2014/main" id="{FC725286-9FBD-537F-D236-5EACF2792312}"/>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3D3C82F4-D647-8CE8-AEB3-E0F367CDF5AE}"/>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7FB6D12B-AFFC-2E28-2344-86F97B1576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009B54-FCAE-4B02-8631-7404EA0EB61C}" type="slidenum">
              <a:rPr lang="en-US" altLang="es-ES" sz="1300" smtClean="0"/>
              <a:pPr>
                <a:spcBef>
                  <a:spcPct val="0"/>
                </a:spcBef>
              </a:pPr>
              <a:t>55</a:t>
            </a:fld>
            <a:endParaRPr lang="en-US" altLang="es-ES" sz="1300"/>
          </a:p>
        </p:txBody>
      </p:sp>
      <p:sp>
        <p:nvSpPr>
          <p:cNvPr id="124930" name="Rectangle 2">
            <a:extLst>
              <a:ext uri="{FF2B5EF4-FFF2-40B4-BE49-F238E27FC236}">
                <a16:creationId xmlns:a16="http://schemas.microsoft.com/office/drawing/2014/main" id="{DBA5ECCF-0B8F-5F1E-07BD-A9CFC05308E5}"/>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ED85F5DB-5466-6682-AD1A-A91E0A4693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86ED491A-992D-EC8A-0E3A-2CBCF65D05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740DB9-5473-43DC-83BA-0A3E3C4E993C}" type="slidenum">
              <a:rPr lang="en-US" altLang="es-ES" sz="1300" smtClean="0"/>
              <a:pPr>
                <a:spcBef>
                  <a:spcPct val="0"/>
                </a:spcBef>
              </a:pPr>
              <a:t>56</a:t>
            </a:fld>
            <a:endParaRPr lang="en-US" altLang="es-ES" sz="1300"/>
          </a:p>
        </p:txBody>
      </p:sp>
      <p:sp>
        <p:nvSpPr>
          <p:cNvPr id="126978" name="Rectangle 2">
            <a:extLst>
              <a:ext uri="{FF2B5EF4-FFF2-40B4-BE49-F238E27FC236}">
                <a16:creationId xmlns:a16="http://schemas.microsoft.com/office/drawing/2014/main" id="{37A4E63E-FF18-8C93-B5E1-358396E6316A}"/>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0BBA175C-F5EA-4BD9-2BDF-777FC8D37363}"/>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15A43EC-E5D9-E0F9-44C3-9E12F6AE78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CED6294-3C1B-461D-A19B-39F502D3EA2D}" type="slidenum">
              <a:rPr lang="en-US" altLang="es-ES" sz="1300" smtClean="0"/>
              <a:pPr>
                <a:spcBef>
                  <a:spcPct val="0"/>
                </a:spcBef>
              </a:pPr>
              <a:t>57</a:t>
            </a:fld>
            <a:endParaRPr lang="en-US" altLang="es-ES" sz="1300"/>
          </a:p>
        </p:txBody>
      </p:sp>
      <p:sp>
        <p:nvSpPr>
          <p:cNvPr id="129026" name="Rectangle 2">
            <a:extLst>
              <a:ext uri="{FF2B5EF4-FFF2-40B4-BE49-F238E27FC236}">
                <a16:creationId xmlns:a16="http://schemas.microsoft.com/office/drawing/2014/main" id="{5A7D43F6-A193-01EC-517F-A4D51A5F2329}"/>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EF12F4D3-74B5-7F9B-73C0-41FED4ACEE59}"/>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6CCF0C55-7A1D-162C-193E-138CBBCC2F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848ADE-CD66-4019-987B-F3FA7805214F}" type="slidenum">
              <a:rPr lang="en-US" altLang="es-ES" sz="1300" smtClean="0"/>
              <a:pPr>
                <a:spcBef>
                  <a:spcPct val="0"/>
                </a:spcBef>
              </a:pPr>
              <a:t>58</a:t>
            </a:fld>
            <a:endParaRPr lang="en-US" altLang="es-ES" sz="1300"/>
          </a:p>
        </p:txBody>
      </p:sp>
      <p:sp>
        <p:nvSpPr>
          <p:cNvPr id="131074" name="Rectangle 2">
            <a:extLst>
              <a:ext uri="{FF2B5EF4-FFF2-40B4-BE49-F238E27FC236}">
                <a16:creationId xmlns:a16="http://schemas.microsoft.com/office/drawing/2014/main" id="{9A80D87B-F027-EAC2-59A4-3D9DDA30D320}"/>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1F42DF27-A9EC-E6DC-48C5-CB252F88B308}"/>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6194811B-5EDB-9A0F-52B9-AB5D1C39A7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ACA788-08F5-4F62-BAD1-035C56850554}" type="slidenum">
              <a:rPr lang="en-US" altLang="es-ES" sz="1300" smtClean="0"/>
              <a:pPr>
                <a:spcBef>
                  <a:spcPct val="0"/>
                </a:spcBef>
              </a:pPr>
              <a:t>59</a:t>
            </a:fld>
            <a:endParaRPr lang="en-US" altLang="es-ES" sz="1300"/>
          </a:p>
        </p:txBody>
      </p:sp>
      <p:sp>
        <p:nvSpPr>
          <p:cNvPr id="133122" name="Rectangle 2">
            <a:extLst>
              <a:ext uri="{FF2B5EF4-FFF2-40B4-BE49-F238E27FC236}">
                <a16:creationId xmlns:a16="http://schemas.microsoft.com/office/drawing/2014/main" id="{30FEA250-BEAC-0CE5-45E9-4DB13E8DA12D}"/>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DB666C06-35CF-6484-24A5-D29D99573A9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438B3478-A6FD-F18D-F18C-D01990887B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1E3F29-EA83-4C5E-AD35-E22F5008FF20}" type="slidenum">
              <a:rPr lang="en-US" altLang="es-ES" sz="1300" smtClean="0"/>
              <a:pPr>
                <a:spcBef>
                  <a:spcPct val="0"/>
                </a:spcBef>
              </a:pPr>
              <a:t>6</a:t>
            </a:fld>
            <a:endParaRPr lang="en-US" altLang="es-ES" sz="1300"/>
          </a:p>
        </p:txBody>
      </p:sp>
      <p:sp>
        <p:nvSpPr>
          <p:cNvPr id="25602" name="Rectangle 2">
            <a:extLst>
              <a:ext uri="{FF2B5EF4-FFF2-40B4-BE49-F238E27FC236}">
                <a16:creationId xmlns:a16="http://schemas.microsoft.com/office/drawing/2014/main" id="{53A4BC07-F589-640A-27C4-12F3B503C55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F376E314-D4FD-5E6D-35DB-5FA0929C97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The difficulty in general is to deal accurately with the electrons both near the nucleus and in the smoother bonding regions. (Martin, page 7).</a:t>
            </a:r>
          </a:p>
          <a:p>
            <a:pPr eaLnBrk="1" hangingPunct="1"/>
            <a:r>
              <a:rPr lang="en-US" altLang="es-ES">
                <a:latin typeface="Arial" panose="020B0604020202020204" pitchFamily="34" charset="0"/>
                <a:ea typeface="ＭＳ Ｐゴシック" panose="020B0600070205080204" pitchFamily="34" charset="-128"/>
              </a:rPr>
              <a:t>In solving the Schrodinger equation for condensed aggregates of atoms, space can be divided into two regions with quite different properties.</a:t>
            </a:r>
          </a:p>
          <a:p>
            <a:pPr eaLnBrk="1" hangingPunct="1"/>
            <a:r>
              <a:rPr lang="en-US" altLang="es-ES">
                <a:latin typeface="Arial" panose="020B0604020202020204" pitchFamily="34" charset="0"/>
                <a:ea typeface="ＭＳ Ｐゴシック" panose="020B0600070205080204" pitchFamily="34" charset="-128"/>
              </a:rPr>
              <a:t>The region near the nuclei, the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core regions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are composed primarily of tightly bound core electrons  which respond very little to the presence of neighboring atoms. </a:t>
            </a:r>
          </a:p>
          <a:p>
            <a:pPr eaLnBrk="1" hangingPunct="1"/>
            <a:r>
              <a:rPr lang="en-US" altLang="es-ES">
                <a:latin typeface="Arial" panose="020B0604020202020204" pitchFamily="34" charset="0"/>
                <a:ea typeface="ＭＳ Ｐゴシック" panose="020B0600070205080204" pitchFamily="34" charset="-128"/>
              </a:rPr>
              <a:t>While the remaining volume contains the valence electron density which is involved in the bonding together of the atoms.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E2860722-2169-B952-C617-92AA0E09EE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AC8973-EDF0-4419-967E-23A93C29C811}" type="slidenum">
              <a:rPr lang="en-US" altLang="es-ES" sz="1300" smtClean="0"/>
              <a:pPr>
                <a:spcBef>
                  <a:spcPct val="0"/>
                </a:spcBef>
              </a:pPr>
              <a:t>60</a:t>
            </a:fld>
            <a:endParaRPr lang="en-US" altLang="es-ES" sz="1300"/>
          </a:p>
        </p:txBody>
      </p:sp>
      <p:sp>
        <p:nvSpPr>
          <p:cNvPr id="135170" name="Rectangle 2">
            <a:extLst>
              <a:ext uri="{FF2B5EF4-FFF2-40B4-BE49-F238E27FC236}">
                <a16:creationId xmlns:a16="http://schemas.microsoft.com/office/drawing/2014/main" id="{CA6F1B55-9766-9DA1-1C9C-A66A0740CA4B}"/>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E6D67C3F-A8CB-295F-2E6A-E64FFEC28B1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67637839-2222-6C1C-EBB4-8D5ED7C15F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FF6443-161C-4456-AE35-DF0F87C2E8F4}" type="slidenum">
              <a:rPr lang="en-US" altLang="es-ES" sz="1300" smtClean="0"/>
              <a:pPr>
                <a:spcBef>
                  <a:spcPct val="0"/>
                </a:spcBef>
              </a:pPr>
              <a:t>61</a:t>
            </a:fld>
            <a:endParaRPr lang="en-US" altLang="es-ES" sz="1300"/>
          </a:p>
        </p:txBody>
      </p:sp>
      <p:sp>
        <p:nvSpPr>
          <p:cNvPr id="137218" name="Rectangle 2">
            <a:extLst>
              <a:ext uri="{FF2B5EF4-FFF2-40B4-BE49-F238E27FC236}">
                <a16:creationId xmlns:a16="http://schemas.microsoft.com/office/drawing/2014/main" id="{59092E03-5040-6002-5479-8C573A9B9A25}"/>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0F02DD48-8DE4-411A-69F8-B886F61E6510}"/>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ECA52290-1EF4-18F5-7E6E-D181C1C373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976DF0-52D5-4730-9563-A1F97CDF362C}" type="slidenum">
              <a:rPr lang="en-US" altLang="es-ES" sz="1300" smtClean="0"/>
              <a:pPr>
                <a:spcBef>
                  <a:spcPct val="0"/>
                </a:spcBef>
              </a:pPr>
              <a:t>62</a:t>
            </a:fld>
            <a:endParaRPr lang="en-US" altLang="es-ES" sz="1300"/>
          </a:p>
        </p:txBody>
      </p:sp>
      <p:sp>
        <p:nvSpPr>
          <p:cNvPr id="139266" name="Rectangle 2">
            <a:extLst>
              <a:ext uri="{FF2B5EF4-FFF2-40B4-BE49-F238E27FC236}">
                <a16:creationId xmlns:a16="http://schemas.microsoft.com/office/drawing/2014/main" id="{E11DCC26-F468-7DBD-E924-78350B0F41EA}"/>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F090D9E4-D429-3F44-9B7D-C48808A716F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F97A1EDF-AA03-EF94-213E-350381A981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32460B-8404-4D7C-A2FA-898A2EE8D810}" type="slidenum">
              <a:rPr lang="en-US" altLang="es-ES" sz="1300" smtClean="0"/>
              <a:pPr>
                <a:spcBef>
                  <a:spcPct val="0"/>
                </a:spcBef>
              </a:pPr>
              <a:t>63</a:t>
            </a:fld>
            <a:endParaRPr lang="en-US" altLang="es-ES" sz="1300"/>
          </a:p>
        </p:txBody>
      </p:sp>
      <p:sp>
        <p:nvSpPr>
          <p:cNvPr id="141314" name="Rectangle 2">
            <a:extLst>
              <a:ext uri="{FF2B5EF4-FFF2-40B4-BE49-F238E27FC236}">
                <a16:creationId xmlns:a16="http://schemas.microsoft.com/office/drawing/2014/main" id="{907321C0-84B8-11D8-4255-45F7A06525E9}"/>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1862E2DC-33C4-9C09-A613-EC316D47FB59}"/>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4A621C7B-0A78-FEDF-8F70-C8B6436149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EE4C75-4C4F-42A0-A4E1-A06C465439DA}" type="slidenum">
              <a:rPr lang="en-US" altLang="es-ES" sz="1300" smtClean="0"/>
              <a:pPr>
                <a:spcBef>
                  <a:spcPct val="0"/>
                </a:spcBef>
              </a:pPr>
              <a:t>64</a:t>
            </a:fld>
            <a:endParaRPr lang="en-US" altLang="es-ES" sz="1300"/>
          </a:p>
        </p:txBody>
      </p:sp>
      <p:sp>
        <p:nvSpPr>
          <p:cNvPr id="143362" name="Rectangle 2">
            <a:extLst>
              <a:ext uri="{FF2B5EF4-FFF2-40B4-BE49-F238E27FC236}">
                <a16:creationId xmlns:a16="http://schemas.microsoft.com/office/drawing/2014/main" id="{B9420B7F-03CF-2ED6-21E7-C990C705FDDE}"/>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94B14022-807D-97E0-3548-CF40396572D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F2C75BFD-75A6-82B4-26F9-D036519CBC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AF0673-8EF6-4060-B705-30C9048406FA}" type="slidenum">
              <a:rPr lang="en-US" altLang="es-ES" sz="1300" smtClean="0"/>
              <a:pPr>
                <a:spcBef>
                  <a:spcPct val="0"/>
                </a:spcBef>
              </a:pPr>
              <a:t>65</a:t>
            </a:fld>
            <a:endParaRPr lang="en-US" altLang="es-ES" sz="1300"/>
          </a:p>
        </p:txBody>
      </p:sp>
      <p:sp>
        <p:nvSpPr>
          <p:cNvPr id="145410" name="Rectangle 2">
            <a:extLst>
              <a:ext uri="{FF2B5EF4-FFF2-40B4-BE49-F238E27FC236}">
                <a16:creationId xmlns:a16="http://schemas.microsoft.com/office/drawing/2014/main" id="{60D28A72-59EF-CBBD-3F76-1FE86CC0C203}"/>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50B620FB-9A32-F5C2-6DA4-B08C484763FE}"/>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2CBE4264-3DBF-47F8-BA2E-C27A7F2D7E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C3398B-1359-4E96-B066-D41D8F553EB9}" type="slidenum">
              <a:rPr lang="en-US" altLang="es-ES" sz="1300" smtClean="0"/>
              <a:pPr>
                <a:spcBef>
                  <a:spcPct val="0"/>
                </a:spcBef>
              </a:pPr>
              <a:t>66</a:t>
            </a:fld>
            <a:endParaRPr lang="en-US" altLang="es-ES" sz="1300"/>
          </a:p>
        </p:txBody>
      </p:sp>
      <p:sp>
        <p:nvSpPr>
          <p:cNvPr id="147458" name="Rectangle 2">
            <a:extLst>
              <a:ext uri="{FF2B5EF4-FFF2-40B4-BE49-F238E27FC236}">
                <a16:creationId xmlns:a16="http://schemas.microsoft.com/office/drawing/2014/main" id="{2793FA87-0FE6-02DE-B2B5-91CA3B93E472}"/>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6B8EB133-88CE-5CF3-F8D5-97C76FA3D38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2D6D37DC-7511-896C-58C1-02B8A8D045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83ACF5-DA76-439C-8F92-EBA70F00BB9D}" type="slidenum">
              <a:rPr lang="en-US" altLang="es-ES" sz="1300" smtClean="0"/>
              <a:pPr>
                <a:spcBef>
                  <a:spcPct val="0"/>
                </a:spcBef>
              </a:pPr>
              <a:t>67</a:t>
            </a:fld>
            <a:endParaRPr lang="en-US" altLang="es-ES" sz="1300"/>
          </a:p>
        </p:txBody>
      </p:sp>
      <p:sp>
        <p:nvSpPr>
          <p:cNvPr id="149506" name="Rectangle 2">
            <a:extLst>
              <a:ext uri="{FF2B5EF4-FFF2-40B4-BE49-F238E27FC236}">
                <a16:creationId xmlns:a16="http://schemas.microsoft.com/office/drawing/2014/main" id="{4421BBFA-FB44-C3A5-02A2-526D53A5A7BE}"/>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80AD3B64-D0A3-8199-1454-1B981452E3B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313137FA-906F-81A4-04A1-71C4304453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C33BFB-C3BA-4AB0-8E6E-67BB502AAE16}" type="slidenum">
              <a:rPr lang="en-US" altLang="es-ES" sz="1300" smtClean="0"/>
              <a:pPr>
                <a:spcBef>
                  <a:spcPct val="0"/>
                </a:spcBef>
              </a:pPr>
              <a:t>68</a:t>
            </a:fld>
            <a:endParaRPr lang="en-US" altLang="es-ES" sz="1300"/>
          </a:p>
        </p:txBody>
      </p:sp>
      <p:sp>
        <p:nvSpPr>
          <p:cNvPr id="151554" name="Rectangle 2">
            <a:extLst>
              <a:ext uri="{FF2B5EF4-FFF2-40B4-BE49-F238E27FC236}">
                <a16:creationId xmlns:a16="http://schemas.microsoft.com/office/drawing/2014/main" id="{F1817021-68FB-C82D-6EB9-F22D29421017}"/>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21057DDB-77CE-5429-A118-E3D2D695DB6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5E41F6FA-32AA-52B7-3C76-D426BB1B84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C693C73-4EDB-4F28-87B5-89023BDEAEA3}" type="slidenum">
              <a:rPr lang="en-US" altLang="es-ES" sz="1300" smtClean="0"/>
              <a:pPr>
                <a:spcBef>
                  <a:spcPct val="0"/>
                </a:spcBef>
              </a:pPr>
              <a:t>69</a:t>
            </a:fld>
            <a:endParaRPr lang="en-US" altLang="es-ES" sz="1300"/>
          </a:p>
        </p:txBody>
      </p:sp>
      <p:sp>
        <p:nvSpPr>
          <p:cNvPr id="153602" name="Rectangle 2">
            <a:extLst>
              <a:ext uri="{FF2B5EF4-FFF2-40B4-BE49-F238E27FC236}">
                <a16:creationId xmlns:a16="http://schemas.microsoft.com/office/drawing/2014/main" id="{2C065197-086B-D859-26C0-46A5A684A702}"/>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4ECB72FB-B8B5-0391-FA70-6FD6A371EE91}"/>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7ED92117-DC53-6ADB-8810-5A30A6AF1D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B04F80-5FA9-406F-A5BE-93F9FA44BDE5}" type="slidenum">
              <a:rPr lang="en-US" altLang="es-ES" sz="1300" smtClean="0"/>
              <a:pPr>
                <a:spcBef>
                  <a:spcPct val="0"/>
                </a:spcBef>
              </a:pPr>
              <a:t>7</a:t>
            </a:fld>
            <a:endParaRPr lang="en-US" altLang="es-ES" sz="1300"/>
          </a:p>
        </p:txBody>
      </p:sp>
      <p:sp>
        <p:nvSpPr>
          <p:cNvPr id="27650" name="Rectangle 2">
            <a:extLst>
              <a:ext uri="{FF2B5EF4-FFF2-40B4-BE49-F238E27FC236}">
                <a16:creationId xmlns:a16="http://schemas.microsoft.com/office/drawing/2014/main" id="{F78BB1FD-50DB-CFA8-4117-25F04B0B636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3B9727CB-0882-49A6-A4BE-217C6E3EF77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03CC6C19-4D16-7C68-EBBE-75F753A3D5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E58382B-FAAB-4E3C-BEC4-DB3B2E0847C2}" type="slidenum">
              <a:rPr lang="en-US" altLang="es-ES" sz="1300" smtClean="0"/>
              <a:pPr>
                <a:spcBef>
                  <a:spcPct val="0"/>
                </a:spcBef>
              </a:pPr>
              <a:t>70</a:t>
            </a:fld>
            <a:endParaRPr lang="en-US" altLang="es-ES" sz="1300"/>
          </a:p>
        </p:txBody>
      </p:sp>
      <p:sp>
        <p:nvSpPr>
          <p:cNvPr id="155650" name="Rectangle 2">
            <a:extLst>
              <a:ext uri="{FF2B5EF4-FFF2-40B4-BE49-F238E27FC236}">
                <a16:creationId xmlns:a16="http://schemas.microsoft.com/office/drawing/2014/main" id="{A03BE3C5-B818-B616-A914-43CFB4FE2776}"/>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43CBA20D-F1BC-EFDC-C55A-DEA80D54FCA7}"/>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18D6AB8F-7C30-4F4D-8F27-7C378839AE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D8D05B-125E-49D5-B785-64C632F1A0AA}" type="slidenum">
              <a:rPr lang="en-US" altLang="es-ES" sz="1300" smtClean="0"/>
              <a:pPr>
                <a:spcBef>
                  <a:spcPct val="0"/>
                </a:spcBef>
              </a:pPr>
              <a:t>71</a:t>
            </a:fld>
            <a:endParaRPr lang="en-US" altLang="es-ES" sz="1300"/>
          </a:p>
        </p:txBody>
      </p:sp>
      <p:sp>
        <p:nvSpPr>
          <p:cNvPr id="157698" name="Rectangle 2">
            <a:extLst>
              <a:ext uri="{FF2B5EF4-FFF2-40B4-BE49-F238E27FC236}">
                <a16:creationId xmlns:a16="http://schemas.microsoft.com/office/drawing/2014/main" id="{82499AB4-976F-48FF-AB54-8C7955D74200}"/>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CA5B2684-7353-D657-7523-51E4509A2D2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6B04CD14-9D47-5D08-5CD9-2A699CB803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61E089-D35E-45CA-A82A-D278CD8474A1}" type="slidenum">
              <a:rPr lang="en-US" altLang="es-ES" sz="1300" smtClean="0"/>
              <a:pPr>
                <a:spcBef>
                  <a:spcPct val="0"/>
                </a:spcBef>
              </a:pPr>
              <a:t>72</a:t>
            </a:fld>
            <a:endParaRPr lang="en-US" altLang="es-ES" sz="1300"/>
          </a:p>
        </p:txBody>
      </p:sp>
      <p:sp>
        <p:nvSpPr>
          <p:cNvPr id="159746" name="Rectangle 2">
            <a:extLst>
              <a:ext uri="{FF2B5EF4-FFF2-40B4-BE49-F238E27FC236}">
                <a16:creationId xmlns:a16="http://schemas.microsoft.com/office/drawing/2014/main" id="{CA12C73F-EEFD-6066-3F0B-3E71E28D05C6}"/>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0BA4F8A7-807F-E58A-6D37-6BF868E98558}"/>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0B02967E-86FA-DEBB-69FF-EA027C4092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160F93-753E-4EF1-B3D5-E1AD0B9564F4}" type="slidenum">
              <a:rPr lang="en-US" altLang="es-ES" sz="1300" smtClean="0"/>
              <a:pPr>
                <a:spcBef>
                  <a:spcPct val="0"/>
                </a:spcBef>
              </a:pPr>
              <a:t>73</a:t>
            </a:fld>
            <a:endParaRPr lang="en-US" altLang="es-ES" sz="1300"/>
          </a:p>
        </p:txBody>
      </p:sp>
      <p:sp>
        <p:nvSpPr>
          <p:cNvPr id="161794" name="Rectangle 2">
            <a:extLst>
              <a:ext uri="{FF2B5EF4-FFF2-40B4-BE49-F238E27FC236}">
                <a16:creationId xmlns:a16="http://schemas.microsoft.com/office/drawing/2014/main" id="{FCC8859A-1B10-17AE-516A-F9ADAC7323ED}"/>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B7E478E-73B2-D70F-30E2-B725AC4460E2}"/>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F452A2AD-C354-6700-1A5F-603E903711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4BCF319-76B4-4168-A8E7-06103DF599BA}" type="slidenum">
              <a:rPr lang="en-US" altLang="es-ES" sz="1300" smtClean="0"/>
              <a:pPr>
                <a:spcBef>
                  <a:spcPct val="0"/>
                </a:spcBef>
              </a:pPr>
              <a:t>74</a:t>
            </a:fld>
            <a:endParaRPr lang="en-US" altLang="es-ES" sz="1300"/>
          </a:p>
        </p:txBody>
      </p:sp>
      <p:sp>
        <p:nvSpPr>
          <p:cNvPr id="163842" name="Rectangle 2">
            <a:extLst>
              <a:ext uri="{FF2B5EF4-FFF2-40B4-BE49-F238E27FC236}">
                <a16:creationId xmlns:a16="http://schemas.microsoft.com/office/drawing/2014/main" id="{CCBA530E-D54F-2F06-24F9-7A5B85737F0C}"/>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3FE03786-2D5A-0FE7-530A-183DA64C7C6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F278D7BB-E0DA-A291-AC59-044B4D27A1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DC2A729-E70F-4B87-9758-F5256D783559}" type="slidenum">
              <a:rPr lang="en-US" altLang="es-ES" sz="1300" smtClean="0"/>
              <a:pPr>
                <a:spcBef>
                  <a:spcPct val="0"/>
                </a:spcBef>
              </a:pPr>
              <a:t>75</a:t>
            </a:fld>
            <a:endParaRPr lang="en-US" altLang="es-ES" sz="1300"/>
          </a:p>
        </p:txBody>
      </p:sp>
      <p:sp>
        <p:nvSpPr>
          <p:cNvPr id="165890" name="Rectangle 2">
            <a:extLst>
              <a:ext uri="{FF2B5EF4-FFF2-40B4-BE49-F238E27FC236}">
                <a16:creationId xmlns:a16="http://schemas.microsoft.com/office/drawing/2014/main" id="{FDE8BAFE-2813-767B-E79B-1F3C419D813F}"/>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8B55E631-3B0E-F85B-0991-ED4C54168257}"/>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40E0F808-7311-8CC0-35FA-A82C4C04F0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3106BC9-3A24-41F2-A5E6-ECE425A466E3}" type="slidenum">
              <a:rPr lang="en-US" altLang="es-ES" sz="1300" smtClean="0"/>
              <a:pPr>
                <a:spcBef>
                  <a:spcPct val="0"/>
                </a:spcBef>
              </a:pPr>
              <a:t>76</a:t>
            </a:fld>
            <a:endParaRPr lang="en-US" altLang="es-ES" sz="1300"/>
          </a:p>
        </p:txBody>
      </p:sp>
      <p:sp>
        <p:nvSpPr>
          <p:cNvPr id="167938" name="Rectangle 2">
            <a:extLst>
              <a:ext uri="{FF2B5EF4-FFF2-40B4-BE49-F238E27FC236}">
                <a16:creationId xmlns:a16="http://schemas.microsoft.com/office/drawing/2014/main" id="{2BBC18CB-6E1C-8120-9468-7571A528E193}"/>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1E6FBFFE-70DE-5CA0-20F6-0CA9A913AE2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A8AD8EA-6BE3-4604-EA17-9523F04B57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9ADD9D-9942-46B0-8EA9-BC0A292F8414}" type="slidenum">
              <a:rPr lang="en-US" altLang="es-ES" sz="1300" smtClean="0"/>
              <a:pPr>
                <a:spcBef>
                  <a:spcPct val="0"/>
                </a:spcBef>
              </a:pPr>
              <a:t>77</a:t>
            </a:fld>
            <a:endParaRPr lang="en-US" altLang="es-ES" sz="1300"/>
          </a:p>
        </p:txBody>
      </p:sp>
      <p:sp>
        <p:nvSpPr>
          <p:cNvPr id="169986" name="Rectangle 2">
            <a:extLst>
              <a:ext uri="{FF2B5EF4-FFF2-40B4-BE49-F238E27FC236}">
                <a16:creationId xmlns:a16="http://schemas.microsoft.com/office/drawing/2014/main" id="{FE500A1A-657F-82A7-F134-32EBC55F06A8}"/>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4CFFDCB-D5A0-D0A4-2F72-55785AB482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44002EBC-A144-B0BB-87E1-1E19BDCE3A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8065E0-8336-48B5-8AA9-51B961527D5A}" type="slidenum">
              <a:rPr lang="en-US" altLang="es-ES" sz="1300" smtClean="0"/>
              <a:pPr>
                <a:spcBef>
                  <a:spcPct val="0"/>
                </a:spcBef>
              </a:pPr>
              <a:t>78</a:t>
            </a:fld>
            <a:endParaRPr lang="en-US" altLang="es-ES" sz="1300"/>
          </a:p>
        </p:txBody>
      </p:sp>
      <p:sp>
        <p:nvSpPr>
          <p:cNvPr id="172034" name="Rectangle 2">
            <a:extLst>
              <a:ext uri="{FF2B5EF4-FFF2-40B4-BE49-F238E27FC236}">
                <a16:creationId xmlns:a16="http://schemas.microsoft.com/office/drawing/2014/main" id="{2DAD8BC8-9B63-E48A-0487-C489F0AF8CB3}"/>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11D7F66D-6F0B-D2B8-8ACB-0E07F24A6C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BC2D2EE2-E725-EFC3-7516-407F8C1026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38EB65-F78A-47D0-BBDC-C3913F6387AC}" type="slidenum">
              <a:rPr lang="en-US" altLang="es-ES" sz="1300" smtClean="0"/>
              <a:pPr>
                <a:spcBef>
                  <a:spcPct val="0"/>
                </a:spcBef>
              </a:pPr>
              <a:t>79</a:t>
            </a:fld>
            <a:endParaRPr lang="en-US" altLang="es-ES" sz="1300"/>
          </a:p>
        </p:txBody>
      </p:sp>
      <p:sp>
        <p:nvSpPr>
          <p:cNvPr id="174082" name="Rectangle 2">
            <a:extLst>
              <a:ext uri="{FF2B5EF4-FFF2-40B4-BE49-F238E27FC236}">
                <a16:creationId xmlns:a16="http://schemas.microsoft.com/office/drawing/2014/main" id="{7AD541BB-5D34-69BF-49BD-BD3B59DC576E}"/>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6E5E146F-1E36-43C9-61FA-8F67DA8CED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7C847794-74C6-6A6D-921C-98A93E7DB7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D76A83A-9084-4448-9C8D-7819B4413B89}" type="slidenum">
              <a:rPr lang="en-US" altLang="es-ES" sz="1300" smtClean="0"/>
              <a:pPr>
                <a:spcBef>
                  <a:spcPct val="0"/>
                </a:spcBef>
              </a:pPr>
              <a:t>8</a:t>
            </a:fld>
            <a:endParaRPr lang="en-US" altLang="es-ES" sz="1300"/>
          </a:p>
        </p:txBody>
      </p:sp>
      <p:sp>
        <p:nvSpPr>
          <p:cNvPr id="29698" name="Rectangle 2">
            <a:extLst>
              <a:ext uri="{FF2B5EF4-FFF2-40B4-BE49-F238E27FC236}">
                <a16:creationId xmlns:a16="http://schemas.microsoft.com/office/drawing/2014/main" id="{B78493D3-9CCF-A4BB-89F2-67DDFC4F2430}"/>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258B02E3-16A3-9CA6-78B9-C80782A20FA3}"/>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363C6F62-72C1-4F00-1EEA-A8C32CCCA6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72234A-8FEE-4464-A565-7EF3F6647ED6}" type="slidenum">
              <a:rPr lang="en-US" altLang="es-ES" sz="1300" smtClean="0"/>
              <a:pPr>
                <a:spcBef>
                  <a:spcPct val="0"/>
                </a:spcBef>
              </a:pPr>
              <a:t>80</a:t>
            </a:fld>
            <a:endParaRPr lang="en-US" altLang="es-ES" sz="1300"/>
          </a:p>
        </p:txBody>
      </p:sp>
      <p:sp>
        <p:nvSpPr>
          <p:cNvPr id="176130" name="Rectangle 2">
            <a:extLst>
              <a:ext uri="{FF2B5EF4-FFF2-40B4-BE49-F238E27FC236}">
                <a16:creationId xmlns:a16="http://schemas.microsoft.com/office/drawing/2014/main" id="{4D19549F-3F3D-17B6-A10B-1A9D6F8DB953}"/>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CAD3604-8A90-08A7-FE23-723A480AD7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E46F478E-A249-792C-4ED7-26D9CF5431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6ECC06-6887-4B18-B2C1-33A67EA76DD0}" type="slidenum">
              <a:rPr lang="en-US" altLang="es-ES" sz="1300" smtClean="0"/>
              <a:pPr>
                <a:spcBef>
                  <a:spcPct val="0"/>
                </a:spcBef>
              </a:pPr>
              <a:t>81</a:t>
            </a:fld>
            <a:endParaRPr lang="en-US" altLang="es-ES" sz="1300"/>
          </a:p>
        </p:txBody>
      </p:sp>
      <p:sp>
        <p:nvSpPr>
          <p:cNvPr id="178178" name="Rectangle 2">
            <a:extLst>
              <a:ext uri="{FF2B5EF4-FFF2-40B4-BE49-F238E27FC236}">
                <a16:creationId xmlns:a16="http://schemas.microsoft.com/office/drawing/2014/main" id="{028F61E0-FC40-229A-F9B5-FDA2090F02DA}"/>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49645AB6-1583-A9EC-B919-930E782472B1}"/>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95653E88-1D08-C0B1-1E88-6C273F9204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64F193-BA43-4905-8629-C41BBBDEFBA3}" type="slidenum">
              <a:rPr lang="en-US" altLang="es-ES" sz="1300" smtClean="0"/>
              <a:pPr>
                <a:spcBef>
                  <a:spcPct val="0"/>
                </a:spcBef>
              </a:pPr>
              <a:t>82</a:t>
            </a:fld>
            <a:endParaRPr lang="en-US" altLang="es-ES" sz="1300"/>
          </a:p>
        </p:txBody>
      </p:sp>
      <p:sp>
        <p:nvSpPr>
          <p:cNvPr id="180226" name="Rectangle 2">
            <a:extLst>
              <a:ext uri="{FF2B5EF4-FFF2-40B4-BE49-F238E27FC236}">
                <a16:creationId xmlns:a16="http://schemas.microsoft.com/office/drawing/2014/main" id="{50772E85-AEDB-9140-A26F-47ACF8D97AC8}"/>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65560ECB-3DDD-167E-9EC3-A82B4E73DCBF}"/>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A1776654-BE4D-72DC-68FB-29330008C3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808ECFD-7D83-47EE-B96D-5FC21BA6BD2B}" type="slidenum">
              <a:rPr lang="en-US" altLang="es-ES" sz="1300" smtClean="0"/>
              <a:pPr>
                <a:spcBef>
                  <a:spcPct val="0"/>
                </a:spcBef>
              </a:pPr>
              <a:t>83</a:t>
            </a:fld>
            <a:endParaRPr lang="en-US" altLang="es-ES" sz="1300"/>
          </a:p>
        </p:txBody>
      </p:sp>
      <p:sp>
        <p:nvSpPr>
          <p:cNvPr id="182274" name="Rectangle 2">
            <a:extLst>
              <a:ext uri="{FF2B5EF4-FFF2-40B4-BE49-F238E27FC236}">
                <a16:creationId xmlns:a16="http://schemas.microsoft.com/office/drawing/2014/main" id="{042F0599-DDC6-F330-CEF7-B31F69D8BDB1}"/>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438A184F-9677-205D-C485-73DC5B3BF714}"/>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4647DC9B-3591-2DCB-C67D-66C1DFF1B0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180392-9158-4F75-92D8-B3CAE17F577C}" type="slidenum">
              <a:rPr lang="en-US" altLang="es-ES" sz="1300" smtClean="0"/>
              <a:pPr>
                <a:spcBef>
                  <a:spcPct val="0"/>
                </a:spcBef>
              </a:pPr>
              <a:t>84</a:t>
            </a:fld>
            <a:endParaRPr lang="en-US" altLang="es-ES" sz="1300"/>
          </a:p>
        </p:txBody>
      </p:sp>
      <p:sp>
        <p:nvSpPr>
          <p:cNvPr id="184322" name="Rectangle 2">
            <a:extLst>
              <a:ext uri="{FF2B5EF4-FFF2-40B4-BE49-F238E27FC236}">
                <a16:creationId xmlns:a16="http://schemas.microsoft.com/office/drawing/2014/main" id="{E9F09244-506A-0A7E-766F-473BE5164237}"/>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76BAC56B-371E-4229-6C05-43769F8B18A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1E8FE427-7F19-5E01-377E-12387D152AB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0612F8-F1AC-4463-85B7-54B6A2536F20}" type="slidenum">
              <a:rPr lang="en-US" altLang="es-ES" sz="1300" smtClean="0"/>
              <a:pPr>
                <a:spcBef>
                  <a:spcPct val="0"/>
                </a:spcBef>
              </a:pPr>
              <a:t>85</a:t>
            </a:fld>
            <a:endParaRPr lang="en-US" altLang="es-ES" sz="1300"/>
          </a:p>
        </p:txBody>
      </p:sp>
      <p:sp>
        <p:nvSpPr>
          <p:cNvPr id="186370" name="Rectangle 2">
            <a:extLst>
              <a:ext uri="{FF2B5EF4-FFF2-40B4-BE49-F238E27FC236}">
                <a16:creationId xmlns:a16="http://schemas.microsoft.com/office/drawing/2014/main" id="{540324CE-E79E-10B4-530B-45B3CD87D66B}"/>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ABC9271D-D063-EA36-F881-863730A88869}"/>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A511F643-9417-5117-8DB1-9C2C43F474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589750-DE09-4A22-8049-6AED81ACF1AE}" type="slidenum">
              <a:rPr lang="en-US" altLang="es-ES" sz="1300" smtClean="0"/>
              <a:pPr>
                <a:spcBef>
                  <a:spcPct val="0"/>
                </a:spcBef>
              </a:pPr>
              <a:t>86</a:t>
            </a:fld>
            <a:endParaRPr lang="en-US" altLang="es-ES" sz="1300"/>
          </a:p>
        </p:txBody>
      </p:sp>
      <p:sp>
        <p:nvSpPr>
          <p:cNvPr id="188418" name="Rectangle 2">
            <a:extLst>
              <a:ext uri="{FF2B5EF4-FFF2-40B4-BE49-F238E27FC236}">
                <a16:creationId xmlns:a16="http://schemas.microsoft.com/office/drawing/2014/main" id="{E2D17C54-EBB8-0551-3403-D4C1B906FDE5}"/>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7AFFC517-C563-7A87-77FB-209BB47E008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99025F8D-47CB-9ED7-E1E3-23E2D53B77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E8719BF-7539-4172-AD9D-F5B1E7871E70}" type="slidenum">
              <a:rPr lang="en-US" altLang="es-ES" sz="1300" smtClean="0"/>
              <a:pPr>
                <a:spcBef>
                  <a:spcPct val="0"/>
                </a:spcBef>
              </a:pPr>
              <a:t>87</a:t>
            </a:fld>
            <a:endParaRPr lang="en-US" altLang="es-ES" sz="1300"/>
          </a:p>
        </p:txBody>
      </p:sp>
      <p:sp>
        <p:nvSpPr>
          <p:cNvPr id="190466" name="Rectangle 2">
            <a:extLst>
              <a:ext uri="{FF2B5EF4-FFF2-40B4-BE49-F238E27FC236}">
                <a16:creationId xmlns:a16="http://schemas.microsoft.com/office/drawing/2014/main" id="{7CD071A5-5862-88A8-DC27-04C70CA26D27}"/>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5933A87E-6278-6BB6-850A-BE0D4B846DF5}"/>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2ED6CAA8-7D2B-FC4C-39C2-C099526287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56AE12-EF59-437A-BE9F-02F71E163DA4}" type="slidenum">
              <a:rPr lang="en-US" altLang="es-ES" sz="1300" smtClean="0"/>
              <a:pPr>
                <a:spcBef>
                  <a:spcPct val="0"/>
                </a:spcBef>
              </a:pPr>
              <a:t>88</a:t>
            </a:fld>
            <a:endParaRPr lang="en-US" altLang="es-ES" sz="1300"/>
          </a:p>
        </p:txBody>
      </p:sp>
      <p:sp>
        <p:nvSpPr>
          <p:cNvPr id="192514" name="Rectangle 2">
            <a:extLst>
              <a:ext uri="{FF2B5EF4-FFF2-40B4-BE49-F238E27FC236}">
                <a16:creationId xmlns:a16="http://schemas.microsoft.com/office/drawing/2014/main" id="{D5629F2D-016E-A610-20A6-8DDB8224327D}"/>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A034957D-5FE8-B33D-757B-6E5E8D3EF1AD}"/>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35C1F418-48C7-040E-C5F1-C742C492AB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A7663E1-D788-4DE0-892A-FE72CDE740E9}" type="slidenum">
              <a:rPr lang="en-US" altLang="es-ES" sz="1300" smtClean="0"/>
              <a:pPr>
                <a:spcBef>
                  <a:spcPct val="0"/>
                </a:spcBef>
              </a:pPr>
              <a:t>89</a:t>
            </a:fld>
            <a:endParaRPr lang="en-US" altLang="es-ES" sz="1300"/>
          </a:p>
        </p:txBody>
      </p:sp>
      <p:sp>
        <p:nvSpPr>
          <p:cNvPr id="194562" name="Rectangle 2">
            <a:extLst>
              <a:ext uri="{FF2B5EF4-FFF2-40B4-BE49-F238E27FC236}">
                <a16:creationId xmlns:a16="http://schemas.microsoft.com/office/drawing/2014/main" id="{83CF31B6-B6C7-5444-699D-003C8FD9BEE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77D72FAF-FEFB-FF17-6404-38B36501FF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a:latin typeface="Arial" panose="020B0604020202020204" pitchFamily="34" charset="0"/>
                <a:ea typeface="ＭＳ Ｐゴシック" panose="020B0600070205080204" pitchFamily="34" charset="-128"/>
              </a:rPr>
              <a:t>This is a crucial step toward the goal of constructing a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good</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pseudopotential: one that can be generated in a simple environment like a spherical atom and then used in a more complex environment. </a:t>
            </a:r>
          </a:p>
          <a:p>
            <a:pPr eaLnBrk="1" hangingPunct="1"/>
            <a:r>
              <a:rPr lang="en-US" altLang="es-ES">
                <a:latin typeface="Arial" panose="020B0604020202020204" pitchFamily="34" charset="0"/>
                <a:ea typeface="ＭＳ Ｐゴシック" panose="020B0600070205080204" pitchFamily="34" charset="-128"/>
              </a:rPr>
              <a:t>In a molecule or solid, the wavefunctions and eigenvalues change and a pseudopotential that satisfies this point will reproduce the change in the eigenvalues to linear order in the change in the self consistent potential.</a:t>
            </a:r>
          </a:p>
          <a:p>
            <a:pPr eaLnBrk="1" hangingPunct="1"/>
            <a:r>
              <a:rPr lang="en-US" altLang="es-ES">
                <a:latin typeface="Arial" panose="020B0604020202020204" pitchFamily="34" charset="0"/>
                <a:ea typeface="ＭＳ Ｐゴシック" panose="020B0600070205080204" pitchFamily="34" charset="-128"/>
              </a:rPr>
              <a:t>The scattering properties of the real ion cores are reproduced with minimum error as bonding or banding shifts eigenenergies away from the atomic levels.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92B154D-52AF-FC44-9513-13DC40C5C4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17A63E-B0A5-4258-8FD8-512F827BE7EE}" type="slidenum">
              <a:rPr lang="en-US" altLang="es-ES" sz="1300" smtClean="0"/>
              <a:pPr>
                <a:spcBef>
                  <a:spcPct val="0"/>
                </a:spcBef>
              </a:pPr>
              <a:t>9</a:t>
            </a:fld>
            <a:endParaRPr lang="en-US" altLang="es-ES" sz="1300"/>
          </a:p>
        </p:txBody>
      </p:sp>
      <p:sp>
        <p:nvSpPr>
          <p:cNvPr id="31746" name="Rectangle 2">
            <a:extLst>
              <a:ext uri="{FF2B5EF4-FFF2-40B4-BE49-F238E27FC236}">
                <a16:creationId xmlns:a16="http://schemas.microsoft.com/office/drawing/2014/main" id="{D07A2991-A3F0-DADB-C888-354696BF3FB7}"/>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A9D8EB1F-A192-AE33-7C5B-7EABF42CE35C}"/>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186DA938-0891-DD0A-E6BD-FC29F15D9A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80C7FF-2420-4E72-8FC2-BC9160607211}" type="slidenum">
              <a:rPr lang="en-US" altLang="es-ES" sz="1300" smtClean="0"/>
              <a:pPr>
                <a:spcBef>
                  <a:spcPct val="0"/>
                </a:spcBef>
              </a:pPr>
              <a:t>90</a:t>
            </a:fld>
            <a:endParaRPr lang="en-US" altLang="es-ES" sz="1300"/>
          </a:p>
        </p:txBody>
      </p:sp>
      <p:sp>
        <p:nvSpPr>
          <p:cNvPr id="196610" name="Rectangle 2">
            <a:extLst>
              <a:ext uri="{FF2B5EF4-FFF2-40B4-BE49-F238E27FC236}">
                <a16:creationId xmlns:a16="http://schemas.microsoft.com/office/drawing/2014/main" id="{6CAB2542-22D1-180A-AB77-B41A28D220A3}"/>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AD952A64-C857-1C58-0458-2654B5E1C586}"/>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2847919D-9C8A-E2E7-5322-7D0B076487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906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90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8D4F254-9D6B-4744-B767-5D6DAA44C132}" type="slidenum">
              <a:rPr lang="en-US" altLang="es-ES" sz="1300" smtClean="0"/>
              <a:pPr>
                <a:spcBef>
                  <a:spcPct val="0"/>
                </a:spcBef>
              </a:pPr>
              <a:t>91</a:t>
            </a:fld>
            <a:endParaRPr lang="en-US" altLang="es-ES" sz="1300"/>
          </a:p>
        </p:txBody>
      </p:sp>
      <p:sp>
        <p:nvSpPr>
          <p:cNvPr id="198658" name="Rectangle 2">
            <a:extLst>
              <a:ext uri="{FF2B5EF4-FFF2-40B4-BE49-F238E27FC236}">
                <a16:creationId xmlns:a16="http://schemas.microsoft.com/office/drawing/2014/main" id="{FD0FB227-9825-AEB8-1CAF-936A51E7FDF5}"/>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7BB06BAD-8085-F1E4-0A57-C1CB9FE2592E}"/>
              </a:ext>
            </a:extLst>
          </p:cNvPr>
          <p:cNvSpPr>
            <a:spLocks noGrp="1" noChangeArrowheads="1"/>
          </p:cNvSpPr>
          <p:nvPr>
            <p:ph type="body" idx="1"/>
          </p:nvPr>
        </p:nvSpPr>
        <p:spPr/>
        <p:txBody>
          <a:bodyPr/>
          <a:lstStyle/>
          <a:p>
            <a:pPr eaLnBrk="1" hangingPunct="1">
              <a:defRPr/>
            </a:pPr>
            <a:endParaRPr lang="es-E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Rectangle 4">
            <a:extLst>
              <a:ext uri="{FF2B5EF4-FFF2-40B4-BE49-F238E27FC236}">
                <a16:creationId xmlns:a16="http://schemas.microsoft.com/office/drawing/2014/main" id="{1B4BF15D-C3F3-28EC-4DF5-5AA9D3DA12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AA9B5E-3F4E-BB88-12DD-D63620ECA4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FEDE31-8F8C-CE6B-23CD-29FBCAF711D9}"/>
              </a:ext>
            </a:extLst>
          </p:cNvPr>
          <p:cNvSpPr>
            <a:spLocks noGrp="1" noChangeArrowheads="1"/>
          </p:cNvSpPr>
          <p:nvPr>
            <p:ph type="sldNum" sz="quarter" idx="12"/>
          </p:nvPr>
        </p:nvSpPr>
        <p:spPr>
          <a:ln/>
        </p:spPr>
        <p:txBody>
          <a:bodyPr/>
          <a:lstStyle>
            <a:lvl1pPr>
              <a:defRPr/>
            </a:lvl1pPr>
          </a:lstStyle>
          <a:p>
            <a:pPr>
              <a:defRPr/>
            </a:pPr>
            <a:fld id="{D85E5D8F-1B32-4EAF-B5E9-33020408318A}" type="slidenum">
              <a:rPr lang="en-US" altLang="es-ES"/>
              <a:pPr>
                <a:defRPr/>
              </a:pPr>
              <a:t>‹Nº›</a:t>
            </a:fld>
            <a:endParaRPr lang="en-US" altLang="es-ES"/>
          </a:p>
        </p:txBody>
      </p:sp>
    </p:spTree>
    <p:extLst>
      <p:ext uri="{BB962C8B-B14F-4D97-AF65-F5344CB8AC3E}">
        <p14:creationId xmlns:p14="http://schemas.microsoft.com/office/powerpoint/2010/main" val="234094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C778C691-F0F7-23DA-2572-7D499F6C40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E583E9-CF9B-A3BA-E270-DFB79DB581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8FF3E8-D07A-5B6E-03AD-8CE9B485EA43}"/>
              </a:ext>
            </a:extLst>
          </p:cNvPr>
          <p:cNvSpPr>
            <a:spLocks noGrp="1" noChangeArrowheads="1"/>
          </p:cNvSpPr>
          <p:nvPr>
            <p:ph type="sldNum" sz="quarter" idx="12"/>
          </p:nvPr>
        </p:nvSpPr>
        <p:spPr>
          <a:ln/>
        </p:spPr>
        <p:txBody>
          <a:bodyPr/>
          <a:lstStyle>
            <a:lvl1pPr>
              <a:defRPr/>
            </a:lvl1pPr>
          </a:lstStyle>
          <a:p>
            <a:pPr>
              <a:defRPr/>
            </a:pPr>
            <a:fld id="{96C840FE-CB7F-4433-B398-D47644570F84}" type="slidenum">
              <a:rPr lang="en-US" altLang="es-ES"/>
              <a:pPr>
                <a:defRPr/>
              </a:pPr>
              <a:t>‹Nº›</a:t>
            </a:fld>
            <a:endParaRPr lang="en-US" altLang="es-ES"/>
          </a:p>
        </p:txBody>
      </p:sp>
    </p:spTree>
    <p:extLst>
      <p:ext uri="{BB962C8B-B14F-4D97-AF65-F5344CB8AC3E}">
        <p14:creationId xmlns:p14="http://schemas.microsoft.com/office/powerpoint/2010/main" val="79702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0"/>
            <a:ext cx="2171700" cy="6126163"/>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0" y="0"/>
            <a:ext cx="6362700" cy="6126163"/>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66B3DA18-C1F9-A1A9-0F92-C3CB5A85BE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A3DFDD-9681-76E7-791A-E23173B857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DAAEC4-756B-3147-B40A-7B0DBA5522C7}"/>
              </a:ext>
            </a:extLst>
          </p:cNvPr>
          <p:cNvSpPr>
            <a:spLocks noGrp="1" noChangeArrowheads="1"/>
          </p:cNvSpPr>
          <p:nvPr>
            <p:ph type="sldNum" sz="quarter" idx="12"/>
          </p:nvPr>
        </p:nvSpPr>
        <p:spPr>
          <a:ln/>
        </p:spPr>
        <p:txBody>
          <a:bodyPr/>
          <a:lstStyle>
            <a:lvl1pPr>
              <a:defRPr/>
            </a:lvl1pPr>
          </a:lstStyle>
          <a:p>
            <a:pPr>
              <a:defRPr/>
            </a:pPr>
            <a:fld id="{BD31D3C6-300F-488E-AEC9-6C2A130D3CB9}" type="slidenum">
              <a:rPr lang="en-US" altLang="es-ES"/>
              <a:pPr>
                <a:defRPr/>
              </a:pPr>
              <a:t>‹Nº›</a:t>
            </a:fld>
            <a:endParaRPr lang="en-US" altLang="es-ES"/>
          </a:p>
        </p:txBody>
      </p:sp>
    </p:spTree>
    <p:extLst>
      <p:ext uri="{BB962C8B-B14F-4D97-AF65-F5344CB8AC3E}">
        <p14:creationId xmlns:p14="http://schemas.microsoft.com/office/powerpoint/2010/main" val="297392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4">
            <a:extLst>
              <a:ext uri="{FF2B5EF4-FFF2-40B4-BE49-F238E27FC236}">
                <a16:creationId xmlns:a16="http://schemas.microsoft.com/office/drawing/2014/main" id="{38EB7BB9-E884-65CF-BBF0-95A4201B02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BC14C4-DCB9-3BA0-212A-DF404DAAC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07971D-4F07-F023-D1D1-CB85F704C293}"/>
              </a:ext>
            </a:extLst>
          </p:cNvPr>
          <p:cNvSpPr>
            <a:spLocks noGrp="1" noChangeArrowheads="1"/>
          </p:cNvSpPr>
          <p:nvPr>
            <p:ph type="sldNum" sz="quarter" idx="12"/>
          </p:nvPr>
        </p:nvSpPr>
        <p:spPr>
          <a:ln/>
        </p:spPr>
        <p:txBody>
          <a:bodyPr/>
          <a:lstStyle>
            <a:lvl1pPr>
              <a:defRPr/>
            </a:lvl1pPr>
          </a:lstStyle>
          <a:p>
            <a:pPr>
              <a:defRPr/>
            </a:pPr>
            <a:fld id="{D6BD7917-8CC6-44C6-87E7-716000686748}" type="slidenum">
              <a:rPr lang="en-US" altLang="es-ES"/>
              <a:pPr>
                <a:defRPr/>
              </a:pPr>
              <a:t>‹Nº›</a:t>
            </a:fld>
            <a:endParaRPr lang="en-US" altLang="es-ES"/>
          </a:p>
        </p:txBody>
      </p:sp>
    </p:spTree>
    <p:extLst>
      <p:ext uri="{BB962C8B-B14F-4D97-AF65-F5344CB8AC3E}">
        <p14:creationId xmlns:p14="http://schemas.microsoft.com/office/powerpoint/2010/main" val="2145514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Rectangle 4">
            <a:extLst>
              <a:ext uri="{FF2B5EF4-FFF2-40B4-BE49-F238E27FC236}">
                <a16:creationId xmlns:a16="http://schemas.microsoft.com/office/drawing/2014/main" id="{72410089-401D-325C-1AAC-378E222D7D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7E127F-1EC0-BC3C-A40C-E871B3B959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F18433-D241-C88D-B82D-15785E3819A1}"/>
              </a:ext>
            </a:extLst>
          </p:cNvPr>
          <p:cNvSpPr>
            <a:spLocks noGrp="1" noChangeArrowheads="1"/>
          </p:cNvSpPr>
          <p:nvPr>
            <p:ph type="sldNum" sz="quarter" idx="12"/>
          </p:nvPr>
        </p:nvSpPr>
        <p:spPr>
          <a:ln/>
        </p:spPr>
        <p:txBody>
          <a:bodyPr/>
          <a:lstStyle>
            <a:lvl1pPr>
              <a:defRPr/>
            </a:lvl1pPr>
          </a:lstStyle>
          <a:p>
            <a:pPr>
              <a:defRPr/>
            </a:pPr>
            <a:fld id="{7FFCFC0C-4589-4933-A55F-A0FBB1209BBB}" type="slidenum">
              <a:rPr lang="en-US" altLang="es-ES"/>
              <a:pPr>
                <a:defRPr/>
              </a:pPr>
              <a:t>‹Nº›</a:t>
            </a:fld>
            <a:endParaRPr lang="en-US" altLang="es-ES"/>
          </a:p>
        </p:txBody>
      </p:sp>
    </p:spTree>
    <p:extLst>
      <p:ext uri="{BB962C8B-B14F-4D97-AF65-F5344CB8AC3E}">
        <p14:creationId xmlns:p14="http://schemas.microsoft.com/office/powerpoint/2010/main" val="74815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a:extLst>
              <a:ext uri="{FF2B5EF4-FFF2-40B4-BE49-F238E27FC236}">
                <a16:creationId xmlns:a16="http://schemas.microsoft.com/office/drawing/2014/main" id="{2ABB4F27-8202-D852-0323-D6C201DEE8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A00082-A6AE-A3AC-4025-5D05011BA0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07D540-E554-19F8-02D8-F0899D081E7C}"/>
              </a:ext>
            </a:extLst>
          </p:cNvPr>
          <p:cNvSpPr>
            <a:spLocks noGrp="1" noChangeArrowheads="1"/>
          </p:cNvSpPr>
          <p:nvPr>
            <p:ph type="sldNum" sz="quarter" idx="12"/>
          </p:nvPr>
        </p:nvSpPr>
        <p:spPr>
          <a:ln/>
        </p:spPr>
        <p:txBody>
          <a:bodyPr/>
          <a:lstStyle>
            <a:lvl1pPr>
              <a:defRPr/>
            </a:lvl1pPr>
          </a:lstStyle>
          <a:p>
            <a:pPr>
              <a:defRPr/>
            </a:pPr>
            <a:fld id="{96FBE51B-D538-4A97-81DB-130B3F4DC151}" type="slidenum">
              <a:rPr lang="en-US" altLang="es-ES"/>
              <a:pPr>
                <a:defRPr/>
              </a:pPr>
              <a:t>‹Nº›</a:t>
            </a:fld>
            <a:endParaRPr lang="en-US" altLang="es-ES"/>
          </a:p>
        </p:txBody>
      </p:sp>
    </p:spTree>
    <p:extLst>
      <p:ext uri="{BB962C8B-B14F-4D97-AF65-F5344CB8AC3E}">
        <p14:creationId xmlns:p14="http://schemas.microsoft.com/office/powerpoint/2010/main" val="112314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B1923D24-B9BC-A093-EB9E-BEB07909AA0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5B1FE5-35E0-938E-EDE2-8D26325D5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67A95D-86B8-A3F7-7B49-FEC0FB189763}"/>
              </a:ext>
            </a:extLst>
          </p:cNvPr>
          <p:cNvSpPr>
            <a:spLocks noGrp="1" noChangeArrowheads="1"/>
          </p:cNvSpPr>
          <p:nvPr>
            <p:ph type="sldNum" sz="quarter" idx="12"/>
          </p:nvPr>
        </p:nvSpPr>
        <p:spPr>
          <a:ln/>
        </p:spPr>
        <p:txBody>
          <a:bodyPr/>
          <a:lstStyle>
            <a:lvl1pPr>
              <a:defRPr/>
            </a:lvl1pPr>
          </a:lstStyle>
          <a:p>
            <a:pPr>
              <a:defRPr/>
            </a:pPr>
            <a:fld id="{0EC66B24-2673-4E63-80EC-735DEB51C39B}" type="slidenum">
              <a:rPr lang="en-US" altLang="es-ES"/>
              <a:pPr>
                <a:defRPr/>
              </a:pPr>
              <a:t>‹Nº›</a:t>
            </a:fld>
            <a:endParaRPr lang="en-US" altLang="es-ES"/>
          </a:p>
        </p:txBody>
      </p:sp>
    </p:spTree>
    <p:extLst>
      <p:ext uri="{BB962C8B-B14F-4D97-AF65-F5344CB8AC3E}">
        <p14:creationId xmlns:p14="http://schemas.microsoft.com/office/powerpoint/2010/main" val="30186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Rectangle 4">
            <a:extLst>
              <a:ext uri="{FF2B5EF4-FFF2-40B4-BE49-F238E27FC236}">
                <a16:creationId xmlns:a16="http://schemas.microsoft.com/office/drawing/2014/main" id="{ECF8D6B8-DFFD-838E-25FE-076C1997B7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C4310C-9F0D-18EF-3B49-AFA0BD8159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7D922F-71A1-E80B-7BD7-05E0FA35F076}"/>
              </a:ext>
            </a:extLst>
          </p:cNvPr>
          <p:cNvSpPr>
            <a:spLocks noGrp="1" noChangeArrowheads="1"/>
          </p:cNvSpPr>
          <p:nvPr>
            <p:ph type="sldNum" sz="quarter" idx="12"/>
          </p:nvPr>
        </p:nvSpPr>
        <p:spPr>
          <a:ln/>
        </p:spPr>
        <p:txBody>
          <a:bodyPr/>
          <a:lstStyle>
            <a:lvl1pPr>
              <a:defRPr/>
            </a:lvl1pPr>
          </a:lstStyle>
          <a:p>
            <a:pPr>
              <a:defRPr/>
            </a:pPr>
            <a:fld id="{13922FAC-10A8-412A-8ECB-A08987227448}" type="slidenum">
              <a:rPr lang="en-US" altLang="es-ES"/>
              <a:pPr>
                <a:defRPr/>
              </a:pPr>
              <a:t>‹Nº›</a:t>
            </a:fld>
            <a:endParaRPr lang="en-US" altLang="es-ES"/>
          </a:p>
        </p:txBody>
      </p:sp>
    </p:spTree>
    <p:extLst>
      <p:ext uri="{BB962C8B-B14F-4D97-AF65-F5344CB8AC3E}">
        <p14:creationId xmlns:p14="http://schemas.microsoft.com/office/powerpoint/2010/main" val="2567029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7024C0-5C5C-637B-5986-8417A26DC78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7E06332-9565-38B0-8204-66D55D41D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FE49788-57D2-418C-8821-1ECF1A06EA0C}"/>
              </a:ext>
            </a:extLst>
          </p:cNvPr>
          <p:cNvSpPr>
            <a:spLocks noGrp="1" noChangeArrowheads="1"/>
          </p:cNvSpPr>
          <p:nvPr>
            <p:ph type="sldNum" sz="quarter" idx="12"/>
          </p:nvPr>
        </p:nvSpPr>
        <p:spPr>
          <a:ln/>
        </p:spPr>
        <p:txBody>
          <a:bodyPr/>
          <a:lstStyle>
            <a:lvl1pPr>
              <a:defRPr/>
            </a:lvl1pPr>
          </a:lstStyle>
          <a:p>
            <a:pPr>
              <a:defRPr/>
            </a:pPr>
            <a:fld id="{8AD440C4-A81A-4B52-8A4D-D7242725F6A6}" type="slidenum">
              <a:rPr lang="en-US" altLang="es-ES"/>
              <a:pPr>
                <a:defRPr/>
              </a:pPr>
              <a:t>‹Nº›</a:t>
            </a:fld>
            <a:endParaRPr lang="en-US" altLang="es-ES"/>
          </a:p>
        </p:txBody>
      </p:sp>
    </p:spTree>
    <p:extLst>
      <p:ext uri="{BB962C8B-B14F-4D97-AF65-F5344CB8AC3E}">
        <p14:creationId xmlns:p14="http://schemas.microsoft.com/office/powerpoint/2010/main" val="111391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C7D4EF98-EB16-11DA-3BD0-C2D4E5E402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089EEC-5B77-09DD-A1FA-2302F6698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CC2702-D8F2-F0D4-D38A-A92F8395D8B2}"/>
              </a:ext>
            </a:extLst>
          </p:cNvPr>
          <p:cNvSpPr>
            <a:spLocks noGrp="1" noChangeArrowheads="1"/>
          </p:cNvSpPr>
          <p:nvPr>
            <p:ph type="sldNum" sz="quarter" idx="12"/>
          </p:nvPr>
        </p:nvSpPr>
        <p:spPr>
          <a:ln/>
        </p:spPr>
        <p:txBody>
          <a:bodyPr/>
          <a:lstStyle>
            <a:lvl1pPr>
              <a:defRPr/>
            </a:lvl1pPr>
          </a:lstStyle>
          <a:p>
            <a:pPr>
              <a:defRPr/>
            </a:pPr>
            <a:fld id="{FEC9384E-A61B-4702-8D10-0926EA9FEB64}" type="slidenum">
              <a:rPr lang="en-US" altLang="es-ES"/>
              <a:pPr>
                <a:defRPr/>
              </a:pPr>
              <a:t>‹Nº›</a:t>
            </a:fld>
            <a:endParaRPr lang="en-US" altLang="es-ES"/>
          </a:p>
        </p:txBody>
      </p:sp>
    </p:spTree>
    <p:extLst>
      <p:ext uri="{BB962C8B-B14F-4D97-AF65-F5344CB8AC3E}">
        <p14:creationId xmlns:p14="http://schemas.microsoft.com/office/powerpoint/2010/main" val="303545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4">
            <a:extLst>
              <a:ext uri="{FF2B5EF4-FFF2-40B4-BE49-F238E27FC236}">
                <a16:creationId xmlns:a16="http://schemas.microsoft.com/office/drawing/2014/main" id="{1C5A2CC1-D194-DFAD-2FF4-6FD9D11324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CC6EEE-F6B0-43F4-0578-CD5F9780A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742709-DF5A-554A-74D5-247421128E70}"/>
              </a:ext>
            </a:extLst>
          </p:cNvPr>
          <p:cNvSpPr>
            <a:spLocks noGrp="1" noChangeArrowheads="1"/>
          </p:cNvSpPr>
          <p:nvPr>
            <p:ph type="sldNum" sz="quarter" idx="12"/>
          </p:nvPr>
        </p:nvSpPr>
        <p:spPr>
          <a:ln/>
        </p:spPr>
        <p:txBody>
          <a:bodyPr/>
          <a:lstStyle>
            <a:lvl1pPr>
              <a:defRPr/>
            </a:lvl1pPr>
          </a:lstStyle>
          <a:p>
            <a:pPr>
              <a:defRPr/>
            </a:pPr>
            <a:fld id="{4F0025C8-6B93-42C1-B8E2-4923700127F8}" type="slidenum">
              <a:rPr lang="en-US" altLang="es-ES"/>
              <a:pPr>
                <a:defRPr/>
              </a:pPr>
              <a:t>‹Nº›</a:t>
            </a:fld>
            <a:endParaRPr lang="en-US" altLang="es-ES"/>
          </a:p>
        </p:txBody>
      </p:sp>
    </p:spTree>
    <p:extLst>
      <p:ext uri="{BB962C8B-B14F-4D97-AF65-F5344CB8AC3E}">
        <p14:creationId xmlns:p14="http://schemas.microsoft.com/office/powerpoint/2010/main" val="152304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50000">
              <a:schemeClr val="accent2"/>
            </a:gs>
            <a:gs pos="100000">
              <a:srgbClr val="181847"/>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7133F-1B41-04E1-3282-73E1DB343B56}"/>
              </a:ext>
            </a:extLst>
          </p:cNvPr>
          <p:cNvSpPr>
            <a:spLocks noGrp="1" noChangeArrowheads="1"/>
          </p:cNvSpPr>
          <p:nvPr>
            <p:ph type="title"/>
          </p:nvPr>
        </p:nvSpPr>
        <p:spPr bwMode="auto">
          <a:xfrm>
            <a:off x="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ctr" anchorCtr="0" compatLnSpc="1">
            <a:prstTxWarp prst="textNoShape">
              <a:avLst/>
            </a:prstTxWarp>
          </a:bodyPr>
          <a:lstStyle/>
          <a:p>
            <a:pPr lvl="0"/>
            <a:r>
              <a:rPr lang="en-US" altLang="es-ES"/>
              <a:t>Click to edit Master title style</a:t>
            </a:r>
          </a:p>
        </p:txBody>
      </p:sp>
      <p:sp>
        <p:nvSpPr>
          <p:cNvPr id="1027" name="Rectangle 3">
            <a:extLst>
              <a:ext uri="{FF2B5EF4-FFF2-40B4-BE49-F238E27FC236}">
                <a16:creationId xmlns:a16="http://schemas.microsoft.com/office/drawing/2014/main" id="{2C1B23FD-3464-CE69-3071-B5FD3F21539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7" rIns="91432" bIns="45717" numCol="1" anchor="t" anchorCtr="0" compatLnSpc="1">
            <a:prstTxWarp prst="textNoShape">
              <a:avLst/>
            </a:prstTxWarp>
          </a:bodyPr>
          <a:lstStyle/>
          <a:p>
            <a:pPr lvl="0"/>
            <a:r>
              <a:rPr lang="en-US" altLang="es-ES"/>
              <a:t>Click to edit Master text styles</a:t>
            </a:r>
          </a:p>
          <a:p>
            <a:pPr lvl="1"/>
            <a:r>
              <a:rPr lang="en-US" altLang="es-ES"/>
              <a:t>Second level</a:t>
            </a:r>
          </a:p>
          <a:p>
            <a:pPr lvl="2"/>
            <a:r>
              <a:rPr lang="en-US" altLang="es-ES"/>
              <a:t>Third level</a:t>
            </a:r>
          </a:p>
          <a:p>
            <a:pPr lvl="3"/>
            <a:r>
              <a:rPr lang="en-US" altLang="es-ES"/>
              <a:t>Fourth level</a:t>
            </a:r>
          </a:p>
          <a:p>
            <a:pPr lvl="4"/>
            <a:r>
              <a:rPr lang="en-US" altLang="es-ES"/>
              <a:t>Fifth level</a:t>
            </a:r>
          </a:p>
        </p:txBody>
      </p:sp>
      <p:sp>
        <p:nvSpPr>
          <p:cNvPr id="1028" name="Rectangle 4">
            <a:extLst>
              <a:ext uri="{FF2B5EF4-FFF2-40B4-BE49-F238E27FC236}">
                <a16:creationId xmlns:a16="http://schemas.microsoft.com/office/drawing/2014/main" id="{6602CCC9-2E9B-2AD9-6C42-5E8CAE7E326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32" tIns="45717" rIns="91432" bIns="45717"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A9DF53E1-3312-E811-ABAE-EBBF96062E9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32" tIns="45717" rIns="91432" bIns="45717"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F7CD412-1A83-DA0B-FD2C-1D103CF2B78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32" tIns="45717" rIns="91432" bIns="45717" numCol="1" anchor="t" anchorCtr="0" compatLnSpc="1">
            <a:prstTxWarp prst="textNoShape">
              <a:avLst/>
            </a:prstTxWarp>
          </a:bodyPr>
          <a:lstStyle>
            <a:lvl1pPr algn="r" eaLnBrk="1" hangingPunct="1">
              <a:defRPr sz="1400"/>
            </a:lvl1pPr>
          </a:lstStyle>
          <a:p>
            <a:pPr>
              <a:defRPr/>
            </a:pPr>
            <a:fld id="{66D4056C-24CA-44CA-8131-D4CC44D584A3}" type="slidenum">
              <a:rPr lang="en-US" altLang="es-ES"/>
              <a:pPr>
                <a:defRPr/>
              </a:pPr>
              <a:t>‹Nº›</a:t>
            </a:fld>
            <a:endParaRPr lang="en-U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800" b="1">
          <a:solidFill>
            <a:srgbClr val="FFFF00"/>
          </a:solidFill>
          <a:latin typeface="+mj-lt"/>
          <a:ea typeface="+mj-ea"/>
          <a:cs typeface="ＭＳ Ｐゴシック" charset="0"/>
        </a:defRPr>
      </a:lvl1pPr>
      <a:lvl2pPr algn="l" rtl="0" eaLnBrk="0" fontAlgn="base" hangingPunct="0">
        <a:spcBef>
          <a:spcPct val="0"/>
        </a:spcBef>
        <a:spcAft>
          <a:spcPct val="0"/>
        </a:spcAft>
        <a:defRPr sz="2800" b="1">
          <a:solidFill>
            <a:srgbClr val="FFFF00"/>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rgbClr val="FFFF00"/>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rgbClr val="FFFF00"/>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rgbClr val="FFFF00"/>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rgbClr val="FFFF00"/>
          </a:solidFill>
          <a:latin typeface="Arial" charset="0"/>
          <a:ea typeface="ＭＳ Ｐゴシック" charset="0"/>
        </a:defRPr>
      </a:lvl6pPr>
      <a:lvl7pPr marL="914400" algn="l" rtl="0" fontAlgn="base">
        <a:spcBef>
          <a:spcPct val="0"/>
        </a:spcBef>
        <a:spcAft>
          <a:spcPct val="0"/>
        </a:spcAft>
        <a:defRPr sz="2800" b="1">
          <a:solidFill>
            <a:srgbClr val="FFFF00"/>
          </a:solidFill>
          <a:latin typeface="Arial" charset="0"/>
          <a:ea typeface="ＭＳ Ｐゴシック" charset="0"/>
        </a:defRPr>
      </a:lvl7pPr>
      <a:lvl8pPr marL="1371600" algn="l" rtl="0" fontAlgn="base">
        <a:spcBef>
          <a:spcPct val="0"/>
        </a:spcBef>
        <a:spcAft>
          <a:spcPct val="0"/>
        </a:spcAft>
        <a:defRPr sz="2800" b="1">
          <a:solidFill>
            <a:srgbClr val="FFFF00"/>
          </a:solidFill>
          <a:latin typeface="Arial" charset="0"/>
          <a:ea typeface="ＭＳ Ｐゴシック" charset="0"/>
        </a:defRPr>
      </a:lvl8pPr>
      <a:lvl9pPr marL="1828800" algn="l" rtl="0" fontAlgn="base">
        <a:spcBef>
          <a:spcPct val="0"/>
        </a:spcBef>
        <a:spcAft>
          <a:spcPct val="0"/>
        </a:spcAft>
        <a:defRPr sz="2800" b="1">
          <a:solidFill>
            <a:srgbClr val="FFFF00"/>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b="1">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b="1">
          <a:solidFill>
            <a:schemeClr val="bg1"/>
          </a:solidFill>
          <a:latin typeface="+mn-lt"/>
          <a:ea typeface="+mn-ea"/>
        </a:defRPr>
      </a:lvl2pPr>
      <a:lvl3pPr marL="1143000" indent="-228600" algn="l" rtl="0" eaLnBrk="0" fontAlgn="base" hangingPunct="0">
        <a:spcBef>
          <a:spcPct val="20000"/>
        </a:spcBef>
        <a:spcAft>
          <a:spcPct val="0"/>
        </a:spcAft>
        <a:buChar char="•"/>
        <a:defRPr sz="1400" b="1">
          <a:solidFill>
            <a:schemeClr val="bg1"/>
          </a:solidFill>
          <a:latin typeface="+mn-lt"/>
          <a:ea typeface="+mn-ea"/>
        </a:defRPr>
      </a:lvl3pPr>
      <a:lvl4pPr marL="1600200" indent="-228600" algn="l" rtl="0" eaLnBrk="0" fontAlgn="base" hangingPunct="0">
        <a:spcBef>
          <a:spcPct val="20000"/>
        </a:spcBef>
        <a:spcAft>
          <a:spcPct val="0"/>
        </a:spcAft>
        <a:buChar char="–"/>
        <a:defRPr sz="1200" b="1">
          <a:solidFill>
            <a:schemeClr val="bg1"/>
          </a:solidFill>
          <a:latin typeface="+mn-lt"/>
          <a:ea typeface="+mn-ea"/>
        </a:defRPr>
      </a:lvl4pPr>
      <a:lvl5pPr marL="2055813" indent="-227013" algn="l" rtl="0" eaLnBrk="0" fontAlgn="base" hangingPunct="0">
        <a:spcBef>
          <a:spcPct val="20000"/>
        </a:spcBef>
        <a:spcAft>
          <a:spcPct val="0"/>
        </a:spcAft>
        <a:buChar char="»"/>
        <a:defRPr sz="1000" b="1">
          <a:solidFill>
            <a:schemeClr val="bg1"/>
          </a:solidFill>
          <a:latin typeface="+mn-lt"/>
          <a:ea typeface="+mn-ea"/>
        </a:defRPr>
      </a:lvl5pPr>
      <a:lvl6pPr marL="2513013" indent="-227013" algn="l" rtl="0" fontAlgn="base">
        <a:spcBef>
          <a:spcPct val="20000"/>
        </a:spcBef>
        <a:spcAft>
          <a:spcPct val="0"/>
        </a:spcAft>
        <a:buChar char="»"/>
        <a:defRPr sz="1000" b="1">
          <a:solidFill>
            <a:schemeClr val="bg1"/>
          </a:solidFill>
          <a:latin typeface="+mn-lt"/>
          <a:ea typeface="+mn-ea"/>
        </a:defRPr>
      </a:lvl6pPr>
      <a:lvl7pPr marL="2970213" indent="-227013" algn="l" rtl="0" fontAlgn="base">
        <a:spcBef>
          <a:spcPct val="20000"/>
        </a:spcBef>
        <a:spcAft>
          <a:spcPct val="0"/>
        </a:spcAft>
        <a:buChar char="»"/>
        <a:defRPr sz="1000" b="1">
          <a:solidFill>
            <a:schemeClr val="bg1"/>
          </a:solidFill>
          <a:latin typeface="+mn-lt"/>
          <a:ea typeface="+mn-ea"/>
        </a:defRPr>
      </a:lvl7pPr>
      <a:lvl8pPr marL="3427413" indent="-227013" algn="l" rtl="0" fontAlgn="base">
        <a:spcBef>
          <a:spcPct val="20000"/>
        </a:spcBef>
        <a:spcAft>
          <a:spcPct val="0"/>
        </a:spcAft>
        <a:buChar char="»"/>
        <a:defRPr sz="1000" b="1">
          <a:solidFill>
            <a:schemeClr val="bg1"/>
          </a:solidFill>
          <a:latin typeface="+mn-lt"/>
          <a:ea typeface="+mn-ea"/>
        </a:defRPr>
      </a:lvl8pPr>
      <a:lvl9pPr marL="3884613" indent="-227013" algn="l" rtl="0" fontAlgn="base">
        <a:spcBef>
          <a:spcPct val="20000"/>
        </a:spcBef>
        <a:spcAft>
          <a:spcPct val="0"/>
        </a:spcAft>
        <a:buChar char="»"/>
        <a:defRPr sz="1000" b="1">
          <a:solidFill>
            <a:schemeClr val="bg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emf"/><Relationship Id="rId12"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28.png"/><Relationship Id="rId10"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6.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bin"/><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8.png"/><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40.png"/><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7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40.png"/><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342088E-BB06-84E9-0560-8298C6DE956C}"/>
              </a:ext>
            </a:extLst>
          </p:cNvPr>
          <p:cNvSpPr>
            <a:spLocks noGrp="1" noChangeArrowheads="1"/>
          </p:cNvSpPr>
          <p:nvPr>
            <p:ph type="title"/>
          </p:nvPr>
        </p:nvSpPr>
        <p:spPr>
          <a:xfrm>
            <a:off x="914400" y="0"/>
            <a:ext cx="7315200" cy="1219200"/>
          </a:xfrm>
        </p:spPr>
        <p:txBody>
          <a:bodyPr/>
          <a:lstStyle/>
          <a:p>
            <a:pPr eaLnBrk="1" hangingPunct="1">
              <a:defRPr/>
            </a:pPr>
            <a:r>
              <a:rPr lang="en-US" sz="3200">
                <a:cs typeface="+mj-cs"/>
              </a:rPr>
              <a:t>Norm-conserving pseudopotentials  in electronic structure calculations</a:t>
            </a:r>
          </a:p>
        </p:txBody>
      </p:sp>
      <p:pic>
        <p:nvPicPr>
          <p:cNvPr id="14338" name="Picture 4" descr="portada">
            <a:extLst>
              <a:ext uri="{FF2B5EF4-FFF2-40B4-BE49-F238E27FC236}">
                <a16:creationId xmlns:a16="http://schemas.microsoft.com/office/drawing/2014/main" id="{86FEA049-B421-54A9-C237-D995CFCCF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262063"/>
            <a:ext cx="481806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a:extLst>
              <a:ext uri="{FF2B5EF4-FFF2-40B4-BE49-F238E27FC236}">
                <a16:creationId xmlns:a16="http://schemas.microsoft.com/office/drawing/2014/main" id="{EF256503-9B7E-FE58-DF89-794F07B1ECF3}"/>
              </a:ext>
            </a:extLst>
          </p:cNvPr>
          <p:cNvSpPr txBox="1">
            <a:spLocks noChangeArrowheads="1"/>
          </p:cNvSpPr>
          <p:nvPr/>
        </p:nvSpPr>
        <p:spPr bwMode="auto">
          <a:xfrm>
            <a:off x="457200" y="4967288"/>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3200">
                <a:solidFill>
                  <a:srgbClr val="FFFF00"/>
                </a:solidFill>
              </a:rPr>
              <a:t>Javier Junquera</a:t>
            </a:r>
            <a:endParaRPr lang="en-US" altLang="es-ES" sz="2800">
              <a:solidFill>
                <a:srgbClr val="FFFF00"/>
              </a:solidFill>
            </a:endParaRPr>
          </a:p>
        </p:txBody>
      </p:sp>
      <p:sp>
        <p:nvSpPr>
          <p:cNvPr id="14340" name="Text Box 12">
            <a:extLst>
              <a:ext uri="{FF2B5EF4-FFF2-40B4-BE49-F238E27FC236}">
                <a16:creationId xmlns:a16="http://schemas.microsoft.com/office/drawing/2014/main" id="{F8CBBC1E-BCA7-595A-6265-2AC8184CB554}"/>
              </a:ext>
            </a:extLst>
          </p:cNvPr>
          <p:cNvSpPr txBox="1">
            <a:spLocks noChangeArrowheads="1"/>
          </p:cNvSpPr>
          <p:nvPr/>
        </p:nvSpPr>
        <p:spPr bwMode="auto">
          <a:xfrm>
            <a:off x="457200" y="6110288"/>
            <a:ext cx="419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3200">
                <a:solidFill>
                  <a:srgbClr val="FFFF00"/>
                </a:solidFill>
              </a:rPr>
              <a:t>Alberto Garc</a:t>
            </a:r>
            <a:r>
              <a:rPr lang="en-US" altLang="es-ES" sz="3200">
                <a:solidFill>
                  <a:srgbClr val="FFFF00"/>
                </a:solidFill>
                <a:cs typeface="Arial" panose="020B0604020202020204" pitchFamily="34" charset="0"/>
              </a:rPr>
              <a:t>ía</a:t>
            </a:r>
            <a:endParaRPr lang="en-US" altLang="es-ES" sz="2800">
              <a:solidFill>
                <a:srgbClr val="FFFF00"/>
              </a:solidFill>
              <a:cs typeface="Arial" panose="020B0604020202020204" pitchFamily="34" charset="0"/>
            </a:endParaRPr>
          </a:p>
        </p:txBody>
      </p:sp>
      <p:pic>
        <p:nvPicPr>
          <p:cNvPr id="14341" name="Picture 13" descr="logoUCgran">
            <a:extLst>
              <a:ext uri="{FF2B5EF4-FFF2-40B4-BE49-F238E27FC236}">
                <a16:creationId xmlns:a16="http://schemas.microsoft.com/office/drawing/2014/main" id="{AAD7BC29-5C8E-B27C-C2B6-658E6CC93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808538"/>
            <a:ext cx="895350" cy="8985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14">
            <a:extLst>
              <a:ext uri="{FF2B5EF4-FFF2-40B4-BE49-F238E27FC236}">
                <a16:creationId xmlns:a16="http://schemas.microsoft.com/office/drawing/2014/main" id="{FB4326A0-877F-6A94-88AD-A09D37193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388" y="5999163"/>
            <a:ext cx="8588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8" descr="1s2s">
            <a:extLst>
              <a:ext uri="{FF2B5EF4-FFF2-40B4-BE49-F238E27FC236}">
                <a16:creationId xmlns:a16="http://schemas.microsoft.com/office/drawing/2014/main" id="{85F76DBB-C4E3-7416-7177-7EB8A821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313" y="1452563"/>
            <a:ext cx="47529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descr="energylevsi">
            <a:extLst>
              <a:ext uri="{FF2B5EF4-FFF2-40B4-BE49-F238E27FC236}">
                <a16:creationId xmlns:a16="http://schemas.microsoft.com/office/drawing/2014/main" id="{68AB78DA-2E17-DE2A-D4D9-18788F8B1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1066800"/>
            <a:ext cx="4187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a:extLst>
              <a:ext uri="{FF2B5EF4-FFF2-40B4-BE49-F238E27FC236}">
                <a16:creationId xmlns:a16="http://schemas.microsoft.com/office/drawing/2014/main" id="{C4CF41EC-96C5-0DE7-4FA3-399C05DF549E}"/>
              </a:ext>
            </a:extLst>
          </p:cNvPr>
          <p:cNvSpPr txBox="1">
            <a:spLocks noChangeArrowheads="1"/>
          </p:cNvSpPr>
          <p:nvPr/>
        </p:nvSpPr>
        <p:spPr bwMode="auto">
          <a:xfrm>
            <a:off x="952500" y="6400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Atomic Si</a:t>
            </a:r>
          </a:p>
        </p:txBody>
      </p:sp>
      <p:sp>
        <p:nvSpPr>
          <p:cNvPr id="30731" name="Rectangle 11">
            <a:extLst>
              <a:ext uri="{FF2B5EF4-FFF2-40B4-BE49-F238E27FC236}">
                <a16:creationId xmlns:a16="http://schemas.microsoft.com/office/drawing/2014/main" id="{2C86DEFF-3C85-766A-B827-21B0E774F20D}"/>
              </a:ext>
            </a:extLst>
          </p:cNvPr>
          <p:cNvSpPr>
            <a:spLocks noGrp="1" noChangeArrowheads="1"/>
          </p:cNvSpPr>
          <p:nvPr>
            <p:ph type="title"/>
          </p:nvPr>
        </p:nvSpPr>
        <p:spPr>
          <a:xfrm>
            <a:off x="0" y="0"/>
            <a:ext cx="5181600" cy="1143000"/>
          </a:xfrm>
        </p:spPr>
        <p:txBody>
          <a:bodyPr/>
          <a:lstStyle/>
          <a:p>
            <a:pPr eaLnBrk="1" hangingPunct="1">
              <a:defRPr/>
            </a:pPr>
            <a:r>
              <a:rPr lang="en-US">
                <a:cs typeface="+mj-cs"/>
              </a:rPr>
              <a:t>Core wavefunctions are very localized around the nuclei</a:t>
            </a:r>
          </a:p>
        </p:txBody>
      </p:sp>
      <p:sp>
        <p:nvSpPr>
          <p:cNvPr id="32773" name="Text Box 12">
            <a:extLst>
              <a:ext uri="{FF2B5EF4-FFF2-40B4-BE49-F238E27FC236}">
                <a16:creationId xmlns:a16="http://schemas.microsoft.com/office/drawing/2014/main" id="{BA53EF72-0B2F-F3C0-457C-B91A62AF971B}"/>
              </a:ext>
            </a:extLst>
          </p:cNvPr>
          <p:cNvSpPr txBox="1">
            <a:spLocks noChangeArrowheads="1"/>
          </p:cNvSpPr>
          <p:nvPr/>
        </p:nvSpPr>
        <p:spPr bwMode="auto">
          <a:xfrm>
            <a:off x="4876800" y="4938713"/>
            <a:ext cx="39624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rgbClr val="FFFF00"/>
                </a:solidFill>
              </a:rPr>
              <a:t>Core electrons…</a:t>
            </a:r>
          </a:p>
          <a:p>
            <a:pPr eaLnBrk="1" hangingPunct="1">
              <a:spcBef>
                <a:spcPct val="50000"/>
              </a:spcBef>
              <a:buFontTx/>
              <a:buNone/>
            </a:pPr>
            <a:r>
              <a:rPr lang="en-US" altLang="es-ES" sz="1800" b="0">
                <a:solidFill>
                  <a:srgbClr val="FFFF00"/>
                </a:solidFill>
              </a:rPr>
              <a:t>	</a:t>
            </a:r>
            <a:r>
              <a:rPr lang="en-US" altLang="es-ES" sz="2000"/>
              <a:t>highly localized</a:t>
            </a:r>
          </a:p>
          <a:p>
            <a:pPr eaLnBrk="1" hangingPunct="1">
              <a:spcBef>
                <a:spcPct val="50000"/>
              </a:spcBef>
              <a:buFontTx/>
              <a:buNone/>
            </a:pPr>
            <a:r>
              <a:rPr lang="en-US" altLang="es-ES" sz="2000"/>
              <a:t>	very depth energy</a:t>
            </a:r>
          </a:p>
          <a:p>
            <a:pPr eaLnBrk="1" hangingPunct="1">
              <a:spcBef>
                <a:spcPct val="50000"/>
              </a:spcBef>
              <a:buFontTx/>
              <a:buNone/>
            </a:pPr>
            <a:r>
              <a:rPr lang="en-US" altLang="es-ES">
                <a:solidFill>
                  <a:srgbClr val="FFFF00"/>
                </a:solidFill>
              </a:rPr>
              <a:t>… are chemically inert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87D90200-B8C2-3A3B-2A2B-B16879FEFFC2}"/>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pic>
        <p:nvPicPr>
          <p:cNvPr id="34818" name="Picture 4" descr="core-n-1">
            <a:extLst>
              <a:ext uri="{FF2B5EF4-FFF2-40B4-BE49-F238E27FC236}">
                <a16:creationId xmlns:a16="http://schemas.microsoft.com/office/drawing/2014/main" id="{2B1C57C9-A450-911F-4866-BBFD48C96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6">
            <a:extLst>
              <a:ext uri="{FF2B5EF4-FFF2-40B4-BE49-F238E27FC236}">
                <a16:creationId xmlns:a16="http://schemas.microsoft.com/office/drawing/2014/main" id="{081D83F1-0BBB-F9C1-FA14-C75ECF4AFC67}"/>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N atom</a:t>
            </a:r>
          </a:p>
        </p:txBody>
      </p:sp>
      <p:sp>
        <p:nvSpPr>
          <p:cNvPr id="34820" name="Text Box 7">
            <a:extLst>
              <a:ext uri="{FF2B5EF4-FFF2-40B4-BE49-F238E27FC236}">
                <a16:creationId xmlns:a16="http://schemas.microsoft.com/office/drawing/2014/main" id="{9F7CB5C2-7772-04F7-0FB9-C43C6C168DAC}"/>
              </a:ext>
            </a:extLst>
          </p:cNvPr>
          <p:cNvSpPr txBox="1">
            <a:spLocks noChangeArrowheads="1"/>
          </p:cNvSpPr>
          <p:nvPr/>
        </p:nvSpPr>
        <p:spPr bwMode="auto">
          <a:xfrm>
            <a:off x="342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Core charge density</a:t>
            </a:r>
          </a:p>
        </p:txBody>
      </p:sp>
      <p:sp>
        <p:nvSpPr>
          <p:cNvPr id="34821" name="Text Box 8">
            <a:extLst>
              <a:ext uri="{FF2B5EF4-FFF2-40B4-BE49-F238E27FC236}">
                <a16:creationId xmlns:a16="http://schemas.microsoft.com/office/drawing/2014/main" id="{CCBD932B-628F-60E0-93F2-3984F4434E0C}"/>
              </a:ext>
            </a:extLst>
          </p:cNvPr>
          <p:cNvSpPr txBox="1">
            <a:spLocks noChangeArrowheads="1"/>
          </p:cNvSpPr>
          <p:nvPr/>
        </p:nvSpPr>
        <p:spPr bwMode="auto">
          <a:xfrm>
            <a:off x="4914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Valence charge density</a:t>
            </a:r>
          </a:p>
        </p:txBody>
      </p:sp>
      <p:pic>
        <p:nvPicPr>
          <p:cNvPr id="34822" name="Picture 9" descr="valence-n-1">
            <a:extLst>
              <a:ext uri="{FF2B5EF4-FFF2-40B4-BE49-F238E27FC236}">
                <a16:creationId xmlns:a16="http://schemas.microsoft.com/office/drawing/2014/main" id="{754A626F-4744-DBE7-AE4A-3A0B60AB9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5608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CED2C11D-3DB0-CDBA-2A5A-1BD411817C94}"/>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36866" name="Text Box 5">
            <a:extLst>
              <a:ext uri="{FF2B5EF4-FFF2-40B4-BE49-F238E27FC236}">
                <a16:creationId xmlns:a16="http://schemas.microsoft.com/office/drawing/2014/main" id="{FF5583FB-6470-B41E-3B38-64AA0C3F90C7}"/>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N atom</a:t>
            </a:r>
          </a:p>
        </p:txBody>
      </p:sp>
      <p:sp>
        <p:nvSpPr>
          <p:cNvPr id="36867" name="Text Box 6">
            <a:extLst>
              <a:ext uri="{FF2B5EF4-FFF2-40B4-BE49-F238E27FC236}">
                <a16:creationId xmlns:a16="http://schemas.microsoft.com/office/drawing/2014/main" id="{ED2293CF-03D8-0AD9-C937-2B296F6DCD84}"/>
              </a:ext>
            </a:extLst>
          </p:cNvPr>
          <p:cNvSpPr txBox="1">
            <a:spLocks noChangeArrowheads="1"/>
          </p:cNvSpPr>
          <p:nvPr/>
        </p:nvSpPr>
        <p:spPr bwMode="auto">
          <a:xfrm>
            <a:off x="342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Core charge density</a:t>
            </a:r>
          </a:p>
        </p:txBody>
      </p:sp>
      <p:sp>
        <p:nvSpPr>
          <p:cNvPr id="36868" name="Text Box 7">
            <a:extLst>
              <a:ext uri="{FF2B5EF4-FFF2-40B4-BE49-F238E27FC236}">
                <a16:creationId xmlns:a16="http://schemas.microsoft.com/office/drawing/2014/main" id="{39C4EBB6-2CE6-9229-0B2D-7B44AA44C349}"/>
              </a:ext>
            </a:extLst>
          </p:cNvPr>
          <p:cNvSpPr txBox="1">
            <a:spLocks noChangeArrowheads="1"/>
          </p:cNvSpPr>
          <p:nvPr/>
        </p:nvSpPr>
        <p:spPr bwMode="auto">
          <a:xfrm>
            <a:off x="4914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Valence charge density</a:t>
            </a:r>
          </a:p>
        </p:txBody>
      </p:sp>
      <p:pic>
        <p:nvPicPr>
          <p:cNvPr id="36869" name="Picture 8" descr="core-n-2">
            <a:extLst>
              <a:ext uri="{FF2B5EF4-FFF2-40B4-BE49-F238E27FC236}">
                <a16:creationId xmlns:a16="http://schemas.microsoft.com/office/drawing/2014/main" id="{040ACA84-816B-A3E9-A5BE-C479B5C08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5704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valence-n-2">
            <a:extLst>
              <a:ext uri="{FF2B5EF4-FFF2-40B4-BE49-F238E27FC236}">
                <a16:creationId xmlns:a16="http://schemas.microsoft.com/office/drawing/2014/main" id="{14BBF020-208B-13AF-7F0B-209100E2F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5608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F84DAB1-CE3C-2031-5048-F7A4A4579D80}"/>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38914" name="Text Box 3">
            <a:extLst>
              <a:ext uri="{FF2B5EF4-FFF2-40B4-BE49-F238E27FC236}">
                <a16:creationId xmlns:a16="http://schemas.microsoft.com/office/drawing/2014/main" id="{5298432A-8702-EFC5-1A90-FA46EB67BCE0}"/>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N atom</a:t>
            </a:r>
          </a:p>
        </p:txBody>
      </p:sp>
      <p:sp>
        <p:nvSpPr>
          <p:cNvPr id="38915" name="Text Box 4">
            <a:extLst>
              <a:ext uri="{FF2B5EF4-FFF2-40B4-BE49-F238E27FC236}">
                <a16:creationId xmlns:a16="http://schemas.microsoft.com/office/drawing/2014/main" id="{624085BC-C1C8-B117-1FF8-D5BE71A42E1D}"/>
              </a:ext>
            </a:extLst>
          </p:cNvPr>
          <p:cNvSpPr txBox="1">
            <a:spLocks noChangeArrowheads="1"/>
          </p:cNvSpPr>
          <p:nvPr/>
        </p:nvSpPr>
        <p:spPr bwMode="auto">
          <a:xfrm>
            <a:off x="342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Core charge density</a:t>
            </a:r>
          </a:p>
        </p:txBody>
      </p:sp>
      <p:sp>
        <p:nvSpPr>
          <p:cNvPr id="38916" name="Text Box 5">
            <a:extLst>
              <a:ext uri="{FF2B5EF4-FFF2-40B4-BE49-F238E27FC236}">
                <a16:creationId xmlns:a16="http://schemas.microsoft.com/office/drawing/2014/main" id="{4BC726B4-4FAC-712D-0FBD-DEDCDA1F7730}"/>
              </a:ext>
            </a:extLst>
          </p:cNvPr>
          <p:cNvSpPr txBox="1">
            <a:spLocks noChangeArrowheads="1"/>
          </p:cNvSpPr>
          <p:nvPr/>
        </p:nvSpPr>
        <p:spPr bwMode="auto">
          <a:xfrm>
            <a:off x="4914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Valence charge density</a:t>
            </a:r>
          </a:p>
        </p:txBody>
      </p:sp>
      <p:pic>
        <p:nvPicPr>
          <p:cNvPr id="38917" name="Picture 8" descr="core-n-3">
            <a:extLst>
              <a:ext uri="{FF2B5EF4-FFF2-40B4-BE49-F238E27FC236}">
                <a16:creationId xmlns:a16="http://schemas.microsoft.com/office/drawing/2014/main" id="{DE75C7DA-8C4A-5F74-C30C-BA80D8035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5704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descr="valence-n-3">
            <a:extLst>
              <a:ext uri="{FF2B5EF4-FFF2-40B4-BE49-F238E27FC236}">
                <a16:creationId xmlns:a16="http://schemas.microsoft.com/office/drawing/2014/main" id="{3D55188E-F00A-F4AA-774F-AF3455905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5704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51F44E3-9AE5-2AA6-D137-89EEE2DA4353}"/>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40962" name="Text Box 3">
            <a:extLst>
              <a:ext uri="{FF2B5EF4-FFF2-40B4-BE49-F238E27FC236}">
                <a16:creationId xmlns:a16="http://schemas.microsoft.com/office/drawing/2014/main" id="{F69E3B37-9D57-13F0-8E3A-BDEC211C0A4C}"/>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N atom</a:t>
            </a:r>
          </a:p>
        </p:txBody>
      </p:sp>
      <p:sp>
        <p:nvSpPr>
          <p:cNvPr id="40963" name="Text Box 4">
            <a:extLst>
              <a:ext uri="{FF2B5EF4-FFF2-40B4-BE49-F238E27FC236}">
                <a16:creationId xmlns:a16="http://schemas.microsoft.com/office/drawing/2014/main" id="{FD04ACFF-228B-8315-43D4-C4138203616B}"/>
              </a:ext>
            </a:extLst>
          </p:cNvPr>
          <p:cNvSpPr txBox="1">
            <a:spLocks noChangeArrowheads="1"/>
          </p:cNvSpPr>
          <p:nvPr/>
        </p:nvSpPr>
        <p:spPr bwMode="auto">
          <a:xfrm>
            <a:off x="342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Core charge density</a:t>
            </a:r>
          </a:p>
        </p:txBody>
      </p:sp>
      <p:sp>
        <p:nvSpPr>
          <p:cNvPr id="40964" name="Text Box 5">
            <a:extLst>
              <a:ext uri="{FF2B5EF4-FFF2-40B4-BE49-F238E27FC236}">
                <a16:creationId xmlns:a16="http://schemas.microsoft.com/office/drawing/2014/main" id="{9A75ED57-33D7-3CCD-EE1F-4641E8474FF9}"/>
              </a:ext>
            </a:extLst>
          </p:cNvPr>
          <p:cNvSpPr txBox="1">
            <a:spLocks noChangeArrowheads="1"/>
          </p:cNvSpPr>
          <p:nvPr/>
        </p:nvSpPr>
        <p:spPr bwMode="auto">
          <a:xfrm>
            <a:off x="4914900" y="141605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Valence charge density</a:t>
            </a:r>
          </a:p>
        </p:txBody>
      </p:sp>
      <p:pic>
        <p:nvPicPr>
          <p:cNvPr id="40965" name="Picture 8" descr="core-n-4">
            <a:extLst>
              <a:ext uri="{FF2B5EF4-FFF2-40B4-BE49-F238E27FC236}">
                <a16:creationId xmlns:a16="http://schemas.microsoft.com/office/drawing/2014/main" id="{9B83BFF6-55C7-002E-782B-D0A93EAEE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5704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valence-n-4">
            <a:extLst>
              <a:ext uri="{FF2B5EF4-FFF2-40B4-BE49-F238E27FC236}">
                <a16:creationId xmlns:a16="http://schemas.microsoft.com/office/drawing/2014/main" id="{E5E8FA75-BB6A-6BE7-4D06-F5C1875F6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5704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1AAB3498-B157-EA3F-B697-356C1E55FF2E}"/>
              </a:ext>
            </a:extLst>
          </p:cNvPr>
          <p:cNvSpPr txBox="1">
            <a:spLocks noChangeArrowheads="1"/>
          </p:cNvSpPr>
          <p:nvPr/>
        </p:nvSpPr>
        <p:spPr bwMode="auto">
          <a:xfrm>
            <a:off x="4610100" y="5424488"/>
            <a:ext cx="449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solidFill>
                  <a:srgbClr val="FFFF00"/>
                </a:solidFill>
              </a:rPr>
              <a:t>Although there are drastic modifications in the valence charge density</a:t>
            </a:r>
          </a:p>
        </p:txBody>
      </p:sp>
      <p:sp>
        <p:nvSpPr>
          <p:cNvPr id="177163" name="Text Box 11">
            <a:extLst>
              <a:ext uri="{FF2B5EF4-FFF2-40B4-BE49-F238E27FC236}">
                <a16:creationId xmlns:a16="http://schemas.microsoft.com/office/drawing/2014/main" id="{81E94E82-98C3-784C-BA8E-EE8019BAB456}"/>
              </a:ext>
            </a:extLst>
          </p:cNvPr>
          <p:cNvSpPr txBox="1">
            <a:spLocks noChangeArrowheads="1"/>
          </p:cNvSpPr>
          <p:nvPr/>
        </p:nvSpPr>
        <p:spPr bwMode="auto">
          <a:xfrm>
            <a:off x="38100" y="5424488"/>
            <a:ext cx="449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solidFill>
                  <a:srgbClr val="FFFF00"/>
                </a:solidFill>
              </a:rPr>
              <a:t>The core charge density remains unperturbed</a:t>
            </a:r>
          </a:p>
        </p:txBody>
      </p:sp>
      <p:grpSp>
        <p:nvGrpSpPr>
          <p:cNvPr id="177166" name="Group 14">
            <a:extLst>
              <a:ext uri="{FF2B5EF4-FFF2-40B4-BE49-F238E27FC236}">
                <a16:creationId xmlns:a16="http://schemas.microsoft.com/office/drawing/2014/main" id="{34C23C95-66DB-B78C-342E-6DEFE2C6E80E}"/>
              </a:ext>
            </a:extLst>
          </p:cNvPr>
          <p:cNvGrpSpPr>
            <a:grpSpLocks/>
          </p:cNvGrpSpPr>
          <p:nvPr/>
        </p:nvGrpSpPr>
        <p:grpSpPr bwMode="auto">
          <a:xfrm>
            <a:off x="1447800" y="4876800"/>
            <a:ext cx="5486400" cy="1981200"/>
            <a:chOff x="912" y="3072"/>
            <a:chExt cx="3456" cy="1248"/>
          </a:xfrm>
        </p:grpSpPr>
        <p:sp>
          <p:nvSpPr>
            <p:cNvPr id="40970" name="Text Box 12">
              <a:extLst>
                <a:ext uri="{FF2B5EF4-FFF2-40B4-BE49-F238E27FC236}">
                  <a16:creationId xmlns:a16="http://schemas.microsoft.com/office/drawing/2014/main" id="{1756A4FB-F85F-3420-C5B3-864C3E65AAD1}"/>
                </a:ext>
              </a:extLst>
            </p:cNvPr>
            <p:cNvSpPr txBox="1">
              <a:spLocks noChangeArrowheads="1"/>
            </p:cNvSpPr>
            <p:nvPr/>
          </p:nvSpPr>
          <p:spPr bwMode="auto">
            <a:xfrm>
              <a:off x="912" y="3916"/>
              <a:ext cx="34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Peak due to the 2s all-electron orbitals of N, (they have a node to be ortogonal with the 1s)</a:t>
              </a:r>
            </a:p>
          </p:txBody>
        </p:sp>
        <p:sp>
          <p:nvSpPr>
            <p:cNvPr id="40971" name="Line 13">
              <a:extLst>
                <a:ext uri="{FF2B5EF4-FFF2-40B4-BE49-F238E27FC236}">
                  <a16:creationId xmlns:a16="http://schemas.microsoft.com/office/drawing/2014/main" id="{92EA33DF-582F-AB81-9AFC-AB6635F400C9}"/>
                </a:ext>
              </a:extLst>
            </p:cNvPr>
            <p:cNvSpPr>
              <a:spLocks noChangeShapeType="1"/>
            </p:cNvSpPr>
            <p:nvPr/>
          </p:nvSpPr>
          <p:spPr bwMode="auto">
            <a:xfrm flipV="1">
              <a:off x="2640" y="3072"/>
              <a:ext cx="576" cy="816"/>
            </a:xfrm>
            <a:prstGeom prst="line">
              <a:avLst/>
            </a:prstGeom>
            <a:noFill/>
            <a:ln w="317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7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71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7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2" grpId="0"/>
      <p:bldP spid="1771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C979378-C60B-C008-14B5-B67B399642EB}"/>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43010" name="Text Box 4">
            <a:extLst>
              <a:ext uri="{FF2B5EF4-FFF2-40B4-BE49-F238E27FC236}">
                <a16:creationId xmlns:a16="http://schemas.microsoft.com/office/drawing/2014/main" id="{C6217A3D-C5A6-B070-E2DF-BF4FC903118A}"/>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Si atom</a:t>
            </a:r>
          </a:p>
        </p:txBody>
      </p:sp>
      <p:sp>
        <p:nvSpPr>
          <p:cNvPr id="43011" name="Text Box 5">
            <a:extLst>
              <a:ext uri="{FF2B5EF4-FFF2-40B4-BE49-F238E27FC236}">
                <a16:creationId xmlns:a16="http://schemas.microsoft.com/office/drawing/2014/main" id="{FDEB9C98-EB4B-B665-05A3-2CA1C3449752}"/>
              </a:ext>
            </a:extLst>
          </p:cNvPr>
          <p:cNvSpPr txBox="1">
            <a:spLocks noChangeArrowheads="1"/>
          </p:cNvSpPr>
          <p:nvPr/>
        </p:nvSpPr>
        <p:spPr bwMode="auto">
          <a:xfrm>
            <a:off x="1333500" y="1416050"/>
            <a:ext cx="647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Angularly integrated core and valence charge densities</a:t>
            </a:r>
          </a:p>
        </p:txBody>
      </p:sp>
      <p:pic>
        <p:nvPicPr>
          <p:cNvPr id="43012" name="Picture 9" descr="si-1">
            <a:extLst>
              <a:ext uri="{FF2B5EF4-FFF2-40B4-BE49-F238E27FC236}">
                <a16:creationId xmlns:a16="http://schemas.microsoft.com/office/drawing/2014/main" id="{752845EA-E0BC-23DF-4DDC-82A955AEC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2112963"/>
            <a:ext cx="64357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E0DC57D-8E7E-3070-FE2E-2E47EEB6AB78}"/>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45058" name="Text Box 3">
            <a:extLst>
              <a:ext uri="{FF2B5EF4-FFF2-40B4-BE49-F238E27FC236}">
                <a16:creationId xmlns:a16="http://schemas.microsoft.com/office/drawing/2014/main" id="{A8829D7A-B619-B214-5F88-932076A70482}"/>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Si atom</a:t>
            </a:r>
          </a:p>
        </p:txBody>
      </p:sp>
      <p:pic>
        <p:nvPicPr>
          <p:cNvPr id="45059" name="Picture 7" descr="si-2">
            <a:extLst>
              <a:ext uri="{FF2B5EF4-FFF2-40B4-BE49-F238E27FC236}">
                <a16:creationId xmlns:a16="http://schemas.microsoft.com/office/drawing/2014/main" id="{B30425DE-EDA9-04D2-428B-6D96D9F99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2111375"/>
            <a:ext cx="643572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8">
            <a:extLst>
              <a:ext uri="{FF2B5EF4-FFF2-40B4-BE49-F238E27FC236}">
                <a16:creationId xmlns:a16="http://schemas.microsoft.com/office/drawing/2014/main" id="{1C67F1BF-03A2-E7E7-6868-5CC768A9DFEC}"/>
              </a:ext>
            </a:extLst>
          </p:cNvPr>
          <p:cNvSpPr txBox="1">
            <a:spLocks noChangeArrowheads="1"/>
          </p:cNvSpPr>
          <p:nvPr/>
        </p:nvSpPr>
        <p:spPr bwMode="auto">
          <a:xfrm>
            <a:off x="1333500" y="1416050"/>
            <a:ext cx="647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Angularly integrated core and valence charge densities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AC6E51D-2676-DD8F-A571-2FE6CB737724}"/>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47106" name="Text Box 3">
            <a:extLst>
              <a:ext uri="{FF2B5EF4-FFF2-40B4-BE49-F238E27FC236}">
                <a16:creationId xmlns:a16="http://schemas.microsoft.com/office/drawing/2014/main" id="{98A23E22-C68C-E319-94C0-FF39E01724A7}"/>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Si atom</a:t>
            </a:r>
          </a:p>
        </p:txBody>
      </p:sp>
      <p:pic>
        <p:nvPicPr>
          <p:cNvPr id="47107" name="Picture 7" descr="si-3">
            <a:extLst>
              <a:ext uri="{FF2B5EF4-FFF2-40B4-BE49-F238E27FC236}">
                <a16:creationId xmlns:a16="http://schemas.microsoft.com/office/drawing/2014/main" id="{E0505E75-B827-8D4E-BD59-9B72EB078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2112963"/>
            <a:ext cx="64357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8">
            <a:extLst>
              <a:ext uri="{FF2B5EF4-FFF2-40B4-BE49-F238E27FC236}">
                <a16:creationId xmlns:a16="http://schemas.microsoft.com/office/drawing/2014/main" id="{408D8787-D5C5-C95C-9B18-B0FEFD121D7B}"/>
              </a:ext>
            </a:extLst>
          </p:cNvPr>
          <p:cNvSpPr txBox="1">
            <a:spLocks noChangeArrowheads="1"/>
          </p:cNvSpPr>
          <p:nvPr/>
        </p:nvSpPr>
        <p:spPr bwMode="auto">
          <a:xfrm>
            <a:off x="1333500" y="1416050"/>
            <a:ext cx="647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Angularly integrated core and valence charge densities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078D019-E79B-1CAA-FB12-D3DB2AE85D1A}"/>
              </a:ext>
            </a:extLst>
          </p:cNvPr>
          <p:cNvSpPr>
            <a:spLocks noGrp="1" noChangeArrowheads="1"/>
          </p:cNvSpPr>
          <p:nvPr>
            <p:ph type="title"/>
          </p:nvPr>
        </p:nvSpPr>
        <p:spPr>
          <a:xfrm>
            <a:off x="0" y="0"/>
            <a:ext cx="8229600" cy="609600"/>
          </a:xfrm>
        </p:spPr>
        <p:txBody>
          <a:bodyPr/>
          <a:lstStyle/>
          <a:p>
            <a:pPr eaLnBrk="1" hangingPunct="1">
              <a:defRPr/>
            </a:pPr>
            <a:r>
              <a:rPr lang="en-US">
                <a:cs typeface="+mj-cs"/>
              </a:rPr>
              <a:t>Core electrons are chemically inert</a:t>
            </a:r>
          </a:p>
        </p:txBody>
      </p:sp>
      <p:sp>
        <p:nvSpPr>
          <p:cNvPr id="49154" name="Text Box 3">
            <a:extLst>
              <a:ext uri="{FF2B5EF4-FFF2-40B4-BE49-F238E27FC236}">
                <a16:creationId xmlns:a16="http://schemas.microsoft.com/office/drawing/2014/main" id="{B20974F2-9465-DF43-6192-F8BFB7B7E613}"/>
              </a:ext>
            </a:extLst>
          </p:cNvPr>
          <p:cNvSpPr txBox="1">
            <a:spLocks noChangeArrowheads="1"/>
          </p:cNvSpPr>
          <p:nvPr/>
        </p:nvSpPr>
        <p:spPr bwMode="auto">
          <a:xfrm>
            <a:off x="1790700" y="7302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electron calculation for an isolated Si atom</a:t>
            </a:r>
          </a:p>
        </p:txBody>
      </p:sp>
      <p:pic>
        <p:nvPicPr>
          <p:cNvPr id="49155" name="Picture 7" descr="si-4">
            <a:extLst>
              <a:ext uri="{FF2B5EF4-FFF2-40B4-BE49-F238E27FC236}">
                <a16:creationId xmlns:a16="http://schemas.microsoft.com/office/drawing/2014/main" id="{5C4B4316-4A18-C561-2A0E-3D66DB284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2112963"/>
            <a:ext cx="64357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8">
            <a:extLst>
              <a:ext uri="{FF2B5EF4-FFF2-40B4-BE49-F238E27FC236}">
                <a16:creationId xmlns:a16="http://schemas.microsoft.com/office/drawing/2014/main" id="{541ED3F2-D222-79D6-4EBE-FF4B39A55C57}"/>
              </a:ext>
            </a:extLst>
          </p:cNvPr>
          <p:cNvSpPr txBox="1">
            <a:spLocks noChangeArrowheads="1"/>
          </p:cNvSpPr>
          <p:nvPr/>
        </p:nvSpPr>
        <p:spPr bwMode="auto">
          <a:xfrm>
            <a:off x="1333500" y="1416050"/>
            <a:ext cx="647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Angularly integrated core and valence charge densities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A334D4B2-14A1-8A2A-49CA-EB0F2E9E99BF}"/>
              </a:ext>
            </a:extLst>
          </p:cNvPr>
          <p:cNvSpPr>
            <a:spLocks noGrp="1" noChangeArrowheads="1"/>
          </p:cNvSpPr>
          <p:nvPr>
            <p:ph type="title"/>
          </p:nvPr>
        </p:nvSpPr>
        <p:spPr/>
        <p:txBody>
          <a:bodyPr/>
          <a:lstStyle/>
          <a:p>
            <a:pPr eaLnBrk="1" hangingPunct="1">
              <a:defRPr/>
            </a:pPr>
            <a:r>
              <a:rPr lang="en-US">
                <a:cs typeface="+mj-cs"/>
              </a:rPr>
              <a:t>Valence wave functions must be orthogonal </a:t>
            </a:r>
            <a:br>
              <a:rPr lang="en-US">
                <a:cs typeface="+mj-cs"/>
              </a:rPr>
            </a:br>
            <a:r>
              <a:rPr lang="en-US">
                <a:cs typeface="+mj-cs"/>
              </a:rPr>
              <a:t>to the core wave functions</a:t>
            </a:r>
          </a:p>
        </p:txBody>
      </p:sp>
      <p:pic>
        <p:nvPicPr>
          <p:cNvPr id="51202" name="Picture 4" descr="energylevsi">
            <a:extLst>
              <a:ext uri="{FF2B5EF4-FFF2-40B4-BE49-F238E27FC236}">
                <a16:creationId xmlns:a16="http://schemas.microsoft.com/office/drawing/2014/main" id="{79F91195-8373-8D20-2DB6-54B35AB61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1066800"/>
            <a:ext cx="4187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a:extLst>
              <a:ext uri="{FF2B5EF4-FFF2-40B4-BE49-F238E27FC236}">
                <a16:creationId xmlns:a16="http://schemas.microsoft.com/office/drawing/2014/main" id="{7A832F25-B7A4-0DC0-3910-BF55A5C5B940}"/>
              </a:ext>
            </a:extLst>
          </p:cNvPr>
          <p:cNvSpPr txBox="1">
            <a:spLocks noChangeArrowheads="1"/>
          </p:cNvSpPr>
          <p:nvPr/>
        </p:nvSpPr>
        <p:spPr bwMode="auto">
          <a:xfrm>
            <a:off x="952500" y="6400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Atomic Si</a:t>
            </a:r>
          </a:p>
        </p:txBody>
      </p:sp>
      <p:sp>
        <p:nvSpPr>
          <p:cNvPr id="51204" name="Text Box 6">
            <a:extLst>
              <a:ext uri="{FF2B5EF4-FFF2-40B4-BE49-F238E27FC236}">
                <a16:creationId xmlns:a16="http://schemas.microsoft.com/office/drawing/2014/main" id="{8E7AEBD9-1D02-AA91-A5F3-CB28637AD365}"/>
              </a:ext>
            </a:extLst>
          </p:cNvPr>
          <p:cNvSpPr txBox="1">
            <a:spLocks noChangeArrowheads="1"/>
          </p:cNvSpPr>
          <p:nvPr/>
        </p:nvSpPr>
        <p:spPr bwMode="auto">
          <a:xfrm>
            <a:off x="4876800" y="4938713"/>
            <a:ext cx="39624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rgbClr val="FFFF00"/>
                </a:solidFill>
              </a:rPr>
              <a:t>Core electrons…</a:t>
            </a:r>
          </a:p>
          <a:p>
            <a:pPr eaLnBrk="1" hangingPunct="1">
              <a:spcBef>
                <a:spcPct val="50000"/>
              </a:spcBef>
              <a:buFontTx/>
              <a:buNone/>
            </a:pPr>
            <a:r>
              <a:rPr lang="en-US" altLang="es-ES" sz="1800" b="0">
                <a:solidFill>
                  <a:srgbClr val="FFFF00"/>
                </a:solidFill>
              </a:rPr>
              <a:t>	</a:t>
            </a:r>
            <a:r>
              <a:rPr lang="en-US" altLang="es-ES" sz="2000"/>
              <a:t>highly localized</a:t>
            </a:r>
          </a:p>
          <a:p>
            <a:pPr eaLnBrk="1" hangingPunct="1">
              <a:spcBef>
                <a:spcPct val="50000"/>
              </a:spcBef>
              <a:buFontTx/>
              <a:buNone/>
            </a:pPr>
            <a:r>
              <a:rPr lang="en-US" altLang="es-ES" sz="2000"/>
              <a:t>	very depth energy</a:t>
            </a:r>
          </a:p>
          <a:p>
            <a:pPr eaLnBrk="1" hangingPunct="1">
              <a:spcBef>
                <a:spcPct val="50000"/>
              </a:spcBef>
              <a:buFontTx/>
              <a:buNone/>
            </a:pPr>
            <a:r>
              <a:rPr lang="en-US" altLang="es-ES">
                <a:solidFill>
                  <a:srgbClr val="FFFF00"/>
                </a:solidFill>
              </a:rPr>
              <a:t>… are chemically inert</a:t>
            </a:r>
          </a:p>
        </p:txBody>
      </p:sp>
      <p:pic>
        <p:nvPicPr>
          <p:cNvPr id="51205" name="Picture 7" descr="1s2s3s">
            <a:extLst>
              <a:ext uri="{FF2B5EF4-FFF2-40B4-BE49-F238E27FC236}">
                <a16:creationId xmlns:a16="http://schemas.microsoft.com/office/drawing/2014/main" id="{042D3814-953F-6506-30E0-6D9552B76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13" y="1452563"/>
            <a:ext cx="47529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D5BD3A99-957F-56F7-2BC6-5C7E8BC042B2}"/>
              </a:ext>
            </a:extLst>
          </p:cNvPr>
          <p:cNvSpPr>
            <a:spLocks noChangeArrowheads="1"/>
          </p:cNvSpPr>
          <p:nvPr/>
        </p:nvSpPr>
        <p:spPr bwMode="auto">
          <a:xfrm>
            <a:off x="0" y="0"/>
            <a:ext cx="8991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ES" sz="2500">
                <a:solidFill>
                  <a:srgbClr val="FFFF00"/>
                </a:solidFill>
              </a:rPr>
              <a:t>Bibliography used in the present lecture</a:t>
            </a:r>
          </a:p>
        </p:txBody>
      </p:sp>
      <p:pic>
        <p:nvPicPr>
          <p:cNvPr id="16386" name="Picture 3">
            <a:extLst>
              <a:ext uri="{FF2B5EF4-FFF2-40B4-BE49-F238E27FC236}">
                <a16:creationId xmlns:a16="http://schemas.microsoft.com/office/drawing/2014/main" id="{81DB8D25-C0FC-A7C8-BB0A-72B0A673A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25" y="998538"/>
            <a:ext cx="3738563"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08B2E78-C6BA-9BE8-F1A8-8ABDDCD72E03}"/>
              </a:ext>
            </a:extLst>
          </p:cNvPr>
          <p:cNvSpPr>
            <a:spLocks noGrp="1" noChangeArrowheads="1"/>
          </p:cNvSpPr>
          <p:nvPr>
            <p:ph type="title"/>
          </p:nvPr>
        </p:nvSpPr>
        <p:spPr/>
        <p:txBody>
          <a:bodyPr/>
          <a:lstStyle/>
          <a:p>
            <a:pPr eaLnBrk="1" hangingPunct="1">
              <a:defRPr/>
            </a:pPr>
            <a:r>
              <a:rPr lang="en-US">
                <a:cs typeface="+mj-cs"/>
              </a:rPr>
              <a:t>Fourier expansion of a valence wave function has a great contribution of short-wave length</a:t>
            </a:r>
          </a:p>
        </p:txBody>
      </p:sp>
      <p:sp>
        <p:nvSpPr>
          <p:cNvPr id="53250" name="Text Box 5">
            <a:extLst>
              <a:ext uri="{FF2B5EF4-FFF2-40B4-BE49-F238E27FC236}">
                <a16:creationId xmlns:a16="http://schemas.microsoft.com/office/drawing/2014/main" id="{BEE52409-2376-8FD1-7F1C-6BDDC87CD264}"/>
              </a:ext>
            </a:extLst>
          </p:cNvPr>
          <p:cNvSpPr txBox="1">
            <a:spLocks noChangeArrowheads="1"/>
          </p:cNvSpPr>
          <p:nvPr/>
        </p:nvSpPr>
        <p:spPr bwMode="auto">
          <a:xfrm>
            <a:off x="1181100" y="5715000"/>
            <a:ext cx="678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To get a good approximation we would have to use a large number of plane waves. </a:t>
            </a:r>
          </a:p>
        </p:txBody>
      </p:sp>
      <p:pic>
        <p:nvPicPr>
          <p:cNvPr id="53251" name="Picture 6" descr="3s">
            <a:extLst>
              <a:ext uri="{FF2B5EF4-FFF2-40B4-BE49-F238E27FC236}">
                <a16:creationId xmlns:a16="http://schemas.microsoft.com/office/drawing/2014/main" id="{2816C657-EFCF-7989-C5E9-ABAA24504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219200"/>
            <a:ext cx="623411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E0D4C65-FB36-EF1A-A576-6832B53D0CFF}"/>
              </a:ext>
            </a:extLst>
          </p:cNvPr>
          <p:cNvSpPr>
            <a:spLocks noGrp="1" noChangeArrowheads="1"/>
          </p:cNvSpPr>
          <p:nvPr>
            <p:ph type="title"/>
          </p:nvPr>
        </p:nvSpPr>
        <p:spPr/>
        <p:txBody>
          <a:bodyPr/>
          <a:lstStyle/>
          <a:p>
            <a:pPr eaLnBrk="1" hangingPunct="1">
              <a:defRPr/>
            </a:pPr>
            <a:r>
              <a:rPr lang="en-US">
                <a:cs typeface="+mj-cs"/>
              </a:rPr>
              <a:t>Pseudopotential idea:</a:t>
            </a:r>
          </a:p>
        </p:txBody>
      </p:sp>
      <p:sp>
        <p:nvSpPr>
          <p:cNvPr id="70661" name="Text Box 5">
            <a:extLst>
              <a:ext uri="{FF2B5EF4-FFF2-40B4-BE49-F238E27FC236}">
                <a16:creationId xmlns:a16="http://schemas.microsoft.com/office/drawing/2014/main" id="{461D0388-D3EB-3A93-9216-37F668A5BB69}"/>
              </a:ext>
            </a:extLst>
          </p:cNvPr>
          <p:cNvSpPr txBox="1">
            <a:spLocks noChangeArrowheads="1"/>
          </p:cNvSpPr>
          <p:nvPr/>
        </p:nvSpPr>
        <p:spPr bwMode="auto">
          <a:xfrm>
            <a:off x="533400" y="144780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Core electrons are chemically inert </a:t>
            </a:r>
          </a:p>
          <a:p>
            <a:pPr eaLnBrk="1" hangingPunct="1">
              <a:spcBef>
                <a:spcPct val="50000"/>
              </a:spcBef>
              <a:buFontTx/>
              <a:buNone/>
            </a:pPr>
            <a:r>
              <a:rPr lang="en-US" altLang="es-ES" sz="2000"/>
              <a:t>(only valence electrons involved in bonding)</a:t>
            </a:r>
          </a:p>
        </p:txBody>
      </p:sp>
      <p:sp>
        <p:nvSpPr>
          <p:cNvPr id="70662" name="Text Box 6">
            <a:extLst>
              <a:ext uri="{FF2B5EF4-FFF2-40B4-BE49-F238E27FC236}">
                <a16:creationId xmlns:a16="http://schemas.microsoft.com/office/drawing/2014/main" id="{3E0CAAEF-0773-ACC7-569F-F95DEC9C5777}"/>
              </a:ext>
            </a:extLst>
          </p:cNvPr>
          <p:cNvSpPr txBox="1">
            <a:spLocks noChangeArrowheads="1"/>
          </p:cNvSpPr>
          <p:nvPr/>
        </p:nvSpPr>
        <p:spPr bwMode="auto">
          <a:xfrm>
            <a:off x="533400" y="2590800"/>
            <a:ext cx="792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Core electrons make the calculation more expensive</a:t>
            </a:r>
          </a:p>
          <a:p>
            <a:pPr eaLnBrk="1" hangingPunct="1">
              <a:spcBef>
                <a:spcPct val="50000"/>
              </a:spcBef>
              <a:buFontTx/>
              <a:buNone/>
            </a:pPr>
            <a:r>
              <a:rPr lang="en-US" altLang="es-ES"/>
              <a:t>	</a:t>
            </a:r>
            <a:r>
              <a:rPr lang="en-US" altLang="es-ES" sz="2000"/>
              <a:t>more electrons to deal with</a:t>
            </a:r>
          </a:p>
          <a:p>
            <a:pPr eaLnBrk="1" hangingPunct="1">
              <a:spcBef>
                <a:spcPct val="50000"/>
              </a:spcBef>
              <a:buFontTx/>
              <a:buNone/>
            </a:pPr>
            <a:r>
              <a:rPr lang="en-US" altLang="es-ES" sz="2000"/>
              <a:t>	orthogonality with valence </a:t>
            </a:r>
            <a:r>
              <a:rPr lang="en-US" altLang="es-ES" sz="2000">
                <a:sym typeface="Symbol" panose="05050102010706020507" pitchFamily="18" charset="2"/>
              </a:rPr>
              <a:t> </a:t>
            </a:r>
            <a:r>
              <a:rPr lang="en-US" altLang="es-ES" sz="2000"/>
              <a:t>poor convergence in PW</a:t>
            </a:r>
          </a:p>
        </p:txBody>
      </p:sp>
      <p:sp>
        <p:nvSpPr>
          <p:cNvPr id="70663" name="Text Box 7">
            <a:extLst>
              <a:ext uri="{FF2B5EF4-FFF2-40B4-BE49-F238E27FC236}">
                <a16:creationId xmlns:a16="http://schemas.microsoft.com/office/drawing/2014/main" id="{934B4BD2-B41A-B928-F3CF-095BEFAD554E}"/>
              </a:ext>
            </a:extLst>
          </p:cNvPr>
          <p:cNvSpPr txBox="1">
            <a:spLocks noChangeArrowheads="1"/>
          </p:cNvSpPr>
          <p:nvPr/>
        </p:nvSpPr>
        <p:spPr bwMode="auto">
          <a:xfrm>
            <a:off x="533400" y="4876800"/>
            <a:ext cx="83820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800">
                <a:solidFill>
                  <a:srgbClr val="FFFF00"/>
                </a:solidFill>
              </a:rPr>
              <a:t>Idea:</a:t>
            </a:r>
          </a:p>
          <a:p>
            <a:pPr eaLnBrk="1" hangingPunct="1">
              <a:spcBef>
                <a:spcPct val="50000"/>
              </a:spcBef>
              <a:buFontTx/>
              <a:buNone/>
            </a:pPr>
            <a:r>
              <a:rPr lang="en-US" altLang="es-ES">
                <a:solidFill>
                  <a:srgbClr val="FFFF00"/>
                </a:solidFill>
              </a:rPr>
              <a:t>Ignore the dynamics of the core electrons (freeze them)</a:t>
            </a:r>
          </a:p>
          <a:p>
            <a:pPr eaLnBrk="1" hangingPunct="1">
              <a:spcBef>
                <a:spcPct val="50000"/>
              </a:spcBef>
              <a:buFontTx/>
              <a:buNone/>
            </a:pPr>
            <a:r>
              <a:rPr lang="en-US" altLang="es-ES">
                <a:solidFill>
                  <a:srgbClr val="FFFF00"/>
                </a:solidFill>
              </a:rPr>
              <a:t>And replace their effects by an effective potential</a:t>
            </a:r>
          </a:p>
        </p:txBody>
      </p:sp>
      <p:sp>
        <p:nvSpPr>
          <p:cNvPr id="70664" name="Text Box 8">
            <a:extLst>
              <a:ext uri="{FF2B5EF4-FFF2-40B4-BE49-F238E27FC236}">
                <a16:creationId xmlns:a16="http://schemas.microsoft.com/office/drawing/2014/main" id="{CD2E8D37-9834-4595-6BDB-53DA9E6764A8}"/>
              </a:ext>
            </a:extLst>
          </p:cNvPr>
          <p:cNvSpPr txBox="1">
            <a:spLocks noChangeArrowheads="1"/>
          </p:cNvSpPr>
          <p:nvPr/>
        </p:nvSpPr>
        <p:spPr bwMode="auto">
          <a:xfrm>
            <a:off x="533400" y="42672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Core electrons main effect: screen nuclear potential</a:t>
            </a:r>
            <a:endParaRPr lang="en-US" altLang="es-E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06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p:bldP spid="70662" grpId="0"/>
      <p:bldP spid="70663" grpId="0"/>
      <p:bldP spid="706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3E85E43-3ACD-C67D-7B86-38406552D1A6}"/>
              </a:ext>
            </a:extLst>
          </p:cNvPr>
          <p:cNvSpPr>
            <a:spLocks noGrp="1" noChangeArrowheads="1"/>
          </p:cNvSpPr>
          <p:nvPr>
            <p:ph type="title"/>
          </p:nvPr>
        </p:nvSpPr>
        <p:spPr>
          <a:xfrm>
            <a:off x="0" y="0"/>
            <a:ext cx="7239000" cy="1143000"/>
          </a:xfrm>
        </p:spPr>
        <p:txBody>
          <a:bodyPr/>
          <a:lstStyle/>
          <a:p>
            <a:pPr eaLnBrk="1" hangingPunct="1">
              <a:defRPr/>
            </a:pPr>
            <a:r>
              <a:rPr lang="en-US">
                <a:cs typeface="+mj-cs"/>
              </a:rPr>
              <a:t>The nodes are imposed by orthogonality to the core states</a:t>
            </a:r>
          </a:p>
        </p:txBody>
      </p:sp>
      <p:pic>
        <p:nvPicPr>
          <p:cNvPr id="57346" name="Picture 10" descr="3s">
            <a:extLst>
              <a:ext uri="{FF2B5EF4-FFF2-40B4-BE49-F238E27FC236}">
                <a16:creationId xmlns:a16="http://schemas.microsoft.com/office/drawing/2014/main" id="{BDF2879E-7007-94F2-47E5-CFEC261FA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330325"/>
            <a:ext cx="623411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Oval 8">
            <a:extLst>
              <a:ext uri="{FF2B5EF4-FFF2-40B4-BE49-F238E27FC236}">
                <a16:creationId xmlns:a16="http://schemas.microsoft.com/office/drawing/2014/main" id="{4B8BF0C1-DBAE-4AA2-0BBB-2BD5214917D5}"/>
              </a:ext>
            </a:extLst>
          </p:cNvPr>
          <p:cNvSpPr>
            <a:spLocks noChangeArrowheads="1"/>
          </p:cNvSpPr>
          <p:nvPr/>
        </p:nvSpPr>
        <p:spPr bwMode="auto">
          <a:xfrm>
            <a:off x="1752600" y="2895600"/>
            <a:ext cx="1992313" cy="1992313"/>
          </a:xfrm>
          <a:prstGeom prst="ellipse">
            <a:avLst/>
          </a:prstGeom>
          <a:noFill/>
          <a:ln w="254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57348" name="Text Box 11">
            <a:extLst>
              <a:ext uri="{FF2B5EF4-FFF2-40B4-BE49-F238E27FC236}">
                <a16:creationId xmlns:a16="http://schemas.microsoft.com/office/drawing/2014/main" id="{A353E8DC-3518-A900-3938-C0C6C16D36B2}"/>
              </a:ext>
            </a:extLst>
          </p:cNvPr>
          <p:cNvSpPr txBox="1">
            <a:spLocks noChangeArrowheads="1"/>
          </p:cNvSpPr>
          <p:nvPr/>
        </p:nvSpPr>
        <p:spPr bwMode="auto">
          <a:xfrm>
            <a:off x="3695700" y="38862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chemeClr val="tx1"/>
                </a:solidFill>
              </a:rPr>
              <a:t>core region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31FA873-0DAC-858D-3201-7398E4EBC86C}"/>
              </a:ext>
            </a:extLst>
          </p:cNvPr>
          <p:cNvSpPr>
            <a:spLocks noGrp="1" noChangeArrowheads="1"/>
          </p:cNvSpPr>
          <p:nvPr>
            <p:ph type="title"/>
          </p:nvPr>
        </p:nvSpPr>
        <p:spPr>
          <a:xfrm>
            <a:off x="0" y="0"/>
            <a:ext cx="7239000" cy="971550"/>
          </a:xfrm>
        </p:spPr>
        <p:txBody>
          <a:bodyPr/>
          <a:lstStyle/>
          <a:p>
            <a:pPr eaLnBrk="1" hangingPunct="1">
              <a:defRPr/>
            </a:pPr>
            <a:r>
              <a:rPr lang="en-US" dirty="0">
                <a:cs typeface="+mj-cs"/>
              </a:rPr>
              <a:t>Idea, eliminate the core electrons by ironing out the nodes</a:t>
            </a:r>
          </a:p>
        </p:txBody>
      </p:sp>
      <p:pic>
        <p:nvPicPr>
          <p:cNvPr id="59394" name="Picture 6" descr="NCPP2">
            <a:extLst>
              <a:ext uri="{FF2B5EF4-FFF2-40B4-BE49-F238E27FC236}">
                <a16:creationId xmlns:a16="http://schemas.microsoft.com/office/drawing/2014/main" id="{6B5A1648-2E09-C9DC-8709-9EC7900AE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75" y="990600"/>
            <a:ext cx="494665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F7FC3ED8-D536-AD86-2B63-9796DFF57920}"/>
              </a:ext>
            </a:extLst>
          </p:cNvPr>
          <p:cNvSpPr txBox="1"/>
          <p:nvPr/>
        </p:nvSpPr>
        <p:spPr>
          <a:xfrm>
            <a:off x="419100" y="4348163"/>
            <a:ext cx="8305800" cy="2586037"/>
          </a:xfrm>
          <a:prstGeom prst="rect">
            <a:avLst/>
          </a:prstGeom>
          <a:noFill/>
        </p:spPr>
        <p:txBody>
          <a:bodyPr>
            <a:spAutoFit/>
          </a:bodyPr>
          <a:lstStyle/>
          <a:p>
            <a:pPr algn="ctr">
              <a:defRPr/>
            </a:pPr>
            <a:r>
              <a:rPr lang="es-ES" b="1" dirty="0" err="1">
                <a:solidFill>
                  <a:schemeClr val="bg1"/>
                </a:solidFill>
              </a:rPr>
              <a:t>The</a:t>
            </a:r>
            <a:r>
              <a:rPr lang="es-ES" b="1" dirty="0">
                <a:solidFill>
                  <a:schemeClr val="bg1"/>
                </a:solidFill>
              </a:rPr>
              <a:t> </a:t>
            </a:r>
            <a:r>
              <a:rPr lang="es-ES" b="1" dirty="0" err="1">
                <a:solidFill>
                  <a:srgbClr val="FFFF00"/>
                </a:solidFill>
              </a:rPr>
              <a:t>construction</a:t>
            </a:r>
            <a:r>
              <a:rPr lang="es-ES" b="1" dirty="0">
                <a:solidFill>
                  <a:srgbClr val="FFFF00"/>
                </a:solidFill>
              </a:rPr>
              <a:t> </a:t>
            </a:r>
            <a:r>
              <a:rPr lang="es-ES" b="1" dirty="0" err="1">
                <a:solidFill>
                  <a:srgbClr val="FFFF00"/>
                </a:solidFill>
              </a:rPr>
              <a:t>of</a:t>
            </a:r>
            <a:r>
              <a:rPr lang="es-ES" b="1" dirty="0">
                <a:solidFill>
                  <a:srgbClr val="FFFF00"/>
                </a:solidFill>
              </a:rPr>
              <a:t> a </a:t>
            </a:r>
            <a:r>
              <a:rPr lang="es-ES" b="1" dirty="0" err="1">
                <a:solidFill>
                  <a:srgbClr val="FFFF00"/>
                </a:solidFill>
              </a:rPr>
              <a:t>pseudopotential</a:t>
            </a:r>
            <a:r>
              <a:rPr lang="es-ES" b="1" dirty="0">
                <a:solidFill>
                  <a:srgbClr val="FFFF00"/>
                </a:solidFill>
              </a:rPr>
              <a:t> </a:t>
            </a:r>
            <a:r>
              <a:rPr lang="es-ES" b="1" dirty="0" err="1">
                <a:solidFill>
                  <a:schemeClr val="bg1"/>
                </a:solidFill>
              </a:rPr>
              <a:t>is</a:t>
            </a:r>
            <a:r>
              <a:rPr lang="es-ES" b="1" dirty="0">
                <a:solidFill>
                  <a:schemeClr val="bg1"/>
                </a:solidFill>
              </a:rPr>
              <a:t> </a:t>
            </a:r>
            <a:r>
              <a:rPr lang="es-ES" b="1" dirty="0" err="1">
                <a:solidFill>
                  <a:schemeClr val="bg1"/>
                </a:solidFill>
              </a:rPr>
              <a:t>an</a:t>
            </a:r>
            <a:r>
              <a:rPr lang="es-ES" b="1" dirty="0">
                <a:solidFill>
                  <a:schemeClr val="bg1"/>
                </a:solidFill>
              </a:rPr>
              <a:t> </a:t>
            </a:r>
            <a:r>
              <a:rPr lang="es-ES" b="1" dirty="0">
                <a:solidFill>
                  <a:srgbClr val="FFFF00"/>
                </a:solidFill>
              </a:rPr>
              <a:t>inverse </a:t>
            </a:r>
            <a:r>
              <a:rPr lang="es-ES" b="1" dirty="0" err="1">
                <a:solidFill>
                  <a:srgbClr val="FFFF00"/>
                </a:solidFill>
              </a:rPr>
              <a:t>problem</a:t>
            </a:r>
            <a:r>
              <a:rPr lang="es-ES" b="1" dirty="0">
                <a:solidFill>
                  <a:schemeClr val="bg1"/>
                </a:solidFill>
              </a:rPr>
              <a:t>:</a:t>
            </a:r>
          </a:p>
          <a:p>
            <a:pPr algn="ctr">
              <a:defRPr/>
            </a:pPr>
            <a:endParaRPr lang="es-ES" b="1" dirty="0">
              <a:solidFill>
                <a:schemeClr val="bg1"/>
              </a:solidFill>
            </a:endParaRPr>
          </a:p>
          <a:p>
            <a:pPr algn="ctr">
              <a:defRPr/>
            </a:pPr>
            <a:r>
              <a:rPr lang="es-ES" b="1" dirty="0">
                <a:solidFill>
                  <a:schemeClr val="bg1"/>
                </a:solidFill>
              </a:rPr>
              <a:t> </a:t>
            </a:r>
            <a:r>
              <a:rPr lang="es-ES" b="1" dirty="0" err="1">
                <a:solidFill>
                  <a:schemeClr val="bg1"/>
                </a:solidFill>
              </a:rPr>
              <a:t>Given</a:t>
            </a:r>
            <a:r>
              <a:rPr lang="es-ES" b="1" dirty="0">
                <a:solidFill>
                  <a:schemeClr val="bg1"/>
                </a:solidFill>
              </a:rPr>
              <a:t> a </a:t>
            </a:r>
            <a:r>
              <a:rPr lang="es-ES" b="1" dirty="0" err="1">
                <a:solidFill>
                  <a:schemeClr val="bg1"/>
                </a:solidFill>
              </a:rPr>
              <a:t>nodeless</a:t>
            </a:r>
            <a:r>
              <a:rPr lang="es-ES" b="1" dirty="0">
                <a:solidFill>
                  <a:schemeClr val="bg1"/>
                </a:solidFill>
              </a:rPr>
              <a:t> pseudo-wave </a:t>
            </a:r>
            <a:r>
              <a:rPr lang="es-ES" b="1" dirty="0" err="1">
                <a:solidFill>
                  <a:schemeClr val="bg1"/>
                </a:solidFill>
              </a:rPr>
              <a:t>function</a:t>
            </a:r>
            <a:r>
              <a:rPr lang="es-ES" b="1" dirty="0">
                <a:solidFill>
                  <a:schemeClr val="bg1"/>
                </a:solidFill>
              </a:rPr>
              <a:t> </a:t>
            </a:r>
            <a:r>
              <a:rPr lang="es-ES" b="1" dirty="0" err="1">
                <a:solidFill>
                  <a:schemeClr val="bg1"/>
                </a:solidFill>
              </a:rPr>
              <a:t>that</a:t>
            </a:r>
            <a:endParaRPr lang="es-ES" b="1" dirty="0">
              <a:solidFill>
                <a:schemeClr val="bg1"/>
              </a:solidFill>
            </a:endParaRPr>
          </a:p>
          <a:p>
            <a:pPr marL="342900" indent="-342900">
              <a:buFontTx/>
              <a:buAutoNum type="arabicParenBoth"/>
              <a:defRPr/>
            </a:pPr>
            <a:r>
              <a:rPr lang="es-ES" b="1" dirty="0" err="1">
                <a:solidFill>
                  <a:schemeClr val="bg1"/>
                </a:solidFill>
              </a:rPr>
              <a:t>Beyond</a:t>
            </a:r>
            <a:r>
              <a:rPr lang="es-ES" b="1" dirty="0">
                <a:solidFill>
                  <a:schemeClr val="bg1"/>
                </a:solidFill>
              </a:rPr>
              <a:t> </a:t>
            </a:r>
            <a:r>
              <a:rPr lang="es-ES" b="1" dirty="0" err="1">
                <a:solidFill>
                  <a:schemeClr val="bg1"/>
                </a:solidFill>
              </a:rPr>
              <a:t>some</a:t>
            </a:r>
            <a:r>
              <a:rPr lang="es-ES" b="1" dirty="0">
                <a:solidFill>
                  <a:schemeClr val="bg1"/>
                </a:solidFill>
              </a:rPr>
              <a:t> </a:t>
            </a:r>
            <a:r>
              <a:rPr lang="es-ES" b="1" dirty="0" err="1">
                <a:solidFill>
                  <a:schemeClr val="bg1"/>
                </a:solidFill>
              </a:rPr>
              <a:t>distance</a:t>
            </a:r>
            <a:r>
              <a:rPr lang="es-ES" b="1" dirty="0">
                <a:solidFill>
                  <a:schemeClr val="bg1"/>
                </a:solidFill>
              </a:rPr>
              <a:t> </a:t>
            </a:r>
            <a:r>
              <a:rPr lang="es-ES" b="1" dirty="0" err="1">
                <a:solidFill>
                  <a:schemeClr val="bg1"/>
                </a:solidFill>
              </a:rPr>
              <a:t>decays</a:t>
            </a:r>
            <a:r>
              <a:rPr lang="es-ES" b="1" dirty="0">
                <a:solidFill>
                  <a:schemeClr val="bg1"/>
                </a:solidFill>
              </a:rPr>
              <a:t> </a:t>
            </a:r>
            <a:r>
              <a:rPr lang="es-ES" b="1" dirty="0" err="1">
                <a:solidFill>
                  <a:schemeClr val="bg1"/>
                </a:solidFill>
              </a:rPr>
              <a:t>exactly</a:t>
            </a:r>
            <a:r>
              <a:rPr lang="es-ES" b="1" dirty="0">
                <a:solidFill>
                  <a:schemeClr val="bg1"/>
                </a:solidFill>
              </a:rPr>
              <a:t> as </a:t>
            </a:r>
            <a:r>
              <a:rPr lang="es-ES" b="1" dirty="0" err="1">
                <a:solidFill>
                  <a:schemeClr val="bg1"/>
                </a:solidFill>
              </a:rPr>
              <a:t>the</a:t>
            </a:r>
            <a:r>
              <a:rPr lang="es-ES" b="1" dirty="0">
                <a:solidFill>
                  <a:schemeClr val="bg1"/>
                </a:solidFill>
              </a:rPr>
              <a:t> </a:t>
            </a:r>
            <a:r>
              <a:rPr lang="es-ES" b="1" dirty="0" err="1">
                <a:solidFill>
                  <a:schemeClr val="bg1"/>
                </a:solidFill>
              </a:rPr>
              <a:t>all-electron</a:t>
            </a:r>
            <a:r>
              <a:rPr lang="es-ES" b="1" dirty="0">
                <a:solidFill>
                  <a:schemeClr val="bg1"/>
                </a:solidFill>
              </a:rPr>
              <a:t> wave-</a:t>
            </a:r>
            <a:r>
              <a:rPr lang="es-ES" b="1" dirty="0" err="1">
                <a:solidFill>
                  <a:schemeClr val="bg1"/>
                </a:solidFill>
              </a:rPr>
              <a:t>function</a:t>
            </a:r>
            <a:endParaRPr lang="es-ES" b="1" dirty="0">
              <a:solidFill>
                <a:schemeClr val="bg1"/>
              </a:solidFill>
            </a:endParaRPr>
          </a:p>
          <a:p>
            <a:pPr marL="342900" indent="-342900">
              <a:buFontTx/>
              <a:buAutoNum type="arabicParenBoth"/>
              <a:defRPr/>
            </a:pPr>
            <a:r>
              <a:rPr lang="es-ES" b="1" dirty="0">
                <a:solidFill>
                  <a:schemeClr val="bg1"/>
                </a:solidFill>
              </a:rPr>
              <a:t> </a:t>
            </a:r>
            <a:r>
              <a:rPr lang="es-ES" b="1" dirty="0" err="1">
                <a:solidFill>
                  <a:schemeClr val="bg1"/>
                </a:solidFill>
              </a:rPr>
              <a:t>is</a:t>
            </a:r>
            <a:r>
              <a:rPr lang="es-ES" b="1" dirty="0">
                <a:solidFill>
                  <a:schemeClr val="bg1"/>
                </a:solidFill>
              </a:rPr>
              <a:t> </a:t>
            </a:r>
            <a:r>
              <a:rPr lang="es-ES" b="1" dirty="0" err="1">
                <a:solidFill>
                  <a:schemeClr val="bg1"/>
                </a:solidFill>
              </a:rPr>
              <a:t>an</a:t>
            </a:r>
            <a:r>
              <a:rPr lang="es-ES" b="1" dirty="0">
                <a:solidFill>
                  <a:schemeClr val="bg1"/>
                </a:solidFill>
              </a:rPr>
              <a:t> </a:t>
            </a:r>
            <a:r>
              <a:rPr lang="es-ES" b="1" dirty="0" err="1">
                <a:solidFill>
                  <a:schemeClr val="bg1"/>
                </a:solidFill>
              </a:rPr>
              <a:t>eigenstate</a:t>
            </a:r>
            <a:r>
              <a:rPr lang="es-ES" b="1" dirty="0">
                <a:solidFill>
                  <a:schemeClr val="bg1"/>
                </a:solidFill>
              </a:rPr>
              <a:t> </a:t>
            </a:r>
            <a:r>
              <a:rPr lang="es-ES" b="1" dirty="0" err="1">
                <a:solidFill>
                  <a:schemeClr val="bg1"/>
                </a:solidFill>
              </a:rPr>
              <a:t>of</a:t>
            </a:r>
            <a:r>
              <a:rPr lang="es-ES" b="1" dirty="0">
                <a:solidFill>
                  <a:schemeClr val="bg1"/>
                </a:solidFill>
              </a:rPr>
              <a:t> a pseudo-</a:t>
            </a:r>
            <a:r>
              <a:rPr lang="es-ES" b="1" dirty="0" err="1">
                <a:solidFill>
                  <a:schemeClr val="bg1"/>
                </a:solidFill>
              </a:rPr>
              <a:t>Hamiltonian</a:t>
            </a:r>
            <a:r>
              <a:rPr lang="es-ES" b="1" dirty="0">
                <a:solidFill>
                  <a:schemeClr val="bg1"/>
                </a:solidFill>
              </a:rPr>
              <a:t> </a:t>
            </a:r>
            <a:r>
              <a:rPr lang="es-ES" b="1" dirty="0" err="1">
                <a:solidFill>
                  <a:schemeClr val="bg1"/>
                </a:solidFill>
              </a:rPr>
              <a:t>with</a:t>
            </a:r>
            <a:r>
              <a:rPr lang="es-ES" b="1" dirty="0">
                <a:solidFill>
                  <a:schemeClr val="bg1"/>
                </a:solidFill>
              </a:rPr>
              <a:t> </a:t>
            </a:r>
            <a:r>
              <a:rPr lang="es-ES" b="1" dirty="0" err="1">
                <a:solidFill>
                  <a:schemeClr val="bg1"/>
                </a:solidFill>
              </a:rPr>
              <a:t>the</a:t>
            </a:r>
            <a:r>
              <a:rPr lang="es-ES" b="1" dirty="0">
                <a:solidFill>
                  <a:schemeClr val="bg1"/>
                </a:solidFill>
              </a:rPr>
              <a:t> </a:t>
            </a:r>
            <a:r>
              <a:rPr lang="es-ES" b="1" dirty="0" err="1">
                <a:solidFill>
                  <a:schemeClr val="bg1"/>
                </a:solidFill>
              </a:rPr>
              <a:t>same</a:t>
            </a:r>
            <a:r>
              <a:rPr lang="es-ES" b="1" dirty="0">
                <a:solidFill>
                  <a:schemeClr val="bg1"/>
                </a:solidFill>
              </a:rPr>
              <a:t> </a:t>
            </a:r>
            <a:r>
              <a:rPr lang="es-ES" b="1" dirty="0" err="1">
                <a:solidFill>
                  <a:schemeClr val="bg1"/>
                </a:solidFill>
              </a:rPr>
              <a:t>eigenvalue</a:t>
            </a:r>
            <a:r>
              <a:rPr lang="es-ES" b="1" dirty="0">
                <a:solidFill>
                  <a:schemeClr val="bg1"/>
                </a:solidFill>
              </a:rPr>
              <a:t> as </a:t>
            </a:r>
            <a:r>
              <a:rPr lang="es-ES" b="1" dirty="0" err="1">
                <a:solidFill>
                  <a:schemeClr val="bg1"/>
                </a:solidFill>
              </a:rPr>
              <a:t>the</a:t>
            </a:r>
            <a:r>
              <a:rPr lang="es-ES" b="1" dirty="0">
                <a:solidFill>
                  <a:schemeClr val="bg1"/>
                </a:solidFill>
              </a:rPr>
              <a:t> </a:t>
            </a:r>
            <a:r>
              <a:rPr lang="es-ES" b="1" dirty="0" err="1">
                <a:solidFill>
                  <a:schemeClr val="bg1"/>
                </a:solidFill>
              </a:rPr>
              <a:t>all-electron</a:t>
            </a:r>
            <a:r>
              <a:rPr lang="es-ES" b="1" dirty="0">
                <a:solidFill>
                  <a:schemeClr val="bg1"/>
                </a:solidFill>
              </a:rPr>
              <a:t> wave </a:t>
            </a:r>
            <a:r>
              <a:rPr lang="es-ES" b="1" dirty="0" err="1">
                <a:solidFill>
                  <a:schemeClr val="bg1"/>
                </a:solidFill>
              </a:rPr>
              <a:t>function</a:t>
            </a:r>
            <a:endParaRPr lang="es-ES" b="1" dirty="0">
              <a:solidFill>
                <a:schemeClr val="bg1"/>
              </a:solidFill>
            </a:endParaRPr>
          </a:p>
          <a:p>
            <a:pPr algn="ctr">
              <a:defRPr/>
            </a:pPr>
            <a:endParaRPr lang="es-ES" b="1" dirty="0">
              <a:solidFill>
                <a:schemeClr val="bg1"/>
              </a:solidFill>
            </a:endParaRPr>
          </a:p>
          <a:p>
            <a:pPr algn="ctr">
              <a:defRPr/>
            </a:pPr>
            <a:r>
              <a:rPr lang="es-ES" b="1" dirty="0" err="1">
                <a:solidFill>
                  <a:schemeClr val="bg1"/>
                </a:solidFill>
              </a:rPr>
              <a:t>The</a:t>
            </a:r>
            <a:r>
              <a:rPr lang="es-ES" b="1" dirty="0">
                <a:solidFill>
                  <a:schemeClr val="bg1"/>
                </a:solidFill>
              </a:rPr>
              <a:t> </a:t>
            </a:r>
            <a:r>
              <a:rPr lang="es-ES" b="1" dirty="0" err="1">
                <a:solidFill>
                  <a:schemeClr val="bg1"/>
                </a:solidFill>
              </a:rPr>
              <a:t>pseudopotential</a:t>
            </a:r>
            <a:r>
              <a:rPr lang="es-ES" b="1" dirty="0">
                <a:solidFill>
                  <a:schemeClr val="bg1"/>
                </a:solidFill>
              </a:rPr>
              <a:t> </a:t>
            </a:r>
            <a:r>
              <a:rPr lang="es-ES" b="1" dirty="0" err="1">
                <a:solidFill>
                  <a:schemeClr val="bg1"/>
                </a:solidFill>
              </a:rPr>
              <a:t>is</a:t>
            </a:r>
            <a:r>
              <a:rPr lang="es-ES" b="1" dirty="0">
                <a:solidFill>
                  <a:schemeClr val="bg1"/>
                </a:solidFill>
              </a:rPr>
              <a:t> </a:t>
            </a:r>
            <a:r>
              <a:rPr lang="es-ES" b="1" dirty="0" err="1">
                <a:solidFill>
                  <a:schemeClr val="bg1"/>
                </a:solidFill>
              </a:rPr>
              <a:t>obtained</a:t>
            </a:r>
            <a:r>
              <a:rPr lang="es-ES" b="1" dirty="0">
                <a:solidFill>
                  <a:schemeClr val="bg1"/>
                </a:solidFill>
              </a:rPr>
              <a:t> </a:t>
            </a:r>
            <a:r>
              <a:rPr lang="es-ES" b="1" dirty="0" err="1">
                <a:solidFill>
                  <a:schemeClr val="bg1"/>
                </a:solidFill>
              </a:rPr>
              <a:t>by</a:t>
            </a:r>
            <a:r>
              <a:rPr lang="es-ES" b="1" dirty="0">
                <a:solidFill>
                  <a:schemeClr val="bg1"/>
                </a:solidFill>
              </a:rPr>
              <a:t> </a:t>
            </a:r>
            <a:r>
              <a:rPr lang="es-ES" b="1" dirty="0" err="1">
                <a:solidFill>
                  <a:schemeClr val="bg1"/>
                </a:solidFill>
              </a:rPr>
              <a:t>inverting</a:t>
            </a:r>
            <a:r>
              <a:rPr lang="es-ES" b="1" dirty="0">
                <a:solidFill>
                  <a:schemeClr val="bg1"/>
                </a:solidFill>
              </a:rPr>
              <a:t> </a:t>
            </a:r>
            <a:r>
              <a:rPr lang="es-ES" b="1" dirty="0" err="1">
                <a:solidFill>
                  <a:schemeClr val="bg1"/>
                </a:solidFill>
              </a:rPr>
              <a:t>the</a:t>
            </a:r>
            <a:r>
              <a:rPr lang="es-ES" b="1" dirty="0">
                <a:solidFill>
                  <a:schemeClr val="bg1"/>
                </a:solidFill>
              </a:rPr>
              <a:t> radial Schrödinger </a:t>
            </a:r>
            <a:r>
              <a:rPr lang="es-ES" b="1" dirty="0" err="1">
                <a:solidFill>
                  <a:schemeClr val="bg1"/>
                </a:solidFill>
              </a:rPr>
              <a:t>equation</a:t>
            </a:r>
            <a:r>
              <a:rPr lang="es-ES" b="1" dirty="0">
                <a:solidFill>
                  <a:schemeClr val="bg1"/>
                </a:solidFill>
              </a:rPr>
              <a:t> </a:t>
            </a:r>
            <a:r>
              <a:rPr lang="es-ES" b="1" dirty="0" err="1">
                <a:solidFill>
                  <a:schemeClr val="bg1"/>
                </a:solidFill>
              </a:rPr>
              <a:t>for</a:t>
            </a:r>
            <a:r>
              <a:rPr lang="es-ES" b="1" dirty="0">
                <a:solidFill>
                  <a:schemeClr val="bg1"/>
                </a:solidFill>
              </a:rPr>
              <a:t> </a:t>
            </a:r>
            <a:r>
              <a:rPr lang="es-ES" b="1" dirty="0" err="1">
                <a:solidFill>
                  <a:schemeClr val="bg1"/>
                </a:solidFill>
              </a:rPr>
              <a:t>that</a:t>
            </a:r>
            <a:r>
              <a:rPr lang="es-ES" b="1" dirty="0">
                <a:solidFill>
                  <a:schemeClr val="bg1"/>
                </a:solidFill>
              </a:rPr>
              <a:t> pseudo-wave </a:t>
            </a:r>
            <a:r>
              <a:rPr lang="es-ES" b="1" dirty="0" err="1">
                <a:solidFill>
                  <a:schemeClr val="bg1"/>
                </a:solidFill>
              </a:rPr>
              <a:t>function</a:t>
            </a:r>
            <a:endParaRPr lang="es-E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BE17667-1B87-C210-2B64-B89729BDBACA}"/>
              </a:ext>
            </a:extLst>
          </p:cNvPr>
          <p:cNvSpPr>
            <a:spLocks noGrp="1" noChangeArrowheads="1"/>
          </p:cNvSpPr>
          <p:nvPr>
            <p:ph type="title"/>
          </p:nvPr>
        </p:nvSpPr>
        <p:spPr>
          <a:xfrm>
            <a:off x="0" y="31750"/>
            <a:ext cx="8915400" cy="806450"/>
          </a:xfrm>
        </p:spPr>
        <p:txBody>
          <a:bodyPr/>
          <a:lstStyle/>
          <a:p>
            <a:pPr eaLnBrk="1" hangingPunct="1">
              <a:defRPr/>
            </a:pPr>
            <a:r>
              <a:rPr lang="en-US" dirty="0">
                <a:cs typeface="+mj-cs"/>
              </a:rPr>
              <a:t>Construction of a first-principles pseudopotential:</a:t>
            </a:r>
            <a:br>
              <a:rPr lang="en-US" dirty="0">
                <a:cs typeface="+mj-cs"/>
              </a:rPr>
            </a:br>
            <a:r>
              <a:rPr lang="en-US" dirty="0">
                <a:cs typeface="+mj-cs"/>
              </a:rPr>
              <a:t>The radial Schrödinger equation</a:t>
            </a:r>
          </a:p>
        </p:txBody>
      </p:sp>
      <p:pic>
        <p:nvPicPr>
          <p:cNvPr id="61442" name="Imagen 7">
            <a:extLst>
              <a:ext uri="{FF2B5EF4-FFF2-40B4-BE49-F238E27FC236}">
                <a16:creationId xmlns:a16="http://schemas.microsoft.com/office/drawing/2014/main" id="{97D661E8-0E3C-B4F4-7C48-9A071A0F5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016500"/>
            <a:ext cx="7772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CuadroTexto 22">
            <a:extLst>
              <a:ext uri="{FF2B5EF4-FFF2-40B4-BE49-F238E27FC236}">
                <a16:creationId xmlns:a16="http://schemas.microsoft.com/office/drawing/2014/main" id="{838A5F8C-7BF9-0387-65CF-E63042C407C1}"/>
              </a:ext>
            </a:extLst>
          </p:cNvPr>
          <p:cNvSpPr txBox="1">
            <a:spLocks noChangeArrowheads="1"/>
          </p:cNvSpPr>
          <p:nvPr/>
        </p:nvSpPr>
        <p:spPr bwMode="auto">
          <a:xfrm>
            <a:off x="914400" y="12207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An “atomic DFT program” will be used</a:t>
            </a:r>
          </a:p>
          <a:p>
            <a:pPr algn="ctr">
              <a:spcBef>
                <a:spcPct val="0"/>
              </a:spcBef>
              <a:buFontTx/>
              <a:buNone/>
            </a:pPr>
            <a:r>
              <a:rPr lang="es-ES" altLang="es-ES" sz="1800"/>
              <a:t>(only considers an isolated atom for the rest of the universe) </a:t>
            </a:r>
          </a:p>
        </p:txBody>
      </p:sp>
      <p:pic>
        <p:nvPicPr>
          <p:cNvPr id="61444" name="Imagen 23">
            <a:extLst>
              <a:ext uri="{FF2B5EF4-FFF2-40B4-BE49-F238E27FC236}">
                <a16:creationId xmlns:a16="http://schemas.microsoft.com/office/drawing/2014/main" id="{997F35FD-4DBE-F1CF-7401-537DBCD4A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82925"/>
            <a:ext cx="7772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CuadroTexto 24">
            <a:extLst>
              <a:ext uri="{FF2B5EF4-FFF2-40B4-BE49-F238E27FC236}">
                <a16:creationId xmlns:a16="http://schemas.microsoft.com/office/drawing/2014/main" id="{4625E0E5-557D-504D-1E27-9ED760A81604}"/>
              </a:ext>
            </a:extLst>
          </p:cNvPr>
          <p:cNvSpPr txBox="1">
            <a:spLocks noChangeArrowheads="1"/>
          </p:cNvSpPr>
          <p:nvPr/>
        </p:nvSpPr>
        <p:spPr bwMode="auto">
          <a:xfrm>
            <a:off x="1181100" y="4354513"/>
            <a:ext cx="678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The radial Schrödinger equation is given by </a:t>
            </a:r>
          </a:p>
        </p:txBody>
      </p:sp>
      <p:sp>
        <p:nvSpPr>
          <p:cNvPr id="61446" name="CuadroTexto 25">
            <a:extLst>
              <a:ext uri="{FF2B5EF4-FFF2-40B4-BE49-F238E27FC236}">
                <a16:creationId xmlns:a16="http://schemas.microsoft.com/office/drawing/2014/main" id="{5200FFC0-FEB2-3DDE-A47F-1A3F46EB6110}"/>
              </a:ext>
            </a:extLst>
          </p:cNvPr>
          <p:cNvSpPr txBox="1">
            <a:spLocks noChangeArrowheads="1"/>
          </p:cNvSpPr>
          <p:nvPr/>
        </p:nvSpPr>
        <p:spPr bwMode="auto">
          <a:xfrm>
            <a:off x="1201738" y="6088063"/>
            <a:ext cx="678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It will be solved in a radial (typically logarithmic) grid</a:t>
            </a:r>
          </a:p>
        </p:txBody>
      </p:sp>
      <p:grpSp>
        <p:nvGrpSpPr>
          <p:cNvPr id="61447" name="Grupo 29">
            <a:extLst>
              <a:ext uri="{FF2B5EF4-FFF2-40B4-BE49-F238E27FC236}">
                <a16:creationId xmlns:a16="http://schemas.microsoft.com/office/drawing/2014/main" id="{9F932A0B-D4B1-41FF-FA2F-58C212AC07CE}"/>
              </a:ext>
            </a:extLst>
          </p:cNvPr>
          <p:cNvGrpSpPr>
            <a:grpSpLocks/>
          </p:cNvGrpSpPr>
          <p:nvPr/>
        </p:nvGrpSpPr>
        <p:grpSpPr bwMode="auto">
          <a:xfrm>
            <a:off x="0" y="2138363"/>
            <a:ext cx="9064625" cy="646112"/>
            <a:chOff x="76200" y="2138545"/>
            <a:chExt cx="9065400" cy="646331"/>
          </a:xfrm>
        </p:grpSpPr>
        <p:sp>
          <p:nvSpPr>
            <p:cNvPr id="61448" name="CuadroTexto 26">
              <a:extLst>
                <a:ext uri="{FF2B5EF4-FFF2-40B4-BE49-F238E27FC236}">
                  <a16:creationId xmlns:a16="http://schemas.microsoft.com/office/drawing/2014/main" id="{2F881EE4-F3AB-9868-A546-AF295A784894}"/>
                </a:ext>
              </a:extLst>
            </p:cNvPr>
            <p:cNvSpPr txBox="1">
              <a:spLocks noChangeArrowheads="1"/>
            </p:cNvSpPr>
            <p:nvPr/>
          </p:nvSpPr>
          <p:spPr bwMode="auto">
            <a:xfrm>
              <a:off x="76200" y="2138545"/>
              <a:ext cx="891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The wave functions, eigenstates of the Hamiltonian, angular momentum     and         can be written as the product of a radial part times a spherical harmonic</a:t>
              </a:r>
            </a:p>
          </p:txBody>
        </p:sp>
        <p:pic>
          <p:nvPicPr>
            <p:cNvPr id="61449" name="Imagen 27">
              <a:extLst>
                <a:ext uri="{FF2B5EF4-FFF2-40B4-BE49-F238E27FC236}">
                  <a16:creationId xmlns:a16="http://schemas.microsoft.com/office/drawing/2014/main" id="{C2343CD1-2807-96F4-DBEE-1F7D74F5E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2209800"/>
              <a:ext cx="3024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Imagen 28">
              <a:extLst>
                <a:ext uri="{FF2B5EF4-FFF2-40B4-BE49-F238E27FC236}">
                  <a16:creationId xmlns:a16="http://schemas.microsoft.com/office/drawing/2014/main" id="{77996505-C038-C254-A601-55CF4EC094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8600" y="2138545"/>
              <a:ext cx="1872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791A4F8-064E-B59C-BC59-D75B0D1ECAC0}"/>
              </a:ext>
            </a:extLst>
          </p:cNvPr>
          <p:cNvSpPr>
            <a:spLocks noGrp="1" noChangeArrowheads="1"/>
          </p:cNvSpPr>
          <p:nvPr>
            <p:ph type="title"/>
          </p:nvPr>
        </p:nvSpPr>
        <p:spPr>
          <a:xfrm>
            <a:off x="0" y="0"/>
            <a:ext cx="7239000" cy="806450"/>
          </a:xfrm>
        </p:spPr>
        <p:txBody>
          <a:bodyPr/>
          <a:lstStyle/>
          <a:p>
            <a:pPr eaLnBrk="1" hangingPunct="1">
              <a:defRPr/>
            </a:pPr>
            <a:r>
              <a:rPr lang="en-US" dirty="0">
                <a:cs typeface="+mj-cs"/>
              </a:rPr>
              <a:t>The radial logarithmic derivative</a:t>
            </a:r>
          </a:p>
        </p:txBody>
      </p:sp>
      <p:sp>
        <p:nvSpPr>
          <p:cNvPr id="63490" name="CuadroTexto 4">
            <a:extLst>
              <a:ext uri="{FF2B5EF4-FFF2-40B4-BE49-F238E27FC236}">
                <a16:creationId xmlns:a16="http://schemas.microsoft.com/office/drawing/2014/main" id="{3E38FB77-A86D-2CC1-4655-C521DEA2A8AE}"/>
              </a:ext>
            </a:extLst>
          </p:cNvPr>
          <p:cNvSpPr txBox="1">
            <a:spLocks noChangeArrowheads="1"/>
          </p:cNvSpPr>
          <p:nvPr/>
        </p:nvSpPr>
        <p:spPr bwMode="auto">
          <a:xfrm>
            <a:off x="1371600" y="2220913"/>
            <a:ext cx="640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Second-order linear differential equation </a:t>
            </a:r>
          </a:p>
        </p:txBody>
      </p:sp>
      <p:pic>
        <p:nvPicPr>
          <p:cNvPr id="63491" name="Imagen 7">
            <a:extLst>
              <a:ext uri="{FF2B5EF4-FFF2-40B4-BE49-F238E27FC236}">
                <a16:creationId xmlns:a16="http://schemas.microsoft.com/office/drawing/2014/main" id="{BD55C5C4-75C5-2DB5-222F-4F29086EF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6500"/>
            <a:ext cx="7772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a:extLst>
              <a:ext uri="{FF2B5EF4-FFF2-40B4-BE49-F238E27FC236}">
                <a16:creationId xmlns:a16="http://schemas.microsoft.com/office/drawing/2014/main" id="{C401557A-8561-EAC6-374F-AC745A62775C}"/>
              </a:ext>
            </a:extLst>
          </p:cNvPr>
          <p:cNvGrpSpPr>
            <a:grpSpLocks/>
          </p:cNvGrpSpPr>
          <p:nvPr/>
        </p:nvGrpSpPr>
        <p:grpSpPr bwMode="auto">
          <a:xfrm>
            <a:off x="1371600" y="2597150"/>
            <a:ext cx="6400800" cy="668338"/>
            <a:chOff x="1371600" y="4274253"/>
            <a:chExt cx="6400800" cy="667079"/>
          </a:xfrm>
        </p:grpSpPr>
        <p:sp>
          <p:nvSpPr>
            <p:cNvPr id="63506" name="CuadroTexto 5">
              <a:extLst>
                <a:ext uri="{FF2B5EF4-FFF2-40B4-BE49-F238E27FC236}">
                  <a16:creationId xmlns:a16="http://schemas.microsoft.com/office/drawing/2014/main" id="{BD22E1DA-3C6B-6507-35A1-900DAFA7A6DA}"/>
                </a:ext>
              </a:extLst>
            </p:cNvPr>
            <p:cNvSpPr txBox="1">
              <a:spLocks noChangeArrowheads="1"/>
            </p:cNvSpPr>
            <p:nvPr/>
          </p:nvSpPr>
          <p:spPr bwMode="auto">
            <a:xfrm>
              <a:off x="1371600" y="45720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It requires two integration constants to be solved </a:t>
              </a:r>
            </a:p>
          </p:txBody>
        </p:sp>
        <p:pic>
          <p:nvPicPr>
            <p:cNvPr id="63507" name="Imagen 13">
              <a:extLst>
                <a:ext uri="{FF2B5EF4-FFF2-40B4-BE49-F238E27FC236}">
                  <a16:creationId xmlns:a16="http://schemas.microsoft.com/office/drawing/2014/main" id="{82C50C7D-0147-E9F6-4CDE-4317228F6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870" y="4274253"/>
              <a:ext cx="205530" cy="3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o 16">
            <a:extLst>
              <a:ext uri="{FF2B5EF4-FFF2-40B4-BE49-F238E27FC236}">
                <a16:creationId xmlns:a16="http://schemas.microsoft.com/office/drawing/2014/main" id="{876637D2-E180-BBE5-C1CA-9BB87F004071}"/>
              </a:ext>
            </a:extLst>
          </p:cNvPr>
          <p:cNvGrpSpPr>
            <a:grpSpLocks/>
          </p:cNvGrpSpPr>
          <p:nvPr/>
        </p:nvGrpSpPr>
        <p:grpSpPr bwMode="auto">
          <a:xfrm>
            <a:off x="76200" y="3276600"/>
            <a:ext cx="8970963" cy="1219200"/>
            <a:chOff x="76200" y="4953000"/>
            <a:chExt cx="8970746" cy="1219200"/>
          </a:xfrm>
        </p:grpSpPr>
        <p:grpSp>
          <p:nvGrpSpPr>
            <p:cNvPr id="63499" name="Grupo 12">
              <a:extLst>
                <a:ext uri="{FF2B5EF4-FFF2-40B4-BE49-F238E27FC236}">
                  <a16:creationId xmlns:a16="http://schemas.microsoft.com/office/drawing/2014/main" id="{344A67CE-7D8C-6A2A-B4E1-A6B94D2BA909}"/>
                </a:ext>
              </a:extLst>
            </p:cNvPr>
            <p:cNvGrpSpPr>
              <a:grpSpLocks/>
            </p:cNvGrpSpPr>
            <p:nvPr/>
          </p:nvGrpSpPr>
          <p:grpSpPr bwMode="auto">
            <a:xfrm>
              <a:off x="76200" y="5239079"/>
              <a:ext cx="8970746" cy="933121"/>
              <a:chOff x="152400" y="5639279"/>
              <a:chExt cx="8970746" cy="933121"/>
            </a:xfrm>
          </p:grpSpPr>
          <p:sp>
            <p:nvSpPr>
              <p:cNvPr id="63501" name="CuadroTexto 6">
                <a:extLst>
                  <a:ext uri="{FF2B5EF4-FFF2-40B4-BE49-F238E27FC236}">
                    <a16:creationId xmlns:a16="http://schemas.microsoft.com/office/drawing/2014/main" id="{D4BCE5A5-D5C9-0F87-03C1-608A069A57AF}"/>
                  </a:ext>
                </a:extLst>
              </p:cNvPr>
              <p:cNvSpPr txBox="1">
                <a:spLocks noChangeArrowheads="1"/>
              </p:cNvSpPr>
              <p:nvPr/>
            </p:nvSpPr>
            <p:spPr bwMode="auto">
              <a:xfrm>
                <a:off x="152400" y="5639279"/>
                <a:ext cx="807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Once       has been fixed (not necessarily to an eigenvalue),      </a:t>
                </a:r>
              </a:p>
              <a:p>
                <a:pPr algn="ctr">
                  <a:spcBef>
                    <a:spcPct val="0"/>
                  </a:spcBef>
                  <a:buFontTx/>
                  <a:buNone/>
                </a:pPr>
                <a:r>
                  <a:rPr lang="es-ES" altLang="es-ES" sz="1800"/>
                  <a:t>its solution is uniquely determined by the value of the wave function and its derivative                    at any given point  </a:t>
                </a:r>
              </a:p>
            </p:txBody>
          </p:sp>
          <p:pic>
            <p:nvPicPr>
              <p:cNvPr id="63502" name="Imagen 8">
                <a:extLst>
                  <a:ext uri="{FF2B5EF4-FFF2-40B4-BE49-F238E27FC236}">
                    <a16:creationId xmlns:a16="http://schemas.microsoft.com/office/drawing/2014/main" id="{DD1313D7-1E9D-E4A8-C477-E2C06F0F4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1400" y="5727600"/>
                <a:ext cx="1836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Imagen 9">
                <a:extLst>
                  <a:ext uri="{FF2B5EF4-FFF2-40B4-BE49-F238E27FC236}">
                    <a16:creationId xmlns:a16="http://schemas.microsoft.com/office/drawing/2014/main" id="{06288F43-6F0E-433F-2D9B-9B1ED2165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5943600"/>
                <a:ext cx="1122146"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Imagen 10">
                <a:extLst>
                  <a:ext uri="{FF2B5EF4-FFF2-40B4-BE49-F238E27FC236}">
                    <a16:creationId xmlns:a16="http://schemas.microsoft.com/office/drawing/2014/main" id="{645C61C8-A744-DFFC-BF15-CEDE57F69E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2565" y="6248400"/>
                <a:ext cx="1045635"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n 11">
                <a:extLst>
                  <a:ext uri="{FF2B5EF4-FFF2-40B4-BE49-F238E27FC236}">
                    <a16:creationId xmlns:a16="http://schemas.microsoft.com/office/drawing/2014/main" id="{133A8327-A95D-5E17-4BF1-9DEA989C98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6290647"/>
                <a:ext cx="27648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500" name="Imagen 14">
              <a:extLst>
                <a:ext uri="{FF2B5EF4-FFF2-40B4-BE49-F238E27FC236}">
                  <a16:creationId xmlns:a16="http://schemas.microsoft.com/office/drawing/2014/main" id="{1E8E1D4A-4173-E23D-7528-51A5678E1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953000"/>
              <a:ext cx="205530" cy="3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4" name="Grupo 2">
            <a:extLst>
              <a:ext uri="{FF2B5EF4-FFF2-40B4-BE49-F238E27FC236}">
                <a16:creationId xmlns:a16="http://schemas.microsoft.com/office/drawing/2014/main" id="{49580449-4A00-4EB2-C3F1-7D6C0A814E56}"/>
              </a:ext>
            </a:extLst>
          </p:cNvPr>
          <p:cNvGrpSpPr>
            <a:grpSpLocks/>
          </p:cNvGrpSpPr>
          <p:nvPr/>
        </p:nvGrpSpPr>
        <p:grpSpPr bwMode="auto">
          <a:xfrm>
            <a:off x="249238" y="4572000"/>
            <a:ext cx="8589962" cy="2200275"/>
            <a:chOff x="304800" y="4532312"/>
            <a:chExt cx="8589963" cy="2200485"/>
          </a:xfrm>
        </p:grpSpPr>
        <p:pic>
          <p:nvPicPr>
            <p:cNvPr id="63495" name="Imagen 18">
              <a:extLst>
                <a:ext uri="{FF2B5EF4-FFF2-40B4-BE49-F238E27FC236}">
                  <a16:creationId xmlns:a16="http://schemas.microsoft.com/office/drawing/2014/main" id="{1318CBDB-9CD5-FF9F-0590-F978B17AF8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440" y="5336748"/>
              <a:ext cx="6477160" cy="8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CuadroTexto 19">
              <a:extLst>
                <a:ext uri="{FF2B5EF4-FFF2-40B4-BE49-F238E27FC236}">
                  <a16:creationId xmlns:a16="http://schemas.microsoft.com/office/drawing/2014/main" id="{5566C0E5-BBAC-9436-F22F-CC3EEC4B752B}"/>
                </a:ext>
              </a:extLst>
            </p:cNvPr>
            <p:cNvSpPr txBox="1">
              <a:spLocks noChangeArrowheads="1"/>
            </p:cNvSpPr>
            <p:nvPr/>
          </p:nvSpPr>
          <p:spPr bwMode="auto">
            <a:xfrm>
              <a:off x="304800" y="4532312"/>
              <a:ext cx="8589963" cy="64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These two conditions can be equally realized by specifying the value of the (dimensionless) </a:t>
              </a:r>
              <a:r>
                <a:rPr lang="es-ES" altLang="es-ES" sz="1800">
                  <a:solidFill>
                    <a:srgbClr val="FFFF00"/>
                  </a:solidFill>
                </a:rPr>
                <a:t>radial logarithmic derivative </a:t>
              </a:r>
              <a:r>
                <a:rPr lang="es-ES" altLang="es-ES" sz="1800"/>
                <a:t>of the wave function at </a:t>
              </a:r>
              <a:r>
                <a:rPr lang="es-ES" altLang="es-ES" sz="1800" b="0">
                  <a:solidFill>
                    <a:schemeClr val="tx1"/>
                  </a:solidFill>
                </a:rPr>
                <a:t> </a:t>
              </a:r>
            </a:p>
          </p:txBody>
        </p:sp>
        <p:pic>
          <p:nvPicPr>
            <p:cNvPr id="63497" name="Imagen 20">
              <a:extLst>
                <a:ext uri="{FF2B5EF4-FFF2-40B4-BE49-F238E27FC236}">
                  <a16:creationId xmlns:a16="http://schemas.microsoft.com/office/drawing/2014/main" id="{85629163-850D-9C89-B754-AF1EE048F2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323" y="4925884"/>
              <a:ext cx="276487" cy="21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CuadroTexto 1">
              <a:extLst>
                <a:ext uri="{FF2B5EF4-FFF2-40B4-BE49-F238E27FC236}">
                  <a16:creationId xmlns:a16="http://schemas.microsoft.com/office/drawing/2014/main" id="{728E6D00-9FF4-B8EC-9646-4CDB8BBEFA99}"/>
                </a:ext>
              </a:extLst>
            </p:cNvPr>
            <p:cNvSpPr txBox="1">
              <a:spLocks noChangeArrowheads="1"/>
            </p:cNvSpPr>
            <p:nvPr/>
          </p:nvSpPr>
          <p:spPr bwMode="auto">
            <a:xfrm>
              <a:off x="2161751" y="6363465"/>
              <a:ext cx="4848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together with the normalization condition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8825D89-36D9-422F-E843-1E9B6CEB8C94}"/>
              </a:ext>
            </a:extLst>
          </p:cNvPr>
          <p:cNvSpPr>
            <a:spLocks noGrp="1" noChangeArrowheads="1"/>
          </p:cNvSpPr>
          <p:nvPr>
            <p:ph type="title"/>
          </p:nvPr>
        </p:nvSpPr>
        <p:spPr>
          <a:xfrm>
            <a:off x="0" y="0"/>
            <a:ext cx="7315200" cy="806450"/>
          </a:xfrm>
        </p:spPr>
        <p:txBody>
          <a:bodyPr/>
          <a:lstStyle/>
          <a:p>
            <a:pPr eaLnBrk="1" hangingPunct="1">
              <a:defRPr/>
            </a:pPr>
            <a:r>
              <a:rPr lang="en-US" dirty="0">
                <a:cs typeface="+mj-cs"/>
              </a:rPr>
              <a:t>The first-principles </a:t>
            </a:r>
            <a:r>
              <a:rPr lang="en-US" dirty="0" err="1">
                <a:cs typeface="+mj-cs"/>
              </a:rPr>
              <a:t>pseudopotencial</a:t>
            </a:r>
            <a:r>
              <a:rPr lang="en-US" dirty="0">
                <a:cs typeface="+mj-cs"/>
              </a:rPr>
              <a:t> construction idea</a:t>
            </a:r>
          </a:p>
        </p:txBody>
      </p:sp>
      <p:pic>
        <p:nvPicPr>
          <p:cNvPr id="65538" name="Imagen 1">
            <a:extLst>
              <a:ext uri="{FF2B5EF4-FFF2-40B4-BE49-F238E27FC236}">
                <a16:creationId xmlns:a16="http://schemas.microsoft.com/office/drawing/2014/main" id="{58E36C37-90E0-07BA-6EA7-7D94A79C8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76300"/>
            <a:ext cx="7772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Imagen 2">
            <a:extLst>
              <a:ext uri="{FF2B5EF4-FFF2-40B4-BE49-F238E27FC236}">
                <a16:creationId xmlns:a16="http://schemas.microsoft.com/office/drawing/2014/main" id="{BF45B4B2-81B4-6621-05A8-253974F11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25713"/>
            <a:ext cx="77724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CuadroTexto 1">
            <a:extLst>
              <a:ext uri="{FF2B5EF4-FFF2-40B4-BE49-F238E27FC236}">
                <a16:creationId xmlns:a16="http://schemas.microsoft.com/office/drawing/2014/main" id="{F6DDED00-3B5A-3895-82D2-5A7E5048A99F}"/>
              </a:ext>
            </a:extLst>
          </p:cNvPr>
          <p:cNvSpPr txBox="1">
            <a:spLocks noChangeArrowheads="1"/>
          </p:cNvSpPr>
          <p:nvPr/>
        </p:nvSpPr>
        <p:spPr bwMode="auto">
          <a:xfrm>
            <a:off x="0" y="10779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solidFill>
                  <a:srgbClr val="00B0F0"/>
                </a:solidFill>
              </a:rPr>
              <a:t>Given</a:t>
            </a:r>
          </a:p>
        </p:txBody>
      </p:sp>
      <p:sp>
        <p:nvSpPr>
          <p:cNvPr id="65541" name="CuadroTexto 2">
            <a:extLst>
              <a:ext uri="{FF2B5EF4-FFF2-40B4-BE49-F238E27FC236}">
                <a16:creationId xmlns:a16="http://schemas.microsoft.com/office/drawing/2014/main" id="{99499EE5-22EC-7733-E9AD-B60C00837B53}"/>
              </a:ext>
            </a:extLst>
          </p:cNvPr>
          <p:cNvSpPr txBox="1">
            <a:spLocks noChangeArrowheads="1"/>
          </p:cNvSpPr>
          <p:nvPr/>
        </p:nvSpPr>
        <p:spPr bwMode="auto">
          <a:xfrm>
            <a:off x="0" y="27543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solidFill>
                  <a:srgbClr val="FF0000"/>
                </a:solidFill>
              </a:rPr>
              <a:t>Invent</a:t>
            </a:r>
          </a:p>
        </p:txBody>
      </p:sp>
      <p:sp>
        <p:nvSpPr>
          <p:cNvPr id="4" name="Rectángulo 3">
            <a:extLst>
              <a:ext uri="{FF2B5EF4-FFF2-40B4-BE49-F238E27FC236}">
                <a16:creationId xmlns:a16="http://schemas.microsoft.com/office/drawing/2014/main" id="{DBB9C41B-C663-F701-A31D-646D9660F062}"/>
              </a:ext>
            </a:extLst>
          </p:cNvPr>
          <p:cNvSpPr/>
          <p:nvPr/>
        </p:nvSpPr>
        <p:spPr>
          <a:xfrm>
            <a:off x="4572000" y="990600"/>
            <a:ext cx="990600" cy="609600"/>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5" name="Rectángulo 4">
            <a:extLst>
              <a:ext uri="{FF2B5EF4-FFF2-40B4-BE49-F238E27FC236}">
                <a16:creationId xmlns:a16="http://schemas.microsoft.com/office/drawing/2014/main" id="{B80F4A22-08DE-AD87-C14B-7A8547F042B7}"/>
              </a:ext>
            </a:extLst>
          </p:cNvPr>
          <p:cNvSpPr/>
          <p:nvPr/>
        </p:nvSpPr>
        <p:spPr>
          <a:xfrm>
            <a:off x="4648200" y="2667000"/>
            <a:ext cx="990600" cy="609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7" name="Conector recto de flecha 6">
            <a:extLst>
              <a:ext uri="{FF2B5EF4-FFF2-40B4-BE49-F238E27FC236}">
                <a16:creationId xmlns:a16="http://schemas.microsoft.com/office/drawing/2014/main" id="{FFB27BA1-E705-3C02-268F-D92695080AED}"/>
              </a:ext>
            </a:extLst>
          </p:cNvPr>
          <p:cNvCxnSpPr/>
          <p:nvPr/>
        </p:nvCxnSpPr>
        <p:spPr>
          <a:xfrm>
            <a:off x="5105400" y="1752600"/>
            <a:ext cx="0" cy="773113"/>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5545" name="CuadroTexto 7">
            <a:extLst>
              <a:ext uri="{FF2B5EF4-FFF2-40B4-BE49-F238E27FC236}">
                <a16:creationId xmlns:a16="http://schemas.microsoft.com/office/drawing/2014/main" id="{19FFB0CA-5A02-FDDF-080E-9206BF5BF312}"/>
              </a:ext>
            </a:extLst>
          </p:cNvPr>
          <p:cNvSpPr txBox="1">
            <a:spLocks noChangeArrowheads="1"/>
          </p:cNvSpPr>
          <p:nvPr/>
        </p:nvSpPr>
        <p:spPr bwMode="auto">
          <a:xfrm>
            <a:off x="5105400" y="19050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Same for </a:t>
            </a:r>
          </a:p>
        </p:txBody>
      </p:sp>
      <p:pic>
        <p:nvPicPr>
          <p:cNvPr id="65546" name="Imagen 8">
            <a:extLst>
              <a:ext uri="{FF2B5EF4-FFF2-40B4-BE49-F238E27FC236}">
                <a16:creationId xmlns:a16="http://schemas.microsoft.com/office/drawing/2014/main" id="{4DB6D183-E7F4-233B-38D9-63EBCE04E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011363"/>
            <a:ext cx="796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CuadroTexto 9">
            <a:extLst>
              <a:ext uri="{FF2B5EF4-FFF2-40B4-BE49-F238E27FC236}">
                <a16:creationId xmlns:a16="http://schemas.microsoft.com/office/drawing/2014/main" id="{390F2A2E-5AE5-5757-7A6D-FBB6A0FD1DE3}"/>
              </a:ext>
            </a:extLst>
          </p:cNvPr>
          <p:cNvSpPr txBox="1">
            <a:spLocks noChangeArrowheads="1"/>
          </p:cNvSpPr>
          <p:nvPr/>
        </p:nvSpPr>
        <p:spPr bwMode="auto">
          <a:xfrm>
            <a:off x="76200" y="3490913"/>
            <a:ext cx="8991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If the all-electron potential and the pseudopotential are the same outside some radius         (the </a:t>
            </a:r>
            <a:r>
              <a:rPr lang="es-ES" altLang="es-ES" sz="1800">
                <a:solidFill>
                  <a:srgbClr val="FFFF00"/>
                </a:solidFill>
              </a:rPr>
              <a:t>cutoff</a:t>
            </a:r>
            <a:r>
              <a:rPr lang="es-ES" altLang="es-ES" sz="1800"/>
              <a:t> or </a:t>
            </a:r>
            <a:r>
              <a:rPr lang="es-ES" altLang="es-ES" sz="1800">
                <a:solidFill>
                  <a:srgbClr val="FFFF00"/>
                </a:solidFill>
              </a:rPr>
              <a:t>core radius</a:t>
            </a:r>
            <a:r>
              <a:rPr lang="es-ES" altLang="es-ES" sz="1800"/>
              <a:t>), </a:t>
            </a:r>
          </a:p>
          <a:p>
            <a:pPr algn="ctr">
              <a:spcBef>
                <a:spcPct val="0"/>
              </a:spcBef>
              <a:buFontTx/>
              <a:buNone/>
            </a:pPr>
            <a:r>
              <a:rPr lang="es-ES" altLang="es-ES" sz="1800"/>
              <a:t>then</a:t>
            </a:r>
          </a:p>
          <a:p>
            <a:pPr algn="ctr">
              <a:spcBef>
                <a:spcPct val="0"/>
              </a:spcBef>
              <a:buFontTx/>
              <a:buNone/>
            </a:pPr>
            <a:r>
              <a:rPr lang="es-ES" altLang="es-ES" sz="1800"/>
              <a:t>The all-electron and pseudo-wave functions are proportional if the corresponding logarithmic derivatives are the same</a:t>
            </a:r>
          </a:p>
        </p:txBody>
      </p:sp>
      <p:pic>
        <p:nvPicPr>
          <p:cNvPr id="65548" name="Imagen 10">
            <a:extLst>
              <a:ext uri="{FF2B5EF4-FFF2-40B4-BE49-F238E27FC236}">
                <a16:creationId xmlns:a16="http://schemas.microsoft.com/office/drawing/2014/main" id="{9EE61A96-FC4B-1BAD-4E5E-EE7030B577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0" y="3822700"/>
            <a:ext cx="271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Imagen 11">
            <a:extLst>
              <a:ext uri="{FF2B5EF4-FFF2-40B4-BE49-F238E27FC236}">
                <a16:creationId xmlns:a16="http://schemas.microsoft.com/office/drawing/2014/main" id="{58B3948C-FA53-3ACB-C3DF-CFFB2A737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5084763"/>
            <a:ext cx="6591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CuadroTexto 12">
            <a:extLst>
              <a:ext uri="{FF2B5EF4-FFF2-40B4-BE49-F238E27FC236}">
                <a16:creationId xmlns:a16="http://schemas.microsoft.com/office/drawing/2014/main" id="{D0BB86BE-8160-3D7F-22BF-ED4F19FE8025}"/>
              </a:ext>
            </a:extLst>
          </p:cNvPr>
          <p:cNvSpPr txBox="1">
            <a:spLocks noChangeArrowheads="1"/>
          </p:cNvSpPr>
          <p:nvPr/>
        </p:nvSpPr>
        <p:spPr bwMode="auto">
          <a:xfrm>
            <a:off x="533400" y="6096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The proportionality becomes an equality only when the pseudo-wave function is farther required to preserve the norm inside the cutoff radius </a:t>
            </a:r>
          </a:p>
        </p:txBody>
      </p:sp>
      <p:grpSp>
        <p:nvGrpSpPr>
          <p:cNvPr id="17" name="Grupo 16">
            <a:extLst>
              <a:ext uri="{FF2B5EF4-FFF2-40B4-BE49-F238E27FC236}">
                <a16:creationId xmlns:a16="http://schemas.microsoft.com/office/drawing/2014/main" id="{70626D30-A7E9-8FE1-266F-A68A0CFAF96B}"/>
              </a:ext>
            </a:extLst>
          </p:cNvPr>
          <p:cNvGrpSpPr>
            <a:grpSpLocks/>
          </p:cNvGrpSpPr>
          <p:nvPr/>
        </p:nvGrpSpPr>
        <p:grpSpPr bwMode="auto">
          <a:xfrm>
            <a:off x="7734300" y="990600"/>
            <a:ext cx="1028700" cy="2286000"/>
            <a:chOff x="7734300" y="990600"/>
            <a:chExt cx="1028700" cy="2286000"/>
          </a:xfrm>
        </p:grpSpPr>
        <p:sp>
          <p:nvSpPr>
            <p:cNvPr id="14" name="Rectángulo 13">
              <a:extLst>
                <a:ext uri="{FF2B5EF4-FFF2-40B4-BE49-F238E27FC236}">
                  <a16:creationId xmlns:a16="http://schemas.microsoft.com/office/drawing/2014/main" id="{919EDD00-EB84-DCB7-D73D-3F6FD2E62352}"/>
                </a:ext>
              </a:extLst>
            </p:cNvPr>
            <p:cNvSpPr/>
            <p:nvPr/>
          </p:nvSpPr>
          <p:spPr>
            <a:xfrm>
              <a:off x="7734300" y="990600"/>
              <a:ext cx="990600" cy="609600"/>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5" name="Rectángulo 14">
              <a:extLst>
                <a:ext uri="{FF2B5EF4-FFF2-40B4-BE49-F238E27FC236}">
                  <a16:creationId xmlns:a16="http://schemas.microsoft.com/office/drawing/2014/main" id="{4D8ADD0F-C5FF-B504-BE6B-C83216970686}"/>
                </a:ext>
              </a:extLst>
            </p:cNvPr>
            <p:cNvSpPr/>
            <p:nvPr/>
          </p:nvSpPr>
          <p:spPr>
            <a:xfrm>
              <a:off x="7772400" y="2667000"/>
              <a:ext cx="990600" cy="609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16" name="Conector recto de flecha 15">
              <a:extLst>
                <a:ext uri="{FF2B5EF4-FFF2-40B4-BE49-F238E27FC236}">
                  <a16:creationId xmlns:a16="http://schemas.microsoft.com/office/drawing/2014/main" id="{845EBE89-CC56-73F6-1C6D-AF2DCC48A027}"/>
                </a:ext>
              </a:extLst>
            </p:cNvPr>
            <p:cNvCxnSpPr/>
            <p:nvPr/>
          </p:nvCxnSpPr>
          <p:spPr>
            <a:xfrm>
              <a:off x="8153400" y="1752600"/>
              <a:ext cx="0" cy="773113"/>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0E2F80D-D3AD-61B1-855A-00521BA9AF7F}"/>
              </a:ext>
            </a:extLst>
          </p:cNvPr>
          <p:cNvSpPr>
            <a:spLocks noGrp="1" noChangeArrowheads="1"/>
          </p:cNvSpPr>
          <p:nvPr>
            <p:ph type="title"/>
          </p:nvPr>
        </p:nvSpPr>
        <p:spPr>
          <a:xfrm>
            <a:off x="0" y="0"/>
            <a:ext cx="8001000" cy="788988"/>
          </a:xfrm>
        </p:spPr>
        <p:txBody>
          <a:bodyPr/>
          <a:lstStyle/>
          <a:p>
            <a:pPr eaLnBrk="1" hangingPunct="1">
              <a:defRPr/>
            </a:pPr>
            <a:r>
              <a:rPr lang="en-US" dirty="0">
                <a:cs typeface="+mj-cs"/>
              </a:rPr>
              <a:t>First-principles pseudopotential construction</a:t>
            </a:r>
          </a:p>
        </p:txBody>
      </p:sp>
      <p:pic>
        <p:nvPicPr>
          <p:cNvPr id="67586" name="Imagen 5">
            <a:extLst>
              <a:ext uri="{FF2B5EF4-FFF2-40B4-BE49-F238E27FC236}">
                <a16:creationId xmlns:a16="http://schemas.microsoft.com/office/drawing/2014/main" id="{97AAD599-1303-A948-AA46-8046EECFB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5637213" cy="553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7" name="Imagen 6">
            <a:extLst>
              <a:ext uri="{FF2B5EF4-FFF2-40B4-BE49-F238E27FC236}">
                <a16:creationId xmlns:a16="http://schemas.microsoft.com/office/drawing/2014/main" id="{D9F612FB-EFBB-0E27-9407-BA25662F0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988" y="1827213"/>
            <a:ext cx="8366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n 7">
            <a:extLst>
              <a:ext uri="{FF2B5EF4-FFF2-40B4-BE49-F238E27FC236}">
                <a16:creationId xmlns:a16="http://schemas.microsoft.com/office/drawing/2014/main" id="{3EDA560E-9BEB-85C7-B807-6E71DA41E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287588"/>
            <a:ext cx="809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n 8">
            <a:extLst>
              <a:ext uri="{FF2B5EF4-FFF2-40B4-BE49-F238E27FC236}">
                <a16:creationId xmlns:a16="http://schemas.microsoft.com/office/drawing/2014/main" id="{3AB41D79-D0E7-EEE5-5EDD-22A8DD171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314950"/>
            <a:ext cx="923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Imagen 9">
            <a:extLst>
              <a:ext uri="{FF2B5EF4-FFF2-40B4-BE49-F238E27FC236}">
                <a16:creationId xmlns:a16="http://schemas.microsoft.com/office/drawing/2014/main" id="{E058419E-5E81-3B5A-3679-C6019B5ED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857750"/>
            <a:ext cx="947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upo 14">
            <a:extLst>
              <a:ext uri="{FF2B5EF4-FFF2-40B4-BE49-F238E27FC236}">
                <a16:creationId xmlns:a16="http://schemas.microsoft.com/office/drawing/2014/main" id="{2A0D9C32-E589-7145-6A92-51F642854CBC}"/>
              </a:ext>
            </a:extLst>
          </p:cNvPr>
          <p:cNvGrpSpPr>
            <a:grpSpLocks/>
          </p:cNvGrpSpPr>
          <p:nvPr/>
        </p:nvGrpSpPr>
        <p:grpSpPr bwMode="auto">
          <a:xfrm>
            <a:off x="6781800" y="1503363"/>
            <a:ext cx="1420813" cy="369887"/>
            <a:chOff x="6400800" y="1417237"/>
            <a:chExt cx="1420695" cy="369332"/>
          </a:xfrm>
        </p:grpSpPr>
        <p:pic>
          <p:nvPicPr>
            <p:cNvPr id="67596" name="Imagen 12">
              <a:extLst>
                <a:ext uri="{FF2B5EF4-FFF2-40B4-BE49-F238E27FC236}">
                  <a16:creationId xmlns:a16="http://schemas.microsoft.com/office/drawing/2014/main" id="{DF158A33-22B8-571C-EE47-1524FB55A7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015" y="1500600"/>
              <a:ext cx="31248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CuadroTexto 13">
              <a:extLst>
                <a:ext uri="{FF2B5EF4-FFF2-40B4-BE49-F238E27FC236}">
                  <a16:creationId xmlns:a16="http://schemas.microsoft.com/office/drawing/2014/main" id="{C6EB19E9-08AC-79E8-8C4E-EA9506C78D44}"/>
                </a:ext>
              </a:extLst>
            </p:cNvPr>
            <p:cNvSpPr txBox="1">
              <a:spLocks noChangeArrowheads="1"/>
            </p:cNvSpPr>
            <p:nvPr/>
          </p:nvSpPr>
          <p:spPr bwMode="auto">
            <a:xfrm>
              <a:off x="6400800" y="1417237"/>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Beyond</a:t>
              </a:r>
            </a:p>
          </p:txBody>
        </p:sp>
      </p:grpSp>
      <p:sp>
        <p:nvSpPr>
          <p:cNvPr id="67592" name="CuadroTexto 15">
            <a:extLst>
              <a:ext uri="{FF2B5EF4-FFF2-40B4-BE49-F238E27FC236}">
                <a16:creationId xmlns:a16="http://schemas.microsoft.com/office/drawing/2014/main" id="{5064F849-93EC-973F-CDA3-FE16179C15CB}"/>
              </a:ext>
            </a:extLst>
          </p:cNvPr>
          <p:cNvSpPr txBox="1">
            <a:spLocks noChangeArrowheads="1"/>
          </p:cNvSpPr>
          <p:nvPr/>
        </p:nvSpPr>
        <p:spPr bwMode="auto">
          <a:xfrm>
            <a:off x="6732588" y="5573713"/>
            <a:ext cx="142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Also</a:t>
            </a:r>
          </a:p>
        </p:txBody>
      </p:sp>
      <p:pic>
        <p:nvPicPr>
          <p:cNvPr id="67593" name="Imagen 16">
            <a:extLst>
              <a:ext uri="{FF2B5EF4-FFF2-40B4-BE49-F238E27FC236}">
                <a16:creationId xmlns:a16="http://schemas.microsoft.com/office/drawing/2014/main" id="{2878B1A1-AC70-91E7-81B4-B4E3DAC766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0013" y="6113463"/>
            <a:ext cx="20843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Imagen 17">
            <a:extLst>
              <a:ext uri="{FF2B5EF4-FFF2-40B4-BE49-F238E27FC236}">
                <a16:creationId xmlns:a16="http://schemas.microsoft.com/office/drawing/2014/main" id="{86CD9B16-BFAD-AE5C-0408-243275612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357438"/>
            <a:ext cx="2727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Imagen 18">
            <a:extLst>
              <a:ext uri="{FF2B5EF4-FFF2-40B4-BE49-F238E27FC236}">
                <a16:creationId xmlns:a16="http://schemas.microsoft.com/office/drawing/2014/main" id="{54A937FC-7879-58E5-6026-2F392EFE9E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6313" y="4830763"/>
            <a:ext cx="2859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85EC8DB-C9B0-A814-8B4F-4611A7FB4A62}"/>
              </a:ext>
            </a:extLst>
          </p:cNvPr>
          <p:cNvSpPr>
            <a:spLocks noGrp="1" noChangeArrowheads="1"/>
          </p:cNvSpPr>
          <p:nvPr>
            <p:ph type="title"/>
          </p:nvPr>
        </p:nvSpPr>
        <p:spPr>
          <a:xfrm>
            <a:off x="0" y="0"/>
            <a:ext cx="8534400" cy="941388"/>
          </a:xfrm>
        </p:spPr>
        <p:txBody>
          <a:bodyPr/>
          <a:lstStyle/>
          <a:p>
            <a:pPr eaLnBrk="1" hangingPunct="1">
              <a:defRPr/>
            </a:pPr>
            <a:r>
              <a:rPr lang="en-US" dirty="0">
                <a:cs typeface="+mj-cs"/>
              </a:rPr>
              <a:t>Relationship between the logarithmic derivative and the scattering properties</a:t>
            </a:r>
          </a:p>
        </p:txBody>
      </p:sp>
      <p:pic>
        <p:nvPicPr>
          <p:cNvPr id="69634" name="Imagen 1">
            <a:extLst>
              <a:ext uri="{FF2B5EF4-FFF2-40B4-BE49-F238E27FC236}">
                <a16:creationId xmlns:a16="http://schemas.microsoft.com/office/drawing/2014/main" id="{69363128-01CB-4648-7F90-088DEF95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514600"/>
            <a:ext cx="90360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CuadroTexto 2">
            <a:extLst>
              <a:ext uri="{FF2B5EF4-FFF2-40B4-BE49-F238E27FC236}">
                <a16:creationId xmlns:a16="http://schemas.microsoft.com/office/drawing/2014/main" id="{8E1E5E88-29EC-29EE-813A-FCD292C7160F}"/>
              </a:ext>
            </a:extLst>
          </p:cNvPr>
          <p:cNvSpPr txBox="1">
            <a:spLocks noChangeArrowheads="1"/>
          </p:cNvSpPr>
          <p:nvPr/>
        </p:nvSpPr>
        <p:spPr bwMode="auto">
          <a:xfrm>
            <a:off x="1828800" y="5802313"/>
            <a:ext cx="556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L. I. Schiff, Quantum Mechanics. </a:t>
            </a:r>
          </a:p>
          <a:p>
            <a:pPr algn="ctr">
              <a:spcBef>
                <a:spcPct val="0"/>
              </a:spcBef>
              <a:buFontTx/>
              <a:buNone/>
            </a:pPr>
            <a:r>
              <a:rPr lang="es-ES" altLang="es-ES" sz="1800"/>
              <a:t>Chapter V (page 106)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4DE3C0A-64A2-8870-3F8B-E6F149703C60}"/>
              </a:ext>
            </a:extLst>
          </p:cNvPr>
          <p:cNvSpPr>
            <a:spLocks noGrp="1" noChangeArrowheads="1"/>
          </p:cNvSpPr>
          <p:nvPr>
            <p:ph type="title"/>
          </p:nvPr>
        </p:nvSpPr>
        <p:spPr>
          <a:xfrm>
            <a:off x="0" y="0"/>
            <a:ext cx="7924800" cy="941388"/>
          </a:xfrm>
        </p:spPr>
        <p:txBody>
          <a:bodyPr/>
          <a:lstStyle/>
          <a:p>
            <a:pPr eaLnBrk="1" hangingPunct="1">
              <a:defRPr/>
            </a:pPr>
            <a:r>
              <a:rPr lang="en-US" dirty="0">
                <a:cs typeface="+mj-cs"/>
              </a:rPr>
              <a:t>First-principles pseudopotential construction</a:t>
            </a:r>
          </a:p>
        </p:txBody>
      </p:sp>
      <p:sp>
        <p:nvSpPr>
          <p:cNvPr id="71682" name="CuadroTexto 1">
            <a:extLst>
              <a:ext uri="{FF2B5EF4-FFF2-40B4-BE49-F238E27FC236}">
                <a16:creationId xmlns:a16="http://schemas.microsoft.com/office/drawing/2014/main" id="{1C0E964C-1FD1-7198-710C-F9D59E957313}"/>
              </a:ext>
            </a:extLst>
          </p:cNvPr>
          <p:cNvSpPr txBox="1">
            <a:spLocks noChangeArrowheads="1"/>
          </p:cNvSpPr>
          <p:nvPr/>
        </p:nvSpPr>
        <p:spPr bwMode="auto">
          <a:xfrm>
            <a:off x="304800" y="1343025"/>
            <a:ext cx="7639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By construction, the pseudopotential has the correct eigenvalues</a:t>
            </a:r>
          </a:p>
        </p:txBody>
      </p:sp>
      <p:sp>
        <p:nvSpPr>
          <p:cNvPr id="71683" name="CuadroTexto 2">
            <a:extLst>
              <a:ext uri="{FF2B5EF4-FFF2-40B4-BE49-F238E27FC236}">
                <a16:creationId xmlns:a16="http://schemas.microsoft.com/office/drawing/2014/main" id="{91AE2285-529B-A6E8-3DE7-44EC147F253A}"/>
              </a:ext>
            </a:extLst>
          </p:cNvPr>
          <p:cNvSpPr txBox="1">
            <a:spLocks noChangeArrowheads="1"/>
          </p:cNvSpPr>
          <p:nvPr/>
        </p:nvSpPr>
        <p:spPr bwMode="auto">
          <a:xfrm>
            <a:off x="1143000" y="1833563"/>
            <a:ext cx="723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Scattering properties are correct at the reference eigenvalues </a:t>
            </a:r>
          </a:p>
        </p:txBody>
      </p:sp>
      <p:grpSp>
        <p:nvGrpSpPr>
          <p:cNvPr id="71684" name="Grupo 12">
            <a:extLst>
              <a:ext uri="{FF2B5EF4-FFF2-40B4-BE49-F238E27FC236}">
                <a16:creationId xmlns:a16="http://schemas.microsoft.com/office/drawing/2014/main" id="{9EF4C6F8-17BD-F567-46F2-C1493EB9D2D3}"/>
              </a:ext>
            </a:extLst>
          </p:cNvPr>
          <p:cNvGrpSpPr>
            <a:grpSpLocks/>
          </p:cNvGrpSpPr>
          <p:nvPr/>
        </p:nvGrpSpPr>
        <p:grpSpPr bwMode="auto">
          <a:xfrm>
            <a:off x="1143000" y="2209800"/>
            <a:ext cx="7239000" cy="646113"/>
            <a:chOff x="1524000" y="2221468"/>
            <a:chExt cx="7239000" cy="646331"/>
          </a:xfrm>
        </p:grpSpPr>
        <p:sp>
          <p:nvSpPr>
            <p:cNvPr id="71687" name="CuadroTexto 5">
              <a:extLst>
                <a:ext uri="{FF2B5EF4-FFF2-40B4-BE49-F238E27FC236}">
                  <a16:creationId xmlns:a16="http://schemas.microsoft.com/office/drawing/2014/main" id="{71EBA282-38B5-EA33-7C15-5B9A8B6B0B18}"/>
                </a:ext>
              </a:extLst>
            </p:cNvPr>
            <p:cNvSpPr txBox="1">
              <a:spLocks noChangeArrowheads="1"/>
            </p:cNvSpPr>
            <p:nvPr/>
          </p:nvSpPr>
          <p:spPr bwMode="auto">
            <a:xfrm>
              <a:off x="1524000" y="22214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Find the solution of the Schrödinger equation that is regular at the origin at this energy </a:t>
              </a:r>
            </a:p>
          </p:txBody>
        </p:sp>
        <p:pic>
          <p:nvPicPr>
            <p:cNvPr id="71688" name="Imagen 6">
              <a:extLst>
                <a:ext uri="{FF2B5EF4-FFF2-40B4-BE49-F238E27FC236}">
                  <a16:creationId xmlns:a16="http://schemas.microsoft.com/office/drawing/2014/main" id="{E8999A0F-EA3E-5B17-9B11-9C4E2768F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590800"/>
              <a:ext cx="1836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685" name="CuadroTexto 8">
            <a:extLst>
              <a:ext uri="{FF2B5EF4-FFF2-40B4-BE49-F238E27FC236}">
                <a16:creationId xmlns:a16="http://schemas.microsoft.com/office/drawing/2014/main" id="{DE33F487-9FDC-5FC5-BCAC-7BC3B5103997}"/>
              </a:ext>
            </a:extLst>
          </p:cNvPr>
          <p:cNvSpPr txBox="1">
            <a:spLocks noChangeArrowheads="1"/>
          </p:cNvSpPr>
          <p:nvPr/>
        </p:nvSpPr>
        <p:spPr bwMode="auto">
          <a:xfrm>
            <a:off x="304800" y="3163888"/>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Also want:</a:t>
            </a:r>
          </a:p>
          <a:p>
            <a:pPr>
              <a:spcBef>
                <a:spcPct val="0"/>
              </a:spcBef>
              <a:buFontTx/>
              <a:buNone/>
            </a:pPr>
            <a:r>
              <a:rPr lang="es-ES" altLang="es-ES" sz="1800"/>
              <a:t>	- Norm conservation</a:t>
            </a:r>
          </a:p>
          <a:p>
            <a:pPr>
              <a:spcBef>
                <a:spcPct val="0"/>
              </a:spcBef>
              <a:buFontTx/>
              <a:buNone/>
            </a:pPr>
            <a:r>
              <a:rPr lang="es-ES" altLang="es-ES" sz="1800"/>
              <a:t>	- Scattering conservation remain pretty good for nearby eigenvalues</a:t>
            </a:r>
          </a:p>
        </p:txBody>
      </p:sp>
      <p:sp>
        <p:nvSpPr>
          <p:cNvPr id="71686" name="CuadroTexto 24">
            <a:extLst>
              <a:ext uri="{FF2B5EF4-FFF2-40B4-BE49-F238E27FC236}">
                <a16:creationId xmlns:a16="http://schemas.microsoft.com/office/drawing/2014/main" id="{D5AA6434-5963-4AD5-10B5-D05F3E22B219}"/>
              </a:ext>
            </a:extLst>
          </p:cNvPr>
          <p:cNvSpPr txBox="1">
            <a:spLocks noChangeArrowheads="1"/>
          </p:cNvSpPr>
          <p:nvPr/>
        </p:nvSpPr>
        <p:spPr bwMode="auto">
          <a:xfrm>
            <a:off x="304800" y="4562475"/>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Surprising result of Hamann, Schlüter and Chang:</a:t>
            </a:r>
          </a:p>
          <a:p>
            <a:pPr>
              <a:spcBef>
                <a:spcPct val="0"/>
              </a:spcBef>
              <a:buFontTx/>
              <a:buNone/>
            </a:pPr>
            <a:r>
              <a:rPr lang="es-ES" altLang="es-ES" sz="1800"/>
              <a:t>	- These two properties come together</a:t>
            </a:r>
          </a:p>
          <a:p>
            <a:pPr>
              <a:spcBef>
                <a:spcPct val="0"/>
              </a:spcBef>
              <a:buFontTx/>
              <a:buNone/>
            </a:pPr>
            <a:r>
              <a:rPr lang="es-ES" altLang="es-ES" sz="1800"/>
              <a:t>	- Norm conserving pseudopotentials have good scattering properties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C79EEA00-2F93-AB42-77FB-A8B9361A29D3}"/>
              </a:ext>
            </a:extLst>
          </p:cNvPr>
          <p:cNvSpPr>
            <a:spLocks noChangeArrowheads="1"/>
          </p:cNvSpPr>
          <p:nvPr/>
        </p:nvSpPr>
        <p:spPr bwMode="auto">
          <a:xfrm>
            <a:off x="0" y="0"/>
            <a:ext cx="8991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ES" sz="2500">
                <a:solidFill>
                  <a:srgbClr val="FFFF00"/>
                </a:solidFill>
              </a:rPr>
              <a:t>Bibliography used in the present lecture</a:t>
            </a:r>
          </a:p>
        </p:txBody>
      </p:sp>
      <p:pic>
        <p:nvPicPr>
          <p:cNvPr id="18434" name="Picture 3">
            <a:extLst>
              <a:ext uri="{FF2B5EF4-FFF2-40B4-BE49-F238E27FC236}">
                <a16:creationId xmlns:a16="http://schemas.microsoft.com/office/drawing/2014/main" id="{727BA346-FA6E-886C-7684-BF730C97F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1079500"/>
            <a:ext cx="38941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EC33BFA-A533-BF1B-EBAF-DA22AB92B17F}"/>
              </a:ext>
            </a:extLst>
          </p:cNvPr>
          <p:cNvSpPr>
            <a:spLocks noGrp="1" noChangeArrowheads="1"/>
          </p:cNvSpPr>
          <p:nvPr>
            <p:ph type="title"/>
          </p:nvPr>
        </p:nvSpPr>
        <p:spPr>
          <a:xfrm>
            <a:off x="0" y="0"/>
            <a:ext cx="6019800" cy="941388"/>
          </a:xfrm>
        </p:spPr>
        <p:txBody>
          <a:bodyPr/>
          <a:lstStyle/>
          <a:p>
            <a:pPr eaLnBrk="1" hangingPunct="1">
              <a:defRPr/>
            </a:pPr>
            <a:r>
              <a:rPr lang="en-US" dirty="0">
                <a:cs typeface="+mj-cs"/>
              </a:rPr>
              <a:t>Checking the transferability through the scattering properties</a:t>
            </a:r>
          </a:p>
        </p:txBody>
      </p:sp>
      <p:sp>
        <p:nvSpPr>
          <p:cNvPr id="73730" name="CuadroTexto 1">
            <a:extLst>
              <a:ext uri="{FF2B5EF4-FFF2-40B4-BE49-F238E27FC236}">
                <a16:creationId xmlns:a16="http://schemas.microsoft.com/office/drawing/2014/main" id="{7DAB11C1-B149-42E2-7C15-D5C63A87CE32}"/>
              </a:ext>
            </a:extLst>
          </p:cNvPr>
          <p:cNvSpPr txBox="1">
            <a:spLocks noChangeArrowheads="1"/>
          </p:cNvSpPr>
          <p:nvPr/>
        </p:nvSpPr>
        <p:spPr bwMode="auto">
          <a:xfrm>
            <a:off x="1104900" y="885825"/>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For separated all-electron and a pseudopotential calculations:</a:t>
            </a:r>
          </a:p>
        </p:txBody>
      </p:sp>
      <p:grpSp>
        <p:nvGrpSpPr>
          <p:cNvPr id="73731" name="Grupo 11">
            <a:extLst>
              <a:ext uri="{FF2B5EF4-FFF2-40B4-BE49-F238E27FC236}">
                <a16:creationId xmlns:a16="http://schemas.microsoft.com/office/drawing/2014/main" id="{8FF7FD1B-4931-6559-DE4D-C5D16B30F071}"/>
              </a:ext>
            </a:extLst>
          </p:cNvPr>
          <p:cNvGrpSpPr>
            <a:grpSpLocks/>
          </p:cNvGrpSpPr>
          <p:nvPr/>
        </p:nvGrpSpPr>
        <p:grpSpPr bwMode="auto">
          <a:xfrm>
            <a:off x="1524000" y="1376363"/>
            <a:ext cx="7239000" cy="368300"/>
            <a:chOff x="1524000" y="1567934"/>
            <a:chExt cx="7239000" cy="369332"/>
          </a:xfrm>
        </p:grpSpPr>
        <p:sp>
          <p:nvSpPr>
            <p:cNvPr id="73750" name="CuadroTexto 2">
              <a:extLst>
                <a:ext uri="{FF2B5EF4-FFF2-40B4-BE49-F238E27FC236}">
                  <a16:creationId xmlns:a16="http://schemas.microsoft.com/office/drawing/2014/main" id="{F9B60906-6953-0B51-CECB-92401FEDFAE8}"/>
                </a:ext>
              </a:extLst>
            </p:cNvPr>
            <p:cNvSpPr txBox="1">
              <a:spLocks noChangeArrowheads="1"/>
            </p:cNvSpPr>
            <p:nvPr/>
          </p:nvSpPr>
          <p:spPr bwMode="auto">
            <a:xfrm>
              <a:off x="1524000" y="1567934"/>
              <a:ext cx="723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Choose a given angular momentum channel      and an energy </a:t>
              </a:r>
            </a:p>
          </p:txBody>
        </p:sp>
        <p:pic>
          <p:nvPicPr>
            <p:cNvPr id="73751" name="Imagen 3">
              <a:extLst>
                <a:ext uri="{FF2B5EF4-FFF2-40B4-BE49-F238E27FC236}">
                  <a16:creationId xmlns:a16="http://schemas.microsoft.com/office/drawing/2014/main" id="{B27BC3DD-14A4-819F-2672-AE075CA44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44600"/>
              <a:ext cx="69561"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Imagen 4">
              <a:extLst>
                <a:ext uri="{FF2B5EF4-FFF2-40B4-BE49-F238E27FC236}">
                  <a16:creationId xmlns:a16="http://schemas.microsoft.com/office/drawing/2014/main" id="{5DB7038E-6BEF-5FF8-DC80-80E82548B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165" y="1676400"/>
              <a:ext cx="1836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32" name="Grupo 12">
            <a:extLst>
              <a:ext uri="{FF2B5EF4-FFF2-40B4-BE49-F238E27FC236}">
                <a16:creationId xmlns:a16="http://schemas.microsoft.com/office/drawing/2014/main" id="{927E0A1E-700F-A78D-F0E6-08A3802090C3}"/>
              </a:ext>
            </a:extLst>
          </p:cNvPr>
          <p:cNvGrpSpPr>
            <a:grpSpLocks/>
          </p:cNvGrpSpPr>
          <p:nvPr/>
        </p:nvGrpSpPr>
        <p:grpSpPr bwMode="auto">
          <a:xfrm>
            <a:off x="1524000" y="1752600"/>
            <a:ext cx="7239000" cy="646113"/>
            <a:chOff x="1524000" y="2221468"/>
            <a:chExt cx="7239000" cy="646331"/>
          </a:xfrm>
        </p:grpSpPr>
        <p:sp>
          <p:nvSpPr>
            <p:cNvPr id="73748" name="CuadroTexto 5">
              <a:extLst>
                <a:ext uri="{FF2B5EF4-FFF2-40B4-BE49-F238E27FC236}">
                  <a16:creationId xmlns:a16="http://schemas.microsoft.com/office/drawing/2014/main" id="{B9967395-486C-35B3-1954-E8C89A73D406}"/>
                </a:ext>
              </a:extLst>
            </p:cNvPr>
            <p:cNvSpPr txBox="1">
              <a:spLocks noChangeArrowheads="1"/>
            </p:cNvSpPr>
            <p:nvPr/>
          </p:nvSpPr>
          <p:spPr bwMode="auto">
            <a:xfrm>
              <a:off x="1524000" y="2221468"/>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Find the solution of the Schrödinger equation that is regular at the origin at this energy </a:t>
              </a:r>
            </a:p>
          </p:txBody>
        </p:sp>
        <p:pic>
          <p:nvPicPr>
            <p:cNvPr id="73749" name="Imagen 6">
              <a:extLst>
                <a:ext uri="{FF2B5EF4-FFF2-40B4-BE49-F238E27FC236}">
                  <a16:creationId xmlns:a16="http://schemas.microsoft.com/office/drawing/2014/main" id="{B6EA017C-FDA5-9297-A6B3-881E64989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90800"/>
              <a:ext cx="1836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33" name="Imagen 7">
            <a:extLst>
              <a:ext uri="{FF2B5EF4-FFF2-40B4-BE49-F238E27FC236}">
                <a16:creationId xmlns:a16="http://schemas.microsoft.com/office/drawing/2014/main" id="{C620A6B9-4082-1353-0CA1-CFAF6184E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38400"/>
            <a:ext cx="7772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4" name="Grupo 10">
            <a:extLst>
              <a:ext uri="{FF2B5EF4-FFF2-40B4-BE49-F238E27FC236}">
                <a16:creationId xmlns:a16="http://schemas.microsoft.com/office/drawing/2014/main" id="{5403F423-A649-A677-9B5F-29549DCFF6C0}"/>
              </a:ext>
            </a:extLst>
          </p:cNvPr>
          <p:cNvGrpSpPr>
            <a:grpSpLocks/>
          </p:cNvGrpSpPr>
          <p:nvPr/>
        </p:nvGrpSpPr>
        <p:grpSpPr bwMode="auto">
          <a:xfrm>
            <a:off x="1524000" y="3363913"/>
            <a:ext cx="3776663" cy="369887"/>
            <a:chOff x="1524000" y="4013661"/>
            <a:chExt cx="3777360" cy="369332"/>
          </a:xfrm>
        </p:grpSpPr>
        <p:sp>
          <p:nvSpPr>
            <p:cNvPr id="73746" name="CuadroTexto 8">
              <a:extLst>
                <a:ext uri="{FF2B5EF4-FFF2-40B4-BE49-F238E27FC236}">
                  <a16:creationId xmlns:a16="http://schemas.microsoft.com/office/drawing/2014/main" id="{ABECB7D5-1A20-DE55-5FE0-0E7E54948516}"/>
                </a:ext>
              </a:extLst>
            </p:cNvPr>
            <p:cNvSpPr txBox="1">
              <a:spLocks noChangeArrowheads="1"/>
            </p:cNvSpPr>
            <p:nvPr/>
          </p:nvSpPr>
          <p:spPr bwMode="auto">
            <a:xfrm>
              <a:off x="1524000" y="4013661"/>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Compare the solution beyond </a:t>
              </a:r>
            </a:p>
          </p:txBody>
        </p:sp>
        <p:pic>
          <p:nvPicPr>
            <p:cNvPr id="73747" name="Imagen 9">
              <a:extLst>
                <a:ext uri="{FF2B5EF4-FFF2-40B4-BE49-F238E27FC236}">
                  <a16:creationId xmlns:a16="http://schemas.microsoft.com/office/drawing/2014/main" id="{509E1950-C934-772A-AAF5-E6C25CE68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114800"/>
              <a:ext cx="27216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35" name="Imagen 13">
            <a:extLst>
              <a:ext uri="{FF2B5EF4-FFF2-40B4-BE49-F238E27FC236}">
                <a16:creationId xmlns:a16="http://schemas.microsoft.com/office/drawing/2014/main" id="{8DABC6DB-8A12-9E9F-32AB-CDA81E184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25" y="4240213"/>
            <a:ext cx="2952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CuadroTexto 14">
            <a:extLst>
              <a:ext uri="{FF2B5EF4-FFF2-40B4-BE49-F238E27FC236}">
                <a16:creationId xmlns:a16="http://schemas.microsoft.com/office/drawing/2014/main" id="{112556D2-E385-93F5-37E4-5E6720A25A33}"/>
              </a:ext>
            </a:extLst>
          </p:cNvPr>
          <p:cNvSpPr txBox="1">
            <a:spLocks noChangeArrowheads="1"/>
          </p:cNvSpPr>
          <p:nvPr/>
        </p:nvSpPr>
        <p:spPr bwMode="auto">
          <a:xfrm>
            <a:off x="1524000" y="3744913"/>
            <a:ext cx="693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800"/>
              <a:t>- If they match         good scattering properties</a:t>
            </a:r>
          </a:p>
        </p:txBody>
      </p:sp>
      <p:pic>
        <p:nvPicPr>
          <p:cNvPr id="73737" name="Imagen 15">
            <a:extLst>
              <a:ext uri="{FF2B5EF4-FFF2-40B4-BE49-F238E27FC236}">
                <a16:creationId xmlns:a16="http://schemas.microsoft.com/office/drawing/2014/main" id="{979AD20B-422E-F53F-37F9-59DB29B30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852863"/>
            <a:ext cx="344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Imagen 16">
            <a:extLst>
              <a:ext uri="{FF2B5EF4-FFF2-40B4-BE49-F238E27FC236}">
                <a16:creationId xmlns:a16="http://schemas.microsoft.com/office/drawing/2014/main" id="{78A1E7E5-65F4-5D62-C4F5-AE89A82C5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1100" y="6032500"/>
            <a:ext cx="7747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Imagen 17">
            <a:extLst>
              <a:ext uri="{FF2B5EF4-FFF2-40B4-BE49-F238E27FC236}">
                <a16:creationId xmlns:a16="http://schemas.microsoft.com/office/drawing/2014/main" id="{B18A1366-A95A-1EF1-3C08-CD7DCE149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6363" y="6032500"/>
            <a:ext cx="68103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CuadroTexto 18">
            <a:extLst>
              <a:ext uri="{FF2B5EF4-FFF2-40B4-BE49-F238E27FC236}">
                <a16:creationId xmlns:a16="http://schemas.microsoft.com/office/drawing/2014/main" id="{C463314A-C3A4-5AE5-C41D-20418541CA53}"/>
              </a:ext>
            </a:extLst>
          </p:cNvPr>
          <p:cNvSpPr txBox="1">
            <a:spLocks noChangeArrowheads="1"/>
          </p:cNvSpPr>
          <p:nvPr/>
        </p:nvSpPr>
        <p:spPr bwMode="auto">
          <a:xfrm>
            <a:off x="3581400" y="6096000"/>
            <a:ext cx="102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900">
                <a:solidFill>
                  <a:schemeClr val="tx1"/>
                </a:solidFill>
              </a:rPr>
              <a:t>(Used for construction)</a:t>
            </a:r>
          </a:p>
        </p:txBody>
      </p:sp>
      <p:sp>
        <p:nvSpPr>
          <p:cNvPr id="73741" name="CuadroTexto 19">
            <a:extLst>
              <a:ext uri="{FF2B5EF4-FFF2-40B4-BE49-F238E27FC236}">
                <a16:creationId xmlns:a16="http://schemas.microsoft.com/office/drawing/2014/main" id="{2FBA84C8-9454-D534-ED69-3EE0901DFEC4}"/>
              </a:ext>
            </a:extLst>
          </p:cNvPr>
          <p:cNvSpPr txBox="1">
            <a:spLocks noChangeArrowheads="1"/>
          </p:cNvSpPr>
          <p:nvPr/>
        </p:nvSpPr>
        <p:spPr bwMode="auto">
          <a:xfrm>
            <a:off x="4992688" y="6107113"/>
            <a:ext cx="1027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900">
                <a:solidFill>
                  <a:schemeClr val="tx1"/>
                </a:solidFill>
              </a:rPr>
              <a:t>(Used for testing)</a:t>
            </a:r>
          </a:p>
        </p:txBody>
      </p:sp>
      <p:pic>
        <p:nvPicPr>
          <p:cNvPr id="73742" name="Imagen 7">
            <a:extLst>
              <a:ext uri="{FF2B5EF4-FFF2-40B4-BE49-F238E27FC236}">
                <a16:creationId xmlns:a16="http://schemas.microsoft.com/office/drawing/2014/main" id="{2C44FA31-CC69-28B1-C3A4-6A873E96D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8600" y="4760913"/>
            <a:ext cx="44767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Imagen 6">
            <a:extLst>
              <a:ext uri="{FF2B5EF4-FFF2-40B4-BE49-F238E27FC236}">
                <a16:creationId xmlns:a16="http://schemas.microsoft.com/office/drawing/2014/main" id="{7FB027FA-38D0-76D2-085E-477868564B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0663" y="4495800"/>
            <a:ext cx="46513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Imagen 7">
            <a:extLst>
              <a:ext uri="{FF2B5EF4-FFF2-40B4-BE49-F238E27FC236}">
                <a16:creationId xmlns:a16="http://schemas.microsoft.com/office/drawing/2014/main" id="{052982D2-7E61-49D5-2A20-C2E72BE00A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4760913"/>
            <a:ext cx="44767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Imagen 6">
            <a:extLst>
              <a:ext uri="{FF2B5EF4-FFF2-40B4-BE49-F238E27FC236}">
                <a16:creationId xmlns:a16="http://schemas.microsoft.com/office/drawing/2014/main" id="{E8755BB5-9837-7C9A-9A0D-39B03094C8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8463" y="4495800"/>
            <a:ext cx="46513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9CE101D-D7FE-2417-9FAB-48AACA0C79FF}"/>
              </a:ext>
            </a:extLst>
          </p:cNvPr>
          <p:cNvSpPr>
            <a:spLocks noGrp="1" noChangeArrowheads="1"/>
          </p:cNvSpPr>
          <p:nvPr>
            <p:ph type="title"/>
          </p:nvPr>
        </p:nvSpPr>
        <p:spPr>
          <a:xfrm>
            <a:off x="0" y="0"/>
            <a:ext cx="8153400" cy="1030288"/>
          </a:xfrm>
        </p:spPr>
        <p:txBody>
          <a:bodyPr/>
          <a:lstStyle/>
          <a:p>
            <a:pPr eaLnBrk="1" hangingPunct="1">
              <a:defRPr/>
            </a:pPr>
            <a:r>
              <a:rPr lang="en-US" dirty="0">
                <a:cs typeface="+mj-cs"/>
              </a:rPr>
              <a:t>Scattering properties:</a:t>
            </a:r>
            <a:br>
              <a:rPr lang="en-US" dirty="0">
                <a:cs typeface="+mj-cs"/>
              </a:rPr>
            </a:br>
            <a:r>
              <a:rPr lang="en-US" dirty="0">
                <a:cs typeface="+mj-cs"/>
              </a:rPr>
              <a:t>How to quantify the “logarithmic derivatives” </a:t>
            </a:r>
          </a:p>
        </p:txBody>
      </p:sp>
      <p:grpSp>
        <p:nvGrpSpPr>
          <p:cNvPr id="75778" name="Grupo 15">
            <a:extLst>
              <a:ext uri="{FF2B5EF4-FFF2-40B4-BE49-F238E27FC236}">
                <a16:creationId xmlns:a16="http://schemas.microsoft.com/office/drawing/2014/main" id="{CA067EC4-0EB8-35FB-1939-ED105208557F}"/>
              </a:ext>
            </a:extLst>
          </p:cNvPr>
          <p:cNvGrpSpPr>
            <a:grpSpLocks/>
          </p:cNvGrpSpPr>
          <p:nvPr/>
        </p:nvGrpSpPr>
        <p:grpSpPr bwMode="auto">
          <a:xfrm>
            <a:off x="152400" y="1290638"/>
            <a:ext cx="3511550" cy="3382962"/>
            <a:chOff x="2816225" y="1295400"/>
            <a:chExt cx="3511550" cy="3382748"/>
          </a:xfrm>
        </p:grpSpPr>
        <p:pic>
          <p:nvPicPr>
            <p:cNvPr id="75789" name="Imagen 10">
              <a:extLst>
                <a:ext uri="{FF2B5EF4-FFF2-40B4-BE49-F238E27FC236}">
                  <a16:creationId xmlns:a16="http://schemas.microsoft.com/office/drawing/2014/main" id="{57412160-AB6F-4041-D519-C724275C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1295400"/>
              <a:ext cx="3511550" cy="338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ector recto 12">
              <a:extLst>
                <a:ext uri="{FF2B5EF4-FFF2-40B4-BE49-F238E27FC236}">
                  <a16:creationId xmlns:a16="http://schemas.microsoft.com/office/drawing/2014/main" id="{8349BE14-BB6A-6312-535B-D6B509D5A939}"/>
                </a:ext>
              </a:extLst>
            </p:cNvPr>
            <p:cNvCxnSpPr/>
            <p:nvPr/>
          </p:nvCxnSpPr>
          <p:spPr>
            <a:xfrm>
              <a:off x="4800600" y="1523986"/>
              <a:ext cx="0" cy="2819222"/>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75791" name="CuadroTexto 13">
              <a:extLst>
                <a:ext uri="{FF2B5EF4-FFF2-40B4-BE49-F238E27FC236}">
                  <a16:creationId xmlns:a16="http://schemas.microsoft.com/office/drawing/2014/main" id="{92566487-B3F3-7180-A6B8-93FCA6A2D9C3}"/>
                </a:ext>
              </a:extLst>
            </p:cNvPr>
            <p:cNvSpPr txBox="1">
              <a:spLocks noChangeArrowheads="1"/>
            </p:cNvSpPr>
            <p:nvPr/>
          </p:nvSpPr>
          <p:spPr bwMode="auto">
            <a:xfrm>
              <a:off x="4876800" y="1625025"/>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600">
                  <a:solidFill>
                    <a:schemeClr val="tx1"/>
                  </a:solidFill>
                </a:rPr>
                <a:t>Diagnostic radius </a:t>
              </a:r>
            </a:p>
          </p:txBody>
        </p:sp>
      </p:grpSp>
      <p:grpSp>
        <p:nvGrpSpPr>
          <p:cNvPr id="75779" name="Grupo 20">
            <a:extLst>
              <a:ext uri="{FF2B5EF4-FFF2-40B4-BE49-F238E27FC236}">
                <a16:creationId xmlns:a16="http://schemas.microsoft.com/office/drawing/2014/main" id="{0939263F-829B-572C-78D3-E5FAB40A83D7}"/>
              </a:ext>
            </a:extLst>
          </p:cNvPr>
          <p:cNvGrpSpPr>
            <a:grpSpLocks/>
          </p:cNvGrpSpPr>
          <p:nvPr/>
        </p:nvGrpSpPr>
        <p:grpSpPr bwMode="auto">
          <a:xfrm>
            <a:off x="3952875" y="1290638"/>
            <a:ext cx="5033963" cy="3752850"/>
            <a:chOff x="3952359" y="1290851"/>
            <a:chExt cx="5034320" cy="3752081"/>
          </a:xfrm>
        </p:grpSpPr>
        <p:pic>
          <p:nvPicPr>
            <p:cNvPr id="75786" name="Imagen 14">
              <a:extLst>
                <a:ext uri="{FF2B5EF4-FFF2-40B4-BE49-F238E27FC236}">
                  <a16:creationId xmlns:a16="http://schemas.microsoft.com/office/drawing/2014/main" id="{05BB9CEF-1D96-FD1B-9117-5F7944B14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35566" y="622486"/>
              <a:ext cx="3382748" cy="47194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7" name="CuadroTexto 16">
              <a:extLst>
                <a:ext uri="{FF2B5EF4-FFF2-40B4-BE49-F238E27FC236}">
                  <a16:creationId xmlns:a16="http://schemas.microsoft.com/office/drawing/2014/main" id="{86A19750-0686-3A7B-4C8A-45FCBF2A6671}"/>
                </a:ext>
              </a:extLst>
            </p:cNvPr>
            <p:cNvSpPr txBox="1">
              <a:spLocks noChangeArrowheads="1"/>
            </p:cNvSpPr>
            <p:nvPr/>
          </p:nvSpPr>
          <p:spPr bwMode="auto">
            <a:xfrm>
              <a:off x="5791200" y="4673600"/>
              <a:ext cx="1828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solidFill>
                    <a:schemeClr val="tx1"/>
                  </a:solidFill>
                </a:rPr>
                <a:t>Energy (Ry)</a:t>
              </a:r>
            </a:p>
          </p:txBody>
        </p:sp>
        <p:sp>
          <p:nvSpPr>
            <p:cNvPr id="75788" name="CuadroTexto 17">
              <a:extLst>
                <a:ext uri="{FF2B5EF4-FFF2-40B4-BE49-F238E27FC236}">
                  <a16:creationId xmlns:a16="http://schemas.microsoft.com/office/drawing/2014/main" id="{CC5EE523-8AA9-FE15-DD23-47048BEF03A4}"/>
                </a:ext>
              </a:extLst>
            </p:cNvPr>
            <p:cNvSpPr txBox="1">
              <a:spLocks noChangeArrowheads="1"/>
            </p:cNvSpPr>
            <p:nvPr/>
          </p:nvSpPr>
          <p:spPr bwMode="auto">
            <a:xfrm rot="-5400000">
              <a:off x="2445651" y="2797559"/>
              <a:ext cx="338274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b="0">
                  <a:solidFill>
                    <a:schemeClr val="tx1"/>
                  </a:solidFill>
                </a:rPr>
                <a:t>Logarithmic derivative</a:t>
              </a:r>
            </a:p>
          </p:txBody>
        </p:sp>
      </p:grpSp>
      <p:pic>
        <p:nvPicPr>
          <p:cNvPr id="75780" name="Imagen 1">
            <a:extLst>
              <a:ext uri="{FF2B5EF4-FFF2-40B4-BE49-F238E27FC236}">
                <a16:creationId xmlns:a16="http://schemas.microsoft.com/office/drawing/2014/main" id="{53E669A4-1045-56C6-A4D2-EA8FA78F2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988" y="5486400"/>
            <a:ext cx="68040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Imagen 2">
            <a:extLst>
              <a:ext uri="{FF2B5EF4-FFF2-40B4-BE49-F238E27FC236}">
                <a16:creationId xmlns:a16="http://schemas.microsoft.com/office/drawing/2014/main" id="{21B35A3D-9089-1C19-FE69-A18869DE09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163" y="1966913"/>
            <a:ext cx="2540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upo 5">
            <a:extLst>
              <a:ext uri="{FF2B5EF4-FFF2-40B4-BE49-F238E27FC236}">
                <a16:creationId xmlns:a16="http://schemas.microsoft.com/office/drawing/2014/main" id="{B90ED3CC-6C59-4502-D5D9-53CCCA1DDC42}"/>
              </a:ext>
            </a:extLst>
          </p:cNvPr>
          <p:cNvGrpSpPr>
            <a:grpSpLocks/>
          </p:cNvGrpSpPr>
          <p:nvPr/>
        </p:nvGrpSpPr>
        <p:grpSpPr bwMode="auto">
          <a:xfrm>
            <a:off x="4876800" y="2514600"/>
            <a:ext cx="2895600" cy="646113"/>
            <a:chOff x="4876800" y="2514600"/>
            <a:chExt cx="2895599" cy="646331"/>
          </a:xfrm>
        </p:grpSpPr>
        <p:sp>
          <p:nvSpPr>
            <p:cNvPr id="75784" name="CuadroTexto 3">
              <a:extLst>
                <a:ext uri="{FF2B5EF4-FFF2-40B4-BE49-F238E27FC236}">
                  <a16:creationId xmlns:a16="http://schemas.microsoft.com/office/drawing/2014/main" id="{05D54FD5-233D-A072-5B29-643724A55544}"/>
                </a:ext>
              </a:extLst>
            </p:cNvPr>
            <p:cNvSpPr txBox="1">
              <a:spLocks noChangeArrowheads="1"/>
            </p:cNvSpPr>
            <p:nvPr/>
          </p:nvSpPr>
          <p:spPr bwMode="auto">
            <a:xfrm>
              <a:off x="4876800" y="2514600"/>
              <a:ext cx="2895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s-ES" altLang="es-ES" b="1"/>
                <a:t>Correct by construction at </a:t>
              </a:r>
            </a:p>
          </p:txBody>
        </p:sp>
        <p:pic>
          <p:nvPicPr>
            <p:cNvPr id="75785" name="Imagen 4">
              <a:extLst>
                <a:ext uri="{FF2B5EF4-FFF2-40B4-BE49-F238E27FC236}">
                  <a16:creationId xmlns:a16="http://schemas.microsoft.com/office/drawing/2014/main" id="{AE0ACF79-D5AE-98B2-7E6B-8B22B5B8FA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884246"/>
              <a:ext cx="845617" cy="19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ector recto de flecha 7">
            <a:extLst>
              <a:ext uri="{FF2B5EF4-FFF2-40B4-BE49-F238E27FC236}">
                <a16:creationId xmlns:a16="http://schemas.microsoft.com/office/drawing/2014/main" id="{E435FAA7-6FC1-EB38-1C20-F6B637B2B8AE}"/>
              </a:ext>
            </a:extLst>
          </p:cNvPr>
          <p:cNvCxnSpPr/>
          <p:nvPr/>
        </p:nvCxnSpPr>
        <p:spPr>
          <a:xfrm flipV="1">
            <a:off x="6248400" y="1995488"/>
            <a:ext cx="381000" cy="5191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8879F7D-CC8D-4B62-601D-1733E3EBE5A0}"/>
              </a:ext>
            </a:extLst>
          </p:cNvPr>
          <p:cNvSpPr>
            <a:spLocks noGrp="1" noChangeArrowheads="1"/>
          </p:cNvSpPr>
          <p:nvPr>
            <p:ph type="title"/>
          </p:nvPr>
        </p:nvSpPr>
        <p:spPr>
          <a:xfrm>
            <a:off x="0" y="0"/>
            <a:ext cx="8153400" cy="1030288"/>
          </a:xfrm>
        </p:spPr>
        <p:txBody>
          <a:bodyPr/>
          <a:lstStyle/>
          <a:p>
            <a:pPr eaLnBrk="1" hangingPunct="1">
              <a:defRPr/>
            </a:pPr>
            <a:r>
              <a:rPr lang="en-US" dirty="0">
                <a:cs typeface="+mj-cs"/>
              </a:rPr>
              <a:t>Norm conservation</a:t>
            </a:r>
          </a:p>
        </p:txBody>
      </p:sp>
      <p:pic>
        <p:nvPicPr>
          <p:cNvPr id="77826" name="Imagen 6">
            <a:extLst>
              <a:ext uri="{FF2B5EF4-FFF2-40B4-BE49-F238E27FC236}">
                <a16:creationId xmlns:a16="http://schemas.microsoft.com/office/drawing/2014/main" id="{CC83795E-94D7-17EC-8F3D-775A28A9C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55626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Imagen 8">
            <a:extLst>
              <a:ext uri="{FF2B5EF4-FFF2-40B4-BE49-F238E27FC236}">
                <a16:creationId xmlns:a16="http://schemas.microsoft.com/office/drawing/2014/main" id="{1FBEF93B-6268-52EE-B04F-BC6EDE3E9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2057400"/>
            <a:ext cx="4537075" cy="4483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28" name="Imagen 6">
            <a:extLst>
              <a:ext uri="{FF2B5EF4-FFF2-40B4-BE49-F238E27FC236}">
                <a16:creationId xmlns:a16="http://schemas.microsoft.com/office/drawing/2014/main" id="{C4F8E7B2-DCC3-618D-1D7D-3041B2B23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5650" y="2871788"/>
            <a:ext cx="836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Imagen 7">
            <a:extLst>
              <a:ext uri="{FF2B5EF4-FFF2-40B4-BE49-F238E27FC236}">
                <a16:creationId xmlns:a16="http://schemas.microsoft.com/office/drawing/2014/main" id="{5D688C3F-0F34-A0B3-9CD9-1A3FE6BB4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3" y="3332163"/>
            <a:ext cx="809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0" name="Grupo 14">
            <a:extLst>
              <a:ext uri="{FF2B5EF4-FFF2-40B4-BE49-F238E27FC236}">
                <a16:creationId xmlns:a16="http://schemas.microsoft.com/office/drawing/2014/main" id="{464018FA-BA20-26CD-67F7-D6528096BA5D}"/>
              </a:ext>
            </a:extLst>
          </p:cNvPr>
          <p:cNvGrpSpPr>
            <a:grpSpLocks/>
          </p:cNvGrpSpPr>
          <p:nvPr/>
        </p:nvGrpSpPr>
        <p:grpSpPr bwMode="auto">
          <a:xfrm>
            <a:off x="5791200" y="2438400"/>
            <a:ext cx="2895600" cy="646113"/>
            <a:chOff x="5791200" y="2438400"/>
            <a:chExt cx="2895600" cy="646331"/>
          </a:xfrm>
        </p:grpSpPr>
        <p:sp>
          <p:nvSpPr>
            <p:cNvPr id="77834" name="CuadroTexto 11">
              <a:extLst>
                <a:ext uri="{FF2B5EF4-FFF2-40B4-BE49-F238E27FC236}">
                  <a16:creationId xmlns:a16="http://schemas.microsoft.com/office/drawing/2014/main" id="{80F52770-BE3B-C3A1-F530-B63F75C9BE13}"/>
                </a:ext>
              </a:extLst>
            </p:cNvPr>
            <p:cNvSpPr txBox="1">
              <a:spLocks noChangeArrowheads="1"/>
            </p:cNvSpPr>
            <p:nvPr/>
          </p:nvSpPr>
          <p:spPr bwMode="auto">
            <a:xfrm>
              <a:off x="5791200" y="2438400"/>
              <a:ext cx="289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ES" altLang="es-ES" b="1">
                  <a:solidFill>
                    <a:schemeClr val="bg1"/>
                  </a:solidFill>
                </a:rPr>
                <a:t>         At</a:t>
              </a:r>
            </a:p>
            <a:p>
              <a:pPr algn="ctr"/>
              <a:r>
                <a:rPr lang="es-ES" altLang="es-ES" b="1">
                  <a:solidFill>
                    <a:schemeClr val="bg1"/>
                  </a:solidFill>
                </a:rPr>
                <a:t>(used for construction)</a:t>
              </a:r>
            </a:p>
          </p:txBody>
        </p:sp>
        <p:pic>
          <p:nvPicPr>
            <p:cNvPr id="77835" name="Imagen 13">
              <a:extLst>
                <a:ext uri="{FF2B5EF4-FFF2-40B4-BE49-F238E27FC236}">
                  <a16:creationId xmlns:a16="http://schemas.microsoft.com/office/drawing/2014/main" id="{9037C54F-AE75-4DC0-09A3-6DC9CB044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555823"/>
              <a:ext cx="1371600" cy="18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1" name="CuadroTexto 15">
            <a:extLst>
              <a:ext uri="{FF2B5EF4-FFF2-40B4-BE49-F238E27FC236}">
                <a16:creationId xmlns:a16="http://schemas.microsoft.com/office/drawing/2014/main" id="{2CE3FA29-2E8F-08FC-C548-F0711BAC27C2}"/>
              </a:ext>
            </a:extLst>
          </p:cNvPr>
          <p:cNvSpPr txBox="1">
            <a:spLocks noChangeArrowheads="1"/>
          </p:cNvSpPr>
          <p:nvPr/>
        </p:nvSpPr>
        <p:spPr bwMode="auto">
          <a:xfrm>
            <a:off x="5029200" y="5373688"/>
            <a:ext cx="396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s-ES" altLang="es-ES" b="1">
                <a:solidFill>
                  <a:srgbClr val="FFFF00"/>
                </a:solidFill>
              </a:rPr>
              <a:t>Charge contained in this region is the same (AE vs. PS) </a:t>
            </a:r>
          </a:p>
        </p:txBody>
      </p:sp>
      <p:sp>
        <p:nvSpPr>
          <p:cNvPr id="17" name="Rectángulo 16">
            <a:extLst>
              <a:ext uri="{FF2B5EF4-FFF2-40B4-BE49-F238E27FC236}">
                <a16:creationId xmlns:a16="http://schemas.microsoft.com/office/drawing/2014/main" id="{2947B69E-67A7-4068-BA86-0A429256A11C}"/>
              </a:ext>
            </a:extLst>
          </p:cNvPr>
          <p:cNvSpPr/>
          <p:nvPr/>
        </p:nvSpPr>
        <p:spPr>
          <a:xfrm>
            <a:off x="990600" y="2590800"/>
            <a:ext cx="685800" cy="3657600"/>
          </a:xfrm>
          <a:prstGeom prst="rect">
            <a:avLst/>
          </a:prstGeom>
          <a:solidFill>
            <a:schemeClr val="accent1">
              <a:alpha val="32001"/>
            </a:schemeClr>
          </a:solidFill>
          <a:ln>
            <a:noFill/>
          </a:ln>
          <a:effectLst>
            <a:outerShdw blurRad="40000" dist="23000" dir="5400000" rotWithShape="0">
              <a:srgbClr val="000000">
                <a:alpha val="41262"/>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cxnSp>
        <p:nvCxnSpPr>
          <p:cNvPr id="19" name="Conector recto de flecha 18">
            <a:extLst>
              <a:ext uri="{FF2B5EF4-FFF2-40B4-BE49-F238E27FC236}">
                <a16:creationId xmlns:a16="http://schemas.microsoft.com/office/drawing/2014/main" id="{26D1838C-EBFC-8774-EABB-B7A4B137438E}"/>
              </a:ext>
            </a:extLst>
          </p:cNvPr>
          <p:cNvCxnSpPr>
            <a:cxnSpLocks/>
          </p:cNvCxnSpPr>
          <p:nvPr/>
        </p:nvCxnSpPr>
        <p:spPr>
          <a:xfrm flipH="1">
            <a:off x="1752600" y="5715000"/>
            <a:ext cx="274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9761D43-F7A2-0D98-DA36-09DB0BD337EC}"/>
              </a:ext>
            </a:extLst>
          </p:cNvPr>
          <p:cNvSpPr>
            <a:spLocks noGrp="1" noChangeArrowheads="1"/>
          </p:cNvSpPr>
          <p:nvPr>
            <p:ph type="title"/>
          </p:nvPr>
        </p:nvSpPr>
        <p:spPr>
          <a:xfrm>
            <a:off x="0" y="0"/>
            <a:ext cx="7239000" cy="941388"/>
          </a:xfrm>
        </p:spPr>
        <p:txBody>
          <a:bodyPr/>
          <a:lstStyle/>
          <a:p>
            <a:pPr eaLnBrk="1" hangingPunct="1">
              <a:defRPr/>
            </a:pPr>
            <a:r>
              <a:rPr lang="en-US" dirty="0">
                <a:cs typeface="+mj-cs"/>
              </a:rPr>
              <a:t>Relationship between norm conservation and scattering properties </a:t>
            </a:r>
          </a:p>
        </p:txBody>
      </p:sp>
      <p:sp>
        <p:nvSpPr>
          <p:cNvPr id="78850" name="CuadroTexto 1">
            <a:extLst>
              <a:ext uri="{FF2B5EF4-FFF2-40B4-BE49-F238E27FC236}">
                <a16:creationId xmlns:a16="http://schemas.microsoft.com/office/drawing/2014/main" id="{2E1A562E-9DA6-7F18-6CD8-D96017508C65}"/>
              </a:ext>
            </a:extLst>
          </p:cNvPr>
          <p:cNvSpPr txBox="1">
            <a:spLocks noChangeArrowheads="1"/>
          </p:cNvSpPr>
          <p:nvPr/>
        </p:nvSpPr>
        <p:spPr bwMode="auto">
          <a:xfrm>
            <a:off x="1333500" y="1196975"/>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Fundamental advance of Hamann, Schlüter and Chang Phys. Rev. Lett. (1979) </a:t>
            </a:r>
          </a:p>
        </p:txBody>
      </p:sp>
      <p:grpSp>
        <p:nvGrpSpPr>
          <p:cNvPr id="78851" name="Grupo 4">
            <a:extLst>
              <a:ext uri="{FF2B5EF4-FFF2-40B4-BE49-F238E27FC236}">
                <a16:creationId xmlns:a16="http://schemas.microsoft.com/office/drawing/2014/main" id="{86205DF5-B43F-7613-D4F4-F356AE44F88E}"/>
              </a:ext>
            </a:extLst>
          </p:cNvPr>
          <p:cNvGrpSpPr>
            <a:grpSpLocks/>
          </p:cNvGrpSpPr>
          <p:nvPr/>
        </p:nvGrpSpPr>
        <p:grpSpPr bwMode="auto">
          <a:xfrm>
            <a:off x="1371600" y="1846263"/>
            <a:ext cx="6400800" cy="1506537"/>
            <a:chOff x="2057400" y="1981200"/>
            <a:chExt cx="6400800" cy="1506029"/>
          </a:xfrm>
        </p:grpSpPr>
        <p:sp>
          <p:nvSpPr>
            <p:cNvPr id="78856" name="CuadroTexto 2">
              <a:extLst>
                <a:ext uri="{FF2B5EF4-FFF2-40B4-BE49-F238E27FC236}">
                  <a16:creationId xmlns:a16="http://schemas.microsoft.com/office/drawing/2014/main" id="{109FA837-B89D-5374-288B-5F195BC7FBBA}"/>
                </a:ext>
              </a:extLst>
            </p:cNvPr>
            <p:cNvSpPr txBox="1">
              <a:spLocks noChangeArrowheads="1"/>
            </p:cNvSpPr>
            <p:nvPr/>
          </p:nvSpPr>
          <p:spPr bwMode="auto">
            <a:xfrm>
              <a:off x="2057400" y="1981200"/>
              <a:ext cx="640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solidFill>
                    <a:srgbClr val="FFFF00"/>
                  </a:solidFill>
                </a:rPr>
                <a:t>If norm conservation is imposed,</a:t>
              </a:r>
            </a:p>
            <a:p>
              <a:pPr algn="ctr">
                <a:spcBef>
                  <a:spcPct val="0"/>
                </a:spcBef>
                <a:buFontTx/>
                <a:buNone/>
              </a:pPr>
              <a:r>
                <a:rPr lang="es-ES" altLang="es-ES" sz="1800">
                  <a:solidFill>
                    <a:srgbClr val="FFFF00"/>
                  </a:solidFill>
                </a:rPr>
                <a:t> then the pseudo-logarithmic derivative </a:t>
              </a:r>
            </a:p>
            <a:p>
              <a:pPr algn="ctr">
                <a:spcBef>
                  <a:spcPct val="0"/>
                </a:spcBef>
                <a:buFontTx/>
                <a:buNone/>
              </a:pPr>
              <a:r>
                <a:rPr lang="es-ES" altLang="es-ES" sz="1800">
                  <a:solidFill>
                    <a:srgbClr val="FFFF00"/>
                  </a:solidFill>
                </a:rPr>
                <a:t>matches </a:t>
              </a:r>
            </a:p>
            <a:p>
              <a:pPr algn="ctr">
                <a:spcBef>
                  <a:spcPct val="0"/>
                </a:spcBef>
                <a:buFontTx/>
                <a:buNone/>
              </a:pPr>
              <a:r>
                <a:rPr lang="es-ES" altLang="es-ES" sz="1800">
                  <a:solidFill>
                    <a:srgbClr val="FFFF00"/>
                  </a:solidFill>
                </a:rPr>
                <a:t>the all-electron logarithmic derivative to second order in </a:t>
              </a:r>
            </a:p>
          </p:txBody>
        </p:sp>
        <p:pic>
          <p:nvPicPr>
            <p:cNvPr id="78857" name="Imagen 3">
              <a:extLst>
                <a:ext uri="{FF2B5EF4-FFF2-40B4-BE49-F238E27FC236}">
                  <a16:creationId xmlns:a16="http://schemas.microsoft.com/office/drawing/2014/main" id="{C1149B74-F2E7-8DB9-4414-CD2A57B27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658" y="3200400"/>
              <a:ext cx="1441142" cy="28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52" name="Imagen 5">
            <a:extLst>
              <a:ext uri="{FF2B5EF4-FFF2-40B4-BE49-F238E27FC236}">
                <a16:creationId xmlns:a16="http://schemas.microsoft.com/office/drawing/2014/main" id="{BB63799A-2C3C-017B-0877-F98FF39F1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3519488"/>
            <a:ext cx="4000500"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CuadroTexto 6">
            <a:extLst>
              <a:ext uri="{FF2B5EF4-FFF2-40B4-BE49-F238E27FC236}">
                <a16:creationId xmlns:a16="http://schemas.microsoft.com/office/drawing/2014/main" id="{660FA3F9-1BCC-C060-74CE-6246CD8AC9E1}"/>
              </a:ext>
            </a:extLst>
          </p:cNvPr>
          <p:cNvSpPr txBox="1">
            <a:spLocks noChangeArrowheads="1"/>
          </p:cNvSpPr>
          <p:nvPr/>
        </p:nvSpPr>
        <p:spPr bwMode="auto">
          <a:xfrm>
            <a:off x="2971800" y="5321300"/>
            <a:ext cx="228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400">
                <a:solidFill>
                  <a:schemeClr val="tx1"/>
                </a:solidFill>
              </a:rPr>
              <a:t>Color: all electron</a:t>
            </a:r>
          </a:p>
          <a:p>
            <a:pPr>
              <a:spcBef>
                <a:spcPct val="0"/>
              </a:spcBef>
              <a:buFontTx/>
              <a:buNone/>
            </a:pPr>
            <a:r>
              <a:rPr lang="es-ES" altLang="es-ES" sz="1400">
                <a:solidFill>
                  <a:schemeClr val="tx1"/>
                </a:solidFill>
              </a:rPr>
              <a:t>Black: pseudopotential</a:t>
            </a:r>
          </a:p>
          <a:p>
            <a:pPr>
              <a:spcBef>
                <a:spcPct val="0"/>
              </a:spcBef>
              <a:buFontTx/>
              <a:buNone/>
            </a:pPr>
            <a:r>
              <a:rPr lang="es-ES" altLang="es-ES" sz="1400">
                <a:solidFill>
                  <a:schemeClr val="tx1"/>
                </a:solidFill>
              </a:rPr>
              <a:t>Arrows: bound energies</a:t>
            </a:r>
          </a:p>
        </p:txBody>
      </p:sp>
      <p:sp>
        <p:nvSpPr>
          <p:cNvPr id="78854" name="CuadroTexto 7">
            <a:extLst>
              <a:ext uri="{FF2B5EF4-FFF2-40B4-BE49-F238E27FC236}">
                <a16:creationId xmlns:a16="http://schemas.microsoft.com/office/drawing/2014/main" id="{4BD1EFBE-2BD1-EB9B-E6A7-D2A86A64529E}"/>
              </a:ext>
            </a:extLst>
          </p:cNvPr>
          <p:cNvSpPr txBox="1">
            <a:spLocks noChangeArrowheads="1"/>
          </p:cNvSpPr>
          <p:nvPr/>
        </p:nvSpPr>
        <p:spPr bwMode="auto">
          <a:xfrm>
            <a:off x="2286000" y="64881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solidFill>
                  <a:srgbClr val="00B0F0"/>
                </a:solidFill>
              </a:rPr>
              <a:t>Courtesy of Andrea del Corso</a:t>
            </a:r>
          </a:p>
        </p:txBody>
      </p:sp>
      <p:sp>
        <p:nvSpPr>
          <p:cNvPr id="78855" name="CuadroTexto 8">
            <a:extLst>
              <a:ext uri="{FF2B5EF4-FFF2-40B4-BE49-F238E27FC236}">
                <a16:creationId xmlns:a16="http://schemas.microsoft.com/office/drawing/2014/main" id="{8184FFE3-84CD-6758-7471-2849E495D82B}"/>
              </a:ext>
            </a:extLst>
          </p:cNvPr>
          <p:cNvSpPr txBox="1">
            <a:spLocks noChangeArrowheads="1"/>
          </p:cNvSpPr>
          <p:nvPr/>
        </p:nvSpPr>
        <p:spPr bwMode="auto">
          <a:xfrm>
            <a:off x="6572250" y="4481513"/>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 sz="1800"/>
              <a:t>The slopes automatically matches at the reference energies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8BF1DA1B-68B8-923B-BD84-BFC1427F3A1E}"/>
              </a:ext>
            </a:extLst>
          </p:cNvPr>
          <p:cNvSpPr>
            <a:spLocks noGrp="1" noChangeArrowheads="1"/>
          </p:cNvSpPr>
          <p:nvPr>
            <p:ph type="title"/>
          </p:nvPr>
        </p:nvSpPr>
        <p:spPr>
          <a:xfrm>
            <a:off x="0" y="0"/>
            <a:ext cx="8839200" cy="1143000"/>
          </a:xfrm>
        </p:spPr>
        <p:txBody>
          <a:bodyPr/>
          <a:lstStyle/>
          <a:p>
            <a:pPr eaLnBrk="1" hangingPunct="1"/>
            <a:r>
              <a:rPr lang="en-US" altLang="es-ES"/>
              <a:t>The pseudopotential transformation:</a:t>
            </a:r>
            <a:br>
              <a:rPr lang="en-US" altLang="es-ES"/>
            </a:br>
            <a:r>
              <a:rPr lang="en-US" altLang="es-ES"/>
              <a:t>Seeking for the wave equation of the </a:t>
            </a:r>
            <a:r>
              <a:rPr lang="ja-JP" altLang="en-US"/>
              <a:t>“</a:t>
            </a:r>
            <a:r>
              <a:rPr lang="en-US" altLang="ja-JP"/>
              <a:t>smooth</a:t>
            </a:r>
            <a:r>
              <a:rPr lang="ja-JP" altLang="en-US"/>
              <a:t>”</a:t>
            </a:r>
            <a:r>
              <a:rPr lang="en-US" altLang="ja-JP"/>
              <a:t> </a:t>
            </a:r>
            <a:endParaRPr lang="en-US" altLang="es-ES"/>
          </a:p>
        </p:txBody>
      </p:sp>
      <p:sp>
        <p:nvSpPr>
          <p:cNvPr id="80898" name="Text Box 3">
            <a:extLst>
              <a:ext uri="{FF2B5EF4-FFF2-40B4-BE49-F238E27FC236}">
                <a16:creationId xmlns:a16="http://schemas.microsoft.com/office/drawing/2014/main" id="{17B93FC0-82B7-C46A-7730-0726CCA2AC16}"/>
              </a:ext>
            </a:extLst>
          </p:cNvPr>
          <p:cNvSpPr txBox="1">
            <a:spLocks noChangeArrowheads="1"/>
          </p:cNvSpPr>
          <p:nvPr/>
        </p:nvSpPr>
        <p:spPr bwMode="auto">
          <a:xfrm>
            <a:off x="1485900" y="1219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J. C. Phillips and L. Kleinman, Phys. Rev. 116, 287 (1959)</a:t>
            </a:r>
          </a:p>
        </p:txBody>
      </p:sp>
      <p:pic>
        <p:nvPicPr>
          <p:cNvPr id="80899" name="Picture 4" descr="PKA2">
            <a:extLst>
              <a:ext uri="{FF2B5EF4-FFF2-40B4-BE49-F238E27FC236}">
                <a16:creationId xmlns:a16="http://schemas.microsoft.com/office/drawing/2014/main" id="{FDF55B22-CFE6-A95F-7107-2CF8485B4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3321050"/>
            <a:ext cx="70024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descr="PKA3">
            <a:extLst>
              <a:ext uri="{FF2B5EF4-FFF2-40B4-BE49-F238E27FC236}">
                <a16:creationId xmlns:a16="http://schemas.microsoft.com/office/drawing/2014/main" id="{5953DA98-1236-6F2A-8BA9-2889867A3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5257800"/>
            <a:ext cx="7851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PKA1">
            <a:extLst>
              <a:ext uri="{FF2B5EF4-FFF2-40B4-BE49-F238E27FC236}">
                <a16:creationId xmlns:a16="http://schemas.microsoft.com/office/drawing/2014/main" id="{BF6ECCA3-EF7A-39A0-2477-3B437D0A5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863" y="2286000"/>
            <a:ext cx="55022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7">
            <a:extLst>
              <a:ext uri="{FF2B5EF4-FFF2-40B4-BE49-F238E27FC236}">
                <a16:creationId xmlns:a16="http://schemas.microsoft.com/office/drawing/2014/main" id="{C5B9D5D5-8FBF-C9A8-A1E5-00C24655588A}"/>
              </a:ext>
            </a:extLst>
          </p:cNvPr>
          <p:cNvSpPr txBox="1">
            <a:spLocks noChangeArrowheads="1"/>
          </p:cNvSpPr>
          <p:nvPr/>
        </p:nvSpPr>
        <p:spPr bwMode="auto">
          <a:xfrm>
            <a:off x="0" y="17526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Replace the OPW form of the wave function into the Schr</a:t>
            </a:r>
            <a:r>
              <a:rPr lang="en-US" altLang="es-ES" sz="1800">
                <a:cs typeface="Arial" panose="020B0604020202020204" pitchFamily="34" charset="0"/>
              </a:rPr>
              <a:t>ödinger equation </a:t>
            </a:r>
          </a:p>
        </p:txBody>
      </p:sp>
      <p:sp>
        <p:nvSpPr>
          <p:cNvPr id="80903" name="Text Box 8">
            <a:extLst>
              <a:ext uri="{FF2B5EF4-FFF2-40B4-BE49-F238E27FC236}">
                <a16:creationId xmlns:a16="http://schemas.microsoft.com/office/drawing/2014/main" id="{86B1B57F-90C2-C283-AD11-1A5B5B5D5C0B}"/>
              </a:ext>
            </a:extLst>
          </p:cNvPr>
          <p:cNvSpPr txBox="1">
            <a:spLocks noChangeArrowheads="1"/>
          </p:cNvSpPr>
          <p:nvPr/>
        </p:nvSpPr>
        <p:spPr bwMode="auto">
          <a:xfrm>
            <a:off x="1295400" y="48006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Equation for the smooth part, with a non local operator</a:t>
            </a:r>
            <a:endParaRPr lang="en-US" altLang="es-ES" sz="1800">
              <a:cs typeface="Arial" panose="020B0604020202020204" pitchFamily="34" charset="0"/>
            </a:endParaRPr>
          </a:p>
        </p:txBody>
      </p:sp>
      <p:sp>
        <p:nvSpPr>
          <p:cNvPr id="80904" name="Text Box 9">
            <a:extLst>
              <a:ext uri="{FF2B5EF4-FFF2-40B4-BE49-F238E27FC236}">
                <a16:creationId xmlns:a16="http://schemas.microsoft.com/office/drawing/2014/main" id="{8F8FD18F-C44B-365A-F15F-F4793BCBC5F5}"/>
              </a:ext>
            </a:extLst>
          </p:cNvPr>
          <p:cNvSpPr txBox="1">
            <a:spLocks noChangeArrowheads="1"/>
          </p:cNvSpPr>
          <p:nvPr/>
        </p:nvSpPr>
        <p:spPr bwMode="auto">
          <a:xfrm>
            <a:off x="4343400" y="42672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ym typeface="Symbol" panose="05050102010706020507" pitchFamily="18" charset="2"/>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365B907-55EE-9C3C-CDDD-8C31646B0E1C}"/>
              </a:ext>
            </a:extLst>
          </p:cNvPr>
          <p:cNvSpPr>
            <a:spLocks noGrp="1" noChangeArrowheads="1"/>
          </p:cNvSpPr>
          <p:nvPr>
            <p:ph type="title"/>
          </p:nvPr>
        </p:nvSpPr>
        <p:spPr>
          <a:xfrm>
            <a:off x="0" y="0"/>
            <a:ext cx="6781800" cy="1143000"/>
          </a:xfrm>
        </p:spPr>
        <p:txBody>
          <a:bodyPr/>
          <a:lstStyle/>
          <a:p>
            <a:pPr eaLnBrk="1" hangingPunct="1">
              <a:defRPr/>
            </a:pPr>
            <a:r>
              <a:rPr lang="en-US">
                <a:cs typeface="+mj-cs"/>
              </a:rPr>
              <a:t>The original potential is replaced by a weaker non-local pseudopotential</a:t>
            </a:r>
          </a:p>
        </p:txBody>
      </p:sp>
      <p:sp>
        <p:nvSpPr>
          <p:cNvPr id="82946" name="Text Box 3">
            <a:extLst>
              <a:ext uri="{FF2B5EF4-FFF2-40B4-BE49-F238E27FC236}">
                <a16:creationId xmlns:a16="http://schemas.microsoft.com/office/drawing/2014/main" id="{B8247939-E996-F788-EE65-B8884C4DA70D}"/>
              </a:ext>
            </a:extLst>
          </p:cNvPr>
          <p:cNvSpPr txBox="1">
            <a:spLocks noChangeArrowheads="1"/>
          </p:cNvSpPr>
          <p:nvPr/>
        </p:nvSpPr>
        <p:spPr bwMode="auto">
          <a:xfrm>
            <a:off x="1485900" y="11430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J. C. Phillips and L. Kleinman, Phys. Rev. 116, 287 (1959)</a:t>
            </a:r>
          </a:p>
        </p:txBody>
      </p:sp>
      <p:sp>
        <p:nvSpPr>
          <p:cNvPr id="82947" name="Text Box 4">
            <a:extLst>
              <a:ext uri="{FF2B5EF4-FFF2-40B4-BE49-F238E27FC236}">
                <a16:creationId xmlns:a16="http://schemas.microsoft.com/office/drawing/2014/main" id="{E5A81AAF-27DB-6DAB-E6D6-53CC0AA0E018}"/>
              </a:ext>
            </a:extLst>
          </p:cNvPr>
          <p:cNvSpPr txBox="1">
            <a:spLocks noChangeArrowheads="1"/>
          </p:cNvSpPr>
          <p:nvPr/>
        </p:nvSpPr>
        <p:spPr bwMode="auto">
          <a:xfrm>
            <a:off x="11430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cs typeface="Arial" panose="020B0604020202020204" pitchFamily="34" charset="0"/>
              </a:rPr>
              <a:t>Advantages</a:t>
            </a:r>
          </a:p>
        </p:txBody>
      </p:sp>
      <p:pic>
        <p:nvPicPr>
          <p:cNvPr id="82948" name="Picture 5" descr="PKA4">
            <a:extLst>
              <a:ext uri="{FF2B5EF4-FFF2-40B4-BE49-F238E27FC236}">
                <a16:creationId xmlns:a16="http://schemas.microsoft.com/office/drawing/2014/main" id="{5BF2E76A-873B-8F23-5D72-BCC2C7D39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600200"/>
            <a:ext cx="35560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descr="PKA5">
            <a:extLst>
              <a:ext uri="{FF2B5EF4-FFF2-40B4-BE49-F238E27FC236}">
                <a16:creationId xmlns:a16="http://schemas.microsoft.com/office/drawing/2014/main" id="{B7F6ECD6-5805-5A93-3714-58D3B1BA4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8" y="2108200"/>
            <a:ext cx="76422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7">
            <a:extLst>
              <a:ext uri="{FF2B5EF4-FFF2-40B4-BE49-F238E27FC236}">
                <a16:creationId xmlns:a16="http://schemas.microsoft.com/office/drawing/2014/main" id="{AC424046-E998-D5F0-A077-CE35E6140BE2}"/>
              </a:ext>
            </a:extLst>
          </p:cNvPr>
          <p:cNvSpPr txBox="1">
            <a:spLocks noChangeArrowheads="1"/>
          </p:cNvSpPr>
          <p:nvPr/>
        </p:nvSpPr>
        <p:spPr bwMode="auto">
          <a:xfrm>
            <a:off x="5524500" y="3124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cs typeface="Arial" panose="020B0604020202020204" pitchFamily="34" charset="0"/>
              </a:rPr>
              <a:t>Disadvantages</a:t>
            </a:r>
          </a:p>
        </p:txBody>
      </p:sp>
      <p:sp>
        <p:nvSpPr>
          <p:cNvPr id="82951" name="Text Box 8">
            <a:extLst>
              <a:ext uri="{FF2B5EF4-FFF2-40B4-BE49-F238E27FC236}">
                <a16:creationId xmlns:a16="http://schemas.microsoft.com/office/drawing/2014/main" id="{BF0D7075-1D29-5952-4D3D-0C8D0285A664}"/>
              </a:ext>
            </a:extLst>
          </p:cNvPr>
          <p:cNvSpPr txBox="1">
            <a:spLocks noChangeArrowheads="1"/>
          </p:cNvSpPr>
          <p:nvPr/>
        </p:nvSpPr>
        <p:spPr bwMode="auto">
          <a:xfrm>
            <a:off x="0" y="3581400"/>
            <a:ext cx="45720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Repulsive</a:t>
            </a:r>
          </a:p>
          <a:p>
            <a:pPr algn="ctr" eaLnBrk="1" hangingPunct="1">
              <a:spcBef>
                <a:spcPct val="50000"/>
              </a:spcBef>
              <a:buFontTx/>
              <a:buNone/>
            </a:pPr>
            <a:endParaRPr lang="en-US" altLang="es-ES" i="1">
              <a:solidFill>
                <a:srgbClr val="00FFFF"/>
              </a:solidFill>
              <a:latin typeface="Times New Roman" panose="02020603050405020304" pitchFamily="18" charset="0"/>
            </a:endParaRPr>
          </a:p>
          <a:p>
            <a:pPr algn="ctr" eaLnBrk="1" hangingPunct="1">
              <a:spcBef>
                <a:spcPct val="50000"/>
              </a:spcBef>
              <a:buFontTx/>
              <a:buNone/>
            </a:pPr>
            <a:r>
              <a:rPr lang="en-US" altLang="es-ES" sz="2000">
                <a:solidFill>
                  <a:srgbClr val="00FFFF"/>
                </a:solidFill>
                <a:latin typeface="Times New Roman" panose="02020603050405020304" pitchFamily="18" charset="0"/>
                <a:sym typeface="Symbol" panose="05050102010706020507" pitchFamily="18" charset="2"/>
              </a:rPr>
              <a:t></a:t>
            </a:r>
          </a:p>
          <a:p>
            <a:pPr algn="ctr" eaLnBrk="1" hangingPunct="1">
              <a:spcBef>
                <a:spcPct val="50000"/>
              </a:spcBef>
              <a:buFontTx/>
              <a:buNone/>
            </a:pPr>
            <a:r>
              <a:rPr lang="en-US" altLang="es-ES" sz="2000">
                <a:solidFill>
                  <a:srgbClr val="00FFFF"/>
                </a:solidFill>
                <a:sym typeface="Symbol" panose="05050102010706020507" pitchFamily="18" charset="2"/>
              </a:rPr>
              <a:t>V</a:t>
            </a:r>
            <a:r>
              <a:rPr lang="en-US" altLang="es-ES" sz="2000" baseline="30000">
                <a:solidFill>
                  <a:srgbClr val="00FFFF"/>
                </a:solidFill>
                <a:sym typeface="Symbol" panose="05050102010706020507" pitchFamily="18" charset="2"/>
              </a:rPr>
              <a:t>PKA</a:t>
            </a:r>
            <a:r>
              <a:rPr lang="en-US" altLang="es-ES" sz="2000">
                <a:solidFill>
                  <a:srgbClr val="00FFFF"/>
                </a:solidFill>
                <a:sym typeface="Symbol" panose="05050102010706020507" pitchFamily="18" charset="2"/>
              </a:rPr>
              <a:t> is much weaker than the original potential V(r)</a:t>
            </a:r>
            <a:endParaRPr lang="en-US" altLang="es-ES" sz="2000" baseline="30000">
              <a:solidFill>
                <a:srgbClr val="00FFFF"/>
              </a:solidFill>
              <a:sym typeface="Symbol" panose="05050102010706020507" pitchFamily="18" charset="2"/>
            </a:endParaRPr>
          </a:p>
        </p:txBody>
      </p:sp>
      <p:sp>
        <p:nvSpPr>
          <p:cNvPr id="82952" name="Text Box 9">
            <a:extLst>
              <a:ext uri="{FF2B5EF4-FFF2-40B4-BE49-F238E27FC236}">
                <a16:creationId xmlns:a16="http://schemas.microsoft.com/office/drawing/2014/main" id="{EBB61FD1-FDDB-EFF2-68F7-58F403D15913}"/>
              </a:ext>
            </a:extLst>
          </p:cNvPr>
          <p:cNvSpPr txBox="1">
            <a:spLocks noChangeArrowheads="1"/>
          </p:cNvSpPr>
          <p:nvPr/>
        </p:nvSpPr>
        <p:spPr bwMode="auto">
          <a:xfrm>
            <a:off x="0" y="5853113"/>
            <a:ext cx="45720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Spatially localized</a:t>
            </a:r>
          </a:p>
          <a:p>
            <a:pPr algn="ctr" eaLnBrk="1" hangingPunct="1">
              <a:spcBef>
                <a:spcPct val="50000"/>
              </a:spcBef>
              <a:buFontTx/>
              <a:buNone/>
            </a:pPr>
            <a:r>
              <a:rPr lang="en-US" altLang="es-ES" sz="2000">
                <a:solidFill>
                  <a:srgbClr val="00FFFF"/>
                </a:solidFill>
              </a:rPr>
              <a:t>vanishes where </a:t>
            </a:r>
            <a:r>
              <a:rPr lang="el-GR" altLang="es-ES" i="1">
                <a:solidFill>
                  <a:srgbClr val="00FFFF"/>
                </a:solidFill>
                <a:latin typeface="Times New Roman" panose="02020603050405020304" pitchFamily="18" charset="0"/>
              </a:rPr>
              <a:t>ψ</a:t>
            </a:r>
            <a:r>
              <a:rPr lang="en-US" altLang="es-ES" i="1" baseline="-25000">
                <a:solidFill>
                  <a:srgbClr val="00FFFF"/>
                </a:solidFill>
                <a:latin typeface="Times New Roman" panose="02020603050405020304" pitchFamily="18" charset="0"/>
              </a:rPr>
              <a:t>j</a:t>
            </a:r>
            <a:r>
              <a:rPr lang="en-US" altLang="es-ES" i="1" baseline="30000">
                <a:solidFill>
                  <a:srgbClr val="00FFFF"/>
                </a:solidFill>
                <a:latin typeface="Times New Roman" panose="02020603050405020304" pitchFamily="18" charset="0"/>
              </a:rPr>
              <a:t>c</a:t>
            </a:r>
            <a:r>
              <a:rPr lang="en-US" altLang="es-ES" i="1">
                <a:solidFill>
                  <a:srgbClr val="00FFFF"/>
                </a:solidFill>
                <a:latin typeface="Times New Roman" panose="02020603050405020304" pitchFamily="18" charset="0"/>
              </a:rPr>
              <a:t> = 0</a:t>
            </a:r>
            <a:endParaRPr lang="el-GR" altLang="es-ES" i="1" baseline="30000">
              <a:solidFill>
                <a:srgbClr val="00FFFF"/>
              </a:solidFill>
              <a:latin typeface="Times New Roman" panose="02020603050405020304" pitchFamily="18" charset="0"/>
              <a:sym typeface="Symbol" panose="05050102010706020507" pitchFamily="18" charset="2"/>
            </a:endParaRPr>
          </a:p>
        </p:txBody>
      </p:sp>
      <p:sp>
        <p:nvSpPr>
          <p:cNvPr id="82953" name="Text Box 10">
            <a:extLst>
              <a:ext uri="{FF2B5EF4-FFF2-40B4-BE49-F238E27FC236}">
                <a16:creationId xmlns:a16="http://schemas.microsoft.com/office/drawing/2014/main" id="{9427191F-25F2-294A-CA59-15A832F514B5}"/>
              </a:ext>
            </a:extLst>
          </p:cNvPr>
          <p:cNvSpPr txBox="1">
            <a:spLocks noChangeArrowheads="1"/>
          </p:cNvSpPr>
          <p:nvPr/>
        </p:nvSpPr>
        <p:spPr bwMode="auto">
          <a:xfrm>
            <a:off x="4572000" y="35814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Non-local operator </a:t>
            </a:r>
          </a:p>
        </p:txBody>
      </p:sp>
      <p:sp>
        <p:nvSpPr>
          <p:cNvPr id="82954" name="Text Box 11">
            <a:extLst>
              <a:ext uri="{FF2B5EF4-FFF2-40B4-BE49-F238E27FC236}">
                <a16:creationId xmlns:a16="http://schemas.microsoft.com/office/drawing/2014/main" id="{D3441156-AA76-F964-D490-2E2C85C4C6B4}"/>
              </a:ext>
            </a:extLst>
          </p:cNvPr>
          <p:cNvSpPr txBox="1">
            <a:spLocks noChangeArrowheads="1"/>
          </p:cNvSpPr>
          <p:nvPr/>
        </p:nvSpPr>
        <p:spPr bwMode="auto">
          <a:xfrm>
            <a:off x="4572000" y="58674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l-dependent</a:t>
            </a:r>
          </a:p>
        </p:txBody>
      </p:sp>
      <p:grpSp>
        <p:nvGrpSpPr>
          <p:cNvPr id="82955" name="Group 12">
            <a:extLst>
              <a:ext uri="{FF2B5EF4-FFF2-40B4-BE49-F238E27FC236}">
                <a16:creationId xmlns:a16="http://schemas.microsoft.com/office/drawing/2014/main" id="{8FAAF97D-1B9D-9DE6-5892-A488ADEB860C}"/>
              </a:ext>
            </a:extLst>
          </p:cNvPr>
          <p:cNvGrpSpPr>
            <a:grpSpLocks/>
          </p:cNvGrpSpPr>
          <p:nvPr/>
        </p:nvGrpSpPr>
        <p:grpSpPr bwMode="auto">
          <a:xfrm>
            <a:off x="4572000" y="4191000"/>
            <a:ext cx="3810000" cy="533400"/>
            <a:chOff x="2880" y="2640"/>
            <a:chExt cx="2400" cy="336"/>
          </a:xfrm>
        </p:grpSpPr>
        <p:sp>
          <p:nvSpPr>
            <p:cNvPr id="82960" name="Text Box 13">
              <a:extLst>
                <a:ext uri="{FF2B5EF4-FFF2-40B4-BE49-F238E27FC236}">
                  <a16:creationId xmlns:a16="http://schemas.microsoft.com/office/drawing/2014/main" id="{A0B804D3-65A3-53A0-5165-89B4FD44F9E0}"/>
                </a:ext>
              </a:extLst>
            </p:cNvPr>
            <p:cNvSpPr txBox="1">
              <a:spLocks noChangeArrowheads="1"/>
            </p:cNvSpPr>
            <p:nvPr/>
          </p:nvSpPr>
          <p:spPr bwMode="auto">
            <a:xfrm>
              <a:off x="2880" y="2688"/>
              <a:ext cx="2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       are not orthonormal</a:t>
              </a:r>
            </a:p>
          </p:txBody>
        </p:sp>
        <p:pic>
          <p:nvPicPr>
            <p:cNvPr id="82961" name="Picture 14" descr="tilde">
              <a:extLst>
                <a:ext uri="{FF2B5EF4-FFF2-40B4-BE49-F238E27FC236}">
                  <a16:creationId xmlns:a16="http://schemas.microsoft.com/office/drawing/2014/main" id="{00DA7C53-FE9F-47DF-37F2-0364D6B13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640"/>
              <a:ext cx="322"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956" name="Group 15">
            <a:extLst>
              <a:ext uri="{FF2B5EF4-FFF2-40B4-BE49-F238E27FC236}">
                <a16:creationId xmlns:a16="http://schemas.microsoft.com/office/drawing/2014/main" id="{BE477D08-09DF-3AF2-610B-E8AF065574E3}"/>
              </a:ext>
            </a:extLst>
          </p:cNvPr>
          <p:cNvGrpSpPr>
            <a:grpSpLocks/>
          </p:cNvGrpSpPr>
          <p:nvPr/>
        </p:nvGrpSpPr>
        <p:grpSpPr bwMode="auto">
          <a:xfrm>
            <a:off x="4572000" y="5029200"/>
            <a:ext cx="3048000" cy="457200"/>
            <a:chOff x="2880" y="3168"/>
            <a:chExt cx="1920" cy="288"/>
          </a:xfrm>
        </p:grpSpPr>
        <p:sp>
          <p:nvSpPr>
            <p:cNvPr id="82958" name="Text Box 16">
              <a:extLst>
                <a:ext uri="{FF2B5EF4-FFF2-40B4-BE49-F238E27FC236}">
                  <a16:creationId xmlns:a16="http://schemas.microsoft.com/office/drawing/2014/main" id="{34AD0FC4-D67A-13AB-6F38-1EC0E5D23E36}"/>
                </a:ext>
              </a:extLst>
            </p:cNvPr>
            <p:cNvSpPr txBox="1">
              <a:spLocks noChangeArrowheads="1"/>
            </p:cNvSpPr>
            <p:nvPr/>
          </p:nvSpPr>
          <p:spPr bwMode="auto">
            <a:xfrm>
              <a:off x="2880" y="3168"/>
              <a:ext cx="19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       is not smooth </a:t>
              </a:r>
            </a:p>
          </p:txBody>
        </p:sp>
        <p:pic>
          <p:nvPicPr>
            <p:cNvPr id="82959" name="Picture 17" descr="vr">
              <a:extLst>
                <a:ext uri="{FF2B5EF4-FFF2-40B4-BE49-F238E27FC236}">
                  <a16:creationId xmlns:a16="http://schemas.microsoft.com/office/drawing/2014/main" id="{502B46E3-2840-F502-8BCD-79B356F73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3168"/>
              <a:ext cx="38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57" name="Picture 18" descr="difeigen">
            <a:extLst>
              <a:ext uri="{FF2B5EF4-FFF2-40B4-BE49-F238E27FC236}">
                <a16:creationId xmlns:a16="http://schemas.microsoft.com/office/drawing/2014/main" id="{15C3B518-9ACD-5EFF-B35D-16EDEF1CAE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114800"/>
            <a:ext cx="1836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0A69855-6162-7C20-7BBC-E6EEEDEC46B3}"/>
              </a:ext>
            </a:extLst>
          </p:cNvPr>
          <p:cNvSpPr>
            <a:spLocks noGrp="1" noChangeArrowheads="1"/>
          </p:cNvSpPr>
          <p:nvPr>
            <p:ph type="title"/>
          </p:nvPr>
        </p:nvSpPr>
        <p:spPr>
          <a:xfrm>
            <a:off x="0" y="0"/>
            <a:ext cx="8763000" cy="1143000"/>
          </a:xfrm>
        </p:spPr>
        <p:txBody>
          <a:bodyPr/>
          <a:lstStyle/>
          <a:p>
            <a:pPr eaLnBrk="1" hangingPunct="1">
              <a:defRPr/>
            </a:pPr>
            <a:r>
              <a:rPr lang="en-US" i="1">
                <a:cs typeface="+mj-cs"/>
              </a:rPr>
              <a:t>Ab-initio</a:t>
            </a:r>
            <a:r>
              <a:rPr lang="en-US">
                <a:cs typeface="+mj-cs"/>
              </a:rPr>
              <a:t> pseudopotential method:</a:t>
            </a:r>
            <a:br>
              <a:rPr lang="en-US">
                <a:cs typeface="+mj-cs"/>
              </a:rPr>
            </a:br>
            <a:r>
              <a:rPr lang="en-US">
                <a:cs typeface="+mj-cs"/>
              </a:rPr>
              <a:t>fit the valence properties calculated from the atom</a:t>
            </a:r>
          </a:p>
        </p:txBody>
      </p:sp>
      <p:pic>
        <p:nvPicPr>
          <p:cNvPr id="84994" name="Picture 7" descr="modelpotai">
            <a:extLst>
              <a:ext uri="{FF2B5EF4-FFF2-40B4-BE49-F238E27FC236}">
                <a16:creationId xmlns:a16="http://schemas.microsoft.com/office/drawing/2014/main" id="{3C90F577-960B-027E-AD2A-B377EF06B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1371600"/>
            <a:ext cx="69659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A587724-1F7D-08F9-BFEB-384603AC98D4}"/>
              </a:ext>
            </a:extLst>
          </p:cNvPr>
          <p:cNvSpPr>
            <a:spLocks noGrp="1" noChangeArrowheads="1"/>
          </p:cNvSpPr>
          <p:nvPr>
            <p:ph type="title"/>
          </p:nvPr>
        </p:nvSpPr>
        <p:spPr>
          <a:xfrm>
            <a:off x="0" y="0"/>
            <a:ext cx="6096000" cy="1143000"/>
          </a:xfrm>
        </p:spPr>
        <p:txBody>
          <a:bodyPr/>
          <a:lstStyle/>
          <a:p>
            <a:pPr eaLnBrk="1" hangingPunct="1">
              <a:defRPr/>
            </a:pPr>
            <a:r>
              <a:rPr lang="en-US">
                <a:cs typeface="+mj-cs"/>
              </a:rPr>
              <a:t>List of requirements for a good                   norm-conserving pseudopotential:</a:t>
            </a:r>
          </a:p>
        </p:txBody>
      </p:sp>
      <p:sp>
        <p:nvSpPr>
          <p:cNvPr id="87042" name="Text Box 4">
            <a:extLst>
              <a:ext uri="{FF2B5EF4-FFF2-40B4-BE49-F238E27FC236}">
                <a16:creationId xmlns:a16="http://schemas.microsoft.com/office/drawing/2014/main" id="{F9486C37-959C-7E51-C9EE-FCED9B53FD4A}"/>
              </a:ext>
            </a:extLst>
          </p:cNvPr>
          <p:cNvSpPr txBox="1">
            <a:spLocks noChangeArrowheads="1"/>
          </p:cNvSpPr>
          <p:nvPr/>
        </p:nvSpPr>
        <p:spPr bwMode="auto">
          <a:xfrm>
            <a:off x="2133600" y="10668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D. R. Hamann </a:t>
            </a:r>
            <a:r>
              <a:rPr lang="en-US" altLang="es-ES" sz="1400" i="1"/>
              <a:t>et al</a:t>
            </a:r>
            <a:r>
              <a:rPr lang="en-US" altLang="es-ES" sz="1400"/>
              <a:t>., Phys. Rev. Lett. 43, 1494 (1979)</a:t>
            </a:r>
          </a:p>
        </p:txBody>
      </p:sp>
      <p:grpSp>
        <p:nvGrpSpPr>
          <p:cNvPr id="15372" name="Group 12">
            <a:extLst>
              <a:ext uri="{FF2B5EF4-FFF2-40B4-BE49-F238E27FC236}">
                <a16:creationId xmlns:a16="http://schemas.microsoft.com/office/drawing/2014/main" id="{01DBDA06-26D7-E6C7-CBE8-89155A3C7F5C}"/>
              </a:ext>
            </a:extLst>
          </p:cNvPr>
          <p:cNvGrpSpPr>
            <a:grpSpLocks/>
          </p:cNvGrpSpPr>
          <p:nvPr/>
        </p:nvGrpSpPr>
        <p:grpSpPr bwMode="auto">
          <a:xfrm>
            <a:off x="381000" y="1600200"/>
            <a:ext cx="8458200" cy="747713"/>
            <a:chOff x="240" y="1008"/>
            <a:chExt cx="5328" cy="471"/>
          </a:xfrm>
        </p:grpSpPr>
        <p:sp>
          <p:nvSpPr>
            <p:cNvPr id="87047" name="Text Box 7">
              <a:extLst>
                <a:ext uri="{FF2B5EF4-FFF2-40B4-BE49-F238E27FC236}">
                  <a16:creationId xmlns:a16="http://schemas.microsoft.com/office/drawing/2014/main" id="{0CEAA3C8-432C-A730-8F61-87D54C5BEB00}"/>
                </a:ext>
              </a:extLst>
            </p:cNvPr>
            <p:cNvSpPr txBox="1">
              <a:spLocks noChangeArrowheads="1"/>
            </p:cNvSpPr>
            <p:nvPr/>
          </p:nvSpPr>
          <p:spPr bwMode="auto">
            <a:xfrm>
              <a:off x="240" y="1008"/>
              <a:ext cx="5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Choose an atomic reference configuration	Si:  </a:t>
              </a:r>
              <a:r>
                <a:rPr lang="en-US" altLang="es-ES" sz="1800">
                  <a:solidFill>
                    <a:srgbClr val="00FFFF"/>
                  </a:solidFill>
                </a:rPr>
                <a:t>1s</a:t>
              </a:r>
              <a:r>
                <a:rPr lang="en-US" altLang="es-ES" sz="1800" baseline="30000">
                  <a:solidFill>
                    <a:srgbClr val="00FFFF"/>
                  </a:solidFill>
                </a:rPr>
                <a:t>2</a:t>
              </a:r>
              <a:r>
                <a:rPr lang="en-US" altLang="es-ES" sz="1800">
                  <a:solidFill>
                    <a:srgbClr val="00FFFF"/>
                  </a:solidFill>
                </a:rPr>
                <a:t> 2s</a:t>
              </a:r>
              <a:r>
                <a:rPr lang="en-US" altLang="es-ES" sz="1800" baseline="30000">
                  <a:solidFill>
                    <a:srgbClr val="00FFFF"/>
                  </a:solidFill>
                </a:rPr>
                <a:t>2</a:t>
              </a:r>
              <a:r>
                <a:rPr lang="en-US" altLang="es-ES" sz="1800">
                  <a:solidFill>
                    <a:srgbClr val="00FFFF"/>
                  </a:solidFill>
                </a:rPr>
                <a:t> 2p</a:t>
              </a:r>
              <a:r>
                <a:rPr lang="en-US" altLang="es-ES" sz="1800" baseline="30000">
                  <a:solidFill>
                    <a:srgbClr val="00FFFF"/>
                  </a:solidFill>
                </a:rPr>
                <a:t>6</a:t>
              </a:r>
              <a:r>
                <a:rPr lang="en-US" altLang="es-ES" sz="1800"/>
                <a:t>      </a:t>
              </a: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a:t>
              </a:r>
            </a:p>
          </p:txBody>
        </p:sp>
        <p:sp>
          <p:nvSpPr>
            <p:cNvPr id="87048" name="AutoShape 8">
              <a:extLst>
                <a:ext uri="{FF2B5EF4-FFF2-40B4-BE49-F238E27FC236}">
                  <a16:creationId xmlns:a16="http://schemas.microsoft.com/office/drawing/2014/main" id="{82BBFC91-4DA6-871D-1F3E-0771E1FBE482}"/>
                </a:ext>
              </a:extLst>
            </p:cNvPr>
            <p:cNvSpPr>
              <a:spLocks/>
            </p:cNvSpPr>
            <p:nvPr/>
          </p:nvSpPr>
          <p:spPr bwMode="auto">
            <a:xfrm rot="-5400000">
              <a:off x="4344" y="888"/>
              <a:ext cx="96" cy="720"/>
            </a:xfrm>
            <a:prstGeom prst="leftBrace">
              <a:avLst>
                <a:gd name="adj1" fmla="val 62500"/>
                <a:gd name="adj2" fmla="val 50000"/>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87049" name="AutoShape 9">
              <a:extLst>
                <a:ext uri="{FF2B5EF4-FFF2-40B4-BE49-F238E27FC236}">
                  <a16:creationId xmlns:a16="http://schemas.microsoft.com/office/drawing/2014/main" id="{B5CDA1D3-0D43-0521-AAD3-0A3EAB1EA70A}"/>
                </a:ext>
              </a:extLst>
            </p:cNvPr>
            <p:cNvSpPr>
              <a:spLocks/>
            </p:cNvSpPr>
            <p:nvPr/>
          </p:nvSpPr>
          <p:spPr bwMode="auto">
            <a:xfrm rot="-5400000">
              <a:off x="5160" y="984"/>
              <a:ext cx="96" cy="528"/>
            </a:xfrm>
            <a:prstGeom prst="leftBrace">
              <a:avLst>
                <a:gd name="adj1" fmla="val 45833"/>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87050" name="Text Box 10">
              <a:extLst>
                <a:ext uri="{FF2B5EF4-FFF2-40B4-BE49-F238E27FC236}">
                  <a16:creationId xmlns:a16="http://schemas.microsoft.com/office/drawing/2014/main" id="{87A71F04-F60E-E865-408E-5FAF1FD163AB}"/>
                </a:ext>
              </a:extLst>
            </p:cNvPr>
            <p:cNvSpPr txBox="1">
              <a:spLocks noChangeArrowheads="1"/>
            </p:cNvSpPr>
            <p:nvPr/>
          </p:nvSpPr>
          <p:spPr bwMode="auto">
            <a:xfrm>
              <a:off x="4176" y="1248"/>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87051" name="Text Box 11">
              <a:extLst>
                <a:ext uri="{FF2B5EF4-FFF2-40B4-BE49-F238E27FC236}">
                  <a16:creationId xmlns:a16="http://schemas.microsoft.com/office/drawing/2014/main" id="{7AAE5AE7-7B5A-5309-FFA4-E1B27008164A}"/>
                </a:ext>
              </a:extLst>
            </p:cNvPr>
            <p:cNvSpPr txBox="1">
              <a:spLocks noChangeArrowheads="1"/>
            </p:cNvSpPr>
            <p:nvPr/>
          </p:nvSpPr>
          <p:spPr bwMode="auto">
            <a:xfrm>
              <a:off x="4896" y="1248"/>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grpSp>
        <p:nvGrpSpPr>
          <p:cNvPr id="15375" name="Group 15">
            <a:extLst>
              <a:ext uri="{FF2B5EF4-FFF2-40B4-BE49-F238E27FC236}">
                <a16:creationId xmlns:a16="http://schemas.microsoft.com/office/drawing/2014/main" id="{2E0BF403-C9B3-0BDC-1AC7-94C5168EF1E9}"/>
              </a:ext>
            </a:extLst>
          </p:cNvPr>
          <p:cNvGrpSpPr>
            <a:grpSpLocks/>
          </p:cNvGrpSpPr>
          <p:nvPr/>
        </p:nvGrpSpPr>
        <p:grpSpPr bwMode="auto">
          <a:xfrm>
            <a:off x="1068388" y="2366963"/>
            <a:ext cx="7010400" cy="4491037"/>
            <a:chOff x="673" y="1491"/>
            <a:chExt cx="4416" cy="2829"/>
          </a:xfrm>
        </p:grpSpPr>
        <p:sp>
          <p:nvSpPr>
            <p:cNvPr id="87045" name="Text Box 5">
              <a:extLst>
                <a:ext uri="{FF2B5EF4-FFF2-40B4-BE49-F238E27FC236}">
                  <a16:creationId xmlns:a16="http://schemas.microsoft.com/office/drawing/2014/main" id="{647AC2FF-2BD8-1802-A228-687232537B06}"/>
                </a:ext>
              </a:extLst>
            </p:cNvPr>
            <p:cNvSpPr txBox="1">
              <a:spLocks noChangeArrowheads="1"/>
            </p:cNvSpPr>
            <p:nvPr/>
          </p:nvSpPr>
          <p:spPr bwMode="auto">
            <a:xfrm>
              <a:off x="673" y="1491"/>
              <a:ext cx="44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1. All electron and pseudo valence </a:t>
              </a:r>
              <a:r>
                <a:rPr lang="en-US" altLang="es-ES" sz="2000">
                  <a:solidFill>
                    <a:srgbClr val="FFFF00"/>
                  </a:solidFill>
                </a:rPr>
                <a:t>eigenvalues agree</a:t>
              </a:r>
              <a:r>
                <a:rPr lang="en-US" altLang="es-ES" sz="2000"/>
                <a:t> for the chosen reference configuration</a:t>
              </a:r>
            </a:p>
          </p:txBody>
        </p:sp>
        <p:pic>
          <p:nvPicPr>
            <p:cNvPr id="87046" name="Picture 14" descr="NCPP1">
              <a:extLst>
                <a:ext uri="{FF2B5EF4-FFF2-40B4-BE49-F238E27FC236}">
                  <a16:creationId xmlns:a16="http://schemas.microsoft.com/office/drawing/2014/main" id="{13756CA1-C3E2-1DC7-D5D6-E86703FA2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 y="2035"/>
              <a:ext cx="2868" cy="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390C132-1804-E688-5D9D-939860DF7F15}"/>
              </a:ext>
            </a:extLst>
          </p:cNvPr>
          <p:cNvSpPr>
            <a:spLocks noGrp="1" noChangeArrowheads="1"/>
          </p:cNvSpPr>
          <p:nvPr>
            <p:ph type="title"/>
          </p:nvPr>
        </p:nvSpPr>
        <p:spPr>
          <a:xfrm>
            <a:off x="0" y="0"/>
            <a:ext cx="6096000" cy="1143000"/>
          </a:xfrm>
        </p:spPr>
        <p:txBody>
          <a:bodyPr/>
          <a:lstStyle/>
          <a:p>
            <a:pPr eaLnBrk="1" hangingPunct="1">
              <a:defRPr/>
            </a:pPr>
            <a:r>
              <a:rPr lang="en-US">
                <a:cs typeface="+mj-cs"/>
              </a:rPr>
              <a:t>List of requirements for a good                   norm-conserving pseudopotential:</a:t>
            </a:r>
          </a:p>
        </p:txBody>
      </p:sp>
      <p:sp>
        <p:nvSpPr>
          <p:cNvPr id="89090" name="Text Box 3">
            <a:extLst>
              <a:ext uri="{FF2B5EF4-FFF2-40B4-BE49-F238E27FC236}">
                <a16:creationId xmlns:a16="http://schemas.microsoft.com/office/drawing/2014/main" id="{A35A6602-693E-B9C1-9CB5-E6995118D650}"/>
              </a:ext>
            </a:extLst>
          </p:cNvPr>
          <p:cNvSpPr txBox="1">
            <a:spLocks noChangeArrowheads="1"/>
          </p:cNvSpPr>
          <p:nvPr/>
        </p:nvSpPr>
        <p:spPr bwMode="auto">
          <a:xfrm>
            <a:off x="2133600" y="10668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D. R. Hamann </a:t>
            </a:r>
            <a:r>
              <a:rPr lang="en-US" altLang="es-ES" sz="1400" i="1"/>
              <a:t>et al</a:t>
            </a:r>
            <a:r>
              <a:rPr lang="en-US" altLang="es-ES" sz="1400"/>
              <a:t>., Phys. Rev. Lett. 43, 1494 (1979)</a:t>
            </a:r>
          </a:p>
        </p:txBody>
      </p:sp>
      <p:grpSp>
        <p:nvGrpSpPr>
          <p:cNvPr id="89091" name="Group 4">
            <a:extLst>
              <a:ext uri="{FF2B5EF4-FFF2-40B4-BE49-F238E27FC236}">
                <a16:creationId xmlns:a16="http://schemas.microsoft.com/office/drawing/2014/main" id="{3847DDE7-8531-FBD7-9650-00679327324D}"/>
              </a:ext>
            </a:extLst>
          </p:cNvPr>
          <p:cNvGrpSpPr>
            <a:grpSpLocks/>
          </p:cNvGrpSpPr>
          <p:nvPr/>
        </p:nvGrpSpPr>
        <p:grpSpPr bwMode="auto">
          <a:xfrm>
            <a:off x="381000" y="1600200"/>
            <a:ext cx="8458200" cy="747713"/>
            <a:chOff x="240" y="1008"/>
            <a:chExt cx="5328" cy="471"/>
          </a:xfrm>
        </p:grpSpPr>
        <p:sp>
          <p:nvSpPr>
            <p:cNvPr id="89094" name="Text Box 5">
              <a:extLst>
                <a:ext uri="{FF2B5EF4-FFF2-40B4-BE49-F238E27FC236}">
                  <a16:creationId xmlns:a16="http://schemas.microsoft.com/office/drawing/2014/main" id="{7700F5B1-ABA8-4A21-E29D-EDCD1BF91DC6}"/>
                </a:ext>
              </a:extLst>
            </p:cNvPr>
            <p:cNvSpPr txBox="1">
              <a:spLocks noChangeArrowheads="1"/>
            </p:cNvSpPr>
            <p:nvPr/>
          </p:nvSpPr>
          <p:spPr bwMode="auto">
            <a:xfrm>
              <a:off x="240" y="1008"/>
              <a:ext cx="5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Choose an atomic  reference configuration	Si:  </a:t>
              </a:r>
              <a:r>
                <a:rPr lang="en-US" altLang="es-ES" sz="1800">
                  <a:solidFill>
                    <a:srgbClr val="00FFFF"/>
                  </a:solidFill>
                </a:rPr>
                <a:t>1s</a:t>
              </a:r>
              <a:r>
                <a:rPr lang="en-US" altLang="es-ES" sz="1800" baseline="30000">
                  <a:solidFill>
                    <a:srgbClr val="00FFFF"/>
                  </a:solidFill>
                </a:rPr>
                <a:t>2</a:t>
              </a:r>
              <a:r>
                <a:rPr lang="en-US" altLang="es-ES" sz="1800">
                  <a:solidFill>
                    <a:srgbClr val="00FFFF"/>
                  </a:solidFill>
                </a:rPr>
                <a:t> 2s</a:t>
              </a:r>
              <a:r>
                <a:rPr lang="en-US" altLang="es-ES" sz="1800" baseline="30000">
                  <a:solidFill>
                    <a:srgbClr val="00FFFF"/>
                  </a:solidFill>
                </a:rPr>
                <a:t>2</a:t>
              </a:r>
              <a:r>
                <a:rPr lang="en-US" altLang="es-ES" sz="1800">
                  <a:solidFill>
                    <a:srgbClr val="00FFFF"/>
                  </a:solidFill>
                </a:rPr>
                <a:t> 2p</a:t>
              </a:r>
              <a:r>
                <a:rPr lang="en-US" altLang="es-ES" sz="1800" baseline="30000">
                  <a:solidFill>
                    <a:srgbClr val="00FFFF"/>
                  </a:solidFill>
                </a:rPr>
                <a:t>6</a:t>
              </a:r>
              <a:r>
                <a:rPr lang="en-US" altLang="es-ES" sz="1800"/>
                <a:t>      </a:t>
              </a: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a:t>
              </a:r>
            </a:p>
          </p:txBody>
        </p:sp>
        <p:sp>
          <p:nvSpPr>
            <p:cNvPr id="89095" name="AutoShape 6">
              <a:extLst>
                <a:ext uri="{FF2B5EF4-FFF2-40B4-BE49-F238E27FC236}">
                  <a16:creationId xmlns:a16="http://schemas.microsoft.com/office/drawing/2014/main" id="{F94DD61B-D93B-CC88-F99A-C1CEDEFBE803}"/>
                </a:ext>
              </a:extLst>
            </p:cNvPr>
            <p:cNvSpPr>
              <a:spLocks/>
            </p:cNvSpPr>
            <p:nvPr/>
          </p:nvSpPr>
          <p:spPr bwMode="auto">
            <a:xfrm rot="-5400000">
              <a:off x="4344" y="888"/>
              <a:ext cx="96" cy="720"/>
            </a:xfrm>
            <a:prstGeom prst="leftBrace">
              <a:avLst>
                <a:gd name="adj1" fmla="val 62500"/>
                <a:gd name="adj2" fmla="val 50000"/>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89096" name="AutoShape 7">
              <a:extLst>
                <a:ext uri="{FF2B5EF4-FFF2-40B4-BE49-F238E27FC236}">
                  <a16:creationId xmlns:a16="http://schemas.microsoft.com/office/drawing/2014/main" id="{976C7583-F46A-7A44-1134-92349ADA786E}"/>
                </a:ext>
              </a:extLst>
            </p:cNvPr>
            <p:cNvSpPr>
              <a:spLocks/>
            </p:cNvSpPr>
            <p:nvPr/>
          </p:nvSpPr>
          <p:spPr bwMode="auto">
            <a:xfrm rot="-5400000">
              <a:off x="5160" y="984"/>
              <a:ext cx="96" cy="528"/>
            </a:xfrm>
            <a:prstGeom prst="leftBrace">
              <a:avLst>
                <a:gd name="adj1" fmla="val 45833"/>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89097" name="Text Box 8">
              <a:extLst>
                <a:ext uri="{FF2B5EF4-FFF2-40B4-BE49-F238E27FC236}">
                  <a16:creationId xmlns:a16="http://schemas.microsoft.com/office/drawing/2014/main" id="{84E9B191-593D-34BA-8B28-F0F481805510}"/>
                </a:ext>
              </a:extLst>
            </p:cNvPr>
            <p:cNvSpPr txBox="1">
              <a:spLocks noChangeArrowheads="1"/>
            </p:cNvSpPr>
            <p:nvPr/>
          </p:nvSpPr>
          <p:spPr bwMode="auto">
            <a:xfrm>
              <a:off x="4176" y="1248"/>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89098" name="Text Box 9">
              <a:extLst>
                <a:ext uri="{FF2B5EF4-FFF2-40B4-BE49-F238E27FC236}">
                  <a16:creationId xmlns:a16="http://schemas.microsoft.com/office/drawing/2014/main" id="{4E8D574D-2D9B-DB52-8CB5-42E3143121C2}"/>
                </a:ext>
              </a:extLst>
            </p:cNvPr>
            <p:cNvSpPr txBox="1">
              <a:spLocks noChangeArrowheads="1"/>
            </p:cNvSpPr>
            <p:nvPr/>
          </p:nvSpPr>
          <p:spPr bwMode="auto">
            <a:xfrm>
              <a:off x="4896" y="1248"/>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sp>
        <p:nvSpPr>
          <p:cNvPr id="89092" name="Text Box 14">
            <a:extLst>
              <a:ext uri="{FF2B5EF4-FFF2-40B4-BE49-F238E27FC236}">
                <a16:creationId xmlns:a16="http://schemas.microsoft.com/office/drawing/2014/main" id="{4DD46C15-ABF4-F3C8-9140-AC595C468CFD}"/>
              </a:ext>
            </a:extLst>
          </p:cNvPr>
          <p:cNvSpPr txBox="1">
            <a:spLocks noChangeArrowheads="1"/>
          </p:cNvSpPr>
          <p:nvPr/>
        </p:nvSpPr>
        <p:spPr bwMode="auto">
          <a:xfrm>
            <a:off x="533400" y="2362200"/>
            <a:ext cx="8075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2. All electron and pseudo valence </a:t>
            </a:r>
            <a:r>
              <a:rPr lang="en-US" altLang="es-ES" sz="2000">
                <a:solidFill>
                  <a:srgbClr val="FFFF00"/>
                </a:solidFill>
              </a:rPr>
              <a:t>wavefunctions agree beyond </a:t>
            </a:r>
            <a:r>
              <a:rPr lang="en-US" altLang="es-ES" sz="2000"/>
              <a:t>a chosen cutoff radius</a:t>
            </a:r>
            <a:r>
              <a:rPr lang="en-US" altLang="es-ES" sz="2000">
                <a:solidFill>
                  <a:srgbClr val="FFFF00"/>
                </a:solidFill>
              </a:rPr>
              <a:t> R</a:t>
            </a:r>
            <a:r>
              <a:rPr lang="en-US" altLang="es-ES" sz="2000" baseline="-25000">
                <a:solidFill>
                  <a:srgbClr val="FFFF00"/>
                </a:solidFill>
              </a:rPr>
              <a:t>c </a:t>
            </a:r>
            <a:r>
              <a:rPr lang="en-US" altLang="es-ES" sz="2000"/>
              <a:t>(might be different for each shell)</a:t>
            </a:r>
            <a:endParaRPr lang="en-US" altLang="es-ES" sz="2000" baseline="-25000">
              <a:solidFill>
                <a:srgbClr val="FFFF00"/>
              </a:solidFill>
            </a:endParaRPr>
          </a:p>
        </p:txBody>
      </p:sp>
      <p:pic>
        <p:nvPicPr>
          <p:cNvPr id="89093" name="Picture 17" descr="NCPP2">
            <a:extLst>
              <a:ext uri="{FF2B5EF4-FFF2-40B4-BE49-F238E27FC236}">
                <a16:creationId xmlns:a16="http://schemas.microsoft.com/office/drawing/2014/main" id="{39250EF9-50D0-979B-C40E-62FD2E561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3098800"/>
            <a:ext cx="5511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5E0071C-2796-D7A0-6EB2-518B96EF9338}"/>
              </a:ext>
            </a:extLst>
          </p:cNvPr>
          <p:cNvSpPr>
            <a:spLocks noGrp="1" noChangeArrowheads="1"/>
          </p:cNvSpPr>
          <p:nvPr>
            <p:ph type="title"/>
          </p:nvPr>
        </p:nvSpPr>
        <p:spPr>
          <a:xfrm>
            <a:off x="0" y="0"/>
            <a:ext cx="6096000" cy="1143000"/>
          </a:xfrm>
        </p:spPr>
        <p:txBody>
          <a:bodyPr/>
          <a:lstStyle/>
          <a:p>
            <a:pPr eaLnBrk="1" hangingPunct="1">
              <a:defRPr/>
            </a:pPr>
            <a:r>
              <a:rPr lang="en-US">
                <a:cs typeface="+mj-cs"/>
              </a:rPr>
              <a:t>List of requirements for a good                   norm-conserving pseudopotential:</a:t>
            </a:r>
          </a:p>
        </p:txBody>
      </p:sp>
      <p:sp>
        <p:nvSpPr>
          <p:cNvPr id="91138" name="Text Box 3">
            <a:extLst>
              <a:ext uri="{FF2B5EF4-FFF2-40B4-BE49-F238E27FC236}">
                <a16:creationId xmlns:a16="http://schemas.microsoft.com/office/drawing/2014/main" id="{C70B33C0-A04A-05E2-B518-8F3A42CAEEC9}"/>
              </a:ext>
            </a:extLst>
          </p:cNvPr>
          <p:cNvSpPr txBox="1">
            <a:spLocks noChangeArrowheads="1"/>
          </p:cNvSpPr>
          <p:nvPr/>
        </p:nvSpPr>
        <p:spPr bwMode="auto">
          <a:xfrm>
            <a:off x="2133600" y="10668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D. R. Hamann </a:t>
            </a:r>
            <a:r>
              <a:rPr lang="en-US" altLang="es-ES" sz="1400" i="1"/>
              <a:t>et al</a:t>
            </a:r>
            <a:r>
              <a:rPr lang="en-US" altLang="es-ES" sz="1400"/>
              <a:t>., Phys. Rev. Lett. 43, 1494 (1979)</a:t>
            </a:r>
          </a:p>
        </p:txBody>
      </p:sp>
      <p:grpSp>
        <p:nvGrpSpPr>
          <p:cNvPr id="91139" name="Group 4">
            <a:extLst>
              <a:ext uri="{FF2B5EF4-FFF2-40B4-BE49-F238E27FC236}">
                <a16:creationId xmlns:a16="http://schemas.microsoft.com/office/drawing/2014/main" id="{AAF7CF7F-22A0-AD28-773B-4D2BC864A2F1}"/>
              </a:ext>
            </a:extLst>
          </p:cNvPr>
          <p:cNvGrpSpPr>
            <a:grpSpLocks/>
          </p:cNvGrpSpPr>
          <p:nvPr/>
        </p:nvGrpSpPr>
        <p:grpSpPr bwMode="auto">
          <a:xfrm>
            <a:off x="381000" y="1600200"/>
            <a:ext cx="8458200" cy="747713"/>
            <a:chOff x="240" y="1008"/>
            <a:chExt cx="5328" cy="471"/>
          </a:xfrm>
        </p:grpSpPr>
        <p:sp>
          <p:nvSpPr>
            <p:cNvPr id="91142" name="Text Box 5">
              <a:extLst>
                <a:ext uri="{FF2B5EF4-FFF2-40B4-BE49-F238E27FC236}">
                  <a16:creationId xmlns:a16="http://schemas.microsoft.com/office/drawing/2014/main" id="{CB8746C2-AEC1-F0B6-2070-2EAC19ABD141}"/>
                </a:ext>
              </a:extLst>
            </p:cNvPr>
            <p:cNvSpPr txBox="1">
              <a:spLocks noChangeArrowheads="1"/>
            </p:cNvSpPr>
            <p:nvPr/>
          </p:nvSpPr>
          <p:spPr bwMode="auto">
            <a:xfrm>
              <a:off x="240" y="1008"/>
              <a:ext cx="5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Choose an atomic reference configuration	Si:  </a:t>
              </a:r>
              <a:r>
                <a:rPr lang="en-US" altLang="es-ES" sz="1800">
                  <a:solidFill>
                    <a:srgbClr val="00FFFF"/>
                  </a:solidFill>
                </a:rPr>
                <a:t>1s</a:t>
              </a:r>
              <a:r>
                <a:rPr lang="en-US" altLang="es-ES" sz="1800" baseline="30000">
                  <a:solidFill>
                    <a:srgbClr val="00FFFF"/>
                  </a:solidFill>
                </a:rPr>
                <a:t>2</a:t>
              </a:r>
              <a:r>
                <a:rPr lang="en-US" altLang="es-ES" sz="1800">
                  <a:solidFill>
                    <a:srgbClr val="00FFFF"/>
                  </a:solidFill>
                </a:rPr>
                <a:t> 2s</a:t>
              </a:r>
              <a:r>
                <a:rPr lang="en-US" altLang="es-ES" sz="1800" baseline="30000">
                  <a:solidFill>
                    <a:srgbClr val="00FFFF"/>
                  </a:solidFill>
                </a:rPr>
                <a:t>2</a:t>
              </a:r>
              <a:r>
                <a:rPr lang="en-US" altLang="es-ES" sz="1800">
                  <a:solidFill>
                    <a:srgbClr val="00FFFF"/>
                  </a:solidFill>
                </a:rPr>
                <a:t> 2p</a:t>
              </a:r>
              <a:r>
                <a:rPr lang="en-US" altLang="es-ES" sz="1800" baseline="30000">
                  <a:solidFill>
                    <a:srgbClr val="00FFFF"/>
                  </a:solidFill>
                </a:rPr>
                <a:t>6</a:t>
              </a:r>
              <a:r>
                <a:rPr lang="en-US" altLang="es-ES" sz="1800"/>
                <a:t>      </a:t>
              </a: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a:t>
              </a:r>
            </a:p>
          </p:txBody>
        </p:sp>
        <p:sp>
          <p:nvSpPr>
            <p:cNvPr id="91143" name="AutoShape 6">
              <a:extLst>
                <a:ext uri="{FF2B5EF4-FFF2-40B4-BE49-F238E27FC236}">
                  <a16:creationId xmlns:a16="http://schemas.microsoft.com/office/drawing/2014/main" id="{708306EF-04CD-3FD6-307C-B5559A0C313E}"/>
                </a:ext>
              </a:extLst>
            </p:cNvPr>
            <p:cNvSpPr>
              <a:spLocks/>
            </p:cNvSpPr>
            <p:nvPr/>
          </p:nvSpPr>
          <p:spPr bwMode="auto">
            <a:xfrm rot="-5400000">
              <a:off x="4344" y="888"/>
              <a:ext cx="96" cy="720"/>
            </a:xfrm>
            <a:prstGeom prst="leftBrace">
              <a:avLst>
                <a:gd name="adj1" fmla="val 62500"/>
                <a:gd name="adj2" fmla="val 50000"/>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1144" name="AutoShape 7">
              <a:extLst>
                <a:ext uri="{FF2B5EF4-FFF2-40B4-BE49-F238E27FC236}">
                  <a16:creationId xmlns:a16="http://schemas.microsoft.com/office/drawing/2014/main" id="{B831125F-0D02-80B4-E8B1-899A0B1DBA0A}"/>
                </a:ext>
              </a:extLst>
            </p:cNvPr>
            <p:cNvSpPr>
              <a:spLocks/>
            </p:cNvSpPr>
            <p:nvPr/>
          </p:nvSpPr>
          <p:spPr bwMode="auto">
            <a:xfrm rot="-5400000">
              <a:off x="5160" y="984"/>
              <a:ext cx="96" cy="528"/>
            </a:xfrm>
            <a:prstGeom prst="leftBrace">
              <a:avLst>
                <a:gd name="adj1" fmla="val 45833"/>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1145" name="Text Box 8">
              <a:extLst>
                <a:ext uri="{FF2B5EF4-FFF2-40B4-BE49-F238E27FC236}">
                  <a16:creationId xmlns:a16="http://schemas.microsoft.com/office/drawing/2014/main" id="{59EE87A4-9AC9-8AA6-EC66-6965E942AC99}"/>
                </a:ext>
              </a:extLst>
            </p:cNvPr>
            <p:cNvSpPr txBox="1">
              <a:spLocks noChangeArrowheads="1"/>
            </p:cNvSpPr>
            <p:nvPr/>
          </p:nvSpPr>
          <p:spPr bwMode="auto">
            <a:xfrm>
              <a:off x="4176" y="1248"/>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91146" name="Text Box 9">
              <a:extLst>
                <a:ext uri="{FF2B5EF4-FFF2-40B4-BE49-F238E27FC236}">
                  <a16:creationId xmlns:a16="http://schemas.microsoft.com/office/drawing/2014/main" id="{010B1590-C6C6-A25B-E0E8-A395E8A6FCCA}"/>
                </a:ext>
              </a:extLst>
            </p:cNvPr>
            <p:cNvSpPr txBox="1">
              <a:spLocks noChangeArrowheads="1"/>
            </p:cNvSpPr>
            <p:nvPr/>
          </p:nvSpPr>
          <p:spPr bwMode="auto">
            <a:xfrm>
              <a:off x="4896" y="1248"/>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sp>
        <p:nvSpPr>
          <p:cNvPr id="91140" name="Text Box 10">
            <a:extLst>
              <a:ext uri="{FF2B5EF4-FFF2-40B4-BE49-F238E27FC236}">
                <a16:creationId xmlns:a16="http://schemas.microsoft.com/office/drawing/2014/main" id="{95E9DF31-9383-503C-6FC8-0EB982E68B83}"/>
              </a:ext>
            </a:extLst>
          </p:cNvPr>
          <p:cNvSpPr txBox="1">
            <a:spLocks noChangeArrowheads="1"/>
          </p:cNvSpPr>
          <p:nvPr/>
        </p:nvSpPr>
        <p:spPr bwMode="auto">
          <a:xfrm>
            <a:off x="533400" y="2362200"/>
            <a:ext cx="8075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3. The </a:t>
            </a:r>
            <a:r>
              <a:rPr lang="en-US" altLang="es-ES" sz="2000">
                <a:solidFill>
                  <a:srgbClr val="FFFF00"/>
                </a:solidFill>
              </a:rPr>
              <a:t>logarithmic derivatives</a:t>
            </a:r>
            <a:r>
              <a:rPr lang="en-US" altLang="es-ES" sz="2000"/>
              <a:t> of the all-electron and pseudowave functions </a:t>
            </a:r>
            <a:r>
              <a:rPr lang="en-US" altLang="es-ES" sz="2000">
                <a:solidFill>
                  <a:srgbClr val="FFFF00"/>
                </a:solidFill>
              </a:rPr>
              <a:t>agree</a:t>
            </a:r>
            <a:r>
              <a:rPr lang="en-US" altLang="es-ES" sz="2000"/>
              <a:t> at</a:t>
            </a:r>
            <a:r>
              <a:rPr lang="en-US" altLang="es-ES" sz="2000">
                <a:solidFill>
                  <a:srgbClr val="FFFF00"/>
                </a:solidFill>
              </a:rPr>
              <a:t> R</a:t>
            </a:r>
            <a:r>
              <a:rPr lang="en-US" altLang="es-ES" sz="2000" baseline="-25000">
                <a:solidFill>
                  <a:srgbClr val="FFFF00"/>
                </a:solidFill>
              </a:rPr>
              <a:t>c</a:t>
            </a:r>
          </a:p>
        </p:txBody>
      </p:sp>
      <p:pic>
        <p:nvPicPr>
          <p:cNvPr id="91141" name="Picture 13" descr="NCPP1">
            <a:extLst>
              <a:ext uri="{FF2B5EF4-FFF2-40B4-BE49-F238E27FC236}">
                <a16:creationId xmlns:a16="http://schemas.microsoft.com/office/drawing/2014/main" id="{0EC9844F-B91D-C3D4-FA39-D3EC4DC58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3429000"/>
            <a:ext cx="60213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1537B5C2-D097-06D4-D4D0-124E34B5AEDA}"/>
              </a:ext>
            </a:extLst>
          </p:cNvPr>
          <p:cNvSpPr>
            <a:spLocks noGrp="1" noChangeArrowheads="1"/>
          </p:cNvSpPr>
          <p:nvPr>
            <p:ph type="ctrTitle"/>
          </p:nvPr>
        </p:nvSpPr>
        <p:spPr>
          <a:xfrm>
            <a:off x="0" y="0"/>
            <a:ext cx="7772400" cy="1470025"/>
          </a:xfrm>
        </p:spPr>
        <p:txBody>
          <a:bodyPr/>
          <a:lstStyle/>
          <a:p>
            <a:pPr eaLnBrk="1" hangingPunct="1">
              <a:defRPr/>
            </a:pPr>
            <a:r>
              <a:rPr lang="en-US">
                <a:cs typeface="+mj-cs"/>
              </a:rPr>
              <a:t>Atomic calculation using DFT:</a:t>
            </a:r>
            <a:br>
              <a:rPr lang="en-US">
                <a:cs typeface="+mj-cs"/>
              </a:rPr>
            </a:br>
            <a:r>
              <a:rPr lang="en-US">
                <a:cs typeface="+mj-cs"/>
              </a:rPr>
              <a:t>Solving the Schrodinger-like equation</a:t>
            </a:r>
          </a:p>
        </p:txBody>
      </p:sp>
      <p:pic>
        <p:nvPicPr>
          <p:cNvPr id="20482" name="Picture 9" descr="intro1">
            <a:extLst>
              <a:ext uri="{FF2B5EF4-FFF2-40B4-BE49-F238E27FC236}">
                <a16:creationId xmlns:a16="http://schemas.microsoft.com/office/drawing/2014/main" id="{CFC6B5A6-3122-4ADD-3F42-58CEAB05F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2438400"/>
            <a:ext cx="83280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a:extLst>
              <a:ext uri="{FF2B5EF4-FFF2-40B4-BE49-F238E27FC236}">
                <a16:creationId xmlns:a16="http://schemas.microsoft.com/office/drawing/2014/main" id="{0B6828F0-9CBA-408D-ECC5-8C6B3A49D2BA}"/>
              </a:ext>
            </a:extLst>
          </p:cNvPr>
          <p:cNvSpPr txBox="1">
            <a:spLocks noChangeArrowheads="1"/>
          </p:cNvSpPr>
          <p:nvPr/>
        </p:nvSpPr>
        <p:spPr bwMode="auto">
          <a:xfrm>
            <a:off x="609600" y="17526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One particle Kohn-Sham equations</a:t>
            </a:r>
          </a:p>
        </p:txBody>
      </p:sp>
      <p:grpSp>
        <p:nvGrpSpPr>
          <p:cNvPr id="68621" name="Group 13">
            <a:extLst>
              <a:ext uri="{FF2B5EF4-FFF2-40B4-BE49-F238E27FC236}">
                <a16:creationId xmlns:a16="http://schemas.microsoft.com/office/drawing/2014/main" id="{7D9BCD2D-8E7B-BA3E-6532-EBE799ABF584}"/>
              </a:ext>
            </a:extLst>
          </p:cNvPr>
          <p:cNvGrpSpPr>
            <a:grpSpLocks/>
          </p:cNvGrpSpPr>
          <p:nvPr/>
        </p:nvGrpSpPr>
        <p:grpSpPr bwMode="auto">
          <a:xfrm>
            <a:off x="1981200" y="3276600"/>
            <a:ext cx="1335088" cy="2228850"/>
            <a:chOff x="1248" y="2064"/>
            <a:chExt cx="841" cy="1404"/>
          </a:xfrm>
        </p:grpSpPr>
        <p:pic>
          <p:nvPicPr>
            <p:cNvPr id="20485" name="Picture 11" descr="intro2">
              <a:extLst>
                <a:ext uri="{FF2B5EF4-FFF2-40B4-BE49-F238E27FC236}">
                  <a16:creationId xmlns:a16="http://schemas.microsoft.com/office/drawing/2014/main" id="{B50F8ADE-3DBB-8055-9797-885A57727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2688"/>
              <a:ext cx="841"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Line 12">
              <a:extLst>
                <a:ext uri="{FF2B5EF4-FFF2-40B4-BE49-F238E27FC236}">
                  <a16:creationId xmlns:a16="http://schemas.microsoft.com/office/drawing/2014/main" id="{FF67C116-AC39-3158-80A4-D9681F417EEE}"/>
                </a:ext>
              </a:extLst>
            </p:cNvPr>
            <p:cNvSpPr>
              <a:spLocks noChangeShapeType="1"/>
            </p:cNvSpPr>
            <p:nvPr/>
          </p:nvSpPr>
          <p:spPr bwMode="auto">
            <a:xfrm>
              <a:off x="1776" y="2064"/>
              <a:ext cx="0" cy="528"/>
            </a:xfrm>
            <a:prstGeom prst="line">
              <a:avLst/>
            </a:prstGeom>
            <a:noFill/>
            <a:ln w="317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0AD9F6B-EEDE-1517-BB1C-46D2F77AC218}"/>
              </a:ext>
            </a:extLst>
          </p:cNvPr>
          <p:cNvSpPr>
            <a:spLocks noGrp="1" noChangeArrowheads="1"/>
          </p:cNvSpPr>
          <p:nvPr>
            <p:ph type="title"/>
          </p:nvPr>
        </p:nvSpPr>
        <p:spPr>
          <a:xfrm>
            <a:off x="0" y="0"/>
            <a:ext cx="6096000" cy="1143000"/>
          </a:xfrm>
        </p:spPr>
        <p:txBody>
          <a:bodyPr/>
          <a:lstStyle/>
          <a:p>
            <a:pPr eaLnBrk="1" hangingPunct="1">
              <a:defRPr/>
            </a:pPr>
            <a:r>
              <a:rPr lang="en-US">
                <a:cs typeface="+mj-cs"/>
              </a:rPr>
              <a:t>List of requirements for a good                   norm-conserving pseudopotential:</a:t>
            </a:r>
          </a:p>
        </p:txBody>
      </p:sp>
      <p:sp>
        <p:nvSpPr>
          <p:cNvPr id="93186" name="Text Box 3">
            <a:extLst>
              <a:ext uri="{FF2B5EF4-FFF2-40B4-BE49-F238E27FC236}">
                <a16:creationId xmlns:a16="http://schemas.microsoft.com/office/drawing/2014/main" id="{3E64D6C1-2FFA-D833-8130-202AA2D92C84}"/>
              </a:ext>
            </a:extLst>
          </p:cNvPr>
          <p:cNvSpPr txBox="1">
            <a:spLocks noChangeArrowheads="1"/>
          </p:cNvSpPr>
          <p:nvPr/>
        </p:nvSpPr>
        <p:spPr bwMode="auto">
          <a:xfrm>
            <a:off x="2133600" y="10668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D. R. Hamann </a:t>
            </a:r>
            <a:r>
              <a:rPr lang="en-US" altLang="es-ES" sz="1400" i="1"/>
              <a:t>et al</a:t>
            </a:r>
            <a:r>
              <a:rPr lang="en-US" altLang="es-ES" sz="1400"/>
              <a:t>., Phys. Rev. Lett. 43, 1494 (1979)</a:t>
            </a:r>
          </a:p>
        </p:txBody>
      </p:sp>
      <p:grpSp>
        <p:nvGrpSpPr>
          <p:cNvPr id="93187" name="Group 4">
            <a:extLst>
              <a:ext uri="{FF2B5EF4-FFF2-40B4-BE49-F238E27FC236}">
                <a16:creationId xmlns:a16="http://schemas.microsoft.com/office/drawing/2014/main" id="{B6CF3C70-CE47-98AB-4EAE-36499790794C}"/>
              </a:ext>
            </a:extLst>
          </p:cNvPr>
          <p:cNvGrpSpPr>
            <a:grpSpLocks/>
          </p:cNvGrpSpPr>
          <p:nvPr/>
        </p:nvGrpSpPr>
        <p:grpSpPr bwMode="auto">
          <a:xfrm>
            <a:off x="381000" y="1600200"/>
            <a:ext cx="8458200" cy="747713"/>
            <a:chOff x="240" y="1008"/>
            <a:chExt cx="5328" cy="471"/>
          </a:xfrm>
        </p:grpSpPr>
        <p:sp>
          <p:nvSpPr>
            <p:cNvPr id="93193" name="Text Box 5">
              <a:extLst>
                <a:ext uri="{FF2B5EF4-FFF2-40B4-BE49-F238E27FC236}">
                  <a16:creationId xmlns:a16="http://schemas.microsoft.com/office/drawing/2014/main" id="{A7DA8529-E418-1D3C-8006-8336632EF200}"/>
                </a:ext>
              </a:extLst>
            </p:cNvPr>
            <p:cNvSpPr txBox="1">
              <a:spLocks noChangeArrowheads="1"/>
            </p:cNvSpPr>
            <p:nvPr/>
          </p:nvSpPr>
          <p:spPr bwMode="auto">
            <a:xfrm>
              <a:off x="240" y="1008"/>
              <a:ext cx="5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Choose an atomic reference configuration	Si:  </a:t>
              </a:r>
              <a:r>
                <a:rPr lang="en-US" altLang="es-ES" sz="1800">
                  <a:solidFill>
                    <a:srgbClr val="00FFFF"/>
                  </a:solidFill>
                </a:rPr>
                <a:t>1s</a:t>
              </a:r>
              <a:r>
                <a:rPr lang="en-US" altLang="es-ES" sz="1800" baseline="30000">
                  <a:solidFill>
                    <a:srgbClr val="00FFFF"/>
                  </a:solidFill>
                </a:rPr>
                <a:t>2</a:t>
              </a:r>
              <a:r>
                <a:rPr lang="en-US" altLang="es-ES" sz="1800">
                  <a:solidFill>
                    <a:srgbClr val="00FFFF"/>
                  </a:solidFill>
                </a:rPr>
                <a:t> 2s</a:t>
              </a:r>
              <a:r>
                <a:rPr lang="en-US" altLang="es-ES" sz="1800" baseline="30000">
                  <a:solidFill>
                    <a:srgbClr val="00FFFF"/>
                  </a:solidFill>
                </a:rPr>
                <a:t>2</a:t>
              </a:r>
              <a:r>
                <a:rPr lang="en-US" altLang="es-ES" sz="1800">
                  <a:solidFill>
                    <a:srgbClr val="00FFFF"/>
                  </a:solidFill>
                </a:rPr>
                <a:t> 2p</a:t>
              </a:r>
              <a:r>
                <a:rPr lang="en-US" altLang="es-ES" sz="1800" baseline="30000">
                  <a:solidFill>
                    <a:srgbClr val="00FFFF"/>
                  </a:solidFill>
                </a:rPr>
                <a:t>6</a:t>
              </a:r>
              <a:r>
                <a:rPr lang="en-US" altLang="es-ES" sz="1800"/>
                <a:t>      </a:t>
              </a: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a:t>
              </a:r>
            </a:p>
          </p:txBody>
        </p:sp>
        <p:sp>
          <p:nvSpPr>
            <p:cNvPr id="93194" name="AutoShape 6">
              <a:extLst>
                <a:ext uri="{FF2B5EF4-FFF2-40B4-BE49-F238E27FC236}">
                  <a16:creationId xmlns:a16="http://schemas.microsoft.com/office/drawing/2014/main" id="{A5A039F6-229F-3FAF-A14F-A12540EF8560}"/>
                </a:ext>
              </a:extLst>
            </p:cNvPr>
            <p:cNvSpPr>
              <a:spLocks/>
            </p:cNvSpPr>
            <p:nvPr/>
          </p:nvSpPr>
          <p:spPr bwMode="auto">
            <a:xfrm rot="-5400000">
              <a:off x="4344" y="888"/>
              <a:ext cx="96" cy="720"/>
            </a:xfrm>
            <a:prstGeom prst="leftBrace">
              <a:avLst>
                <a:gd name="adj1" fmla="val 62500"/>
                <a:gd name="adj2" fmla="val 50000"/>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3195" name="AutoShape 7">
              <a:extLst>
                <a:ext uri="{FF2B5EF4-FFF2-40B4-BE49-F238E27FC236}">
                  <a16:creationId xmlns:a16="http://schemas.microsoft.com/office/drawing/2014/main" id="{549DF722-1DD1-E537-2348-F8EED283DB0F}"/>
                </a:ext>
              </a:extLst>
            </p:cNvPr>
            <p:cNvSpPr>
              <a:spLocks/>
            </p:cNvSpPr>
            <p:nvPr/>
          </p:nvSpPr>
          <p:spPr bwMode="auto">
            <a:xfrm rot="-5400000">
              <a:off x="5160" y="984"/>
              <a:ext cx="96" cy="528"/>
            </a:xfrm>
            <a:prstGeom prst="leftBrace">
              <a:avLst>
                <a:gd name="adj1" fmla="val 45833"/>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3196" name="Text Box 8">
              <a:extLst>
                <a:ext uri="{FF2B5EF4-FFF2-40B4-BE49-F238E27FC236}">
                  <a16:creationId xmlns:a16="http://schemas.microsoft.com/office/drawing/2014/main" id="{7468E269-0EB1-8F64-1644-ADC67A558558}"/>
                </a:ext>
              </a:extLst>
            </p:cNvPr>
            <p:cNvSpPr txBox="1">
              <a:spLocks noChangeArrowheads="1"/>
            </p:cNvSpPr>
            <p:nvPr/>
          </p:nvSpPr>
          <p:spPr bwMode="auto">
            <a:xfrm>
              <a:off x="4176" y="1248"/>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93197" name="Text Box 9">
              <a:extLst>
                <a:ext uri="{FF2B5EF4-FFF2-40B4-BE49-F238E27FC236}">
                  <a16:creationId xmlns:a16="http://schemas.microsoft.com/office/drawing/2014/main" id="{472663D7-CE0D-57F7-907F-152459F73240}"/>
                </a:ext>
              </a:extLst>
            </p:cNvPr>
            <p:cNvSpPr txBox="1">
              <a:spLocks noChangeArrowheads="1"/>
            </p:cNvSpPr>
            <p:nvPr/>
          </p:nvSpPr>
          <p:spPr bwMode="auto">
            <a:xfrm>
              <a:off x="4896" y="1248"/>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sp>
        <p:nvSpPr>
          <p:cNvPr id="93188" name="Text Box 10">
            <a:extLst>
              <a:ext uri="{FF2B5EF4-FFF2-40B4-BE49-F238E27FC236}">
                <a16:creationId xmlns:a16="http://schemas.microsoft.com/office/drawing/2014/main" id="{92295E08-4077-67A9-13CC-7E912C28A9C1}"/>
              </a:ext>
            </a:extLst>
          </p:cNvPr>
          <p:cNvSpPr txBox="1">
            <a:spLocks noChangeArrowheads="1"/>
          </p:cNvSpPr>
          <p:nvPr/>
        </p:nvSpPr>
        <p:spPr bwMode="auto">
          <a:xfrm>
            <a:off x="533400" y="23622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4. The </a:t>
            </a:r>
            <a:r>
              <a:rPr lang="en-US" altLang="es-ES" sz="2000">
                <a:solidFill>
                  <a:srgbClr val="FFFF00"/>
                </a:solidFill>
              </a:rPr>
              <a:t>integrals</a:t>
            </a:r>
            <a:r>
              <a:rPr lang="en-US" altLang="es-ES" sz="2000"/>
              <a:t> from 0 to </a:t>
            </a:r>
            <a:r>
              <a:rPr lang="en-US" altLang="es-ES" sz="2000" i="1"/>
              <a:t>r</a:t>
            </a:r>
            <a:r>
              <a:rPr lang="en-US" altLang="es-ES" sz="2000"/>
              <a:t> of the real and pseudo </a:t>
            </a:r>
            <a:r>
              <a:rPr lang="en-US" altLang="es-ES" sz="2000">
                <a:solidFill>
                  <a:srgbClr val="FFFF00"/>
                </a:solidFill>
              </a:rPr>
              <a:t>charge densities</a:t>
            </a:r>
            <a:r>
              <a:rPr lang="en-US" altLang="es-ES" sz="2000"/>
              <a:t> </a:t>
            </a:r>
            <a:r>
              <a:rPr lang="en-US" altLang="es-ES" sz="2000">
                <a:solidFill>
                  <a:srgbClr val="FFFF00"/>
                </a:solidFill>
              </a:rPr>
              <a:t>agree</a:t>
            </a:r>
            <a:r>
              <a:rPr lang="en-US" altLang="es-ES" sz="2000"/>
              <a:t> for </a:t>
            </a:r>
            <a:r>
              <a:rPr lang="en-US" altLang="es-ES" sz="2000" i="1">
                <a:solidFill>
                  <a:srgbClr val="FFFF00"/>
                </a:solidFill>
              </a:rPr>
              <a:t>r</a:t>
            </a:r>
            <a:r>
              <a:rPr lang="en-US" altLang="es-ES" sz="2000">
                <a:solidFill>
                  <a:srgbClr val="FFFF00"/>
                </a:solidFill>
              </a:rPr>
              <a:t> &gt; R</a:t>
            </a:r>
            <a:r>
              <a:rPr lang="en-US" altLang="es-ES" sz="2000" baseline="-25000">
                <a:solidFill>
                  <a:srgbClr val="FFFF00"/>
                </a:solidFill>
              </a:rPr>
              <a:t>c</a:t>
            </a:r>
            <a:r>
              <a:rPr lang="en-US" altLang="es-ES" sz="2000"/>
              <a:t> for each valence state </a:t>
            </a:r>
            <a:endParaRPr lang="en-US" altLang="es-ES" sz="2000" baseline="-25000">
              <a:solidFill>
                <a:srgbClr val="FFFF00"/>
              </a:solidFill>
            </a:endParaRPr>
          </a:p>
        </p:txBody>
      </p:sp>
      <p:pic>
        <p:nvPicPr>
          <p:cNvPr id="93189" name="Picture 11" descr="NCPP2">
            <a:extLst>
              <a:ext uri="{FF2B5EF4-FFF2-40B4-BE49-F238E27FC236}">
                <a16:creationId xmlns:a16="http://schemas.microsoft.com/office/drawing/2014/main" id="{8F6DE0FE-372B-17AD-DACC-1E4B51AB3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275" y="3352800"/>
            <a:ext cx="37274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12">
            <a:extLst>
              <a:ext uri="{FF2B5EF4-FFF2-40B4-BE49-F238E27FC236}">
                <a16:creationId xmlns:a16="http://schemas.microsoft.com/office/drawing/2014/main" id="{F9821548-1044-4488-B805-E52AECBC42A9}"/>
              </a:ext>
            </a:extLst>
          </p:cNvPr>
          <p:cNvSpPr txBox="1">
            <a:spLocks noChangeArrowheads="1"/>
          </p:cNvSpPr>
          <p:nvPr/>
        </p:nvSpPr>
        <p:spPr bwMode="auto">
          <a:xfrm>
            <a:off x="419100" y="4572000"/>
            <a:ext cx="830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i="1">
                <a:latin typeface="Times New Roman" panose="02020603050405020304" pitchFamily="18" charset="0"/>
              </a:rPr>
              <a:t>Q</a:t>
            </a:r>
            <a:r>
              <a:rPr lang="en-US" altLang="es-ES" sz="2000" i="1" baseline="-25000">
                <a:latin typeface="Times New Roman" panose="02020603050405020304" pitchFamily="18" charset="0"/>
              </a:rPr>
              <a:t>l</a:t>
            </a:r>
            <a:r>
              <a:rPr lang="en-US" altLang="es-ES" sz="2000"/>
              <a:t> is the same for </a:t>
            </a:r>
            <a:r>
              <a:rPr lang="el-GR" altLang="es-ES" sz="2000" i="1">
                <a:latin typeface="Times New Roman" panose="02020603050405020304" pitchFamily="18" charset="0"/>
              </a:rPr>
              <a:t>ψ</a:t>
            </a:r>
            <a:r>
              <a:rPr lang="en-US" altLang="es-ES" sz="2000" i="1" baseline="-25000">
                <a:latin typeface="Times New Roman" panose="02020603050405020304" pitchFamily="18" charset="0"/>
              </a:rPr>
              <a:t>l</a:t>
            </a:r>
            <a:r>
              <a:rPr lang="en-US" altLang="es-ES" sz="2000" i="1" baseline="30000">
                <a:latin typeface="Times New Roman" panose="02020603050405020304" pitchFamily="18" charset="0"/>
              </a:rPr>
              <a:t>PS </a:t>
            </a:r>
            <a:r>
              <a:rPr lang="en-US" altLang="es-ES" sz="2000"/>
              <a:t>as for the all electron radial orbital</a:t>
            </a:r>
            <a:r>
              <a:rPr lang="en-US" altLang="es-ES" sz="2000" i="1"/>
              <a:t> </a:t>
            </a:r>
            <a:r>
              <a:rPr lang="el-GR" altLang="es-ES" sz="2000" i="1">
                <a:latin typeface="Times New Roman" panose="02020603050405020304" pitchFamily="18" charset="0"/>
              </a:rPr>
              <a:t>ψ</a:t>
            </a:r>
            <a:r>
              <a:rPr lang="en-US" altLang="es-ES" sz="2000" i="1" baseline="-25000">
                <a:latin typeface="Times New Roman" panose="02020603050405020304" pitchFamily="18" charset="0"/>
              </a:rPr>
              <a:t>l</a:t>
            </a:r>
            <a:r>
              <a:rPr lang="en-US" altLang="es-ES" sz="1800"/>
              <a:t> </a:t>
            </a:r>
            <a:endParaRPr lang="el-GR" altLang="es-ES" sz="1800"/>
          </a:p>
        </p:txBody>
      </p:sp>
      <p:sp>
        <p:nvSpPr>
          <p:cNvPr id="93191" name="Text Box 13">
            <a:extLst>
              <a:ext uri="{FF2B5EF4-FFF2-40B4-BE49-F238E27FC236}">
                <a16:creationId xmlns:a16="http://schemas.microsoft.com/office/drawing/2014/main" id="{9C73D69A-9F77-CACA-59F9-E6B871988F37}"/>
              </a:ext>
            </a:extLst>
          </p:cNvPr>
          <p:cNvSpPr txBox="1">
            <a:spLocks noChangeArrowheads="1"/>
          </p:cNvSpPr>
          <p:nvPr/>
        </p:nvSpPr>
        <p:spPr bwMode="auto">
          <a:xfrm>
            <a:off x="581025" y="5562600"/>
            <a:ext cx="79819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1800"/>
              <a:t>Total charge in the core region is correct</a:t>
            </a:r>
          </a:p>
          <a:p>
            <a:pPr eaLnBrk="1" hangingPunct="1">
              <a:spcBef>
                <a:spcPct val="50000"/>
              </a:spcBef>
            </a:pPr>
            <a:r>
              <a:rPr lang="en-US" altLang="es-ES" sz="1800"/>
              <a:t>Normalized pseudoorbital is equal to the true orbital outside of R</a:t>
            </a:r>
            <a:r>
              <a:rPr lang="en-US" altLang="es-ES" sz="1800" baseline="-25000"/>
              <a:t>c</a:t>
            </a:r>
          </a:p>
        </p:txBody>
      </p:sp>
      <p:sp>
        <p:nvSpPr>
          <p:cNvPr id="93192" name="Text Box 14">
            <a:extLst>
              <a:ext uri="{FF2B5EF4-FFF2-40B4-BE49-F238E27FC236}">
                <a16:creationId xmlns:a16="http://schemas.microsoft.com/office/drawing/2014/main" id="{F3406C15-FF5D-2E4A-6881-89380E9573DB}"/>
              </a:ext>
            </a:extLst>
          </p:cNvPr>
          <p:cNvSpPr txBox="1">
            <a:spLocks noChangeArrowheads="1"/>
          </p:cNvSpPr>
          <p:nvPr/>
        </p:nvSpPr>
        <p:spPr bwMode="auto">
          <a:xfrm>
            <a:off x="4191000" y="51054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ym typeface="Symbol" panose="05050102010706020507" pitchFamily="18" charset="2"/>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EDB7615-022C-72DC-84EC-3AE051DC7918}"/>
              </a:ext>
            </a:extLst>
          </p:cNvPr>
          <p:cNvSpPr>
            <a:spLocks noGrp="1" noChangeArrowheads="1"/>
          </p:cNvSpPr>
          <p:nvPr>
            <p:ph type="title"/>
          </p:nvPr>
        </p:nvSpPr>
        <p:spPr>
          <a:xfrm>
            <a:off x="0" y="0"/>
            <a:ext cx="6096000" cy="1143000"/>
          </a:xfrm>
        </p:spPr>
        <p:txBody>
          <a:bodyPr/>
          <a:lstStyle/>
          <a:p>
            <a:pPr eaLnBrk="1" hangingPunct="1">
              <a:defRPr/>
            </a:pPr>
            <a:r>
              <a:rPr lang="en-US">
                <a:cs typeface="+mj-cs"/>
              </a:rPr>
              <a:t>List of requirements for a good                   norm-conserving pseudopotential:</a:t>
            </a:r>
          </a:p>
        </p:txBody>
      </p:sp>
      <p:sp>
        <p:nvSpPr>
          <p:cNvPr id="95234" name="Text Box 3">
            <a:extLst>
              <a:ext uri="{FF2B5EF4-FFF2-40B4-BE49-F238E27FC236}">
                <a16:creationId xmlns:a16="http://schemas.microsoft.com/office/drawing/2014/main" id="{8898B924-73CF-A568-EDC6-18FA32FA7736}"/>
              </a:ext>
            </a:extLst>
          </p:cNvPr>
          <p:cNvSpPr txBox="1">
            <a:spLocks noChangeArrowheads="1"/>
          </p:cNvSpPr>
          <p:nvPr/>
        </p:nvSpPr>
        <p:spPr bwMode="auto">
          <a:xfrm>
            <a:off x="2133600" y="10668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400"/>
              <a:t>D. R. Hamann </a:t>
            </a:r>
            <a:r>
              <a:rPr lang="en-US" altLang="es-ES" sz="1400" i="1"/>
              <a:t>et al</a:t>
            </a:r>
            <a:r>
              <a:rPr lang="en-US" altLang="es-ES" sz="1400"/>
              <a:t>., Phys. Rev. Lett. 43, 1494 (1979)</a:t>
            </a:r>
          </a:p>
        </p:txBody>
      </p:sp>
      <p:grpSp>
        <p:nvGrpSpPr>
          <p:cNvPr id="95235" name="Group 4">
            <a:extLst>
              <a:ext uri="{FF2B5EF4-FFF2-40B4-BE49-F238E27FC236}">
                <a16:creationId xmlns:a16="http://schemas.microsoft.com/office/drawing/2014/main" id="{B863CC7A-F0EC-2B6F-36A5-29C58F58E903}"/>
              </a:ext>
            </a:extLst>
          </p:cNvPr>
          <p:cNvGrpSpPr>
            <a:grpSpLocks/>
          </p:cNvGrpSpPr>
          <p:nvPr/>
        </p:nvGrpSpPr>
        <p:grpSpPr bwMode="auto">
          <a:xfrm>
            <a:off x="381000" y="1600200"/>
            <a:ext cx="8458200" cy="747713"/>
            <a:chOff x="240" y="1008"/>
            <a:chExt cx="5328" cy="471"/>
          </a:xfrm>
        </p:grpSpPr>
        <p:sp>
          <p:nvSpPr>
            <p:cNvPr id="95239" name="Text Box 5">
              <a:extLst>
                <a:ext uri="{FF2B5EF4-FFF2-40B4-BE49-F238E27FC236}">
                  <a16:creationId xmlns:a16="http://schemas.microsoft.com/office/drawing/2014/main" id="{16534B4D-41C8-E75F-76CB-5CE902431042}"/>
                </a:ext>
              </a:extLst>
            </p:cNvPr>
            <p:cNvSpPr txBox="1">
              <a:spLocks noChangeArrowheads="1"/>
            </p:cNvSpPr>
            <p:nvPr/>
          </p:nvSpPr>
          <p:spPr bwMode="auto">
            <a:xfrm>
              <a:off x="240" y="1008"/>
              <a:ext cx="5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Choose an atomic reference configuration	Si:  </a:t>
              </a:r>
              <a:r>
                <a:rPr lang="en-US" altLang="es-ES" sz="1800">
                  <a:solidFill>
                    <a:srgbClr val="00FFFF"/>
                  </a:solidFill>
                </a:rPr>
                <a:t>1s</a:t>
              </a:r>
              <a:r>
                <a:rPr lang="en-US" altLang="es-ES" sz="1800" baseline="30000">
                  <a:solidFill>
                    <a:srgbClr val="00FFFF"/>
                  </a:solidFill>
                </a:rPr>
                <a:t>2</a:t>
              </a:r>
              <a:r>
                <a:rPr lang="en-US" altLang="es-ES" sz="1800">
                  <a:solidFill>
                    <a:srgbClr val="00FFFF"/>
                  </a:solidFill>
                </a:rPr>
                <a:t> 2s</a:t>
              </a:r>
              <a:r>
                <a:rPr lang="en-US" altLang="es-ES" sz="1800" baseline="30000">
                  <a:solidFill>
                    <a:srgbClr val="00FFFF"/>
                  </a:solidFill>
                </a:rPr>
                <a:t>2</a:t>
              </a:r>
              <a:r>
                <a:rPr lang="en-US" altLang="es-ES" sz="1800">
                  <a:solidFill>
                    <a:srgbClr val="00FFFF"/>
                  </a:solidFill>
                </a:rPr>
                <a:t> 2p</a:t>
              </a:r>
              <a:r>
                <a:rPr lang="en-US" altLang="es-ES" sz="1800" baseline="30000">
                  <a:solidFill>
                    <a:srgbClr val="00FFFF"/>
                  </a:solidFill>
                </a:rPr>
                <a:t>6</a:t>
              </a:r>
              <a:r>
                <a:rPr lang="en-US" altLang="es-ES" sz="1800"/>
                <a:t>      </a:t>
              </a: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a:t>
              </a:r>
            </a:p>
          </p:txBody>
        </p:sp>
        <p:sp>
          <p:nvSpPr>
            <p:cNvPr id="95240" name="AutoShape 6">
              <a:extLst>
                <a:ext uri="{FF2B5EF4-FFF2-40B4-BE49-F238E27FC236}">
                  <a16:creationId xmlns:a16="http://schemas.microsoft.com/office/drawing/2014/main" id="{B19E3346-A943-B808-F918-44AA000DD77F}"/>
                </a:ext>
              </a:extLst>
            </p:cNvPr>
            <p:cNvSpPr>
              <a:spLocks/>
            </p:cNvSpPr>
            <p:nvPr/>
          </p:nvSpPr>
          <p:spPr bwMode="auto">
            <a:xfrm rot="-5400000">
              <a:off x="4344" y="888"/>
              <a:ext cx="96" cy="720"/>
            </a:xfrm>
            <a:prstGeom prst="leftBrace">
              <a:avLst>
                <a:gd name="adj1" fmla="val 62500"/>
                <a:gd name="adj2" fmla="val 50000"/>
              </a:avLst>
            </a:prstGeom>
            <a:noFill/>
            <a:ln w="254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5241" name="AutoShape 7">
              <a:extLst>
                <a:ext uri="{FF2B5EF4-FFF2-40B4-BE49-F238E27FC236}">
                  <a16:creationId xmlns:a16="http://schemas.microsoft.com/office/drawing/2014/main" id="{C30BC2FB-B809-E86B-F49D-0008B0F05E25}"/>
                </a:ext>
              </a:extLst>
            </p:cNvPr>
            <p:cNvSpPr>
              <a:spLocks/>
            </p:cNvSpPr>
            <p:nvPr/>
          </p:nvSpPr>
          <p:spPr bwMode="auto">
            <a:xfrm rot="-5400000">
              <a:off x="5160" y="984"/>
              <a:ext cx="96" cy="528"/>
            </a:xfrm>
            <a:prstGeom prst="leftBrace">
              <a:avLst>
                <a:gd name="adj1" fmla="val 45833"/>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95242" name="Text Box 8">
              <a:extLst>
                <a:ext uri="{FF2B5EF4-FFF2-40B4-BE49-F238E27FC236}">
                  <a16:creationId xmlns:a16="http://schemas.microsoft.com/office/drawing/2014/main" id="{E69CB529-BCFF-910C-B414-0788B4503D12}"/>
                </a:ext>
              </a:extLst>
            </p:cNvPr>
            <p:cNvSpPr txBox="1">
              <a:spLocks noChangeArrowheads="1"/>
            </p:cNvSpPr>
            <p:nvPr/>
          </p:nvSpPr>
          <p:spPr bwMode="auto">
            <a:xfrm>
              <a:off x="4176" y="1248"/>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95243" name="Text Box 9">
              <a:extLst>
                <a:ext uri="{FF2B5EF4-FFF2-40B4-BE49-F238E27FC236}">
                  <a16:creationId xmlns:a16="http://schemas.microsoft.com/office/drawing/2014/main" id="{DAA6F983-E002-FDFA-E432-52A673559B80}"/>
                </a:ext>
              </a:extLst>
            </p:cNvPr>
            <p:cNvSpPr txBox="1">
              <a:spLocks noChangeArrowheads="1"/>
            </p:cNvSpPr>
            <p:nvPr/>
          </p:nvSpPr>
          <p:spPr bwMode="auto">
            <a:xfrm>
              <a:off x="4896" y="1248"/>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sp>
        <p:nvSpPr>
          <p:cNvPr id="95236" name="Text Box 10">
            <a:extLst>
              <a:ext uri="{FF2B5EF4-FFF2-40B4-BE49-F238E27FC236}">
                <a16:creationId xmlns:a16="http://schemas.microsoft.com/office/drawing/2014/main" id="{D275BFE9-14CD-991E-4BE6-6A5FB1BD5F8D}"/>
              </a:ext>
            </a:extLst>
          </p:cNvPr>
          <p:cNvSpPr txBox="1">
            <a:spLocks noChangeArrowheads="1"/>
          </p:cNvSpPr>
          <p:nvPr/>
        </p:nvSpPr>
        <p:spPr bwMode="auto">
          <a:xfrm>
            <a:off x="533400" y="23622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5. The </a:t>
            </a:r>
            <a:r>
              <a:rPr lang="en-US" altLang="es-ES" sz="2000">
                <a:solidFill>
                  <a:srgbClr val="FFFF00"/>
                </a:solidFill>
              </a:rPr>
              <a:t>first energy derivative</a:t>
            </a:r>
            <a:r>
              <a:rPr lang="en-US" altLang="es-ES" sz="2000"/>
              <a:t> of the </a:t>
            </a:r>
            <a:r>
              <a:rPr lang="en-US" altLang="es-ES" sz="2000">
                <a:solidFill>
                  <a:srgbClr val="FFFF00"/>
                </a:solidFill>
              </a:rPr>
              <a:t>logarithmic derivatives</a:t>
            </a:r>
            <a:r>
              <a:rPr lang="en-US" altLang="es-ES" sz="2000"/>
              <a:t> of the all-electron and pseudo wave functions </a:t>
            </a:r>
            <a:r>
              <a:rPr lang="en-US" altLang="es-ES" sz="2000">
                <a:solidFill>
                  <a:srgbClr val="FFFF00"/>
                </a:solidFill>
              </a:rPr>
              <a:t>agrees</a:t>
            </a:r>
            <a:r>
              <a:rPr lang="en-US" altLang="es-ES" sz="2000"/>
              <a:t> at </a:t>
            </a:r>
            <a:r>
              <a:rPr lang="en-US" altLang="es-ES" sz="2000">
                <a:solidFill>
                  <a:srgbClr val="FFFF00"/>
                </a:solidFill>
              </a:rPr>
              <a:t>R</a:t>
            </a:r>
            <a:r>
              <a:rPr lang="en-US" altLang="es-ES" sz="2000" baseline="-25000">
                <a:solidFill>
                  <a:srgbClr val="FFFF00"/>
                </a:solidFill>
              </a:rPr>
              <a:t>c</a:t>
            </a:r>
          </a:p>
        </p:txBody>
      </p:sp>
      <p:sp>
        <p:nvSpPr>
          <p:cNvPr id="95237" name="Text Box 11">
            <a:extLst>
              <a:ext uri="{FF2B5EF4-FFF2-40B4-BE49-F238E27FC236}">
                <a16:creationId xmlns:a16="http://schemas.microsoft.com/office/drawing/2014/main" id="{C0D2A48F-09D9-04BB-F04C-3FEBD45CB410}"/>
              </a:ext>
            </a:extLst>
          </p:cNvPr>
          <p:cNvSpPr txBox="1">
            <a:spLocks noChangeArrowheads="1"/>
          </p:cNvSpPr>
          <p:nvPr/>
        </p:nvSpPr>
        <p:spPr bwMode="auto">
          <a:xfrm>
            <a:off x="1200150" y="3505200"/>
            <a:ext cx="67437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Central point due to Hamann, Schl</a:t>
            </a:r>
            <a:r>
              <a:rPr lang="en-US" altLang="es-ES" sz="2000">
                <a:cs typeface="Arial" panose="020B0604020202020204" pitchFamily="34" charset="0"/>
              </a:rPr>
              <a:t>üter and Chiang:</a:t>
            </a:r>
          </a:p>
          <a:p>
            <a:pPr algn="ctr" eaLnBrk="1" hangingPunct="1">
              <a:spcBef>
                <a:spcPct val="50000"/>
              </a:spcBef>
              <a:buFontTx/>
              <a:buNone/>
            </a:pPr>
            <a:r>
              <a:rPr lang="en-US" altLang="es-ES" sz="2000">
                <a:solidFill>
                  <a:srgbClr val="FFFF00"/>
                </a:solidFill>
                <a:cs typeface="Arial" panose="020B0604020202020204" pitchFamily="34" charset="0"/>
              </a:rPr>
              <a:t>Norm conservation [(4)] </a:t>
            </a:r>
            <a:r>
              <a:rPr lang="en-US" altLang="es-ES" sz="2000">
                <a:solidFill>
                  <a:srgbClr val="FFFF00"/>
                </a:solidFill>
                <a:cs typeface="Arial" panose="020B0604020202020204" pitchFamily="34" charset="0"/>
                <a:sym typeface="Symbol" panose="05050102010706020507" pitchFamily="18" charset="2"/>
              </a:rPr>
              <a:t> (5)</a:t>
            </a:r>
          </a:p>
        </p:txBody>
      </p:sp>
      <p:pic>
        <p:nvPicPr>
          <p:cNvPr id="95238" name="Picture 12" descr="NCPP3">
            <a:extLst>
              <a:ext uri="{FF2B5EF4-FFF2-40B4-BE49-F238E27FC236}">
                <a16:creationId xmlns:a16="http://schemas.microsoft.com/office/drawing/2014/main" id="{EFB01E28-CF91-E8C6-B54B-590238C1A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963" y="4800600"/>
            <a:ext cx="6188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9248361-1E99-9828-DE77-E632E4FA838A}"/>
              </a:ext>
            </a:extLst>
          </p:cNvPr>
          <p:cNvSpPr>
            <a:spLocks noGrp="1" noChangeArrowheads="1"/>
          </p:cNvSpPr>
          <p:nvPr>
            <p:ph type="title"/>
          </p:nvPr>
        </p:nvSpPr>
        <p:spPr>
          <a:xfrm>
            <a:off x="0" y="0"/>
            <a:ext cx="8915400" cy="1143000"/>
          </a:xfrm>
        </p:spPr>
        <p:txBody>
          <a:bodyPr/>
          <a:lstStyle/>
          <a:p>
            <a:pPr eaLnBrk="1" hangingPunct="1">
              <a:defRPr/>
            </a:pPr>
            <a:r>
              <a:rPr lang="en-US">
                <a:cs typeface="+mj-cs"/>
              </a:rPr>
              <a:t>Equality of AE and PS energy derivatives of  the logarithmic derivatives essential for transferability</a:t>
            </a:r>
          </a:p>
        </p:txBody>
      </p:sp>
      <p:pic>
        <p:nvPicPr>
          <p:cNvPr id="97282" name="Picture 13" descr="Siatom">
            <a:extLst>
              <a:ext uri="{FF2B5EF4-FFF2-40B4-BE49-F238E27FC236}">
                <a16:creationId xmlns:a16="http://schemas.microsoft.com/office/drawing/2014/main" id="{151CB69B-8053-760A-9FB9-B07EA7970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1371600"/>
            <a:ext cx="25177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14" descr="Sibulk">
            <a:extLst>
              <a:ext uri="{FF2B5EF4-FFF2-40B4-BE49-F238E27FC236}">
                <a16:creationId xmlns:a16="http://schemas.microsoft.com/office/drawing/2014/main" id="{37493E6B-15B2-43C2-0D51-BC1EB3334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5" y="1371600"/>
            <a:ext cx="23923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15">
            <a:extLst>
              <a:ext uri="{FF2B5EF4-FFF2-40B4-BE49-F238E27FC236}">
                <a16:creationId xmlns:a16="http://schemas.microsoft.com/office/drawing/2014/main" id="{3BFEC417-668B-218D-A465-3246B90896FB}"/>
              </a:ext>
            </a:extLst>
          </p:cNvPr>
          <p:cNvSpPr txBox="1">
            <a:spLocks noChangeArrowheads="1"/>
          </p:cNvSpPr>
          <p:nvPr/>
        </p:nvSpPr>
        <p:spPr bwMode="auto">
          <a:xfrm>
            <a:off x="1009650" y="6216650"/>
            <a:ext cx="7124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If condition 5 is satisfied, the change in the eigenvalues to linear order in the change in the potential is reproduced</a:t>
            </a:r>
          </a:p>
        </p:txBody>
      </p:sp>
      <p:sp>
        <p:nvSpPr>
          <p:cNvPr id="97285" name="Text Box 16">
            <a:extLst>
              <a:ext uri="{FF2B5EF4-FFF2-40B4-BE49-F238E27FC236}">
                <a16:creationId xmlns:a16="http://schemas.microsoft.com/office/drawing/2014/main" id="{DD10836C-0D07-6C0B-9F78-81A9B06FA478}"/>
              </a:ext>
            </a:extLst>
          </p:cNvPr>
          <p:cNvSpPr txBox="1">
            <a:spLocks noChangeArrowheads="1"/>
          </p:cNvSpPr>
          <p:nvPr/>
        </p:nvSpPr>
        <p:spPr bwMode="auto">
          <a:xfrm>
            <a:off x="1028700" y="9906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Atomic Si</a:t>
            </a:r>
          </a:p>
        </p:txBody>
      </p:sp>
      <p:sp>
        <p:nvSpPr>
          <p:cNvPr id="97286" name="Text Box 17">
            <a:extLst>
              <a:ext uri="{FF2B5EF4-FFF2-40B4-BE49-F238E27FC236}">
                <a16:creationId xmlns:a16="http://schemas.microsoft.com/office/drawing/2014/main" id="{1DE2AC64-E579-E3A2-AEFA-7BDF72D37D4F}"/>
              </a:ext>
            </a:extLst>
          </p:cNvPr>
          <p:cNvSpPr txBox="1">
            <a:spLocks noChangeArrowheads="1"/>
          </p:cNvSpPr>
          <p:nvPr/>
        </p:nvSpPr>
        <p:spPr bwMode="auto">
          <a:xfrm>
            <a:off x="5562600" y="990600"/>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Bulk Si </a:t>
            </a:r>
          </a:p>
        </p:txBody>
      </p:sp>
      <p:pic>
        <p:nvPicPr>
          <p:cNvPr id="97287" name="Picture 18" descr="Sibands">
            <a:extLst>
              <a:ext uri="{FF2B5EF4-FFF2-40B4-BE49-F238E27FC236}">
                <a16:creationId xmlns:a16="http://schemas.microsoft.com/office/drawing/2014/main" id="{BF31BBCB-BC02-4710-56A1-F057D86C1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150" y="3810000"/>
            <a:ext cx="34417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9" descr="energylevsi">
            <a:extLst>
              <a:ext uri="{FF2B5EF4-FFF2-40B4-BE49-F238E27FC236}">
                <a16:creationId xmlns:a16="http://schemas.microsoft.com/office/drawing/2014/main" id="{716B17CA-3FD0-E6C0-D71A-9B792B11D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438" y="3733800"/>
            <a:ext cx="18875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F2766628-C495-F2CB-75A1-43569897A66E}"/>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pseudopotential</a:t>
            </a:r>
          </a:p>
        </p:txBody>
      </p:sp>
      <p:sp>
        <p:nvSpPr>
          <p:cNvPr id="99330" name="Text Box 25">
            <a:extLst>
              <a:ext uri="{FF2B5EF4-FFF2-40B4-BE49-F238E27FC236}">
                <a16:creationId xmlns:a16="http://schemas.microsoft.com/office/drawing/2014/main" id="{F5C7D0A8-58A5-9F86-94DD-89A834F88365}"/>
              </a:ext>
            </a:extLst>
          </p:cNvPr>
          <p:cNvSpPr txBox="1">
            <a:spLocks noChangeArrowheads="1"/>
          </p:cNvSpPr>
          <p:nvPr/>
        </p:nvSpPr>
        <p:spPr bwMode="auto">
          <a:xfrm>
            <a:off x="504825" y="1066800"/>
            <a:ext cx="8134350" cy="6731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Choose an atomic reference configuration, i.e., a given distribution of electrons in the atomic energy levels </a:t>
            </a:r>
            <a:r>
              <a:rPr lang="es-ES" altLang="es-ES" sz="1800">
                <a:solidFill>
                  <a:srgbClr val="00FFFF"/>
                </a:solidFill>
              </a:rPr>
              <a:t>(degree of freedom)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5B257742-539A-6C16-DBE1-B8F269A90421}"/>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1, choosing the reference configuration</a:t>
            </a:r>
          </a:p>
        </p:txBody>
      </p:sp>
      <p:sp>
        <p:nvSpPr>
          <p:cNvPr id="101378" name="Text Box 5">
            <a:extLst>
              <a:ext uri="{FF2B5EF4-FFF2-40B4-BE49-F238E27FC236}">
                <a16:creationId xmlns:a16="http://schemas.microsoft.com/office/drawing/2014/main" id="{BA49B3C5-3E8C-6935-1445-59381BD9EFF0}"/>
              </a:ext>
            </a:extLst>
          </p:cNvPr>
          <p:cNvSpPr txBox="1">
            <a:spLocks noChangeArrowheads="1"/>
          </p:cNvSpPr>
          <p:nvPr/>
        </p:nvSpPr>
        <p:spPr bwMode="auto">
          <a:xfrm>
            <a:off x="266700" y="1482725"/>
            <a:ext cx="86106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Question: how to choose the electronic configuration of the isolated atom </a:t>
            </a:r>
          </a:p>
          <a:p>
            <a:pPr algn="ctr" eaLnBrk="1" hangingPunct="1">
              <a:spcBef>
                <a:spcPct val="50000"/>
              </a:spcBef>
              <a:buFontTx/>
              <a:buNone/>
            </a:pPr>
            <a:r>
              <a:rPr lang="en-US" altLang="es-ES" sz="1800">
                <a:solidFill>
                  <a:srgbClr val="FFFF00"/>
                </a:solidFill>
              </a:rPr>
              <a:t>(the reference atomic configuration)</a:t>
            </a:r>
          </a:p>
          <a:p>
            <a:pPr algn="ctr" eaLnBrk="1" hangingPunct="1">
              <a:spcBef>
                <a:spcPct val="50000"/>
              </a:spcBef>
              <a:buFontTx/>
              <a:buNone/>
            </a:pPr>
            <a:r>
              <a:rPr lang="en-US" altLang="es-ES" sz="1800"/>
              <a:t>so that the pseudopotential remains useful in molecular systems and solids </a:t>
            </a:r>
          </a:p>
          <a:p>
            <a:pPr algn="ctr" eaLnBrk="1" hangingPunct="1">
              <a:spcBef>
                <a:spcPct val="50000"/>
              </a:spcBef>
              <a:buFontTx/>
              <a:buNone/>
            </a:pPr>
            <a:r>
              <a:rPr lang="en-US" altLang="es-ES" sz="1800">
                <a:solidFill>
                  <a:srgbClr val="FFFF00"/>
                </a:solidFill>
              </a:rPr>
              <a:t>(the target system)</a:t>
            </a:r>
          </a:p>
        </p:txBody>
      </p:sp>
      <p:sp>
        <p:nvSpPr>
          <p:cNvPr id="101379" name="Text Box 6">
            <a:extLst>
              <a:ext uri="{FF2B5EF4-FFF2-40B4-BE49-F238E27FC236}">
                <a16:creationId xmlns:a16="http://schemas.microsoft.com/office/drawing/2014/main" id="{C6E7EB6F-E8AD-96C2-4521-711A8B00A904}"/>
              </a:ext>
            </a:extLst>
          </p:cNvPr>
          <p:cNvSpPr txBox="1">
            <a:spLocks noChangeArrowheads="1"/>
          </p:cNvSpPr>
          <p:nvPr/>
        </p:nvSpPr>
        <p:spPr bwMode="auto">
          <a:xfrm>
            <a:off x="114300" y="3429000"/>
            <a:ext cx="891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reference configuration is arbitrary, the user has a </a:t>
            </a:r>
            <a:r>
              <a:rPr lang="en-US" altLang="es-ES" sz="1800">
                <a:solidFill>
                  <a:srgbClr val="00FFFF"/>
                </a:solidFill>
              </a:rPr>
              <a:t>degree of freedom</a:t>
            </a:r>
            <a:r>
              <a:rPr lang="en-US" altLang="es-ES" sz="1800"/>
              <a:t> here </a:t>
            </a:r>
          </a:p>
        </p:txBody>
      </p:sp>
      <p:sp>
        <p:nvSpPr>
          <p:cNvPr id="101380" name="Text Box 7">
            <a:extLst>
              <a:ext uri="{FF2B5EF4-FFF2-40B4-BE49-F238E27FC236}">
                <a16:creationId xmlns:a16="http://schemas.microsoft.com/office/drawing/2014/main" id="{91B85B25-CC46-2D3C-3A98-9BC8946CF75F}"/>
              </a:ext>
            </a:extLst>
          </p:cNvPr>
          <p:cNvSpPr txBox="1">
            <a:spLocks noChangeArrowheads="1"/>
          </p:cNvSpPr>
          <p:nvPr/>
        </p:nvSpPr>
        <p:spPr bwMode="auto">
          <a:xfrm>
            <a:off x="381000" y="43434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If the pseudopotential is transferable enough, the choice is not so critical, but </a:t>
            </a:r>
            <a:r>
              <a:rPr lang="en-US" altLang="es-ES" sz="1800">
                <a:solidFill>
                  <a:srgbClr val="FFFF00"/>
                </a:solidFill>
              </a:rPr>
              <a:t>transferability tests are mandatory</a:t>
            </a:r>
            <a:endParaRPr lang="en-US" altLang="es-ES" sz="1800"/>
          </a:p>
        </p:txBody>
      </p:sp>
      <p:sp>
        <p:nvSpPr>
          <p:cNvPr id="101381" name="Text Box 8">
            <a:extLst>
              <a:ext uri="{FF2B5EF4-FFF2-40B4-BE49-F238E27FC236}">
                <a16:creationId xmlns:a16="http://schemas.microsoft.com/office/drawing/2014/main" id="{67747F34-F083-9F06-2BC0-9B49D6D66C3B}"/>
              </a:ext>
            </a:extLst>
          </p:cNvPr>
          <p:cNvSpPr txBox="1">
            <a:spLocks noChangeArrowheads="1"/>
          </p:cNvSpPr>
          <p:nvPr/>
        </p:nvSpPr>
        <p:spPr bwMode="auto">
          <a:xfrm>
            <a:off x="304800" y="5257800"/>
            <a:ext cx="8534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Transferability is expected to work best for electronic configurations close to the reference one, but it is not obvious for rather different configurations (would  a pseudopotential generated for neutral K work well in K</a:t>
            </a:r>
            <a:r>
              <a:rPr lang="en-US" altLang="es-ES" sz="1800" baseline="30000"/>
              <a:t>+</a:t>
            </a:r>
            <a:r>
              <a:rPr lang="en-US" altLang="es-ES" sz="180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532921B0-4748-2D57-A5FD-09B51BC6F223}"/>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1, choosing the reference configuration</a:t>
            </a:r>
          </a:p>
        </p:txBody>
      </p:sp>
      <p:sp>
        <p:nvSpPr>
          <p:cNvPr id="103426" name="Text Box 6">
            <a:extLst>
              <a:ext uri="{FF2B5EF4-FFF2-40B4-BE49-F238E27FC236}">
                <a16:creationId xmlns:a16="http://schemas.microsoft.com/office/drawing/2014/main" id="{06A13AE3-F0A1-FA94-6B26-BB50B73BEF39}"/>
              </a:ext>
            </a:extLst>
          </p:cNvPr>
          <p:cNvSpPr txBox="1">
            <a:spLocks noChangeArrowheads="1"/>
          </p:cNvSpPr>
          <p:nvPr/>
        </p:nvSpPr>
        <p:spPr bwMode="auto">
          <a:xfrm>
            <a:off x="152400" y="1416050"/>
            <a:ext cx="883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Standard first choice: ground state configuration of the neutral isolated atom</a:t>
            </a:r>
          </a:p>
        </p:txBody>
      </p:sp>
      <p:sp>
        <p:nvSpPr>
          <p:cNvPr id="103427" name="Text Box 7">
            <a:extLst>
              <a:ext uri="{FF2B5EF4-FFF2-40B4-BE49-F238E27FC236}">
                <a16:creationId xmlns:a16="http://schemas.microsoft.com/office/drawing/2014/main" id="{4C2A1B13-8632-5511-55F2-97DEE146CDAB}"/>
              </a:ext>
            </a:extLst>
          </p:cNvPr>
          <p:cNvSpPr txBox="1">
            <a:spLocks noChangeArrowheads="1"/>
          </p:cNvSpPr>
          <p:nvPr/>
        </p:nvSpPr>
        <p:spPr bwMode="auto">
          <a:xfrm>
            <a:off x="609600" y="2055813"/>
            <a:ext cx="7924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However, states of angular momenta that are unoccupied in the neutral atom hibridize with the occupied states in the presence of a different environment, becoming partially occupied. </a:t>
            </a:r>
          </a:p>
        </p:txBody>
      </p:sp>
      <p:sp>
        <p:nvSpPr>
          <p:cNvPr id="103428" name="Text Box 8">
            <a:extLst>
              <a:ext uri="{FF2B5EF4-FFF2-40B4-BE49-F238E27FC236}">
                <a16:creationId xmlns:a16="http://schemas.microsoft.com/office/drawing/2014/main" id="{08930FA7-5AEE-C90D-97D8-05D8686447E9}"/>
              </a:ext>
            </a:extLst>
          </p:cNvPr>
          <p:cNvSpPr txBox="1">
            <a:spLocks noChangeArrowheads="1"/>
          </p:cNvSpPr>
          <p:nvPr/>
        </p:nvSpPr>
        <p:spPr bwMode="auto">
          <a:xfrm>
            <a:off x="723900" y="5851525"/>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In these cases, it is necessary to include these angular momenta as non-local components of the pseudopotential</a:t>
            </a:r>
            <a:endParaRPr lang="en-US" altLang="es-ES" sz="1800" b="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6" name="Text Box 6">
            <a:extLst>
              <a:ext uri="{FF2B5EF4-FFF2-40B4-BE49-F238E27FC236}">
                <a16:creationId xmlns:a16="http://schemas.microsoft.com/office/drawing/2014/main" id="{F5997195-A512-0E3D-89EC-3106D9765D36}"/>
              </a:ext>
            </a:extLst>
          </p:cNvPr>
          <p:cNvSpPr txBox="1">
            <a:spLocks noChangeArrowheads="1"/>
          </p:cNvSpPr>
          <p:nvPr/>
        </p:nvSpPr>
        <p:spPr bwMode="auto">
          <a:xfrm>
            <a:off x="495300" y="1917700"/>
            <a:ext cx="8153400" cy="27368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Solve the all-electron radial Schrödinger equation for the chosen atomic reference configuration</a:t>
            </a:r>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latin typeface="Times New Roman" panose="02020603050405020304" pitchFamily="18" charset="0"/>
            </a:endParaRPr>
          </a:p>
        </p:txBody>
      </p:sp>
      <p:grpSp>
        <p:nvGrpSpPr>
          <p:cNvPr id="189449" name="Group 9">
            <a:extLst>
              <a:ext uri="{FF2B5EF4-FFF2-40B4-BE49-F238E27FC236}">
                <a16:creationId xmlns:a16="http://schemas.microsoft.com/office/drawing/2014/main" id="{1803971A-11DA-42D6-DB6C-1FD300175650}"/>
              </a:ext>
            </a:extLst>
          </p:cNvPr>
          <p:cNvGrpSpPr>
            <a:grpSpLocks/>
          </p:cNvGrpSpPr>
          <p:nvPr/>
        </p:nvGrpSpPr>
        <p:grpSpPr bwMode="auto">
          <a:xfrm>
            <a:off x="5038725" y="4143375"/>
            <a:ext cx="2493963" cy="336550"/>
            <a:chOff x="3181" y="2620"/>
            <a:chExt cx="1571" cy="212"/>
          </a:xfrm>
        </p:grpSpPr>
        <p:pic>
          <p:nvPicPr>
            <p:cNvPr id="105483" name="Picture 10" descr="Z">
              <a:extLst>
                <a:ext uri="{FF2B5EF4-FFF2-40B4-BE49-F238E27FC236}">
                  <a16:creationId xmlns:a16="http://schemas.microsoft.com/office/drawing/2014/main" id="{F517F4EA-DB4F-921F-88BC-110501BA9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 y="2683"/>
              <a:ext cx="1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Text Box 11">
              <a:extLst>
                <a:ext uri="{FF2B5EF4-FFF2-40B4-BE49-F238E27FC236}">
                  <a16:creationId xmlns:a16="http://schemas.microsoft.com/office/drawing/2014/main" id="{7E3B6653-A63E-4BF9-6E2E-ABCBC470C677}"/>
                </a:ext>
              </a:extLst>
            </p:cNvPr>
            <p:cNvSpPr txBox="1">
              <a:spLocks noChangeArrowheads="1"/>
            </p:cNvSpPr>
            <p:nvPr/>
          </p:nvSpPr>
          <p:spPr bwMode="auto">
            <a:xfrm>
              <a:off x="3336" y="2620"/>
              <a:ext cx="14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bare nuclear charge</a:t>
              </a:r>
            </a:p>
          </p:txBody>
        </p:sp>
      </p:grpSp>
      <p:grpSp>
        <p:nvGrpSpPr>
          <p:cNvPr id="189452" name="Group 12">
            <a:extLst>
              <a:ext uri="{FF2B5EF4-FFF2-40B4-BE49-F238E27FC236}">
                <a16:creationId xmlns:a16="http://schemas.microsoft.com/office/drawing/2014/main" id="{F88F86C8-A944-987A-AC39-357955C49E96}"/>
              </a:ext>
            </a:extLst>
          </p:cNvPr>
          <p:cNvGrpSpPr>
            <a:grpSpLocks/>
          </p:cNvGrpSpPr>
          <p:nvPr/>
        </p:nvGrpSpPr>
        <p:grpSpPr bwMode="auto">
          <a:xfrm>
            <a:off x="1181100" y="4021138"/>
            <a:ext cx="3733800" cy="581025"/>
            <a:chOff x="816" y="2553"/>
            <a:chExt cx="2352" cy="366"/>
          </a:xfrm>
        </p:grpSpPr>
        <p:pic>
          <p:nvPicPr>
            <p:cNvPr id="105481" name="Picture 13" descr="chargedensi">
              <a:extLst>
                <a:ext uri="{FF2B5EF4-FFF2-40B4-BE49-F238E27FC236}">
                  <a16:creationId xmlns:a16="http://schemas.microsoft.com/office/drawing/2014/main" id="{F3C11B6B-A06D-1D39-193D-4104C3BB7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2632"/>
              <a:ext cx="35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Text Box 14">
              <a:extLst>
                <a:ext uri="{FF2B5EF4-FFF2-40B4-BE49-F238E27FC236}">
                  <a16:creationId xmlns:a16="http://schemas.microsoft.com/office/drawing/2014/main" id="{38D74F2E-21CF-8647-72C8-5C5A8B2F3D47}"/>
                </a:ext>
              </a:extLst>
            </p:cNvPr>
            <p:cNvSpPr txBox="1">
              <a:spLocks noChangeArrowheads="1"/>
            </p:cNvSpPr>
            <p:nvPr/>
          </p:nvSpPr>
          <p:spPr bwMode="auto">
            <a:xfrm>
              <a:off x="1248" y="2553"/>
              <a:ext cx="19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 sum of electronic charges for occupied states</a:t>
              </a:r>
            </a:p>
          </p:txBody>
        </p:sp>
      </p:grpSp>
      <p:sp>
        <p:nvSpPr>
          <p:cNvPr id="189442" name="Rectangle 2">
            <a:extLst>
              <a:ext uri="{FF2B5EF4-FFF2-40B4-BE49-F238E27FC236}">
                <a16:creationId xmlns:a16="http://schemas.microsoft.com/office/drawing/2014/main" id="{0D3C2D51-3E5A-7289-3162-842E9702AED6}"/>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pseudopotential</a:t>
            </a:r>
          </a:p>
        </p:txBody>
      </p:sp>
      <p:sp>
        <p:nvSpPr>
          <p:cNvPr id="105477" name="Text Box 3">
            <a:extLst>
              <a:ext uri="{FF2B5EF4-FFF2-40B4-BE49-F238E27FC236}">
                <a16:creationId xmlns:a16="http://schemas.microsoft.com/office/drawing/2014/main" id="{380E3C6B-A3AB-C203-4765-C02703EA1DB5}"/>
              </a:ext>
            </a:extLst>
          </p:cNvPr>
          <p:cNvSpPr txBox="1">
            <a:spLocks noChangeArrowheads="1"/>
          </p:cNvSpPr>
          <p:nvPr/>
        </p:nvSpPr>
        <p:spPr bwMode="auto">
          <a:xfrm>
            <a:off x="504825" y="1066800"/>
            <a:ext cx="8134350" cy="6731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Choose an atomic reference configuration, i.e., a given distribution of electrons in the atomic energy levels </a:t>
            </a:r>
            <a:r>
              <a:rPr lang="es-ES" altLang="es-ES" sz="1800">
                <a:solidFill>
                  <a:srgbClr val="00FFFF"/>
                </a:solidFill>
              </a:rPr>
              <a:t>(degree of freedom)</a:t>
            </a:r>
          </a:p>
        </p:txBody>
      </p:sp>
      <p:cxnSp>
        <p:nvCxnSpPr>
          <p:cNvPr id="189455" name="AutoShape 15">
            <a:extLst>
              <a:ext uri="{FF2B5EF4-FFF2-40B4-BE49-F238E27FC236}">
                <a16:creationId xmlns:a16="http://schemas.microsoft.com/office/drawing/2014/main" id="{77121DF6-AF82-A64A-0818-540395C93A24}"/>
              </a:ext>
            </a:extLst>
          </p:cNvPr>
          <p:cNvCxnSpPr>
            <a:cxnSpLocks noChangeShapeType="1"/>
            <a:stCxn id="105477" idx="2"/>
            <a:endCxn id="189446" idx="0"/>
          </p:cNvCxnSpPr>
          <p:nvPr/>
        </p:nvCxnSpPr>
        <p:spPr bwMode="auto">
          <a:xfrm>
            <a:off x="4572000" y="1755775"/>
            <a:ext cx="0" cy="146050"/>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189465" name="Picture 25" descr="redone1">
            <a:extLst>
              <a:ext uri="{FF2B5EF4-FFF2-40B4-BE49-F238E27FC236}">
                <a16:creationId xmlns:a16="http://schemas.microsoft.com/office/drawing/2014/main" id="{C9D00182-BCC4-EBA5-6ACB-6AE866D9E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3309938"/>
            <a:ext cx="81454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6" name="Picture 26" descr="1">
            <a:extLst>
              <a:ext uri="{FF2B5EF4-FFF2-40B4-BE49-F238E27FC236}">
                <a16:creationId xmlns:a16="http://schemas.microsoft.com/office/drawing/2014/main" id="{1BDF8EEF-DF12-4186-401B-CC5A3C0ABA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2601913"/>
            <a:ext cx="62976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94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4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9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4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4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9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948B1E6-521C-74D8-9DE2-8BE24827119C}"/>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2, solving the radial wave function</a:t>
            </a:r>
          </a:p>
        </p:txBody>
      </p:sp>
      <p:sp>
        <p:nvSpPr>
          <p:cNvPr id="107522" name="Text Box 3">
            <a:extLst>
              <a:ext uri="{FF2B5EF4-FFF2-40B4-BE49-F238E27FC236}">
                <a16:creationId xmlns:a16="http://schemas.microsoft.com/office/drawing/2014/main" id="{C397725F-1BCC-2413-0B68-5D0AA4F27B48}"/>
              </a:ext>
            </a:extLst>
          </p:cNvPr>
          <p:cNvSpPr txBox="1">
            <a:spLocks noChangeArrowheads="1"/>
          </p:cNvSpPr>
          <p:nvPr/>
        </p:nvSpPr>
        <p:spPr bwMode="auto">
          <a:xfrm>
            <a:off x="76200" y="1141413"/>
            <a:ext cx="8991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Since, in the isolated atom, the potential is spherically symmetric,                     the one electron wave functions can be decoupled as the product of a radial part times an spherical harmonic</a:t>
            </a:r>
          </a:p>
        </p:txBody>
      </p:sp>
      <p:pic>
        <p:nvPicPr>
          <p:cNvPr id="107523" name="Picture 6" descr="oneelectronwave">
            <a:extLst>
              <a:ext uri="{FF2B5EF4-FFF2-40B4-BE49-F238E27FC236}">
                <a16:creationId xmlns:a16="http://schemas.microsoft.com/office/drawing/2014/main" id="{C1E547ED-AF4A-9C7F-B691-5879CB399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2432050"/>
            <a:ext cx="7350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descr="parteradial">
            <a:extLst>
              <a:ext uri="{FF2B5EF4-FFF2-40B4-BE49-F238E27FC236}">
                <a16:creationId xmlns:a16="http://schemas.microsoft.com/office/drawing/2014/main" id="{B6E86D71-6C50-3000-60A2-E53DF2FE9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403850"/>
            <a:ext cx="21018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8">
            <a:extLst>
              <a:ext uri="{FF2B5EF4-FFF2-40B4-BE49-F238E27FC236}">
                <a16:creationId xmlns:a16="http://schemas.microsoft.com/office/drawing/2014/main" id="{4E8B5A20-4951-4582-81E5-3878538DD284}"/>
              </a:ext>
            </a:extLst>
          </p:cNvPr>
          <p:cNvSpPr txBox="1">
            <a:spLocks noChangeArrowheads="1"/>
          </p:cNvSpPr>
          <p:nvPr/>
        </p:nvSpPr>
        <p:spPr bwMode="auto">
          <a:xfrm>
            <a:off x="0" y="5394325"/>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If, as in many textbooks, we redefine the radial part of the wave function, to simplify the differential operator</a:t>
            </a:r>
          </a:p>
        </p:txBody>
      </p:sp>
      <p:sp>
        <p:nvSpPr>
          <p:cNvPr id="107526" name="Text Box 10">
            <a:extLst>
              <a:ext uri="{FF2B5EF4-FFF2-40B4-BE49-F238E27FC236}">
                <a16:creationId xmlns:a16="http://schemas.microsoft.com/office/drawing/2014/main" id="{6EFCC044-2FAD-8D62-D6CA-BE6451BB0547}"/>
              </a:ext>
            </a:extLst>
          </p:cNvPr>
          <p:cNvSpPr txBox="1">
            <a:spLocks noChangeArrowheads="1"/>
          </p:cNvSpPr>
          <p:nvPr/>
        </p:nvSpPr>
        <p:spPr bwMode="auto">
          <a:xfrm>
            <a:off x="1790700" y="324485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radial equation (in atomic units) reads</a:t>
            </a:r>
          </a:p>
        </p:txBody>
      </p:sp>
      <p:pic>
        <p:nvPicPr>
          <p:cNvPr id="107527" name="Picture 13" descr="redone1">
            <a:extLst>
              <a:ext uri="{FF2B5EF4-FFF2-40B4-BE49-F238E27FC236}">
                <a16:creationId xmlns:a16="http://schemas.microsoft.com/office/drawing/2014/main" id="{84B0668B-DAC9-019F-82D1-41BAE295C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4530725"/>
            <a:ext cx="86931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6" descr="1">
            <a:extLst>
              <a:ext uri="{FF2B5EF4-FFF2-40B4-BE49-F238E27FC236}">
                <a16:creationId xmlns:a16="http://schemas.microsoft.com/office/drawing/2014/main" id="{CE3F66F3-9A2F-1BA0-D4D2-416A63671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463" y="6107113"/>
            <a:ext cx="6061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7" descr="redone1">
            <a:extLst>
              <a:ext uri="{FF2B5EF4-FFF2-40B4-BE49-F238E27FC236}">
                <a16:creationId xmlns:a16="http://schemas.microsoft.com/office/drawing/2014/main" id="{E2E81FF1-4D5A-AF33-07D3-088B06DB1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375" y="3744913"/>
            <a:ext cx="6445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BC710E68-0556-9AAF-7B96-ED761499C0CA}"/>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2, solving the radial wave function</a:t>
            </a:r>
          </a:p>
        </p:txBody>
      </p:sp>
      <p:sp>
        <p:nvSpPr>
          <p:cNvPr id="109570" name="Text Box 3">
            <a:extLst>
              <a:ext uri="{FF2B5EF4-FFF2-40B4-BE49-F238E27FC236}">
                <a16:creationId xmlns:a16="http://schemas.microsoft.com/office/drawing/2014/main" id="{28C49E64-E0C4-F9DF-2349-076368C753FD}"/>
              </a:ext>
            </a:extLst>
          </p:cNvPr>
          <p:cNvSpPr txBox="1">
            <a:spLocks noChangeArrowheads="1"/>
          </p:cNvSpPr>
          <p:nvPr/>
        </p:nvSpPr>
        <p:spPr bwMode="auto">
          <a:xfrm>
            <a:off x="76200" y="2330450"/>
            <a:ext cx="899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The equation has to be solved subject to the following boundary conditions</a:t>
            </a:r>
          </a:p>
        </p:txBody>
      </p:sp>
      <p:pic>
        <p:nvPicPr>
          <p:cNvPr id="109571" name="Picture 11" descr="redone1">
            <a:extLst>
              <a:ext uri="{FF2B5EF4-FFF2-40B4-BE49-F238E27FC236}">
                <a16:creationId xmlns:a16="http://schemas.microsoft.com/office/drawing/2014/main" id="{8BBC3D3F-73B1-3C87-3653-3E4C27AA6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249613"/>
            <a:ext cx="15716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2" descr="redone2">
            <a:extLst>
              <a:ext uri="{FF2B5EF4-FFF2-40B4-BE49-F238E27FC236}">
                <a16:creationId xmlns:a16="http://schemas.microsoft.com/office/drawing/2014/main" id="{F01CC21C-4E8C-4852-B7F5-DCDC7FE53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24313"/>
            <a:ext cx="25320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4" descr="redone4">
            <a:extLst>
              <a:ext uri="{FF2B5EF4-FFF2-40B4-BE49-F238E27FC236}">
                <a16:creationId xmlns:a16="http://schemas.microsoft.com/office/drawing/2014/main" id="{8274F2D4-D291-088B-C655-A433AE8C9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5016500"/>
            <a:ext cx="2916238"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AutoShape 15">
            <a:extLst>
              <a:ext uri="{FF2B5EF4-FFF2-40B4-BE49-F238E27FC236}">
                <a16:creationId xmlns:a16="http://schemas.microsoft.com/office/drawing/2014/main" id="{C18FEDF3-99C1-27EE-A1FA-3317179BAEEA}"/>
              </a:ext>
            </a:extLst>
          </p:cNvPr>
          <p:cNvSpPr>
            <a:spLocks/>
          </p:cNvSpPr>
          <p:nvPr/>
        </p:nvSpPr>
        <p:spPr bwMode="auto">
          <a:xfrm>
            <a:off x="2943225" y="3124200"/>
            <a:ext cx="76200" cy="1600200"/>
          </a:xfrm>
          <a:prstGeom prst="rightBrace">
            <a:avLst>
              <a:gd name="adj1" fmla="val 175000"/>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09575" name="Picture 16" descr="redone3">
            <a:extLst>
              <a:ext uri="{FF2B5EF4-FFF2-40B4-BE49-F238E27FC236}">
                <a16:creationId xmlns:a16="http://schemas.microsoft.com/office/drawing/2014/main" id="{16B1DE46-03A6-6ABE-57D8-E168F9D6C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5063" y="3767138"/>
            <a:ext cx="1279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7" descr="redone1">
            <a:extLst>
              <a:ext uri="{FF2B5EF4-FFF2-40B4-BE49-F238E27FC236}">
                <a16:creationId xmlns:a16="http://schemas.microsoft.com/office/drawing/2014/main" id="{D122F24E-D14D-D670-8DCD-91E27D46B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288" y="3721100"/>
            <a:ext cx="2093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Text Box 18">
            <a:extLst>
              <a:ext uri="{FF2B5EF4-FFF2-40B4-BE49-F238E27FC236}">
                <a16:creationId xmlns:a16="http://schemas.microsoft.com/office/drawing/2014/main" id="{46187D46-BB8F-2587-CFD7-A321E32BEAB9}"/>
              </a:ext>
            </a:extLst>
          </p:cNvPr>
          <p:cNvSpPr txBox="1">
            <a:spLocks noChangeArrowheads="1"/>
          </p:cNvSpPr>
          <p:nvPr/>
        </p:nvSpPr>
        <p:spPr bwMode="auto">
          <a:xfrm>
            <a:off x="723900" y="5759450"/>
            <a:ext cx="769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And the radial part of the wave function has to be normalized as</a:t>
            </a:r>
          </a:p>
        </p:txBody>
      </p:sp>
      <p:pic>
        <p:nvPicPr>
          <p:cNvPr id="109578" name="Picture 19" descr="redone1">
            <a:extLst>
              <a:ext uri="{FF2B5EF4-FFF2-40B4-BE49-F238E27FC236}">
                <a16:creationId xmlns:a16="http://schemas.microsoft.com/office/drawing/2014/main" id="{DBD88759-AEB4-9C1C-F35C-52F605BB2C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9950" y="6164263"/>
            <a:ext cx="48625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20" descr="1">
            <a:extLst>
              <a:ext uri="{FF2B5EF4-FFF2-40B4-BE49-F238E27FC236}">
                <a16:creationId xmlns:a16="http://schemas.microsoft.com/office/drawing/2014/main" id="{B383F2D0-1858-0B71-CE04-B65AB4CF81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463" y="1230313"/>
            <a:ext cx="6061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Text Box 2">
            <a:extLst>
              <a:ext uri="{FF2B5EF4-FFF2-40B4-BE49-F238E27FC236}">
                <a16:creationId xmlns:a16="http://schemas.microsoft.com/office/drawing/2014/main" id="{22B3393B-C475-13DC-67B6-8E5CD170EABF}"/>
              </a:ext>
            </a:extLst>
          </p:cNvPr>
          <p:cNvSpPr txBox="1">
            <a:spLocks noChangeArrowheads="1"/>
          </p:cNvSpPr>
          <p:nvPr/>
        </p:nvSpPr>
        <p:spPr bwMode="auto">
          <a:xfrm>
            <a:off x="495300" y="1917700"/>
            <a:ext cx="8153400" cy="27368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Solve the all-electron radial Schrödinger equation for the chosen atomic reference configuration</a:t>
            </a:r>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latin typeface="Times New Roman" panose="02020603050405020304" pitchFamily="18" charset="0"/>
            </a:endParaRPr>
          </a:p>
        </p:txBody>
      </p:sp>
      <p:grpSp>
        <p:nvGrpSpPr>
          <p:cNvPr id="111618" name="Group 3">
            <a:extLst>
              <a:ext uri="{FF2B5EF4-FFF2-40B4-BE49-F238E27FC236}">
                <a16:creationId xmlns:a16="http://schemas.microsoft.com/office/drawing/2014/main" id="{7F4D6355-F0D1-A117-0837-0C03FCF1D986}"/>
              </a:ext>
            </a:extLst>
          </p:cNvPr>
          <p:cNvGrpSpPr>
            <a:grpSpLocks/>
          </p:cNvGrpSpPr>
          <p:nvPr/>
        </p:nvGrpSpPr>
        <p:grpSpPr bwMode="auto">
          <a:xfrm>
            <a:off x="5038725" y="4143375"/>
            <a:ext cx="2493963" cy="336550"/>
            <a:chOff x="3181" y="2620"/>
            <a:chExt cx="1571" cy="212"/>
          </a:xfrm>
        </p:grpSpPr>
        <p:pic>
          <p:nvPicPr>
            <p:cNvPr id="111632" name="Picture 4" descr="Z">
              <a:extLst>
                <a:ext uri="{FF2B5EF4-FFF2-40B4-BE49-F238E27FC236}">
                  <a16:creationId xmlns:a16="http://schemas.microsoft.com/office/drawing/2014/main" id="{8FC0893D-BF6C-2E4D-4586-5090C4D8F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 y="2683"/>
              <a:ext cx="1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3" name="Text Box 5">
              <a:extLst>
                <a:ext uri="{FF2B5EF4-FFF2-40B4-BE49-F238E27FC236}">
                  <a16:creationId xmlns:a16="http://schemas.microsoft.com/office/drawing/2014/main" id="{124854D6-16E0-D399-6A62-ACA251AB6E5B}"/>
                </a:ext>
              </a:extLst>
            </p:cNvPr>
            <p:cNvSpPr txBox="1">
              <a:spLocks noChangeArrowheads="1"/>
            </p:cNvSpPr>
            <p:nvPr/>
          </p:nvSpPr>
          <p:spPr bwMode="auto">
            <a:xfrm>
              <a:off x="3336" y="2620"/>
              <a:ext cx="14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bare nuclear charge</a:t>
              </a:r>
            </a:p>
          </p:txBody>
        </p:sp>
      </p:grpSp>
      <p:grpSp>
        <p:nvGrpSpPr>
          <p:cNvPr id="111619" name="Group 6">
            <a:extLst>
              <a:ext uri="{FF2B5EF4-FFF2-40B4-BE49-F238E27FC236}">
                <a16:creationId xmlns:a16="http://schemas.microsoft.com/office/drawing/2014/main" id="{343B903C-F185-A490-A6AA-47A224BCBB04}"/>
              </a:ext>
            </a:extLst>
          </p:cNvPr>
          <p:cNvGrpSpPr>
            <a:grpSpLocks/>
          </p:cNvGrpSpPr>
          <p:nvPr/>
        </p:nvGrpSpPr>
        <p:grpSpPr bwMode="auto">
          <a:xfrm>
            <a:off x="1181100" y="4021138"/>
            <a:ext cx="3733800" cy="581025"/>
            <a:chOff x="816" y="2553"/>
            <a:chExt cx="2352" cy="366"/>
          </a:xfrm>
        </p:grpSpPr>
        <p:pic>
          <p:nvPicPr>
            <p:cNvPr id="111630" name="Picture 7" descr="chargedensi">
              <a:extLst>
                <a:ext uri="{FF2B5EF4-FFF2-40B4-BE49-F238E27FC236}">
                  <a16:creationId xmlns:a16="http://schemas.microsoft.com/office/drawing/2014/main" id="{2797EEFD-A066-F66F-723A-4957BD2C8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2632"/>
              <a:ext cx="35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1" name="Text Box 8">
              <a:extLst>
                <a:ext uri="{FF2B5EF4-FFF2-40B4-BE49-F238E27FC236}">
                  <a16:creationId xmlns:a16="http://schemas.microsoft.com/office/drawing/2014/main" id="{EE4F5CF9-F817-D5D6-D33F-56375137647F}"/>
                </a:ext>
              </a:extLst>
            </p:cNvPr>
            <p:cNvSpPr txBox="1">
              <a:spLocks noChangeArrowheads="1"/>
            </p:cNvSpPr>
            <p:nvPr/>
          </p:nvSpPr>
          <p:spPr bwMode="auto">
            <a:xfrm>
              <a:off x="1248" y="2553"/>
              <a:ext cx="19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 sum of electronic charges for occupied states</a:t>
              </a:r>
            </a:p>
          </p:txBody>
        </p:sp>
      </p:grpSp>
      <p:sp>
        <p:nvSpPr>
          <p:cNvPr id="199689" name="Rectangle 9">
            <a:extLst>
              <a:ext uri="{FF2B5EF4-FFF2-40B4-BE49-F238E27FC236}">
                <a16:creationId xmlns:a16="http://schemas.microsoft.com/office/drawing/2014/main" id="{2E0FEF02-598B-41C8-B98F-A4AC1C6168E5}"/>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pseudopotential</a:t>
            </a:r>
          </a:p>
        </p:txBody>
      </p:sp>
      <p:sp>
        <p:nvSpPr>
          <p:cNvPr id="111621" name="Text Box 10">
            <a:extLst>
              <a:ext uri="{FF2B5EF4-FFF2-40B4-BE49-F238E27FC236}">
                <a16:creationId xmlns:a16="http://schemas.microsoft.com/office/drawing/2014/main" id="{CC43C105-AD54-F4A1-6BF3-60BB9C8CFB9E}"/>
              </a:ext>
            </a:extLst>
          </p:cNvPr>
          <p:cNvSpPr txBox="1">
            <a:spLocks noChangeArrowheads="1"/>
          </p:cNvSpPr>
          <p:nvPr/>
        </p:nvSpPr>
        <p:spPr bwMode="auto">
          <a:xfrm>
            <a:off x="504825" y="1066800"/>
            <a:ext cx="8134350" cy="6731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Choose an atomic reference configuration, i.e., a given distribution of electrons in the atomic energy levels </a:t>
            </a:r>
            <a:r>
              <a:rPr lang="es-ES" altLang="es-ES" sz="1800">
                <a:solidFill>
                  <a:srgbClr val="00FFFF"/>
                </a:solidFill>
              </a:rPr>
              <a:t>(degree of freedom)</a:t>
            </a:r>
          </a:p>
        </p:txBody>
      </p:sp>
      <p:cxnSp>
        <p:nvCxnSpPr>
          <p:cNvPr id="111622" name="AutoShape 11">
            <a:extLst>
              <a:ext uri="{FF2B5EF4-FFF2-40B4-BE49-F238E27FC236}">
                <a16:creationId xmlns:a16="http://schemas.microsoft.com/office/drawing/2014/main" id="{21DF6018-E741-18B9-5B31-BC74BB78938C}"/>
              </a:ext>
            </a:extLst>
          </p:cNvPr>
          <p:cNvCxnSpPr>
            <a:cxnSpLocks noChangeShapeType="1"/>
            <a:stCxn id="111621" idx="2"/>
            <a:endCxn id="111617" idx="0"/>
          </p:cNvCxnSpPr>
          <p:nvPr/>
        </p:nvCxnSpPr>
        <p:spPr bwMode="auto">
          <a:xfrm>
            <a:off x="4572000" y="1755775"/>
            <a:ext cx="0" cy="146050"/>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111623" name="Picture 13" descr="redone1">
            <a:extLst>
              <a:ext uri="{FF2B5EF4-FFF2-40B4-BE49-F238E27FC236}">
                <a16:creationId xmlns:a16="http://schemas.microsoft.com/office/drawing/2014/main" id="{B5F6A99E-7F72-69EC-2BBD-E16DE396C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3309938"/>
            <a:ext cx="81454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7" descr="1">
            <a:extLst>
              <a:ext uri="{FF2B5EF4-FFF2-40B4-BE49-F238E27FC236}">
                <a16:creationId xmlns:a16="http://schemas.microsoft.com/office/drawing/2014/main" id="{75505258-335E-77F0-8404-EE7BD23ECB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2601913"/>
            <a:ext cx="62976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99" name="Group 19">
            <a:extLst>
              <a:ext uri="{FF2B5EF4-FFF2-40B4-BE49-F238E27FC236}">
                <a16:creationId xmlns:a16="http://schemas.microsoft.com/office/drawing/2014/main" id="{830D5FE0-9DB6-43BA-25EA-308EBFABBA8D}"/>
              </a:ext>
            </a:extLst>
          </p:cNvPr>
          <p:cNvGrpSpPr>
            <a:grpSpLocks/>
          </p:cNvGrpSpPr>
          <p:nvPr/>
        </p:nvGrpSpPr>
        <p:grpSpPr bwMode="auto">
          <a:xfrm>
            <a:off x="495300" y="4648200"/>
            <a:ext cx="8153400" cy="825500"/>
            <a:chOff x="312" y="2928"/>
            <a:chExt cx="5136" cy="520"/>
          </a:xfrm>
        </p:grpSpPr>
        <p:grpSp>
          <p:nvGrpSpPr>
            <p:cNvPr id="111626" name="Group 14">
              <a:extLst>
                <a:ext uri="{FF2B5EF4-FFF2-40B4-BE49-F238E27FC236}">
                  <a16:creationId xmlns:a16="http://schemas.microsoft.com/office/drawing/2014/main" id="{A805335B-63BE-6AE7-989F-90DF2BB56CE3}"/>
                </a:ext>
              </a:extLst>
            </p:cNvPr>
            <p:cNvGrpSpPr>
              <a:grpSpLocks/>
            </p:cNvGrpSpPr>
            <p:nvPr/>
          </p:nvGrpSpPr>
          <p:grpSpPr bwMode="auto">
            <a:xfrm>
              <a:off x="312" y="2928"/>
              <a:ext cx="5136" cy="520"/>
              <a:chOff x="312" y="2928"/>
              <a:chExt cx="5136" cy="520"/>
            </a:xfrm>
          </p:grpSpPr>
          <p:sp>
            <p:nvSpPr>
              <p:cNvPr id="111628" name="Text Box 15">
                <a:extLst>
                  <a:ext uri="{FF2B5EF4-FFF2-40B4-BE49-F238E27FC236}">
                    <a16:creationId xmlns:a16="http://schemas.microsoft.com/office/drawing/2014/main" id="{F4D36B6A-B347-913D-3DE8-5264A3DE3C2F}"/>
                  </a:ext>
                </a:extLst>
              </p:cNvPr>
              <p:cNvSpPr txBox="1">
                <a:spLocks noChangeArrowheads="1"/>
              </p:cNvSpPr>
              <p:nvPr/>
            </p:nvSpPr>
            <p:spPr bwMode="auto">
              <a:xfrm>
                <a:off x="312" y="3024"/>
                <a:ext cx="5136" cy="424"/>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tabLst>
                    <a:tab pos="1720850" algn="l"/>
                  </a:tabLst>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1720850" algn="l"/>
                  </a:tabLst>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720850" algn="l"/>
                  </a:tabLst>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720850" algn="l"/>
                  </a:tabLst>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Parametrization of the pseudo-wave functions for               according to any of the available prescriptions </a:t>
                </a:r>
                <a:r>
                  <a:rPr lang="es-ES" altLang="es-ES" sz="1800">
                    <a:solidFill>
                      <a:srgbClr val="00FFFF"/>
                    </a:solidFill>
                  </a:rPr>
                  <a:t>(degree of freedom)</a:t>
                </a:r>
              </a:p>
            </p:txBody>
          </p:sp>
          <p:cxnSp>
            <p:nvCxnSpPr>
              <p:cNvPr id="111629" name="AutoShape 16">
                <a:extLst>
                  <a:ext uri="{FF2B5EF4-FFF2-40B4-BE49-F238E27FC236}">
                    <a16:creationId xmlns:a16="http://schemas.microsoft.com/office/drawing/2014/main" id="{5A1D1856-6B03-FD42-1D5E-CD7C3F4BD34B}"/>
                  </a:ext>
                </a:extLst>
              </p:cNvPr>
              <p:cNvCxnSpPr>
                <a:cxnSpLocks noChangeShapeType="1"/>
              </p:cNvCxnSpPr>
              <p:nvPr/>
            </p:nvCxnSpPr>
            <p:spPr bwMode="auto">
              <a:xfrm>
                <a:off x="2875" y="2928"/>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pic>
          <p:nvPicPr>
            <p:cNvPr id="111627" name="Picture 18" descr="1">
              <a:extLst>
                <a:ext uri="{FF2B5EF4-FFF2-40B4-BE49-F238E27FC236}">
                  <a16:creationId xmlns:a16="http://schemas.microsoft.com/office/drawing/2014/main" id="{E9390998-C5D3-9CA4-CB82-A3241AD6FD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 y="3072"/>
              <a:ext cx="55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nuclearpot">
            <a:extLst>
              <a:ext uri="{FF2B5EF4-FFF2-40B4-BE49-F238E27FC236}">
                <a16:creationId xmlns:a16="http://schemas.microsoft.com/office/drawing/2014/main" id="{69DB1678-7485-65E7-C60F-813DF3706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49450"/>
            <a:ext cx="51816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4DE637CD-455A-B458-4F0D-0A88FD7A65AD}"/>
              </a:ext>
            </a:extLst>
          </p:cNvPr>
          <p:cNvSpPr>
            <a:spLocks noGrp="1" noChangeArrowheads="1"/>
          </p:cNvSpPr>
          <p:nvPr>
            <p:ph type="ctrTitle"/>
          </p:nvPr>
        </p:nvSpPr>
        <p:spPr>
          <a:xfrm>
            <a:off x="0" y="0"/>
            <a:ext cx="7772400" cy="1470025"/>
          </a:xfrm>
        </p:spPr>
        <p:txBody>
          <a:bodyPr/>
          <a:lstStyle/>
          <a:p>
            <a:pPr eaLnBrk="1" hangingPunct="1">
              <a:defRPr/>
            </a:pPr>
            <a:r>
              <a:rPr lang="en-US">
                <a:cs typeface="+mj-cs"/>
              </a:rPr>
              <a:t>Difficulty: how to deal accurately with both the core and valence electrons</a:t>
            </a:r>
          </a:p>
        </p:txBody>
      </p:sp>
      <p:sp>
        <p:nvSpPr>
          <p:cNvPr id="22531" name="Rectangle 8">
            <a:extLst>
              <a:ext uri="{FF2B5EF4-FFF2-40B4-BE49-F238E27FC236}">
                <a16:creationId xmlns:a16="http://schemas.microsoft.com/office/drawing/2014/main" id="{5003A3A8-E809-47B1-D479-45820915AA17}"/>
              </a:ext>
            </a:extLst>
          </p:cNvPr>
          <p:cNvSpPr>
            <a:spLocks noChangeArrowheads="1"/>
          </p:cNvSpPr>
          <p:nvPr/>
        </p:nvSpPr>
        <p:spPr bwMode="auto">
          <a:xfrm>
            <a:off x="4419600" y="2514600"/>
            <a:ext cx="838200" cy="3124200"/>
          </a:xfrm>
          <a:prstGeom prst="rect">
            <a:avLst/>
          </a:prstGeom>
          <a:solidFill>
            <a:srgbClr val="00FFFF">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grpSp>
        <p:nvGrpSpPr>
          <p:cNvPr id="22532" name="Group 10">
            <a:extLst>
              <a:ext uri="{FF2B5EF4-FFF2-40B4-BE49-F238E27FC236}">
                <a16:creationId xmlns:a16="http://schemas.microsoft.com/office/drawing/2014/main" id="{5D9B1F28-4963-70EF-305F-BF168FF46D72}"/>
              </a:ext>
            </a:extLst>
          </p:cNvPr>
          <p:cNvGrpSpPr>
            <a:grpSpLocks/>
          </p:cNvGrpSpPr>
          <p:nvPr/>
        </p:nvGrpSpPr>
        <p:grpSpPr bwMode="auto">
          <a:xfrm>
            <a:off x="914400" y="3048000"/>
            <a:ext cx="1782763" cy="1782763"/>
            <a:chOff x="2304" y="2160"/>
            <a:chExt cx="1123" cy="1123"/>
          </a:xfrm>
        </p:grpSpPr>
        <p:sp>
          <p:nvSpPr>
            <p:cNvPr id="22533" name="Oval 11">
              <a:extLst>
                <a:ext uri="{FF2B5EF4-FFF2-40B4-BE49-F238E27FC236}">
                  <a16:creationId xmlns:a16="http://schemas.microsoft.com/office/drawing/2014/main" id="{6BB7F386-3994-F056-AF5D-7E4A69983395}"/>
                </a:ext>
              </a:extLst>
            </p:cNvPr>
            <p:cNvSpPr>
              <a:spLocks noChangeArrowheads="1"/>
            </p:cNvSpPr>
            <p:nvPr/>
          </p:nvSpPr>
          <p:spPr bwMode="auto">
            <a:xfrm>
              <a:off x="2304" y="2160"/>
              <a:ext cx="1123" cy="1123"/>
            </a:xfrm>
            <a:prstGeom prst="ellipse">
              <a:avLst/>
            </a:prstGeom>
            <a:gradFill rotWithShape="1">
              <a:gsLst>
                <a:gs pos="0">
                  <a:schemeClr val="accent1">
                    <a:alpha val="73000"/>
                  </a:schemeClr>
                </a:gs>
                <a:gs pos="100000">
                  <a:schemeClr val="tx1"/>
                </a:gs>
              </a:gsLst>
              <a:lin ang="5400000" scaled="1"/>
            </a:gradFill>
            <a:ln w="9525">
              <a:solidFill>
                <a:schemeClr val="tx1"/>
              </a:solidFill>
              <a:round/>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2534" name="Freeform 12">
              <a:extLst>
                <a:ext uri="{FF2B5EF4-FFF2-40B4-BE49-F238E27FC236}">
                  <a16:creationId xmlns:a16="http://schemas.microsoft.com/office/drawing/2014/main" id="{AD8904EE-944D-A429-508B-DA1AEBB242A9}"/>
                </a:ext>
              </a:extLst>
            </p:cNvPr>
            <p:cNvSpPr>
              <a:spLocks/>
            </p:cNvSpPr>
            <p:nvPr/>
          </p:nvSpPr>
          <p:spPr bwMode="auto">
            <a:xfrm>
              <a:off x="2304" y="2736"/>
              <a:ext cx="1104" cy="144"/>
            </a:xfrm>
            <a:custGeom>
              <a:avLst/>
              <a:gdLst>
                <a:gd name="T0" fmla="*/ 0 w 1680"/>
                <a:gd name="T1" fmla="*/ 0 h 432"/>
                <a:gd name="T2" fmla="*/ 30 w 1680"/>
                <a:gd name="T3" fmla="*/ 0 h 432"/>
                <a:gd name="T4" fmla="*/ 58 w 1680"/>
                <a:gd name="T5" fmla="*/ 0 h 432"/>
                <a:gd name="T6" fmla="*/ 0 60000 65536"/>
                <a:gd name="T7" fmla="*/ 0 60000 65536"/>
                <a:gd name="T8" fmla="*/ 0 60000 65536"/>
              </a:gdLst>
              <a:ahLst/>
              <a:cxnLst>
                <a:cxn ang="T6">
                  <a:pos x="T0" y="T1"/>
                </a:cxn>
                <a:cxn ang="T7">
                  <a:pos x="T2" y="T3"/>
                </a:cxn>
                <a:cxn ang="T8">
                  <a:pos x="T4" y="T5"/>
                </a:cxn>
              </a:cxnLst>
              <a:rect l="0" t="0" r="r" b="b"/>
              <a:pathLst>
                <a:path w="1680" h="432">
                  <a:moveTo>
                    <a:pt x="0" y="0"/>
                  </a:moveTo>
                  <a:cubicBezTo>
                    <a:pt x="292" y="216"/>
                    <a:pt x="584" y="432"/>
                    <a:pt x="864" y="432"/>
                  </a:cubicBezTo>
                  <a:cubicBezTo>
                    <a:pt x="1144" y="432"/>
                    <a:pt x="1544" y="72"/>
                    <a:pt x="1680"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2535" name="Text Box 13">
              <a:extLst>
                <a:ext uri="{FF2B5EF4-FFF2-40B4-BE49-F238E27FC236}">
                  <a16:creationId xmlns:a16="http://schemas.microsoft.com/office/drawing/2014/main" id="{83456B02-23A7-CFF2-4D8E-3DE1539936E2}"/>
                </a:ext>
              </a:extLst>
            </p:cNvPr>
            <p:cNvSpPr txBox="1">
              <a:spLocks noChangeArrowheads="1"/>
            </p:cNvSpPr>
            <p:nvPr/>
          </p:nvSpPr>
          <p:spPr bwMode="auto">
            <a:xfrm>
              <a:off x="2496" y="2352"/>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CORE</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3C4BA12D-6564-3D6C-5533-3469114AC026}"/>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3, parametrization of the pseudowave functions</a:t>
            </a:r>
          </a:p>
        </p:txBody>
      </p:sp>
      <p:pic>
        <p:nvPicPr>
          <p:cNvPr id="113666" name="Picture 28" descr="NCPP2">
            <a:extLst>
              <a:ext uri="{FF2B5EF4-FFF2-40B4-BE49-F238E27FC236}">
                <a16:creationId xmlns:a16="http://schemas.microsoft.com/office/drawing/2014/main" id="{911CD6B4-0205-F8E1-B277-9BF4BE6C5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9400"/>
            <a:ext cx="445135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1">
            <a:extLst>
              <a:ext uri="{FF2B5EF4-FFF2-40B4-BE49-F238E27FC236}">
                <a16:creationId xmlns:a16="http://schemas.microsoft.com/office/drawing/2014/main" id="{2E3694A8-6183-33C9-45C3-4C34D85AFE78}"/>
              </a:ext>
            </a:extLst>
          </p:cNvPr>
          <p:cNvSpPr txBox="1">
            <a:spLocks noChangeArrowheads="1"/>
          </p:cNvSpPr>
          <p:nvPr/>
        </p:nvSpPr>
        <p:spPr bwMode="auto">
          <a:xfrm>
            <a:off x="0" y="4648200"/>
            <a:ext cx="91440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800"/>
              <a:t>Several schemes available in the literature for norm-conserving pseudopotentials</a:t>
            </a:r>
          </a:p>
          <a:p>
            <a:pPr eaLnBrk="1" hangingPunct="1">
              <a:spcBef>
                <a:spcPct val="50000"/>
              </a:spcBef>
              <a:buFontTx/>
              <a:buNone/>
            </a:pPr>
            <a:r>
              <a:rPr lang="es-ES" altLang="es-ES" sz="1800">
                <a:solidFill>
                  <a:srgbClr val="00FFFF"/>
                </a:solidFill>
              </a:rPr>
              <a:t>Hamann, Schlüter, and Chiang</a:t>
            </a:r>
            <a:r>
              <a:rPr lang="es-ES" altLang="es-ES" sz="1800"/>
              <a:t> [</a:t>
            </a:r>
            <a:r>
              <a:rPr lang="es-ES" altLang="es-ES" sz="1600"/>
              <a:t>D. R. Hamann </a:t>
            </a:r>
            <a:r>
              <a:rPr lang="es-ES" altLang="es-ES" sz="1600" i="1"/>
              <a:t>et al</a:t>
            </a:r>
            <a:r>
              <a:rPr lang="es-ES" altLang="es-ES" sz="1600"/>
              <a:t>., Phys. Rev. Lett. 43, 1494 (1979)]</a:t>
            </a:r>
          </a:p>
          <a:p>
            <a:pPr eaLnBrk="1" hangingPunct="1">
              <a:spcBef>
                <a:spcPct val="50000"/>
              </a:spcBef>
              <a:buFontTx/>
              <a:buNone/>
            </a:pPr>
            <a:r>
              <a:rPr lang="es-ES" altLang="es-ES" sz="1800">
                <a:solidFill>
                  <a:srgbClr val="00FFFF"/>
                </a:solidFill>
              </a:rPr>
              <a:t>Kerker</a:t>
            </a:r>
            <a:r>
              <a:rPr lang="es-ES" altLang="es-ES" sz="1800"/>
              <a:t> </a:t>
            </a:r>
            <a:r>
              <a:rPr lang="es-ES" altLang="es-ES" sz="1600"/>
              <a:t>[G. P. Kerker, J. Phys. C 13, L189 (1980)]</a:t>
            </a:r>
          </a:p>
          <a:p>
            <a:pPr eaLnBrk="1" hangingPunct="1">
              <a:spcBef>
                <a:spcPct val="50000"/>
              </a:spcBef>
              <a:buFontTx/>
              <a:buNone/>
            </a:pPr>
            <a:r>
              <a:rPr lang="es-ES" altLang="es-ES" sz="1800">
                <a:solidFill>
                  <a:srgbClr val="00FFFF"/>
                </a:solidFill>
              </a:rPr>
              <a:t>Troullier-Martins</a:t>
            </a:r>
            <a:r>
              <a:rPr lang="es-ES" altLang="es-ES" sz="1800"/>
              <a:t> </a:t>
            </a:r>
            <a:r>
              <a:rPr lang="es-ES" altLang="es-ES" sz="1600"/>
              <a:t>[N. Troullier and J. L. Martins, Phys. Rev. B 43, 1993 (1991)]</a:t>
            </a:r>
          </a:p>
          <a:p>
            <a:pPr eaLnBrk="1" hangingPunct="1">
              <a:spcBef>
                <a:spcPct val="50000"/>
              </a:spcBef>
              <a:buFontTx/>
              <a:buNone/>
            </a:pPr>
            <a:r>
              <a:rPr lang="es-ES" altLang="es-ES" sz="1800">
                <a:solidFill>
                  <a:srgbClr val="00FFFF"/>
                </a:solidFill>
              </a:rPr>
              <a:t>Rappe-Rabe-Kaxiras-Joannopoulos</a:t>
            </a:r>
            <a:r>
              <a:rPr lang="es-ES" altLang="es-ES" sz="1800"/>
              <a:t> </a:t>
            </a:r>
            <a:r>
              <a:rPr lang="es-ES" altLang="es-ES" sz="1600"/>
              <a:t>[A. M. Rappe et. al., Phys. Rev. B 41, 1227 (1990)]</a:t>
            </a:r>
          </a:p>
        </p:txBody>
      </p:sp>
      <p:sp>
        <p:nvSpPr>
          <p:cNvPr id="113668" name="Text Box 32">
            <a:extLst>
              <a:ext uri="{FF2B5EF4-FFF2-40B4-BE49-F238E27FC236}">
                <a16:creationId xmlns:a16="http://schemas.microsoft.com/office/drawing/2014/main" id="{9A627A0D-6968-ED34-6D79-83E19AC128B3}"/>
              </a:ext>
            </a:extLst>
          </p:cNvPr>
          <p:cNvSpPr txBox="1">
            <a:spLocks noChangeArrowheads="1"/>
          </p:cNvSpPr>
          <p:nvPr/>
        </p:nvSpPr>
        <p:spPr bwMode="auto">
          <a:xfrm>
            <a:off x="4572000" y="1524000"/>
            <a:ext cx="45720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Independently of the method, two conditions usually imposed:</a:t>
            </a:r>
          </a:p>
          <a:p>
            <a:pPr eaLnBrk="1" hangingPunct="1">
              <a:spcBef>
                <a:spcPct val="50000"/>
              </a:spcBef>
              <a:buFontTx/>
              <a:buChar char="-"/>
            </a:pPr>
            <a:r>
              <a:rPr lang="en-US" altLang="es-ES" sz="1800">
                <a:solidFill>
                  <a:srgbClr val="FFFF00"/>
                </a:solidFill>
              </a:rPr>
              <a:t>Smooth matching</a:t>
            </a:r>
            <a:r>
              <a:rPr lang="en-US" altLang="es-ES" sz="1800"/>
              <a:t> between the all electron and the pseudo wave function </a:t>
            </a:r>
            <a:r>
              <a:rPr lang="en-US" altLang="es-ES" sz="1800">
                <a:solidFill>
                  <a:srgbClr val="FFFF00"/>
                </a:solidFill>
              </a:rPr>
              <a:t>at the cutoff radius </a:t>
            </a:r>
            <a:r>
              <a:rPr lang="en-US" altLang="es-ES" sz="1800" b="0" i="1">
                <a:solidFill>
                  <a:srgbClr val="FFFF00"/>
                </a:solidFill>
                <a:latin typeface="Times New Roman" panose="02020603050405020304" pitchFamily="18" charset="0"/>
              </a:rPr>
              <a:t>R</a:t>
            </a:r>
            <a:r>
              <a:rPr lang="en-US" altLang="es-ES" sz="1800" b="0" i="1" baseline="-25000">
                <a:solidFill>
                  <a:srgbClr val="FFFF00"/>
                </a:solidFill>
                <a:latin typeface="Times New Roman" panose="02020603050405020304" pitchFamily="18" charset="0"/>
              </a:rPr>
              <a:t>c </a:t>
            </a:r>
            <a:endParaRPr lang="en-US" altLang="es-ES" sz="1800" b="0" i="1">
              <a:solidFill>
                <a:srgbClr val="FFFF00"/>
              </a:solidFill>
              <a:latin typeface="Times New Roman" panose="02020603050405020304" pitchFamily="18" charset="0"/>
            </a:endParaRPr>
          </a:p>
          <a:p>
            <a:pPr eaLnBrk="1" hangingPunct="1">
              <a:spcBef>
                <a:spcPct val="50000"/>
              </a:spcBef>
              <a:buFontTx/>
              <a:buChar char="-"/>
            </a:pPr>
            <a:r>
              <a:rPr lang="en-US" altLang="es-ES" sz="1800" b="0" i="1">
                <a:latin typeface="Times New Roman" panose="02020603050405020304" pitchFamily="18" charset="0"/>
              </a:rPr>
              <a:t> </a:t>
            </a:r>
            <a:r>
              <a:rPr lang="en-US" altLang="es-ES" sz="1800">
                <a:solidFill>
                  <a:srgbClr val="FFFF00"/>
                </a:solidFill>
              </a:rPr>
              <a:t>Conservation of the norm</a:t>
            </a:r>
            <a:r>
              <a:rPr lang="en-US" altLang="es-ES" sz="1800"/>
              <a:t> of the pseudo wave function.</a:t>
            </a:r>
            <a:endParaRPr lang="en-US" altLang="es-ES" sz="1800" b="0" i="1" baseline="-25000">
              <a:latin typeface="Times New Roman" panose="02020603050405020304" pitchFamily="18" charset="0"/>
            </a:endParaRPr>
          </a:p>
        </p:txBody>
      </p:sp>
      <p:sp>
        <p:nvSpPr>
          <p:cNvPr id="113669" name="Text Box 33">
            <a:extLst>
              <a:ext uri="{FF2B5EF4-FFF2-40B4-BE49-F238E27FC236}">
                <a16:creationId xmlns:a16="http://schemas.microsoft.com/office/drawing/2014/main" id="{0974F533-16F3-8127-770F-1B596B6C7B69}"/>
              </a:ext>
            </a:extLst>
          </p:cNvPr>
          <p:cNvSpPr txBox="1">
            <a:spLocks noChangeArrowheads="1"/>
          </p:cNvSpPr>
          <p:nvPr/>
        </p:nvSpPr>
        <p:spPr bwMode="auto">
          <a:xfrm>
            <a:off x="4572000" y="393065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00FFFF"/>
                </a:solidFill>
              </a:rPr>
              <a:t>Degree of freedom in the choice of the flavour of the pseudopotential and </a:t>
            </a:r>
            <a:r>
              <a:rPr lang="en-US" altLang="es-ES" sz="1800" b="0" i="1">
                <a:solidFill>
                  <a:srgbClr val="00FFFF"/>
                </a:solidFill>
                <a:latin typeface="Times New Roman" panose="02020603050405020304" pitchFamily="18" charset="0"/>
              </a:rPr>
              <a:t>R</a:t>
            </a:r>
            <a:r>
              <a:rPr lang="en-US" altLang="es-ES" sz="1800" b="0" i="1" baseline="-25000">
                <a:solidFill>
                  <a:srgbClr val="00FFFF"/>
                </a:solidFill>
                <a:latin typeface="Times New Roman" panose="02020603050405020304" pitchFamily="18" charset="0"/>
              </a:rPr>
              <a:t>c</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8E3831D-8B45-B22A-DC10-E88F01E3D719}"/>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Different methods to generate       norm-conserving pseudopotential</a:t>
            </a:r>
          </a:p>
        </p:txBody>
      </p:sp>
      <p:pic>
        <p:nvPicPr>
          <p:cNvPr id="115714" name="Picture 25" descr="methods">
            <a:extLst>
              <a:ext uri="{FF2B5EF4-FFF2-40B4-BE49-F238E27FC236}">
                <a16:creationId xmlns:a16="http://schemas.microsoft.com/office/drawing/2014/main" id="{62338298-613C-A2A2-7F29-7A9A2FDD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676400"/>
            <a:ext cx="7805737"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26">
            <a:extLst>
              <a:ext uri="{FF2B5EF4-FFF2-40B4-BE49-F238E27FC236}">
                <a16:creationId xmlns:a16="http://schemas.microsoft.com/office/drawing/2014/main" id="{82D89789-B925-7795-4868-012774D5EAC4}"/>
              </a:ext>
            </a:extLst>
          </p:cNvPr>
          <p:cNvSpPr txBox="1">
            <a:spLocks noChangeArrowheads="1"/>
          </p:cNvSpPr>
          <p:nvPr/>
        </p:nvSpPr>
        <p:spPr bwMode="auto">
          <a:xfrm>
            <a:off x="1447800" y="6340475"/>
            <a:ext cx="6248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400">
                <a:solidFill>
                  <a:srgbClr val="FFFF00"/>
                </a:solidFill>
              </a:rPr>
              <a:t>R. M. Martin, Electronic structure, Basic Theory and Practical Methods, Cambridge University Press, Cambridge, 2004</a:t>
            </a:r>
          </a:p>
        </p:txBody>
      </p:sp>
      <p:sp>
        <p:nvSpPr>
          <p:cNvPr id="115716" name="Text Box 27">
            <a:extLst>
              <a:ext uri="{FF2B5EF4-FFF2-40B4-BE49-F238E27FC236}">
                <a16:creationId xmlns:a16="http://schemas.microsoft.com/office/drawing/2014/main" id="{5586D40F-0E7E-591E-57C8-E3B718A63FF2}"/>
              </a:ext>
            </a:extLst>
          </p:cNvPr>
          <p:cNvSpPr txBox="1">
            <a:spLocks noChangeArrowheads="1"/>
          </p:cNvSpPr>
          <p:nvPr/>
        </p:nvSpPr>
        <p:spPr bwMode="auto">
          <a:xfrm>
            <a:off x="914400" y="121920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Troullier-Martins</a:t>
            </a:r>
          </a:p>
        </p:txBody>
      </p:sp>
      <p:sp>
        <p:nvSpPr>
          <p:cNvPr id="115717" name="Text Box 28">
            <a:extLst>
              <a:ext uri="{FF2B5EF4-FFF2-40B4-BE49-F238E27FC236}">
                <a16:creationId xmlns:a16="http://schemas.microsoft.com/office/drawing/2014/main" id="{04E19FC5-3C3A-39A7-A4BE-4933366CB1EF}"/>
              </a:ext>
            </a:extLst>
          </p:cNvPr>
          <p:cNvSpPr txBox="1">
            <a:spLocks noChangeArrowheads="1"/>
          </p:cNvSpPr>
          <p:nvPr/>
        </p:nvSpPr>
        <p:spPr bwMode="auto">
          <a:xfrm>
            <a:off x="3352800" y="12192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Kerker</a:t>
            </a:r>
          </a:p>
        </p:txBody>
      </p:sp>
      <p:sp>
        <p:nvSpPr>
          <p:cNvPr id="115718" name="Text Box 29">
            <a:extLst>
              <a:ext uri="{FF2B5EF4-FFF2-40B4-BE49-F238E27FC236}">
                <a16:creationId xmlns:a16="http://schemas.microsoft.com/office/drawing/2014/main" id="{3C10904E-54AA-63A5-B4D9-586A02F53828}"/>
              </a:ext>
            </a:extLst>
          </p:cNvPr>
          <p:cNvSpPr txBox="1">
            <a:spLocks noChangeArrowheads="1"/>
          </p:cNvSpPr>
          <p:nvPr/>
        </p:nvSpPr>
        <p:spPr bwMode="auto">
          <a:xfrm>
            <a:off x="4572000" y="990600"/>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Haman-Schl</a:t>
            </a:r>
            <a:r>
              <a:rPr lang="en-US" altLang="es-ES" sz="2000">
                <a:cs typeface="Arial" panose="020B0604020202020204" pitchFamily="34" charset="0"/>
              </a:rPr>
              <a:t>üter-Chiang</a:t>
            </a:r>
          </a:p>
        </p:txBody>
      </p:sp>
      <p:sp>
        <p:nvSpPr>
          <p:cNvPr id="115719" name="Text Box 30">
            <a:extLst>
              <a:ext uri="{FF2B5EF4-FFF2-40B4-BE49-F238E27FC236}">
                <a16:creationId xmlns:a16="http://schemas.microsoft.com/office/drawing/2014/main" id="{6D74412F-D7BF-264A-CD21-27EAEDE16107}"/>
              </a:ext>
            </a:extLst>
          </p:cNvPr>
          <p:cNvSpPr txBox="1">
            <a:spLocks noChangeArrowheads="1"/>
          </p:cNvSpPr>
          <p:nvPr/>
        </p:nvSpPr>
        <p:spPr bwMode="auto">
          <a:xfrm>
            <a:off x="6858000" y="12954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t>Vanderbilt</a:t>
            </a:r>
            <a:endParaRPr lang="en-US" altLang="es-ES" sz="2000">
              <a:cs typeface="Arial" panose="020B0604020202020204" pitchFamily="34" charset="0"/>
            </a:endParaRPr>
          </a:p>
        </p:txBody>
      </p:sp>
      <p:sp>
        <p:nvSpPr>
          <p:cNvPr id="115720" name="Text Box 31">
            <a:extLst>
              <a:ext uri="{FF2B5EF4-FFF2-40B4-BE49-F238E27FC236}">
                <a16:creationId xmlns:a16="http://schemas.microsoft.com/office/drawing/2014/main" id="{09757A8B-C2DB-710F-C1D7-7BA6CE7D4A22}"/>
              </a:ext>
            </a:extLst>
          </p:cNvPr>
          <p:cNvSpPr txBox="1">
            <a:spLocks noChangeArrowheads="1"/>
          </p:cNvSpPr>
          <p:nvPr/>
        </p:nvSpPr>
        <p:spPr bwMode="auto">
          <a:xfrm>
            <a:off x="1676400" y="3382963"/>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solidFill>
                  <a:schemeClr val="tx1"/>
                </a:solidFill>
              </a:rPr>
              <a:t>s-state</a:t>
            </a:r>
          </a:p>
        </p:txBody>
      </p:sp>
      <p:sp>
        <p:nvSpPr>
          <p:cNvPr id="115721" name="Text Box 32">
            <a:extLst>
              <a:ext uri="{FF2B5EF4-FFF2-40B4-BE49-F238E27FC236}">
                <a16:creationId xmlns:a16="http://schemas.microsoft.com/office/drawing/2014/main" id="{72A41A5F-C0D1-8F94-5B35-F645573685AE}"/>
              </a:ext>
            </a:extLst>
          </p:cNvPr>
          <p:cNvSpPr txBox="1">
            <a:spLocks noChangeArrowheads="1"/>
          </p:cNvSpPr>
          <p:nvPr/>
        </p:nvSpPr>
        <p:spPr bwMode="auto">
          <a:xfrm>
            <a:off x="3505200" y="3382963"/>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solidFill>
                  <a:schemeClr val="tx1"/>
                </a:solidFill>
              </a:rPr>
              <a:t>p-state</a:t>
            </a:r>
          </a:p>
        </p:txBody>
      </p:sp>
      <p:sp>
        <p:nvSpPr>
          <p:cNvPr id="115722" name="Line 33">
            <a:extLst>
              <a:ext uri="{FF2B5EF4-FFF2-40B4-BE49-F238E27FC236}">
                <a16:creationId xmlns:a16="http://schemas.microsoft.com/office/drawing/2014/main" id="{AD8E082E-46BA-82A5-241B-250B08511EE8}"/>
              </a:ext>
            </a:extLst>
          </p:cNvPr>
          <p:cNvSpPr>
            <a:spLocks noChangeShapeType="1"/>
          </p:cNvSpPr>
          <p:nvPr/>
        </p:nvSpPr>
        <p:spPr bwMode="auto">
          <a:xfrm flipH="1" flipV="1">
            <a:off x="1752600" y="2590800"/>
            <a:ext cx="457200" cy="7620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15723" name="Line 34">
            <a:extLst>
              <a:ext uri="{FF2B5EF4-FFF2-40B4-BE49-F238E27FC236}">
                <a16:creationId xmlns:a16="http://schemas.microsoft.com/office/drawing/2014/main" id="{B7538B29-190F-05CA-5C23-212F0DCEC8FA}"/>
              </a:ext>
            </a:extLst>
          </p:cNvPr>
          <p:cNvSpPr>
            <a:spLocks noChangeShapeType="1"/>
          </p:cNvSpPr>
          <p:nvPr/>
        </p:nvSpPr>
        <p:spPr bwMode="auto">
          <a:xfrm flipH="1" flipV="1">
            <a:off x="3810000" y="2819400"/>
            <a:ext cx="3048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15724" name="Text Box 36">
            <a:extLst>
              <a:ext uri="{FF2B5EF4-FFF2-40B4-BE49-F238E27FC236}">
                <a16:creationId xmlns:a16="http://schemas.microsoft.com/office/drawing/2014/main" id="{ACCF6634-139B-FDD8-F574-0B9CB375ACC8}"/>
              </a:ext>
            </a:extLst>
          </p:cNvPr>
          <p:cNvSpPr txBox="1">
            <a:spLocks noChangeArrowheads="1"/>
          </p:cNvSpPr>
          <p:nvPr/>
        </p:nvSpPr>
        <p:spPr bwMode="auto">
          <a:xfrm>
            <a:off x="6858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chemeClr val="tx1"/>
                </a:solidFill>
              </a:rPr>
              <a:t>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Text Box 2">
            <a:extLst>
              <a:ext uri="{FF2B5EF4-FFF2-40B4-BE49-F238E27FC236}">
                <a16:creationId xmlns:a16="http://schemas.microsoft.com/office/drawing/2014/main" id="{00124348-0F5E-1F9C-8143-0137D7CD5E1B}"/>
              </a:ext>
            </a:extLst>
          </p:cNvPr>
          <p:cNvSpPr txBox="1">
            <a:spLocks noChangeArrowheads="1"/>
          </p:cNvSpPr>
          <p:nvPr/>
        </p:nvSpPr>
        <p:spPr bwMode="auto">
          <a:xfrm>
            <a:off x="495300" y="1917700"/>
            <a:ext cx="8153400" cy="27368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Solve the all-electron radial Schrödinger equation for the chosen atomic reference configuration</a:t>
            </a:r>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latin typeface="Times New Roman" panose="02020603050405020304" pitchFamily="18" charset="0"/>
            </a:endParaRPr>
          </a:p>
        </p:txBody>
      </p:sp>
      <p:grpSp>
        <p:nvGrpSpPr>
          <p:cNvPr id="117762" name="Group 3">
            <a:extLst>
              <a:ext uri="{FF2B5EF4-FFF2-40B4-BE49-F238E27FC236}">
                <a16:creationId xmlns:a16="http://schemas.microsoft.com/office/drawing/2014/main" id="{FD73FB00-9B04-5A7A-602D-0C08748578E9}"/>
              </a:ext>
            </a:extLst>
          </p:cNvPr>
          <p:cNvGrpSpPr>
            <a:grpSpLocks/>
          </p:cNvGrpSpPr>
          <p:nvPr/>
        </p:nvGrpSpPr>
        <p:grpSpPr bwMode="auto">
          <a:xfrm>
            <a:off x="5038725" y="4143375"/>
            <a:ext cx="2493963" cy="336550"/>
            <a:chOff x="3181" y="2620"/>
            <a:chExt cx="1571" cy="212"/>
          </a:xfrm>
        </p:grpSpPr>
        <p:pic>
          <p:nvPicPr>
            <p:cNvPr id="117779" name="Picture 4" descr="Z">
              <a:extLst>
                <a:ext uri="{FF2B5EF4-FFF2-40B4-BE49-F238E27FC236}">
                  <a16:creationId xmlns:a16="http://schemas.microsoft.com/office/drawing/2014/main" id="{57FC9EDF-6576-5454-FF95-6BCEAB00A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 y="2683"/>
              <a:ext cx="1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0" name="Text Box 5">
              <a:extLst>
                <a:ext uri="{FF2B5EF4-FFF2-40B4-BE49-F238E27FC236}">
                  <a16:creationId xmlns:a16="http://schemas.microsoft.com/office/drawing/2014/main" id="{BFB2B9E0-CC59-D6E9-194E-C877019B6BE2}"/>
                </a:ext>
              </a:extLst>
            </p:cNvPr>
            <p:cNvSpPr txBox="1">
              <a:spLocks noChangeArrowheads="1"/>
            </p:cNvSpPr>
            <p:nvPr/>
          </p:nvSpPr>
          <p:spPr bwMode="auto">
            <a:xfrm>
              <a:off x="3336" y="2620"/>
              <a:ext cx="14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bare nuclear charge</a:t>
              </a:r>
            </a:p>
          </p:txBody>
        </p:sp>
      </p:grpSp>
      <p:grpSp>
        <p:nvGrpSpPr>
          <p:cNvPr id="117763" name="Group 6">
            <a:extLst>
              <a:ext uri="{FF2B5EF4-FFF2-40B4-BE49-F238E27FC236}">
                <a16:creationId xmlns:a16="http://schemas.microsoft.com/office/drawing/2014/main" id="{DF02032B-EEF6-534A-BE23-C1BED1B0AACD}"/>
              </a:ext>
            </a:extLst>
          </p:cNvPr>
          <p:cNvGrpSpPr>
            <a:grpSpLocks/>
          </p:cNvGrpSpPr>
          <p:nvPr/>
        </p:nvGrpSpPr>
        <p:grpSpPr bwMode="auto">
          <a:xfrm>
            <a:off x="1181100" y="4021138"/>
            <a:ext cx="3733800" cy="581025"/>
            <a:chOff x="816" y="2553"/>
            <a:chExt cx="2352" cy="366"/>
          </a:xfrm>
        </p:grpSpPr>
        <p:pic>
          <p:nvPicPr>
            <p:cNvPr id="117777" name="Picture 7" descr="chargedensi">
              <a:extLst>
                <a:ext uri="{FF2B5EF4-FFF2-40B4-BE49-F238E27FC236}">
                  <a16:creationId xmlns:a16="http://schemas.microsoft.com/office/drawing/2014/main" id="{FDF3109C-D5FE-ABAD-5576-B7955CCAF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2632"/>
              <a:ext cx="35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8" name="Text Box 8">
              <a:extLst>
                <a:ext uri="{FF2B5EF4-FFF2-40B4-BE49-F238E27FC236}">
                  <a16:creationId xmlns:a16="http://schemas.microsoft.com/office/drawing/2014/main" id="{842EFEE7-14E8-A6C0-F7C0-7C08F63F3A54}"/>
                </a:ext>
              </a:extLst>
            </p:cNvPr>
            <p:cNvSpPr txBox="1">
              <a:spLocks noChangeArrowheads="1"/>
            </p:cNvSpPr>
            <p:nvPr/>
          </p:nvSpPr>
          <p:spPr bwMode="auto">
            <a:xfrm>
              <a:off x="1248" y="2553"/>
              <a:ext cx="19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 sum of electronic charges for occupied states</a:t>
              </a:r>
            </a:p>
          </p:txBody>
        </p:sp>
      </p:grpSp>
      <p:sp>
        <p:nvSpPr>
          <p:cNvPr id="205833" name="Rectangle 9">
            <a:extLst>
              <a:ext uri="{FF2B5EF4-FFF2-40B4-BE49-F238E27FC236}">
                <a16:creationId xmlns:a16="http://schemas.microsoft.com/office/drawing/2014/main" id="{39AEE139-D972-0E46-C428-1B154CEFFF38}"/>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pseudopotential</a:t>
            </a:r>
          </a:p>
        </p:txBody>
      </p:sp>
      <p:sp>
        <p:nvSpPr>
          <p:cNvPr id="117765" name="Text Box 10">
            <a:extLst>
              <a:ext uri="{FF2B5EF4-FFF2-40B4-BE49-F238E27FC236}">
                <a16:creationId xmlns:a16="http://schemas.microsoft.com/office/drawing/2014/main" id="{D5A2FC65-F1C9-C93E-46CC-938A51D81751}"/>
              </a:ext>
            </a:extLst>
          </p:cNvPr>
          <p:cNvSpPr txBox="1">
            <a:spLocks noChangeArrowheads="1"/>
          </p:cNvSpPr>
          <p:nvPr/>
        </p:nvSpPr>
        <p:spPr bwMode="auto">
          <a:xfrm>
            <a:off x="504825" y="1066800"/>
            <a:ext cx="8134350" cy="6731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Choose an atomic reference configuration, i.e., a given distribution of electrons in the atomic energy levels </a:t>
            </a:r>
            <a:r>
              <a:rPr lang="es-ES" altLang="es-ES" sz="1800">
                <a:solidFill>
                  <a:srgbClr val="00FFFF"/>
                </a:solidFill>
              </a:rPr>
              <a:t>(degree of freedom)</a:t>
            </a:r>
          </a:p>
        </p:txBody>
      </p:sp>
      <p:cxnSp>
        <p:nvCxnSpPr>
          <p:cNvPr id="117766" name="AutoShape 11">
            <a:extLst>
              <a:ext uri="{FF2B5EF4-FFF2-40B4-BE49-F238E27FC236}">
                <a16:creationId xmlns:a16="http://schemas.microsoft.com/office/drawing/2014/main" id="{345E230E-CF2C-7762-076D-F3CBF61555C6}"/>
              </a:ext>
            </a:extLst>
          </p:cNvPr>
          <p:cNvCxnSpPr>
            <a:cxnSpLocks noChangeShapeType="1"/>
            <a:stCxn id="117765" idx="2"/>
            <a:endCxn id="117761" idx="0"/>
          </p:cNvCxnSpPr>
          <p:nvPr/>
        </p:nvCxnSpPr>
        <p:spPr bwMode="auto">
          <a:xfrm>
            <a:off x="4572000" y="1755775"/>
            <a:ext cx="0" cy="146050"/>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117767" name="Picture 12" descr="redone1">
            <a:extLst>
              <a:ext uri="{FF2B5EF4-FFF2-40B4-BE49-F238E27FC236}">
                <a16:creationId xmlns:a16="http://schemas.microsoft.com/office/drawing/2014/main" id="{9CE03174-ED75-6259-AB6A-483184AEF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3309938"/>
            <a:ext cx="81454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3" descr="1">
            <a:extLst>
              <a:ext uri="{FF2B5EF4-FFF2-40B4-BE49-F238E27FC236}">
                <a16:creationId xmlns:a16="http://schemas.microsoft.com/office/drawing/2014/main" id="{E3B6446F-B93A-DD17-129F-B0A4F7E19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2601913"/>
            <a:ext cx="62976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69" name="Group 14">
            <a:extLst>
              <a:ext uri="{FF2B5EF4-FFF2-40B4-BE49-F238E27FC236}">
                <a16:creationId xmlns:a16="http://schemas.microsoft.com/office/drawing/2014/main" id="{B937BFF0-C7D3-3AC7-AED9-8B4A92BDF325}"/>
              </a:ext>
            </a:extLst>
          </p:cNvPr>
          <p:cNvGrpSpPr>
            <a:grpSpLocks/>
          </p:cNvGrpSpPr>
          <p:nvPr/>
        </p:nvGrpSpPr>
        <p:grpSpPr bwMode="auto">
          <a:xfrm>
            <a:off x="495300" y="4648200"/>
            <a:ext cx="8153400" cy="825500"/>
            <a:chOff x="312" y="2928"/>
            <a:chExt cx="5136" cy="520"/>
          </a:xfrm>
        </p:grpSpPr>
        <p:grpSp>
          <p:nvGrpSpPr>
            <p:cNvPr id="117773" name="Group 15">
              <a:extLst>
                <a:ext uri="{FF2B5EF4-FFF2-40B4-BE49-F238E27FC236}">
                  <a16:creationId xmlns:a16="http://schemas.microsoft.com/office/drawing/2014/main" id="{80955A38-685F-B2A3-4124-B40FF7B10D35}"/>
                </a:ext>
              </a:extLst>
            </p:cNvPr>
            <p:cNvGrpSpPr>
              <a:grpSpLocks/>
            </p:cNvGrpSpPr>
            <p:nvPr/>
          </p:nvGrpSpPr>
          <p:grpSpPr bwMode="auto">
            <a:xfrm>
              <a:off x="312" y="2928"/>
              <a:ext cx="5136" cy="520"/>
              <a:chOff x="312" y="2928"/>
              <a:chExt cx="5136" cy="520"/>
            </a:xfrm>
          </p:grpSpPr>
          <p:sp>
            <p:nvSpPr>
              <p:cNvPr id="117775" name="Text Box 16">
                <a:extLst>
                  <a:ext uri="{FF2B5EF4-FFF2-40B4-BE49-F238E27FC236}">
                    <a16:creationId xmlns:a16="http://schemas.microsoft.com/office/drawing/2014/main" id="{76B503C3-F3B1-C5A9-DE19-589B4A291FD2}"/>
                  </a:ext>
                </a:extLst>
              </p:cNvPr>
              <p:cNvSpPr txBox="1">
                <a:spLocks noChangeArrowheads="1"/>
              </p:cNvSpPr>
              <p:nvPr/>
            </p:nvSpPr>
            <p:spPr bwMode="auto">
              <a:xfrm>
                <a:off x="312" y="3024"/>
                <a:ext cx="5136" cy="424"/>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tabLst>
                    <a:tab pos="1720850" algn="l"/>
                  </a:tabLst>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1720850" algn="l"/>
                  </a:tabLst>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720850" algn="l"/>
                  </a:tabLst>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720850" algn="l"/>
                  </a:tabLst>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Parametrization of the pseudo-wave functions for               according to any of the available prescriptions </a:t>
                </a:r>
                <a:r>
                  <a:rPr lang="es-ES" altLang="es-ES" sz="1800">
                    <a:solidFill>
                      <a:srgbClr val="00FFFF"/>
                    </a:solidFill>
                  </a:rPr>
                  <a:t>(degree of freedom)</a:t>
                </a:r>
              </a:p>
            </p:txBody>
          </p:sp>
          <p:cxnSp>
            <p:nvCxnSpPr>
              <p:cNvPr id="117776" name="AutoShape 17">
                <a:extLst>
                  <a:ext uri="{FF2B5EF4-FFF2-40B4-BE49-F238E27FC236}">
                    <a16:creationId xmlns:a16="http://schemas.microsoft.com/office/drawing/2014/main" id="{2A599B85-FBD3-DD71-8B8C-F22A56D8DF9E}"/>
                  </a:ext>
                </a:extLst>
              </p:cNvPr>
              <p:cNvCxnSpPr>
                <a:cxnSpLocks noChangeShapeType="1"/>
              </p:cNvCxnSpPr>
              <p:nvPr/>
            </p:nvCxnSpPr>
            <p:spPr bwMode="auto">
              <a:xfrm>
                <a:off x="2875" y="2928"/>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pic>
          <p:nvPicPr>
            <p:cNvPr id="117774" name="Picture 18" descr="1">
              <a:extLst>
                <a:ext uri="{FF2B5EF4-FFF2-40B4-BE49-F238E27FC236}">
                  <a16:creationId xmlns:a16="http://schemas.microsoft.com/office/drawing/2014/main" id="{45826BF5-7C0C-95AC-43B2-B39D9B31E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 y="3072"/>
              <a:ext cx="55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843" name="Group 19">
            <a:extLst>
              <a:ext uri="{FF2B5EF4-FFF2-40B4-BE49-F238E27FC236}">
                <a16:creationId xmlns:a16="http://schemas.microsoft.com/office/drawing/2014/main" id="{CE6D62EB-0C60-9DCC-8B44-E1AAFEA402E3}"/>
              </a:ext>
            </a:extLst>
          </p:cNvPr>
          <p:cNvGrpSpPr>
            <a:grpSpLocks/>
          </p:cNvGrpSpPr>
          <p:nvPr/>
        </p:nvGrpSpPr>
        <p:grpSpPr bwMode="auto">
          <a:xfrm>
            <a:off x="495300" y="5486400"/>
            <a:ext cx="8153400" cy="546100"/>
            <a:chOff x="312" y="3456"/>
            <a:chExt cx="5136" cy="344"/>
          </a:xfrm>
        </p:grpSpPr>
        <p:sp>
          <p:nvSpPr>
            <p:cNvPr id="117771" name="Text Box 20">
              <a:extLst>
                <a:ext uri="{FF2B5EF4-FFF2-40B4-BE49-F238E27FC236}">
                  <a16:creationId xmlns:a16="http://schemas.microsoft.com/office/drawing/2014/main" id="{04C38A33-1E59-DE73-2DA9-1C4D640260CA}"/>
                </a:ext>
              </a:extLst>
            </p:cNvPr>
            <p:cNvSpPr txBox="1">
              <a:spLocks noChangeArrowheads="1"/>
            </p:cNvSpPr>
            <p:nvPr/>
          </p:nvSpPr>
          <p:spPr bwMode="auto">
            <a:xfrm>
              <a:off x="312" y="3549"/>
              <a:ext cx="5136" cy="251"/>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Invert the radial Schrödinger equation for the screened pseudopotential</a:t>
              </a:r>
            </a:p>
          </p:txBody>
        </p:sp>
        <p:cxnSp>
          <p:nvCxnSpPr>
            <p:cNvPr id="117772" name="AutoShape 21">
              <a:extLst>
                <a:ext uri="{FF2B5EF4-FFF2-40B4-BE49-F238E27FC236}">
                  <a16:creationId xmlns:a16="http://schemas.microsoft.com/office/drawing/2014/main" id="{6882B02B-50E9-76D0-6A41-163D3FDCC432}"/>
                </a:ext>
              </a:extLst>
            </p:cNvPr>
            <p:cNvCxnSpPr>
              <a:cxnSpLocks noChangeShapeType="1"/>
            </p:cNvCxnSpPr>
            <p:nvPr/>
          </p:nvCxnSpPr>
          <p:spPr bwMode="auto">
            <a:xfrm>
              <a:off x="2880" y="3456"/>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B0353B3B-903A-473A-1079-927AC9F084A6}"/>
              </a:ext>
            </a:extLst>
          </p:cNvPr>
          <p:cNvSpPr>
            <a:spLocks noGrp="1" noChangeArrowheads="1"/>
          </p:cNvSpPr>
          <p:nvPr>
            <p:ph type="title"/>
          </p:nvPr>
        </p:nvSpPr>
        <p:spPr>
          <a:xfrm>
            <a:off x="0" y="0"/>
            <a:ext cx="9144000" cy="1143000"/>
          </a:xfrm>
        </p:spPr>
        <p:txBody>
          <a:bodyPr/>
          <a:lstStyle/>
          <a:p>
            <a:pPr eaLnBrk="1" hangingPunct="1"/>
            <a:r>
              <a:rPr lang="en-US" altLang="es-ES"/>
              <a:t>Generation of </a:t>
            </a:r>
            <a:r>
              <a:rPr lang="en-US" altLang="es-ES" b="0" i="1">
                <a:latin typeface="Times New Roman" panose="02020603050405020304" pitchFamily="18" charset="0"/>
              </a:rPr>
              <a:t>l</a:t>
            </a:r>
            <a:r>
              <a:rPr lang="en-US" altLang="es-ES"/>
              <a:t>-dependent norm-conserving pseudo:  Step 4, inversion of the radial Schrödinger equation</a:t>
            </a:r>
          </a:p>
        </p:txBody>
      </p:sp>
      <p:pic>
        <p:nvPicPr>
          <p:cNvPr id="119810" name="Picture 6" descr="NCPP2">
            <a:extLst>
              <a:ext uri="{FF2B5EF4-FFF2-40B4-BE49-F238E27FC236}">
                <a16:creationId xmlns:a16="http://schemas.microsoft.com/office/drawing/2014/main" id="{5E87FBFF-97A9-4EB2-F4CC-9BE16C8FB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17588"/>
            <a:ext cx="320040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7">
            <a:extLst>
              <a:ext uri="{FF2B5EF4-FFF2-40B4-BE49-F238E27FC236}">
                <a16:creationId xmlns:a16="http://schemas.microsoft.com/office/drawing/2014/main" id="{05696C24-775E-B14A-9B74-DB5C6036E6F5}"/>
              </a:ext>
            </a:extLst>
          </p:cNvPr>
          <p:cNvSpPr txBox="1">
            <a:spLocks noChangeArrowheads="1"/>
          </p:cNvSpPr>
          <p:nvPr/>
        </p:nvSpPr>
        <p:spPr bwMode="auto">
          <a:xfrm>
            <a:off x="4229100" y="1812925"/>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Search for the Schrödinger-like equation that would satisfy the pseudo-orbital</a:t>
            </a:r>
          </a:p>
        </p:txBody>
      </p:sp>
      <p:pic>
        <p:nvPicPr>
          <p:cNvPr id="119812" name="Picture 11" descr="redone1">
            <a:extLst>
              <a:ext uri="{FF2B5EF4-FFF2-40B4-BE49-F238E27FC236}">
                <a16:creationId xmlns:a16="http://schemas.microsoft.com/office/drawing/2014/main" id="{A752EEA0-5CCF-93FD-0E79-468FDB39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3286125"/>
            <a:ext cx="59229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17" descr="redone1">
            <a:extLst>
              <a:ext uri="{FF2B5EF4-FFF2-40B4-BE49-F238E27FC236}">
                <a16:creationId xmlns:a16="http://schemas.microsoft.com/office/drawing/2014/main" id="{B137FF92-8861-53BF-CB97-9A8491D20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6030913"/>
            <a:ext cx="52006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8" descr="redone1">
            <a:extLst>
              <a:ext uri="{FF2B5EF4-FFF2-40B4-BE49-F238E27FC236}">
                <a16:creationId xmlns:a16="http://schemas.microsoft.com/office/drawing/2014/main" id="{597C1FD6-818A-2C35-8E6F-AA69A0EF9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8325" y="5116513"/>
            <a:ext cx="54657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19" descr="redone1">
            <a:extLst>
              <a:ext uri="{FF2B5EF4-FFF2-40B4-BE49-F238E27FC236}">
                <a16:creationId xmlns:a16="http://schemas.microsoft.com/office/drawing/2014/main" id="{D7229FE1-05FB-4E8A-B220-DFF01414E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975" y="4238625"/>
            <a:ext cx="70024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5252AB36-3398-BD1B-70B5-1BBF8A5BDFA5}"/>
              </a:ext>
            </a:extLst>
          </p:cNvPr>
          <p:cNvSpPr>
            <a:spLocks noGrp="1" noChangeArrowheads="1"/>
          </p:cNvSpPr>
          <p:nvPr>
            <p:ph type="title"/>
          </p:nvPr>
        </p:nvSpPr>
        <p:spPr>
          <a:xfrm>
            <a:off x="0" y="0"/>
            <a:ext cx="9144000" cy="1143000"/>
          </a:xfrm>
        </p:spPr>
        <p:txBody>
          <a:bodyPr/>
          <a:lstStyle/>
          <a:p>
            <a:pPr eaLnBrk="1" hangingPunct="1"/>
            <a:r>
              <a:rPr lang="en-US" altLang="es-ES"/>
              <a:t>Generation of </a:t>
            </a:r>
            <a:r>
              <a:rPr lang="en-US" altLang="es-ES" b="0" i="1">
                <a:latin typeface="Times New Roman" panose="02020603050405020304" pitchFamily="18" charset="0"/>
              </a:rPr>
              <a:t>l</a:t>
            </a:r>
            <a:r>
              <a:rPr lang="en-US" altLang="es-ES"/>
              <a:t>-dependent norm-conserving pseudo:  Step 4, inversion of the radial Schrödinger equation</a:t>
            </a:r>
          </a:p>
        </p:txBody>
      </p:sp>
      <p:pic>
        <p:nvPicPr>
          <p:cNvPr id="121858" name="Picture 7" descr="NCPP2">
            <a:extLst>
              <a:ext uri="{FF2B5EF4-FFF2-40B4-BE49-F238E27FC236}">
                <a16:creationId xmlns:a16="http://schemas.microsoft.com/office/drawing/2014/main" id="{E4757D53-468A-F930-58DF-690D0165D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17588"/>
            <a:ext cx="320040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9">
            <a:extLst>
              <a:ext uri="{FF2B5EF4-FFF2-40B4-BE49-F238E27FC236}">
                <a16:creationId xmlns:a16="http://schemas.microsoft.com/office/drawing/2014/main" id="{60033A84-AABB-FBE8-6B22-4D1EB6804AC3}"/>
              </a:ext>
            </a:extLst>
          </p:cNvPr>
          <p:cNvSpPr txBox="1">
            <a:spLocks noChangeArrowheads="1"/>
          </p:cNvSpPr>
          <p:nvPr/>
        </p:nvSpPr>
        <p:spPr bwMode="auto">
          <a:xfrm>
            <a:off x="152400" y="5165725"/>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Note that the principal quantum number has droped, because the pseudization is done for the lowest-lying valence state of each angular momentum</a:t>
            </a:r>
          </a:p>
        </p:txBody>
      </p:sp>
      <p:sp>
        <p:nvSpPr>
          <p:cNvPr id="121860" name="Text Box 10">
            <a:extLst>
              <a:ext uri="{FF2B5EF4-FFF2-40B4-BE49-F238E27FC236}">
                <a16:creationId xmlns:a16="http://schemas.microsoft.com/office/drawing/2014/main" id="{D65088BB-0703-6C29-8B0B-C82951A477A0}"/>
              </a:ext>
            </a:extLst>
          </p:cNvPr>
          <p:cNvSpPr txBox="1">
            <a:spLocks noChangeArrowheads="1"/>
          </p:cNvSpPr>
          <p:nvPr/>
        </p:nvSpPr>
        <p:spPr bwMode="auto">
          <a:xfrm>
            <a:off x="685800" y="461645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The inversion can always be done because of the nodeless condition</a:t>
            </a:r>
          </a:p>
        </p:txBody>
      </p:sp>
      <p:sp>
        <p:nvSpPr>
          <p:cNvPr id="121861" name="Text Box 11">
            <a:extLst>
              <a:ext uri="{FF2B5EF4-FFF2-40B4-BE49-F238E27FC236}">
                <a16:creationId xmlns:a16="http://schemas.microsoft.com/office/drawing/2014/main" id="{2D526C46-4103-1C50-9425-00AE664667E3}"/>
              </a:ext>
            </a:extLst>
          </p:cNvPr>
          <p:cNvSpPr txBox="1">
            <a:spLocks noChangeArrowheads="1"/>
          </p:cNvSpPr>
          <p:nvPr/>
        </p:nvSpPr>
        <p:spPr bwMode="auto">
          <a:xfrm>
            <a:off x="152400" y="5851525"/>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Higher lying valence states of the same angular momentum correspond to excited states of the pseudopotential</a:t>
            </a:r>
          </a:p>
        </p:txBody>
      </p:sp>
      <p:pic>
        <p:nvPicPr>
          <p:cNvPr id="121862" name="Picture 12" descr="redone1">
            <a:extLst>
              <a:ext uri="{FF2B5EF4-FFF2-40B4-BE49-F238E27FC236}">
                <a16:creationId xmlns:a16="http://schemas.microsoft.com/office/drawing/2014/main" id="{D5C617BE-8A1A-F852-F022-8BC515AC2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3516313"/>
            <a:ext cx="52006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13">
            <a:extLst>
              <a:ext uri="{FF2B5EF4-FFF2-40B4-BE49-F238E27FC236}">
                <a16:creationId xmlns:a16="http://schemas.microsoft.com/office/drawing/2014/main" id="{9E4AD289-E250-C0DD-A7EC-971FCD954007}"/>
              </a:ext>
            </a:extLst>
          </p:cNvPr>
          <p:cNvSpPr txBox="1">
            <a:spLocks noChangeArrowheads="1"/>
          </p:cNvSpPr>
          <p:nvPr/>
        </p:nvSpPr>
        <p:spPr bwMode="auto">
          <a:xfrm>
            <a:off x="4229100" y="1812925"/>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Search for the Schrödinger-like equation that would satisfy the pseudo-orbital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 Box 2">
            <a:extLst>
              <a:ext uri="{FF2B5EF4-FFF2-40B4-BE49-F238E27FC236}">
                <a16:creationId xmlns:a16="http://schemas.microsoft.com/office/drawing/2014/main" id="{8D0BE768-E3A3-4C85-506A-7085B91398AC}"/>
              </a:ext>
            </a:extLst>
          </p:cNvPr>
          <p:cNvSpPr txBox="1">
            <a:spLocks noChangeArrowheads="1"/>
          </p:cNvSpPr>
          <p:nvPr/>
        </p:nvSpPr>
        <p:spPr bwMode="auto">
          <a:xfrm>
            <a:off x="495300" y="1917700"/>
            <a:ext cx="8153400" cy="27368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Solve the all-electron radial Schrödinger equation for the chosen atomic reference configuration</a:t>
            </a:r>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p>
          <a:p>
            <a:pPr algn="ctr" eaLnBrk="1" hangingPunct="1">
              <a:spcBef>
                <a:spcPct val="50000"/>
              </a:spcBef>
              <a:buFontTx/>
              <a:buNone/>
            </a:pPr>
            <a:endParaRPr lang="es-ES" altLang="es-ES" sz="1800">
              <a:latin typeface="Times New Roman" panose="02020603050405020304" pitchFamily="18" charset="0"/>
            </a:endParaRPr>
          </a:p>
        </p:txBody>
      </p:sp>
      <p:grpSp>
        <p:nvGrpSpPr>
          <p:cNvPr id="123906" name="Group 3">
            <a:extLst>
              <a:ext uri="{FF2B5EF4-FFF2-40B4-BE49-F238E27FC236}">
                <a16:creationId xmlns:a16="http://schemas.microsoft.com/office/drawing/2014/main" id="{C7C0F373-162B-B3D9-0927-ED9DDF330330}"/>
              </a:ext>
            </a:extLst>
          </p:cNvPr>
          <p:cNvGrpSpPr>
            <a:grpSpLocks/>
          </p:cNvGrpSpPr>
          <p:nvPr/>
        </p:nvGrpSpPr>
        <p:grpSpPr bwMode="auto">
          <a:xfrm>
            <a:off x="5038725" y="4143375"/>
            <a:ext cx="2493963" cy="336550"/>
            <a:chOff x="3181" y="2620"/>
            <a:chExt cx="1571" cy="212"/>
          </a:xfrm>
        </p:grpSpPr>
        <p:pic>
          <p:nvPicPr>
            <p:cNvPr id="123926" name="Picture 4" descr="Z">
              <a:extLst>
                <a:ext uri="{FF2B5EF4-FFF2-40B4-BE49-F238E27FC236}">
                  <a16:creationId xmlns:a16="http://schemas.microsoft.com/office/drawing/2014/main" id="{A5DC7E1B-25A2-4086-53F8-178BED2D4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 y="2683"/>
              <a:ext cx="1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7" name="Text Box 5">
              <a:extLst>
                <a:ext uri="{FF2B5EF4-FFF2-40B4-BE49-F238E27FC236}">
                  <a16:creationId xmlns:a16="http://schemas.microsoft.com/office/drawing/2014/main" id="{CCAD8A38-2C48-E122-38FA-283FA9D8043E}"/>
                </a:ext>
              </a:extLst>
            </p:cNvPr>
            <p:cNvSpPr txBox="1">
              <a:spLocks noChangeArrowheads="1"/>
            </p:cNvSpPr>
            <p:nvPr/>
          </p:nvSpPr>
          <p:spPr bwMode="auto">
            <a:xfrm>
              <a:off x="3336" y="2620"/>
              <a:ext cx="14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bare nuclear charge</a:t>
              </a:r>
            </a:p>
          </p:txBody>
        </p:sp>
      </p:grpSp>
      <p:grpSp>
        <p:nvGrpSpPr>
          <p:cNvPr id="123907" name="Group 6">
            <a:extLst>
              <a:ext uri="{FF2B5EF4-FFF2-40B4-BE49-F238E27FC236}">
                <a16:creationId xmlns:a16="http://schemas.microsoft.com/office/drawing/2014/main" id="{28D68932-8006-187F-952E-8D62936A01FC}"/>
              </a:ext>
            </a:extLst>
          </p:cNvPr>
          <p:cNvGrpSpPr>
            <a:grpSpLocks/>
          </p:cNvGrpSpPr>
          <p:nvPr/>
        </p:nvGrpSpPr>
        <p:grpSpPr bwMode="auto">
          <a:xfrm>
            <a:off x="1181100" y="4021138"/>
            <a:ext cx="3733800" cy="581025"/>
            <a:chOff x="816" y="2553"/>
            <a:chExt cx="2352" cy="366"/>
          </a:xfrm>
        </p:grpSpPr>
        <p:pic>
          <p:nvPicPr>
            <p:cNvPr id="123924" name="Picture 7" descr="chargedensi">
              <a:extLst>
                <a:ext uri="{FF2B5EF4-FFF2-40B4-BE49-F238E27FC236}">
                  <a16:creationId xmlns:a16="http://schemas.microsoft.com/office/drawing/2014/main" id="{A181155A-A854-1D14-8215-90CAC400D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2632"/>
              <a:ext cx="35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5" name="Text Box 8">
              <a:extLst>
                <a:ext uri="{FF2B5EF4-FFF2-40B4-BE49-F238E27FC236}">
                  <a16:creationId xmlns:a16="http://schemas.microsoft.com/office/drawing/2014/main" id="{EB275E1A-A9EF-6068-5DF1-B9E412A5518A}"/>
                </a:ext>
              </a:extLst>
            </p:cNvPr>
            <p:cNvSpPr txBox="1">
              <a:spLocks noChangeArrowheads="1"/>
            </p:cNvSpPr>
            <p:nvPr/>
          </p:nvSpPr>
          <p:spPr bwMode="auto">
            <a:xfrm>
              <a:off x="1248" y="2553"/>
              <a:ext cx="19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600">
                  <a:sym typeface="Symbol" panose="05050102010706020507" pitchFamily="18" charset="2"/>
                </a:rPr>
                <a:t></a:t>
              </a:r>
              <a:r>
                <a:rPr lang="es-ES" altLang="es-ES" sz="1600"/>
                <a:t> sum of electronic charges for occupied states</a:t>
              </a:r>
            </a:p>
          </p:txBody>
        </p:sp>
      </p:grpSp>
      <p:sp>
        <p:nvSpPr>
          <p:cNvPr id="207881" name="Rectangle 9">
            <a:extLst>
              <a:ext uri="{FF2B5EF4-FFF2-40B4-BE49-F238E27FC236}">
                <a16:creationId xmlns:a16="http://schemas.microsoft.com/office/drawing/2014/main" id="{F192E53D-EC22-D7AE-7569-7FA83D26F58E}"/>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pseudopotential</a:t>
            </a:r>
          </a:p>
        </p:txBody>
      </p:sp>
      <p:sp>
        <p:nvSpPr>
          <p:cNvPr id="123909" name="Text Box 10">
            <a:extLst>
              <a:ext uri="{FF2B5EF4-FFF2-40B4-BE49-F238E27FC236}">
                <a16:creationId xmlns:a16="http://schemas.microsoft.com/office/drawing/2014/main" id="{E42488D3-B6E0-4126-4368-1FD6BC88EB1F}"/>
              </a:ext>
            </a:extLst>
          </p:cNvPr>
          <p:cNvSpPr txBox="1">
            <a:spLocks noChangeArrowheads="1"/>
          </p:cNvSpPr>
          <p:nvPr/>
        </p:nvSpPr>
        <p:spPr bwMode="auto">
          <a:xfrm>
            <a:off x="504825" y="1066800"/>
            <a:ext cx="8134350" cy="6731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Choose an atomic reference configuration, i.e., a given distribution of electrons in the atomic energy levels </a:t>
            </a:r>
            <a:r>
              <a:rPr lang="es-ES" altLang="es-ES" sz="1800">
                <a:solidFill>
                  <a:srgbClr val="00FFFF"/>
                </a:solidFill>
              </a:rPr>
              <a:t>(degree of freedom)</a:t>
            </a:r>
          </a:p>
        </p:txBody>
      </p:sp>
      <p:cxnSp>
        <p:nvCxnSpPr>
          <p:cNvPr id="123910" name="AutoShape 11">
            <a:extLst>
              <a:ext uri="{FF2B5EF4-FFF2-40B4-BE49-F238E27FC236}">
                <a16:creationId xmlns:a16="http://schemas.microsoft.com/office/drawing/2014/main" id="{5EC61F73-E220-8EC5-91CE-EF2D8629C949}"/>
              </a:ext>
            </a:extLst>
          </p:cNvPr>
          <p:cNvCxnSpPr>
            <a:cxnSpLocks noChangeShapeType="1"/>
            <a:stCxn id="123909" idx="2"/>
            <a:endCxn id="123905" idx="0"/>
          </p:cNvCxnSpPr>
          <p:nvPr/>
        </p:nvCxnSpPr>
        <p:spPr bwMode="auto">
          <a:xfrm>
            <a:off x="4572000" y="1755775"/>
            <a:ext cx="0" cy="146050"/>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123911" name="Picture 12" descr="redone1">
            <a:extLst>
              <a:ext uri="{FF2B5EF4-FFF2-40B4-BE49-F238E27FC236}">
                <a16:creationId xmlns:a16="http://schemas.microsoft.com/office/drawing/2014/main" id="{2F94FC2D-914E-CE31-6187-07FC4D6B2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3309938"/>
            <a:ext cx="81454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13" descr="1">
            <a:extLst>
              <a:ext uri="{FF2B5EF4-FFF2-40B4-BE49-F238E27FC236}">
                <a16:creationId xmlns:a16="http://schemas.microsoft.com/office/drawing/2014/main" id="{ECA31668-2921-0E13-0924-1D621102E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2601913"/>
            <a:ext cx="62976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13" name="Group 14">
            <a:extLst>
              <a:ext uri="{FF2B5EF4-FFF2-40B4-BE49-F238E27FC236}">
                <a16:creationId xmlns:a16="http://schemas.microsoft.com/office/drawing/2014/main" id="{EB3372AC-7E70-7586-FD28-0D0AC0977D4E}"/>
              </a:ext>
            </a:extLst>
          </p:cNvPr>
          <p:cNvGrpSpPr>
            <a:grpSpLocks/>
          </p:cNvGrpSpPr>
          <p:nvPr/>
        </p:nvGrpSpPr>
        <p:grpSpPr bwMode="auto">
          <a:xfrm>
            <a:off x="495300" y="4648200"/>
            <a:ext cx="8153400" cy="825500"/>
            <a:chOff x="312" y="2928"/>
            <a:chExt cx="5136" cy="520"/>
          </a:xfrm>
        </p:grpSpPr>
        <p:grpSp>
          <p:nvGrpSpPr>
            <p:cNvPr id="123920" name="Group 15">
              <a:extLst>
                <a:ext uri="{FF2B5EF4-FFF2-40B4-BE49-F238E27FC236}">
                  <a16:creationId xmlns:a16="http://schemas.microsoft.com/office/drawing/2014/main" id="{998BD0E4-D65E-349E-9A29-8820E20D6E2D}"/>
                </a:ext>
              </a:extLst>
            </p:cNvPr>
            <p:cNvGrpSpPr>
              <a:grpSpLocks/>
            </p:cNvGrpSpPr>
            <p:nvPr/>
          </p:nvGrpSpPr>
          <p:grpSpPr bwMode="auto">
            <a:xfrm>
              <a:off x="312" y="2928"/>
              <a:ext cx="5136" cy="520"/>
              <a:chOff x="312" y="2928"/>
              <a:chExt cx="5136" cy="520"/>
            </a:xfrm>
          </p:grpSpPr>
          <p:sp>
            <p:nvSpPr>
              <p:cNvPr id="123922" name="Text Box 16">
                <a:extLst>
                  <a:ext uri="{FF2B5EF4-FFF2-40B4-BE49-F238E27FC236}">
                    <a16:creationId xmlns:a16="http://schemas.microsoft.com/office/drawing/2014/main" id="{E6A8973E-1E0A-B59B-B1C3-BDC7AB4FEBB1}"/>
                  </a:ext>
                </a:extLst>
              </p:cNvPr>
              <p:cNvSpPr txBox="1">
                <a:spLocks noChangeArrowheads="1"/>
              </p:cNvSpPr>
              <p:nvPr/>
            </p:nvSpPr>
            <p:spPr bwMode="auto">
              <a:xfrm>
                <a:off x="312" y="3024"/>
                <a:ext cx="5136" cy="424"/>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tabLst>
                    <a:tab pos="1720850" algn="l"/>
                  </a:tabLst>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1720850" algn="l"/>
                  </a:tabLst>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720850" algn="l"/>
                  </a:tabLst>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720850" algn="l"/>
                  </a:tabLst>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720850" algn="l"/>
                  </a:tabLst>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Parametrization of the pseudo-wave functions for               according to any of the available prescriptions </a:t>
                </a:r>
                <a:r>
                  <a:rPr lang="es-ES" altLang="es-ES" sz="1800">
                    <a:solidFill>
                      <a:srgbClr val="00FFFF"/>
                    </a:solidFill>
                  </a:rPr>
                  <a:t>(degree of freedom)</a:t>
                </a:r>
              </a:p>
            </p:txBody>
          </p:sp>
          <p:cxnSp>
            <p:nvCxnSpPr>
              <p:cNvPr id="123923" name="AutoShape 17">
                <a:extLst>
                  <a:ext uri="{FF2B5EF4-FFF2-40B4-BE49-F238E27FC236}">
                    <a16:creationId xmlns:a16="http://schemas.microsoft.com/office/drawing/2014/main" id="{95DDB8A4-052B-45ED-577A-B618E34BACE5}"/>
                  </a:ext>
                </a:extLst>
              </p:cNvPr>
              <p:cNvCxnSpPr>
                <a:cxnSpLocks noChangeShapeType="1"/>
              </p:cNvCxnSpPr>
              <p:nvPr/>
            </p:nvCxnSpPr>
            <p:spPr bwMode="auto">
              <a:xfrm>
                <a:off x="2875" y="2928"/>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pic>
          <p:nvPicPr>
            <p:cNvPr id="123921" name="Picture 18" descr="1">
              <a:extLst>
                <a:ext uri="{FF2B5EF4-FFF2-40B4-BE49-F238E27FC236}">
                  <a16:creationId xmlns:a16="http://schemas.microsoft.com/office/drawing/2014/main" id="{EB8B5169-CBD5-D62C-3D50-0CE801B8D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 y="3072"/>
              <a:ext cx="55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14" name="Group 19">
            <a:extLst>
              <a:ext uri="{FF2B5EF4-FFF2-40B4-BE49-F238E27FC236}">
                <a16:creationId xmlns:a16="http://schemas.microsoft.com/office/drawing/2014/main" id="{72F0534A-0983-F9DF-3D83-DB9559645715}"/>
              </a:ext>
            </a:extLst>
          </p:cNvPr>
          <p:cNvGrpSpPr>
            <a:grpSpLocks/>
          </p:cNvGrpSpPr>
          <p:nvPr/>
        </p:nvGrpSpPr>
        <p:grpSpPr bwMode="auto">
          <a:xfrm>
            <a:off x="495300" y="5486400"/>
            <a:ext cx="8153400" cy="546100"/>
            <a:chOff x="312" y="3456"/>
            <a:chExt cx="5136" cy="344"/>
          </a:xfrm>
        </p:grpSpPr>
        <p:sp>
          <p:nvSpPr>
            <p:cNvPr id="123918" name="Text Box 20">
              <a:extLst>
                <a:ext uri="{FF2B5EF4-FFF2-40B4-BE49-F238E27FC236}">
                  <a16:creationId xmlns:a16="http://schemas.microsoft.com/office/drawing/2014/main" id="{6DAC703F-652E-08AF-B3EF-52E3B30B91CE}"/>
                </a:ext>
              </a:extLst>
            </p:cNvPr>
            <p:cNvSpPr txBox="1">
              <a:spLocks noChangeArrowheads="1"/>
            </p:cNvSpPr>
            <p:nvPr/>
          </p:nvSpPr>
          <p:spPr bwMode="auto">
            <a:xfrm>
              <a:off x="312" y="3549"/>
              <a:ext cx="5136" cy="251"/>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Invert the radial Schrödinger equation for the screened pseudopotential</a:t>
              </a:r>
            </a:p>
          </p:txBody>
        </p:sp>
        <p:cxnSp>
          <p:nvCxnSpPr>
            <p:cNvPr id="123919" name="AutoShape 21">
              <a:extLst>
                <a:ext uri="{FF2B5EF4-FFF2-40B4-BE49-F238E27FC236}">
                  <a16:creationId xmlns:a16="http://schemas.microsoft.com/office/drawing/2014/main" id="{00D1F456-5F9E-940F-EFCB-37CDBBF8C52F}"/>
                </a:ext>
              </a:extLst>
            </p:cNvPr>
            <p:cNvCxnSpPr>
              <a:cxnSpLocks noChangeShapeType="1"/>
            </p:cNvCxnSpPr>
            <p:nvPr/>
          </p:nvCxnSpPr>
          <p:spPr bwMode="auto">
            <a:xfrm>
              <a:off x="2880" y="3456"/>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207894" name="Group 22">
            <a:extLst>
              <a:ext uri="{FF2B5EF4-FFF2-40B4-BE49-F238E27FC236}">
                <a16:creationId xmlns:a16="http://schemas.microsoft.com/office/drawing/2014/main" id="{57A8F9DE-7165-9FD0-9620-464D85EADEB4}"/>
              </a:ext>
            </a:extLst>
          </p:cNvPr>
          <p:cNvGrpSpPr>
            <a:grpSpLocks/>
          </p:cNvGrpSpPr>
          <p:nvPr/>
        </p:nvGrpSpPr>
        <p:grpSpPr bwMode="auto">
          <a:xfrm>
            <a:off x="495300" y="6053138"/>
            <a:ext cx="8153400" cy="546100"/>
            <a:chOff x="312" y="3456"/>
            <a:chExt cx="5136" cy="344"/>
          </a:xfrm>
        </p:grpSpPr>
        <p:sp>
          <p:nvSpPr>
            <p:cNvPr id="123916" name="Text Box 23">
              <a:extLst>
                <a:ext uri="{FF2B5EF4-FFF2-40B4-BE49-F238E27FC236}">
                  <a16:creationId xmlns:a16="http://schemas.microsoft.com/office/drawing/2014/main" id="{B6D8FCA3-FD1E-5427-2603-BA3B022CC476}"/>
                </a:ext>
              </a:extLst>
            </p:cNvPr>
            <p:cNvSpPr txBox="1">
              <a:spLocks noChangeArrowheads="1"/>
            </p:cNvSpPr>
            <p:nvPr/>
          </p:nvSpPr>
          <p:spPr bwMode="auto">
            <a:xfrm>
              <a:off x="312" y="3549"/>
              <a:ext cx="5136" cy="251"/>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Subtract (unscreen) the Hartree and exchange-correlation potentials</a:t>
              </a:r>
            </a:p>
          </p:txBody>
        </p:sp>
        <p:cxnSp>
          <p:nvCxnSpPr>
            <p:cNvPr id="123917" name="AutoShape 24">
              <a:extLst>
                <a:ext uri="{FF2B5EF4-FFF2-40B4-BE49-F238E27FC236}">
                  <a16:creationId xmlns:a16="http://schemas.microsoft.com/office/drawing/2014/main" id="{B50F7778-495A-1752-512C-9D45753D80F4}"/>
                </a:ext>
              </a:extLst>
            </p:cNvPr>
            <p:cNvCxnSpPr>
              <a:cxnSpLocks noChangeShapeType="1"/>
            </p:cNvCxnSpPr>
            <p:nvPr/>
          </p:nvCxnSpPr>
          <p:spPr bwMode="auto">
            <a:xfrm>
              <a:off x="2880" y="3456"/>
              <a:ext cx="0" cy="92"/>
            </a:xfrm>
            <a:prstGeom prst="straightConnector1">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916A741-BE27-ADA8-3E08-E7F4C2AD6A87}"/>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5, unscreening of the pseudopotential</a:t>
            </a:r>
          </a:p>
        </p:txBody>
      </p:sp>
      <p:pic>
        <p:nvPicPr>
          <p:cNvPr id="125954" name="Picture 5" descr="redone1">
            <a:extLst>
              <a:ext uri="{FF2B5EF4-FFF2-40B4-BE49-F238E27FC236}">
                <a16:creationId xmlns:a16="http://schemas.microsoft.com/office/drawing/2014/main" id="{82C56287-3F78-5E75-80B4-8A873CD15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914525"/>
            <a:ext cx="592296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6">
            <a:extLst>
              <a:ext uri="{FF2B5EF4-FFF2-40B4-BE49-F238E27FC236}">
                <a16:creationId xmlns:a16="http://schemas.microsoft.com/office/drawing/2014/main" id="{7097E272-5097-918D-F508-EB7E178EBCD1}"/>
              </a:ext>
            </a:extLst>
          </p:cNvPr>
          <p:cNvSpPr txBox="1">
            <a:spLocks noChangeArrowheads="1"/>
          </p:cNvSpPr>
          <p:nvPr/>
        </p:nvSpPr>
        <p:spPr bwMode="auto">
          <a:xfrm>
            <a:off x="685800" y="141605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pseudo-wave function obeys</a:t>
            </a:r>
          </a:p>
        </p:txBody>
      </p:sp>
      <p:sp>
        <p:nvSpPr>
          <p:cNvPr id="125956" name="Text Box 7">
            <a:extLst>
              <a:ext uri="{FF2B5EF4-FFF2-40B4-BE49-F238E27FC236}">
                <a16:creationId xmlns:a16="http://schemas.microsoft.com/office/drawing/2014/main" id="{D33FDB84-143C-0055-B1F3-364897D5C750}"/>
              </a:ext>
            </a:extLst>
          </p:cNvPr>
          <p:cNvSpPr txBox="1">
            <a:spLocks noChangeArrowheads="1"/>
          </p:cNvSpPr>
          <p:nvPr/>
        </p:nvSpPr>
        <p:spPr bwMode="auto">
          <a:xfrm>
            <a:off x="685800" y="278765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Where the </a:t>
            </a:r>
            <a:r>
              <a:rPr lang="en-US" altLang="es-ES" sz="1800">
                <a:solidFill>
                  <a:srgbClr val="FFFF00"/>
                </a:solidFill>
              </a:rPr>
              <a:t>effective potential is computed in the atom</a:t>
            </a:r>
          </a:p>
        </p:txBody>
      </p:sp>
      <p:pic>
        <p:nvPicPr>
          <p:cNvPr id="209928" name="Picture 8" descr="1">
            <a:extLst>
              <a:ext uri="{FF2B5EF4-FFF2-40B4-BE49-F238E27FC236}">
                <a16:creationId xmlns:a16="http://schemas.microsoft.com/office/drawing/2014/main" id="{740ACE9B-7FE5-5314-9A91-36A15B8AF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392613"/>
            <a:ext cx="38750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9" name="Text Box 9">
            <a:extLst>
              <a:ext uri="{FF2B5EF4-FFF2-40B4-BE49-F238E27FC236}">
                <a16:creationId xmlns:a16="http://schemas.microsoft.com/office/drawing/2014/main" id="{5ECCB745-D37C-6C3C-FC9D-97AA67D92963}"/>
              </a:ext>
            </a:extLst>
          </p:cNvPr>
          <p:cNvSpPr txBox="1">
            <a:spLocks noChangeArrowheads="1"/>
          </p:cNvSpPr>
          <p:nvPr/>
        </p:nvSpPr>
        <p:spPr bwMode="auto">
          <a:xfrm>
            <a:off x="1143000" y="34734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Bare nuclei-valence interaction</a:t>
            </a:r>
          </a:p>
        </p:txBody>
      </p:sp>
      <p:sp>
        <p:nvSpPr>
          <p:cNvPr id="209930" name="Text Box 10">
            <a:extLst>
              <a:ext uri="{FF2B5EF4-FFF2-40B4-BE49-F238E27FC236}">
                <a16:creationId xmlns:a16="http://schemas.microsoft.com/office/drawing/2014/main" id="{F04AB4B2-923E-C01F-DFB2-79AB1A3474D0}"/>
              </a:ext>
            </a:extLst>
          </p:cNvPr>
          <p:cNvSpPr txBox="1">
            <a:spLocks noChangeArrowheads="1"/>
          </p:cNvSpPr>
          <p:nvPr/>
        </p:nvSpPr>
        <p:spPr bwMode="auto">
          <a:xfrm>
            <a:off x="1143000" y="415925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Hartree interacion</a:t>
            </a:r>
          </a:p>
        </p:txBody>
      </p:sp>
      <p:sp>
        <p:nvSpPr>
          <p:cNvPr id="209931" name="Text Box 11">
            <a:extLst>
              <a:ext uri="{FF2B5EF4-FFF2-40B4-BE49-F238E27FC236}">
                <a16:creationId xmlns:a16="http://schemas.microsoft.com/office/drawing/2014/main" id="{2D8A8A20-5B1C-B643-61B4-64BF66A8BBA1}"/>
              </a:ext>
            </a:extLst>
          </p:cNvPr>
          <p:cNvSpPr txBox="1">
            <a:spLocks noChangeArrowheads="1"/>
          </p:cNvSpPr>
          <p:nvPr/>
        </p:nvSpPr>
        <p:spPr bwMode="auto">
          <a:xfrm>
            <a:off x="1143000" y="484505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Exchange-correlation interacion</a:t>
            </a:r>
          </a:p>
        </p:txBody>
      </p:sp>
      <p:sp>
        <p:nvSpPr>
          <p:cNvPr id="209932" name="Text Box 12">
            <a:extLst>
              <a:ext uri="{FF2B5EF4-FFF2-40B4-BE49-F238E27FC236}">
                <a16:creationId xmlns:a16="http://schemas.microsoft.com/office/drawing/2014/main" id="{DAE9BC45-549A-60AD-716C-F65E6E2F9122}"/>
              </a:ext>
            </a:extLst>
          </p:cNvPr>
          <p:cNvSpPr txBox="1">
            <a:spLocks noChangeArrowheads="1"/>
          </p:cNvSpPr>
          <p:nvPr/>
        </p:nvSpPr>
        <p:spPr bwMode="auto">
          <a:xfrm>
            <a:off x="4953000" y="3946525"/>
            <a:ext cx="426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Computed with an atomic charge density</a:t>
            </a:r>
          </a:p>
        </p:txBody>
      </p:sp>
      <p:sp>
        <p:nvSpPr>
          <p:cNvPr id="209933" name="Text Box 13">
            <a:extLst>
              <a:ext uri="{FF2B5EF4-FFF2-40B4-BE49-F238E27FC236}">
                <a16:creationId xmlns:a16="http://schemas.microsoft.com/office/drawing/2014/main" id="{C7D26ADA-8C5B-8B9D-367B-2FE51DE7E137}"/>
              </a:ext>
            </a:extLst>
          </p:cNvPr>
          <p:cNvSpPr txBox="1">
            <a:spLocks noChangeArrowheads="1"/>
          </p:cNvSpPr>
          <p:nvPr/>
        </p:nvSpPr>
        <p:spPr bwMode="auto">
          <a:xfrm>
            <a:off x="3962400" y="53594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Blind to the chemical environment</a:t>
            </a:r>
          </a:p>
        </p:txBody>
      </p:sp>
      <p:sp>
        <p:nvSpPr>
          <p:cNvPr id="209934" name="Text Box 14">
            <a:extLst>
              <a:ext uri="{FF2B5EF4-FFF2-40B4-BE49-F238E27FC236}">
                <a16:creationId xmlns:a16="http://schemas.microsoft.com/office/drawing/2014/main" id="{7A052120-FE0A-2694-44E7-92751D9A7A59}"/>
              </a:ext>
            </a:extLst>
          </p:cNvPr>
          <p:cNvSpPr txBox="1">
            <a:spLocks noChangeArrowheads="1"/>
          </p:cNvSpPr>
          <p:nvPr/>
        </p:nvSpPr>
        <p:spPr bwMode="auto">
          <a:xfrm>
            <a:off x="6477000" y="5370513"/>
            <a:ext cx="2590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Extremely dependent on the chemical environment</a:t>
            </a:r>
          </a:p>
        </p:txBody>
      </p:sp>
      <p:sp>
        <p:nvSpPr>
          <p:cNvPr id="209935" name="Line 15">
            <a:extLst>
              <a:ext uri="{FF2B5EF4-FFF2-40B4-BE49-F238E27FC236}">
                <a16:creationId xmlns:a16="http://schemas.microsoft.com/office/drawing/2014/main" id="{CDB0DBB5-A851-97A6-41E1-A11F3918B2A8}"/>
              </a:ext>
            </a:extLst>
          </p:cNvPr>
          <p:cNvSpPr>
            <a:spLocks noChangeShapeType="1"/>
          </p:cNvSpPr>
          <p:nvPr/>
        </p:nvSpPr>
        <p:spPr bwMode="auto">
          <a:xfrm flipV="1">
            <a:off x="5257800" y="4800600"/>
            <a:ext cx="1600200" cy="609600"/>
          </a:xfrm>
          <a:prstGeom prst="line">
            <a:avLst/>
          </a:prstGeom>
          <a:noFill/>
          <a:ln w="317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09936" name="Line 16">
            <a:extLst>
              <a:ext uri="{FF2B5EF4-FFF2-40B4-BE49-F238E27FC236}">
                <a16:creationId xmlns:a16="http://schemas.microsoft.com/office/drawing/2014/main" id="{D8FA0335-105D-890F-C89D-7ACA9ED906C0}"/>
              </a:ext>
            </a:extLst>
          </p:cNvPr>
          <p:cNvSpPr>
            <a:spLocks noChangeShapeType="1"/>
          </p:cNvSpPr>
          <p:nvPr/>
        </p:nvSpPr>
        <p:spPr bwMode="auto">
          <a:xfrm flipV="1">
            <a:off x="7772400" y="4800600"/>
            <a:ext cx="381000" cy="609600"/>
          </a:xfrm>
          <a:prstGeom prst="line">
            <a:avLst/>
          </a:prstGeom>
          <a:noFill/>
          <a:ln w="317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09937" name="Text Box 17">
            <a:extLst>
              <a:ext uri="{FF2B5EF4-FFF2-40B4-BE49-F238E27FC236}">
                <a16:creationId xmlns:a16="http://schemas.microsoft.com/office/drawing/2014/main" id="{2DF3E3B6-DC68-00FE-72DF-2505F8322F63}"/>
              </a:ext>
            </a:extLst>
          </p:cNvPr>
          <p:cNvSpPr txBox="1">
            <a:spLocks noChangeArrowheads="1"/>
          </p:cNvSpPr>
          <p:nvPr/>
        </p:nvSpPr>
        <p:spPr bwMode="auto">
          <a:xfrm>
            <a:off x="0" y="6248400"/>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solidFill>
                  <a:srgbClr val="FFFF00"/>
                </a:solidFill>
              </a:rPr>
              <a:t>In the molecular system or condensed phase, we have to screen the (ion+core)-valence interaction with the valence charge density computed in the targeted sytem</a:t>
            </a:r>
          </a:p>
        </p:txBody>
      </p:sp>
      <p:sp>
        <p:nvSpPr>
          <p:cNvPr id="209938" name="AutoShape 18">
            <a:extLst>
              <a:ext uri="{FF2B5EF4-FFF2-40B4-BE49-F238E27FC236}">
                <a16:creationId xmlns:a16="http://schemas.microsoft.com/office/drawing/2014/main" id="{4CF06002-4D9E-4B99-432C-2A60DB8A6087}"/>
              </a:ext>
            </a:extLst>
          </p:cNvPr>
          <p:cNvSpPr>
            <a:spLocks/>
          </p:cNvSpPr>
          <p:nvPr/>
        </p:nvSpPr>
        <p:spPr bwMode="auto">
          <a:xfrm>
            <a:off x="4991100" y="4000500"/>
            <a:ext cx="76200" cy="1143000"/>
          </a:xfrm>
          <a:prstGeom prst="rightBrace">
            <a:avLst>
              <a:gd name="adj1" fmla="val 125000"/>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09939" name="AutoShape 19">
            <a:extLst>
              <a:ext uri="{FF2B5EF4-FFF2-40B4-BE49-F238E27FC236}">
                <a16:creationId xmlns:a16="http://schemas.microsoft.com/office/drawing/2014/main" id="{B7B1D3DD-D367-60F8-21B2-1105EE5C5E08}"/>
              </a:ext>
            </a:extLst>
          </p:cNvPr>
          <p:cNvSpPr>
            <a:spLocks/>
          </p:cNvSpPr>
          <p:nvPr/>
        </p:nvSpPr>
        <p:spPr bwMode="auto">
          <a:xfrm>
            <a:off x="1066800" y="3505200"/>
            <a:ext cx="76200" cy="1752600"/>
          </a:xfrm>
          <a:prstGeom prst="leftBrace">
            <a:avLst>
              <a:gd name="adj1" fmla="val 191667"/>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09940" name="Text Box 20">
            <a:extLst>
              <a:ext uri="{FF2B5EF4-FFF2-40B4-BE49-F238E27FC236}">
                <a16:creationId xmlns:a16="http://schemas.microsoft.com/office/drawing/2014/main" id="{6C1D6FBE-C722-60D0-0E4D-B58BAD93FDC2}"/>
              </a:ext>
            </a:extLst>
          </p:cNvPr>
          <p:cNvSpPr txBox="1">
            <a:spLocks noChangeArrowheads="1"/>
          </p:cNvSpPr>
          <p:nvPr/>
        </p:nvSpPr>
        <p:spPr bwMode="auto">
          <a:xfrm>
            <a:off x="0" y="4572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includes</a:t>
            </a:r>
          </a:p>
        </p:txBody>
      </p:sp>
      <p:pic>
        <p:nvPicPr>
          <p:cNvPr id="209941" name="Picture 21" descr="1">
            <a:extLst>
              <a:ext uri="{FF2B5EF4-FFF2-40B4-BE49-F238E27FC236}">
                <a16:creationId xmlns:a16="http://schemas.microsoft.com/office/drawing/2014/main" id="{2AB76846-2ABD-E0B5-9B19-139341DFE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3962400"/>
            <a:ext cx="6397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99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99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99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9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994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99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99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993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099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99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99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99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9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9" grpId="0"/>
      <p:bldP spid="209930" grpId="0"/>
      <p:bldP spid="209931" grpId="0"/>
      <p:bldP spid="209932" grpId="0"/>
      <p:bldP spid="209933" grpId="0"/>
      <p:bldP spid="209934" grpId="0"/>
      <p:bldP spid="209937" grpId="0"/>
      <p:bldP spid="209938" grpId="0" animBg="1"/>
      <p:bldP spid="209939" grpId="0" animBg="1"/>
      <p:bldP spid="209940"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8F63ECCA-6279-D453-9246-C5296E40BAEC}"/>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Generation of </a:t>
            </a:r>
            <a:r>
              <a:rPr lang="en-US" b="0" i="1">
                <a:latin typeface="Times New Roman" charset="0"/>
                <a:cs typeface="+mj-cs"/>
              </a:rPr>
              <a:t>l</a:t>
            </a:r>
            <a:r>
              <a:rPr lang="en-US">
                <a:cs typeface="+mj-cs"/>
              </a:rPr>
              <a:t>-dependent norm-conserving pseudo:  Step 5, unscreening of the pseudopotential</a:t>
            </a:r>
          </a:p>
        </p:txBody>
      </p:sp>
      <p:pic>
        <p:nvPicPr>
          <p:cNvPr id="128002" name="Picture 14" descr="1">
            <a:extLst>
              <a:ext uri="{FF2B5EF4-FFF2-40B4-BE49-F238E27FC236}">
                <a16:creationId xmlns:a16="http://schemas.microsoft.com/office/drawing/2014/main" id="{94FAD5D6-64B4-D9B0-651D-C391761FF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38" y="3506788"/>
            <a:ext cx="45799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17">
            <a:extLst>
              <a:ext uri="{FF2B5EF4-FFF2-40B4-BE49-F238E27FC236}">
                <a16:creationId xmlns:a16="http://schemas.microsoft.com/office/drawing/2014/main" id="{6E15FCCB-3B27-173B-056C-FA11EAE11EAF}"/>
              </a:ext>
            </a:extLst>
          </p:cNvPr>
          <p:cNvSpPr txBox="1">
            <a:spLocks noChangeArrowheads="1"/>
          </p:cNvSpPr>
          <p:nvPr/>
        </p:nvSpPr>
        <p:spPr bwMode="auto">
          <a:xfrm>
            <a:off x="114300" y="2284413"/>
            <a:ext cx="8915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So, the pseudopotential is finally obtained by subtracting (unscreening) the Hartree and exchange and correlation potential calculated only for the valence electrons (with the valence pseudo-wave function)</a:t>
            </a:r>
          </a:p>
        </p:txBody>
      </p:sp>
      <p:sp>
        <p:nvSpPr>
          <p:cNvPr id="128004" name="Text Box 23">
            <a:extLst>
              <a:ext uri="{FF2B5EF4-FFF2-40B4-BE49-F238E27FC236}">
                <a16:creationId xmlns:a16="http://schemas.microsoft.com/office/drawing/2014/main" id="{C88F083E-D78B-4F1D-872F-F704A2B8598A}"/>
              </a:ext>
            </a:extLst>
          </p:cNvPr>
          <p:cNvSpPr txBox="1">
            <a:spLocks noChangeArrowheads="1"/>
          </p:cNvSpPr>
          <p:nvPr/>
        </p:nvSpPr>
        <p:spPr bwMode="auto">
          <a:xfrm>
            <a:off x="0" y="1309688"/>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solidFill>
                  <a:srgbClr val="FFFF00"/>
                </a:solidFill>
              </a:rPr>
              <a:t>In the molecular system or condensed phase, we have to screen the (ion+core)-valence interaction with the valence charge density computed in the targeted sytem</a:t>
            </a:r>
          </a:p>
        </p:txBody>
      </p:sp>
      <p:sp>
        <p:nvSpPr>
          <p:cNvPr id="128005" name="Text Box 25">
            <a:extLst>
              <a:ext uri="{FF2B5EF4-FFF2-40B4-BE49-F238E27FC236}">
                <a16:creationId xmlns:a16="http://schemas.microsoft.com/office/drawing/2014/main" id="{7943A007-E236-655F-7317-906DEC5C81B6}"/>
              </a:ext>
            </a:extLst>
          </p:cNvPr>
          <p:cNvSpPr txBox="1">
            <a:spLocks noChangeArrowheads="1"/>
          </p:cNvSpPr>
          <p:nvPr/>
        </p:nvSpPr>
        <p:spPr bwMode="auto">
          <a:xfrm>
            <a:off x="1257300" y="484505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Where the pseudo-valence charge density is computed as </a:t>
            </a:r>
          </a:p>
        </p:txBody>
      </p:sp>
      <p:sp>
        <p:nvSpPr>
          <p:cNvPr id="128006" name="Text Box 26">
            <a:extLst>
              <a:ext uri="{FF2B5EF4-FFF2-40B4-BE49-F238E27FC236}">
                <a16:creationId xmlns:a16="http://schemas.microsoft.com/office/drawing/2014/main" id="{72933E3F-9DBB-7EAB-B810-038529284E44}"/>
              </a:ext>
            </a:extLst>
          </p:cNvPr>
          <p:cNvSpPr txBox="1">
            <a:spLocks noChangeArrowheads="1"/>
          </p:cNvSpPr>
          <p:nvPr/>
        </p:nvSpPr>
        <p:spPr bwMode="auto">
          <a:xfrm>
            <a:off x="0" y="6216650"/>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Exchange-correlation functional in the DFT all-electron calculation used to construct the pseudopotential has to be the same as in the target calculation</a:t>
            </a:r>
          </a:p>
        </p:txBody>
      </p:sp>
      <p:pic>
        <p:nvPicPr>
          <p:cNvPr id="128007" name="Picture 27" descr="1">
            <a:extLst>
              <a:ext uri="{FF2B5EF4-FFF2-40B4-BE49-F238E27FC236}">
                <a16:creationId xmlns:a16="http://schemas.microsoft.com/office/drawing/2014/main" id="{4C64BCDA-C1F2-4239-8A85-CB3696755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313" y="5276850"/>
            <a:ext cx="31257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0D68D99-F268-44E0-023E-451AE5506596}"/>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When there is a significant overlap of core and valence charge densities: problem with unscreening</a:t>
            </a:r>
          </a:p>
        </p:txBody>
      </p:sp>
      <p:sp>
        <p:nvSpPr>
          <p:cNvPr id="130050" name="Text Box 4">
            <a:extLst>
              <a:ext uri="{FF2B5EF4-FFF2-40B4-BE49-F238E27FC236}">
                <a16:creationId xmlns:a16="http://schemas.microsoft.com/office/drawing/2014/main" id="{AFF7512A-877D-C6B6-EA0A-716122373884}"/>
              </a:ext>
            </a:extLst>
          </p:cNvPr>
          <p:cNvSpPr txBox="1">
            <a:spLocks noChangeArrowheads="1"/>
          </p:cNvSpPr>
          <p:nvPr/>
        </p:nvSpPr>
        <p:spPr bwMode="auto">
          <a:xfrm>
            <a:off x="1524000" y="106680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The exchange and correlation potential and energy are not linear functions of the density</a:t>
            </a:r>
          </a:p>
        </p:txBody>
      </p:sp>
      <p:pic>
        <p:nvPicPr>
          <p:cNvPr id="130051" name="Picture 20" descr="1">
            <a:extLst>
              <a:ext uri="{FF2B5EF4-FFF2-40B4-BE49-F238E27FC236}">
                <a16:creationId xmlns:a16="http://schemas.microsoft.com/office/drawing/2014/main" id="{469AEAE7-6373-5350-4270-32CBC4B49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1781175"/>
            <a:ext cx="67278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38" name="Text Box 22">
            <a:extLst>
              <a:ext uri="{FF2B5EF4-FFF2-40B4-BE49-F238E27FC236}">
                <a16:creationId xmlns:a16="http://schemas.microsoft.com/office/drawing/2014/main" id="{92BB233A-03C7-4000-04CE-0E2923640F58}"/>
              </a:ext>
            </a:extLst>
          </p:cNvPr>
          <p:cNvSpPr txBox="1">
            <a:spLocks noChangeArrowheads="1"/>
          </p:cNvSpPr>
          <p:nvPr/>
        </p:nvSpPr>
        <p:spPr bwMode="auto">
          <a:xfrm>
            <a:off x="419100" y="2286000"/>
            <a:ext cx="8305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In cases where the core and valence charge density overlap significantly:</a:t>
            </a:r>
          </a:p>
          <a:p>
            <a:pPr eaLnBrk="1" hangingPunct="1">
              <a:spcBef>
                <a:spcPct val="50000"/>
              </a:spcBef>
              <a:buFontTx/>
              <a:buNone/>
            </a:pPr>
            <a:r>
              <a:rPr lang="en-US" altLang="es-ES" sz="1800"/>
              <a:t> 	- In systems with few valence electrons (alkali atoms)</a:t>
            </a:r>
          </a:p>
          <a:p>
            <a:pPr eaLnBrk="1" hangingPunct="1">
              <a:spcBef>
                <a:spcPct val="50000"/>
              </a:spcBef>
              <a:buFontTx/>
              <a:buNone/>
            </a:pPr>
            <a:r>
              <a:rPr lang="en-US" altLang="es-ES" sz="1800"/>
              <a:t>	- In systems with extended core states</a:t>
            </a:r>
          </a:p>
          <a:p>
            <a:pPr eaLnBrk="1" hangingPunct="1">
              <a:spcBef>
                <a:spcPct val="50000"/>
              </a:spcBef>
              <a:buFontTx/>
              <a:buNone/>
            </a:pPr>
            <a:r>
              <a:rPr lang="en-US" altLang="es-ES" sz="1800"/>
              <a:t>	- In transition metals, where the valence </a:t>
            </a:r>
            <a:r>
              <a:rPr lang="en-US" altLang="es-ES" sz="1800" b="0" i="1">
                <a:latin typeface="Times New Roman" panose="02020603050405020304" pitchFamily="18" charset="0"/>
              </a:rPr>
              <a:t>d</a:t>
            </a:r>
            <a:r>
              <a:rPr lang="en-US" altLang="es-ES" sz="1800"/>
              <a:t> bands overlap spatially 	with the code </a:t>
            </a:r>
            <a:r>
              <a:rPr lang="en-US" altLang="es-ES" sz="1800" b="0" i="1">
                <a:latin typeface="Times New Roman" panose="02020603050405020304" pitchFamily="18" charset="0"/>
              </a:rPr>
              <a:t>s</a:t>
            </a:r>
            <a:r>
              <a:rPr lang="en-US" altLang="es-ES" sz="1800"/>
              <a:t> and </a:t>
            </a:r>
            <a:r>
              <a:rPr lang="en-US" altLang="es-ES" sz="1800" b="0" i="1">
                <a:latin typeface="Times New Roman" panose="02020603050405020304" pitchFamily="18" charset="0"/>
              </a:rPr>
              <a:t>p</a:t>
            </a:r>
            <a:r>
              <a:rPr lang="en-US" altLang="es-ES" sz="1800"/>
              <a:t> electrons</a:t>
            </a:r>
          </a:p>
          <a:p>
            <a:pPr eaLnBrk="1" hangingPunct="1">
              <a:spcBef>
                <a:spcPct val="50000"/>
              </a:spcBef>
              <a:buFontTx/>
              <a:buNone/>
            </a:pPr>
            <a:r>
              <a:rPr lang="en-US" altLang="es-ES" sz="1800"/>
              <a:t>the unscreening procedure as explained before is not fully justified. </a:t>
            </a:r>
          </a:p>
        </p:txBody>
      </p:sp>
      <p:pic>
        <p:nvPicPr>
          <p:cNvPr id="214039" name="Picture 23" descr="1">
            <a:extLst>
              <a:ext uri="{FF2B5EF4-FFF2-40B4-BE49-F238E27FC236}">
                <a16:creationId xmlns:a16="http://schemas.microsoft.com/office/drawing/2014/main" id="{4B57B112-1DE1-B408-EF3E-682EC18BC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4813300"/>
            <a:ext cx="86201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40" name="Text Box 24">
            <a:extLst>
              <a:ext uri="{FF2B5EF4-FFF2-40B4-BE49-F238E27FC236}">
                <a16:creationId xmlns:a16="http://schemas.microsoft.com/office/drawing/2014/main" id="{FCFBC2A3-A1C3-96F9-806B-73E2DF31E03F}"/>
              </a:ext>
            </a:extLst>
          </p:cNvPr>
          <p:cNvSpPr txBox="1">
            <a:spLocks noChangeArrowheads="1"/>
          </p:cNvSpPr>
          <p:nvPr/>
        </p:nvSpPr>
        <p:spPr bwMode="auto">
          <a:xfrm>
            <a:off x="228600" y="53467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xc potential that appears in the unscreened potential</a:t>
            </a:r>
          </a:p>
        </p:txBody>
      </p:sp>
      <p:sp>
        <p:nvSpPr>
          <p:cNvPr id="214041" name="Text Box 25">
            <a:extLst>
              <a:ext uri="{FF2B5EF4-FFF2-40B4-BE49-F238E27FC236}">
                <a16:creationId xmlns:a16="http://schemas.microsoft.com/office/drawing/2014/main" id="{EDF2D57C-878D-7307-ECE2-5F6B655118EF}"/>
              </a:ext>
            </a:extLst>
          </p:cNvPr>
          <p:cNvSpPr txBox="1">
            <a:spLocks noChangeArrowheads="1"/>
          </p:cNvSpPr>
          <p:nvPr/>
        </p:nvSpPr>
        <p:spPr bwMode="auto">
          <a:xfrm>
            <a:off x="6553200" y="53467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xc potential that is removed in the unscreening procedure</a:t>
            </a:r>
          </a:p>
        </p:txBody>
      </p:sp>
      <p:sp>
        <p:nvSpPr>
          <p:cNvPr id="214042" name="Text Box 26">
            <a:extLst>
              <a:ext uri="{FF2B5EF4-FFF2-40B4-BE49-F238E27FC236}">
                <a16:creationId xmlns:a16="http://schemas.microsoft.com/office/drawing/2014/main" id="{D01703D7-F7D1-8C12-3F36-4B2F267D3CE5}"/>
              </a:ext>
            </a:extLst>
          </p:cNvPr>
          <p:cNvSpPr txBox="1">
            <a:spLocks noChangeArrowheads="1"/>
          </p:cNvSpPr>
          <p:nvPr/>
        </p:nvSpPr>
        <p:spPr bwMode="auto">
          <a:xfrm>
            <a:off x="3124200" y="5346700"/>
            <a:ext cx="3505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600"/>
              <a:t>Since xc is not linear, if core and valence overlap, the contribution from valence is not fully canceled</a:t>
            </a:r>
          </a:p>
        </p:txBody>
      </p:sp>
      <p:sp>
        <p:nvSpPr>
          <p:cNvPr id="214043" name="AutoShape 27">
            <a:extLst>
              <a:ext uri="{FF2B5EF4-FFF2-40B4-BE49-F238E27FC236}">
                <a16:creationId xmlns:a16="http://schemas.microsoft.com/office/drawing/2014/main" id="{5F2C7B4A-3172-FCE3-4037-A410A5B18B32}"/>
              </a:ext>
            </a:extLst>
          </p:cNvPr>
          <p:cNvSpPr>
            <a:spLocks/>
          </p:cNvSpPr>
          <p:nvPr/>
        </p:nvSpPr>
        <p:spPr bwMode="auto">
          <a:xfrm rot="5400000">
            <a:off x="1485900" y="4089400"/>
            <a:ext cx="76200" cy="2438400"/>
          </a:xfrm>
          <a:prstGeom prst="rightBrace">
            <a:avLst>
              <a:gd name="adj1" fmla="val 266667"/>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14044" name="AutoShape 28">
            <a:extLst>
              <a:ext uri="{FF2B5EF4-FFF2-40B4-BE49-F238E27FC236}">
                <a16:creationId xmlns:a16="http://schemas.microsoft.com/office/drawing/2014/main" id="{E51A8BB3-177A-71AC-A300-1D45C80E98C5}"/>
              </a:ext>
            </a:extLst>
          </p:cNvPr>
          <p:cNvSpPr>
            <a:spLocks/>
          </p:cNvSpPr>
          <p:nvPr/>
        </p:nvSpPr>
        <p:spPr bwMode="auto">
          <a:xfrm rot="5400000">
            <a:off x="8153400" y="4584700"/>
            <a:ext cx="76200" cy="1447800"/>
          </a:xfrm>
          <a:prstGeom prst="rightBrace">
            <a:avLst>
              <a:gd name="adj1" fmla="val 158333"/>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14045" name="AutoShape 29">
            <a:extLst>
              <a:ext uri="{FF2B5EF4-FFF2-40B4-BE49-F238E27FC236}">
                <a16:creationId xmlns:a16="http://schemas.microsoft.com/office/drawing/2014/main" id="{7B203E85-9B53-100E-13CF-4F4A5626CCDA}"/>
              </a:ext>
            </a:extLst>
          </p:cNvPr>
          <p:cNvSpPr>
            <a:spLocks/>
          </p:cNvSpPr>
          <p:nvPr/>
        </p:nvSpPr>
        <p:spPr bwMode="auto">
          <a:xfrm rot="5400000">
            <a:off x="5143500" y="3251200"/>
            <a:ext cx="76200" cy="4114800"/>
          </a:xfrm>
          <a:prstGeom prst="rightBrace">
            <a:avLst>
              <a:gd name="adj1" fmla="val 450000"/>
              <a:gd name="adj2" fmla="val 50000"/>
            </a:avLst>
          </a:prstGeom>
          <a:noFill/>
          <a:ln w="317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14046" name="Text Box 30">
            <a:extLst>
              <a:ext uri="{FF2B5EF4-FFF2-40B4-BE49-F238E27FC236}">
                <a16:creationId xmlns:a16="http://schemas.microsoft.com/office/drawing/2014/main" id="{9538B0EC-370A-BD2E-DB6D-CD662762D16A}"/>
              </a:ext>
            </a:extLst>
          </p:cNvPr>
          <p:cNvSpPr txBox="1">
            <a:spLocks noChangeArrowheads="1"/>
          </p:cNvSpPr>
          <p:nvPr/>
        </p:nvSpPr>
        <p:spPr bwMode="auto">
          <a:xfrm>
            <a:off x="0" y="62166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Then, the screening pseudopotential are dependent on the valence configuration, a feature highly undesirable since it reduces the transferability of the potential.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0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4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40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0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40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40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40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404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1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8" grpId="0"/>
      <p:bldP spid="214040" grpId="0"/>
      <p:bldP spid="214041" grpId="0"/>
      <p:bldP spid="214042" grpId="0"/>
      <p:bldP spid="214043" grpId="0" animBg="1"/>
      <p:bldP spid="214044" grpId="0" animBg="1"/>
      <p:bldP spid="214045" grpId="0" animBg="1"/>
      <p:bldP spid="214046"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7F016EE-1C8C-81FF-3CB5-0E5FE46D78B7}"/>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When there is a significant overlap of core and valence charge densities: non-linear core correction</a:t>
            </a:r>
          </a:p>
        </p:txBody>
      </p:sp>
      <p:sp>
        <p:nvSpPr>
          <p:cNvPr id="132098" name="Text Box 4">
            <a:extLst>
              <a:ext uri="{FF2B5EF4-FFF2-40B4-BE49-F238E27FC236}">
                <a16:creationId xmlns:a16="http://schemas.microsoft.com/office/drawing/2014/main" id="{FC1CFF9B-D0DC-95C0-CEB6-362D837EAD6B}"/>
              </a:ext>
            </a:extLst>
          </p:cNvPr>
          <p:cNvSpPr txBox="1">
            <a:spLocks noChangeArrowheads="1"/>
          </p:cNvSpPr>
          <p:nvPr/>
        </p:nvSpPr>
        <p:spPr bwMode="auto">
          <a:xfrm>
            <a:off x="1295400" y="1187450"/>
            <a:ext cx="655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Solution 1: Include explicitly the extended core orbitals in the valence (semicore in valence)</a:t>
            </a:r>
          </a:p>
        </p:txBody>
      </p:sp>
      <p:sp>
        <p:nvSpPr>
          <p:cNvPr id="132099" name="Text Box 12">
            <a:extLst>
              <a:ext uri="{FF2B5EF4-FFF2-40B4-BE49-F238E27FC236}">
                <a16:creationId xmlns:a16="http://schemas.microsoft.com/office/drawing/2014/main" id="{3EA7603A-F213-D382-7481-3D63BE1C14E9}"/>
              </a:ext>
            </a:extLst>
          </p:cNvPr>
          <p:cNvSpPr txBox="1">
            <a:spLocks noChangeArrowheads="1"/>
          </p:cNvSpPr>
          <p:nvPr/>
        </p:nvSpPr>
        <p:spPr bwMode="auto">
          <a:xfrm>
            <a:off x="228600" y="2695575"/>
            <a:ext cx="8686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Expensive since:</a:t>
            </a:r>
          </a:p>
          <a:p>
            <a:pPr eaLnBrk="1" hangingPunct="1">
              <a:spcBef>
                <a:spcPct val="50000"/>
              </a:spcBef>
              <a:buFontTx/>
              <a:buNone/>
            </a:pPr>
            <a:r>
              <a:rPr lang="en-US" altLang="es-ES" sz="1800"/>
              <a:t>	- We have to include explicitly more electrons in the simulation</a:t>
            </a:r>
          </a:p>
          <a:p>
            <a:pPr eaLnBrk="1" hangingPunct="1">
              <a:spcBef>
                <a:spcPct val="50000"/>
              </a:spcBef>
              <a:buFontTx/>
              <a:buNone/>
            </a:pPr>
            <a:r>
              <a:rPr lang="en-US" altLang="es-ES" sz="1800"/>
              <a:t>	-The semicore orbitals tend to be very localized and hard, in the sense that high Fourier components are required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nuclearpot">
            <a:extLst>
              <a:ext uri="{FF2B5EF4-FFF2-40B4-BE49-F238E27FC236}">
                <a16:creationId xmlns:a16="http://schemas.microsoft.com/office/drawing/2014/main" id="{C23A1607-A27C-5B7D-FE60-5F8B02923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49450"/>
            <a:ext cx="51816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930F307B-1A4D-C613-3098-105129489B8C}"/>
              </a:ext>
            </a:extLst>
          </p:cNvPr>
          <p:cNvSpPr>
            <a:spLocks noGrp="1" noChangeArrowheads="1"/>
          </p:cNvSpPr>
          <p:nvPr>
            <p:ph type="ctrTitle"/>
          </p:nvPr>
        </p:nvSpPr>
        <p:spPr>
          <a:xfrm>
            <a:off x="0" y="0"/>
            <a:ext cx="7772400" cy="1470025"/>
          </a:xfrm>
        </p:spPr>
        <p:txBody>
          <a:bodyPr/>
          <a:lstStyle/>
          <a:p>
            <a:pPr eaLnBrk="1" hangingPunct="1">
              <a:defRPr/>
            </a:pPr>
            <a:r>
              <a:rPr lang="en-US">
                <a:cs typeface="+mj-cs"/>
              </a:rPr>
              <a:t>Difficulty: how to deal accurately with both the core and valence electrons</a:t>
            </a:r>
          </a:p>
        </p:txBody>
      </p:sp>
      <p:sp>
        <p:nvSpPr>
          <p:cNvPr id="24579" name="Rectangle 4">
            <a:extLst>
              <a:ext uri="{FF2B5EF4-FFF2-40B4-BE49-F238E27FC236}">
                <a16:creationId xmlns:a16="http://schemas.microsoft.com/office/drawing/2014/main" id="{21E226D2-8092-5529-0AF2-F08BD7610BE7}"/>
              </a:ext>
            </a:extLst>
          </p:cNvPr>
          <p:cNvSpPr>
            <a:spLocks noChangeArrowheads="1"/>
          </p:cNvSpPr>
          <p:nvPr/>
        </p:nvSpPr>
        <p:spPr bwMode="auto">
          <a:xfrm>
            <a:off x="4419600" y="2514600"/>
            <a:ext cx="838200" cy="3124200"/>
          </a:xfrm>
          <a:prstGeom prst="rect">
            <a:avLst/>
          </a:prstGeom>
          <a:solidFill>
            <a:srgbClr val="00FFFF">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grpSp>
        <p:nvGrpSpPr>
          <p:cNvPr id="24580" name="Group 5">
            <a:extLst>
              <a:ext uri="{FF2B5EF4-FFF2-40B4-BE49-F238E27FC236}">
                <a16:creationId xmlns:a16="http://schemas.microsoft.com/office/drawing/2014/main" id="{52666F46-BCAD-E037-74C4-D39B67722382}"/>
              </a:ext>
            </a:extLst>
          </p:cNvPr>
          <p:cNvGrpSpPr>
            <a:grpSpLocks/>
          </p:cNvGrpSpPr>
          <p:nvPr/>
        </p:nvGrpSpPr>
        <p:grpSpPr bwMode="auto">
          <a:xfrm>
            <a:off x="0" y="2057400"/>
            <a:ext cx="3656013" cy="3657600"/>
            <a:chOff x="1728" y="1536"/>
            <a:chExt cx="2303" cy="2304"/>
          </a:xfrm>
        </p:grpSpPr>
        <p:grpSp>
          <p:nvGrpSpPr>
            <p:cNvPr id="24582" name="Group 6">
              <a:extLst>
                <a:ext uri="{FF2B5EF4-FFF2-40B4-BE49-F238E27FC236}">
                  <a16:creationId xmlns:a16="http://schemas.microsoft.com/office/drawing/2014/main" id="{4D7B17D3-E4AF-51EE-0B0E-1648AEF7DED2}"/>
                </a:ext>
              </a:extLst>
            </p:cNvPr>
            <p:cNvGrpSpPr>
              <a:grpSpLocks/>
            </p:cNvGrpSpPr>
            <p:nvPr/>
          </p:nvGrpSpPr>
          <p:grpSpPr bwMode="auto">
            <a:xfrm>
              <a:off x="2304" y="2160"/>
              <a:ext cx="1123" cy="1123"/>
              <a:chOff x="2304" y="2160"/>
              <a:chExt cx="1123" cy="1123"/>
            </a:xfrm>
          </p:grpSpPr>
          <p:sp>
            <p:nvSpPr>
              <p:cNvPr id="24586" name="Oval 7">
                <a:extLst>
                  <a:ext uri="{FF2B5EF4-FFF2-40B4-BE49-F238E27FC236}">
                    <a16:creationId xmlns:a16="http://schemas.microsoft.com/office/drawing/2014/main" id="{D0D5D9D8-8D90-0F53-79F4-D9A3C7C931C7}"/>
                  </a:ext>
                </a:extLst>
              </p:cNvPr>
              <p:cNvSpPr>
                <a:spLocks noChangeArrowheads="1"/>
              </p:cNvSpPr>
              <p:nvPr/>
            </p:nvSpPr>
            <p:spPr bwMode="auto">
              <a:xfrm>
                <a:off x="2304" y="2160"/>
                <a:ext cx="1123" cy="1123"/>
              </a:xfrm>
              <a:prstGeom prst="ellipse">
                <a:avLst/>
              </a:prstGeom>
              <a:gradFill rotWithShape="1">
                <a:gsLst>
                  <a:gs pos="0">
                    <a:schemeClr val="accent1">
                      <a:alpha val="73000"/>
                    </a:schemeClr>
                  </a:gs>
                  <a:gs pos="100000">
                    <a:schemeClr val="tx1"/>
                  </a:gs>
                </a:gsLst>
                <a:lin ang="5400000" scaled="1"/>
              </a:gradFill>
              <a:ln w="9525">
                <a:solidFill>
                  <a:schemeClr val="tx1"/>
                </a:solidFill>
                <a:round/>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4587" name="Freeform 8">
                <a:extLst>
                  <a:ext uri="{FF2B5EF4-FFF2-40B4-BE49-F238E27FC236}">
                    <a16:creationId xmlns:a16="http://schemas.microsoft.com/office/drawing/2014/main" id="{5D8684DA-773C-9740-1C61-EA28FA1A5BED}"/>
                  </a:ext>
                </a:extLst>
              </p:cNvPr>
              <p:cNvSpPr>
                <a:spLocks/>
              </p:cNvSpPr>
              <p:nvPr/>
            </p:nvSpPr>
            <p:spPr bwMode="auto">
              <a:xfrm>
                <a:off x="2304" y="2736"/>
                <a:ext cx="1104" cy="144"/>
              </a:xfrm>
              <a:custGeom>
                <a:avLst/>
                <a:gdLst>
                  <a:gd name="T0" fmla="*/ 0 w 1680"/>
                  <a:gd name="T1" fmla="*/ 0 h 432"/>
                  <a:gd name="T2" fmla="*/ 30 w 1680"/>
                  <a:gd name="T3" fmla="*/ 0 h 432"/>
                  <a:gd name="T4" fmla="*/ 58 w 1680"/>
                  <a:gd name="T5" fmla="*/ 0 h 432"/>
                  <a:gd name="T6" fmla="*/ 0 60000 65536"/>
                  <a:gd name="T7" fmla="*/ 0 60000 65536"/>
                  <a:gd name="T8" fmla="*/ 0 60000 65536"/>
                </a:gdLst>
                <a:ahLst/>
                <a:cxnLst>
                  <a:cxn ang="T6">
                    <a:pos x="T0" y="T1"/>
                  </a:cxn>
                  <a:cxn ang="T7">
                    <a:pos x="T2" y="T3"/>
                  </a:cxn>
                  <a:cxn ang="T8">
                    <a:pos x="T4" y="T5"/>
                  </a:cxn>
                </a:cxnLst>
                <a:rect l="0" t="0" r="r" b="b"/>
                <a:pathLst>
                  <a:path w="1680" h="432">
                    <a:moveTo>
                      <a:pt x="0" y="0"/>
                    </a:moveTo>
                    <a:cubicBezTo>
                      <a:pt x="292" y="216"/>
                      <a:pt x="584" y="432"/>
                      <a:pt x="864" y="432"/>
                    </a:cubicBezTo>
                    <a:cubicBezTo>
                      <a:pt x="1144" y="432"/>
                      <a:pt x="1544" y="72"/>
                      <a:pt x="1680"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4588" name="Text Box 9">
                <a:extLst>
                  <a:ext uri="{FF2B5EF4-FFF2-40B4-BE49-F238E27FC236}">
                    <a16:creationId xmlns:a16="http://schemas.microsoft.com/office/drawing/2014/main" id="{EACDCF51-AFE0-E4E3-DB44-506471885954}"/>
                  </a:ext>
                </a:extLst>
              </p:cNvPr>
              <p:cNvSpPr txBox="1">
                <a:spLocks noChangeArrowheads="1"/>
              </p:cNvSpPr>
              <p:nvPr/>
            </p:nvSpPr>
            <p:spPr bwMode="auto">
              <a:xfrm>
                <a:off x="2496" y="2352"/>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CORE</a:t>
                </a:r>
              </a:p>
            </p:txBody>
          </p:sp>
        </p:grpSp>
        <p:sp>
          <p:nvSpPr>
            <p:cNvPr id="24583" name="Oval 10">
              <a:extLst>
                <a:ext uri="{FF2B5EF4-FFF2-40B4-BE49-F238E27FC236}">
                  <a16:creationId xmlns:a16="http://schemas.microsoft.com/office/drawing/2014/main" id="{8E08F842-C99E-E617-D5B8-8237DC823437}"/>
                </a:ext>
              </a:extLst>
            </p:cNvPr>
            <p:cNvSpPr>
              <a:spLocks noChangeArrowheads="1"/>
            </p:cNvSpPr>
            <p:nvPr/>
          </p:nvSpPr>
          <p:spPr bwMode="auto">
            <a:xfrm>
              <a:off x="1728" y="1536"/>
              <a:ext cx="2303" cy="2304"/>
            </a:xfrm>
            <a:prstGeom prst="ellipse">
              <a:avLst/>
            </a:prstGeom>
            <a:gradFill rotWithShape="1">
              <a:gsLst>
                <a:gs pos="0">
                  <a:srgbClr val="EA1600">
                    <a:alpha val="43999"/>
                  </a:srgbClr>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4584" name="Freeform 11">
              <a:extLst>
                <a:ext uri="{FF2B5EF4-FFF2-40B4-BE49-F238E27FC236}">
                  <a16:creationId xmlns:a16="http://schemas.microsoft.com/office/drawing/2014/main" id="{F5F3259D-74FE-AB40-7422-5B7983D36B6A}"/>
                </a:ext>
              </a:extLst>
            </p:cNvPr>
            <p:cNvSpPr>
              <a:spLocks/>
            </p:cNvSpPr>
            <p:nvPr/>
          </p:nvSpPr>
          <p:spPr bwMode="auto">
            <a:xfrm>
              <a:off x="1728" y="2718"/>
              <a:ext cx="2264" cy="295"/>
            </a:xfrm>
            <a:custGeom>
              <a:avLst/>
              <a:gdLst>
                <a:gd name="T0" fmla="*/ 0 w 1680"/>
                <a:gd name="T1" fmla="*/ 0 h 432"/>
                <a:gd name="T2" fmla="*/ 9397 w 1680"/>
                <a:gd name="T3" fmla="*/ 20 h 432"/>
                <a:gd name="T4" fmla="*/ 18275 w 1680"/>
                <a:gd name="T5" fmla="*/ 0 h 432"/>
                <a:gd name="T6" fmla="*/ 0 60000 65536"/>
                <a:gd name="T7" fmla="*/ 0 60000 65536"/>
                <a:gd name="T8" fmla="*/ 0 60000 65536"/>
              </a:gdLst>
              <a:ahLst/>
              <a:cxnLst>
                <a:cxn ang="T6">
                  <a:pos x="T0" y="T1"/>
                </a:cxn>
                <a:cxn ang="T7">
                  <a:pos x="T2" y="T3"/>
                </a:cxn>
                <a:cxn ang="T8">
                  <a:pos x="T4" y="T5"/>
                </a:cxn>
              </a:cxnLst>
              <a:rect l="0" t="0" r="r" b="b"/>
              <a:pathLst>
                <a:path w="1680" h="432">
                  <a:moveTo>
                    <a:pt x="0" y="0"/>
                  </a:moveTo>
                  <a:cubicBezTo>
                    <a:pt x="292" y="216"/>
                    <a:pt x="584" y="432"/>
                    <a:pt x="864" y="432"/>
                  </a:cubicBezTo>
                  <a:cubicBezTo>
                    <a:pt x="1144" y="432"/>
                    <a:pt x="1544" y="72"/>
                    <a:pt x="1680"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4585" name="Text Box 12">
              <a:extLst>
                <a:ext uri="{FF2B5EF4-FFF2-40B4-BE49-F238E27FC236}">
                  <a16:creationId xmlns:a16="http://schemas.microsoft.com/office/drawing/2014/main" id="{EBE0F8A3-5A85-DF34-3F9E-FEF3FFFB9C45}"/>
                </a:ext>
              </a:extLst>
            </p:cNvPr>
            <p:cNvSpPr txBox="1">
              <a:spLocks noChangeArrowheads="1"/>
            </p:cNvSpPr>
            <p:nvPr/>
          </p:nvSpPr>
          <p:spPr bwMode="auto">
            <a:xfrm>
              <a:off x="2112" y="1776"/>
              <a:ext cx="1575"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VALENCE</a:t>
              </a:r>
            </a:p>
          </p:txBody>
        </p:sp>
      </p:grpSp>
      <p:sp>
        <p:nvSpPr>
          <p:cNvPr id="24581" name="Rectangle 13">
            <a:extLst>
              <a:ext uri="{FF2B5EF4-FFF2-40B4-BE49-F238E27FC236}">
                <a16:creationId xmlns:a16="http://schemas.microsoft.com/office/drawing/2014/main" id="{D0373CCD-1FD9-D0E3-6910-6D8BC8146F41}"/>
              </a:ext>
            </a:extLst>
          </p:cNvPr>
          <p:cNvSpPr>
            <a:spLocks noChangeArrowheads="1"/>
          </p:cNvSpPr>
          <p:nvPr/>
        </p:nvSpPr>
        <p:spPr bwMode="auto">
          <a:xfrm>
            <a:off x="5257800" y="2514600"/>
            <a:ext cx="3581400" cy="3124200"/>
          </a:xfrm>
          <a:prstGeom prst="rect">
            <a:avLst/>
          </a:prstGeom>
          <a:solidFill>
            <a:srgbClr val="EA16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E3D1286-40D3-7D63-47D3-49C04BF0CF3E}"/>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When there is a significant overlap of core and valence charge densities: non-linear core correction</a:t>
            </a:r>
          </a:p>
        </p:txBody>
      </p:sp>
      <p:pic>
        <p:nvPicPr>
          <p:cNvPr id="134146" name="Picture 14" descr="1">
            <a:extLst>
              <a:ext uri="{FF2B5EF4-FFF2-40B4-BE49-F238E27FC236}">
                <a16:creationId xmlns:a16="http://schemas.microsoft.com/office/drawing/2014/main" id="{74B0E822-EEA1-7255-35B4-F77500B8A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2770188"/>
            <a:ext cx="71215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15">
            <a:extLst>
              <a:ext uri="{FF2B5EF4-FFF2-40B4-BE49-F238E27FC236}">
                <a16:creationId xmlns:a16="http://schemas.microsoft.com/office/drawing/2014/main" id="{B93D0DCA-9687-C356-8369-72EF93A94378}"/>
              </a:ext>
            </a:extLst>
          </p:cNvPr>
          <p:cNvSpPr txBox="1">
            <a:spLocks noChangeArrowheads="1"/>
          </p:cNvSpPr>
          <p:nvPr/>
        </p:nvSpPr>
        <p:spPr bwMode="auto">
          <a:xfrm>
            <a:off x="1295400" y="118745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Solution 2: Include non-linear core corrections (NLCC)</a:t>
            </a:r>
          </a:p>
        </p:txBody>
      </p:sp>
      <p:sp>
        <p:nvSpPr>
          <p:cNvPr id="134148" name="Text Box 16">
            <a:extLst>
              <a:ext uri="{FF2B5EF4-FFF2-40B4-BE49-F238E27FC236}">
                <a16:creationId xmlns:a16="http://schemas.microsoft.com/office/drawing/2014/main" id="{DF407D0E-7561-A7EC-2637-59AFD2FA197B}"/>
              </a:ext>
            </a:extLst>
          </p:cNvPr>
          <p:cNvSpPr txBox="1">
            <a:spLocks noChangeArrowheads="1"/>
          </p:cNvSpPr>
          <p:nvPr/>
        </p:nvSpPr>
        <p:spPr bwMode="auto">
          <a:xfrm>
            <a:off x="1181100" y="164465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S. Louie </a:t>
            </a:r>
            <a:r>
              <a:rPr lang="en-US" altLang="es-ES" sz="1800" i="1"/>
              <a:t>et al</a:t>
            </a:r>
            <a:r>
              <a:rPr lang="en-US" altLang="es-ES" sz="1800"/>
              <a:t>., Phys. Rev. B 26, 1738 (1982)</a:t>
            </a:r>
          </a:p>
        </p:txBody>
      </p:sp>
      <p:sp>
        <p:nvSpPr>
          <p:cNvPr id="134149" name="Text Box 17">
            <a:extLst>
              <a:ext uri="{FF2B5EF4-FFF2-40B4-BE49-F238E27FC236}">
                <a16:creationId xmlns:a16="http://schemas.microsoft.com/office/drawing/2014/main" id="{3E5C0D8C-5E67-9529-8C80-1217B688E78E}"/>
              </a:ext>
            </a:extLst>
          </p:cNvPr>
          <p:cNvSpPr txBox="1">
            <a:spLocks noChangeArrowheads="1"/>
          </p:cNvSpPr>
          <p:nvPr/>
        </p:nvSpPr>
        <p:spPr bwMode="auto">
          <a:xfrm>
            <a:off x="457200" y="210185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Step 1: Replace the previous unscreening expression by </a:t>
            </a:r>
          </a:p>
        </p:txBody>
      </p:sp>
      <p:grpSp>
        <p:nvGrpSpPr>
          <p:cNvPr id="134150" name="Group 21">
            <a:extLst>
              <a:ext uri="{FF2B5EF4-FFF2-40B4-BE49-F238E27FC236}">
                <a16:creationId xmlns:a16="http://schemas.microsoft.com/office/drawing/2014/main" id="{0C0C8ACB-60C0-27EA-BD45-EB5035F32D21}"/>
              </a:ext>
            </a:extLst>
          </p:cNvPr>
          <p:cNvGrpSpPr>
            <a:grpSpLocks/>
          </p:cNvGrpSpPr>
          <p:nvPr/>
        </p:nvGrpSpPr>
        <p:grpSpPr bwMode="auto">
          <a:xfrm>
            <a:off x="457200" y="3976688"/>
            <a:ext cx="8686800" cy="1190625"/>
            <a:chOff x="288" y="2505"/>
            <a:chExt cx="5472" cy="750"/>
          </a:xfrm>
        </p:grpSpPr>
        <p:sp>
          <p:nvSpPr>
            <p:cNvPr id="134152" name="Text Box 18">
              <a:extLst>
                <a:ext uri="{FF2B5EF4-FFF2-40B4-BE49-F238E27FC236}">
                  <a16:creationId xmlns:a16="http://schemas.microsoft.com/office/drawing/2014/main" id="{297B9A5A-9116-7BFB-BFF3-1C2C29477299}"/>
                </a:ext>
              </a:extLst>
            </p:cNvPr>
            <p:cNvSpPr txBox="1">
              <a:spLocks noChangeArrowheads="1"/>
            </p:cNvSpPr>
            <p:nvPr/>
          </p:nvSpPr>
          <p:spPr bwMode="auto">
            <a:xfrm>
              <a:off x="288" y="2505"/>
              <a:ext cx="547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Step 2: In the actual electronic structure calculations performed with this pseudopotential, the exchange and correlation distribution is computed from the full electronic charge,                   , instead of the usual valence charge. The frozen core charge density of isolated atoms is used for          </a:t>
              </a:r>
            </a:p>
          </p:txBody>
        </p:sp>
        <p:pic>
          <p:nvPicPr>
            <p:cNvPr id="134153" name="Picture 19" descr="1">
              <a:extLst>
                <a:ext uri="{FF2B5EF4-FFF2-40B4-BE49-F238E27FC236}">
                  <a16:creationId xmlns:a16="http://schemas.microsoft.com/office/drawing/2014/main" id="{CA9F4240-ED90-09C7-22EA-6CA3E5975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2871"/>
              <a:ext cx="66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20" descr="2">
              <a:extLst>
                <a:ext uri="{FF2B5EF4-FFF2-40B4-BE49-F238E27FC236}">
                  <a16:creationId xmlns:a16="http://schemas.microsoft.com/office/drawing/2014/main" id="{7FEB1EED-75AB-764A-D73C-8EE9169A9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19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151" name="Text Box 22">
            <a:extLst>
              <a:ext uri="{FF2B5EF4-FFF2-40B4-BE49-F238E27FC236}">
                <a16:creationId xmlns:a16="http://schemas.microsoft.com/office/drawing/2014/main" id="{5ED06B5F-A312-1FB1-35D3-95752E8D3A3A}"/>
              </a:ext>
            </a:extLst>
          </p:cNvPr>
          <p:cNvSpPr txBox="1">
            <a:spLocks noChangeArrowheads="1"/>
          </p:cNvSpPr>
          <p:nvPr/>
        </p:nvSpPr>
        <p:spPr bwMode="auto">
          <a:xfrm>
            <a:off x="457200" y="5486400"/>
            <a:ext cx="8686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Step 3: The full core density, with its very high Fourier components, is impractical to use. However, the core charge has significant effect only  where the core and valence charge densities are of similar magnitude. We can therefore, replace the full core charge density with a partial core charge density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5D73F3E9-5322-28B6-82A7-FF2B9FD0AA6D}"/>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When there is a significant overlap of core and valence charge densities: non-linear core correction</a:t>
            </a:r>
          </a:p>
        </p:txBody>
      </p:sp>
      <p:sp>
        <p:nvSpPr>
          <p:cNvPr id="136194" name="Text Box 4">
            <a:extLst>
              <a:ext uri="{FF2B5EF4-FFF2-40B4-BE49-F238E27FC236}">
                <a16:creationId xmlns:a16="http://schemas.microsoft.com/office/drawing/2014/main" id="{26F53282-1BB6-1716-BE24-5A6FE81B06E9}"/>
              </a:ext>
            </a:extLst>
          </p:cNvPr>
          <p:cNvSpPr txBox="1">
            <a:spLocks noChangeArrowheads="1"/>
          </p:cNvSpPr>
          <p:nvPr/>
        </p:nvSpPr>
        <p:spPr bwMode="auto">
          <a:xfrm>
            <a:off x="1295400" y="118745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Solution 2: Include non-linear core corrections (NLCC)</a:t>
            </a:r>
          </a:p>
        </p:txBody>
      </p:sp>
      <p:sp>
        <p:nvSpPr>
          <p:cNvPr id="136195" name="Text Box 11">
            <a:extLst>
              <a:ext uri="{FF2B5EF4-FFF2-40B4-BE49-F238E27FC236}">
                <a16:creationId xmlns:a16="http://schemas.microsoft.com/office/drawing/2014/main" id="{91BD96F0-D37E-AA9C-3181-2FDADBE06DAA}"/>
              </a:ext>
            </a:extLst>
          </p:cNvPr>
          <p:cNvSpPr txBox="1">
            <a:spLocks noChangeArrowheads="1"/>
          </p:cNvSpPr>
          <p:nvPr/>
        </p:nvSpPr>
        <p:spPr bwMode="auto">
          <a:xfrm>
            <a:off x="2400300" y="164465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Models for the partial core</a:t>
            </a:r>
          </a:p>
        </p:txBody>
      </p:sp>
      <p:sp>
        <p:nvSpPr>
          <p:cNvPr id="136196" name="Text Box 13">
            <a:extLst>
              <a:ext uri="{FF2B5EF4-FFF2-40B4-BE49-F238E27FC236}">
                <a16:creationId xmlns:a16="http://schemas.microsoft.com/office/drawing/2014/main" id="{C2DD1B0C-9CF4-DA71-12C1-B43DD10A4CB7}"/>
              </a:ext>
            </a:extLst>
          </p:cNvPr>
          <p:cNvSpPr txBox="1">
            <a:spLocks noChangeArrowheads="1"/>
          </p:cNvSpPr>
          <p:nvPr/>
        </p:nvSpPr>
        <p:spPr bwMode="auto">
          <a:xfrm>
            <a:off x="914400" y="2100263"/>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1. Original one proposed by S. Louie </a:t>
            </a:r>
            <a:r>
              <a:rPr lang="en-US" altLang="es-ES" sz="1800" i="1"/>
              <a:t>et al. </a:t>
            </a:r>
            <a:r>
              <a:rPr lang="en-US" altLang="es-ES" sz="1800"/>
              <a:t>(in ATOM, the default for LDA)</a:t>
            </a:r>
            <a:endParaRPr lang="en-US" altLang="es-ES" sz="1800" i="1"/>
          </a:p>
        </p:txBody>
      </p:sp>
      <p:sp>
        <p:nvSpPr>
          <p:cNvPr id="136197" name="Text Box 15">
            <a:extLst>
              <a:ext uri="{FF2B5EF4-FFF2-40B4-BE49-F238E27FC236}">
                <a16:creationId xmlns:a16="http://schemas.microsoft.com/office/drawing/2014/main" id="{F07B89D4-55F2-673D-7BFD-9FAAF9F333A4}"/>
              </a:ext>
            </a:extLst>
          </p:cNvPr>
          <p:cNvSpPr txBox="1">
            <a:spLocks noChangeArrowheads="1"/>
          </p:cNvSpPr>
          <p:nvPr/>
        </p:nvSpPr>
        <p:spPr bwMode="auto">
          <a:xfrm>
            <a:off x="914400" y="3929063"/>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2. New one that fixes some problems in the generation of GGA pseudos</a:t>
            </a:r>
            <a:endParaRPr lang="en-US" altLang="es-ES" sz="1800" i="1"/>
          </a:p>
        </p:txBody>
      </p:sp>
      <p:pic>
        <p:nvPicPr>
          <p:cNvPr id="136198" name="Picture 17" descr="2">
            <a:extLst>
              <a:ext uri="{FF2B5EF4-FFF2-40B4-BE49-F238E27FC236}">
                <a16:creationId xmlns:a16="http://schemas.microsoft.com/office/drawing/2014/main" id="{6A3C2121-7335-CE37-61CA-D5C4AFAD5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2625"/>
            <a:ext cx="45894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18" descr="1">
            <a:extLst>
              <a:ext uri="{FF2B5EF4-FFF2-40B4-BE49-F238E27FC236}">
                <a16:creationId xmlns:a16="http://schemas.microsoft.com/office/drawing/2014/main" id="{2AD6EA08-B466-418F-3FDA-7392CEC70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2589213"/>
            <a:ext cx="40497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19">
            <a:extLst>
              <a:ext uri="{FF2B5EF4-FFF2-40B4-BE49-F238E27FC236}">
                <a16:creationId xmlns:a16="http://schemas.microsoft.com/office/drawing/2014/main" id="{979A869A-A133-0112-1766-9C1B6678FFE3}"/>
              </a:ext>
            </a:extLst>
          </p:cNvPr>
          <p:cNvSpPr txBox="1">
            <a:spLocks noChangeArrowheads="1"/>
          </p:cNvSpPr>
          <p:nvPr/>
        </p:nvSpPr>
        <p:spPr bwMode="auto">
          <a:xfrm>
            <a:off x="4610100" y="2740025"/>
            <a:ext cx="4495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Parameters </a:t>
            </a:r>
            <a:r>
              <a:rPr lang="en-US" altLang="es-ES" sz="1800" b="0" i="1">
                <a:solidFill>
                  <a:srgbClr val="00FFFF"/>
                </a:solidFill>
                <a:latin typeface="Times New Roman" panose="02020603050405020304" pitchFamily="18" charset="0"/>
              </a:rPr>
              <a:t>a</a:t>
            </a:r>
            <a:r>
              <a:rPr lang="en-US" altLang="es-ES" sz="1800">
                <a:solidFill>
                  <a:srgbClr val="00FFFF"/>
                </a:solidFill>
              </a:rPr>
              <a:t> and </a:t>
            </a:r>
            <a:r>
              <a:rPr lang="en-US" altLang="es-ES" sz="1800" b="0" i="1">
                <a:solidFill>
                  <a:srgbClr val="00FFFF"/>
                </a:solidFill>
                <a:latin typeface="Times New Roman" panose="02020603050405020304" pitchFamily="18" charset="0"/>
              </a:rPr>
              <a:t>b</a:t>
            </a:r>
            <a:r>
              <a:rPr lang="en-US" altLang="es-ES" sz="1800">
                <a:solidFill>
                  <a:srgbClr val="00FFFF"/>
                </a:solidFill>
              </a:rPr>
              <a:t> determined by the continuity of the partial core and its first derivative at </a:t>
            </a:r>
            <a:r>
              <a:rPr lang="en-US" altLang="es-ES" sz="1800" b="0" i="1">
                <a:solidFill>
                  <a:srgbClr val="00FFFF"/>
                </a:solidFill>
                <a:latin typeface="Times New Roman" panose="02020603050405020304" pitchFamily="18" charset="0"/>
              </a:rPr>
              <a:t>r</a:t>
            </a:r>
            <a:r>
              <a:rPr lang="en-US" altLang="es-ES" sz="1800" b="0" baseline="-25000">
                <a:solidFill>
                  <a:srgbClr val="00FFFF"/>
                </a:solidFill>
                <a:latin typeface="Times New Roman" panose="02020603050405020304" pitchFamily="18" charset="0"/>
              </a:rPr>
              <a:t>pc</a:t>
            </a:r>
          </a:p>
        </p:txBody>
      </p:sp>
      <p:sp>
        <p:nvSpPr>
          <p:cNvPr id="136201" name="Text Box 20">
            <a:extLst>
              <a:ext uri="{FF2B5EF4-FFF2-40B4-BE49-F238E27FC236}">
                <a16:creationId xmlns:a16="http://schemas.microsoft.com/office/drawing/2014/main" id="{2BCC159C-39AE-23E4-7DBC-6E1865EDC3EA}"/>
              </a:ext>
            </a:extLst>
          </p:cNvPr>
          <p:cNvSpPr txBox="1">
            <a:spLocks noChangeArrowheads="1"/>
          </p:cNvSpPr>
          <p:nvPr/>
        </p:nvSpPr>
        <p:spPr bwMode="auto">
          <a:xfrm>
            <a:off x="4610100" y="4570413"/>
            <a:ext cx="4495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Parameters </a:t>
            </a:r>
            <a:r>
              <a:rPr lang="en-US" altLang="es-ES" sz="1800" b="0" i="1">
                <a:solidFill>
                  <a:srgbClr val="00FFFF"/>
                </a:solidFill>
                <a:latin typeface="Times New Roman" panose="02020603050405020304" pitchFamily="18" charset="0"/>
              </a:rPr>
              <a:t>a</a:t>
            </a:r>
            <a:r>
              <a:rPr lang="en-US" altLang="es-ES" sz="1800">
                <a:solidFill>
                  <a:srgbClr val="00FFFF"/>
                </a:solidFill>
              </a:rPr>
              <a:t>, </a:t>
            </a:r>
            <a:r>
              <a:rPr lang="en-US" altLang="es-ES" sz="1800" b="0" i="1">
                <a:solidFill>
                  <a:srgbClr val="00FFFF"/>
                </a:solidFill>
                <a:latin typeface="Times New Roman" panose="02020603050405020304" pitchFamily="18" charset="0"/>
              </a:rPr>
              <a:t>b</a:t>
            </a:r>
            <a:r>
              <a:rPr lang="en-US" altLang="es-ES" sz="1800">
                <a:solidFill>
                  <a:srgbClr val="00FFFF"/>
                </a:solidFill>
              </a:rPr>
              <a:t> and </a:t>
            </a:r>
            <a:r>
              <a:rPr lang="en-US" altLang="es-ES" sz="1800" b="0" i="1">
                <a:solidFill>
                  <a:srgbClr val="00FFFF"/>
                </a:solidFill>
                <a:latin typeface="Times New Roman" panose="02020603050405020304" pitchFamily="18" charset="0"/>
              </a:rPr>
              <a:t>c</a:t>
            </a:r>
            <a:r>
              <a:rPr lang="en-US" altLang="es-ES" sz="1800">
                <a:solidFill>
                  <a:srgbClr val="00FFFF"/>
                </a:solidFill>
              </a:rPr>
              <a:t> determined by the continuity of the partial core and its first and second derivatives at </a:t>
            </a:r>
            <a:r>
              <a:rPr lang="en-US" altLang="es-ES" sz="1800" b="0" i="1">
                <a:solidFill>
                  <a:srgbClr val="00FFFF"/>
                </a:solidFill>
                <a:latin typeface="Times New Roman" panose="02020603050405020304" pitchFamily="18" charset="0"/>
              </a:rPr>
              <a:t>r</a:t>
            </a:r>
            <a:r>
              <a:rPr lang="en-US" altLang="es-ES" sz="1800" b="0" baseline="-25000">
                <a:solidFill>
                  <a:srgbClr val="00FFFF"/>
                </a:solidFill>
                <a:latin typeface="Times New Roman" panose="02020603050405020304" pitchFamily="18" charset="0"/>
              </a:rPr>
              <a:t>pc</a:t>
            </a:r>
          </a:p>
        </p:txBody>
      </p:sp>
      <p:sp>
        <p:nvSpPr>
          <p:cNvPr id="136202" name="Text Box 21">
            <a:extLst>
              <a:ext uri="{FF2B5EF4-FFF2-40B4-BE49-F238E27FC236}">
                <a16:creationId xmlns:a16="http://schemas.microsoft.com/office/drawing/2014/main" id="{D8DFE2B8-1EBB-70E3-A43D-5E635B1D104A}"/>
              </a:ext>
            </a:extLst>
          </p:cNvPr>
          <p:cNvSpPr txBox="1">
            <a:spLocks noChangeArrowheads="1"/>
          </p:cNvSpPr>
          <p:nvPr/>
        </p:nvSpPr>
        <p:spPr bwMode="auto">
          <a:xfrm>
            <a:off x="228600" y="5665788"/>
            <a:ext cx="86868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b="0" i="1">
                <a:solidFill>
                  <a:srgbClr val="00FFFF"/>
                </a:solidFill>
                <a:latin typeface="Times New Roman" panose="02020603050405020304" pitchFamily="18" charset="0"/>
              </a:rPr>
              <a:t>r</a:t>
            </a:r>
            <a:r>
              <a:rPr lang="en-US" altLang="es-ES" sz="1600" b="0" baseline="-25000">
                <a:solidFill>
                  <a:srgbClr val="00FFFF"/>
                </a:solidFill>
                <a:latin typeface="Times New Roman" panose="02020603050405020304" pitchFamily="18" charset="0"/>
              </a:rPr>
              <a:t>pc</a:t>
            </a:r>
            <a:r>
              <a:rPr lang="en-US" altLang="es-ES" sz="1600">
                <a:solidFill>
                  <a:srgbClr val="00FFFF"/>
                </a:solidFill>
              </a:rPr>
              <a:t> has to be chosen such that the valence charge density is negligeable compared to the core one for </a:t>
            </a:r>
            <a:r>
              <a:rPr lang="en-US" altLang="es-ES" sz="1600" b="0" i="1">
                <a:solidFill>
                  <a:srgbClr val="00FFFF"/>
                </a:solidFill>
                <a:latin typeface="Times New Roman" panose="02020603050405020304" pitchFamily="18" charset="0"/>
              </a:rPr>
              <a:t>r &lt; r</a:t>
            </a:r>
            <a:r>
              <a:rPr lang="en-US" altLang="es-ES" sz="1600" b="0" i="1" baseline="-25000">
                <a:solidFill>
                  <a:srgbClr val="00FFFF"/>
                </a:solidFill>
                <a:latin typeface="Times New Roman" panose="02020603050405020304" pitchFamily="18" charset="0"/>
              </a:rPr>
              <a:t>pc</a:t>
            </a:r>
            <a:r>
              <a:rPr lang="en-US" altLang="es-ES" sz="1600" b="0" i="1">
                <a:solidFill>
                  <a:srgbClr val="00FFFF"/>
                </a:solidFill>
                <a:latin typeface="Times New Roman" panose="02020603050405020304" pitchFamily="18" charset="0"/>
              </a:rPr>
              <a:t>. </a:t>
            </a:r>
          </a:p>
          <a:p>
            <a:pPr algn="ctr" eaLnBrk="1" hangingPunct="1">
              <a:spcBef>
                <a:spcPct val="50000"/>
              </a:spcBef>
              <a:buFontTx/>
              <a:buNone/>
            </a:pPr>
            <a:r>
              <a:rPr lang="en-US" altLang="es-ES" sz="1600">
                <a:solidFill>
                  <a:srgbClr val="00FFFF"/>
                </a:solidFill>
              </a:rPr>
              <a:t>Tests show that it might be located where the core charge density is from 1 to 2 times larger than the valence charge density </a:t>
            </a:r>
            <a:endParaRPr lang="en-US" altLang="es-ES" sz="1600" baseline="-25000">
              <a:solidFill>
                <a:srgbClr val="00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E0CF832-9A10-4827-DC36-18A5AB6C3404}"/>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When there is a significant overlap of core and valence charge densities: non-linear core correction</a:t>
            </a:r>
          </a:p>
        </p:txBody>
      </p:sp>
      <p:pic>
        <p:nvPicPr>
          <p:cNvPr id="138242" name="Picture 12">
            <a:extLst>
              <a:ext uri="{FF2B5EF4-FFF2-40B4-BE49-F238E27FC236}">
                <a16:creationId xmlns:a16="http://schemas.microsoft.com/office/drawing/2014/main" id="{D838AE22-326D-8033-6FB7-88AC7B076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558925"/>
            <a:ext cx="4059237"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13">
            <a:extLst>
              <a:ext uri="{FF2B5EF4-FFF2-40B4-BE49-F238E27FC236}">
                <a16:creationId xmlns:a16="http://schemas.microsoft.com/office/drawing/2014/main" id="{7C50DCEE-4407-6BCF-B945-E5536E3B4A24}"/>
              </a:ext>
            </a:extLst>
          </p:cNvPr>
          <p:cNvSpPr txBox="1">
            <a:spLocks noChangeArrowheads="1"/>
          </p:cNvSpPr>
          <p:nvPr/>
        </p:nvSpPr>
        <p:spPr bwMode="auto">
          <a:xfrm>
            <a:off x="457200" y="118745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Bulk NaCl (rocksalt structure)</a:t>
            </a:r>
          </a:p>
        </p:txBody>
      </p:sp>
      <p:sp>
        <p:nvSpPr>
          <p:cNvPr id="138244" name="Text Box 14">
            <a:extLst>
              <a:ext uri="{FF2B5EF4-FFF2-40B4-BE49-F238E27FC236}">
                <a16:creationId xmlns:a16="http://schemas.microsoft.com/office/drawing/2014/main" id="{D4DBEA0A-D4D9-F01C-64B4-D7D7F7B2C952}"/>
              </a:ext>
            </a:extLst>
          </p:cNvPr>
          <p:cNvSpPr txBox="1">
            <a:spLocks noChangeArrowheads="1"/>
          </p:cNvSpPr>
          <p:nvPr/>
        </p:nvSpPr>
        <p:spPr bwMode="auto">
          <a:xfrm>
            <a:off x="533400" y="6276975"/>
            <a:ext cx="3505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J. Hebenstreit and M. Scheffler, Phys. Rev. B 46, 10134 (1992)</a:t>
            </a:r>
          </a:p>
        </p:txBody>
      </p:sp>
      <p:sp>
        <p:nvSpPr>
          <p:cNvPr id="138245" name="Text Box 15">
            <a:extLst>
              <a:ext uri="{FF2B5EF4-FFF2-40B4-BE49-F238E27FC236}">
                <a16:creationId xmlns:a16="http://schemas.microsoft.com/office/drawing/2014/main" id="{0BA88764-F303-CD66-D118-E3F5746DC071}"/>
              </a:ext>
            </a:extLst>
          </p:cNvPr>
          <p:cNvSpPr txBox="1">
            <a:spLocks noChangeArrowheads="1"/>
          </p:cNvSpPr>
          <p:nvPr/>
        </p:nvSpPr>
        <p:spPr bwMode="auto">
          <a:xfrm>
            <a:off x="4762500" y="2352675"/>
            <a:ext cx="4191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Without core corrections for Na:</a:t>
            </a:r>
          </a:p>
          <a:p>
            <a:pPr algn="ctr" eaLnBrk="1" hangingPunct="1">
              <a:spcBef>
                <a:spcPct val="50000"/>
              </a:spcBef>
              <a:buFontTx/>
              <a:buNone/>
            </a:pPr>
            <a:r>
              <a:rPr lang="en-US" altLang="es-ES" sz="1800"/>
              <a:t>Semi metal </a:t>
            </a:r>
          </a:p>
        </p:txBody>
      </p:sp>
      <p:sp>
        <p:nvSpPr>
          <p:cNvPr id="138246" name="Text Box 16">
            <a:extLst>
              <a:ext uri="{FF2B5EF4-FFF2-40B4-BE49-F238E27FC236}">
                <a16:creationId xmlns:a16="http://schemas.microsoft.com/office/drawing/2014/main" id="{CE9B12C9-D97B-93C8-E9FD-8CDC45CD0A80}"/>
              </a:ext>
            </a:extLst>
          </p:cNvPr>
          <p:cNvSpPr txBox="1">
            <a:spLocks noChangeArrowheads="1"/>
          </p:cNvSpPr>
          <p:nvPr/>
        </p:nvSpPr>
        <p:spPr bwMode="auto">
          <a:xfrm>
            <a:off x="4762500" y="4638675"/>
            <a:ext cx="4191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With core corrections for Na:</a:t>
            </a:r>
          </a:p>
          <a:p>
            <a:pPr algn="ctr" eaLnBrk="1" hangingPunct="1">
              <a:spcBef>
                <a:spcPct val="50000"/>
              </a:spcBef>
              <a:buFontTx/>
              <a:buNone/>
            </a:pPr>
            <a:r>
              <a:rPr lang="en-US" altLang="es-ES" sz="1800"/>
              <a:t>Insulator</a:t>
            </a:r>
          </a:p>
        </p:txBody>
      </p:sp>
      <p:sp>
        <p:nvSpPr>
          <p:cNvPr id="138247" name="Line 17">
            <a:extLst>
              <a:ext uri="{FF2B5EF4-FFF2-40B4-BE49-F238E27FC236}">
                <a16:creationId xmlns:a16="http://schemas.microsoft.com/office/drawing/2014/main" id="{FD4129A8-6F29-F322-216A-F75B3193061B}"/>
              </a:ext>
            </a:extLst>
          </p:cNvPr>
          <p:cNvSpPr>
            <a:spLocks noChangeShapeType="1"/>
          </p:cNvSpPr>
          <p:nvPr/>
        </p:nvSpPr>
        <p:spPr bwMode="auto">
          <a:xfrm>
            <a:off x="914400" y="2743200"/>
            <a:ext cx="3200400" cy="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endParaRPr lang="es-E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559D5B5-64C0-4E10-D472-FB5318A9B289}"/>
              </a:ext>
            </a:extLst>
          </p:cNvPr>
          <p:cNvSpPr>
            <a:spLocks noGrp="1" noChangeArrowheads="1"/>
          </p:cNvSpPr>
          <p:nvPr>
            <p:ph type="title"/>
          </p:nvPr>
        </p:nvSpPr>
        <p:spPr>
          <a:xfrm>
            <a:off x="0" y="0"/>
            <a:ext cx="8763000" cy="1143000"/>
          </a:xfrm>
        </p:spPr>
        <p:txBody>
          <a:bodyPr/>
          <a:lstStyle/>
          <a:p>
            <a:pPr eaLnBrk="1" hangingPunct="1">
              <a:defRPr/>
            </a:pPr>
            <a:r>
              <a:rPr lang="en-US">
                <a:cs typeface="+mj-cs"/>
              </a:rPr>
              <a:t>The screened potential depends on the angular momentum of the valence electron: is </a:t>
            </a:r>
            <a:r>
              <a:rPr lang="en-US" b="0" i="1">
                <a:latin typeface="Times New Roman" charset="0"/>
                <a:cs typeface="+mj-cs"/>
              </a:rPr>
              <a:t>l</a:t>
            </a:r>
            <a:r>
              <a:rPr lang="en-US">
                <a:cs typeface="+mj-cs"/>
              </a:rPr>
              <a:t>-dependent</a:t>
            </a:r>
          </a:p>
        </p:txBody>
      </p:sp>
      <p:pic>
        <p:nvPicPr>
          <p:cNvPr id="140290" name="Picture 3" descr="modelpotai">
            <a:extLst>
              <a:ext uri="{FF2B5EF4-FFF2-40B4-BE49-F238E27FC236}">
                <a16:creationId xmlns:a16="http://schemas.microsoft.com/office/drawing/2014/main" id="{293AEE51-08C8-30CF-FC75-6B7BD3643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1487488"/>
            <a:ext cx="5091112"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4">
            <a:extLst>
              <a:ext uri="{FF2B5EF4-FFF2-40B4-BE49-F238E27FC236}">
                <a16:creationId xmlns:a16="http://schemas.microsoft.com/office/drawing/2014/main" id="{96C67677-F41D-AFAF-C10B-38D45F864305}"/>
              </a:ext>
            </a:extLst>
          </p:cNvPr>
          <p:cNvSpPr txBox="1">
            <a:spLocks noChangeArrowheads="1"/>
          </p:cNvSpPr>
          <p:nvPr/>
        </p:nvSpPr>
        <p:spPr bwMode="auto">
          <a:xfrm>
            <a:off x="571500" y="10668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Reason for the </a:t>
            </a:r>
            <a:r>
              <a:rPr lang="en-US" altLang="es-ES" sz="1800" b="0" i="1">
                <a:latin typeface="Times New Roman" panose="02020603050405020304" pitchFamily="18" charset="0"/>
              </a:rPr>
              <a:t>l</a:t>
            </a:r>
            <a:r>
              <a:rPr lang="en-US" altLang="es-ES" sz="1800"/>
              <a:t>-dependency: different orthogonality conditions</a:t>
            </a:r>
          </a:p>
        </p:txBody>
      </p:sp>
      <p:sp>
        <p:nvSpPr>
          <p:cNvPr id="140292" name="Text Box 5">
            <a:extLst>
              <a:ext uri="{FF2B5EF4-FFF2-40B4-BE49-F238E27FC236}">
                <a16:creationId xmlns:a16="http://schemas.microsoft.com/office/drawing/2014/main" id="{16A49BAC-5002-8ADB-ABEF-370CBFF7DB59}"/>
              </a:ext>
            </a:extLst>
          </p:cNvPr>
          <p:cNvSpPr txBox="1">
            <a:spLocks noChangeArrowheads="1"/>
          </p:cNvSpPr>
          <p:nvPr/>
        </p:nvSpPr>
        <p:spPr bwMode="auto">
          <a:xfrm>
            <a:off x="533400" y="2284413"/>
            <a:ext cx="3124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The 3</a:t>
            </a:r>
            <a:r>
              <a:rPr lang="en-US" altLang="es-ES" sz="1800" b="0" i="1">
                <a:latin typeface="Times New Roman" panose="02020603050405020304" pitchFamily="18" charset="0"/>
              </a:rPr>
              <a:t>s</a:t>
            </a:r>
            <a:r>
              <a:rPr lang="en-US" altLang="es-ES" sz="1800"/>
              <a:t> valence state has to be orthogonal with the 2</a:t>
            </a:r>
            <a:r>
              <a:rPr lang="en-US" altLang="es-ES" sz="1800" b="0" i="1">
                <a:latin typeface="Times New Roman" panose="02020603050405020304" pitchFamily="18" charset="0"/>
              </a:rPr>
              <a:t>s</a:t>
            </a:r>
            <a:r>
              <a:rPr lang="en-US" altLang="es-ES" sz="1800"/>
              <a:t> and 1</a:t>
            </a:r>
            <a:r>
              <a:rPr lang="en-US" altLang="es-ES" sz="1800" b="0" i="1">
                <a:latin typeface="Times New Roman" panose="02020603050405020304" pitchFamily="18" charset="0"/>
              </a:rPr>
              <a:t>s</a:t>
            </a:r>
            <a:r>
              <a:rPr lang="en-US" altLang="es-ES" sz="1800"/>
              <a:t> core states</a:t>
            </a:r>
          </a:p>
        </p:txBody>
      </p:sp>
      <p:sp>
        <p:nvSpPr>
          <p:cNvPr id="140293" name="Text Box 6">
            <a:extLst>
              <a:ext uri="{FF2B5EF4-FFF2-40B4-BE49-F238E27FC236}">
                <a16:creationId xmlns:a16="http://schemas.microsoft.com/office/drawing/2014/main" id="{4E4EFB8D-8F37-FCEA-3CDB-76983138025D}"/>
              </a:ext>
            </a:extLst>
          </p:cNvPr>
          <p:cNvSpPr txBox="1">
            <a:spLocks noChangeArrowheads="1"/>
          </p:cNvSpPr>
          <p:nvPr/>
        </p:nvSpPr>
        <p:spPr bwMode="auto">
          <a:xfrm>
            <a:off x="495300" y="3319463"/>
            <a:ext cx="31242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The 3</a:t>
            </a:r>
            <a:r>
              <a:rPr lang="en-US" altLang="es-ES" sz="1800" b="0" i="1">
                <a:latin typeface="Times New Roman" panose="02020603050405020304" pitchFamily="18" charset="0"/>
              </a:rPr>
              <a:t>p</a:t>
            </a:r>
            <a:r>
              <a:rPr lang="en-US" altLang="es-ES" sz="1800"/>
              <a:t> valence state does not feel the orthogonality constraint with the 2</a:t>
            </a:r>
            <a:r>
              <a:rPr lang="en-US" altLang="es-ES" sz="1800" b="0" i="1">
                <a:latin typeface="Times New Roman" panose="02020603050405020304" pitchFamily="18" charset="0"/>
              </a:rPr>
              <a:t>s</a:t>
            </a:r>
            <a:r>
              <a:rPr lang="en-US" altLang="es-ES" sz="1800"/>
              <a:t> and 1</a:t>
            </a:r>
            <a:r>
              <a:rPr lang="en-US" altLang="es-ES" sz="1800" b="0" i="1">
                <a:latin typeface="Times New Roman" panose="02020603050405020304" pitchFamily="18" charset="0"/>
              </a:rPr>
              <a:t>s</a:t>
            </a:r>
            <a:r>
              <a:rPr lang="en-US" altLang="es-ES" sz="1800"/>
              <a:t> core states, because they have different angular momentum quantum  numbers</a:t>
            </a:r>
          </a:p>
        </p:txBody>
      </p:sp>
      <p:sp>
        <p:nvSpPr>
          <p:cNvPr id="140294" name="Text Box 7">
            <a:extLst>
              <a:ext uri="{FF2B5EF4-FFF2-40B4-BE49-F238E27FC236}">
                <a16:creationId xmlns:a16="http://schemas.microsoft.com/office/drawing/2014/main" id="{CF0FDD92-7F39-0CDA-FDAC-85621EFAB2C6}"/>
              </a:ext>
            </a:extLst>
          </p:cNvPr>
          <p:cNvSpPr txBox="1">
            <a:spLocks noChangeArrowheads="1"/>
          </p:cNvSpPr>
          <p:nvPr/>
        </p:nvSpPr>
        <p:spPr bwMode="auto">
          <a:xfrm>
            <a:off x="457200" y="187325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For instance, in the Si atom</a:t>
            </a:r>
          </a:p>
        </p:txBody>
      </p:sp>
      <p:sp>
        <p:nvSpPr>
          <p:cNvPr id="140295" name="Text Box 8">
            <a:extLst>
              <a:ext uri="{FF2B5EF4-FFF2-40B4-BE49-F238E27FC236}">
                <a16:creationId xmlns:a16="http://schemas.microsoft.com/office/drawing/2014/main" id="{F2192768-E6A7-909B-9119-010287B2138C}"/>
              </a:ext>
            </a:extLst>
          </p:cNvPr>
          <p:cNvSpPr txBox="1">
            <a:spLocks noChangeArrowheads="1"/>
          </p:cNvSpPr>
          <p:nvPr/>
        </p:nvSpPr>
        <p:spPr bwMode="auto">
          <a:xfrm>
            <a:off x="57150" y="5713413"/>
            <a:ext cx="40005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Within the core region, these electrons feel different potentials from the ionic core. </a:t>
            </a:r>
          </a:p>
        </p:txBody>
      </p:sp>
      <p:sp>
        <p:nvSpPr>
          <p:cNvPr id="140296" name="Text Box 9">
            <a:extLst>
              <a:ext uri="{FF2B5EF4-FFF2-40B4-BE49-F238E27FC236}">
                <a16:creationId xmlns:a16="http://schemas.microsoft.com/office/drawing/2014/main" id="{D12E3C95-72EF-0415-1614-732A7561576C}"/>
              </a:ext>
            </a:extLst>
          </p:cNvPr>
          <p:cNvSpPr txBox="1">
            <a:spLocks noChangeArrowheads="1"/>
          </p:cNvSpPr>
          <p:nvPr/>
        </p:nvSpPr>
        <p:spPr bwMode="auto">
          <a:xfrm>
            <a:off x="4076700" y="5576888"/>
            <a:ext cx="5105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At large distances (beyond </a:t>
            </a:r>
            <a:r>
              <a:rPr lang="en-US" altLang="es-ES" sz="1800" b="0" i="1">
                <a:solidFill>
                  <a:srgbClr val="FFFF00"/>
                </a:solidFill>
                <a:latin typeface="Times New Roman" panose="02020603050405020304" pitchFamily="18" charset="0"/>
              </a:rPr>
              <a:t>R</a:t>
            </a:r>
            <a:r>
              <a:rPr lang="en-US" altLang="es-ES" sz="1800" b="0" i="1" baseline="-25000">
                <a:solidFill>
                  <a:srgbClr val="FFFF00"/>
                </a:solidFill>
                <a:latin typeface="Times New Roman" panose="02020603050405020304" pitchFamily="18" charset="0"/>
              </a:rPr>
              <a:t>c</a:t>
            </a:r>
            <a:r>
              <a:rPr lang="en-US" altLang="es-ES" sz="1800">
                <a:solidFill>
                  <a:srgbClr val="FFFF00"/>
                </a:solidFill>
              </a:rPr>
              <a:t>) the potential is </a:t>
            </a:r>
            <a:r>
              <a:rPr lang="en-US" altLang="es-ES" sz="1800" b="0" i="1">
                <a:solidFill>
                  <a:srgbClr val="FFFF00"/>
                </a:solidFill>
                <a:latin typeface="Times New Roman" panose="02020603050405020304" pitchFamily="18" charset="0"/>
              </a:rPr>
              <a:t>–Z</a:t>
            </a:r>
            <a:r>
              <a:rPr lang="en-US" altLang="es-ES" sz="1800" b="0" i="1" baseline="-25000">
                <a:solidFill>
                  <a:srgbClr val="FFFF00"/>
                </a:solidFill>
                <a:latin typeface="Times New Roman" panose="02020603050405020304" pitchFamily="18" charset="0"/>
              </a:rPr>
              <a:t>ion</a:t>
            </a:r>
            <a:r>
              <a:rPr lang="en-US" altLang="es-ES" sz="1800" b="0" i="1">
                <a:solidFill>
                  <a:srgbClr val="FFFF00"/>
                </a:solidFill>
                <a:latin typeface="Times New Roman" panose="02020603050405020304" pitchFamily="18" charset="0"/>
              </a:rPr>
              <a:t>/r</a:t>
            </a:r>
            <a:r>
              <a:rPr lang="en-US" altLang="es-ES" sz="1800">
                <a:solidFill>
                  <a:srgbClr val="FFFF00"/>
                </a:solidFill>
              </a:rPr>
              <a:t>, independently of </a:t>
            </a:r>
            <a:r>
              <a:rPr lang="en-US" altLang="es-ES" sz="1800" b="0" i="1">
                <a:solidFill>
                  <a:srgbClr val="FFFF00"/>
                </a:solidFill>
                <a:latin typeface="Times New Roman" panose="02020603050405020304" pitchFamily="18" charset="0"/>
              </a:rPr>
              <a:t>l</a:t>
            </a:r>
            <a:r>
              <a:rPr lang="en-US" altLang="es-ES" sz="1800">
                <a:solidFill>
                  <a:srgbClr val="FFFF00"/>
                </a:solidFill>
              </a:rPr>
              <a:t>, because the ionic core is seen as a point charge of magnitude equal to the valence charge </a:t>
            </a:r>
            <a:r>
              <a:rPr lang="en-US" altLang="es-ES" sz="1800" b="0" i="1">
                <a:solidFill>
                  <a:srgbClr val="FFFF00"/>
                </a:solidFill>
                <a:latin typeface="Times New Roman" panose="02020603050405020304" pitchFamily="18" charset="0"/>
              </a:rPr>
              <a:t>Z</a:t>
            </a:r>
            <a:r>
              <a:rPr lang="en-US" altLang="es-ES" sz="1800" b="0" i="1" baseline="-25000">
                <a:solidFill>
                  <a:srgbClr val="FFFF00"/>
                </a:solidFill>
                <a:latin typeface="Times New Roman" panose="02020603050405020304" pitchFamily="18" charset="0"/>
              </a:rPr>
              <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D78F4A7F-C9E1-9264-C7D3-40559E6207C1}"/>
              </a:ext>
            </a:extLst>
          </p:cNvPr>
          <p:cNvSpPr>
            <a:spLocks noGrp="1" noChangeArrowheads="1"/>
          </p:cNvSpPr>
          <p:nvPr>
            <p:ph type="title"/>
          </p:nvPr>
        </p:nvSpPr>
        <p:spPr>
          <a:xfrm>
            <a:off x="0" y="0"/>
            <a:ext cx="9144000" cy="838200"/>
          </a:xfrm>
        </p:spPr>
        <p:txBody>
          <a:bodyPr/>
          <a:lstStyle/>
          <a:p>
            <a:pPr eaLnBrk="1" hangingPunct="1">
              <a:defRPr/>
            </a:pPr>
            <a:r>
              <a:rPr lang="en-US">
                <a:cs typeface="+mj-cs"/>
              </a:rPr>
              <a:t>General form of a </a:t>
            </a:r>
            <a:r>
              <a:rPr lang="en-US" b="0" i="1">
                <a:latin typeface="Times New Roman" charset="0"/>
                <a:cs typeface="+mj-cs"/>
              </a:rPr>
              <a:t>l</a:t>
            </a:r>
            <a:r>
              <a:rPr lang="en-US">
                <a:cs typeface="+mj-cs"/>
              </a:rPr>
              <a:t>-dependent pseudopotential </a:t>
            </a:r>
          </a:p>
        </p:txBody>
      </p:sp>
      <p:pic>
        <p:nvPicPr>
          <p:cNvPr id="142338" name="Picture 12" descr="1">
            <a:extLst>
              <a:ext uri="{FF2B5EF4-FFF2-40B4-BE49-F238E27FC236}">
                <a16:creationId xmlns:a16="http://schemas.microsoft.com/office/drawing/2014/main" id="{BBC444E7-1C81-51FA-22E7-74FDFD74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762250"/>
            <a:ext cx="25320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39" name="Group 15">
            <a:extLst>
              <a:ext uri="{FF2B5EF4-FFF2-40B4-BE49-F238E27FC236}">
                <a16:creationId xmlns:a16="http://schemas.microsoft.com/office/drawing/2014/main" id="{E89445B6-91CA-BAAD-E877-136ADE2040E3}"/>
              </a:ext>
            </a:extLst>
          </p:cNvPr>
          <p:cNvGrpSpPr>
            <a:grpSpLocks/>
          </p:cNvGrpSpPr>
          <p:nvPr/>
        </p:nvGrpSpPr>
        <p:grpSpPr bwMode="auto">
          <a:xfrm>
            <a:off x="190500" y="2057400"/>
            <a:ext cx="8763000" cy="411163"/>
            <a:chOff x="120" y="1296"/>
            <a:chExt cx="5520" cy="259"/>
          </a:xfrm>
        </p:grpSpPr>
        <p:sp>
          <p:nvSpPr>
            <p:cNvPr id="142348" name="Text Box 13">
              <a:extLst>
                <a:ext uri="{FF2B5EF4-FFF2-40B4-BE49-F238E27FC236}">
                  <a16:creationId xmlns:a16="http://schemas.microsoft.com/office/drawing/2014/main" id="{BBB44FC0-E31C-6295-E836-4DBDF9002B32}"/>
                </a:ext>
              </a:extLst>
            </p:cNvPr>
            <p:cNvSpPr txBox="1">
              <a:spLocks noChangeArrowheads="1"/>
            </p:cNvSpPr>
            <p:nvPr/>
          </p:nvSpPr>
          <p:spPr bwMode="auto">
            <a:xfrm>
              <a:off x="120" y="1324"/>
              <a:ext cx="5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Where       is a projector operator onto the </a:t>
              </a:r>
              <a:r>
                <a:rPr lang="en-US" altLang="es-ES" sz="1800" b="0" i="1">
                  <a:latin typeface="Times New Roman" panose="02020603050405020304" pitchFamily="18" charset="0"/>
                </a:rPr>
                <a:t>l-</a:t>
              </a:r>
              <a:r>
                <a:rPr lang="en-US" altLang="es-ES" sz="1800"/>
                <a:t>th angular momentum subspace </a:t>
              </a:r>
            </a:p>
          </p:txBody>
        </p:sp>
        <p:pic>
          <p:nvPicPr>
            <p:cNvPr id="142349" name="Picture 14" descr="1">
              <a:extLst>
                <a:ext uri="{FF2B5EF4-FFF2-40B4-BE49-F238E27FC236}">
                  <a16:creationId xmlns:a16="http://schemas.microsoft.com/office/drawing/2014/main" id="{E3C47AAE-BEDC-184C-8E52-0351DA5B1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1296"/>
              <a:ext cx="19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2340" name="Picture 18" descr="1">
            <a:extLst>
              <a:ext uri="{FF2B5EF4-FFF2-40B4-BE49-F238E27FC236}">
                <a16:creationId xmlns:a16="http://schemas.microsoft.com/office/drawing/2014/main" id="{B4324494-7186-797B-10A1-8E04AE232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931863"/>
            <a:ext cx="62801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41" name="Group 23">
            <a:extLst>
              <a:ext uri="{FF2B5EF4-FFF2-40B4-BE49-F238E27FC236}">
                <a16:creationId xmlns:a16="http://schemas.microsoft.com/office/drawing/2014/main" id="{7F1918F9-C172-9462-047A-B0832C7F0B6E}"/>
              </a:ext>
            </a:extLst>
          </p:cNvPr>
          <p:cNvGrpSpPr>
            <a:grpSpLocks/>
          </p:cNvGrpSpPr>
          <p:nvPr/>
        </p:nvGrpSpPr>
        <p:grpSpPr bwMode="auto">
          <a:xfrm>
            <a:off x="609600" y="3975100"/>
            <a:ext cx="7924800" cy="2565400"/>
            <a:chOff x="576" y="2688"/>
            <a:chExt cx="4992" cy="1616"/>
          </a:xfrm>
        </p:grpSpPr>
        <p:sp>
          <p:nvSpPr>
            <p:cNvPr id="142345" name="Text Box 16">
              <a:extLst>
                <a:ext uri="{FF2B5EF4-FFF2-40B4-BE49-F238E27FC236}">
                  <a16:creationId xmlns:a16="http://schemas.microsoft.com/office/drawing/2014/main" id="{86454F60-96B9-ECCD-4853-22069C966CDA}"/>
                </a:ext>
              </a:extLst>
            </p:cNvPr>
            <p:cNvSpPr txBox="1">
              <a:spLocks noChangeArrowheads="1"/>
            </p:cNvSpPr>
            <p:nvPr/>
          </p:nvSpPr>
          <p:spPr bwMode="auto">
            <a:xfrm>
              <a:off x="576" y="2688"/>
              <a:ext cx="4992" cy="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Meaning of the previous expression:</a:t>
              </a:r>
            </a:p>
            <a:p>
              <a:pPr algn="ctr" eaLnBrk="1" hangingPunct="1">
                <a:spcBef>
                  <a:spcPct val="50000"/>
                </a:spcBef>
                <a:buFontTx/>
                <a:buNone/>
              </a:pPr>
              <a:r>
                <a:rPr lang="en-US" altLang="es-ES" sz="1800"/>
                <a:t>When the pseudopotential operator         acts on an electronic wave function, the projector operator      selects the different angular momentum components of the wave function, which are then multiplied by the corresponding pseudopotential.</a:t>
              </a:r>
            </a:p>
            <a:p>
              <a:pPr algn="ctr" eaLnBrk="1" hangingPunct="1">
                <a:spcBef>
                  <a:spcPct val="50000"/>
                </a:spcBef>
                <a:buFontTx/>
                <a:buNone/>
              </a:pPr>
              <a:r>
                <a:rPr lang="en-US" altLang="es-ES" sz="1800"/>
                <a:t>The contributions of all the angular momentums are finally added up to form the total pseudopotential contribution to the Hamiltonian matrix elements that enter Schr</a:t>
              </a:r>
              <a:r>
                <a:rPr lang="en-US" altLang="es-ES" sz="1800">
                  <a:cs typeface="Arial" panose="020B0604020202020204" pitchFamily="34" charset="0"/>
                </a:rPr>
                <a:t>ödinger equation. </a:t>
              </a:r>
            </a:p>
          </p:txBody>
        </p:sp>
        <p:pic>
          <p:nvPicPr>
            <p:cNvPr id="142346" name="Picture 20" descr="2">
              <a:extLst>
                <a:ext uri="{FF2B5EF4-FFF2-40B4-BE49-F238E27FC236}">
                  <a16:creationId xmlns:a16="http://schemas.microsoft.com/office/drawing/2014/main" id="{F45BB30C-1199-576D-AE59-59E6CEBC1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 y="2928"/>
              <a:ext cx="33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22" descr="3">
              <a:extLst>
                <a:ext uri="{FF2B5EF4-FFF2-40B4-BE49-F238E27FC236}">
                  <a16:creationId xmlns:a16="http://schemas.microsoft.com/office/drawing/2014/main" id="{CD50D7F4-57DD-0290-401E-96FA839F1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 y="3120"/>
              <a:ext cx="19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2342" name="Agrupar 4">
            <a:extLst>
              <a:ext uri="{FF2B5EF4-FFF2-40B4-BE49-F238E27FC236}">
                <a16:creationId xmlns:a16="http://schemas.microsoft.com/office/drawing/2014/main" id="{11C30F59-24CC-DA37-C6A5-EE3FA396732B}"/>
              </a:ext>
            </a:extLst>
          </p:cNvPr>
          <p:cNvGrpSpPr>
            <a:grpSpLocks/>
          </p:cNvGrpSpPr>
          <p:nvPr/>
        </p:nvGrpSpPr>
        <p:grpSpPr bwMode="auto">
          <a:xfrm>
            <a:off x="6242050" y="2994025"/>
            <a:ext cx="2901950" cy="358775"/>
            <a:chOff x="6242050" y="2994025"/>
            <a:chExt cx="2901950" cy="358775"/>
          </a:xfrm>
        </p:grpSpPr>
        <p:pic>
          <p:nvPicPr>
            <p:cNvPr id="142343" name="Picture 22" descr="3">
              <a:extLst>
                <a:ext uri="{FF2B5EF4-FFF2-40B4-BE49-F238E27FC236}">
                  <a16:creationId xmlns:a16="http://schemas.microsoft.com/office/drawing/2014/main" id="{A3E5DEC5-FE97-BAF5-6229-44B64AEE4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2994025"/>
              <a:ext cx="3111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CuadroTexto 3">
              <a:extLst>
                <a:ext uri="{FF2B5EF4-FFF2-40B4-BE49-F238E27FC236}">
                  <a16:creationId xmlns:a16="http://schemas.microsoft.com/office/drawing/2014/main" id="{594F24F8-4E3F-58E5-5B03-B1119FE139B7}"/>
                </a:ext>
              </a:extLst>
            </p:cNvPr>
            <p:cNvSpPr txBox="1">
              <a:spLocks noChangeArrowheads="1"/>
            </p:cNvSpPr>
            <p:nvPr/>
          </p:nvSpPr>
          <p:spPr bwMode="auto">
            <a:xfrm>
              <a:off x="6553200" y="3014246"/>
              <a:ext cx="259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a:solidFill>
                    <a:srgbClr val="FFFFFF"/>
                  </a:solidFill>
                </a:rPr>
                <a:t>is spherically symmetric</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0D05461A-4299-4631-E7A8-86717A18B7E5}"/>
              </a:ext>
            </a:extLst>
          </p:cNvPr>
          <p:cNvSpPr>
            <a:spLocks noGrp="1" noChangeArrowheads="1"/>
          </p:cNvSpPr>
          <p:nvPr>
            <p:ph type="title"/>
          </p:nvPr>
        </p:nvSpPr>
        <p:spPr>
          <a:xfrm>
            <a:off x="0" y="0"/>
            <a:ext cx="9144000" cy="838200"/>
          </a:xfrm>
        </p:spPr>
        <p:txBody>
          <a:bodyPr/>
          <a:lstStyle/>
          <a:p>
            <a:pPr eaLnBrk="1" hangingPunct="1">
              <a:defRPr/>
            </a:pPr>
            <a:r>
              <a:rPr lang="en-US">
                <a:cs typeface="+mj-cs"/>
              </a:rPr>
              <a:t>General form of a </a:t>
            </a:r>
            <a:r>
              <a:rPr lang="en-US" b="0" i="1">
                <a:latin typeface="Times New Roman" charset="0"/>
                <a:cs typeface="+mj-cs"/>
              </a:rPr>
              <a:t>l</a:t>
            </a:r>
            <a:r>
              <a:rPr lang="en-US">
                <a:cs typeface="+mj-cs"/>
              </a:rPr>
              <a:t>-dependent pseudopotential </a:t>
            </a:r>
          </a:p>
        </p:txBody>
      </p:sp>
      <p:pic>
        <p:nvPicPr>
          <p:cNvPr id="144386" name="Picture 12" descr="1">
            <a:extLst>
              <a:ext uri="{FF2B5EF4-FFF2-40B4-BE49-F238E27FC236}">
                <a16:creationId xmlns:a16="http://schemas.microsoft.com/office/drawing/2014/main" id="{4F22A25D-50CD-1B56-93B9-1C5825D38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762250"/>
            <a:ext cx="25320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87" name="Group 15">
            <a:extLst>
              <a:ext uri="{FF2B5EF4-FFF2-40B4-BE49-F238E27FC236}">
                <a16:creationId xmlns:a16="http://schemas.microsoft.com/office/drawing/2014/main" id="{7DC0FE7C-4692-A2AC-544A-4446C58FC0DA}"/>
              </a:ext>
            </a:extLst>
          </p:cNvPr>
          <p:cNvGrpSpPr>
            <a:grpSpLocks/>
          </p:cNvGrpSpPr>
          <p:nvPr/>
        </p:nvGrpSpPr>
        <p:grpSpPr bwMode="auto">
          <a:xfrm>
            <a:off x="190500" y="2057400"/>
            <a:ext cx="8763000" cy="411163"/>
            <a:chOff x="120" y="1296"/>
            <a:chExt cx="5520" cy="259"/>
          </a:xfrm>
        </p:grpSpPr>
        <p:sp>
          <p:nvSpPr>
            <p:cNvPr id="144405" name="Text Box 13">
              <a:extLst>
                <a:ext uri="{FF2B5EF4-FFF2-40B4-BE49-F238E27FC236}">
                  <a16:creationId xmlns:a16="http://schemas.microsoft.com/office/drawing/2014/main" id="{2E61C4A9-83F9-D080-2C52-C1BD7732F1AE}"/>
                </a:ext>
              </a:extLst>
            </p:cNvPr>
            <p:cNvSpPr txBox="1">
              <a:spLocks noChangeArrowheads="1"/>
            </p:cNvSpPr>
            <p:nvPr/>
          </p:nvSpPr>
          <p:spPr bwMode="auto">
            <a:xfrm>
              <a:off x="120" y="1324"/>
              <a:ext cx="5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Where       is a projector operator onto the </a:t>
              </a:r>
              <a:r>
                <a:rPr lang="en-US" altLang="es-ES" sz="1800" b="0" i="1">
                  <a:latin typeface="Times New Roman" panose="02020603050405020304" pitchFamily="18" charset="0"/>
                </a:rPr>
                <a:t>l-</a:t>
              </a:r>
              <a:r>
                <a:rPr lang="en-US" altLang="es-ES" sz="1800"/>
                <a:t>th angular momentum subspace </a:t>
              </a:r>
            </a:p>
          </p:txBody>
        </p:sp>
        <p:pic>
          <p:nvPicPr>
            <p:cNvPr id="144406" name="Picture 14" descr="1">
              <a:extLst>
                <a:ext uri="{FF2B5EF4-FFF2-40B4-BE49-F238E27FC236}">
                  <a16:creationId xmlns:a16="http://schemas.microsoft.com/office/drawing/2014/main" id="{6A10F176-5788-06A9-5188-35EDFD39A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1296"/>
              <a:ext cx="19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4388" name="Picture 18" descr="1">
            <a:extLst>
              <a:ext uri="{FF2B5EF4-FFF2-40B4-BE49-F238E27FC236}">
                <a16:creationId xmlns:a16="http://schemas.microsoft.com/office/drawing/2014/main" id="{91C31F7D-31F7-22DC-D7E9-0ED08701E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925" y="931863"/>
            <a:ext cx="62801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89" name="Agrupar 3">
            <a:extLst>
              <a:ext uri="{FF2B5EF4-FFF2-40B4-BE49-F238E27FC236}">
                <a16:creationId xmlns:a16="http://schemas.microsoft.com/office/drawing/2014/main" id="{FA098BA8-A676-BA19-3EF8-467E039B618C}"/>
              </a:ext>
            </a:extLst>
          </p:cNvPr>
          <p:cNvGrpSpPr>
            <a:grpSpLocks/>
          </p:cNvGrpSpPr>
          <p:nvPr/>
        </p:nvGrpSpPr>
        <p:grpSpPr bwMode="auto">
          <a:xfrm>
            <a:off x="609600" y="3975100"/>
            <a:ext cx="7924800" cy="804863"/>
            <a:chOff x="609600" y="3975106"/>
            <a:chExt cx="7924800" cy="804494"/>
          </a:xfrm>
        </p:grpSpPr>
        <p:sp>
          <p:nvSpPr>
            <p:cNvPr id="144402" name="Text Box 16">
              <a:extLst>
                <a:ext uri="{FF2B5EF4-FFF2-40B4-BE49-F238E27FC236}">
                  <a16:creationId xmlns:a16="http://schemas.microsoft.com/office/drawing/2014/main" id="{1FC746E3-47E2-EA47-CC07-0B36B5B4F78C}"/>
                </a:ext>
              </a:extLst>
            </p:cNvPr>
            <p:cNvSpPr txBox="1">
              <a:spLocks noChangeArrowheads="1"/>
            </p:cNvSpPr>
            <p:nvPr/>
          </p:nvSpPr>
          <p:spPr bwMode="auto">
            <a:xfrm>
              <a:off x="609600" y="3975106"/>
              <a:ext cx="7924800" cy="78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This pseudopotential form is semilocal:</a:t>
              </a:r>
            </a:p>
            <a:p>
              <a:pPr algn="ctr" eaLnBrk="1" hangingPunct="1">
                <a:spcBef>
                  <a:spcPct val="50000"/>
                </a:spcBef>
                <a:buFontTx/>
                <a:buNone/>
              </a:pPr>
              <a:r>
                <a:rPr lang="en-US" altLang="es-ES" sz="1800"/>
                <a:t>It is local in      but non-local in </a:t>
              </a:r>
            </a:p>
          </p:txBody>
        </p:sp>
        <p:pic>
          <p:nvPicPr>
            <p:cNvPr id="144403" name="Imagen 1">
              <a:extLst>
                <a:ext uri="{FF2B5EF4-FFF2-40B4-BE49-F238E27FC236}">
                  <a16:creationId xmlns:a16="http://schemas.microsoft.com/office/drawing/2014/main" id="{E9D95EB0-806E-B262-F543-D32D6AB04D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2726" y="4472402"/>
              <a:ext cx="323074" cy="2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4" name="Imagen 2">
              <a:extLst>
                <a:ext uri="{FF2B5EF4-FFF2-40B4-BE49-F238E27FC236}">
                  <a16:creationId xmlns:a16="http://schemas.microsoft.com/office/drawing/2014/main" id="{7430B98C-C207-8323-6A88-16A417D034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419600"/>
              <a:ext cx="6606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4390" name="Agrupar 14">
            <a:extLst>
              <a:ext uri="{FF2B5EF4-FFF2-40B4-BE49-F238E27FC236}">
                <a16:creationId xmlns:a16="http://schemas.microsoft.com/office/drawing/2014/main" id="{2CFCAAA8-139B-09A4-F368-C3328E376796}"/>
              </a:ext>
            </a:extLst>
          </p:cNvPr>
          <p:cNvGrpSpPr>
            <a:grpSpLocks/>
          </p:cNvGrpSpPr>
          <p:nvPr/>
        </p:nvGrpSpPr>
        <p:grpSpPr bwMode="auto">
          <a:xfrm>
            <a:off x="6242050" y="2994025"/>
            <a:ext cx="2901950" cy="358775"/>
            <a:chOff x="6242050" y="2994025"/>
            <a:chExt cx="2901950" cy="358775"/>
          </a:xfrm>
        </p:grpSpPr>
        <p:pic>
          <p:nvPicPr>
            <p:cNvPr id="144400" name="Picture 22" descr="3">
              <a:extLst>
                <a:ext uri="{FF2B5EF4-FFF2-40B4-BE49-F238E27FC236}">
                  <a16:creationId xmlns:a16="http://schemas.microsoft.com/office/drawing/2014/main" id="{F7D8335C-2295-8FC3-75D9-E10EADD45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2994025"/>
              <a:ext cx="3111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1" name="CuadroTexto 16">
              <a:extLst>
                <a:ext uri="{FF2B5EF4-FFF2-40B4-BE49-F238E27FC236}">
                  <a16:creationId xmlns:a16="http://schemas.microsoft.com/office/drawing/2014/main" id="{BF3C7BA6-E5F0-3561-AAB8-4DFDAE73E60F}"/>
                </a:ext>
              </a:extLst>
            </p:cNvPr>
            <p:cNvSpPr txBox="1">
              <a:spLocks noChangeArrowheads="1"/>
            </p:cNvSpPr>
            <p:nvPr/>
          </p:nvSpPr>
          <p:spPr bwMode="auto">
            <a:xfrm>
              <a:off x="6553200" y="3014246"/>
              <a:ext cx="259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a:solidFill>
                    <a:srgbClr val="FFFFFF"/>
                  </a:solidFill>
                </a:rPr>
                <a:t>is spherically symmetric</a:t>
              </a:r>
            </a:p>
          </p:txBody>
        </p:sp>
      </p:grpSp>
      <p:pic>
        <p:nvPicPr>
          <p:cNvPr id="144391" name="Imagen 4">
            <a:extLst>
              <a:ext uri="{FF2B5EF4-FFF2-40B4-BE49-F238E27FC236}">
                <a16:creationId xmlns:a16="http://schemas.microsoft.com/office/drawing/2014/main" id="{4A59A02C-11E3-7FAE-63AD-1541783BC0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75" y="5375275"/>
            <a:ext cx="9144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2" name="Agrupar 8">
            <a:extLst>
              <a:ext uri="{FF2B5EF4-FFF2-40B4-BE49-F238E27FC236}">
                <a16:creationId xmlns:a16="http://schemas.microsoft.com/office/drawing/2014/main" id="{42576DEC-52E7-2CA7-31AA-20C39DAD2DA3}"/>
              </a:ext>
            </a:extLst>
          </p:cNvPr>
          <p:cNvGrpSpPr>
            <a:grpSpLocks/>
          </p:cNvGrpSpPr>
          <p:nvPr/>
        </p:nvGrpSpPr>
        <p:grpSpPr bwMode="auto">
          <a:xfrm>
            <a:off x="228600" y="4953000"/>
            <a:ext cx="8763000" cy="338138"/>
            <a:chOff x="0" y="4919246"/>
            <a:chExt cx="8763000" cy="338554"/>
          </a:xfrm>
        </p:grpSpPr>
        <p:sp>
          <p:nvSpPr>
            <p:cNvPr id="144397" name="CuadroTexto 5">
              <a:extLst>
                <a:ext uri="{FF2B5EF4-FFF2-40B4-BE49-F238E27FC236}">
                  <a16:creationId xmlns:a16="http://schemas.microsoft.com/office/drawing/2014/main" id="{0B15620B-4B60-081E-5FF4-906A9C5BC5ED}"/>
                </a:ext>
              </a:extLst>
            </p:cNvPr>
            <p:cNvSpPr txBox="1">
              <a:spLocks noChangeArrowheads="1"/>
            </p:cNvSpPr>
            <p:nvPr/>
          </p:nvSpPr>
          <p:spPr bwMode="auto">
            <a:xfrm>
              <a:off x="0" y="4919246"/>
              <a:ext cx="876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a:solidFill>
                    <a:srgbClr val="FFFFFF"/>
                  </a:solidFill>
                </a:rPr>
                <a:t>If we want to know the result of applying this operator to a function     in a point </a:t>
              </a:r>
            </a:p>
          </p:txBody>
        </p:sp>
        <p:pic>
          <p:nvPicPr>
            <p:cNvPr id="144398" name="Imagen 6">
              <a:extLst>
                <a:ext uri="{FF2B5EF4-FFF2-40B4-BE49-F238E27FC236}">
                  <a16:creationId xmlns:a16="http://schemas.microsoft.com/office/drawing/2014/main" id="{D0010201-6E51-6782-D7E1-9CC327DCE52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48599" y="4969801"/>
              <a:ext cx="803430" cy="2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Imagen 7">
              <a:extLst>
                <a:ext uri="{FF2B5EF4-FFF2-40B4-BE49-F238E27FC236}">
                  <a16:creationId xmlns:a16="http://schemas.microsoft.com/office/drawing/2014/main" id="{FCC5BD40-E318-5308-84CC-12FFB0C5812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17521" y="4953000"/>
              <a:ext cx="240479" cy="2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4393" name="Agrupar 11">
            <a:extLst>
              <a:ext uri="{FF2B5EF4-FFF2-40B4-BE49-F238E27FC236}">
                <a16:creationId xmlns:a16="http://schemas.microsoft.com/office/drawing/2014/main" id="{783D0666-F609-6492-1370-1E3EF5BA5D60}"/>
              </a:ext>
            </a:extLst>
          </p:cNvPr>
          <p:cNvGrpSpPr>
            <a:grpSpLocks/>
          </p:cNvGrpSpPr>
          <p:nvPr/>
        </p:nvGrpSpPr>
        <p:grpSpPr bwMode="auto">
          <a:xfrm>
            <a:off x="1676400" y="6324600"/>
            <a:ext cx="5715000" cy="338138"/>
            <a:chOff x="1371600" y="6400800"/>
            <a:chExt cx="5715000" cy="338554"/>
          </a:xfrm>
        </p:grpSpPr>
        <p:sp>
          <p:nvSpPr>
            <p:cNvPr id="144394" name="CuadroTexto 9">
              <a:extLst>
                <a:ext uri="{FF2B5EF4-FFF2-40B4-BE49-F238E27FC236}">
                  <a16:creationId xmlns:a16="http://schemas.microsoft.com/office/drawing/2014/main" id="{D4F9D73F-0752-D402-D0F5-1FD78F73B3FD}"/>
                </a:ext>
              </a:extLst>
            </p:cNvPr>
            <p:cNvSpPr txBox="1">
              <a:spLocks noChangeArrowheads="1"/>
            </p:cNvSpPr>
            <p:nvPr/>
          </p:nvSpPr>
          <p:spPr bwMode="auto">
            <a:xfrm>
              <a:off x="1371600" y="6400800"/>
              <a:ext cx="571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a:solidFill>
                    <a:srgbClr val="FFFFFF"/>
                  </a:solidFill>
                </a:rPr>
                <a:t>We need to know the value of    at all the points </a:t>
              </a:r>
            </a:p>
          </p:txBody>
        </p:sp>
        <p:pic>
          <p:nvPicPr>
            <p:cNvPr id="144395" name="Imagen 10">
              <a:extLst>
                <a:ext uri="{FF2B5EF4-FFF2-40B4-BE49-F238E27FC236}">
                  <a16:creationId xmlns:a16="http://schemas.microsoft.com/office/drawing/2014/main" id="{8CCF64FC-A03A-3F59-844A-E3596BD0D2E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79658" y="6400800"/>
              <a:ext cx="930742"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Imagen 24">
              <a:extLst>
                <a:ext uri="{FF2B5EF4-FFF2-40B4-BE49-F238E27FC236}">
                  <a16:creationId xmlns:a16="http://schemas.microsoft.com/office/drawing/2014/main" id="{B34D7C01-E5BA-B2F1-FCB9-A2A1E72E452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20648" y="6417601"/>
              <a:ext cx="240479" cy="2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E1F4EF8-4842-049D-68E4-6CE0216B2084}"/>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It is useful to separate the ionic pseudopotentials into a local (l-independent) part and non-local terms</a:t>
            </a:r>
          </a:p>
        </p:txBody>
      </p:sp>
      <p:pic>
        <p:nvPicPr>
          <p:cNvPr id="146434" name="Picture 3" descr="modelpotai">
            <a:extLst>
              <a:ext uri="{FF2B5EF4-FFF2-40B4-BE49-F238E27FC236}">
                <a16:creationId xmlns:a16="http://schemas.microsoft.com/office/drawing/2014/main" id="{410C786A-B794-5016-1530-7B73E5E1F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1487488"/>
            <a:ext cx="5091112"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11">
            <a:extLst>
              <a:ext uri="{FF2B5EF4-FFF2-40B4-BE49-F238E27FC236}">
                <a16:creationId xmlns:a16="http://schemas.microsoft.com/office/drawing/2014/main" id="{BC0D7323-3CCA-085B-7097-FE64E779A050}"/>
              </a:ext>
            </a:extLst>
          </p:cNvPr>
          <p:cNvSpPr txBox="1">
            <a:spLocks noChangeArrowheads="1"/>
          </p:cNvSpPr>
          <p:nvPr/>
        </p:nvSpPr>
        <p:spPr bwMode="auto">
          <a:xfrm>
            <a:off x="-76200" y="2420938"/>
            <a:ext cx="42672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a:t>
            </a:r>
            <a:r>
              <a:rPr lang="en-US" altLang="es-ES" sz="1800">
                <a:solidFill>
                  <a:srgbClr val="FFFF00"/>
                </a:solidFill>
              </a:rPr>
              <a:t>local part</a:t>
            </a:r>
            <a:r>
              <a:rPr lang="en-US" altLang="es-ES" sz="1800"/>
              <a:t> of the pseudo              is in principle </a:t>
            </a:r>
            <a:r>
              <a:rPr lang="en-US" altLang="es-ES" sz="1800">
                <a:solidFill>
                  <a:srgbClr val="FFFF00"/>
                </a:solidFill>
              </a:rPr>
              <a:t>arbitrary</a:t>
            </a:r>
            <a:r>
              <a:rPr lang="en-US" altLang="es-ES" sz="1800"/>
              <a:t>, but it must join the semilocal potentials         , which by construccion, all become </a:t>
            </a:r>
            <a:r>
              <a:rPr lang="en-US" altLang="es-ES" sz="1800">
                <a:solidFill>
                  <a:srgbClr val="FFFF00"/>
                </a:solidFill>
              </a:rPr>
              <a:t>equal to the ionic all electron potential beyond the pseupotential core radius </a:t>
            </a:r>
            <a:r>
              <a:rPr lang="en-US" altLang="es-ES" sz="1800" b="0" i="1">
                <a:solidFill>
                  <a:srgbClr val="FFFF00"/>
                </a:solidFill>
                <a:latin typeface="Times New Roman" panose="02020603050405020304" pitchFamily="18" charset="0"/>
              </a:rPr>
              <a:t>R</a:t>
            </a:r>
            <a:r>
              <a:rPr lang="en-US" altLang="es-ES" sz="1800" b="0" i="1" baseline="-25000">
                <a:solidFill>
                  <a:srgbClr val="FFFF00"/>
                </a:solidFill>
                <a:latin typeface="Times New Roman" panose="02020603050405020304" pitchFamily="18" charset="0"/>
              </a:rPr>
              <a:t>c</a:t>
            </a:r>
            <a:endParaRPr lang="en-US" altLang="es-ES" sz="1800">
              <a:solidFill>
                <a:srgbClr val="FFFF00"/>
              </a:solidFill>
            </a:endParaRPr>
          </a:p>
        </p:txBody>
      </p:sp>
      <p:pic>
        <p:nvPicPr>
          <p:cNvPr id="146436" name="Picture 12" descr="1">
            <a:extLst>
              <a:ext uri="{FF2B5EF4-FFF2-40B4-BE49-F238E27FC236}">
                <a16:creationId xmlns:a16="http://schemas.microsoft.com/office/drawing/2014/main" id="{FFFE585C-A6E5-AD7E-4C5F-8ED468D92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9683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13" descr="2">
            <a:extLst>
              <a:ext uri="{FF2B5EF4-FFF2-40B4-BE49-F238E27FC236}">
                <a16:creationId xmlns:a16="http://schemas.microsoft.com/office/drawing/2014/main" id="{AE8ADB84-C172-9330-7BA5-81CE3613D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022600"/>
            <a:ext cx="6127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14" descr="1">
            <a:extLst>
              <a:ext uri="{FF2B5EF4-FFF2-40B4-BE49-F238E27FC236}">
                <a16:creationId xmlns:a16="http://schemas.microsoft.com/office/drawing/2014/main" id="{2CA7DE32-590F-0680-860A-C5FF72D504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8" y="5549900"/>
            <a:ext cx="29162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Text Box 15">
            <a:extLst>
              <a:ext uri="{FF2B5EF4-FFF2-40B4-BE49-F238E27FC236}">
                <a16:creationId xmlns:a16="http://schemas.microsoft.com/office/drawing/2014/main" id="{E4C5137A-47A3-9359-BEA8-A1F1A256CA4D}"/>
              </a:ext>
            </a:extLst>
          </p:cNvPr>
          <p:cNvSpPr txBox="1">
            <a:spLocks noChangeArrowheads="1"/>
          </p:cNvSpPr>
          <p:nvPr/>
        </p:nvSpPr>
        <p:spPr bwMode="auto">
          <a:xfrm>
            <a:off x="-76200" y="4724400"/>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Thus, the </a:t>
            </a:r>
            <a:r>
              <a:rPr lang="en-US" altLang="es-ES" sz="1800">
                <a:solidFill>
                  <a:srgbClr val="FFFF00"/>
                </a:solidFill>
              </a:rPr>
              <a:t>non-local part</a:t>
            </a:r>
            <a:r>
              <a:rPr lang="en-US" altLang="es-ES" sz="1800"/>
              <a:t> is </a:t>
            </a:r>
            <a:r>
              <a:rPr lang="en-US" altLang="es-ES" sz="1800">
                <a:solidFill>
                  <a:srgbClr val="FFFF00"/>
                </a:solidFill>
              </a:rPr>
              <a:t>short range</a:t>
            </a:r>
          </a:p>
        </p:txBody>
      </p:sp>
      <p:sp>
        <p:nvSpPr>
          <p:cNvPr id="146440" name="Text Box 16">
            <a:extLst>
              <a:ext uri="{FF2B5EF4-FFF2-40B4-BE49-F238E27FC236}">
                <a16:creationId xmlns:a16="http://schemas.microsoft.com/office/drawing/2014/main" id="{B1736470-734B-903A-7768-9C2A1EEDA275}"/>
              </a:ext>
            </a:extLst>
          </p:cNvPr>
          <p:cNvSpPr txBox="1">
            <a:spLocks noChangeArrowheads="1"/>
          </p:cNvSpPr>
          <p:nvPr/>
        </p:nvSpPr>
        <p:spPr bwMode="auto">
          <a:xfrm>
            <a:off x="647700" y="6216650"/>
            <a:ext cx="784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All the long-range effects of the Coulomb potential are included in the local part of the pseudopotential</a:t>
            </a:r>
          </a:p>
        </p:txBody>
      </p:sp>
      <p:pic>
        <p:nvPicPr>
          <p:cNvPr id="146441" name="Imagen 1">
            <a:extLst>
              <a:ext uri="{FF2B5EF4-FFF2-40B4-BE49-F238E27FC236}">
                <a16:creationId xmlns:a16="http://schemas.microsoft.com/office/drawing/2014/main" id="{4F92F99B-CBFB-FDC7-C642-9027FBC9BFE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688" y="1876425"/>
            <a:ext cx="35274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6C71DE28-E44C-A420-C9AA-EEF83E220B7F}"/>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It is useful to separate the ionic pseudopotentials into a local (l-independent) part and non-local terms</a:t>
            </a:r>
          </a:p>
        </p:txBody>
      </p:sp>
      <p:pic>
        <p:nvPicPr>
          <p:cNvPr id="148482" name="Imagen 1">
            <a:extLst>
              <a:ext uri="{FF2B5EF4-FFF2-40B4-BE49-F238E27FC236}">
                <a16:creationId xmlns:a16="http://schemas.microsoft.com/office/drawing/2014/main" id="{E52D365C-DBF2-943E-B531-5FF621A0A4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222500"/>
            <a:ext cx="6497637"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483" name="Agrupar 4">
            <a:extLst>
              <a:ext uri="{FF2B5EF4-FFF2-40B4-BE49-F238E27FC236}">
                <a16:creationId xmlns:a16="http://schemas.microsoft.com/office/drawing/2014/main" id="{0B270A02-50EC-81BF-321B-FF7C69381738}"/>
              </a:ext>
            </a:extLst>
          </p:cNvPr>
          <p:cNvGrpSpPr>
            <a:grpSpLocks/>
          </p:cNvGrpSpPr>
          <p:nvPr/>
        </p:nvGrpSpPr>
        <p:grpSpPr bwMode="auto">
          <a:xfrm>
            <a:off x="5791200" y="3276600"/>
            <a:ext cx="3128963" cy="923925"/>
            <a:chOff x="5791200" y="3276600"/>
            <a:chExt cx="3129416" cy="923330"/>
          </a:xfrm>
        </p:grpSpPr>
        <p:sp>
          <p:nvSpPr>
            <p:cNvPr id="148491" name="CuadroTexto 2">
              <a:extLst>
                <a:ext uri="{FF2B5EF4-FFF2-40B4-BE49-F238E27FC236}">
                  <a16:creationId xmlns:a16="http://schemas.microsoft.com/office/drawing/2014/main" id="{58126654-2B06-690A-5681-24E957937579}"/>
                </a:ext>
              </a:extLst>
            </p:cNvPr>
            <p:cNvSpPr txBox="1">
              <a:spLocks noChangeArrowheads="1"/>
            </p:cNvSpPr>
            <p:nvPr/>
          </p:nvSpPr>
          <p:spPr bwMode="auto">
            <a:xfrm>
              <a:off x="5791200" y="3276600"/>
              <a:ext cx="3048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FFFFFF"/>
                  </a:solidFill>
                </a:rPr>
                <a:t>Normally, only a few            low angular momenta core states are occupied.</a:t>
              </a:r>
            </a:p>
          </p:txBody>
        </p:sp>
        <p:pic>
          <p:nvPicPr>
            <p:cNvPr id="148492" name="Imagen 3">
              <a:extLst>
                <a:ext uri="{FF2B5EF4-FFF2-40B4-BE49-F238E27FC236}">
                  <a16:creationId xmlns:a16="http://schemas.microsoft.com/office/drawing/2014/main" id="{6DBA0929-5C0B-91A8-157F-84B8FF7C50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352800"/>
              <a:ext cx="462416" cy="2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8484" name="Agrupar 7">
            <a:extLst>
              <a:ext uri="{FF2B5EF4-FFF2-40B4-BE49-F238E27FC236}">
                <a16:creationId xmlns:a16="http://schemas.microsoft.com/office/drawing/2014/main" id="{7FA24F05-CEBB-229F-6E22-C4AA2AA00BD6}"/>
              </a:ext>
            </a:extLst>
          </p:cNvPr>
          <p:cNvGrpSpPr>
            <a:grpSpLocks/>
          </p:cNvGrpSpPr>
          <p:nvPr/>
        </p:nvGrpSpPr>
        <p:grpSpPr bwMode="auto">
          <a:xfrm>
            <a:off x="5546725" y="5029200"/>
            <a:ext cx="3581400" cy="1200150"/>
            <a:chOff x="5546603" y="5029200"/>
            <a:chExt cx="3581400" cy="1200329"/>
          </a:xfrm>
        </p:grpSpPr>
        <p:sp>
          <p:nvSpPr>
            <p:cNvPr id="148488" name="CuadroTexto 12">
              <a:extLst>
                <a:ext uri="{FF2B5EF4-FFF2-40B4-BE49-F238E27FC236}">
                  <a16:creationId xmlns:a16="http://schemas.microsoft.com/office/drawing/2014/main" id="{035AE0C1-8E11-CD6D-EA5E-19D733C32672}"/>
                </a:ext>
              </a:extLst>
            </p:cNvPr>
            <p:cNvSpPr txBox="1">
              <a:spLocks noChangeArrowheads="1"/>
            </p:cNvSpPr>
            <p:nvPr/>
          </p:nvSpPr>
          <p:spPr bwMode="auto">
            <a:xfrm>
              <a:off x="5546603" y="502920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FFFFFF"/>
                  </a:solidFill>
                </a:rPr>
                <a:t>For values                the ionic core is seen in the same way by all the     component of the wave function</a:t>
              </a:r>
            </a:p>
          </p:txBody>
        </p:sp>
        <p:pic>
          <p:nvPicPr>
            <p:cNvPr id="148489" name="Imagen 5">
              <a:extLst>
                <a:ext uri="{FF2B5EF4-FFF2-40B4-BE49-F238E27FC236}">
                  <a16:creationId xmlns:a16="http://schemas.microsoft.com/office/drawing/2014/main" id="{833B5F5E-9719-4BAE-08BE-443A4E3CE7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4392" y="5105400"/>
              <a:ext cx="840408" cy="25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Imagen 6">
              <a:extLst>
                <a:ext uri="{FF2B5EF4-FFF2-40B4-BE49-F238E27FC236}">
                  <a16:creationId xmlns:a16="http://schemas.microsoft.com/office/drawing/2014/main" id="{6BDC552C-3AA7-BEB9-8F7B-A51BC79F51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638800"/>
              <a:ext cx="200695"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8485" name="Imagen 19">
            <a:extLst>
              <a:ext uri="{FF2B5EF4-FFF2-40B4-BE49-F238E27FC236}">
                <a16:creationId xmlns:a16="http://schemas.microsoft.com/office/drawing/2014/main" id="{EBCDD5C4-B348-9407-6C9E-B763B63981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8288" y="1343025"/>
            <a:ext cx="35274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CuadroTexto 9">
            <a:extLst>
              <a:ext uri="{FF2B5EF4-FFF2-40B4-BE49-F238E27FC236}">
                <a16:creationId xmlns:a16="http://schemas.microsoft.com/office/drawing/2014/main" id="{E595CBC6-3763-D4A3-3BB3-05703EF5B1D5}"/>
              </a:ext>
            </a:extLst>
          </p:cNvPr>
          <p:cNvSpPr txBox="1">
            <a:spLocks noChangeArrowheads="1"/>
          </p:cNvSpPr>
          <p:nvPr/>
        </p:nvSpPr>
        <p:spPr bwMode="auto">
          <a:xfrm>
            <a:off x="1143000" y="62484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FFFFFF"/>
                </a:solidFill>
              </a:rPr>
              <a:t>Identity operator</a:t>
            </a:r>
          </a:p>
        </p:txBody>
      </p:sp>
      <p:cxnSp>
        <p:nvCxnSpPr>
          <p:cNvPr id="12" name="Conector recto de flecha 11">
            <a:extLst>
              <a:ext uri="{FF2B5EF4-FFF2-40B4-BE49-F238E27FC236}">
                <a16:creationId xmlns:a16="http://schemas.microsoft.com/office/drawing/2014/main" id="{99EF7F7E-611A-87D2-7208-A8B655E69EA1}"/>
              </a:ext>
            </a:extLst>
          </p:cNvPr>
          <p:cNvCxnSpPr>
            <a:cxnSpLocks noChangeShapeType="1"/>
            <a:stCxn id="148486" idx="0"/>
          </p:cNvCxnSpPr>
          <p:nvPr/>
        </p:nvCxnSpPr>
        <p:spPr bwMode="auto">
          <a:xfrm flipV="1">
            <a:off x="2514600" y="5867400"/>
            <a:ext cx="0" cy="381000"/>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AE784DFB-2679-53C7-2DA4-935F7F265AAB}"/>
              </a:ext>
            </a:extLst>
          </p:cNvPr>
          <p:cNvSpPr>
            <a:spLocks noGrp="1" noChangeArrowheads="1"/>
          </p:cNvSpPr>
          <p:nvPr>
            <p:ph type="title"/>
          </p:nvPr>
        </p:nvSpPr>
        <p:spPr>
          <a:xfrm>
            <a:off x="0" y="0"/>
            <a:ext cx="7848600" cy="1143000"/>
          </a:xfrm>
        </p:spPr>
        <p:txBody>
          <a:bodyPr/>
          <a:lstStyle/>
          <a:p>
            <a:pPr eaLnBrk="1" hangingPunct="1">
              <a:defRPr/>
            </a:pPr>
            <a:r>
              <a:rPr lang="en-US" dirty="0">
                <a:cs typeface="+mj-cs"/>
              </a:rPr>
              <a:t>Computing matrix elements of the </a:t>
            </a:r>
            <a:r>
              <a:rPr lang="en-US" dirty="0" err="1">
                <a:cs typeface="+mj-cs"/>
              </a:rPr>
              <a:t>pseudopotential</a:t>
            </a:r>
            <a:r>
              <a:rPr lang="en-US" dirty="0">
                <a:cs typeface="+mj-cs"/>
              </a:rPr>
              <a:t> operator</a:t>
            </a:r>
          </a:p>
        </p:txBody>
      </p:sp>
      <p:pic>
        <p:nvPicPr>
          <p:cNvPr id="150530" name="Imagen 8">
            <a:extLst>
              <a:ext uri="{FF2B5EF4-FFF2-40B4-BE49-F238E27FC236}">
                <a16:creationId xmlns:a16="http://schemas.microsoft.com/office/drawing/2014/main" id="{29FACA8F-6FEE-2CE7-CBF8-887C853E9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338" y="1781175"/>
            <a:ext cx="738346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31" name="Group 35">
            <a:extLst>
              <a:ext uri="{FF2B5EF4-FFF2-40B4-BE49-F238E27FC236}">
                <a16:creationId xmlns:a16="http://schemas.microsoft.com/office/drawing/2014/main" id="{7D6C20E2-43DC-447E-1C5D-CBB1EE89746D}"/>
              </a:ext>
            </a:extLst>
          </p:cNvPr>
          <p:cNvGrpSpPr>
            <a:grpSpLocks/>
          </p:cNvGrpSpPr>
          <p:nvPr/>
        </p:nvGrpSpPr>
        <p:grpSpPr bwMode="auto">
          <a:xfrm>
            <a:off x="1143000" y="6019800"/>
            <a:ext cx="6858000" cy="641350"/>
            <a:chOff x="720" y="2102"/>
            <a:chExt cx="4320" cy="404"/>
          </a:xfrm>
        </p:grpSpPr>
        <p:sp>
          <p:nvSpPr>
            <p:cNvPr id="150538" name="Text Box 29">
              <a:extLst>
                <a:ext uri="{FF2B5EF4-FFF2-40B4-BE49-F238E27FC236}">
                  <a16:creationId xmlns:a16="http://schemas.microsoft.com/office/drawing/2014/main" id="{F2262DD4-430B-A364-AC73-519A0008AC50}"/>
                </a:ext>
              </a:extLst>
            </p:cNvPr>
            <p:cNvSpPr txBox="1">
              <a:spLocks noChangeArrowheads="1"/>
            </p:cNvSpPr>
            <p:nvPr/>
          </p:nvSpPr>
          <p:spPr bwMode="auto">
            <a:xfrm>
              <a:off x="720" y="2102"/>
              <a:ext cx="432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Where due to the semilocal character of the pseudopotential, a factor                  is understood</a:t>
              </a:r>
            </a:p>
          </p:txBody>
        </p:sp>
        <p:pic>
          <p:nvPicPr>
            <p:cNvPr id="150539" name="Picture 34" descr="1">
              <a:extLst>
                <a:ext uri="{FF2B5EF4-FFF2-40B4-BE49-F238E27FC236}">
                  <a16:creationId xmlns:a16="http://schemas.microsoft.com/office/drawing/2014/main" id="{A2AE3777-5CF9-8042-E1F5-3356DA3F3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 y="2256"/>
              <a:ext cx="69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0532" name="Imagen 10">
            <a:extLst>
              <a:ext uri="{FF2B5EF4-FFF2-40B4-BE49-F238E27FC236}">
                <a16:creationId xmlns:a16="http://schemas.microsoft.com/office/drawing/2014/main" id="{128AB913-3262-037B-24FA-8DB46B757F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87975"/>
            <a:ext cx="9144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errar llave 18">
            <a:extLst>
              <a:ext uri="{FF2B5EF4-FFF2-40B4-BE49-F238E27FC236}">
                <a16:creationId xmlns:a16="http://schemas.microsoft.com/office/drawing/2014/main" id="{393DCC0E-E8C2-702C-C3FF-96BD94F9AB86}"/>
              </a:ext>
            </a:extLst>
          </p:cNvPr>
          <p:cNvSpPr>
            <a:spLocks/>
          </p:cNvSpPr>
          <p:nvPr/>
        </p:nvSpPr>
        <p:spPr bwMode="auto">
          <a:xfrm rot="5400000">
            <a:off x="6172200" y="3048000"/>
            <a:ext cx="228600" cy="4038600"/>
          </a:xfrm>
          <a:prstGeom prst="rightBrace">
            <a:avLst>
              <a:gd name="adj1" fmla="val 8343"/>
              <a:gd name="adj2" fmla="val 50000"/>
            </a:avLst>
          </a:prstGeom>
          <a:noFill/>
          <a:ln w="25400">
            <a:solidFill>
              <a:srgbClr val="FFFFFF"/>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s-ES">
              <a:solidFill>
                <a:srgbClr val="FFFFFF"/>
              </a:solidFill>
              <a:latin typeface="+mn-lt"/>
              <a:ea typeface="+mn-ea"/>
            </a:endParaRPr>
          </a:p>
        </p:txBody>
      </p:sp>
      <p:cxnSp>
        <p:nvCxnSpPr>
          <p:cNvPr id="21" name="Conector recto de flecha 20">
            <a:extLst>
              <a:ext uri="{FF2B5EF4-FFF2-40B4-BE49-F238E27FC236}">
                <a16:creationId xmlns:a16="http://schemas.microsoft.com/office/drawing/2014/main" id="{84E44BE5-FE9E-3EE1-0B9E-1BBC97D35670}"/>
              </a:ext>
            </a:extLst>
          </p:cNvPr>
          <p:cNvCxnSpPr>
            <a:cxnSpLocks noChangeShapeType="1"/>
            <a:stCxn id="19" idx="1"/>
          </p:cNvCxnSpPr>
          <p:nvPr/>
        </p:nvCxnSpPr>
        <p:spPr bwMode="auto">
          <a:xfrm flipH="1">
            <a:off x="4630738" y="5181600"/>
            <a:ext cx="1655762" cy="304800"/>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p:spPr>
      </p:cxnSp>
      <p:grpSp>
        <p:nvGrpSpPr>
          <p:cNvPr id="150535" name="Agrupar 21">
            <a:extLst>
              <a:ext uri="{FF2B5EF4-FFF2-40B4-BE49-F238E27FC236}">
                <a16:creationId xmlns:a16="http://schemas.microsoft.com/office/drawing/2014/main" id="{2E3DE76A-8438-DF55-9B60-7A0B589CE3BA}"/>
              </a:ext>
            </a:extLst>
          </p:cNvPr>
          <p:cNvGrpSpPr>
            <a:grpSpLocks/>
          </p:cNvGrpSpPr>
          <p:nvPr/>
        </p:nvGrpSpPr>
        <p:grpSpPr bwMode="auto">
          <a:xfrm>
            <a:off x="1295400" y="1154113"/>
            <a:ext cx="6611938" cy="369887"/>
            <a:chOff x="685800" y="1154668"/>
            <a:chExt cx="6612613" cy="369332"/>
          </a:xfrm>
        </p:grpSpPr>
        <p:pic>
          <p:nvPicPr>
            <p:cNvPr id="150536" name="Imagen 13">
              <a:extLst>
                <a:ext uri="{FF2B5EF4-FFF2-40B4-BE49-F238E27FC236}">
                  <a16:creationId xmlns:a16="http://schemas.microsoft.com/office/drawing/2014/main" id="{FB4947CF-FBDF-8956-0489-3D7B1F513C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162413"/>
              <a:ext cx="669013"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CuadroTexto 17">
              <a:extLst>
                <a:ext uri="{FF2B5EF4-FFF2-40B4-BE49-F238E27FC236}">
                  <a16:creationId xmlns:a16="http://schemas.microsoft.com/office/drawing/2014/main" id="{8083923B-3B45-F16F-2E0E-0152091D8DAA}"/>
                </a:ext>
              </a:extLst>
            </p:cNvPr>
            <p:cNvSpPr txBox="1">
              <a:spLocks noChangeArrowheads="1"/>
            </p:cNvSpPr>
            <p:nvPr/>
          </p:nvSpPr>
          <p:spPr bwMode="auto">
            <a:xfrm>
              <a:off x="685800" y="1154668"/>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solidFill>
                    <a:srgbClr val="FFFFFF"/>
                  </a:solidFill>
                </a:rPr>
                <a:t>Matrix elements of the pseudopotential in some basis</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EA485A15-46A8-CDB0-3DB6-C80F01B09B02}"/>
              </a:ext>
            </a:extLst>
          </p:cNvPr>
          <p:cNvSpPr>
            <a:spLocks noGrp="1" noChangeArrowheads="1"/>
          </p:cNvSpPr>
          <p:nvPr>
            <p:ph type="title"/>
          </p:nvPr>
        </p:nvSpPr>
        <p:spPr>
          <a:xfrm>
            <a:off x="0" y="0"/>
            <a:ext cx="9144000" cy="914400"/>
          </a:xfrm>
        </p:spPr>
        <p:txBody>
          <a:bodyPr/>
          <a:lstStyle/>
          <a:p>
            <a:pPr eaLnBrk="1" hangingPunct="1">
              <a:defRPr/>
            </a:pPr>
            <a:r>
              <a:rPr lang="en-US" sz="2400" dirty="0">
                <a:cs typeface="+mj-cs"/>
              </a:rPr>
              <a:t>The </a:t>
            </a:r>
            <a:r>
              <a:rPr lang="en-US" sz="2400" dirty="0" err="1">
                <a:cs typeface="+mj-cs"/>
              </a:rPr>
              <a:t>pseudopotential</a:t>
            </a:r>
            <a:r>
              <a:rPr lang="en-US" sz="2400" dirty="0">
                <a:cs typeface="+mj-cs"/>
              </a:rPr>
              <a:t> operator in the </a:t>
            </a:r>
            <a:r>
              <a:rPr lang="en-US" sz="2400" dirty="0" err="1">
                <a:cs typeface="+mj-cs"/>
              </a:rPr>
              <a:t>semilocal</a:t>
            </a:r>
            <a:r>
              <a:rPr lang="en-US" sz="2400" dirty="0">
                <a:cs typeface="+mj-cs"/>
              </a:rPr>
              <a:t> form:          local in radial variable, non-local in the angular variable</a:t>
            </a:r>
          </a:p>
        </p:txBody>
      </p:sp>
      <p:sp>
        <p:nvSpPr>
          <p:cNvPr id="152578" name="Text Box 24">
            <a:extLst>
              <a:ext uri="{FF2B5EF4-FFF2-40B4-BE49-F238E27FC236}">
                <a16:creationId xmlns:a16="http://schemas.microsoft.com/office/drawing/2014/main" id="{223EE89A-9B1E-336B-D71C-20F84FCF83DF}"/>
              </a:ext>
            </a:extLst>
          </p:cNvPr>
          <p:cNvSpPr txBox="1">
            <a:spLocks noChangeArrowheads="1"/>
          </p:cNvSpPr>
          <p:nvPr/>
        </p:nvSpPr>
        <p:spPr bwMode="auto">
          <a:xfrm>
            <a:off x="266700" y="3565525"/>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In either case, the above integral factorizes into two angular-dependent parts that can be integrated separately, and a radial integral of the form</a:t>
            </a:r>
          </a:p>
        </p:txBody>
      </p:sp>
      <p:pic>
        <p:nvPicPr>
          <p:cNvPr id="152579" name="Picture 26" descr="1">
            <a:extLst>
              <a:ext uri="{FF2B5EF4-FFF2-40B4-BE49-F238E27FC236}">
                <a16:creationId xmlns:a16="http://schemas.microsoft.com/office/drawing/2014/main" id="{577EDEE8-875F-F600-EB3D-C4E9174FC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4467225"/>
            <a:ext cx="383063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2580" name="Group 28">
            <a:extLst>
              <a:ext uri="{FF2B5EF4-FFF2-40B4-BE49-F238E27FC236}">
                <a16:creationId xmlns:a16="http://schemas.microsoft.com/office/drawing/2014/main" id="{9C916CFC-0BD0-3375-A9BA-EF799719E71D}"/>
              </a:ext>
            </a:extLst>
          </p:cNvPr>
          <p:cNvGrpSpPr>
            <a:grpSpLocks/>
          </p:cNvGrpSpPr>
          <p:nvPr/>
        </p:nvGrpSpPr>
        <p:grpSpPr bwMode="auto">
          <a:xfrm>
            <a:off x="152400" y="2286000"/>
            <a:ext cx="8991600" cy="1100138"/>
            <a:chOff x="96" y="2648"/>
            <a:chExt cx="5664" cy="693"/>
          </a:xfrm>
        </p:grpSpPr>
        <p:sp>
          <p:nvSpPr>
            <p:cNvPr id="152586" name="Text Box 20">
              <a:extLst>
                <a:ext uri="{FF2B5EF4-FFF2-40B4-BE49-F238E27FC236}">
                  <a16:creationId xmlns:a16="http://schemas.microsoft.com/office/drawing/2014/main" id="{8EB67EDD-7F23-DF70-3355-C6A54541FDFA}"/>
                </a:ext>
              </a:extLst>
            </p:cNvPr>
            <p:cNvSpPr txBox="1">
              <a:spLocks noChangeArrowheads="1"/>
            </p:cNvSpPr>
            <p:nvPr/>
          </p:nvSpPr>
          <p:spPr bwMode="auto">
            <a:xfrm>
              <a:off x="96" y="2648"/>
              <a:ext cx="5568"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most common basis functions:</a:t>
              </a:r>
            </a:p>
            <a:p>
              <a:pPr eaLnBrk="1" hangingPunct="1">
                <a:spcBef>
                  <a:spcPct val="50000"/>
                </a:spcBef>
                <a:buFontTx/>
                <a:buNone/>
              </a:pPr>
              <a:r>
                <a:rPr lang="en-US" altLang="es-ES" sz="1600"/>
                <a:t>- floating (plane waves)</a:t>
              </a:r>
            </a:p>
            <a:p>
              <a:pPr eaLnBrk="1" hangingPunct="1">
                <a:spcBef>
                  <a:spcPct val="50000"/>
                </a:spcBef>
                <a:buFontTx/>
                <a:buNone/>
              </a:pPr>
              <a:r>
                <a:rPr lang="en-US" altLang="es-ES" sz="1600"/>
                <a:t>- atom-centered (product of radial function and spherical harmonics)</a:t>
              </a:r>
            </a:p>
          </p:txBody>
        </p:sp>
        <p:pic>
          <p:nvPicPr>
            <p:cNvPr id="152587" name="Picture 21" descr="1">
              <a:extLst>
                <a:ext uri="{FF2B5EF4-FFF2-40B4-BE49-F238E27FC236}">
                  <a16:creationId xmlns:a16="http://schemas.microsoft.com/office/drawing/2014/main" id="{29E02B6C-0549-26EE-7C6B-04DC8EE73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 y="3168"/>
              <a:ext cx="1411"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27" descr="1">
              <a:extLst>
                <a:ext uri="{FF2B5EF4-FFF2-40B4-BE49-F238E27FC236}">
                  <a16:creationId xmlns:a16="http://schemas.microsoft.com/office/drawing/2014/main" id="{E775EBBE-A95E-4D69-4CFD-31F32BFEE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3" y="2880"/>
              <a:ext cx="1733"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2581" name="Text Box 29">
            <a:extLst>
              <a:ext uri="{FF2B5EF4-FFF2-40B4-BE49-F238E27FC236}">
                <a16:creationId xmlns:a16="http://schemas.microsoft.com/office/drawing/2014/main" id="{09FD49BA-F2C9-A1D5-D960-E219B99EB9C9}"/>
              </a:ext>
            </a:extLst>
          </p:cNvPr>
          <p:cNvSpPr txBox="1">
            <a:spLocks noChangeArrowheads="1"/>
          </p:cNvSpPr>
          <p:nvPr/>
        </p:nvSpPr>
        <p:spPr bwMode="auto">
          <a:xfrm>
            <a:off x="0" y="5378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Radial part of the basis function (for AO) or the spherical Bessel functions (for PW)</a:t>
            </a:r>
          </a:p>
        </p:txBody>
      </p:sp>
      <p:sp>
        <p:nvSpPr>
          <p:cNvPr id="152582" name="Line 30">
            <a:extLst>
              <a:ext uri="{FF2B5EF4-FFF2-40B4-BE49-F238E27FC236}">
                <a16:creationId xmlns:a16="http://schemas.microsoft.com/office/drawing/2014/main" id="{43DE6978-105D-3AE9-4A93-B256DF47BA56}"/>
              </a:ext>
            </a:extLst>
          </p:cNvPr>
          <p:cNvSpPr>
            <a:spLocks noChangeShapeType="1"/>
          </p:cNvSpPr>
          <p:nvPr/>
        </p:nvSpPr>
        <p:spPr bwMode="auto">
          <a:xfrm flipV="1">
            <a:off x="4343400" y="50292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2583" name="Line 31">
            <a:extLst>
              <a:ext uri="{FF2B5EF4-FFF2-40B4-BE49-F238E27FC236}">
                <a16:creationId xmlns:a16="http://schemas.microsoft.com/office/drawing/2014/main" id="{B5DD6608-DF2F-10C0-E87A-E39FE7C93372}"/>
              </a:ext>
            </a:extLst>
          </p:cNvPr>
          <p:cNvSpPr>
            <a:spLocks noChangeShapeType="1"/>
          </p:cNvSpPr>
          <p:nvPr/>
        </p:nvSpPr>
        <p:spPr bwMode="auto">
          <a:xfrm flipV="1">
            <a:off x="5791200" y="50292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2584" name="Text Box 32">
            <a:extLst>
              <a:ext uri="{FF2B5EF4-FFF2-40B4-BE49-F238E27FC236}">
                <a16:creationId xmlns:a16="http://schemas.microsoft.com/office/drawing/2014/main" id="{9B3F6742-3BEB-0DF4-EEF7-5B97FB2CABA4}"/>
              </a:ext>
            </a:extLst>
          </p:cNvPr>
          <p:cNvSpPr txBox="1">
            <a:spLocks noChangeArrowheads="1"/>
          </p:cNvSpPr>
          <p:nvPr/>
        </p:nvSpPr>
        <p:spPr bwMode="auto">
          <a:xfrm>
            <a:off x="6858000" y="44799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Local integral in the radial variable</a:t>
            </a:r>
          </a:p>
        </p:txBody>
      </p:sp>
      <p:pic>
        <p:nvPicPr>
          <p:cNvPr id="152585" name="Imagen 13">
            <a:extLst>
              <a:ext uri="{FF2B5EF4-FFF2-40B4-BE49-F238E27FC236}">
                <a16:creationId xmlns:a16="http://schemas.microsoft.com/office/drawing/2014/main" id="{9FF721B4-3EC9-1706-1AC8-2BD7DC8F6C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73175"/>
            <a:ext cx="9144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descr="table">
            <a:extLst>
              <a:ext uri="{FF2B5EF4-FFF2-40B4-BE49-F238E27FC236}">
                <a16:creationId xmlns:a16="http://schemas.microsoft.com/office/drawing/2014/main" id="{9000E811-11D1-FF85-DE38-AD4CD5259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80772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11">
            <a:extLst>
              <a:ext uri="{FF2B5EF4-FFF2-40B4-BE49-F238E27FC236}">
                <a16:creationId xmlns:a16="http://schemas.microsoft.com/office/drawing/2014/main" id="{C53ECD78-437E-024F-333C-9A8A806C403A}"/>
              </a:ext>
            </a:extLst>
          </p:cNvPr>
          <p:cNvSpPr txBox="1">
            <a:spLocks noChangeArrowheads="1"/>
          </p:cNvSpPr>
          <p:nvPr/>
        </p:nvSpPr>
        <p:spPr bwMode="auto">
          <a:xfrm>
            <a:off x="0" y="2286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800">
                <a:solidFill>
                  <a:srgbClr val="FFFF00"/>
                </a:solidFill>
              </a:rPr>
              <a:t>Si atomic configuration:</a:t>
            </a:r>
            <a:r>
              <a:rPr lang="en-US" altLang="es-ES" sz="2800"/>
              <a:t>  </a:t>
            </a:r>
            <a:r>
              <a:rPr lang="en-US" altLang="es-ES" sz="2800">
                <a:solidFill>
                  <a:srgbClr val="00FFFF"/>
                </a:solidFill>
              </a:rPr>
              <a:t>1s</a:t>
            </a:r>
            <a:r>
              <a:rPr lang="en-US" altLang="es-ES" sz="2800" baseline="30000">
                <a:solidFill>
                  <a:srgbClr val="00FFFF"/>
                </a:solidFill>
              </a:rPr>
              <a:t>2</a:t>
            </a:r>
            <a:r>
              <a:rPr lang="en-US" altLang="es-ES" sz="2800">
                <a:solidFill>
                  <a:srgbClr val="00FFFF"/>
                </a:solidFill>
              </a:rPr>
              <a:t> 2s</a:t>
            </a:r>
            <a:r>
              <a:rPr lang="en-US" altLang="es-ES" sz="2800" baseline="30000">
                <a:solidFill>
                  <a:srgbClr val="00FFFF"/>
                </a:solidFill>
              </a:rPr>
              <a:t>2</a:t>
            </a:r>
            <a:r>
              <a:rPr lang="en-US" altLang="es-ES" sz="2800">
                <a:solidFill>
                  <a:srgbClr val="00FFFF"/>
                </a:solidFill>
              </a:rPr>
              <a:t> 2p</a:t>
            </a:r>
            <a:r>
              <a:rPr lang="en-US" altLang="es-ES" sz="2800" baseline="30000">
                <a:solidFill>
                  <a:srgbClr val="00FFFF"/>
                </a:solidFill>
              </a:rPr>
              <a:t>6</a:t>
            </a:r>
            <a:r>
              <a:rPr lang="en-US" altLang="es-ES" sz="2800"/>
              <a:t>      </a:t>
            </a:r>
            <a:r>
              <a:rPr lang="en-US" altLang="es-ES" sz="2800">
                <a:solidFill>
                  <a:srgbClr val="FFFF00"/>
                </a:solidFill>
              </a:rPr>
              <a:t>3s</a:t>
            </a:r>
            <a:r>
              <a:rPr lang="en-US" altLang="es-ES" sz="2800" baseline="30000">
                <a:solidFill>
                  <a:srgbClr val="FFFF00"/>
                </a:solidFill>
              </a:rPr>
              <a:t>2</a:t>
            </a:r>
            <a:r>
              <a:rPr lang="en-US" altLang="es-ES" sz="2800">
                <a:solidFill>
                  <a:srgbClr val="FFFF00"/>
                </a:solidFill>
              </a:rPr>
              <a:t> 3p</a:t>
            </a:r>
            <a:r>
              <a:rPr lang="en-US" altLang="es-ES" sz="2800" baseline="30000">
                <a:solidFill>
                  <a:srgbClr val="FFFF00"/>
                </a:solidFill>
              </a:rPr>
              <a:t>2</a:t>
            </a:r>
          </a:p>
        </p:txBody>
      </p:sp>
      <p:sp>
        <p:nvSpPr>
          <p:cNvPr id="26627" name="AutoShape 12">
            <a:extLst>
              <a:ext uri="{FF2B5EF4-FFF2-40B4-BE49-F238E27FC236}">
                <a16:creationId xmlns:a16="http://schemas.microsoft.com/office/drawing/2014/main" id="{BB34FBF9-D3A8-E61A-A868-34AF095DB003}"/>
              </a:ext>
            </a:extLst>
          </p:cNvPr>
          <p:cNvSpPr>
            <a:spLocks/>
          </p:cNvSpPr>
          <p:nvPr/>
        </p:nvSpPr>
        <p:spPr bwMode="auto">
          <a:xfrm rot="-5400000">
            <a:off x="5219700" y="-38100"/>
            <a:ext cx="76200" cy="1676400"/>
          </a:xfrm>
          <a:prstGeom prst="leftBrace">
            <a:avLst>
              <a:gd name="adj1" fmla="val 183333"/>
              <a:gd name="adj2" fmla="val 50000"/>
            </a:avLst>
          </a:pr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6628" name="AutoShape 13">
            <a:extLst>
              <a:ext uri="{FF2B5EF4-FFF2-40B4-BE49-F238E27FC236}">
                <a16:creationId xmlns:a16="http://schemas.microsoft.com/office/drawing/2014/main" id="{78EED719-DE98-3ABE-8999-3F72797B2A66}"/>
              </a:ext>
            </a:extLst>
          </p:cNvPr>
          <p:cNvSpPr>
            <a:spLocks/>
          </p:cNvSpPr>
          <p:nvPr/>
        </p:nvSpPr>
        <p:spPr bwMode="auto">
          <a:xfrm rot="-5400000">
            <a:off x="7277100" y="190500"/>
            <a:ext cx="76200" cy="1219200"/>
          </a:xfrm>
          <a:prstGeom prst="leftBrace">
            <a:avLst>
              <a:gd name="adj1" fmla="val 133333"/>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6629" name="Text Box 14">
            <a:extLst>
              <a:ext uri="{FF2B5EF4-FFF2-40B4-BE49-F238E27FC236}">
                <a16:creationId xmlns:a16="http://schemas.microsoft.com/office/drawing/2014/main" id="{B6B189DB-0C0E-1D31-6CB9-DE3B74152A58}"/>
              </a:ext>
            </a:extLst>
          </p:cNvPr>
          <p:cNvSpPr txBox="1">
            <a:spLocks noChangeArrowheads="1"/>
          </p:cNvSpPr>
          <p:nvPr/>
        </p:nvSpPr>
        <p:spPr bwMode="auto">
          <a:xfrm>
            <a:off x="4762500" y="100488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800">
                <a:solidFill>
                  <a:srgbClr val="00FFFF"/>
                </a:solidFill>
              </a:rPr>
              <a:t>core</a:t>
            </a:r>
          </a:p>
        </p:txBody>
      </p:sp>
      <p:sp>
        <p:nvSpPr>
          <p:cNvPr id="26630" name="Text Box 15">
            <a:extLst>
              <a:ext uri="{FF2B5EF4-FFF2-40B4-BE49-F238E27FC236}">
                <a16:creationId xmlns:a16="http://schemas.microsoft.com/office/drawing/2014/main" id="{F0A7D682-19AB-F485-67D6-449F0DBC6E13}"/>
              </a:ext>
            </a:extLst>
          </p:cNvPr>
          <p:cNvSpPr txBox="1">
            <a:spLocks noChangeArrowheads="1"/>
          </p:cNvSpPr>
          <p:nvPr/>
        </p:nvSpPr>
        <p:spPr bwMode="auto">
          <a:xfrm>
            <a:off x="6477000" y="103505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800">
                <a:solidFill>
                  <a:srgbClr val="FFFF00"/>
                </a:solidFill>
              </a:rPr>
              <a:t>valence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0352D0C1-B3D0-C044-B1FE-3BF83C6E4CA2}"/>
              </a:ext>
            </a:extLst>
          </p:cNvPr>
          <p:cNvSpPr>
            <a:spLocks noGrp="1" noChangeArrowheads="1"/>
          </p:cNvSpPr>
          <p:nvPr>
            <p:ph type="title"/>
          </p:nvPr>
        </p:nvSpPr>
        <p:spPr>
          <a:xfrm>
            <a:off x="0" y="0"/>
            <a:ext cx="9067800" cy="914400"/>
          </a:xfrm>
        </p:spPr>
        <p:txBody>
          <a:bodyPr/>
          <a:lstStyle/>
          <a:p>
            <a:pPr eaLnBrk="1" hangingPunct="1">
              <a:defRPr/>
            </a:pPr>
            <a:r>
              <a:rPr lang="en-US" dirty="0">
                <a:cs typeface="+mj-cs"/>
              </a:rPr>
              <a:t>Computational scaling in the computation of </a:t>
            </a:r>
            <a:r>
              <a:rPr lang="en-US" dirty="0" err="1">
                <a:cs typeface="+mj-cs"/>
              </a:rPr>
              <a:t>semilocal</a:t>
            </a:r>
            <a:r>
              <a:rPr lang="en-US" dirty="0">
                <a:cs typeface="+mj-cs"/>
              </a:rPr>
              <a:t> potentials</a:t>
            </a:r>
          </a:p>
        </p:txBody>
      </p:sp>
      <p:pic>
        <p:nvPicPr>
          <p:cNvPr id="154626" name="Picture 26" descr="1">
            <a:extLst>
              <a:ext uri="{FF2B5EF4-FFF2-40B4-BE49-F238E27FC236}">
                <a16:creationId xmlns:a16="http://schemas.microsoft.com/office/drawing/2014/main" id="{176906EC-30A4-24B3-BCC3-2BD2741F6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1571625"/>
            <a:ext cx="383063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29">
            <a:extLst>
              <a:ext uri="{FF2B5EF4-FFF2-40B4-BE49-F238E27FC236}">
                <a16:creationId xmlns:a16="http://schemas.microsoft.com/office/drawing/2014/main" id="{C86274FA-87D0-751C-61BF-4B760A83D6B6}"/>
              </a:ext>
            </a:extLst>
          </p:cNvPr>
          <p:cNvSpPr txBox="1">
            <a:spLocks noChangeArrowheads="1"/>
          </p:cNvSpPr>
          <p:nvPr/>
        </p:nvSpPr>
        <p:spPr bwMode="auto">
          <a:xfrm>
            <a:off x="0" y="24828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Radial part of the basis function (for AO) or the spherical Bessel functions (for PW)</a:t>
            </a:r>
          </a:p>
        </p:txBody>
      </p:sp>
      <p:sp>
        <p:nvSpPr>
          <p:cNvPr id="154628" name="Line 30">
            <a:extLst>
              <a:ext uri="{FF2B5EF4-FFF2-40B4-BE49-F238E27FC236}">
                <a16:creationId xmlns:a16="http://schemas.microsoft.com/office/drawing/2014/main" id="{79F8DD59-548B-47D7-588A-1507EBC3D1DB}"/>
              </a:ext>
            </a:extLst>
          </p:cNvPr>
          <p:cNvSpPr>
            <a:spLocks noChangeShapeType="1"/>
          </p:cNvSpPr>
          <p:nvPr/>
        </p:nvSpPr>
        <p:spPr bwMode="auto">
          <a:xfrm flipV="1">
            <a:off x="4343400" y="21336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4629" name="Line 31">
            <a:extLst>
              <a:ext uri="{FF2B5EF4-FFF2-40B4-BE49-F238E27FC236}">
                <a16:creationId xmlns:a16="http://schemas.microsoft.com/office/drawing/2014/main" id="{D415623B-A838-A806-D9DE-D211109D51A9}"/>
              </a:ext>
            </a:extLst>
          </p:cNvPr>
          <p:cNvSpPr>
            <a:spLocks noChangeShapeType="1"/>
          </p:cNvSpPr>
          <p:nvPr/>
        </p:nvSpPr>
        <p:spPr bwMode="auto">
          <a:xfrm flipV="1">
            <a:off x="5791200" y="21336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54630" name="Text Box 32">
            <a:extLst>
              <a:ext uri="{FF2B5EF4-FFF2-40B4-BE49-F238E27FC236}">
                <a16:creationId xmlns:a16="http://schemas.microsoft.com/office/drawing/2014/main" id="{77636C33-B1A5-1601-F26D-2D75978B32E9}"/>
              </a:ext>
            </a:extLst>
          </p:cNvPr>
          <p:cNvSpPr txBox="1">
            <a:spLocks noChangeArrowheads="1"/>
          </p:cNvSpPr>
          <p:nvPr/>
        </p:nvSpPr>
        <p:spPr bwMode="auto">
          <a:xfrm>
            <a:off x="6858000" y="15843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Local integral in the radial variable</a:t>
            </a:r>
          </a:p>
        </p:txBody>
      </p:sp>
      <p:sp>
        <p:nvSpPr>
          <p:cNvPr id="154631" name="CuadroTexto 1">
            <a:extLst>
              <a:ext uri="{FF2B5EF4-FFF2-40B4-BE49-F238E27FC236}">
                <a16:creationId xmlns:a16="http://schemas.microsoft.com/office/drawing/2014/main" id="{F461117E-CCF6-14EC-F8CE-C46F6AA3D17D}"/>
              </a:ext>
            </a:extLst>
          </p:cNvPr>
          <p:cNvSpPr txBox="1">
            <a:spLocks noChangeArrowheads="1"/>
          </p:cNvSpPr>
          <p:nvPr/>
        </p:nvSpPr>
        <p:spPr bwMode="auto">
          <a:xfrm>
            <a:off x="1333500" y="32766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solidFill>
                  <a:srgbClr val="FFFFFF"/>
                </a:solidFill>
              </a:rPr>
              <a:t>The computation of these integrals is very expensive. </a:t>
            </a:r>
          </a:p>
          <a:p>
            <a:pPr eaLnBrk="1" hangingPunct="1">
              <a:spcBef>
                <a:spcPct val="0"/>
              </a:spcBef>
              <a:buFontTx/>
              <a:buNone/>
            </a:pPr>
            <a:r>
              <a:rPr lang="es-ES" altLang="es-ES" sz="1800">
                <a:solidFill>
                  <a:srgbClr val="FFFFFF"/>
                </a:solidFill>
              </a:rPr>
              <a:t>It scales as </a:t>
            </a:r>
          </a:p>
        </p:txBody>
      </p:sp>
      <p:pic>
        <p:nvPicPr>
          <p:cNvPr id="154632" name="Imagen 2">
            <a:extLst>
              <a:ext uri="{FF2B5EF4-FFF2-40B4-BE49-F238E27FC236}">
                <a16:creationId xmlns:a16="http://schemas.microsoft.com/office/drawing/2014/main" id="{586A1F37-D759-B1C9-62AD-60FB53371E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11763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3" name="Agrupar 7">
            <a:extLst>
              <a:ext uri="{FF2B5EF4-FFF2-40B4-BE49-F238E27FC236}">
                <a16:creationId xmlns:a16="http://schemas.microsoft.com/office/drawing/2014/main" id="{6A87060C-A0E9-A752-67B4-AAE3CED1871A}"/>
              </a:ext>
            </a:extLst>
          </p:cNvPr>
          <p:cNvGrpSpPr>
            <a:grpSpLocks/>
          </p:cNvGrpSpPr>
          <p:nvPr/>
        </p:nvGrpSpPr>
        <p:grpSpPr bwMode="auto">
          <a:xfrm>
            <a:off x="511175" y="4191000"/>
            <a:ext cx="8175625" cy="1208088"/>
            <a:chOff x="967954" y="4343400"/>
            <a:chExt cx="8176046" cy="1207532"/>
          </a:xfrm>
        </p:grpSpPr>
        <p:pic>
          <p:nvPicPr>
            <p:cNvPr id="154639" name="Imagen 3">
              <a:extLst>
                <a:ext uri="{FF2B5EF4-FFF2-40B4-BE49-F238E27FC236}">
                  <a16:creationId xmlns:a16="http://schemas.microsoft.com/office/drawing/2014/main" id="{3F03A406-06CD-2106-D57A-9725C560E7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954" y="5257800"/>
              <a:ext cx="327446" cy="2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0" name="Imagen 4">
              <a:extLst>
                <a:ext uri="{FF2B5EF4-FFF2-40B4-BE49-F238E27FC236}">
                  <a16:creationId xmlns:a16="http://schemas.microsoft.com/office/drawing/2014/main" id="{1A85EB15-D8A7-FDBD-EB19-4D911E6E55C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19600"/>
              <a:ext cx="377242" cy="2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1" name="CuadroTexto 5">
              <a:extLst>
                <a:ext uri="{FF2B5EF4-FFF2-40B4-BE49-F238E27FC236}">
                  <a16:creationId xmlns:a16="http://schemas.microsoft.com/office/drawing/2014/main" id="{DB859A99-9C90-4B1D-6AF1-E367C2B1B7BA}"/>
                </a:ext>
              </a:extLst>
            </p:cNvPr>
            <p:cNvSpPr txBox="1">
              <a:spLocks noChangeArrowheads="1"/>
            </p:cNvSpPr>
            <p:nvPr/>
          </p:nvSpPr>
          <p:spPr bwMode="auto">
            <a:xfrm>
              <a:off x="1600200" y="4343400"/>
              <a:ext cx="434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solidFill>
                    <a:srgbClr val="FFFFFF"/>
                  </a:solidFill>
                </a:rPr>
                <a:t>Number of basis functions</a:t>
              </a:r>
            </a:p>
          </p:txBody>
        </p:sp>
        <p:sp>
          <p:nvSpPr>
            <p:cNvPr id="154642" name="CuadroTexto 18">
              <a:extLst>
                <a:ext uri="{FF2B5EF4-FFF2-40B4-BE49-F238E27FC236}">
                  <a16:creationId xmlns:a16="http://schemas.microsoft.com/office/drawing/2014/main" id="{38C1B542-B9E1-C29F-4610-4927A24CD6E0}"/>
                </a:ext>
              </a:extLst>
            </p:cNvPr>
            <p:cNvSpPr txBox="1">
              <a:spLocks noChangeArrowheads="1"/>
            </p:cNvSpPr>
            <p:nvPr/>
          </p:nvSpPr>
          <p:spPr bwMode="auto">
            <a:xfrm>
              <a:off x="1676400" y="5181600"/>
              <a:ext cx="746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800">
                  <a:solidFill>
                    <a:srgbClr val="FFFFFF"/>
                  </a:solidFill>
                </a:rPr>
                <a:t>Number of atoms in the system (for every atom            changes)</a:t>
              </a:r>
            </a:p>
          </p:txBody>
        </p:sp>
      </p:grpSp>
      <p:pic>
        <p:nvPicPr>
          <p:cNvPr id="154634" name="Imagen 1">
            <a:extLst>
              <a:ext uri="{FF2B5EF4-FFF2-40B4-BE49-F238E27FC236}">
                <a16:creationId xmlns:a16="http://schemas.microsoft.com/office/drawing/2014/main" id="{C9E57DD3-299E-87B0-2982-4087B6D73C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89700" y="5029200"/>
            <a:ext cx="673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5" name="CuadroTexto 2">
            <a:extLst>
              <a:ext uri="{FF2B5EF4-FFF2-40B4-BE49-F238E27FC236}">
                <a16:creationId xmlns:a16="http://schemas.microsoft.com/office/drawing/2014/main" id="{B574B88C-C605-DA66-8C2D-C5B75E0AA51D}"/>
              </a:ext>
            </a:extLst>
          </p:cNvPr>
          <p:cNvSpPr txBox="1">
            <a:spLocks noChangeArrowheads="1"/>
          </p:cNvSpPr>
          <p:nvPr/>
        </p:nvSpPr>
        <p:spPr bwMode="auto">
          <a:xfrm>
            <a:off x="914400" y="54864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FFFFFF"/>
                </a:solidFill>
              </a:rPr>
              <a:t>Since       also scales with the number of atoms, the scaling of the previous operation is </a:t>
            </a:r>
          </a:p>
        </p:txBody>
      </p:sp>
      <p:pic>
        <p:nvPicPr>
          <p:cNvPr id="154636" name="Imagen 4">
            <a:extLst>
              <a:ext uri="{FF2B5EF4-FFF2-40B4-BE49-F238E27FC236}">
                <a16:creationId xmlns:a16="http://schemas.microsoft.com/office/drawing/2014/main" id="{F3DC38FB-FF0E-5C03-6B1F-56C92C5232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5562600"/>
            <a:ext cx="377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Imagen 3">
            <a:extLst>
              <a:ext uri="{FF2B5EF4-FFF2-40B4-BE49-F238E27FC236}">
                <a16:creationId xmlns:a16="http://schemas.microsoft.com/office/drawing/2014/main" id="{35E67199-3806-AFBF-2BDE-8538B93E2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5791200"/>
            <a:ext cx="8636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8" name="CuadroTexto 8">
            <a:extLst>
              <a:ext uri="{FF2B5EF4-FFF2-40B4-BE49-F238E27FC236}">
                <a16:creationId xmlns:a16="http://schemas.microsoft.com/office/drawing/2014/main" id="{5FF54FCA-DF16-4710-20A7-AF605A0193F7}"/>
              </a:ext>
            </a:extLst>
          </p:cNvPr>
          <p:cNvSpPr txBox="1">
            <a:spLocks noChangeArrowheads="1"/>
          </p:cNvSpPr>
          <p:nvPr/>
        </p:nvSpPr>
        <p:spPr bwMode="auto">
          <a:xfrm>
            <a:off x="647700" y="6335713"/>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FFFF00"/>
                </a:solidFill>
              </a:rPr>
              <a:t>Bottleneck for electronic structure simulations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92F9E3C9-7834-76BD-0DAE-A405EAD682AB}"/>
              </a:ext>
            </a:extLst>
          </p:cNvPr>
          <p:cNvSpPr>
            <a:spLocks noGrp="1" noChangeArrowheads="1"/>
          </p:cNvSpPr>
          <p:nvPr>
            <p:ph type="title"/>
          </p:nvPr>
        </p:nvSpPr>
        <p:spPr>
          <a:xfrm>
            <a:off x="0" y="0"/>
            <a:ext cx="8229600" cy="1066800"/>
          </a:xfrm>
        </p:spPr>
        <p:txBody>
          <a:bodyPr/>
          <a:lstStyle/>
          <a:p>
            <a:pPr eaLnBrk="1" hangingPunct="1">
              <a:defRPr/>
            </a:pPr>
            <a:r>
              <a:rPr lang="en-US">
                <a:cs typeface="+mj-cs"/>
              </a:rPr>
              <a:t>Replacing the semi-local operator by a fully non-local form separable in the radial variables</a:t>
            </a:r>
          </a:p>
        </p:txBody>
      </p:sp>
      <p:sp>
        <p:nvSpPr>
          <p:cNvPr id="156674" name="Text Box 30">
            <a:extLst>
              <a:ext uri="{FF2B5EF4-FFF2-40B4-BE49-F238E27FC236}">
                <a16:creationId xmlns:a16="http://schemas.microsoft.com/office/drawing/2014/main" id="{A86C3686-4D5C-33F7-CCA2-CAD2D0A2F003}"/>
              </a:ext>
            </a:extLst>
          </p:cNvPr>
          <p:cNvSpPr txBox="1">
            <a:spLocks noChangeArrowheads="1"/>
          </p:cNvSpPr>
          <p:nvPr/>
        </p:nvSpPr>
        <p:spPr bwMode="auto">
          <a:xfrm>
            <a:off x="609600" y="12192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Replacing the semi-local operator with a fully non-local form separable in the radial variables, allows a factorization of the problem</a:t>
            </a:r>
          </a:p>
        </p:txBody>
      </p:sp>
      <p:sp>
        <p:nvSpPr>
          <p:cNvPr id="156675" name="Text Box 33">
            <a:extLst>
              <a:ext uri="{FF2B5EF4-FFF2-40B4-BE49-F238E27FC236}">
                <a16:creationId xmlns:a16="http://schemas.microsoft.com/office/drawing/2014/main" id="{DB481792-B1A5-4F3C-8C4C-BAC7D06E6468}"/>
              </a:ext>
            </a:extLst>
          </p:cNvPr>
          <p:cNvSpPr txBox="1">
            <a:spLocks noChangeArrowheads="1"/>
          </p:cNvSpPr>
          <p:nvPr/>
        </p:nvSpPr>
        <p:spPr bwMode="auto">
          <a:xfrm>
            <a:off x="4152900" y="5029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with</a:t>
            </a:r>
          </a:p>
        </p:txBody>
      </p:sp>
      <p:sp>
        <p:nvSpPr>
          <p:cNvPr id="156676" name="Text Box 36">
            <a:extLst>
              <a:ext uri="{FF2B5EF4-FFF2-40B4-BE49-F238E27FC236}">
                <a16:creationId xmlns:a16="http://schemas.microsoft.com/office/drawing/2014/main" id="{A1072EFD-EA94-F8DC-7F53-65572AC3BCB5}"/>
              </a:ext>
            </a:extLst>
          </p:cNvPr>
          <p:cNvSpPr txBox="1">
            <a:spLocks noChangeArrowheads="1"/>
          </p:cNvSpPr>
          <p:nvPr/>
        </p:nvSpPr>
        <p:spPr bwMode="auto">
          <a:xfrm>
            <a:off x="57150" y="6521450"/>
            <a:ext cx="906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600">
                <a:solidFill>
                  <a:srgbClr val="FFFF00"/>
                </a:solidFill>
              </a:rPr>
              <a:t>Now, the non-local part can be cheaply and accurately computed as two-center intergrals</a:t>
            </a:r>
          </a:p>
        </p:txBody>
      </p:sp>
      <p:pic>
        <p:nvPicPr>
          <p:cNvPr id="156677" name="Imagen 1">
            <a:extLst>
              <a:ext uri="{FF2B5EF4-FFF2-40B4-BE49-F238E27FC236}">
                <a16:creationId xmlns:a16="http://schemas.microsoft.com/office/drawing/2014/main" id="{BCE230BD-A38B-17B6-80D6-C2FEBC1501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1440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Imagen 2">
            <a:extLst>
              <a:ext uri="{FF2B5EF4-FFF2-40B4-BE49-F238E27FC236}">
                <a16:creationId xmlns:a16="http://schemas.microsoft.com/office/drawing/2014/main" id="{172D2C95-772C-E131-BD60-AA868DBA7E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5486400"/>
            <a:ext cx="49720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Imagen 3">
            <a:extLst>
              <a:ext uri="{FF2B5EF4-FFF2-40B4-BE49-F238E27FC236}">
                <a16:creationId xmlns:a16="http://schemas.microsoft.com/office/drawing/2014/main" id="{F7DBE3DE-C7DA-03AF-4655-A2ABCE671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2675" y="2105025"/>
            <a:ext cx="4438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91359649-7ADB-17D6-D566-510820E2C9C9}"/>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It is useful to separate the ionic pseudopotentials into a local (l-independent) part and non-local terms</a:t>
            </a:r>
          </a:p>
        </p:txBody>
      </p:sp>
      <p:pic>
        <p:nvPicPr>
          <p:cNvPr id="158722" name="Picture 11" descr="1">
            <a:extLst>
              <a:ext uri="{FF2B5EF4-FFF2-40B4-BE49-F238E27FC236}">
                <a16:creationId xmlns:a16="http://schemas.microsoft.com/office/drawing/2014/main" id="{9E6705BE-7689-BE99-B08A-2AC077320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3190875"/>
            <a:ext cx="27146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00" name="Text Box 12">
            <a:extLst>
              <a:ext uri="{FF2B5EF4-FFF2-40B4-BE49-F238E27FC236}">
                <a16:creationId xmlns:a16="http://schemas.microsoft.com/office/drawing/2014/main" id="{81D4C21F-5181-49F5-12AB-92FE0F57C81C}"/>
              </a:ext>
            </a:extLst>
          </p:cNvPr>
          <p:cNvSpPr txBox="1">
            <a:spLocks noChangeArrowheads="1"/>
          </p:cNvSpPr>
          <p:nvPr/>
        </p:nvSpPr>
        <p:spPr bwMode="auto">
          <a:xfrm>
            <a:off x="876300" y="1279525"/>
            <a:ext cx="7391400" cy="641350"/>
          </a:xfrm>
          <a:prstGeom prst="rect">
            <a:avLst/>
          </a:prstGeom>
          <a:noFill/>
          <a:ln>
            <a:noFill/>
          </a:ln>
          <a:effectLst/>
        </p:spPr>
        <p:txBody>
          <a:bodyPr>
            <a:spAutoFit/>
          </a:bodyPr>
          <a:lstStyle/>
          <a:p>
            <a:pPr algn="ctr" eaLnBrk="1" hangingPunct="1">
              <a:spcBef>
                <a:spcPct val="50000"/>
              </a:spcBef>
              <a:defRPr/>
            </a:pPr>
            <a:r>
              <a:rPr lang="es-ES" b="1" dirty="0">
                <a:solidFill>
                  <a:schemeClr val="bg1"/>
                </a:solidFill>
                <a:latin typeface="Arial" charset="0"/>
                <a:ea typeface="ＭＳ Ｐゴシック" charset="0"/>
              </a:rPr>
              <a:t>In </a:t>
            </a:r>
            <a:r>
              <a:rPr lang="es-ES" b="1" cap="small" dirty="0">
                <a:solidFill>
                  <a:schemeClr val="bg1"/>
                </a:solidFill>
                <a:latin typeface="Arial" charset="0"/>
                <a:ea typeface="ＭＳ Ｐゴシック" charset="0"/>
              </a:rPr>
              <a:t>Siesta</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the</a:t>
            </a:r>
            <a:r>
              <a:rPr lang="es-ES" b="1" dirty="0">
                <a:solidFill>
                  <a:schemeClr val="bg1"/>
                </a:solidFill>
                <a:latin typeface="Arial" charset="0"/>
                <a:ea typeface="ＭＳ Ｐゴシック" charset="0"/>
              </a:rPr>
              <a:t> local </a:t>
            </a:r>
            <a:r>
              <a:rPr lang="es-ES" b="1" dirty="0" err="1">
                <a:solidFill>
                  <a:schemeClr val="bg1"/>
                </a:solidFill>
                <a:latin typeface="Arial" charset="0"/>
                <a:ea typeface="ＭＳ Ｐゴシック" charset="0"/>
              </a:rPr>
              <a:t>pseudopotential</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is</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optimized</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for</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smoothness</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because</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it</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is</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represented</a:t>
            </a:r>
            <a:r>
              <a:rPr lang="es-ES" b="1" dirty="0">
                <a:solidFill>
                  <a:schemeClr val="bg1"/>
                </a:solidFill>
                <a:latin typeface="Arial" charset="0"/>
                <a:ea typeface="ＭＳ Ｐゴシック" charset="0"/>
              </a:rPr>
              <a:t> in </a:t>
            </a:r>
            <a:r>
              <a:rPr lang="es-ES" b="1" dirty="0" err="1">
                <a:solidFill>
                  <a:schemeClr val="bg1"/>
                </a:solidFill>
                <a:latin typeface="Arial" charset="0"/>
                <a:ea typeface="ＭＳ Ｐゴシック" charset="0"/>
              </a:rPr>
              <a:t>the</a:t>
            </a:r>
            <a:r>
              <a:rPr lang="es-ES" b="1" dirty="0">
                <a:solidFill>
                  <a:schemeClr val="bg1"/>
                </a:solidFill>
                <a:latin typeface="Arial" charset="0"/>
                <a:ea typeface="ＭＳ Ｐゴシック" charset="0"/>
              </a:rPr>
              <a:t> real </a:t>
            </a:r>
            <a:r>
              <a:rPr lang="es-ES" b="1" dirty="0" err="1">
                <a:solidFill>
                  <a:schemeClr val="bg1"/>
                </a:solidFill>
                <a:latin typeface="Arial" charset="0"/>
                <a:ea typeface="ＭＳ Ｐゴシック" charset="0"/>
              </a:rPr>
              <a:t>space</a:t>
            </a:r>
            <a:r>
              <a:rPr lang="es-ES" b="1" dirty="0">
                <a:solidFill>
                  <a:schemeClr val="bg1"/>
                </a:solidFill>
                <a:latin typeface="Arial" charset="0"/>
                <a:ea typeface="ＭＳ Ｐゴシック" charset="0"/>
              </a:rPr>
              <a:t> </a:t>
            </a:r>
            <a:r>
              <a:rPr lang="es-ES" b="1" dirty="0" err="1">
                <a:solidFill>
                  <a:schemeClr val="bg1"/>
                </a:solidFill>
                <a:latin typeface="Arial" charset="0"/>
                <a:ea typeface="ＭＳ Ｐゴシック" charset="0"/>
              </a:rPr>
              <a:t>grid</a:t>
            </a:r>
            <a:endParaRPr lang="es-ES" b="1" dirty="0">
              <a:solidFill>
                <a:schemeClr val="bg1"/>
              </a:solidFill>
              <a:latin typeface="Arial" charset="0"/>
              <a:ea typeface="ＭＳ Ｐゴシック" charset="0"/>
            </a:endParaRPr>
          </a:p>
        </p:txBody>
      </p:sp>
      <p:sp>
        <p:nvSpPr>
          <p:cNvPr id="158724" name="Text Box 13">
            <a:extLst>
              <a:ext uri="{FF2B5EF4-FFF2-40B4-BE49-F238E27FC236}">
                <a16:creationId xmlns:a16="http://schemas.microsoft.com/office/drawing/2014/main" id="{4623FD7A-78BF-90D5-F875-10A4697A31DF}"/>
              </a:ext>
            </a:extLst>
          </p:cNvPr>
          <p:cNvSpPr txBox="1">
            <a:spLocks noChangeArrowheads="1"/>
          </p:cNvSpPr>
          <p:nvPr/>
        </p:nvSpPr>
        <p:spPr bwMode="auto">
          <a:xfrm>
            <a:off x="876300" y="2193925"/>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It is defined as the potential generated by a positive charge distribution of the form</a:t>
            </a:r>
          </a:p>
        </p:txBody>
      </p:sp>
      <p:grpSp>
        <p:nvGrpSpPr>
          <p:cNvPr id="158725" name="Group 16">
            <a:extLst>
              <a:ext uri="{FF2B5EF4-FFF2-40B4-BE49-F238E27FC236}">
                <a16:creationId xmlns:a16="http://schemas.microsoft.com/office/drawing/2014/main" id="{2238FDA6-B47D-D285-2317-04F37853FA8E}"/>
              </a:ext>
            </a:extLst>
          </p:cNvPr>
          <p:cNvGrpSpPr>
            <a:grpSpLocks/>
          </p:cNvGrpSpPr>
          <p:nvPr/>
        </p:nvGrpSpPr>
        <p:grpSpPr bwMode="auto">
          <a:xfrm>
            <a:off x="4267200" y="3016250"/>
            <a:ext cx="4572000" cy="1298575"/>
            <a:chOff x="2688" y="1900"/>
            <a:chExt cx="2880" cy="818"/>
          </a:xfrm>
        </p:grpSpPr>
        <p:sp>
          <p:nvSpPr>
            <p:cNvPr id="158726" name="Text Box 14">
              <a:extLst>
                <a:ext uri="{FF2B5EF4-FFF2-40B4-BE49-F238E27FC236}">
                  <a16:creationId xmlns:a16="http://schemas.microsoft.com/office/drawing/2014/main" id="{FD3007A8-4F75-05E0-864C-85A30D1BAF5C}"/>
                </a:ext>
              </a:extLst>
            </p:cNvPr>
            <p:cNvSpPr txBox="1">
              <a:spLocks noChangeArrowheads="1"/>
            </p:cNvSpPr>
            <p:nvPr/>
          </p:nvSpPr>
          <p:spPr bwMode="auto">
            <a:xfrm>
              <a:off x="2688" y="1900"/>
              <a:ext cx="288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600" b="0" i="1">
                  <a:latin typeface="Times New Roman" panose="02020603050405020304" pitchFamily="18" charset="0"/>
                </a:rPr>
                <a:t>a</a:t>
              </a:r>
              <a:r>
                <a:rPr lang="es-ES" altLang="es-ES" sz="1600"/>
                <a:t> and </a:t>
              </a:r>
              <a:r>
                <a:rPr lang="es-ES" altLang="es-ES" sz="1600" b="0" i="1">
                  <a:latin typeface="Times New Roman" panose="02020603050405020304" pitchFamily="18" charset="0"/>
                </a:rPr>
                <a:t>b</a:t>
              </a:r>
              <a:r>
                <a:rPr lang="es-ES" altLang="es-ES" sz="1600"/>
                <a:t> are chosen to provide simultaneously optimal real-space localization and reciprocal-space convergence </a:t>
              </a:r>
            </a:p>
            <a:p>
              <a:pPr algn="ctr" eaLnBrk="1" hangingPunct="1">
                <a:spcBef>
                  <a:spcPct val="50000"/>
                </a:spcBef>
                <a:buFontTx/>
                <a:buNone/>
              </a:pPr>
              <a:endParaRPr lang="es-ES" altLang="es-ES" sz="1600"/>
            </a:p>
          </p:txBody>
        </p:sp>
        <p:pic>
          <p:nvPicPr>
            <p:cNvPr id="158727" name="Picture 15" descr="1">
              <a:extLst>
                <a:ext uri="{FF2B5EF4-FFF2-40B4-BE49-F238E27FC236}">
                  <a16:creationId xmlns:a16="http://schemas.microsoft.com/office/drawing/2014/main" id="{38C3E30F-E88B-3A77-F0F0-1C084EB99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 y="2448"/>
              <a:ext cx="129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55E5938D-56B8-EC92-608D-0D4BF7E8D0E4}"/>
              </a:ext>
            </a:extLst>
          </p:cNvPr>
          <p:cNvSpPr>
            <a:spLocks noGrp="1" noChangeArrowheads="1"/>
          </p:cNvSpPr>
          <p:nvPr>
            <p:ph type="title"/>
          </p:nvPr>
        </p:nvSpPr>
        <p:spPr>
          <a:xfrm>
            <a:off x="0" y="0"/>
            <a:ext cx="8229600" cy="1066800"/>
          </a:xfrm>
        </p:spPr>
        <p:txBody>
          <a:bodyPr/>
          <a:lstStyle/>
          <a:p>
            <a:pPr eaLnBrk="1" hangingPunct="1">
              <a:defRPr/>
            </a:pPr>
            <a:r>
              <a:rPr lang="en-US">
                <a:cs typeface="+mj-cs"/>
              </a:rPr>
              <a:t>General expression for a separable non-local potential of the Kleinman-Bylander form</a:t>
            </a:r>
          </a:p>
        </p:txBody>
      </p:sp>
      <p:grpSp>
        <p:nvGrpSpPr>
          <p:cNvPr id="160770" name="Group 14">
            <a:extLst>
              <a:ext uri="{FF2B5EF4-FFF2-40B4-BE49-F238E27FC236}">
                <a16:creationId xmlns:a16="http://schemas.microsoft.com/office/drawing/2014/main" id="{5D82961B-765C-D48C-749C-F60304055FA3}"/>
              </a:ext>
            </a:extLst>
          </p:cNvPr>
          <p:cNvGrpSpPr>
            <a:grpSpLocks/>
          </p:cNvGrpSpPr>
          <p:nvPr/>
        </p:nvGrpSpPr>
        <p:grpSpPr bwMode="auto">
          <a:xfrm>
            <a:off x="914400" y="2243138"/>
            <a:ext cx="7315200" cy="366712"/>
            <a:chOff x="720" y="2352"/>
            <a:chExt cx="4608" cy="231"/>
          </a:xfrm>
        </p:grpSpPr>
        <p:sp>
          <p:nvSpPr>
            <p:cNvPr id="160780" name="Text Box 12">
              <a:extLst>
                <a:ext uri="{FF2B5EF4-FFF2-40B4-BE49-F238E27FC236}">
                  <a16:creationId xmlns:a16="http://schemas.microsoft.com/office/drawing/2014/main" id="{BB3E5145-D119-71A0-C090-0A5ED3007F9F}"/>
                </a:ext>
              </a:extLst>
            </p:cNvPr>
            <p:cNvSpPr txBox="1">
              <a:spLocks noChangeArrowheads="1"/>
            </p:cNvSpPr>
            <p:nvPr/>
          </p:nvSpPr>
          <p:spPr bwMode="auto">
            <a:xfrm>
              <a:off x="720" y="2352"/>
              <a:ext cx="4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800"/>
                <a:t>where               are the atomic, reference pseudo-wave function </a:t>
              </a:r>
            </a:p>
          </p:txBody>
        </p:sp>
        <p:pic>
          <p:nvPicPr>
            <p:cNvPr id="160781" name="Picture 13" descr="1">
              <a:extLst>
                <a:ext uri="{FF2B5EF4-FFF2-40B4-BE49-F238E27FC236}">
                  <a16:creationId xmlns:a16="http://schemas.microsoft.com/office/drawing/2014/main" id="{DF108108-DBD3-1A2B-0857-8C6AF569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 y="2352"/>
              <a:ext cx="54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71" name="Imagen 2">
            <a:extLst>
              <a:ext uri="{FF2B5EF4-FFF2-40B4-BE49-F238E27FC236}">
                <a16:creationId xmlns:a16="http://schemas.microsoft.com/office/drawing/2014/main" id="{C60FBF7D-4AE6-7772-4236-530A6B8E56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1023938"/>
            <a:ext cx="294163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72" name="Agrupar 4">
            <a:extLst>
              <a:ext uri="{FF2B5EF4-FFF2-40B4-BE49-F238E27FC236}">
                <a16:creationId xmlns:a16="http://schemas.microsoft.com/office/drawing/2014/main" id="{F29AA07B-3C1B-9CFE-DBE0-F7C356DF284C}"/>
              </a:ext>
            </a:extLst>
          </p:cNvPr>
          <p:cNvGrpSpPr>
            <a:grpSpLocks/>
          </p:cNvGrpSpPr>
          <p:nvPr/>
        </p:nvGrpSpPr>
        <p:grpSpPr bwMode="auto">
          <a:xfrm>
            <a:off x="762000" y="2852738"/>
            <a:ext cx="7620000" cy="1338262"/>
            <a:chOff x="762000" y="3200400"/>
            <a:chExt cx="7620000" cy="1338828"/>
          </a:xfrm>
        </p:grpSpPr>
        <p:sp>
          <p:nvSpPr>
            <p:cNvPr id="160778" name="Text Box 15">
              <a:extLst>
                <a:ext uri="{FF2B5EF4-FFF2-40B4-BE49-F238E27FC236}">
                  <a16:creationId xmlns:a16="http://schemas.microsoft.com/office/drawing/2014/main" id="{D0678B1A-F632-62BE-C1FA-731C9C9497F0}"/>
                </a:ext>
              </a:extLst>
            </p:cNvPr>
            <p:cNvSpPr txBox="1">
              <a:spLocks noChangeArrowheads="1"/>
            </p:cNvSpPr>
            <p:nvPr/>
          </p:nvSpPr>
          <p:spPr bwMode="auto">
            <a:xfrm>
              <a:off x="762000" y="3200400"/>
              <a:ext cx="7620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The only relevant aspect is to reproduce the all-electron calculation for the reference configuration</a:t>
              </a:r>
            </a:p>
            <a:p>
              <a:pPr algn="ctr" eaLnBrk="1" hangingPunct="1">
                <a:spcBef>
                  <a:spcPct val="50000"/>
                </a:spcBef>
                <a:buFontTx/>
                <a:buNone/>
              </a:pPr>
              <a:r>
                <a:rPr lang="es-ES" altLang="es-ES" sz="1800"/>
                <a:t>The reference pseudowave-function should be an eigenstate of the pseudo-Hamiltonian with (all electron and pseudo) eigenvalue </a:t>
              </a:r>
            </a:p>
          </p:txBody>
        </p:sp>
        <p:pic>
          <p:nvPicPr>
            <p:cNvPr id="160779" name="Imagen 3">
              <a:extLst>
                <a:ext uri="{FF2B5EF4-FFF2-40B4-BE49-F238E27FC236}">
                  <a16:creationId xmlns:a16="http://schemas.microsoft.com/office/drawing/2014/main" id="{5B00A75F-9282-EF77-5CCC-EE274040BB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4243802"/>
              <a:ext cx="307438" cy="25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73" name="Imagen 5">
            <a:extLst>
              <a:ext uri="{FF2B5EF4-FFF2-40B4-BE49-F238E27FC236}">
                <a16:creationId xmlns:a16="http://schemas.microsoft.com/office/drawing/2014/main" id="{EC6D14C8-3B32-4611-F1E2-0CDB0010DD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238" y="4308475"/>
            <a:ext cx="42973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Imagen 6">
            <a:extLst>
              <a:ext uri="{FF2B5EF4-FFF2-40B4-BE49-F238E27FC236}">
                <a16:creationId xmlns:a16="http://schemas.microsoft.com/office/drawing/2014/main" id="{B0813F45-4D4C-427C-2F73-8C37BCE692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163" y="6248400"/>
            <a:ext cx="3779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5" name="CuadroTexto 7">
            <a:extLst>
              <a:ext uri="{FF2B5EF4-FFF2-40B4-BE49-F238E27FC236}">
                <a16:creationId xmlns:a16="http://schemas.microsoft.com/office/drawing/2014/main" id="{95BE4E32-DF35-2A1A-D298-62F166F7C475}"/>
              </a:ext>
            </a:extLst>
          </p:cNvPr>
          <p:cNvSpPr txBox="1">
            <a:spLocks noChangeArrowheads="1"/>
          </p:cNvSpPr>
          <p:nvPr/>
        </p:nvSpPr>
        <p:spPr bwMode="auto">
          <a:xfrm>
            <a:off x="-76200" y="5105400"/>
            <a:ext cx="4648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600">
                <a:solidFill>
                  <a:srgbClr val="FFFFFF"/>
                </a:solidFill>
              </a:rPr>
              <a:t>Thus, to reproduce the all-electron scattering properties and energy derivatives at the reference energy, the projection function can be constructed as</a:t>
            </a:r>
          </a:p>
        </p:txBody>
      </p:sp>
      <p:pic>
        <p:nvPicPr>
          <p:cNvPr id="160776" name="Imagen 8">
            <a:extLst>
              <a:ext uri="{FF2B5EF4-FFF2-40B4-BE49-F238E27FC236}">
                <a16:creationId xmlns:a16="http://schemas.microsoft.com/office/drawing/2014/main" id="{E6487458-0627-FD24-C5F1-A98FA60BE5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29225" y="5359400"/>
            <a:ext cx="3762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errar llave 9">
            <a:extLst>
              <a:ext uri="{FF2B5EF4-FFF2-40B4-BE49-F238E27FC236}">
                <a16:creationId xmlns:a16="http://schemas.microsoft.com/office/drawing/2014/main" id="{2175DAA5-5456-ED22-0B73-AE333D827C7B}"/>
              </a:ext>
            </a:extLst>
          </p:cNvPr>
          <p:cNvSpPr>
            <a:spLocks/>
          </p:cNvSpPr>
          <p:nvPr/>
        </p:nvSpPr>
        <p:spPr bwMode="auto">
          <a:xfrm>
            <a:off x="4724400" y="4343400"/>
            <a:ext cx="152400" cy="2362200"/>
          </a:xfrm>
          <a:prstGeom prst="rightBrace">
            <a:avLst>
              <a:gd name="adj1" fmla="val 8324"/>
              <a:gd name="adj2" fmla="val 50000"/>
            </a:avLst>
          </a:prstGeom>
          <a:noFill/>
          <a:ln w="25400">
            <a:solidFill>
              <a:schemeClr val="accent1"/>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s-ES">
              <a:latin typeface="+mn-lt"/>
              <a:ea typeface="+mn-e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2B8E88D-D3E8-E75A-8FAB-3FABDFA23394}"/>
              </a:ext>
            </a:extLst>
          </p:cNvPr>
          <p:cNvSpPr>
            <a:spLocks noGrp="1" noChangeArrowheads="1"/>
          </p:cNvSpPr>
          <p:nvPr>
            <p:ph type="title"/>
          </p:nvPr>
        </p:nvSpPr>
        <p:spPr>
          <a:xfrm>
            <a:off x="0" y="0"/>
            <a:ext cx="9144000" cy="838200"/>
          </a:xfrm>
        </p:spPr>
        <p:txBody>
          <a:bodyPr/>
          <a:lstStyle/>
          <a:p>
            <a:pPr eaLnBrk="1" hangingPunct="1">
              <a:defRPr/>
            </a:pPr>
            <a:r>
              <a:rPr lang="en-US">
                <a:cs typeface="+mj-cs"/>
              </a:rPr>
              <a:t>Kleinman-Bylander fully non-local separable form</a:t>
            </a:r>
          </a:p>
        </p:txBody>
      </p:sp>
      <p:pic>
        <p:nvPicPr>
          <p:cNvPr id="162818" name="Picture 11" descr="1">
            <a:extLst>
              <a:ext uri="{FF2B5EF4-FFF2-40B4-BE49-F238E27FC236}">
                <a16:creationId xmlns:a16="http://schemas.microsoft.com/office/drawing/2014/main" id="{73F62641-6C5E-1276-59EA-8A5B071E8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3236913"/>
            <a:ext cx="24955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12">
            <a:extLst>
              <a:ext uri="{FF2B5EF4-FFF2-40B4-BE49-F238E27FC236}">
                <a16:creationId xmlns:a16="http://schemas.microsoft.com/office/drawing/2014/main" id="{1292C807-B2BC-2169-CA55-D1209265FE37}"/>
              </a:ext>
            </a:extLst>
          </p:cNvPr>
          <p:cNvSpPr txBox="1">
            <a:spLocks noChangeArrowheads="1"/>
          </p:cNvSpPr>
          <p:nvPr/>
        </p:nvSpPr>
        <p:spPr bwMode="auto">
          <a:xfrm>
            <a:off x="723900" y="974725"/>
            <a:ext cx="769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600"/>
              <a:t>L. Kleinman and D. M. Bylander, Phys. Rev. Lett. 48, 1425 (1982)</a:t>
            </a:r>
          </a:p>
        </p:txBody>
      </p:sp>
      <p:sp>
        <p:nvSpPr>
          <p:cNvPr id="162820" name="Text Box 13">
            <a:extLst>
              <a:ext uri="{FF2B5EF4-FFF2-40B4-BE49-F238E27FC236}">
                <a16:creationId xmlns:a16="http://schemas.microsoft.com/office/drawing/2014/main" id="{42609713-E81A-61CD-7F8D-72B21E526484}"/>
              </a:ext>
            </a:extLst>
          </p:cNvPr>
          <p:cNvSpPr txBox="1">
            <a:spLocks noChangeArrowheads="1"/>
          </p:cNvSpPr>
          <p:nvPr/>
        </p:nvSpPr>
        <p:spPr bwMode="auto">
          <a:xfrm>
            <a:off x="0" y="16764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ES" altLang="es-ES" sz="1800"/>
              <a:t>Request: the action of the fully non-local separable pseudopotential              on the reference pseudo-wave function is the same as that of the original semi-local form</a:t>
            </a:r>
          </a:p>
        </p:txBody>
      </p:sp>
      <p:pic>
        <p:nvPicPr>
          <p:cNvPr id="162821" name="Picture 14" descr="1">
            <a:extLst>
              <a:ext uri="{FF2B5EF4-FFF2-40B4-BE49-F238E27FC236}">
                <a16:creationId xmlns:a16="http://schemas.microsoft.com/office/drawing/2014/main" id="{615EE63B-B13B-EC2F-BE75-6B538F81D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475" y="1600200"/>
            <a:ext cx="6953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Text Box 15">
            <a:extLst>
              <a:ext uri="{FF2B5EF4-FFF2-40B4-BE49-F238E27FC236}">
                <a16:creationId xmlns:a16="http://schemas.microsoft.com/office/drawing/2014/main" id="{2A23A9CA-429E-A9D4-1FA7-9A451B8FB2B3}"/>
              </a:ext>
            </a:extLst>
          </p:cNvPr>
          <p:cNvSpPr txBox="1">
            <a:spLocks noChangeArrowheads="1"/>
          </p:cNvSpPr>
          <p:nvPr/>
        </p:nvSpPr>
        <p:spPr bwMode="auto">
          <a:xfrm>
            <a:off x="3086100" y="255905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For that, they proposed </a:t>
            </a:r>
          </a:p>
        </p:txBody>
      </p:sp>
      <p:pic>
        <p:nvPicPr>
          <p:cNvPr id="162823" name="Picture 16" descr="1">
            <a:extLst>
              <a:ext uri="{FF2B5EF4-FFF2-40B4-BE49-F238E27FC236}">
                <a16:creationId xmlns:a16="http://schemas.microsoft.com/office/drawing/2014/main" id="{CB9E5DD1-92FF-3B4F-2738-68F16CD69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805363"/>
            <a:ext cx="70024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4" name="Text Box 17">
            <a:extLst>
              <a:ext uri="{FF2B5EF4-FFF2-40B4-BE49-F238E27FC236}">
                <a16:creationId xmlns:a16="http://schemas.microsoft.com/office/drawing/2014/main" id="{5F9E23A5-4027-F075-5B65-7E077517F962}"/>
              </a:ext>
            </a:extLst>
          </p:cNvPr>
          <p:cNvSpPr txBox="1">
            <a:spLocks noChangeArrowheads="1"/>
          </p:cNvSpPr>
          <p:nvPr/>
        </p:nvSpPr>
        <p:spPr bwMode="auto">
          <a:xfrm>
            <a:off x="3086100" y="393065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so that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5E8428C5-F2F4-665B-666F-58B239369A55}"/>
              </a:ext>
            </a:extLst>
          </p:cNvPr>
          <p:cNvSpPr>
            <a:spLocks noGrp="1" noChangeArrowheads="1"/>
          </p:cNvSpPr>
          <p:nvPr>
            <p:ph type="title"/>
          </p:nvPr>
        </p:nvSpPr>
        <p:spPr>
          <a:xfrm>
            <a:off x="0" y="0"/>
            <a:ext cx="9144000" cy="838200"/>
          </a:xfrm>
        </p:spPr>
        <p:txBody>
          <a:bodyPr/>
          <a:lstStyle/>
          <a:p>
            <a:pPr eaLnBrk="1" hangingPunct="1">
              <a:defRPr/>
            </a:pPr>
            <a:r>
              <a:rPr lang="en-US">
                <a:cs typeface="+mj-cs"/>
              </a:rPr>
              <a:t>Kleinman-Bylander fully non-local separable form</a:t>
            </a:r>
          </a:p>
        </p:txBody>
      </p:sp>
      <p:sp>
        <p:nvSpPr>
          <p:cNvPr id="164866" name="Text Box 4">
            <a:extLst>
              <a:ext uri="{FF2B5EF4-FFF2-40B4-BE49-F238E27FC236}">
                <a16:creationId xmlns:a16="http://schemas.microsoft.com/office/drawing/2014/main" id="{0803FE55-1913-6A02-1B18-CF3BBDF6E314}"/>
              </a:ext>
            </a:extLst>
          </p:cNvPr>
          <p:cNvSpPr txBox="1">
            <a:spLocks noChangeArrowheads="1"/>
          </p:cNvSpPr>
          <p:nvPr/>
        </p:nvSpPr>
        <p:spPr bwMode="auto">
          <a:xfrm>
            <a:off x="723900" y="974725"/>
            <a:ext cx="769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600"/>
              <a:t>L. Kleinman and D. M. Bylander, Phys. Rev. Lett. 48, 1425 (1982)</a:t>
            </a:r>
          </a:p>
        </p:txBody>
      </p:sp>
      <p:sp>
        <p:nvSpPr>
          <p:cNvPr id="164867" name="Text Box 7">
            <a:extLst>
              <a:ext uri="{FF2B5EF4-FFF2-40B4-BE49-F238E27FC236}">
                <a16:creationId xmlns:a16="http://schemas.microsoft.com/office/drawing/2014/main" id="{A47E4593-C5A3-53E9-1147-2B73DCFFF4BD}"/>
              </a:ext>
            </a:extLst>
          </p:cNvPr>
          <p:cNvSpPr txBox="1">
            <a:spLocks noChangeArrowheads="1"/>
          </p:cNvSpPr>
          <p:nvPr/>
        </p:nvSpPr>
        <p:spPr bwMode="auto">
          <a:xfrm>
            <a:off x="1447800" y="187325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The Kleinman–Bylander projector is then written as </a:t>
            </a:r>
          </a:p>
        </p:txBody>
      </p:sp>
      <p:pic>
        <p:nvPicPr>
          <p:cNvPr id="164868" name="Picture 10" descr="1">
            <a:extLst>
              <a:ext uri="{FF2B5EF4-FFF2-40B4-BE49-F238E27FC236}">
                <a16:creationId xmlns:a16="http://schemas.microsoft.com/office/drawing/2014/main" id="{77A0E4AE-5C16-ADCB-CED9-0C5545BDF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00" y="2303463"/>
            <a:ext cx="35290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11" descr="1">
            <a:extLst>
              <a:ext uri="{FF2B5EF4-FFF2-40B4-BE49-F238E27FC236}">
                <a16:creationId xmlns:a16="http://schemas.microsoft.com/office/drawing/2014/main" id="{859A0DB8-AC95-99ED-6EE9-E221439FB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4392613"/>
            <a:ext cx="47625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12">
            <a:extLst>
              <a:ext uri="{FF2B5EF4-FFF2-40B4-BE49-F238E27FC236}">
                <a16:creationId xmlns:a16="http://schemas.microsoft.com/office/drawing/2014/main" id="{63EBC2AB-EB13-3AFF-1ECE-AA030D683983}"/>
              </a:ext>
            </a:extLst>
          </p:cNvPr>
          <p:cNvSpPr txBox="1">
            <a:spLocks noChangeArrowheads="1"/>
          </p:cNvSpPr>
          <p:nvPr/>
        </p:nvSpPr>
        <p:spPr bwMode="auto">
          <a:xfrm>
            <a:off x="1447800" y="347345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Where the normalized projection functions are given by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7B35B4C4-02F1-010F-EAD9-2007178FCB12}"/>
              </a:ext>
            </a:extLst>
          </p:cNvPr>
          <p:cNvSpPr>
            <a:spLocks noGrp="1" noChangeArrowheads="1"/>
          </p:cNvSpPr>
          <p:nvPr>
            <p:ph type="title"/>
          </p:nvPr>
        </p:nvSpPr>
        <p:spPr>
          <a:xfrm>
            <a:off x="0" y="0"/>
            <a:ext cx="9144000" cy="838200"/>
          </a:xfrm>
        </p:spPr>
        <p:txBody>
          <a:bodyPr/>
          <a:lstStyle/>
          <a:p>
            <a:pPr eaLnBrk="1" hangingPunct="1">
              <a:defRPr/>
            </a:pPr>
            <a:r>
              <a:rPr lang="en-US">
                <a:cs typeface="+mj-cs"/>
              </a:rPr>
              <a:t>Kleinman-Bylander fully non-local separable form</a:t>
            </a:r>
          </a:p>
        </p:txBody>
      </p:sp>
      <p:sp>
        <p:nvSpPr>
          <p:cNvPr id="166914" name="Text Box 3">
            <a:extLst>
              <a:ext uri="{FF2B5EF4-FFF2-40B4-BE49-F238E27FC236}">
                <a16:creationId xmlns:a16="http://schemas.microsoft.com/office/drawing/2014/main" id="{AAADD763-8942-C697-1143-140EB78D7820}"/>
              </a:ext>
            </a:extLst>
          </p:cNvPr>
          <p:cNvSpPr txBox="1">
            <a:spLocks noChangeArrowheads="1"/>
          </p:cNvSpPr>
          <p:nvPr/>
        </p:nvSpPr>
        <p:spPr bwMode="auto">
          <a:xfrm>
            <a:off x="723900" y="974725"/>
            <a:ext cx="769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600"/>
              <a:t>L. Kleinman and D. M. Bylander, Phys. Rev. Lett. 48, 1425 (1982)</a:t>
            </a:r>
          </a:p>
        </p:txBody>
      </p:sp>
      <p:sp>
        <p:nvSpPr>
          <p:cNvPr id="166915" name="Text Box 4">
            <a:extLst>
              <a:ext uri="{FF2B5EF4-FFF2-40B4-BE49-F238E27FC236}">
                <a16:creationId xmlns:a16="http://schemas.microsoft.com/office/drawing/2014/main" id="{AA4D993E-9233-F940-A24B-429614DEA7DE}"/>
              </a:ext>
            </a:extLst>
          </p:cNvPr>
          <p:cNvSpPr txBox="1">
            <a:spLocks noChangeArrowheads="1"/>
          </p:cNvSpPr>
          <p:nvPr/>
        </p:nvSpPr>
        <p:spPr bwMode="auto">
          <a:xfrm>
            <a:off x="1447800" y="1873250"/>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ES" altLang="es-ES" sz="1800"/>
              <a:t>The strength of the non-locality is determined by  </a:t>
            </a:r>
          </a:p>
        </p:txBody>
      </p:sp>
      <p:pic>
        <p:nvPicPr>
          <p:cNvPr id="166916" name="Picture 10" descr="1">
            <a:extLst>
              <a:ext uri="{FF2B5EF4-FFF2-40B4-BE49-F238E27FC236}">
                <a16:creationId xmlns:a16="http://schemas.microsoft.com/office/drawing/2014/main" id="{042996A4-68AD-20EE-C0CD-635583CBC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288" y="3022600"/>
            <a:ext cx="32718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8961" name="Picture 56" descr="transoft">
            <a:extLst>
              <a:ext uri="{FF2B5EF4-FFF2-40B4-BE49-F238E27FC236}">
                <a16:creationId xmlns:a16="http://schemas.microsoft.com/office/drawing/2014/main" id="{BFD203A3-5554-B669-DB47-4F0C8BE21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3600450"/>
            <a:ext cx="458946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B3CDB5C0-442A-86E2-FC45-FDAA6988EE36}"/>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Balance between softness and transferability controlled by R</a:t>
            </a:r>
            <a:r>
              <a:rPr lang="en-US" baseline="-25000">
                <a:cs typeface="+mj-cs"/>
              </a:rPr>
              <a:t>c</a:t>
            </a:r>
          </a:p>
        </p:txBody>
      </p:sp>
      <p:grpSp>
        <p:nvGrpSpPr>
          <p:cNvPr id="168963" name="Group 47">
            <a:extLst>
              <a:ext uri="{FF2B5EF4-FFF2-40B4-BE49-F238E27FC236}">
                <a16:creationId xmlns:a16="http://schemas.microsoft.com/office/drawing/2014/main" id="{E374B247-4645-1910-26FE-F288F1BBC19E}"/>
              </a:ext>
            </a:extLst>
          </p:cNvPr>
          <p:cNvGrpSpPr>
            <a:grpSpLocks/>
          </p:cNvGrpSpPr>
          <p:nvPr/>
        </p:nvGrpSpPr>
        <p:grpSpPr bwMode="auto">
          <a:xfrm>
            <a:off x="1219200" y="1143000"/>
            <a:ext cx="6705600" cy="2362200"/>
            <a:chOff x="768" y="624"/>
            <a:chExt cx="4224" cy="1488"/>
          </a:xfrm>
        </p:grpSpPr>
        <p:grpSp>
          <p:nvGrpSpPr>
            <p:cNvPr id="168974" name="Group 38">
              <a:extLst>
                <a:ext uri="{FF2B5EF4-FFF2-40B4-BE49-F238E27FC236}">
                  <a16:creationId xmlns:a16="http://schemas.microsoft.com/office/drawing/2014/main" id="{148F092E-4E23-09A0-45C4-9900C49400C3}"/>
                </a:ext>
              </a:extLst>
            </p:cNvPr>
            <p:cNvGrpSpPr>
              <a:grpSpLocks/>
            </p:cNvGrpSpPr>
            <p:nvPr/>
          </p:nvGrpSpPr>
          <p:grpSpPr bwMode="auto">
            <a:xfrm>
              <a:off x="3205" y="1284"/>
              <a:ext cx="1787" cy="451"/>
              <a:chOff x="3264" y="1008"/>
              <a:chExt cx="2112" cy="624"/>
            </a:xfrm>
          </p:grpSpPr>
          <p:sp>
            <p:nvSpPr>
              <p:cNvPr id="168985" name="AutoShape 27">
                <a:extLst>
                  <a:ext uri="{FF2B5EF4-FFF2-40B4-BE49-F238E27FC236}">
                    <a16:creationId xmlns:a16="http://schemas.microsoft.com/office/drawing/2014/main" id="{1AFD7395-A127-72DB-150F-E8E3D9FF674D}"/>
                  </a:ext>
                </a:extLst>
              </p:cNvPr>
              <p:cNvSpPr>
                <a:spLocks noChangeArrowheads="1"/>
              </p:cNvSpPr>
              <p:nvPr/>
            </p:nvSpPr>
            <p:spPr bwMode="auto">
              <a:xfrm rot="10800000">
                <a:off x="4079" y="1393"/>
                <a:ext cx="481" cy="239"/>
              </a:xfrm>
              <a:prstGeom prst="triangle">
                <a:avLst>
                  <a:gd name="adj" fmla="val 50000"/>
                </a:avLst>
              </a:prstGeom>
              <a:solidFill>
                <a:schemeClr val="bg1"/>
              </a:solidFill>
              <a:ln w="44450">
                <a:solidFill>
                  <a:srgbClr val="FFFF00"/>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grpSp>
            <p:nvGrpSpPr>
              <p:cNvPr id="168986" name="Group 31">
                <a:extLst>
                  <a:ext uri="{FF2B5EF4-FFF2-40B4-BE49-F238E27FC236}">
                    <a16:creationId xmlns:a16="http://schemas.microsoft.com/office/drawing/2014/main" id="{9B354C14-2913-31DC-8902-BE80A251D6AC}"/>
                  </a:ext>
                </a:extLst>
              </p:cNvPr>
              <p:cNvGrpSpPr>
                <a:grpSpLocks/>
              </p:cNvGrpSpPr>
              <p:nvPr/>
            </p:nvGrpSpPr>
            <p:grpSpPr bwMode="auto">
              <a:xfrm>
                <a:off x="3264" y="1008"/>
                <a:ext cx="2112" cy="394"/>
                <a:chOff x="1392" y="1392"/>
                <a:chExt cx="1248" cy="394"/>
              </a:xfrm>
            </p:grpSpPr>
            <p:sp>
              <p:nvSpPr>
                <p:cNvPr id="168987" name="AutoShape 32">
                  <a:extLst>
                    <a:ext uri="{FF2B5EF4-FFF2-40B4-BE49-F238E27FC236}">
                      <a16:creationId xmlns:a16="http://schemas.microsoft.com/office/drawing/2014/main" id="{05364B43-0330-0803-9D1C-704A7C815C47}"/>
                    </a:ext>
                  </a:extLst>
                </p:cNvPr>
                <p:cNvSpPr>
                  <a:spLocks noChangeArrowheads="1"/>
                </p:cNvSpPr>
                <p:nvPr/>
              </p:nvSpPr>
              <p:spPr bwMode="auto">
                <a:xfrm>
                  <a:off x="1392" y="1392"/>
                  <a:ext cx="1248" cy="385"/>
                </a:xfrm>
                <a:prstGeom prst="flowChartProcess">
                  <a:avLst/>
                </a:prstGeom>
                <a:solidFill>
                  <a:schemeClr val="bg1"/>
                </a:solidFill>
                <a:ln w="44450">
                  <a:solidFill>
                    <a:srgbClr val="FFFF00"/>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68988" name="Text Box 33">
                  <a:extLst>
                    <a:ext uri="{FF2B5EF4-FFF2-40B4-BE49-F238E27FC236}">
                      <a16:creationId xmlns:a16="http://schemas.microsoft.com/office/drawing/2014/main" id="{092DAA20-F13D-D26B-CA20-ACDB7FB2612B}"/>
                    </a:ext>
                  </a:extLst>
                </p:cNvPr>
                <p:cNvSpPr txBox="1">
                  <a:spLocks noChangeArrowheads="1"/>
                </p:cNvSpPr>
                <p:nvPr/>
              </p:nvSpPr>
              <p:spPr bwMode="auto">
                <a:xfrm>
                  <a:off x="1440" y="1440"/>
                  <a:ext cx="115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solidFill>
                        <a:srgbClr val="EA1600"/>
                      </a:solidFill>
                    </a:rPr>
                    <a:t>TRANSFERABILITY</a:t>
                  </a:r>
                </a:p>
              </p:txBody>
            </p:sp>
          </p:grpSp>
        </p:grpSp>
        <p:grpSp>
          <p:nvGrpSpPr>
            <p:cNvPr id="168975" name="Group 37">
              <a:extLst>
                <a:ext uri="{FF2B5EF4-FFF2-40B4-BE49-F238E27FC236}">
                  <a16:creationId xmlns:a16="http://schemas.microsoft.com/office/drawing/2014/main" id="{A0E4709B-BD2F-E486-D869-C0F0D7791105}"/>
                </a:ext>
              </a:extLst>
            </p:cNvPr>
            <p:cNvGrpSpPr>
              <a:grpSpLocks/>
            </p:cNvGrpSpPr>
            <p:nvPr/>
          </p:nvGrpSpPr>
          <p:grpSpPr bwMode="auto">
            <a:xfrm>
              <a:off x="768" y="1562"/>
              <a:ext cx="1787" cy="451"/>
              <a:chOff x="384" y="1392"/>
              <a:chExt cx="2112" cy="624"/>
            </a:xfrm>
          </p:grpSpPr>
          <p:sp>
            <p:nvSpPr>
              <p:cNvPr id="168981" name="AutoShape 26">
                <a:extLst>
                  <a:ext uri="{FF2B5EF4-FFF2-40B4-BE49-F238E27FC236}">
                    <a16:creationId xmlns:a16="http://schemas.microsoft.com/office/drawing/2014/main" id="{8458DCBD-DC2D-C930-2871-F5E6B8FE56F1}"/>
                  </a:ext>
                </a:extLst>
              </p:cNvPr>
              <p:cNvSpPr>
                <a:spLocks noChangeArrowheads="1"/>
              </p:cNvSpPr>
              <p:nvPr/>
            </p:nvSpPr>
            <p:spPr bwMode="auto">
              <a:xfrm rot="10800000">
                <a:off x="1199" y="1777"/>
                <a:ext cx="481" cy="239"/>
              </a:xfrm>
              <a:prstGeom prst="triangle">
                <a:avLst>
                  <a:gd name="adj" fmla="val 50000"/>
                </a:avLst>
              </a:prstGeom>
              <a:solidFill>
                <a:schemeClr val="bg1"/>
              </a:solidFill>
              <a:ln w="44450">
                <a:solidFill>
                  <a:srgbClr val="FFFF00"/>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grpSp>
            <p:nvGrpSpPr>
              <p:cNvPr id="168982" name="Group 34">
                <a:extLst>
                  <a:ext uri="{FF2B5EF4-FFF2-40B4-BE49-F238E27FC236}">
                    <a16:creationId xmlns:a16="http://schemas.microsoft.com/office/drawing/2014/main" id="{41115FC7-2D7A-B626-5B70-31B6200BCD78}"/>
                  </a:ext>
                </a:extLst>
              </p:cNvPr>
              <p:cNvGrpSpPr>
                <a:grpSpLocks/>
              </p:cNvGrpSpPr>
              <p:nvPr/>
            </p:nvGrpSpPr>
            <p:grpSpPr bwMode="auto">
              <a:xfrm>
                <a:off x="384" y="1392"/>
                <a:ext cx="2112" cy="394"/>
                <a:chOff x="1392" y="1392"/>
                <a:chExt cx="1248" cy="394"/>
              </a:xfrm>
            </p:grpSpPr>
            <p:sp>
              <p:nvSpPr>
                <p:cNvPr id="168983" name="AutoShape 35">
                  <a:extLst>
                    <a:ext uri="{FF2B5EF4-FFF2-40B4-BE49-F238E27FC236}">
                      <a16:creationId xmlns:a16="http://schemas.microsoft.com/office/drawing/2014/main" id="{6EFD6B9A-857E-0C69-6C0F-5036B0EE323A}"/>
                    </a:ext>
                  </a:extLst>
                </p:cNvPr>
                <p:cNvSpPr>
                  <a:spLocks noChangeArrowheads="1"/>
                </p:cNvSpPr>
                <p:nvPr/>
              </p:nvSpPr>
              <p:spPr bwMode="auto">
                <a:xfrm>
                  <a:off x="1392" y="1392"/>
                  <a:ext cx="1248" cy="385"/>
                </a:xfrm>
                <a:prstGeom prst="flowChartProcess">
                  <a:avLst/>
                </a:prstGeom>
                <a:solidFill>
                  <a:schemeClr val="bg1"/>
                </a:solidFill>
                <a:ln w="44450">
                  <a:solidFill>
                    <a:srgbClr val="FFFF00"/>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68984" name="Text Box 36">
                  <a:extLst>
                    <a:ext uri="{FF2B5EF4-FFF2-40B4-BE49-F238E27FC236}">
                      <a16:creationId xmlns:a16="http://schemas.microsoft.com/office/drawing/2014/main" id="{2E5A5D1D-B15D-78E2-BF17-C51F05F17FD8}"/>
                    </a:ext>
                  </a:extLst>
                </p:cNvPr>
                <p:cNvSpPr txBox="1">
                  <a:spLocks noChangeArrowheads="1"/>
                </p:cNvSpPr>
                <p:nvPr/>
              </p:nvSpPr>
              <p:spPr bwMode="auto">
                <a:xfrm>
                  <a:off x="1440" y="1440"/>
                  <a:ext cx="115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solidFill>
                        <a:srgbClr val="EA1600"/>
                      </a:solidFill>
                    </a:rPr>
                    <a:t>SOFTNESS</a:t>
                  </a:r>
                </a:p>
              </p:txBody>
            </p:sp>
          </p:grpSp>
        </p:grpSp>
        <p:sp>
          <p:nvSpPr>
            <p:cNvPr id="168976" name="Line 39">
              <a:extLst>
                <a:ext uri="{FF2B5EF4-FFF2-40B4-BE49-F238E27FC236}">
                  <a16:creationId xmlns:a16="http://schemas.microsoft.com/office/drawing/2014/main" id="{88433778-9FF7-D9BC-632A-BE0BAA11DB90}"/>
                </a:ext>
              </a:extLst>
            </p:cNvPr>
            <p:cNvSpPr>
              <a:spLocks noChangeShapeType="1"/>
            </p:cNvSpPr>
            <p:nvPr/>
          </p:nvSpPr>
          <p:spPr bwMode="auto">
            <a:xfrm flipV="1">
              <a:off x="1662" y="1735"/>
              <a:ext cx="2436" cy="278"/>
            </a:xfrm>
            <a:prstGeom prst="line">
              <a:avLst/>
            </a:prstGeom>
            <a:noFill/>
            <a:ln w="44450">
              <a:solidFill>
                <a:srgbClr val="FFFF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68977" name="Line 40">
              <a:extLst>
                <a:ext uri="{FF2B5EF4-FFF2-40B4-BE49-F238E27FC236}">
                  <a16:creationId xmlns:a16="http://schemas.microsoft.com/office/drawing/2014/main" id="{BA3E9C3E-273B-4460-2441-8910D9736181}"/>
                </a:ext>
              </a:extLst>
            </p:cNvPr>
            <p:cNvSpPr>
              <a:spLocks noChangeShapeType="1"/>
            </p:cNvSpPr>
            <p:nvPr/>
          </p:nvSpPr>
          <p:spPr bwMode="auto">
            <a:xfrm>
              <a:off x="2880" y="624"/>
              <a:ext cx="0" cy="1488"/>
            </a:xfrm>
            <a:prstGeom prst="line">
              <a:avLst/>
            </a:prstGeom>
            <a:noFill/>
            <a:ln w="44450">
              <a:solidFill>
                <a:srgbClr val="FFFF00"/>
              </a:solidFill>
              <a:round/>
              <a:headEnd type="stealth" w="lg" len="lg"/>
              <a:tailEnd/>
            </a:ln>
            <a:extLst>
              <a:ext uri="{909E8E84-426E-40DD-AFC4-6F175D3DCCD1}">
                <a14:hiddenFill xmlns:a14="http://schemas.microsoft.com/office/drawing/2010/main">
                  <a:noFill/>
                </a14:hiddenFill>
              </a:ext>
            </a:extLst>
          </p:spPr>
          <p:txBody>
            <a:bodyPr/>
            <a:lstStyle/>
            <a:p>
              <a:endParaRPr lang="es-ES"/>
            </a:p>
          </p:txBody>
        </p:sp>
        <p:sp>
          <p:nvSpPr>
            <p:cNvPr id="168978" name="Freeform 42">
              <a:extLst>
                <a:ext uri="{FF2B5EF4-FFF2-40B4-BE49-F238E27FC236}">
                  <a16:creationId xmlns:a16="http://schemas.microsoft.com/office/drawing/2014/main" id="{F0DF4EA5-7650-06F1-6E02-274D718F137A}"/>
                </a:ext>
              </a:extLst>
            </p:cNvPr>
            <p:cNvSpPr>
              <a:spLocks/>
            </p:cNvSpPr>
            <p:nvPr/>
          </p:nvSpPr>
          <p:spPr bwMode="auto">
            <a:xfrm>
              <a:off x="1905" y="867"/>
              <a:ext cx="1950" cy="139"/>
            </a:xfrm>
            <a:custGeom>
              <a:avLst/>
              <a:gdLst>
                <a:gd name="T0" fmla="*/ 0 w 2880"/>
                <a:gd name="T1" fmla="*/ 0 h 912"/>
                <a:gd name="T2" fmla="*/ 64 w 2880"/>
                <a:gd name="T3" fmla="*/ 0 h 912"/>
                <a:gd name="T4" fmla="*/ 127 w 2880"/>
                <a:gd name="T5" fmla="*/ 0 h 912"/>
                <a:gd name="T6" fmla="*/ 0 60000 65536"/>
                <a:gd name="T7" fmla="*/ 0 60000 65536"/>
                <a:gd name="T8" fmla="*/ 0 60000 65536"/>
              </a:gdLst>
              <a:ahLst/>
              <a:cxnLst>
                <a:cxn ang="T6">
                  <a:pos x="T0" y="T1"/>
                </a:cxn>
                <a:cxn ang="T7">
                  <a:pos x="T2" y="T3"/>
                </a:cxn>
                <a:cxn ang="T8">
                  <a:pos x="T4" y="T5"/>
                </a:cxn>
              </a:cxnLst>
              <a:rect l="0" t="0" r="r" b="b"/>
              <a:pathLst>
                <a:path w="2880" h="912">
                  <a:moveTo>
                    <a:pt x="0" y="912"/>
                  </a:moveTo>
                  <a:cubicBezTo>
                    <a:pt x="480" y="456"/>
                    <a:pt x="960" y="0"/>
                    <a:pt x="1440" y="0"/>
                  </a:cubicBezTo>
                  <a:cubicBezTo>
                    <a:pt x="1920" y="0"/>
                    <a:pt x="2640" y="760"/>
                    <a:pt x="2880" y="912"/>
                  </a:cubicBezTo>
                </a:path>
              </a:pathLst>
            </a:custGeom>
            <a:noFill/>
            <a:ln w="44450" cap="flat">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68979" name="Line 43">
              <a:extLst>
                <a:ext uri="{FF2B5EF4-FFF2-40B4-BE49-F238E27FC236}">
                  <a16:creationId xmlns:a16="http://schemas.microsoft.com/office/drawing/2014/main" id="{2E1977DA-E0B5-AA33-714B-FF249C52F4A3}"/>
                </a:ext>
              </a:extLst>
            </p:cNvPr>
            <p:cNvSpPr>
              <a:spLocks noChangeShapeType="1"/>
            </p:cNvSpPr>
            <p:nvPr/>
          </p:nvSpPr>
          <p:spPr bwMode="auto">
            <a:xfrm flipH="1" flipV="1">
              <a:off x="2271" y="937"/>
              <a:ext cx="609" cy="937"/>
            </a:xfrm>
            <a:prstGeom prst="line">
              <a:avLst/>
            </a:prstGeom>
            <a:noFill/>
            <a:ln w="44450">
              <a:solidFill>
                <a:srgbClr val="00FFFF"/>
              </a:solidFill>
              <a:round/>
              <a:headEnd/>
              <a:tailEnd type="triangle" w="lg" len="lg"/>
            </a:ln>
            <a:extLst>
              <a:ext uri="{909E8E84-426E-40DD-AFC4-6F175D3DCCD1}">
                <a14:hiddenFill xmlns:a14="http://schemas.microsoft.com/office/drawing/2010/main">
                  <a:noFill/>
                </a14:hiddenFill>
              </a:ext>
            </a:extLst>
          </p:spPr>
          <p:txBody>
            <a:bodyPr/>
            <a:lstStyle/>
            <a:p>
              <a:endParaRPr lang="es-ES"/>
            </a:p>
          </p:txBody>
        </p:sp>
        <p:sp>
          <p:nvSpPr>
            <p:cNvPr id="168980" name="Text Box 44">
              <a:extLst>
                <a:ext uri="{FF2B5EF4-FFF2-40B4-BE49-F238E27FC236}">
                  <a16:creationId xmlns:a16="http://schemas.microsoft.com/office/drawing/2014/main" id="{AAB60044-3EED-5D64-94AE-BC949C043007}"/>
                </a:ext>
              </a:extLst>
            </p:cNvPr>
            <p:cNvSpPr txBox="1">
              <a:spLocks noChangeArrowheads="1"/>
            </p:cNvSpPr>
            <p:nvPr/>
          </p:nvSpPr>
          <p:spPr bwMode="auto">
            <a:xfrm>
              <a:off x="2064" y="624"/>
              <a:ext cx="3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00FFFF"/>
                  </a:solidFill>
                </a:rPr>
                <a:t>R</a:t>
              </a:r>
              <a:r>
                <a:rPr lang="en-US" altLang="es-ES" baseline="-25000">
                  <a:solidFill>
                    <a:srgbClr val="00FFFF"/>
                  </a:solidFill>
                </a:rPr>
                <a:t>c</a:t>
              </a:r>
            </a:p>
          </p:txBody>
        </p:sp>
      </p:grpSp>
      <p:sp>
        <p:nvSpPr>
          <p:cNvPr id="168964" name="Text Box 48">
            <a:extLst>
              <a:ext uri="{FF2B5EF4-FFF2-40B4-BE49-F238E27FC236}">
                <a16:creationId xmlns:a16="http://schemas.microsoft.com/office/drawing/2014/main" id="{BAFAC737-036B-62FE-586F-E4F5F62288EE}"/>
              </a:ext>
            </a:extLst>
          </p:cNvPr>
          <p:cNvSpPr txBox="1">
            <a:spLocks noChangeArrowheads="1"/>
          </p:cNvSpPr>
          <p:nvPr/>
        </p:nvSpPr>
        <p:spPr bwMode="auto">
          <a:xfrm>
            <a:off x="7467600" y="4724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chemeClr val="tx1"/>
                </a:solidFill>
              </a:rPr>
              <a:t>Si</a:t>
            </a:r>
          </a:p>
        </p:txBody>
      </p:sp>
      <p:grpSp>
        <p:nvGrpSpPr>
          <p:cNvPr id="47158" name="Group 54">
            <a:extLst>
              <a:ext uri="{FF2B5EF4-FFF2-40B4-BE49-F238E27FC236}">
                <a16:creationId xmlns:a16="http://schemas.microsoft.com/office/drawing/2014/main" id="{CA9F5DE3-87A6-D284-402B-2C69FCB1077C}"/>
              </a:ext>
            </a:extLst>
          </p:cNvPr>
          <p:cNvGrpSpPr>
            <a:grpSpLocks/>
          </p:cNvGrpSpPr>
          <p:nvPr/>
        </p:nvGrpSpPr>
        <p:grpSpPr bwMode="auto">
          <a:xfrm>
            <a:off x="0" y="5715000"/>
            <a:ext cx="5105400" cy="914400"/>
            <a:chOff x="0" y="3600"/>
            <a:chExt cx="3216" cy="576"/>
          </a:xfrm>
        </p:grpSpPr>
        <p:sp>
          <p:nvSpPr>
            <p:cNvPr id="168972" name="Text Box 50">
              <a:extLst>
                <a:ext uri="{FF2B5EF4-FFF2-40B4-BE49-F238E27FC236}">
                  <a16:creationId xmlns:a16="http://schemas.microsoft.com/office/drawing/2014/main" id="{46E4B49C-987F-EF92-8E37-6A71ACC865BC}"/>
                </a:ext>
              </a:extLst>
            </p:cNvPr>
            <p:cNvSpPr txBox="1">
              <a:spLocks noChangeArrowheads="1"/>
            </p:cNvSpPr>
            <p:nvPr/>
          </p:nvSpPr>
          <p:spPr bwMode="auto">
            <a:xfrm>
              <a:off x="0" y="3888"/>
              <a:ext cx="26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Shorter R</a:t>
              </a:r>
              <a:r>
                <a:rPr lang="en-US" altLang="es-ES" baseline="-25000">
                  <a:solidFill>
                    <a:srgbClr val="FFFF00"/>
                  </a:solidFill>
                </a:rPr>
                <a:t>c</a:t>
              </a:r>
              <a:r>
                <a:rPr lang="en-US" altLang="es-ES">
                  <a:solidFill>
                    <a:srgbClr val="FFFF00"/>
                  </a:solidFill>
                </a:rPr>
                <a:t>: harder pseudo</a:t>
              </a:r>
            </a:p>
          </p:txBody>
        </p:sp>
        <p:sp>
          <p:nvSpPr>
            <p:cNvPr id="168973" name="Line 51">
              <a:extLst>
                <a:ext uri="{FF2B5EF4-FFF2-40B4-BE49-F238E27FC236}">
                  <a16:creationId xmlns:a16="http://schemas.microsoft.com/office/drawing/2014/main" id="{6BEA6FFE-87CC-04FD-42C4-C4B6AA37D251}"/>
                </a:ext>
              </a:extLst>
            </p:cNvPr>
            <p:cNvSpPr>
              <a:spLocks noChangeShapeType="1"/>
            </p:cNvSpPr>
            <p:nvPr/>
          </p:nvSpPr>
          <p:spPr bwMode="auto">
            <a:xfrm flipV="1">
              <a:off x="2544" y="3600"/>
              <a:ext cx="672" cy="480"/>
            </a:xfrm>
            <a:prstGeom prst="line">
              <a:avLst/>
            </a:prstGeom>
            <a:noFill/>
            <a:ln w="44450">
              <a:solidFill>
                <a:srgbClr val="EA16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47159" name="Group 55">
            <a:extLst>
              <a:ext uri="{FF2B5EF4-FFF2-40B4-BE49-F238E27FC236}">
                <a16:creationId xmlns:a16="http://schemas.microsoft.com/office/drawing/2014/main" id="{83417F92-B272-0DEA-BFFD-6A9391D121DB}"/>
              </a:ext>
            </a:extLst>
          </p:cNvPr>
          <p:cNvGrpSpPr>
            <a:grpSpLocks/>
          </p:cNvGrpSpPr>
          <p:nvPr/>
        </p:nvGrpSpPr>
        <p:grpSpPr bwMode="auto">
          <a:xfrm>
            <a:off x="152400" y="3810000"/>
            <a:ext cx="5262563" cy="1143000"/>
            <a:chOff x="96" y="2544"/>
            <a:chExt cx="3315" cy="720"/>
          </a:xfrm>
        </p:grpSpPr>
        <p:sp>
          <p:nvSpPr>
            <p:cNvPr id="168970" name="Text Box 49">
              <a:extLst>
                <a:ext uri="{FF2B5EF4-FFF2-40B4-BE49-F238E27FC236}">
                  <a16:creationId xmlns:a16="http://schemas.microsoft.com/office/drawing/2014/main" id="{F0317279-B06B-8A02-D542-99A9024CE48C}"/>
                </a:ext>
              </a:extLst>
            </p:cNvPr>
            <p:cNvSpPr txBox="1">
              <a:spLocks noChangeArrowheads="1"/>
            </p:cNvSpPr>
            <p:nvPr/>
          </p:nvSpPr>
          <p:spPr bwMode="auto">
            <a:xfrm>
              <a:off x="96" y="2544"/>
              <a:ext cx="24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rgbClr val="FFFF00"/>
                  </a:solidFill>
                </a:rPr>
                <a:t>Larger R</a:t>
              </a:r>
              <a:r>
                <a:rPr lang="en-US" altLang="es-ES" baseline="-25000">
                  <a:solidFill>
                    <a:srgbClr val="FFFF00"/>
                  </a:solidFill>
                </a:rPr>
                <a:t>c</a:t>
              </a:r>
              <a:r>
                <a:rPr lang="en-US" altLang="es-ES">
                  <a:solidFill>
                    <a:srgbClr val="FFFF00"/>
                  </a:solidFill>
                </a:rPr>
                <a:t>: softer pseudo</a:t>
              </a:r>
            </a:p>
          </p:txBody>
        </p:sp>
        <p:sp>
          <p:nvSpPr>
            <p:cNvPr id="168971" name="Line 52">
              <a:extLst>
                <a:ext uri="{FF2B5EF4-FFF2-40B4-BE49-F238E27FC236}">
                  <a16:creationId xmlns:a16="http://schemas.microsoft.com/office/drawing/2014/main" id="{BD4ADB1D-3B95-88A2-2719-952CC7F01B70}"/>
                </a:ext>
              </a:extLst>
            </p:cNvPr>
            <p:cNvSpPr>
              <a:spLocks noChangeShapeType="1"/>
            </p:cNvSpPr>
            <p:nvPr/>
          </p:nvSpPr>
          <p:spPr bwMode="auto">
            <a:xfrm>
              <a:off x="2544" y="2688"/>
              <a:ext cx="867" cy="576"/>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
        <p:nvSpPr>
          <p:cNvPr id="168967" name="Text Box 57">
            <a:extLst>
              <a:ext uri="{FF2B5EF4-FFF2-40B4-BE49-F238E27FC236}">
                <a16:creationId xmlns:a16="http://schemas.microsoft.com/office/drawing/2014/main" id="{2872412C-04FF-4700-E655-F7417B8B8E48}"/>
              </a:ext>
            </a:extLst>
          </p:cNvPr>
          <p:cNvSpPr txBox="1">
            <a:spLocks noChangeArrowheads="1"/>
          </p:cNvSpPr>
          <p:nvPr/>
        </p:nvSpPr>
        <p:spPr bwMode="auto">
          <a:xfrm>
            <a:off x="6324600" y="1219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Accuracy in varying environments</a:t>
            </a:r>
          </a:p>
        </p:txBody>
      </p:sp>
      <p:sp>
        <p:nvSpPr>
          <p:cNvPr id="168968" name="Text Box 58">
            <a:extLst>
              <a:ext uri="{FF2B5EF4-FFF2-40B4-BE49-F238E27FC236}">
                <a16:creationId xmlns:a16="http://schemas.microsoft.com/office/drawing/2014/main" id="{496BDA4B-246E-5A16-CA6F-F8501B08ACFA}"/>
              </a:ext>
            </a:extLst>
          </p:cNvPr>
          <p:cNvSpPr txBox="1">
            <a:spLocks noChangeArrowheads="1"/>
          </p:cNvSpPr>
          <p:nvPr/>
        </p:nvSpPr>
        <p:spPr bwMode="auto">
          <a:xfrm>
            <a:off x="228600" y="114300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Representability by a resonable small number of PW</a:t>
            </a:r>
          </a:p>
        </p:txBody>
      </p:sp>
      <p:sp>
        <p:nvSpPr>
          <p:cNvPr id="47163" name="Text Box 59">
            <a:extLst>
              <a:ext uri="{FF2B5EF4-FFF2-40B4-BE49-F238E27FC236}">
                <a16:creationId xmlns:a16="http://schemas.microsoft.com/office/drawing/2014/main" id="{96AEAA6C-8B20-3138-55C2-E217228A8781}"/>
              </a:ext>
            </a:extLst>
          </p:cNvPr>
          <p:cNvSpPr txBox="1">
            <a:spLocks noChangeArrowheads="1"/>
          </p:cNvSpPr>
          <p:nvPr/>
        </p:nvSpPr>
        <p:spPr bwMode="auto">
          <a:xfrm>
            <a:off x="533400" y="4860925"/>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First guess: last peak of the all electron wave function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3"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6C0BCA3-0198-7108-C094-FD7886BFAC34}"/>
              </a:ext>
            </a:extLst>
          </p:cNvPr>
          <p:cNvSpPr>
            <a:spLocks noGrp="1" noChangeArrowheads="1"/>
          </p:cNvSpPr>
          <p:nvPr>
            <p:ph type="title"/>
          </p:nvPr>
        </p:nvSpPr>
        <p:spPr>
          <a:xfrm>
            <a:off x="0" y="0"/>
            <a:ext cx="9144000" cy="1143000"/>
          </a:xfrm>
        </p:spPr>
        <p:txBody>
          <a:bodyPr/>
          <a:lstStyle/>
          <a:p>
            <a:pPr eaLnBrk="1" hangingPunct="1">
              <a:defRPr/>
            </a:pPr>
            <a:r>
              <a:rPr lang="en-US">
                <a:cs typeface="+mj-cs"/>
              </a:rPr>
              <a:t>A transferable pseudo will reproduce the AE  energy levels and wave functions in arbitrary environments</a:t>
            </a:r>
          </a:p>
        </p:txBody>
      </p:sp>
      <p:pic>
        <p:nvPicPr>
          <p:cNvPr id="171010" name="Picture 27">
            <a:extLst>
              <a:ext uri="{FF2B5EF4-FFF2-40B4-BE49-F238E27FC236}">
                <a16:creationId xmlns:a16="http://schemas.microsoft.com/office/drawing/2014/main" id="{82FFA1D1-F8AB-9A0A-407C-BADAC264C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79663"/>
            <a:ext cx="6629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29">
            <a:extLst>
              <a:ext uri="{FF2B5EF4-FFF2-40B4-BE49-F238E27FC236}">
                <a16:creationId xmlns:a16="http://schemas.microsoft.com/office/drawing/2014/main" id="{8A2555F0-AB8A-5874-EB44-EF24E43E6CE9}"/>
              </a:ext>
            </a:extLst>
          </p:cNvPr>
          <p:cNvSpPr txBox="1">
            <a:spLocks noChangeArrowheads="1"/>
          </p:cNvSpPr>
          <p:nvPr/>
        </p:nvSpPr>
        <p:spPr bwMode="auto">
          <a:xfrm>
            <a:off x="6705600" y="2895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2    </a:t>
            </a:r>
            <a:r>
              <a:rPr lang="en-US" altLang="es-ES" sz="1800">
                <a:solidFill>
                  <a:srgbClr val="FFFF00"/>
                </a:solidFill>
              </a:rPr>
              <a:t>(reference)</a:t>
            </a:r>
          </a:p>
        </p:txBody>
      </p:sp>
      <p:sp>
        <p:nvSpPr>
          <p:cNvPr id="171012" name="Text Box 30">
            <a:extLst>
              <a:ext uri="{FF2B5EF4-FFF2-40B4-BE49-F238E27FC236}">
                <a16:creationId xmlns:a16="http://schemas.microsoft.com/office/drawing/2014/main" id="{DA731552-6333-3452-2F49-2C591F64079E}"/>
              </a:ext>
            </a:extLst>
          </p:cNvPr>
          <p:cNvSpPr txBox="1">
            <a:spLocks noChangeArrowheads="1"/>
          </p:cNvSpPr>
          <p:nvPr/>
        </p:nvSpPr>
        <p:spPr bwMode="auto">
          <a:xfrm>
            <a:off x="6705600" y="3200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FFFF00"/>
                </a:solidFill>
              </a:rPr>
              <a:t>3s</a:t>
            </a:r>
            <a:r>
              <a:rPr lang="en-US" altLang="es-ES" sz="1800" baseline="30000">
                <a:solidFill>
                  <a:srgbClr val="FFFF00"/>
                </a:solidFill>
              </a:rPr>
              <a:t>2</a:t>
            </a:r>
            <a:r>
              <a:rPr lang="en-US" altLang="es-ES" sz="1800">
                <a:solidFill>
                  <a:srgbClr val="FFFF00"/>
                </a:solidFill>
              </a:rPr>
              <a:t> 3p</a:t>
            </a:r>
            <a:r>
              <a:rPr lang="en-US" altLang="es-ES" sz="1800" baseline="30000">
                <a:solidFill>
                  <a:srgbClr val="FFFF00"/>
                </a:solidFill>
              </a:rPr>
              <a:t>1 </a:t>
            </a:r>
            <a:r>
              <a:rPr lang="en-US" altLang="es-ES" sz="1800">
                <a:solidFill>
                  <a:srgbClr val="FFFF00"/>
                </a:solidFill>
              </a:rPr>
              <a:t>3d</a:t>
            </a:r>
            <a:r>
              <a:rPr lang="en-US" altLang="es-ES" sz="1800" baseline="30000">
                <a:solidFill>
                  <a:srgbClr val="FFFF00"/>
                </a:solidFill>
              </a:rPr>
              <a:t>1</a:t>
            </a:r>
            <a:endParaRPr lang="en-US" altLang="es-ES" sz="1800">
              <a:solidFill>
                <a:srgbClr val="FFFF00"/>
              </a:solidFill>
            </a:endParaRPr>
          </a:p>
        </p:txBody>
      </p:sp>
      <p:sp>
        <p:nvSpPr>
          <p:cNvPr id="171013" name="Text Box 31">
            <a:extLst>
              <a:ext uri="{FF2B5EF4-FFF2-40B4-BE49-F238E27FC236}">
                <a16:creationId xmlns:a16="http://schemas.microsoft.com/office/drawing/2014/main" id="{3AD88922-2FA3-9A26-F42E-40D3C219D066}"/>
              </a:ext>
            </a:extLst>
          </p:cNvPr>
          <p:cNvSpPr txBox="1">
            <a:spLocks noChangeArrowheads="1"/>
          </p:cNvSpPr>
          <p:nvPr/>
        </p:nvSpPr>
        <p:spPr bwMode="auto">
          <a:xfrm>
            <a:off x="6705600" y="35052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FFFF00"/>
                </a:solidFill>
              </a:rPr>
              <a:t>3s</a:t>
            </a:r>
            <a:r>
              <a:rPr lang="en-US" altLang="es-ES" sz="1800" baseline="30000">
                <a:solidFill>
                  <a:srgbClr val="FFFF00"/>
                </a:solidFill>
              </a:rPr>
              <a:t>1</a:t>
            </a:r>
            <a:r>
              <a:rPr lang="en-US" altLang="es-ES" sz="1800">
                <a:solidFill>
                  <a:srgbClr val="FFFF00"/>
                </a:solidFill>
              </a:rPr>
              <a:t> 3p</a:t>
            </a:r>
            <a:r>
              <a:rPr lang="en-US" altLang="es-ES" sz="1800" baseline="30000">
                <a:solidFill>
                  <a:srgbClr val="FFFF00"/>
                </a:solidFill>
              </a:rPr>
              <a:t>3</a:t>
            </a:r>
            <a:endParaRPr lang="en-US" altLang="es-ES" sz="1800">
              <a:solidFill>
                <a:srgbClr val="FFFF00"/>
              </a:solidFill>
            </a:endParaRPr>
          </a:p>
        </p:txBody>
      </p:sp>
      <p:sp>
        <p:nvSpPr>
          <p:cNvPr id="171014" name="Text Box 32">
            <a:extLst>
              <a:ext uri="{FF2B5EF4-FFF2-40B4-BE49-F238E27FC236}">
                <a16:creationId xmlns:a16="http://schemas.microsoft.com/office/drawing/2014/main" id="{70618712-46EB-9447-57ED-B6E98C64A3E9}"/>
              </a:ext>
            </a:extLst>
          </p:cNvPr>
          <p:cNvSpPr txBox="1">
            <a:spLocks noChangeArrowheads="1"/>
          </p:cNvSpPr>
          <p:nvPr/>
        </p:nvSpPr>
        <p:spPr bwMode="auto">
          <a:xfrm>
            <a:off x="6705600" y="38100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FFFF00"/>
                </a:solidFill>
              </a:rPr>
              <a:t>3s</a:t>
            </a:r>
            <a:r>
              <a:rPr lang="en-US" altLang="es-ES" sz="1800" baseline="30000">
                <a:solidFill>
                  <a:srgbClr val="FFFF00"/>
                </a:solidFill>
              </a:rPr>
              <a:t>1</a:t>
            </a:r>
            <a:r>
              <a:rPr lang="en-US" altLang="es-ES" sz="1800">
                <a:solidFill>
                  <a:srgbClr val="FFFF00"/>
                </a:solidFill>
              </a:rPr>
              <a:t> 3p</a:t>
            </a:r>
            <a:r>
              <a:rPr lang="en-US" altLang="es-ES" sz="1800" baseline="30000">
                <a:solidFill>
                  <a:srgbClr val="FFFF00"/>
                </a:solidFill>
              </a:rPr>
              <a:t>2  </a:t>
            </a:r>
            <a:r>
              <a:rPr lang="en-US" altLang="es-ES" sz="1800">
                <a:solidFill>
                  <a:srgbClr val="FFFF00"/>
                </a:solidFill>
              </a:rPr>
              <a:t>3d</a:t>
            </a:r>
            <a:r>
              <a:rPr lang="en-US" altLang="es-ES" sz="1800" baseline="30000">
                <a:solidFill>
                  <a:srgbClr val="FFFF00"/>
                </a:solidFill>
              </a:rPr>
              <a:t>1</a:t>
            </a:r>
            <a:endParaRPr lang="en-US" altLang="es-ES" sz="1800">
              <a:solidFill>
                <a:srgbClr val="FFFF00"/>
              </a:solidFill>
            </a:endParaRPr>
          </a:p>
        </p:txBody>
      </p:sp>
      <p:sp>
        <p:nvSpPr>
          <p:cNvPr id="171015" name="Text Box 33">
            <a:extLst>
              <a:ext uri="{FF2B5EF4-FFF2-40B4-BE49-F238E27FC236}">
                <a16:creationId xmlns:a16="http://schemas.microsoft.com/office/drawing/2014/main" id="{ECACFA62-E175-3B7D-2B38-7DA38E721771}"/>
              </a:ext>
            </a:extLst>
          </p:cNvPr>
          <p:cNvSpPr txBox="1">
            <a:spLocks noChangeArrowheads="1"/>
          </p:cNvSpPr>
          <p:nvPr/>
        </p:nvSpPr>
        <p:spPr bwMode="auto">
          <a:xfrm>
            <a:off x="6705600" y="41910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solidFill>
                  <a:srgbClr val="FFFF00"/>
                </a:solidFill>
              </a:rPr>
              <a:t>3s</a:t>
            </a:r>
            <a:r>
              <a:rPr lang="en-US" altLang="es-ES" sz="1800" baseline="30000">
                <a:solidFill>
                  <a:srgbClr val="FFFF00"/>
                </a:solidFill>
              </a:rPr>
              <a:t>0</a:t>
            </a:r>
            <a:r>
              <a:rPr lang="en-US" altLang="es-ES" sz="1800">
                <a:solidFill>
                  <a:srgbClr val="FFFF00"/>
                </a:solidFill>
              </a:rPr>
              <a:t> 3p</a:t>
            </a:r>
            <a:r>
              <a:rPr lang="en-US" altLang="es-ES" sz="1800" baseline="30000">
                <a:solidFill>
                  <a:srgbClr val="FFFF00"/>
                </a:solidFill>
              </a:rPr>
              <a:t>3  </a:t>
            </a:r>
            <a:r>
              <a:rPr lang="en-US" altLang="es-ES" sz="1800">
                <a:solidFill>
                  <a:srgbClr val="FFFF00"/>
                </a:solidFill>
              </a:rPr>
              <a:t>3d</a:t>
            </a:r>
            <a:r>
              <a:rPr lang="en-US" altLang="es-ES" sz="1800" baseline="30000">
                <a:solidFill>
                  <a:srgbClr val="FFFF00"/>
                </a:solidFill>
              </a:rPr>
              <a:t>1</a:t>
            </a:r>
            <a:endParaRPr lang="en-US" altLang="es-ES" sz="1800">
              <a:solidFill>
                <a:srgbClr val="FFFF00"/>
              </a:solidFill>
            </a:endParaRPr>
          </a:p>
        </p:txBody>
      </p:sp>
      <p:sp>
        <p:nvSpPr>
          <p:cNvPr id="171016" name="Text Box 34">
            <a:extLst>
              <a:ext uri="{FF2B5EF4-FFF2-40B4-BE49-F238E27FC236}">
                <a16:creationId xmlns:a16="http://schemas.microsoft.com/office/drawing/2014/main" id="{922D6B15-033A-26F7-4330-074C47017237}"/>
              </a:ext>
            </a:extLst>
          </p:cNvPr>
          <p:cNvSpPr txBox="1">
            <a:spLocks noChangeArrowheads="1"/>
          </p:cNvSpPr>
          <p:nvPr/>
        </p:nvSpPr>
        <p:spPr bwMode="auto">
          <a:xfrm>
            <a:off x="152400" y="990600"/>
            <a:ext cx="64770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1800"/>
              <a:t>Compute the energy of two different configurations</a:t>
            </a:r>
          </a:p>
          <a:p>
            <a:pPr eaLnBrk="1" hangingPunct="1">
              <a:spcBef>
                <a:spcPct val="50000"/>
              </a:spcBef>
            </a:pPr>
            <a:r>
              <a:rPr lang="en-US" altLang="es-ES" sz="1800"/>
              <a:t>Compute the difference in energy</a:t>
            </a:r>
          </a:p>
          <a:p>
            <a:pPr eaLnBrk="1" hangingPunct="1">
              <a:spcBef>
                <a:spcPct val="50000"/>
              </a:spcBef>
            </a:pPr>
            <a:r>
              <a:rPr lang="en-US" altLang="es-ES" sz="1800"/>
              <a:t>For the pseudopotential to be transferible</a:t>
            </a:r>
            <a:r>
              <a:rPr lang="en-US" altLang="es-ES" sz="1800" b="0"/>
              <a:t>:</a:t>
            </a:r>
          </a:p>
        </p:txBody>
      </p:sp>
      <p:pic>
        <p:nvPicPr>
          <p:cNvPr id="171017" name="Picture 35" descr="testps1">
            <a:extLst>
              <a:ext uri="{FF2B5EF4-FFF2-40B4-BE49-F238E27FC236}">
                <a16:creationId xmlns:a16="http://schemas.microsoft.com/office/drawing/2014/main" id="{D42EAEF5-3F31-860E-D32D-5BE027745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90600"/>
            <a:ext cx="622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8" name="Picture 36" descr="testps3">
            <a:extLst>
              <a:ext uri="{FF2B5EF4-FFF2-40B4-BE49-F238E27FC236}">
                <a16:creationId xmlns:a16="http://schemas.microsoft.com/office/drawing/2014/main" id="{04C9A41F-0EB3-701E-1D19-616B8D124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444625"/>
            <a:ext cx="2632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9" name="Picture 37" descr="testps4">
            <a:extLst>
              <a:ext uri="{FF2B5EF4-FFF2-40B4-BE49-F238E27FC236}">
                <a16:creationId xmlns:a16="http://schemas.microsoft.com/office/drawing/2014/main" id="{43D80A7C-B082-4B59-A76E-C6B4809DE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828800"/>
            <a:ext cx="23955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0" name="Picture 39" descr="testps2">
            <a:extLst>
              <a:ext uri="{FF2B5EF4-FFF2-40B4-BE49-F238E27FC236}">
                <a16:creationId xmlns:a16="http://schemas.microsoft.com/office/drawing/2014/main" id="{F5EDDA23-57C4-7DC9-5129-855D5C954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990600"/>
            <a:ext cx="6397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1" name="Picture 40" descr="testps5">
            <a:extLst>
              <a:ext uri="{FF2B5EF4-FFF2-40B4-BE49-F238E27FC236}">
                <a16:creationId xmlns:a16="http://schemas.microsoft.com/office/drawing/2014/main" id="{B4E5C85F-6D29-4079-F191-60D7B18B77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7288" y="3048000"/>
            <a:ext cx="14954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2" name="Picture 41" descr="testps6">
            <a:extLst>
              <a:ext uri="{FF2B5EF4-FFF2-40B4-BE49-F238E27FC236}">
                <a16:creationId xmlns:a16="http://schemas.microsoft.com/office/drawing/2014/main" id="{1F327675-9C78-575B-3E10-B2B0425D2C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400" y="5181600"/>
            <a:ext cx="14716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8DD9627-A4AB-A849-3A3A-99EBFACAAEDA}"/>
              </a:ext>
            </a:extLst>
          </p:cNvPr>
          <p:cNvSpPr>
            <a:spLocks noGrp="1" noChangeArrowheads="1"/>
          </p:cNvSpPr>
          <p:nvPr>
            <p:ph type="title"/>
          </p:nvPr>
        </p:nvSpPr>
        <p:spPr>
          <a:xfrm>
            <a:off x="0" y="0"/>
            <a:ext cx="6934200" cy="1143000"/>
          </a:xfrm>
        </p:spPr>
        <p:txBody>
          <a:bodyPr/>
          <a:lstStyle/>
          <a:p>
            <a:pPr eaLnBrk="1" hangingPunct="1">
              <a:defRPr/>
            </a:pPr>
            <a:r>
              <a:rPr lang="en-US">
                <a:cs typeface="+mj-cs"/>
              </a:rPr>
              <a:t>Problematic cases: first row elements</a:t>
            </a:r>
            <a:br>
              <a:rPr lang="en-US">
                <a:cs typeface="+mj-cs"/>
              </a:rPr>
            </a:br>
            <a:r>
              <a:rPr lang="en-US">
                <a:cs typeface="+mj-cs"/>
              </a:rPr>
              <a:t> 2p and 3d elements</a:t>
            </a:r>
            <a:endParaRPr lang="en-US" baseline="-25000">
              <a:cs typeface="+mj-cs"/>
            </a:endParaRPr>
          </a:p>
        </p:txBody>
      </p:sp>
      <p:grpSp>
        <p:nvGrpSpPr>
          <p:cNvPr id="173058" name="Group 40">
            <a:extLst>
              <a:ext uri="{FF2B5EF4-FFF2-40B4-BE49-F238E27FC236}">
                <a16:creationId xmlns:a16="http://schemas.microsoft.com/office/drawing/2014/main" id="{79FD1F00-695D-CEA8-6D51-F9835119F056}"/>
              </a:ext>
            </a:extLst>
          </p:cNvPr>
          <p:cNvGrpSpPr>
            <a:grpSpLocks/>
          </p:cNvGrpSpPr>
          <p:nvPr/>
        </p:nvGrpSpPr>
        <p:grpSpPr bwMode="auto">
          <a:xfrm>
            <a:off x="266700" y="2362200"/>
            <a:ext cx="8915400" cy="4046538"/>
            <a:chOff x="144" y="1173"/>
            <a:chExt cx="5616" cy="2549"/>
          </a:xfrm>
        </p:grpSpPr>
        <p:pic>
          <p:nvPicPr>
            <p:cNvPr id="173064" name="Picture 27" descr="ops">
              <a:extLst>
                <a:ext uri="{FF2B5EF4-FFF2-40B4-BE49-F238E27FC236}">
                  <a16:creationId xmlns:a16="http://schemas.microsoft.com/office/drawing/2014/main" id="{F242923E-EA17-D5ED-8B57-F8EA55CC0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173"/>
              <a:ext cx="3600" cy="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Text Box 28">
              <a:extLst>
                <a:ext uri="{FF2B5EF4-FFF2-40B4-BE49-F238E27FC236}">
                  <a16:creationId xmlns:a16="http://schemas.microsoft.com/office/drawing/2014/main" id="{E5935BEA-B41E-20B0-F37B-9BFA60BCBD5B}"/>
                </a:ext>
              </a:extLst>
            </p:cNvPr>
            <p:cNvSpPr txBox="1">
              <a:spLocks noChangeArrowheads="1"/>
            </p:cNvSpPr>
            <p:nvPr/>
          </p:nvSpPr>
          <p:spPr bwMode="auto">
            <a:xfrm>
              <a:off x="3792" y="2736"/>
              <a:ext cx="19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pseudopotential is hard</a:t>
              </a:r>
            </a:p>
          </p:txBody>
        </p:sp>
        <p:sp>
          <p:nvSpPr>
            <p:cNvPr id="173066" name="Line 29">
              <a:extLst>
                <a:ext uri="{FF2B5EF4-FFF2-40B4-BE49-F238E27FC236}">
                  <a16:creationId xmlns:a16="http://schemas.microsoft.com/office/drawing/2014/main" id="{BA1E5021-198B-73AE-522F-45B959FEB5F7}"/>
                </a:ext>
              </a:extLst>
            </p:cNvPr>
            <p:cNvSpPr>
              <a:spLocks noChangeShapeType="1"/>
            </p:cNvSpPr>
            <p:nvPr/>
          </p:nvSpPr>
          <p:spPr bwMode="auto">
            <a:xfrm flipH="1">
              <a:off x="768" y="2880"/>
              <a:ext cx="3024" cy="240"/>
            </a:xfrm>
            <a:prstGeom prst="line">
              <a:avLst/>
            </a:prstGeom>
            <a:noFill/>
            <a:ln w="44450">
              <a:solidFill>
                <a:srgbClr val="EA16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73067" name="Text Box 30">
              <a:extLst>
                <a:ext uri="{FF2B5EF4-FFF2-40B4-BE49-F238E27FC236}">
                  <a16:creationId xmlns:a16="http://schemas.microsoft.com/office/drawing/2014/main" id="{0071B74D-D135-E99B-9CFA-34ED9BC65C7B}"/>
                </a:ext>
              </a:extLst>
            </p:cNvPr>
            <p:cNvSpPr txBox="1">
              <a:spLocks noChangeArrowheads="1"/>
            </p:cNvSpPr>
            <p:nvPr/>
          </p:nvSpPr>
          <p:spPr bwMode="auto">
            <a:xfrm>
              <a:off x="3792" y="1776"/>
              <a:ext cx="196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000"/>
                <a:t>No nodes because there are no p states to be orthogonal to</a:t>
              </a:r>
            </a:p>
          </p:txBody>
        </p:sp>
        <p:sp>
          <p:nvSpPr>
            <p:cNvPr id="173068" name="Line 31">
              <a:extLst>
                <a:ext uri="{FF2B5EF4-FFF2-40B4-BE49-F238E27FC236}">
                  <a16:creationId xmlns:a16="http://schemas.microsoft.com/office/drawing/2014/main" id="{A3B0804D-98CD-5056-FB41-AB32F46D2977}"/>
                </a:ext>
              </a:extLst>
            </p:cNvPr>
            <p:cNvSpPr>
              <a:spLocks noChangeShapeType="1"/>
            </p:cNvSpPr>
            <p:nvPr/>
          </p:nvSpPr>
          <p:spPr bwMode="auto">
            <a:xfrm flipH="1">
              <a:off x="1824" y="2016"/>
              <a:ext cx="1968" cy="48"/>
            </a:xfrm>
            <a:prstGeom prst="line">
              <a:avLst/>
            </a:prstGeom>
            <a:noFill/>
            <a:ln w="44450">
              <a:solidFill>
                <a:srgbClr val="EA16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173059" name="Group 39">
            <a:extLst>
              <a:ext uri="{FF2B5EF4-FFF2-40B4-BE49-F238E27FC236}">
                <a16:creationId xmlns:a16="http://schemas.microsoft.com/office/drawing/2014/main" id="{EC929556-38DF-A400-AA07-87529646B8BC}"/>
              </a:ext>
            </a:extLst>
          </p:cNvPr>
          <p:cNvGrpSpPr>
            <a:grpSpLocks/>
          </p:cNvGrpSpPr>
          <p:nvPr/>
        </p:nvGrpSpPr>
        <p:grpSpPr bwMode="auto">
          <a:xfrm>
            <a:off x="1943100" y="1219200"/>
            <a:ext cx="2362200" cy="868363"/>
            <a:chOff x="1152" y="624"/>
            <a:chExt cx="1488" cy="547"/>
          </a:xfrm>
        </p:grpSpPr>
        <p:sp>
          <p:nvSpPr>
            <p:cNvPr id="173060" name="Text Box 34">
              <a:extLst>
                <a:ext uri="{FF2B5EF4-FFF2-40B4-BE49-F238E27FC236}">
                  <a16:creationId xmlns:a16="http://schemas.microsoft.com/office/drawing/2014/main" id="{C13A74C7-4618-1FC2-5A01-A2356D2021FB}"/>
                </a:ext>
              </a:extLst>
            </p:cNvPr>
            <p:cNvSpPr txBox="1">
              <a:spLocks noChangeArrowheads="1"/>
            </p:cNvSpPr>
            <p:nvPr/>
          </p:nvSpPr>
          <p:spPr bwMode="auto">
            <a:xfrm>
              <a:off x="1152" y="624"/>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t>O:  </a:t>
              </a:r>
              <a:r>
                <a:rPr lang="en-US" altLang="es-ES">
                  <a:solidFill>
                    <a:srgbClr val="00FFFF"/>
                  </a:solidFill>
                </a:rPr>
                <a:t>1s</a:t>
              </a:r>
              <a:r>
                <a:rPr lang="en-US" altLang="es-ES" baseline="30000">
                  <a:solidFill>
                    <a:srgbClr val="00FFFF"/>
                  </a:solidFill>
                </a:rPr>
                <a:t>2</a:t>
              </a:r>
              <a:r>
                <a:rPr lang="en-US" altLang="es-ES">
                  <a:solidFill>
                    <a:srgbClr val="00FFFF"/>
                  </a:solidFill>
                </a:rPr>
                <a:t> </a:t>
              </a:r>
              <a:r>
                <a:rPr lang="en-US" altLang="es-ES">
                  <a:solidFill>
                    <a:srgbClr val="FFFF00"/>
                  </a:solidFill>
                </a:rPr>
                <a:t>2s</a:t>
              </a:r>
              <a:r>
                <a:rPr lang="en-US" altLang="es-ES" baseline="30000">
                  <a:solidFill>
                    <a:srgbClr val="FFFF00"/>
                  </a:solidFill>
                </a:rPr>
                <a:t>2</a:t>
              </a:r>
              <a:r>
                <a:rPr lang="en-US" altLang="es-ES">
                  <a:solidFill>
                    <a:srgbClr val="FFFF00"/>
                  </a:solidFill>
                </a:rPr>
                <a:t> 2p</a:t>
              </a:r>
              <a:r>
                <a:rPr lang="en-US" altLang="es-ES" baseline="30000">
                  <a:solidFill>
                    <a:srgbClr val="FFFF00"/>
                  </a:solidFill>
                </a:rPr>
                <a:t>4</a:t>
              </a:r>
              <a:r>
                <a:rPr lang="en-US" altLang="es-ES" sz="1800"/>
                <a:t>  </a:t>
              </a:r>
              <a:endParaRPr lang="en-US" altLang="es-ES" sz="1800" baseline="30000">
                <a:solidFill>
                  <a:srgbClr val="FFFF00"/>
                </a:solidFill>
              </a:endParaRPr>
            </a:p>
          </p:txBody>
        </p:sp>
        <p:sp>
          <p:nvSpPr>
            <p:cNvPr id="173061" name="AutoShape 36">
              <a:extLst>
                <a:ext uri="{FF2B5EF4-FFF2-40B4-BE49-F238E27FC236}">
                  <a16:creationId xmlns:a16="http://schemas.microsoft.com/office/drawing/2014/main" id="{CE13B638-4E9C-82D2-C534-3ED42BC5AA15}"/>
                </a:ext>
              </a:extLst>
            </p:cNvPr>
            <p:cNvSpPr>
              <a:spLocks/>
            </p:cNvSpPr>
            <p:nvPr/>
          </p:nvSpPr>
          <p:spPr bwMode="auto">
            <a:xfrm rot="-5400000">
              <a:off x="2136" y="600"/>
              <a:ext cx="96" cy="624"/>
            </a:xfrm>
            <a:prstGeom prst="leftBrace">
              <a:avLst>
                <a:gd name="adj1" fmla="val 54167"/>
                <a:gd name="adj2" fmla="val 50000"/>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73062" name="Text Box 37">
              <a:extLst>
                <a:ext uri="{FF2B5EF4-FFF2-40B4-BE49-F238E27FC236}">
                  <a16:creationId xmlns:a16="http://schemas.microsoft.com/office/drawing/2014/main" id="{07CE71D9-C18B-FA37-CA9E-BE864BC88EF0}"/>
                </a:ext>
              </a:extLst>
            </p:cNvPr>
            <p:cNvSpPr txBox="1">
              <a:spLocks noChangeArrowheads="1"/>
            </p:cNvSpPr>
            <p:nvPr/>
          </p:nvSpPr>
          <p:spPr bwMode="auto">
            <a:xfrm>
              <a:off x="1440" y="940"/>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00FFFF"/>
                  </a:solidFill>
                </a:rPr>
                <a:t>core</a:t>
              </a:r>
            </a:p>
          </p:txBody>
        </p:sp>
        <p:sp>
          <p:nvSpPr>
            <p:cNvPr id="173063" name="Text Box 38">
              <a:extLst>
                <a:ext uri="{FF2B5EF4-FFF2-40B4-BE49-F238E27FC236}">
                  <a16:creationId xmlns:a16="http://schemas.microsoft.com/office/drawing/2014/main" id="{15F3496D-E326-380A-C368-C60CF6C741CA}"/>
                </a:ext>
              </a:extLst>
            </p:cNvPr>
            <p:cNvSpPr txBox="1">
              <a:spLocks noChangeArrowheads="1"/>
            </p:cNvSpPr>
            <p:nvPr/>
          </p:nvSpPr>
          <p:spPr bwMode="auto">
            <a:xfrm>
              <a:off x="1824" y="940"/>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solidFill>
                    <a:srgbClr val="FFFF00"/>
                  </a:solidFill>
                </a:rPr>
                <a:t>valence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FEF38FA-EABA-904E-D984-3FA269CCED55}"/>
              </a:ext>
            </a:extLst>
          </p:cNvPr>
          <p:cNvSpPr>
            <a:spLocks noGrp="1" noChangeArrowheads="1"/>
          </p:cNvSpPr>
          <p:nvPr>
            <p:ph type="title"/>
          </p:nvPr>
        </p:nvSpPr>
        <p:spPr/>
        <p:txBody>
          <a:bodyPr/>
          <a:lstStyle/>
          <a:p>
            <a:pPr eaLnBrk="1" hangingPunct="1">
              <a:defRPr/>
            </a:pPr>
            <a:r>
              <a:rPr lang="en-US">
                <a:cs typeface="+mj-cs"/>
              </a:rPr>
              <a:t>Core eigenvalues are much deeper than </a:t>
            </a:r>
            <a:br>
              <a:rPr lang="en-US">
                <a:cs typeface="+mj-cs"/>
              </a:rPr>
            </a:br>
            <a:r>
              <a:rPr lang="en-US">
                <a:cs typeface="+mj-cs"/>
              </a:rPr>
              <a:t>valence eigenvalues</a:t>
            </a:r>
          </a:p>
        </p:txBody>
      </p:sp>
      <p:pic>
        <p:nvPicPr>
          <p:cNvPr id="28674" name="Picture 4" descr="energylevsi">
            <a:extLst>
              <a:ext uri="{FF2B5EF4-FFF2-40B4-BE49-F238E27FC236}">
                <a16:creationId xmlns:a16="http://schemas.microsoft.com/office/drawing/2014/main" id="{67C67D00-8C42-AF49-4B33-7ADAED303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1143000"/>
            <a:ext cx="4070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a:extLst>
              <a:ext uri="{FF2B5EF4-FFF2-40B4-BE49-F238E27FC236}">
                <a16:creationId xmlns:a16="http://schemas.microsoft.com/office/drawing/2014/main" id="{6705E402-263F-1A40-54DC-C314205FE854}"/>
              </a:ext>
            </a:extLst>
          </p:cNvPr>
          <p:cNvSpPr txBox="1">
            <a:spLocks noChangeArrowheads="1"/>
          </p:cNvSpPr>
          <p:nvPr/>
        </p:nvSpPr>
        <p:spPr bwMode="auto">
          <a:xfrm>
            <a:off x="3314700" y="6400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Atomic Si</a:t>
            </a:r>
          </a:p>
        </p:txBody>
      </p:sp>
      <p:sp>
        <p:nvSpPr>
          <p:cNvPr id="28676" name="AutoShape 12">
            <a:extLst>
              <a:ext uri="{FF2B5EF4-FFF2-40B4-BE49-F238E27FC236}">
                <a16:creationId xmlns:a16="http://schemas.microsoft.com/office/drawing/2014/main" id="{A99C57C5-84B4-E466-87E7-E5A8C40187CE}"/>
              </a:ext>
            </a:extLst>
          </p:cNvPr>
          <p:cNvSpPr>
            <a:spLocks/>
          </p:cNvSpPr>
          <p:nvPr/>
        </p:nvSpPr>
        <p:spPr bwMode="auto">
          <a:xfrm>
            <a:off x="6667500" y="1905000"/>
            <a:ext cx="228600" cy="4267200"/>
          </a:xfrm>
          <a:prstGeom prst="rightBrace">
            <a:avLst>
              <a:gd name="adj1" fmla="val 155556"/>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8677" name="AutoShape 13">
            <a:extLst>
              <a:ext uri="{FF2B5EF4-FFF2-40B4-BE49-F238E27FC236}">
                <a16:creationId xmlns:a16="http://schemas.microsoft.com/office/drawing/2014/main" id="{1BEC2F12-6B5F-097E-C1D8-784C67A30B4D}"/>
              </a:ext>
            </a:extLst>
          </p:cNvPr>
          <p:cNvSpPr>
            <a:spLocks/>
          </p:cNvSpPr>
          <p:nvPr/>
        </p:nvSpPr>
        <p:spPr bwMode="auto">
          <a:xfrm>
            <a:off x="6705600" y="1143000"/>
            <a:ext cx="76200" cy="685800"/>
          </a:xfrm>
          <a:prstGeom prst="rightBrace">
            <a:avLst>
              <a:gd name="adj1" fmla="val 75000"/>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28678" name="Text Box 14">
            <a:extLst>
              <a:ext uri="{FF2B5EF4-FFF2-40B4-BE49-F238E27FC236}">
                <a16:creationId xmlns:a16="http://schemas.microsoft.com/office/drawing/2014/main" id="{D95FC921-BB05-C214-A037-ADA919254F74}"/>
              </a:ext>
            </a:extLst>
          </p:cNvPr>
          <p:cNvSpPr txBox="1">
            <a:spLocks noChangeArrowheads="1"/>
          </p:cNvSpPr>
          <p:nvPr/>
        </p:nvSpPr>
        <p:spPr bwMode="auto">
          <a:xfrm>
            <a:off x="7239000" y="3810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rgbClr val="FFFF00"/>
                </a:solidFill>
              </a:rPr>
              <a:t>Core</a:t>
            </a:r>
          </a:p>
        </p:txBody>
      </p:sp>
      <p:sp>
        <p:nvSpPr>
          <p:cNvPr id="28679" name="Text Box 15">
            <a:extLst>
              <a:ext uri="{FF2B5EF4-FFF2-40B4-BE49-F238E27FC236}">
                <a16:creationId xmlns:a16="http://schemas.microsoft.com/office/drawing/2014/main" id="{0B881BD0-EB2D-7FA4-4E33-74F973F75DDB}"/>
              </a:ext>
            </a:extLst>
          </p:cNvPr>
          <p:cNvSpPr txBox="1">
            <a:spLocks noChangeArrowheads="1"/>
          </p:cNvSpPr>
          <p:nvPr/>
        </p:nvSpPr>
        <p:spPr bwMode="auto">
          <a:xfrm>
            <a:off x="7239000" y="1295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a:solidFill>
                  <a:srgbClr val="FFFF00"/>
                </a:solidFill>
              </a:rPr>
              <a:t>Valence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3587562-1E18-5305-68EB-B461B36C547A}"/>
              </a:ext>
            </a:extLst>
          </p:cNvPr>
          <p:cNvSpPr>
            <a:spLocks noGrp="1" noChangeArrowheads="1"/>
          </p:cNvSpPr>
          <p:nvPr>
            <p:ph type="title"/>
          </p:nvPr>
        </p:nvSpPr>
        <p:spPr>
          <a:xfrm>
            <a:off x="1104900" y="0"/>
            <a:ext cx="6934200" cy="685800"/>
          </a:xfrm>
        </p:spPr>
        <p:txBody>
          <a:bodyPr/>
          <a:lstStyle/>
          <a:p>
            <a:pPr algn="ctr" eaLnBrk="1" hangingPunct="1">
              <a:defRPr/>
            </a:pPr>
            <a:r>
              <a:rPr lang="en-US">
                <a:cs typeface="+mj-cs"/>
              </a:rPr>
              <a:t>Conclusions</a:t>
            </a:r>
            <a:endParaRPr lang="en-US" baseline="-25000">
              <a:cs typeface="+mj-cs"/>
            </a:endParaRPr>
          </a:p>
        </p:txBody>
      </p:sp>
      <p:sp>
        <p:nvSpPr>
          <p:cNvPr id="94223" name="Text Box 15">
            <a:extLst>
              <a:ext uri="{FF2B5EF4-FFF2-40B4-BE49-F238E27FC236}">
                <a16:creationId xmlns:a16="http://schemas.microsoft.com/office/drawing/2014/main" id="{C1BBB748-BFE0-5B2A-7A0A-873D6AC0D886}"/>
              </a:ext>
            </a:extLst>
          </p:cNvPr>
          <p:cNvSpPr txBox="1">
            <a:spLocks noChangeArrowheads="1"/>
          </p:cNvSpPr>
          <p:nvPr/>
        </p:nvSpPr>
        <p:spPr bwMode="auto">
          <a:xfrm>
            <a:off x="304800" y="990600"/>
            <a:ext cx="71628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2000">
                <a:solidFill>
                  <a:srgbClr val="FFFF00"/>
                </a:solidFill>
              </a:rPr>
              <a:t>Core electrons…</a:t>
            </a:r>
          </a:p>
          <a:p>
            <a:pPr eaLnBrk="1" hangingPunct="1">
              <a:spcBef>
                <a:spcPct val="50000"/>
              </a:spcBef>
              <a:buFontTx/>
              <a:buNone/>
            </a:pPr>
            <a:r>
              <a:rPr lang="en-US" altLang="es-ES" sz="1800" b="0">
                <a:solidFill>
                  <a:srgbClr val="FFFF00"/>
                </a:solidFill>
              </a:rPr>
              <a:t>	</a:t>
            </a:r>
            <a:r>
              <a:rPr lang="en-US" altLang="es-ES" sz="1800"/>
              <a:t>highly localized and very depth energy</a:t>
            </a:r>
          </a:p>
          <a:p>
            <a:pPr eaLnBrk="1" hangingPunct="1">
              <a:spcBef>
                <a:spcPct val="50000"/>
              </a:spcBef>
              <a:buFontTx/>
              <a:buNone/>
            </a:pPr>
            <a:r>
              <a:rPr lang="en-US" altLang="es-ES" sz="2000">
                <a:solidFill>
                  <a:srgbClr val="FFFF00"/>
                </a:solidFill>
              </a:rPr>
              <a:t>… are chemically inert</a:t>
            </a:r>
          </a:p>
        </p:txBody>
      </p:sp>
      <p:sp>
        <p:nvSpPr>
          <p:cNvPr id="94224" name="Text Box 16">
            <a:extLst>
              <a:ext uri="{FF2B5EF4-FFF2-40B4-BE49-F238E27FC236}">
                <a16:creationId xmlns:a16="http://schemas.microsoft.com/office/drawing/2014/main" id="{AD90BAE4-D9FA-9DA2-DE61-3CC4EECAAC59}"/>
              </a:ext>
            </a:extLst>
          </p:cNvPr>
          <p:cNvSpPr txBox="1">
            <a:spLocks noChangeArrowheads="1"/>
          </p:cNvSpPr>
          <p:nvPr/>
        </p:nvSpPr>
        <p:spPr bwMode="auto">
          <a:xfrm>
            <a:off x="304800" y="2362200"/>
            <a:ext cx="8382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2000">
                <a:solidFill>
                  <a:srgbClr val="FFFF00"/>
                </a:solidFill>
              </a:rPr>
              <a:t>Pseudopotential idea</a:t>
            </a:r>
          </a:p>
          <a:p>
            <a:pPr eaLnBrk="1" hangingPunct="1">
              <a:spcBef>
                <a:spcPct val="50000"/>
              </a:spcBef>
              <a:buFontTx/>
              <a:buNone/>
            </a:pPr>
            <a:r>
              <a:rPr lang="en-US" altLang="es-ES" sz="2000"/>
              <a:t>	</a:t>
            </a:r>
            <a:r>
              <a:rPr lang="en-US" altLang="es-ES" sz="1800"/>
              <a:t>Ignore the dynamics of the core electrons (freeze them)</a:t>
            </a:r>
          </a:p>
          <a:p>
            <a:pPr eaLnBrk="1" hangingPunct="1">
              <a:spcBef>
                <a:spcPct val="50000"/>
              </a:spcBef>
              <a:buFontTx/>
              <a:buNone/>
            </a:pPr>
            <a:r>
              <a:rPr lang="en-US" altLang="es-ES" sz="1800"/>
              <a:t>	And replace their effects by an effective potential</a:t>
            </a:r>
          </a:p>
        </p:txBody>
      </p:sp>
      <p:sp>
        <p:nvSpPr>
          <p:cNvPr id="94225" name="Text Box 17">
            <a:extLst>
              <a:ext uri="{FF2B5EF4-FFF2-40B4-BE49-F238E27FC236}">
                <a16:creationId xmlns:a16="http://schemas.microsoft.com/office/drawing/2014/main" id="{3647A3C1-4864-BB0A-75DD-A38867D0A978}"/>
              </a:ext>
            </a:extLst>
          </p:cNvPr>
          <p:cNvSpPr txBox="1">
            <a:spLocks noChangeArrowheads="1"/>
          </p:cNvSpPr>
          <p:nvPr/>
        </p:nvSpPr>
        <p:spPr bwMode="auto">
          <a:xfrm>
            <a:off x="304800" y="3733800"/>
            <a:ext cx="8382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2000">
                <a:solidFill>
                  <a:srgbClr val="FFFF00"/>
                </a:solidFill>
              </a:rPr>
              <a:t>Pseudopotentials are not unique</a:t>
            </a:r>
            <a:r>
              <a:rPr lang="en-US" altLang="es-ES">
                <a:solidFill>
                  <a:srgbClr val="FFFF00"/>
                </a:solidFill>
              </a:rPr>
              <a:t> </a:t>
            </a:r>
          </a:p>
          <a:p>
            <a:pPr eaLnBrk="1" hangingPunct="1">
              <a:spcBef>
                <a:spcPct val="50000"/>
              </a:spcBef>
              <a:buFontTx/>
              <a:buNone/>
            </a:pPr>
            <a:r>
              <a:rPr lang="en-US" altLang="es-ES">
                <a:solidFill>
                  <a:srgbClr val="FFFF00"/>
                </a:solidFill>
              </a:rPr>
              <a:t>	</a:t>
            </a:r>
            <a:r>
              <a:rPr lang="en-US" altLang="es-ES" sz="1800"/>
              <a:t>there might be many </a:t>
            </a:r>
            <a:r>
              <a:rPr lang="ja-JP" altLang="en-US" sz="1800"/>
              <a:t>“</a:t>
            </a:r>
            <a:r>
              <a:rPr lang="en-US" altLang="ja-JP" sz="1800"/>
              <a:t>best choices</a:t>
            </a:r>
            <a:r>
              <a:rPr lang="ja-JP" altLang="en-US" sz="1800"/>
              <a:t>”</a:t>
            </a:r>
            <a:endParaRPr lang="en-US" altLang="es-ES" sz="1800"/>
          </a:p>
        </p:txBody>
      </p:sp>
      <p:sp>
        <p:nvSpPr>
          <p:cNvPr id="94226" name="Text Box 18">
            <a:extLst>
              <a:ext uri="{FF2B5EF4-FFF2-40B4-BE49-F238E27FC236}">
                <a16:creationId xmlns:a16="http://schemas.microsoft.com/office/drawing/2014/main" id="{2BBEED08-B7E2-F057-29C9-D02EAE56E615}"/>
              </a:ext>
            </a:extLst>
          </p:cNvPr>
          <p:cNvSpPr txBox="1">
            <a:spLocks noChangeArrowheads="1"/>
          </p:cNvSpPr>
          <p:nvPr/>
        </p:nvSpPr>
        <p:spPr bwMode="auto">
          <a:xfrm>
            <a:off x="304800" y="4876800"/>
            <a:ext cx="868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2000">
                <a:solidFill>
                  <a:srgbClr val="FFFF00"/>
                </a:solidFill>
              </a:rPr>
              <a:t>Two overall competing factors: transferability vs hardness</a:t>
            </a:r>
            <a:endParaRPr lang="en-US" altLang="es-ES" sz="2000"/>
          </a:p>
        </p:txBody>
      </p:sp>
      <p:sp>
        <p:nvSpPr>
          <p:cNvPr id="94227" name="Text Box 19">
            <a:extLst>
              <a:ext uri="{FF2B5EF4-FFF2-40B4-BE49-F238E27FC236}">
                <a16:creationId xmlns:a16="http://schemas.microsoft.com/office/drawing/2014/main" id="{9646D182-EE25-0E1C-C252-4B3BC3053477}"/>
              </a:ext>
            </a:extLst>
          </p:cNvPr>
          <p:cNvSpPr txBox="1">
            <a:spLocks noChangeArrowheads="1"/>
          </p:cNvSpPr>
          <p:nvPr/>
        </p:nvSpPr>
        <p:spPr bwMode="auto">
          <a:xfrm>
            <a:off x="304800" y="62484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a:solidFill>
                  <a:srgbClr val="FFFF00"/>
                </a:solidFill>
              </a:rPr>
              <a:t>Always test the pseudopotential in well-known situations</a:t>
            </a:r>
            <a:endParaRPr lang="en-US" altLang="es-ES" sz="2000"/>
          </a:p>
        </p:txBody>
      </p:sp>
      <p:sp>
        <p:nvSpPr>
          <p:cNvPr id="94228" name="Text Box 20">
            <a:extLst>
              <a:ext uri="{FF2B5EF4-FFF2-40B4-BE49-F238E27FC236}">
                <a16:creationId xmlns:a16="http://schemas.microsoft.com/office/drawing/2014/main" id="{D9EE2388-E41A-5634-ADF4-FAAA5ACA5F82}"/>
              </a:ext>
            </a:extLst>
          </p:cNvPr>
          <p:cNvSpPr txBox="1">
            <a:spLocks noChangeArrowheads="1"/>
          </p:cNvSpPr>
          <p:nvPr/>
        </p:nvSpPr>
        <p:spPr bwMode="auto">
          <a:xfrm>
            <a:off x="304800" y="5562600"/>
            <a:ext cx="868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s-ES" sz="2000">
                <a:solidFill>
                  <a:srgbClr val="FFFF00"/>
                </a:solidFill>
              </a:rPr>
              <a:t>Norm conservation helps transferability</a:t>
            </a:r>
            <a:endParaRPr lang="en-US" altLang="es-E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2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42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42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4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3" grpId="0"/>
      <p:bldP spid="94224" grpId="0"/>
      <p:bldP spid="94225" grpId="0"/>
      <p:bldP spid="94226" grpId="0"/>
      <p:bldP spid="94227" grpId="0"/>
      <p:bldP spid="942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a:extLst>
              <a:ext uri="{FF2B5EF4-FFF2-40B4-BE49-F238E27FC236}">
                <a16:creationId xmlns:a16="http://schemas.microsoft.com/office/drawing/2014/main" id="{6C1AF5E7-E383-AA12-A7DA-DAA1161A3E7C}"/>
              </a:ext>
            </a:extLst>
          </p:cNvPr>
          <p:cNvGrpSpPr>
            <a:grpSpLocks/>
          </p:cNvGrpSpPr>
          <p:nvPr/>
        </p:nvGrpSpPr>
        <p:grpSpPr bwMode="auto">
          <a:xfrm>
            <a:off x="531813" y="609600"/>
            <a:ext cx="8078787" cy="6013450"/>
            <a:chOff x="335" y="263"/>
            <a:chExt cx="5089" cy="3788"/>
          </a:xfrm>
        </p:grpSpPr>
        <p:sp>
          <p:nvSpPr>
            <p:cNvPr id="177155" name="Rectangle 3">
              <a:extLst>
                <a:ext uri="{FF2B5EF4-FFF2-40B4-BE49-F238E27FC236}">
                  <a16:creationId xmlns:a16="http://schemas.microsoft.com/office/drawing/2014/main" id="{6DB49970-6B1F-2CA0-4F1E-AE0990756124}"/>
                </a:ext>
              </a:extLst>
            </p:cNvPr>
            <p:cNvSpPr>
              <a:spLocks noChangeArrowheads="1"/>
            </p:cNvSpPr>
            <p:nvPr/>
          </p:nvSpPr>
          <p:spPr bwMode="auto">
            <a:xfrm>
              <a:off x="336" y="288"/>
              <a:ext cx="5088" cy="374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77156" name="Picture 2">
              <a:extLst>
                <a:ext uri="{FF2B5EF4-FFF2-40B4-BE49-F238E27FC236}">
                  <a16:creationId xmlns:a16="http://schemas.microsoft.com/office/drawing/2014/main" id="{D54E2B75-790A-A809-EDBD-B20DEB546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 y="263"/>
              <a:ext cx="5088" cy="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154" name="Text Box 5">
            <a:extLst>
              <a:ext uri="{FF2B5EF4-FFF2-40B4-BE49-F238E27FC236}">
                <a16:creationId xmlns:a16="http://schemas.microsoft.com/office/drawing/2014/main" id="{26A5A55E-9211-5DB8-26C3-69A2476A3CB2}"/>
              </a:ext>
            </a:extLst>
          </p:cNvPr>
          <p:cNvSpPr txBox="1">
            <a:spLocks noChangeArrowheads="1"/>
          </p:cNvSpPr>
          <p:nvPr/>
        </p:nvSpPr>
        <p:spPr bwMode="auto">
          <a:xfrm>
            <a:off x="0" y="0"/>
            <a:ext cx="876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2800">
                <a:solidFill>
                  <a:srgbClr val="FFFF00"/>
                </a:solidFill>
              </a:rPr>
              <a:t>Howto: input file to generate the pseudopotential</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1" name="Group 4">
            <a:extLst>
              <a:ext uri="{FF2B5EF4-FFF2-40B4-BE49-F238E27FC236}">
                <a16:creationId xmlns:a16="http://schemas.microsoft.com/office/drawing/2014/main" id="{F98BD4FB-E8D7-E537-719A-42D0D9D335F0}"/>
              </a:ext>
            </a:extLst>
          </p:cNvPr>
          <p:cNvGrpSpPr>
            <a:grpSpLocks/>
          </p:cNvGrpSpPr>
          <p:nvPr/>
        </p:nvGrpSpPr>
        <p:grpSpPr bwMode="auto">
          <a:xfrm>
            <a:off x="304800" y="304800"/>
            <a:ext cx="8534400" cy="6407150"/>
            <a:chOff x="192" y="192"/>
            <a:chExt cx="5376" cy="4036"/>
          </a:xfrm>
        </p:grpSpPr>
        <p:sp>
          <p:nvSpPr>
            <p:cNvPr id="179202" name="Rectangle 3">
              <a:extLst>
                <a:ext uri="{FF2B5EF4-FFF2-40B4-BE49-F238E27FC236}">
                  <a16:creationId xmlns:a16="http://schemas.microsoft.com/office/drawing/2014/main" id="{8894B64C-65F2-FB0A-636E-FD94D8AF7A3D}"/>
                </a:ext>
              </a:extLst>
            </p:cNvPr>
            <p:cNvSpPr>
              <a:spLocks noChangeArrowheads="1"/>
            </p:cNvSpPr>
            <p:nvPr/>
          </p:nvSpPr>
          <p:spPr bwMode="auto">
            <a:xfrm>
              <a:off x="192" y="192"/>
              <a:ext cx="5376" cy="39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79203" name="Picture 2">
              <a:extLst>
                <a:ext uri="{FF2B5EF4-FFF2-40B4-BE49-F238E27FC236}">
                  <a16:creationId xmlns:a16="http://schemas.microsoft.com/office/drawing/2014/main" id="{9BB1A282-54C5-24D6-B549-B4C802889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 y="240"/>
              <a:ext cx="5341"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49" name="Group 4">
            <a:extLst>
              <a:ext uri="{FF2B5EF4-FFF2-40B4-BE49-F238E27FC236}">
                <a16:creationId xmlns:a16="http://schemas.microsoft.com/office/drawing/2014/main" id="{4132F383-6F54-A326-BFCA-0751855AF4BC}"/>
              </a:ext>
            </a:extLst>
          </p:cNvPr>
          <p:cNvGrpSpPr>
            <a:grpSpLocks/>
          </p:cNvGrpSpPr>
          <p:nvPr/>
        </p:nvGrpSpPr>
        <p:grpSpPr bwMode="auto">
          <a:xfrm>
            <a:off x="336550" y="320675"/>
            <a:ext cx="8467725" cy="6232525"/>
            <a:chOff x="212" y="202"/>
            <a:chExt cx="5334" cy="3926"/>
          </a:xfrm>
        </p:grpSpPr>
        <p:sp>
          <p:nvSpPr>
            <p:cNvPr id="181250" name="Rectangle 3">
              <a:extLst>
                <a:ext uri="{FF2B5EF4-FFF2-40B4-BE49-F238E27FC236}">
                  <a16:creationId xmlns:a16="http://schemas.microsoft.com/office/drawing/2014/main" id="{025EA6EF-96AC-48B1-A9BB-4A8BED211FC3}"/>
                </a:ext>
              </a:extLst>
            </p:cNvPr>
            <p:cNvSpPr>
              <a:spLocks noChangeArrowheads="1"/>
            </p:cNvSpPr>
            <p:nvPr/>
          </p:nvSpPr>
          <p:spPr bwMode="auto">
            <a:xfrm>
              <a:off x="288" y="336"/>
              <a:ext cx="5040" cy="37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81251" name="Picture 2">
              <a:extLst>
                <a:ext uri="{FF2B5EF4-FFF2-40B4-BE49-F238E27FC236}">
                  <a16:creationId xmlns:a16="http://schemas.microsoft.com/office/drawing/2014/main" id="{A2C7A441-15E0-B808-5DB0-BBB5EF9FD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 y="202"/>
              <a:ext cx="5334" cy="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297" name="Group 4">
            <a:extLst>
              <a:ext uri="{FF2B5EF4-FFF2-40B4-BE49-F238E27FC236}">
                <a16:creationId xmlns:a16="http://schemas.microsoft.com/office/drawing/2014/main" id="{57664EB1-5C77-AD88-C9AD-71C0B63878C5}"/>
              </a:ext>
            </a:extLst>
          </p:cNvPr>
          <p:cNvGrpSpPr>
            <a:grpSpLocks/>
          </p:cNvGrpSpPr>
          <p:nvPr/>
        </p:nvGrpSpPr>
        <p:grpSpPr bwMode="auto">
          <a:xfrm>
            <a:off x="528638" y="304800"/>
            <a:ext cx="8086725" cy="6262688"/>
            <a:chOff x="331" y="184"/>
            <a:chExt cx="5094" cy="3945"/>
          </a:xfrm>
        </p:grpSpPr>
        <p:sp>
          <p:nvSpPr>
            <p:cNvPr id="183298" name="Rectangle 3">
              <a:extLst>
                <a:ext uri="{FF2B5EF4-FFF2-40B4-BE49-F238E27FC236}">
                  <a16:creationId xmlns:a16="http://schemas.microsoft.com/office/drawing/2014/main" id="{B0FF2603-A8EF-B8B2-1DA3-F318D0F68959}"/>
                </a:ext>
              </a:extLst>
            </p:cNvPr>
            <p:cNvSpPr>
              <a:spLocks noChangeArrowheads="1"/>
            </p:cNvSpPr>
            <p:nvPr/>
          </p:nvSpPr>
          <p:spPr bwMode="auto">
            <a:xfrm>
              <a:off x="336" y="288"/>
              <a:ext cx="4848" cy="37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83299" name="Picture 2">
              <a:extLst>
                <a:ext uri="{FF2B5EF4-FFF2-40B4-BE49-F238E27FC236}">
                  <a16:creationId xmlns:a16="http://schemas.microsoft.com/office/drawing/2014/main" id="{4741174F-C9D2-A29F-B3DD-2EDECB388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 y="184"/>
              <a:ext cx="5094" cy="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5" name="Group 4">
            <a:extLst>
              <a:ext uri="{FF2B5EF4-FFF2-40B4-BE49-F238E27FC236}">
                <a16:creationId xmlns:a16="http://schemas.microsoft.com/office/drawing/2014/main" id="{5B86C27B-857C-2236-AF80-806FFE58FCD9}"/>
              </a:ext>
            </a:extLst>
          </p:cNvPr>
          <p:cNvGrpSpPr>
            <a:grpSpLocks/>
          </p:cNvGrpSpPr>
          <p:nvPr/>
        </p:nvGrpSpPr>
        <p:grpSpPr bwMode="auto">
          <a:xfrm>
            <a:off x="533400" y="304800"/>
            <a:ext cx="8305800" cy="6364288"/>
            <a:chOff x="336" y="192"/>
            <a:chExt cx="5232" cy="4009"/>
          </a:xfrm>
        </p:grpSpPr>
        <p:sp>
          <p:nvSpPr>
            <p:cNvPr id="185346" name="Rectangle 3">
              <a:extLst>
                <a:ext uri="{FF2B5EF4-FFF2-40B4-BE49-F238E27FC236}">
                  <a16:creationId xmlns:a16="http://schemas.microsoft.com/office/drawing/2014/main" id="{44AD4C9B-619D-EBCE-1B39-0D5FC218A4A4}"/>
                </a:ext>
              </a:extLst>
            </p:cNvPr>
            <p:cNvSpPr>
              <a:spLocks noChangeArrowheads="1"/>
            </p:cNvSpPr>
            <p:nvPr/>
          </p:nvSpPr>
          <p:spPr bwMode="auto">
            <a:xfrm>
              <a:off x="336" y="192"/>
              <a:ext cx="5232" cy="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85347" name="Picture 2">
              <a:extLst>
                <a:ext uri="{FF2B5EF4-FFF2-40B4-BE49-F238E27FC236}">
                  <a16:creationId xmlns:a16="http://schemas.microsoft.com/office/drawing/2014/main" id="{BBF989AB-CBE4-5716-ADE7-95B2C1DD4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 y="256"/>
              <a:ext cx="5094" cy="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3" name="Group 4">
            <a:extLst>
              <a:ext uri="{FF2B5EF4-FFF2-40B4-BE49-F238E27FC236}">
                <a16:creationId xmlns:a16="http://schemas.microsoft.com/office/drawing/2014/main" id="{37A26FD8-B068-7685-5BCB-4C4BF25CB656}"/>
              </a:ext>
            </a:extLst>
          </p:cNvPr>
          <p:cNvGrpSpPr>
            <a:grpSpLocks/>
          </p:cNvGrpSpPr>
          <p:nvPr/>
        </p:nvGrpSpPr>
        <p:grpSpPr bwMode="auto">
          <a:xfrm>
            <a:off x="838200" y="381000"/>
            <a:ext cx="7364413" cy="6070600"/>
            <a:chOff x="528" y="240"/>
            <a:chExt cx="4639" cy="3824"/>
          </a:xfrm>
        </p:grpSpPr>
        <p:sp>
          <p:nvSpPr>
            <p:cNvPr id="187394" name="Rectangle 3">
              <a:extLst>
                <a:ext uri="{FF2B5EF4-FFF2-40B4-BE49-F238E27FC236}">
                  <a16:creationId xmlns:a16="http://schemas.microsoft.com/office/drawing/2014/main" id="{E3ADC81A-94E3-61A3-F986-B19D2F4570B1}"/>
                </a:ext>
              </a:extLst>
            </p:cNvPr>
            <p:cNvSpPr>
              <a:spLocks noChangeArrowheads="1"/>
            </p:cNvSpPr>
            <p:nvPr/>
          </p:nvSpPr>
          <p:spPr bwMode="auto">
            <a:xfrm>
              <a:off x="528" y="240"/>
              <a:ext cx="4608" cy="37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pic>
          <p:nvPicPr>
            <p:cNvPr id="187395" name="Picture 2">
              <a:extLst>
                <a:ext uri="{FF2B5EF4-FFF2-40B4-BE49-F238E27FC236}">
                  <a16:creationId xmlns:a16="http://schemas.microsoft.com/office/drawing/2014/main" id="{B3546983-F857-3147-4F02-1840C9E1F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 y="252"/>
              <a:ext cx="4580" cy="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229E13A-8403-C30C-6BFC-F17D225946C0}"/>
              </a:ext>
            </a:extLst>
          </p:cNvPr>
          <p:cNvSpPr>
            <a:spLocks noGrp="1" noChangeArrowheads="1"/>
          </p:cNvSpPr>
          <p:nvPr>
            <p:ph type="title"/>
          </p:nvPr>
        </p:nvSpPr>
        <p:spPr/>
        <p:txBody>
          <a:bodyPr/>
          <a:lstStyle/>
          <a:p>
            <a:pPr eaLnBrk="1" hangingPunct="1">
              <a:defRPr/>
            </a:pPr>
            <a:r>
              <a:rPr lang="en-US">
                <a:cs typeface="+mj-cs"/>
              </a:rPr>
              <a:t>Core electrons are chemically inert</a:t>
            </a:r>
          </a:p>
        </p:txBody>
      </p:sp>
      <p:pic>
        <p:nvPicPr>
          <p:cNvPr id="189442" name="Picture 7">
            <a:extLst>
              <a:ext uri="{FF2B5EF4-FFF2-40B4-BE49-F238E27FC236}">
                <a16:creationId xmlns:a16="http://schemas.microsoft.com/office/drawing/2014/main" id="{4A5BC943-1AD9-46B5-0EB1-4B096FBEC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990600"/>
            <a:ext cx="5722937"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C70DCFC-50AB-05E3-C0EB-6490CFC8DEBD}"/>
              </a:ext>
            </a:extLst>
          </p:cNvPr>
          <p:cNvSpPr>
            <a:spLocks noGrp="1" noChangeArrowheads="1"/>
          </p:cNvSpPr>
          <p:nvPr>
            <p:ph type="title"/>
          </p:nvPr>
        </p:nvSpPr>
        <p:spPr/>
        <p:txBody>
          <a:bodyPr/>
          <a:lstStyle/>
          <a:p>
            <a:pPr eaLnBrk="1" hangingPunct="1">
              <a:defRPr/>
            </a:pPr>
            <a:r>
              <a:rPr lang="en-US">
                <a:cs typeface="+mj-cs"/>
              </a:rPr>
              <a:t>Core electrons are chemically inert</a:t>
            </a:r>
          </a:p>
        </p:txBody>
      </p:sp>
      <p:pic>
        <p:nvPicPr>
          <p:cNvPr id="191490" name="Picture 4">
            <a:extLst>
              <a:ext uri="{FF2B5EF4-FFF2-40B4-BE49-F238E27FC236}">
                <a16:creationId xmlns:a16="http://schemas.microsoft.com/office/drawing/2014/main" id="{D21FE60C-FAB9-0828-0CE0-68DB2F1AA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022350"/>
            <a:ext cx="56769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C710815-7142-89CE-E885-23D01CD8D350}"/>
              </a:ext>
            </a:extLst>
          </p:cNvPr>
          <p:cNvSpPr>
            <a:spLocks noGrp="1" noChangeArrowheads="1"/>
          </p:cNvSpPr>
          <p:nvPr>
            <p:ph type="title"/>
          </p:nvPr>
        </p:nvSpPr>
        <p:spPr>
          <a:xfrm>
            <a:off x="0" y="0"/>
            <a:ext cx="6019800" cy="1143000"/>
          </a:xfrm>
        </p:spPr>
        <p:txBody>
          <a:bodyPr/>
          <a:lstStyle/>
          <a:p>
            <a:pPr eaLnBrk="1" hangingPunct="1">
              <a:defRPr/>
            </a:pPr>
            <a:r>
              <a:rPr lang="en-US">
                <a:cs typeface="+mj-cs"/>
              </a:rPr>
              <a:t>Generation of </a:t>
            </a:r>
            <a:r>
              <a:rPr lang="en-US" i="1">
                <a:cs typeface="+mj-cs"/>
              </a:rPr>
              <a:t>l</a:t>
            </a:r>
            <a:r>
              <a:rPr lang="en-US">
                <a:cs typeface="+mj-cs"/>
              </a:rPr>
              <a:t>-dependent        norm-conserving pseudopotential</a:t>
            </a:r>
          </a:p>
        </p:txBody>
      </p:sp>
      <p:grpSp>
        <p:nvGrpSpPr>
          <p:cNvPr id="45081" name="Group 25">
            <a:extLst>
              <a:ext uri="{FF2B5EF4-FFF2-40B4-BE49-F238E27FC236}">
                <a16:creationId xmlns:a16="http://schemas.microsoft.com/office/drawing/2014/main" id="{6153BC53-ECF2-D869-2718-A926A668047F}"/>
              </a:ext>
            </a:extLst>
          </p:cNvPr>
          <p:cNvGrpSpPr>
            <a:grpSpLocks/>
          </p:cNvGrpSpPr>
          <p:nvPr/>
        </p:nvGrpSpPr>
        <p:grpSpPr bwMode="auto">
          <a:xfrm>
            <a:off x="5638800" y="3429000"/>
            <a:ext cx="3352800" cy="533400"/>
            <a:chOff x="1824" y="1824"/>
            <a:chExt cx="2112" cy="336"/>
          </a:xfrm>
        </p:grpSpPr>
        <p:sp>
          <p:nvSpPr>
            <p:cNvPr id="193558" name="AutoShape 26">
              <a:extLst>
                <a:ext uri="{FF2B5EF4-FFF2-40B4-BE49-F238E27FC236}">
                  <a16:creationId xmlns:a16="http://schemas.microsoft.com/office/drawing/2014/main" id="{DCF82B13-69F0-979B-0593-DF733F731828}"/>
                </a:ext>
              </a:extLst>
            </p:cNvPr>
            <p:cNvSpPr>
              <a:spLocks noChangeArrowheads="1"/>
            </p:cNvSpPr>
            <p:nvPr/>
          </p:nvSpPr>
          <p:spPr bwMode="auto">
            <a:xfrm>
              <a:off x="1824" y="1824"/>
              <a:ext cx="2112" cy="336"/>
            </a:xfrm>
            <a:prstGeom prst="flowChartProcess">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93559" name="Text Box 27">
              <a:extLst>
                <a:ext uri="{FF2B5EF4-FFF2-40B4-BE49-F238E27FC236}">
                  <a16:creationId xmlns:a16="http://schemas.microsoft.com/office/drawing/2014/main" id="{52C1A0B4-5B31-9725-A576-AD829052C168}"/>
                </a:ext>
              </a:extLst>
            </p:cNvPr>
            <p:cNvSpPr txBox="1">
              <a:spLocks noChangeArrowheads="1"/>
            </p:cNvSpPr>
            <p:nvPr/>
          </p:nvSpPr>
          <p:spPr bwMode="auto">
            <a:xfrm>
              <a:off x="1824" y="1872"/>
              <a:ext cx="21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solidFill>
                    <a:srgbClr val="EA1600"/>
                  </a:solidFill>
                </a:rPr>
                <a:t>Freedom (different approaches) </a:t>
              </a:r>
            </a:p>
          </p:txBody>
        </p:sp>
      </p:grpSp>
      <p:grpSp>
        <p:nvGrpSpPr>
          <p:cNvPr id="45068" name="Group 12">
            <a:extLst>
              <a:ext uri="{FF2B5EF4-FFF2-40B4-BE49-F238E27FC236}">
                <a16:creationId xmlns:a16="http://schemas.microsoft.com/office/drawing/2014/main" id="{D4AABFD3-EFF7-6D85-EEA1-15892628C436}"/>
              </a:ext>
            </a:extLst>
          </p:cNvPr>
          <p:cNvGrpSpPr>
            <a:grpSpLocks/>
          </p:cNvGrpSpPr>
          <p:nvPr/>
        </p:nvGrpSpPr>
        <p:grpSpPr bwMode="auto">
          <a:xfrm>
            <a:off x="1638300" y="1333500"/>
            <a:ext cx="5867400" cy="990600"/>
            <a:chOff x="1032" y="912"/>
            <a:chExt cx="3696" cy="624"/>
          </a:xfrm>
        </p:grpSpPr>
        <p:sp>
          <p:nvSpPr>
            <p:cNvPr id="193556" name="AutoShape 10">
              <a:extLst>
                <a:ext uri="{FF2B5EF4-FFF2-40B4-BE49-F238E27FC236}">
                  <a16:creationId xmlns:a16="http://schemas.microsoft.com/office/drawing/2014/main" id="{65E83489-404A-6C99-56C8-A4B9CB254C11}"/>
                </a:ext>
              </a:extLst>
            </p:cNvPr>
            <p:cNvSpPr>
              <a:spLocks noChangeArrowheads="1"/>
            </p:cNvSpPr>
            <p:nvPr/>
          </p:nvSpPr>
          <p:spPr bwMode="auto">
            <a:xfrm>
              <a:off x="1032" y="912"/>
              <a:ext cx="3696" cy="624"/>
            </a:xfrm>
            <a:prstGeom prst="flowChartProcess">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93557" name="Text Box 11">
              <a:extLst>
                <a:ext uri="{FF2B5EF4-FFF2-40B4-BE49-F238E27FC236}">
                  <a16:creationId xmlns:a16="http://schemas.microsoft.com/office/drawing/2014/main" id="{36FB5741-3C58-B330-0BE9-1476296E2631}"/>
                </a:ext>
              </a:extLst>
            </p:cNvPr>
            <p:cNvSpPr txBox="1">
              <a:spLocks noChangeArrowheads="1"/>
            </p:cNvSpPr>
            <p:nvPr/>
          </p:nvSpPr>
          <p:spPr bwMode="auto">
            <a:xfrm>
              <a:off x="1080" y="960"/>
              <a:ext cx="3600" cy="5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solidFill>
                    <a:schemeClr val="tx1"/>
                  </a:solidFill>
                </a:rPr>
                <a:t>All electron self consistent atomic calculation</a:t>
              </a:r>
            </a:p>
            <a:p>
              <a:pPr algn="ctr" eaLnBrk="1" hangingPunct="1">
                <a:spcBef>
                  <a:spcPct val="50000"/>
                </a:spcBef>
                <a:buFontTx/>
                <a:buNone/>
              </a:pPr>
              <a:r>
                <a:rPr lang="en-US" altLang="es-ES" sz="1800">
                  <a:solidFill>
                    <a:schemeClr val="tx1"/>
                  </a:solidFill>
                </a:rPr>
                <a:t>Each state l,m treated independently</a:t>
              </a:r>
            </a:p>
          </p:txBody>
        </p:sp>
      </p:grpSp>
      <p:grpSp>
        <p:nvGrpSpPr>
          <p:cNvPr id="45090" name="Group 34">
            <a:extLst>
              <a:ext uri="{FF2B5EF4-FFF2-40B4-BE49-F238E27FC236}">
                <a16:creationId xmlns:a16="http://schemas.microsoft.com/office/drawing/2014/main" id="{64B94F26-D103-5907-3A0A-FEEE4CA83C5F}"/>
              </a:ext>
            </a:extLst>
          </p:cNvPr>
          <p:cNvGrpSpPr>
            <a:grpSpLocks/>
          </p:cNvGrpSpPr>
          <p:nvPr/>
        </p:nvGrpSpPr>
        <p:grpSpPr bwMode="auto">
          <a:xfrm>
            <a:off x="2895600" y="2324100"/>
            <a:ext cx="3352800" cy="914400"/>
            <a:chOff x="1824" y="1464"/>
            <a:chExt cx="2112" cy="576"/>
          </a:xfrm>
        </p:grpSpPr>
        <p:cxnSp>
          <p:nvCxnSpPr>
            <p:cNvPr id="193552" name="AutoShape 29">
              <a:extLst>
                <a:ext uri="{FF2B5EF4-FFF2-40B4-BE49-F238E27FC236}">
                  <a16:creationId xmlns:a16="http://schemas.microsoft.com/office/drawing/2014/main" id="{30FDEF58-C3D3-6587-EF1C-E57E824C62AB}"/>
                </a:ext>
              </a:extLst>
            </p:cNvPr>
            <p:cNvCxnSpPr>
              <a:cxnSpLocks noChangeShapeType="1"/>
              <a:stCxn id="193556" idx="2"/>
              <a:endCxn id="193554" idx="0"/>
            </p:cNvCxnSpPr>
            <p:nvPr/>
          </p:nvCxnSpPr>
          <p:spPr bwMode="auto">
            <a:xfrm>
              <a:off x="2880" y="1464"/>
              <a:ext cx="0" cy="240"/>
            </a:xfrm>
            <a:prstGeom prst="straightConnector1">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193553" name="Group 19">
              <a:extLst>
                <a:ext uri="{FF2B5EF4-FFF2-40B4-BE49-F238E27FC236}">
                  <a16:creationId xmlns:a16="http://schemas.microsoft.com/office/drawing/2014/main" id="{18C09C68-B436-C273-04CD-7C1EF2149629}"/>
                </a:ext>
              </a:extLst>
            </p:cNvPr>
            <p:cNvGrpSpPr>
              <a:grpSpLocks/>
            </p:cNvGrpSpPr>
            <p:nvPr/>
          </p:nvGrpSpPr>
          <p:grpSpPr bwMode="auto">
            <a:xfrm>
              <a:off x="1824" y="1704"/>
              <a:ext cx="2112" cy="336"/>
              <a:chOff x="1824" y="1824"/>
              <a:chExt cx="2112" cy="336"/>
            </a:xfrm>
          </p:grpSpPr>
          <p:sp>
            <p:nvSpPr>
              <p:cNvPr id="193554" name="AutoShape 14">
                <a:extLst>
                  <a:ext uri="{FF2B5EF4-FFF2-40B4-BE49-F238E27FC236}">
                    <a16:creationId xmlns:a16="http://schemas.microsoft.com/office/drawing/2014/main" id="{ADC3BD34-069C-0009-11BF-A2ADF9B45495}"/>
                  </a:ext>
                </a:extLst>
              </p:cNvPr>
              <p:cNvSpPr>
                <a:spLocks noChangeArrowheads="1"/>
              </p:cNvSpPr>
              <p:nvPr/>
            </p:nvSpPr>
            <p:spPr bwMode="auto">
              <a:xfrm>
                <a:off x="1824" y="1824"/>
                <a:ext cx="2112" cy="336"/>
              </a:xfrm>
              <a:prstGeom prst="flowChartProcess">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93555" name="Text Box 15">
                <a:extLst>
                  <a:ext uri="{FF2B5EF4-FFF2-40B4-BE49-F238E27FC236}">
                    <a16:creationId xmlns:a16="http://schemas.microsoft.com/office/drawing/2014/main" id="{42F6B350-7BCC-A8AB-5837-D0F8CBA0F11F}"/>
                  </a:ext>
                </a:extLst>
              </p:cNvPr>
              <p:cNvSpPr txBox="1">
                <a:spLocks noChangeArrowheads="1"/>
              </p:cNvSpPr>
              <p:nvPr/>
            </p:nvSpPr>
            <p:spPr bwMode="auto">
              <a:xfrm>
                <a:off x="1824" y="1872"/>
                <a:ext cx="21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solidFill>
                      <a:schemeClr val="tx1"/>
                    </a:solidFill>
                  </a:rPr>
                  <a:t>Identify the valence states</a:t>
                </a:r>
                <a:endParaRPr lang="en-US" altLang="es-ES" sz="1800">
                  <a:solidFill>
                    <a:schemeClr val="tx1"/>
                  </a:solidFill>
                </a:endParaRPr>
              </a:p>
            </p:txBody>
          </p:sp>
        </p:grpSp>
      </p:grpSp>
      <p:grpSp>
        <p:nvGrpSpPr>
          <p:cNvPr id="45100" name="Group 44">
            <a:extLst>
              <a:ext uri="{FF2B5EF4-FFF2-40B4-BE49-F238E27FC236}">
                <a16:creationId xmlns:a16="http://schemas.microsoft.com/office/drawing/2014/main" id="{A8651B92-999E-A135-0E53-598749D783CB}"/>
              </a:ext>
            </a:extLst>
          </p:cNvPr>
          <p:cNvGrpSpPr>
            <a:grpSpLocks/>
          </p:cNvGrpSpPr>
          <p:nvPr/>
        </p:nvGrpSpPr>
        <p:grpSpPr bwMode="auto">
          <a:xfrm>
            <a:off x="533400" y="3178175"/>
            <a:ext cx="8058150" cy="1909763"/>
            <a:chOff x="336" y="2002"/>
            <a:chExt cx="5076" cy="1203"/>
          </a:xfrm>
        </p:grpSpPr>
        <p:grpSp>
          <p:nvGrpSpPr>
            <p:cNvPr id="193548" name="Group 20">
              <a:extLst>
                <a:ext uri="{FF2B5EF4-FFF2-40B4-BE49-F238E27FC236}">
                  <a16:creationId xmlns:a16="http://schemas.microsoft.com/office/drawing/2014/main" id="{24DB15BC-A3F5-44FA-F516-F80BEDCADB07}"/>
                </a:ext>
              </a:extLst>
            </p:cNvPr>
            <p:cNvGrpSpPr>
              <a:grpSpLocks/>
            </p:cNvGrpSpPr>
            <p:nvPr/>
          </p:nvGrpSpPr>
          <p:grpSpPr bwMode="auto">
            <a:xfrm>
              <a:off x="336" y="2592"/>
              <a:ext cx="5076" cy="613"/>
              <a:chOff x="408" y="2448"/>
              <a:chExt cx="4944" cy="576"/>
            </a:xfrm>
          </p:grpSpPr>
          <p:sp>
            <p:nvSpPr>
              <p:cNvPr id="193550" name="AutoShape 17">
                <a:extLst>
                  <a:ext uri="{FF2B5EF4-FFF2-40B4-BE49-F238E27FC236}">
                    <a16:creationId xmlns:a16="http://schemas.microsoft.com/office/drawing/2014/main" id="{D1322189-E801-0546-A25F-231CDB935771}"/>
                  </a:ext>
                </a:extLst>
              </p:cNvPr>
              <p:cNvSpPr>
                <a:spLocks noChangeArrowheads="1"/>
              </p:cNvSpPr>
              <p:nvPr/>
            </p:nvSpPr>
            <p:spPr bwMode="auto">
              <a:xfrm>
                <a:off x="408" y="2448"/>
                <a:ext cx="4944" cy="576"/>
              </a:xfrm>
              <a:prstGeom prst="flowChartProcess">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93551" name="Text Box 18">
                <a:extLst>
                  <a:ext uri="{FF2B5EF4-FFF2-40B4-BE49-F238E27FC236}">
                    <a16:creationId xmlns:a16="http://schemas.microsoft.com/office/drawing/2014/main" id="{CF775855-8E88-8C7C-C5EA-36D6BF8F77A9}"/>
                  </a:ext>
                </a:extLst>
              </p:cNvPr>
              <p:cNvSpPr txBox="1">
                <a:spLocks noChangeArrowheads="1"/>
              </p:cNvSpPr>
              <p:nvPr/>
            </p:nvSpPr>
            <p:spPr bwMode="auto">
              <a:xfrm>
                <a:off x="472" y="2496"/>
                <a:ext cx="4813" cy="5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2000">
                    <a:solidFill>
                      <a:schemeClr val="tx1"/>
                    </a:solidFill>
                  </a:rPr>
                  <a:t>Generate the pseudopotential </a:t>
                </a:r>
                <a:r>
                  <a:rPr lang="en-US" altLang="es-ES" sz="2000" i="1">
                    <a:solidFill>
                      <a:schemeClr val="tx1"/>
                    </a:solidFill>
                    <a:latin typeface="Times New Roman" panose="02020603050405020304" pitchFamily="18" charset="0"/>
                  </a:rPr>
                  <a:t>V</a:t>
                </a:r>
                <a:r>
                  <a:rPr lang="en-US" altLang="es-ES" sz="2000" i="1" baseline="-25000">
                    <a:solidFill>
                      <a:schemeClr val="tx1"/>
                    </a:solidFill>
                    <a:latin typeface="Times New Roman" panose="02020603050405020304" pitchFamily="18" charset="0"/>
                  </a:rPr>
                  <a:t>l,total</a:t>
                </a:r>
                <a:r>
                  <a:rPr lang="en-US" altLang="es-ES" sz="2000" i="1">
                    <a:solidFill>
                      <a:schemeClr val="tx1"/>
                    </a:solidFill>
                    <a:latin typeface="Times New Roman" panose="02020603050405020304" pitchFamily="18" charset="0"/>
                  </a:rPr>
                  <a:t>(r)</a:t>
                </a:r>
                <a:r>
                  <a:rPr lang="en-US" altLang="es-ES" sz="2000">
                    <a:solidFill>
                      <a:schemeClr val="tx1"/>
                    </a:solidFill>
                  </a:rPr>
                  <a:t> and pseudoorbitals </a:t>
                </a:r>
                <a:r>
                  <a:rPr lang="el-GR" altLang="es-ES" sz="2000" i="1">
                    <a:solidFill>
                      <a:schemeClr val="tx1"/>
                    </a:solidFill>
                    <a:latin typeface="Times New Roman" panose="02020603050405020304" pitchFamily="18" charset="0"/>
                  </a:rPr>
                  <a:t>ψ</a:t>
                </a:r>
                <a:r>
                  <a:rPr lang="en-US" altLang="es-ES" sz="2000" i="1" baseline="-25000">
                    <a:solidFill>
                      <a:schemeClr val="tx1"/>
                    </a:solidFill>
                    <a:latin typeface="Times New Roman" panose="02020603050405020304" pitchFamily="18" charset="0"/>
                  </a:rPr>
                  <a:t>l</a:t>
                </a:r>
                <a:r>
                  <a:rPr lang="en-US" altLang="es-ES" sz="2000" i="1" baseline="30000">
                    <a:solidFill>
                      <a:schemeClr val="tx1"/>
                    </a:solidFill>
                    <a:latin typeface="Times New Roman" panose="02020603050405020304" pitchFamily="18" charset="0"/>
                  </a:rPr>
                  <a:t>PS</a:t>
                </a:r>
                <a:r>
                  <a:rPr lang="en-US" altLang="es-ES" sz="2000" i="1">
                    <a:solidFill>
                      <a:schemeClr val="tx1"/>
                    </a:solidFill>
                    <a:latin typeface="Times New Roman" panose="02020603050405020304" pitchFamily="18" charset="0"/>
                  </a:rPr>
                  <a:t>(r)</a:t>
                </a:r>
              </a:p>
              <a:p>
                <a:pPr algn="ctr" eaLnBrk="1" hangingPunct="1">
                  <a:spcBef>
                    <a:spcPct val="50000"/>
                  </a:spcBef>
                  <a:buFontTx/>
                  <a:buNone/>
                </a:pPr>
                <a:r>
                  <a:rPr lang="en-US" altLang="es-ES" sz="2000" i="1">
                    <a:solidFill>
                      <a:srgbClr val="EA1600"/>
                    </a:solidFill>
                    <a:latin typeface="Times New Roman" panose="02020603050405020304" pitchFamily="18" charset="0"/>
                  </a:rPr>
                  <a:t>V</a:t>
                </a:r>
                <a:r>
                  <a:rPr lang="en-US" altLang="es-ES" sz="2000" i="1" baseline="-25000">
                    <a:solidFill>
                      <a:srgbClr val="EA1600"/>
                    </a:solidFill>
                    <a:latin typeface="Times New Roman" panose="02020603050405020304" pitchFamily="18" charset="0"/>
                  </a:rPr>
                  <a:t>l,total </a:t>
                </a:r>
                <a:r>
                  <a:rPr lang="en-US" altLang="es-ES" sz="2000" i="1">
                    <a:solidFill>
                      <a:srgbClr val="EA1600"/>
                    </a:solidFill>
                    <a:latin typeface="Times New Roman" panose="02020603050405020304" pitchFamily="18" charset="0"/>
                  </a:rPr>
                  <a:t>(r)</a:t>
                </a:r>
                <a:r>
                  <a:rPr lang="en-US" altLang="es-ES" sz="1800">
                    <a:solidFill>
                      <a:srgbClr val="EA1600"/>
                    </a:solidFill>
                  </a:rPr>
                  <a:t> screened pseudopotential acting on valence electrons</a:t>
                </a:r>
                <a:endParaRPr lang="el-GR" altLang="es-ES" sz="1800">
                  <a:solidFill>
                    <a:srgbClr val="EA1600"/>
                  </a:solidFill>
                </a:endParaRPr>
              </a:p>
            </p:txBody>
          </p:sp>
        </p:grpSp>
        <p:cxnSp>
          <p:nvCxnSpPr>
            <p:cNvPr id="193549" name="AutoShape 30">
              <a:extLst>
                <a:ext uri="{FF2B5EF4-FFF2-40B4-BE49-F238E27FC236}">
                  <a16:creationId xmlns:a16="http://schemas.microsoft.com/office/drawing/2014/main" id="{54871E8D-AFC0-6AFE-E473-7847B2C4B417}"/>
                </a:ext>
              </a:extLst>
            </p:cNvPr>
            <p:cNvCxnSpPr>
              <a:cxnSpLocks noChangeShapeType="1"/>
              <a:stCxn id="193555" idx="2"/>
            </p:cNvCxnSpPr>
            <p:nvPr/>
          </p:nvCxnSpPr>
          <p:spPr bwMode="auto">
            <a:xfrm>
              <a:off x="2880" y="2002"/>
              <a:ext cx="1" cy="624"/>
            </a:xfrm>
            <a:prstGeom prst="straightConnector1">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45099" name="Group 43">
            <a:extLst>
              <a:ext uri="{FF2B5EF4-FFF2-40B4-BE49-F238E27FC236}">
                <a16:creationId xmlns:a16="http://schemas.microsoft.com/office/drawing/2014/main" id="{CCF283F1-2747-42BB-4675-9ACE1FB68E95}"/>
              </a:ext>
            </a:extLst>
          </p:cNvPr>
          <p:cNvGrpSpPr>
            <a:grpSpLocks/>
          </p:cNvGrpSpPr>
          <p:nvPr/>
        </p:nvGrpSpPr>
        <p:grpSpPr bwMode="auto">
          <a:xfrm>
            <a:off x="523875" y="4953000"/>
            <a:ext cx="8096250" cy="1676400"/>
            <a:chOff x="330" y="3120"/>
            <a:chExt cx="5100" cy="1056"/>
          </a:xfrm>
        </p:grpSpPr>
        <p:grpSp>
          <p:nvGrpSpPr>
            <p:cNvPr id="193543" name="Group 21">
              <a:extLst>
                <a:ext uri="{FF2B5EF4-FFF2-40B4-BE49-F238E27FC236}">
                  <a16:creationId xmlns:a16="http://schemas.microsoft.com/office/drawing/2014/main" id="{C2FEAA29-B7F5-60FD-D798-DF6199A698FE}"/>
                </a:ext>
              </a:extLst>
            </p:cNvPr>
            <p:cNvGrpSpPr>
              <a:grpSpLocks/>
            </p:cNvGrpSpPr>
            <p:nvPr/>
          </p:nvGrpSpPr>
          <p:grpSpPr bwMode="auto">
            <a:xfrm>
              <a:off x="330" y="3648"/>
              <a:ext cx="5100" cy="528"/>
              <a:chOff x="408" y="2448"/>
              <a:chExt cx="4944" cy="576"/>
            </a:xfrm>
          </p:grpSpPr>
          <p:sp>
            <p:nvSpPr>
              <p:cNvPr id="193546" name="AutoShape 22">
                <a:extLst>
                  <a:ext uri="{FF2B5EF4-FFF2-40B4-BE49-F238E27FC236}">
                    <a16:creationId xmlns:a16="http://schemas.microsoft.com/office/drawing/2014/main" id="{9F2CE3DB-D87A-CC76-ED77-D30A5DFD63C7}"/>
                  </a:ext>
                </a:extLst>
              </p:cNvPr>
              <p:cNvSpPr>
                <a:spLocks noChangeArrowheads="1"/>
              </p:cNvSpPr>
              <p:nvPr/>
            </p:nvSpPr>
            <p:spPr bwMode="auto">
              <a:xfrm>
                <a:off x="408" y="2448"/>
                <a:ext cx="4944" cy="576"/>
              </a:xfrm>
              <a:prstGeom prst="flowChartProcess">
                <a:avLst/>
              </a:prstGeom>
              <a:solidFill>
                <a:schemeClr val="bg1"/>
              </a:solidFill>
              <a:ln w="9525">
                <a:solidFill>
                  <a:schemeClr val="tx1"/>
                </a:solidFill>
                <a:miter lim="800000"/>
                <a:headEnd/>
                <a:tailEnd/>
              </a:ln>
            </p:spPr>
            <p:txBody>
              <a:bodyPr wrap="none" anchor="ct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ES" altLang="es-ES" sz="1800" b="0">
                  <a:solidFill>
                    <a:schemeClr val="tx1"/>
                  </a:solidFill>
                </a:endParaRPr>
              </a:p>
            </p:txBody>
          </p:sp>
          <p:sp>
            <p:nvSpPr>
              <p:cNvPr id="193547" name="Text Box 23">
                <a:extLst>
                  <a:ext uri="{FF2B5EF4-FFF2-40B4-BE49-F238E27FC236}">
                    <a16:creationId xmlns:a16="http://schemas.microsoft.com/office/drawing/2014/main" id="{8449547C-97B6-421D-2F57-DB62980866C3}"/>
                  </a:ext>
                </a:extLst>
              </p:cNvPr>
              <p:cNvSpPr txBox="1">
                <a:spLocks noChangeArrowheads="1"/>
              </p:cNvSpPr>
              <p:nvPr/>
            </p:nvSpPr>
            <p:spPr bwMode="auto">
              <a:xfrm>
                <a:off x="472" y="2496"/>
                <a:ext cx="4816" cy="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ja-JP" altLang="en-US" sz="2000">
                    <a:solidFill>
                      <a:schemeClr val="tx1"/>
                    </a:solidFill>
                  </a:rPr>
                  <a:t>“</a:t>
                </a:r>
                <a:r>
                  <a:rPr lang="en-US" altLang="ja-JP" sz="2000">
                    <a:solidFill>
                      <a:schemeClr val="tx1"/>
                    </a:solidFill>
                  </a:rPr>
                  <a:t>Unscreened</a:t>
                </a:r>
                <a:r>
                  <a:rPr lang="ja-JP" altLang="en-US" sz="2000">
                    <a:solidFill>
                      <a:schemeClr val="tx1"/>
                    </a:solidFill>
                  </a:rPr>
                  <a:t>”</a:t>
                </a:r>
                <a:r>
                  <a:rPr lang="en-US" altLang="ja-JP" sz="2000">
                    <a:solidFill>
                      <a:schemeClr val="tx1"/>
                    </a:solidFill>
                  </a:rPr>
                  <a:t> by substracting from the total potential V</a:t>
                </a:r>
                <a:r>
                  <a:rPr lang="en-US" altLang="ja-JP" sz="2000" baseline="-25000">
                    <a:solidFill>
                      <a:schemeClr val="tx1"/>
                    </a:solidFill>
                  </a:rPr>
                  <a:t>Hxc</a:t>
                </a:r>
                <a:r>
                  <a:rPr lang="en-US" altLang="ja-JP" sz="2000" baseline="30000">
                    <a:solidFill>
                      <a:schemeClr val="tx1"/>
                    </a:solidFill>
                  </a:rPr>
                  <a:t>PS</a:t>
                </a:r>
                <a:r>
                  <a:rPr lang="en-US" altLang="ja-JP" sz="2000">
                    <a:solidFill>
                      <a:schemeClr val="tx1"/>
                    </a:solidFill>
                  </a:rPr>
                  <a:t>(r)</a:t>
                </a:r>
                <a:endParaRPr lang="el-GR" altLang="es-ES" sz="1800">
                  <a:solidFill>
                    <a:srgbClr val="EA1600"/>
                  </a:solidFill>
                </a:endParaRPr>
              </a:p>
            </p:txBody>
          </p:sp>
        </p:grpSp>
        <p:cxnSp>
          <p:nvCxnSpPr>
            <p:cNvPr id="193544" name="AutoShape 31">
              <a:extLst>
                <a:ext uri="{FF2B5EF4-FFF2-40B4-BE49-F238E27FC236}">
                  <a16:creationId xmlns:a16="http://schemas.microsoft.com/office/drawing/2014/main" id="{C8E92AF1-5F34-B660-EEFC-F8963760097E}"/>
                </a:ext>
              </a:extLst>
            </p:cNvPr>
            <p:cNvCxnSpPr>
              <a:cxnSpLocks noChangeShapeType="1"/>
            </p:cNvCxnSpPr>
            <p:nvPr/>
          </p:nvCxnSpPr>
          <p:spPr bwMode="auto">
            <a:xfrm>
              <a:off x="2880" y="3120"/>
              <a:ext cx="1" cy="528"/>
            </a:xfrm>
            <a:prstGeom prst="straightConnector1">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cxnSp>
        <p:pic>
          <p:nvPicPr>
            <p:cNvPr id="193545" name="Picture 37" descr="unscreened2">
              <a:extLst>
                <a:ext uri="{FF2B5EF4-FFF2-40B4-BE49-F238E27FC236}">
                  <a16:creationId xmlns:a16="http://schemas.microsoft.com/office/drawing/2014/main" id="{10669CDC-0DC8-FAE9-A0E3-BD982B9DD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 y="3936"/>
              <a:ext cx="20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0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CDD9046-357E-6350-FCD5-F9CF614FBD17}"/>
              </a:ext>
            </a:extLst>
          </p:cNvPr>
          <p:cNvSpPr>
            <a:spLocks noGrp="1" noChangeArrowheads="1"/>
          </p:cNvSpPr>
          <p:nvPr>
            <p:ph type="title"/>
          </p:nvPr>
        </p:nvSpPr>
        <p:spPr>
          <a:xfrm>
            <a:off x="0" y="0"/>
            <a:ext cx="5181600" cy="1143000"/>
          </a:xfrm>
        </p:spPr>
        <p:txBody>
          <a:bodyPr/>
          <a:lstStyle/>
          <a:p>
            <a:pPr eaLnBrk="1" hangingPunct="1">
              <a:defRPr/>
            </a:pPr>
            <a:r>
              <a:rPr lang="en-US">
                <a:cs typeface="+mj-cs"/>
              </a:rPr>
              <a:t>Core wavefunctions are very localized around the nuclei</a:t>
            </a:r>
          </a:p>
        </p:txBody>
      </p:sp>
      <p:pic>
        <p:nvPicPr>
          <p:cNvPr id="30722" name="Picture 3" descr="energylevsi">
            <a:extLst>
              <a:ext uri="{FF2B5EF4-FFF2-40B4-BE49-F238E27FC236}">
                <a16:creationId xmlns:a16="http://schemas.microsoft.com/office/drawing/2014/main" id="{B19980FA-BC10-9DD3-054B-DEEC485FB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1066800"/>
            <a:ext cx="4187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a:extLst>
              <a:ext uri="{FF2B5EF4-FFF2-40B4-BE49-F238E27FC236}">
                <a16:creationId xmlns:a16="http://schemas.microsoft.com/office/drawing/2014/main" id="{0D70EEFD-07E1-261E-4ADD-A7A1030EEBC5}"/>
              </a:ext>
            </a:extLst>
          </p:cNvPr>
          <p:cNvSpPr txBox="1">
            <a:spLocks noChangeArrowheads="1"/>
          </p:cNvSpPr>
          <p:nvPr/>
        </p:nvSpPr>
        <p:spPr bwMode="auto">
          <a:xfrm>
            <a:off x="952500" y="6400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a:solidFill>
                  <a:srgbClr val="FFFF00"/>
                </a:solidFill>
              </a:rPr>
              <a:t>Atomic Si</a:t>
            </a:r>
          </a:p>
        </p:txBody>
      </p:sp>
      <p:pic>
        <p:nvPicPr>
          <p:cNvPr id="30724" name="Picture 5" descr="1s">
            <a:extLst>
              <a:ext uri="{FF2B5EF4-FFF2-40B4-BE49-F238E27FC236}">
                <a16:creationId xmlns:a16="http://schemas.microsoft.com/office/drawing/2014/main" id="{95692948-F212-D7B6-B59F-2BCCC5D00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1452563"/>
            <a:ext cx="473551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4B7DB6A9-41AB-4CA5-2F92-8C60B2D82BA1}"/>
              </a:ext>
            </a:extLst>
          </p:cNvPr>
          <p:cNvSpPr>
            <a:spLocks noGrp="1" noChangeArrowheads="1"/>
          </p:cNvSpPr>
          <p:nvPr>
            <p:ph type="title"/>
          </p:nvPr>
        </p:nvSpPr>
        <p:spPr>
          <a:xfrm>
            <a:off x="0" y="0"/>
            <a:ext cx="9144000" cy="914400"/>
          </a:xfrm>
        </p:spPr>
        <p:txBody>
          <a:bodyPr/>
          <a:lstStyle/>
          <a:p>
            <a:pPr eaLnBrk="1" hangingPunct="1">
              <a:defRPr/>
            </a:pPr>
            <a:r>
              <a:rPr lang="en-US" sz="2400" dirty="0">
                <a:cs typeface="+mj-cs"/>
              </a:rPr>
              <a:t>The </a:t>
            </a:r>
            <a:r>
              <a:rPr lang="en-US" sz="2400" dirty="0" err="1">
                <a:cs typeface="+mj-cs"/>
              </a:rPr>
              <a:t>pseudopotential</a:t>
            </a:r>
            <a:r>
              <a:rPr lang="en-US" sz="2400" dirty="0">
                <a:cs typeface="+mj-cs"/>
              </a:rPr>
              <a:t> operator in the </a:t>
            </a:r>
            <a:r>
              <a:rPr lang="en-US" sz="2400" dirty="0" err="1">
                <a:cs typeface="+mj-cs"/>
              </a:rPr>
              <a:t>semilocal</a:t>
            </a:r>
            <a:r>
              <a:rPr lang="en-US" sz="2400" dirty="0">
                <a:cs typeface="+mj-cs"/>
              </a:rPr>
              <a:t> form:          local in radial variable, non-local in the angular variable</a:t>
            </a:r>
          </a:p>
        </p:txBody>
      </p:sp>
      <p:grpSp>
        <p:nvGrpSpPr>
          <p:cNvPr id="195586" name="Group 15">
            <a:extLst>
              <a:ext uri="{FF2B5EF4-FFF2-40B4-BE49-F238E27FC236}">
                <a16:creationId xmlns:a16="http://schemas.microsoft.com/office/drawing/2014/main" id="{20531817-0E41-E410-D5BE-56BDC72A2E90}"/>
              </a:ext>
            </a:extLst>
          </p:cNvPr>
          <p:cNvGrpSpPr>
            <a:grpSpLocks/>
          </p:cNvGrpSpPr>
          <p:nvPr/>
        </p:nvGrpSpPr>
        <p:grpSpPr bwMode="auto">
          <a:xfrm>
            <a:off x="152400" y="1866900"/>
            <a:ext cx="8839200" cy="381000"/>
            <a:chOff x="192" y="1920"/>
            <a:chExt cx="5568" cy="240"/>
          </a:xfrm>
        </p:grpSpPr>
        <p:sp>
          <p:nvSpPr>
            <p:cNvPr id="195595" name="Text Box 13">
              <a:extLst>
                <a:ext uri="{FF2B5EF4-FFF2-40B4-BE49-F238E27FC236}">
                  <a16:creationId xmlns:a16="http://schemas.microsoft.com/office/drawing/2014/main" id="{570A1318-85B3-C02F-6270-2838895B5093}"/>
                </a:ext>
              </a:extLst>
            </p:cNvPr>
            <p:cNvSpPr txBox="1">
              <a:spLocks noChangeArrowheads="1"/>
            </p:cNvSpPr>
            <p:nvPr/>
          </p:nvSpPr>
          <p:spPr bwMode="auto">
            <a:xfrm>
              <a:off x="192" y="1920"/>
              <a:ext cx="55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Matrix elements of the pseudopotential in some basis            assume the form</a:t>
              </a:r>
            </a:p>
          </p:txBody>
        </p:sp>
        <p:pic>
          <p:nvPicPr>
            <p:cNvPr id="195596" name="Picture 14" descr="1">
              <a:extLst>
                <a:ext uri="{FF2B5EF4-FFF2-40B4-BE49-F238E27FC236}">
                  <a16:creationId xmlns:a16="http://schemas.microsoft.com/office/drawing/2014/main" id="{6B44DC12-D878-B763-3B7E-0A0145130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 y="1952"/>
              <a:ext cx="38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5587" name="Picture 19" descr="1">
            <a:extLst>
              <a:ext uri="{FF2B5EF4-FFF2-40B4-BE49-F238E27FC236}">
                <a16:creationId xmlns:a16="http://schemas.microsoft.com/office/drawing/2014/main" id="{53F4A08F-C532-6396-E28A-C01D4A869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350" y="931863"/>
            <a:ext cx="55753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8" name="Imagen 1">
            <a:extLst>
              <a:ext uri="{FF2B5EF4-FFF2-40B4-BE49-F238E27FC236}">
                <a16:creationId xmlns:a16="http://schemas.microsoft.com/office/drawing/2014/main" id="{83695F09-ADBC-30C9-C0CD-5018BE0C9E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365375"/>
            <a:ext cx="77803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Imagen 2">
            <a:extLst>
              <a:ext uri="{FF2B5EF4-FFF2-40B4-BE49-F238E27FC236}">
                <a16:creationId xmlns:a16="http://schemas.microsoft.com/office/drawing/2014/main" id="{53402656-34F3-3B1C-281E-044BE6AF49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5198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590" name="Group 35">
            <a:extLst>
              <a:ext uri="{FF2B5EF4-FFF2-40B4-BE49-F238E27FC236}">
                <a16:creationId xmlns:a16="http://schemas.microsoft.com/office/drawing/2014/main" id="{5C5C32DA-D939-2283-1A73-966AF8E036D3}"/>
              </a:ext>
            </a:extLst>
          </p:cNvPr>
          <p:cNvGrpSpPr>
            <a:grpSpLocks/>
          </p:cNvGrpSpPr>
          <p:nvPr/>
        </p:nvGrpSpPr>
        <p:grpSpPr bwMode="auto">
          <a:xfrm>
            <a:off x="1143000" y="5775325"/>
            <a:ext cx="6858000" cy="641350"/>
            <a:chOff x="720" y="2102"/>
            <a:chExt cx="4320" cy="404"/>
          </a:xfrm>
        </p:grpSpPr>
        <p:sp>
          <p:nvSpPr>
            <p:cNvPr id="195593" name="Text Box 29">
              <a:extLst>
                <a:ext uri="{FF2B5EF4-FFF2-40B4-BE49-F238E27FC236}">
                  <a16:creationId xmlns:a16="http://schemas.microsoft.com/office/drawing/2014/main" id="{7E0D85A6-066F-29B8-BE39-7DDAB2274250}"/>
                </a:ext>
              </a:extLst>
            </p:cNvPr>
            <p:cNvSpPr txBox="1">
              <a:spLocks noChangeArrowheads="1"/>
            </p:cNvSpPr>
            <p:nvPr/>
          </p:nvSpPr>
          <p:spPr bwMode="auto">
            <a:xfrm>
              <a:off x="720" y="2102"/>
              <a:ext cx="432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Where due to the semilocal character of the pseudopotential, a factor                  is understood</a:t>
              </a:r>
            </a:p>
          </p:txBody>
        </p:sp>
        <p:pic>
          <p:nvPicPr>
            <p:cNvPr id="195594" name="Picture 34" descr="1">
              <a:extLst>
                <a:ext uri="{FF2B5EF4-FFF2-40B4-BE49-F238E27FC236}">
                  <a16:creationId xmlns:a16="http://schemas.microsoft.com/office/drawing/2014/main" id="{1F0A4921-D9D7-9100-FC19-BA4A64C70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7" y="2256"/>
              <a:ext cx="69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errar llave 3">
            <a:extLst>
              <a:ext uri="{FF2B5EF4-FFF2-40B4-BE49-F238E27FC236}">
                <a16:creationId xmlns:a16="http://schemas.microsoft.com/office/drawing/2014/main" id="{2D9AA089-71AD-A815-B492-F1714DF0439B}"/>
              </a:ext>
            </a:extLst>
          </p:cNvPr>
          <p:cNvSpPr>
            <a:spLocks/>
          </p:cNvSpPr>
          <p:nvPr/>
        </p:nvSpPr>
        <p:spPr bwMode="auto">
          <a:xfrm rot="5400000">
            <a:off x="6934200" y="1828800"/>
            <a:ext cx="152400" cy="2895600"/>
          </a:xfrm>
          <a:prstGeom prst="rightBrace">
            <a:avLst>
              <a:gd name="adj1" fmla="val 8356"/>
              <a:gd name="adj2" fmla="val 50000"/>
            </a:avLst>
          </a:prstGeom>
          <a:noFill/>
          <a:ln w="25400">
            <a:solidFill>
              <a:srgbClr val="FFFFFF"/>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s-ES">
              <a:solidFill>
                <a:srgbClr val="FFFFFF"/>
              </a:solidFill>
              <a:latin typeface="+mn-lt"/>
              <a:ea typeface="+mn-ea"/>
            </a:endParaRPr>
          </a:p>
        </p:txBody>
      </p:sp>
      <p:cxnSp>
        <p:nvCxnSpPr>
          <p:cNvPr id="6" name="Conector recto de flecha 5">
            <a:extLst>
              <a:ext uri="{FF2B5EF4-FFF2-40B4-BE49-F238E27FC236}">
                <a16:creationId xmlns:a16="http://schemas.microsoft.com/office/drawing/2014/main" id="{85154C05-F376-EC7D-0A1E-231CDF2A4AEF}"/>
              </a:ext>
            </a:extLst>
          </p:cNvPr>
          <p:cNvCxnSpPr>
            <a:cxnSpLocks noChangeShapeType="1"/>
            <a:stCxn id="4" idx="1"/>
            <a:endCxn id="195589" idx="0"/>
          </p:cNvCxnSpPr>
          <p:nvPr/>
        </p:nvCxnSpPr>
        <p:spPr bwMode="auto">
          <a:xfrm flipH="1">
            <a:off x="4630738" y="3352800"/>
            <a:ext cx="2379662" cy="304800"/>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A39E4DB3-1D02-1E28-FF05-59AB46E8BBC7}"/>
              </a:ext>
            </a:extLst>
          </p:cNvPr>
          <p:cNvSpPr>
            <a:spLocks noGrp="1" noChangeArrowheads="1"/>
          </p:cNvSpPr>
          <p:nvPr>
            <p:ph type="title"/>
          </p:nvPr>
        </p:nvSpPr>
        <p:spPr>
          <a:xfrm>
            <a:off x="0" y="0"/>
            <a:ext cx="9144000" cy="914400"/>
          </a:xfrm>
        </p:spPr>
        <p:txBody>
          <a:bodyPr/>
          <a:lstStyle/>
          <a:p>
            <a:pPr eaLnBrk="1" hangingPunct="1">
              <a:defRPr/>
            </a:pPr>
            <a:r>
              <a:rPr lang="en-US" sz="2400" dirty="0">
                <a:cs typeface="+mj-cs"/>
              </a:rPr>
              <a:t>The </a:t>
            </a:r>
            <a:r>
              <a:rPr lang="en-US" sz="2400" dirty="0" err="1">
                <a:cs typeface="+mj-cs"/>
              </a:rPr>
              <a:t>pseudopotential</a:t>
            </a:r>
            <a:r>
              <a:rPr lang="en-US" sz="2400" dirty="0">
                <a:cs typeface="+mj-cs"/>
              </a:rPr>
              <a:t> operator in the </a:t>
            </a:r>
            <a:r>
              <a:rPr lang="en-US" sz="2400" dirty="0" err="1">
                <a:cs typeface="+mj-cs"/>
              </a:rPr>
              <a:t>semilocal</a:t>
            </a:r>
            <a:r>
              <a:rPr lang="en-US" sz="2400" dirty="0">
                <a:cs typeface="+mj-cs"/>
              </a:rPr>
              <a:t> form:          local in radial variable, non-local in the angular variable</a:t>
            </a:r>
          </a:p>
        </p:txBody>
      </p:sp>
      <p:sp>
        <p:nvSpPr>
          <p:cNvPr id="197634" name="Text Box 24">
            <a:extLst>
              <a:ext uri="{FF2B5EF4-FFF2-40B4-BE49-F238E27FC236}">
                <a16:creationId xmlns:a16="http://schemas.microsoft.com/office/drawing/2014/main" id="{272EFE50-FDB4-AB43-FDD5-2D08E6BB8DA2}"/>
              </a:ext>
            </a:extLst>
          </p:cNvPr>
          <p:cNvSpPr txBox="1">
            <a:spLocks noChangeArrowheads="1"/>
          </p:cNvSpPr>
          <p:nvPr/>
        </p:nvSpPr>
        <p:spPr bwMode="auto">
          <a:xfrm>
            <a:off x="266700" y="4708525"/>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In either case, the above integral factorizes into two angular-dependent parts that can be integrated separately, and a radial integral of the form</a:t>
            </a:r>
          </a:p>
        </p:txBody>
      </p:sp>
      <p:pic>
        <p:nvPicPr>
          <p:cNvPr id="197635" name="Picture 26" descr="1">
            <a:extLst>
              <a:ext uri="{FF2B5EF4-FFF2-40B4-BE49-F238E27FC236}">
                <a16:creationId xmlns:a16="http://schemas.microsoft.com/office/drawing/2014/main" id="{B3C5C1C2-B28F-AB3B-CD25-C392C6AAB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5610225"/>
            <a:ext cx="383063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636" name="Group 28">
            <a:extLst>
              <a:ext uri="{FF2B5EF4-FFF2-40B4-BE49-F238E27FC236}">
                <a16:creationId xmlns:a16="http://schemas.microsoft.com/office/drawing/2014/main" id="{9A7C2978-3ACC-D956-2849-923C46FCFA9B}"/>
              </a:ext>
            </a:extLst>
          </p:cNvPr>
          <p:cNvGrpSpPr>
            <a:grpSpLocks/>
          </p:cNvGrpSpPr>
          <p:nvPr/>
        </p:nvGrpSpPr>
        <p:grpSpPr bwMode="auto">
          <a:xfrm>
            <a:off x="152400" y="3429000"/>
            <a:ext cx="8991600" cy="1100138"/>
            <a:chOff x="96" y="2648"/>
            <a:chExt cx="5664" cy="693"/>
          </a:xfrm>
        </p:grpSpPr>
        <p:sp>
          <p:nvSpPr>
            <p:cNvPr id="197642" name="Text Box 20">
              <a:extLst>
                <a:ext uri="{FF2B5EF4-FFF2-40B4-BE49-F238E27FC236}">
                  <a16:creationId xmlns:a16="http://schemas.microsoft.com/office/drawing/2014/main" id="{1F0CCFA1-9CF6-3EF5-636B-CBEE5266F2B2}"/>
                </a:ext>
              </a:extLst>
            </p:cNvPr>
            <p:cNvSpPr txBox="1">
              <a:spLocks noChangeArrowheads="1"/>
            </p:cNvSpPr>
            <p:nvPr/>
          </p:nvSpPr>
          <p:spPr bwMode="auto">
            <a:xfrm>
              <a:off x="96" y="2648"/>
              <a:ext cx="5568"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ES" sz="1800"/>
                <a:t>The most common basis functions:</a:t>
              </a:r>
            </a:p>
            <a:p>
              <a:pPr eaLnBrk="1" hangingPunct="1">
                <a:spcBef>
                  <a:spcPct val="50000"/>
                </a:spcBef>
                <a:buFontTx/>
                <a:buNone/>
              </a:pPr>
              <a:r>
                <a:rPr lang="en-US" altLang="es-ES" sz="1600"/>
                <a:t>- floating (plane waves)</a:t>
              </a:r>
            </a:p>
            <a:p>
              <a:pPr eaLnBrk="1" hangingPunct="1">
                <a:spcBef>
                  <a:spcPct val="50000"/>
                </a:spcBef>
                <a:buFontTx/>
                <a:buNone/>
              </a:pPr>
              <a:r>
                <a:rPr lang="en-US" altLang="es-ES" sz="1600"/>
                <a:t>- atom-centered (product of radial function and spherical harmonics)</a:t>
              </a:r>
            </a:p>
          </p:txBody>
        </p:sp>
        <p:pic>
          <p:nvPicPr>
            <p:cNvPr id="197643" name="Picture 21" descr="1">
              <a:extLst>
                <a:ext uri="{FF2B5EF4-FFF2-40B4-BE49-F238E27FC236}">
                  <a16:creationId xmlns:a16="http://schemas.microsoft.com/office/drawing/2014/main" id="{AEF66E05-C12B-B5B3-B742-6050BA925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 y="3168"/>
              <a:ext cx="1411"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4" name="Picture 27" descr="1">
              <a:extLst>
                <a:ext uri="{FF2B5EF4-FFF2-40B4-BE49-F238E27FC236}">
                  <a16:creationId xmlns:a16="http://schemas.microsoft.com/office/drawing/2014/main" id="{8957F13B-3739-179E-5AF2-31268E8E2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3" y="2880"/>
              <a:ext cx="1733"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7637" name="Text Box 29">
            <a:extLst>
              <a:ext uri="{FF2B5EF4-FFF2-40B4-BE49-F238E27FC236}">
                <a16:creationId xmlns:a16="http://schemas.microsoft.com/office/drawing/2014/main" id="{B394C656-D019-48BE-B9CA-3B0643A7B813}"/>
              </a:ext>
            </a:extLst>
          </p:cNvPr>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600"/>
              <a:t>Radial part of the basis function (for AO) or the spherical Bessel functions (for PW)</a:t>
            </a:r>
          </a:p>
        </p:txBody>
      </p:sp>
      <p:sp>
        <p:nvSpPr>
          <p:cNvPr id="197638" name="Line 30">
            <a:extLst>
              <a:ext uri="{FF2B5EF4-FFF2-40B4-BE49-F238E27FC236}">
                <a16:creationId xmlns:a16="http://schemas.microsoft.com/office/drawing/2014/main" id="{32417B19-4005-805E-BBA9-1B2E73CB446F}"/>
              </a:ext>
            </a:extLst>
          </p:cNvPr>
          <p:cNvSpPr>
            <a:spLocks noChangeShapeType="1"/>
          </p:cNvSpPr>
          <p:nvPr/>
        </p:nvSpPr>
        <p:spPr bwMode="auto">
          <a:xfrm flipV="1">
            <a:off x="4343400" y="61722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97639" name="Line 31">
            <a:extLst>
              <a:ext uri="{FF2B5EF4-FFF2-40B4-BE49-F238E27FC236}">
                <a16:creationId xmlns:a16="http://schemas.microsoft.com/office/drawing/2014/main" id="{FB711BA6-12C7-98A3-0F87-373FD451E7A2}"/>
              </a:ext>
            </a:extLst>
          </p:cNvPr>
          <p:cNvSpPr>
            <a:spLocks noChangeShapeType="1"/>
          </p:cNvSpPr>
          <p:nvPr/>
        </p:nvSpPr>
        <p:spPr bwMode="auto">
          <a:xfrm flipV="1">
            <a:off x="5791200" y="6172200"/>
            <a:ext cx="0" cy="3048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97640" name="Text Box 32">
            <a:extLst>
              <a:ext uri="{FF2B5EF4-FFF2-40B4-BE49-F238E27FC236}">
                <a16:creationId xmlns:a16="http://schemas.microsoft.com/office/drawing/2014/main" id="{359FC478-C2DA-E211-2CAF-FC90A9035526}"/>
              </a:ext>
            </a:extLst>
          </p:cNvPr>
          <p:cNvSpPr txBox="1">
            <a:spLocks noChangeArrowheads="1"/>
          </p:cNvSpPr>
          <p:nvPr/>
        </p:nvSpPr>
        <p:spPr bwMode="auto">
          <a:xfrm>
            <a:off x="6858000" y="56229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1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2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ES" sz="1800"/>
              <a:t>Local integral in the radial variable</a:t>
            </a:r>
          </a:p>
        </p:txBody>
      </p:sp>
      <p:pic>
        <p:nvPicPr>
          <p:cNvPr id="197641" name="Imagen 17">
            <a:extLst>
              <a:ext uri="{FF2B5EF4-FFF2-40B4-BE49-F238E27FC236}">
                <a16:creationId xmlns:a16="http://schemas.microsoft.com/office/drawing/2014/main" id="{BA7C2241-08F8-D22F-32AB-B46180F820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428750"/>
            <a:ext cx="65198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5800</TotalTime>
  <Words>6273</Words>
  <Application>Microsoft Office PowerPoint</Application>
  <PresentationFormat>Presentación en pantalla (4:3)</PresentationFormat>
  <Paragraphs>622</Paragraphs>
  <Slides>91</Slides>
  <Notes>91</Notes>
  <HiddenSlides>0</HiddenSlides>
  <MMClips>0</MMClips>
  <ScaleCrop>false</ScaleCrop>
  <HeadingPairs>
    <vt:vector size="4" baseType="variant">
      <vt:variant>
        <vt:lpstr>Tema</vt:lpstr>
      </vt:variant>
      <vt:variant>
        <vt:i4>1</vt:i4>
      </vt:variant>
      <vt:variant>
        <vt:lpstr>Títulos de diapositiva</vt:lpstr>
      </vt:variant>
      <vt:variant>
        <vt:i4>91</vt:i4>
      </vt:variant>
    </vt:vector>
  </HeadingPairs>
  <TitlesOfParts>
    <vt:vector size="92" baseType="lpstr">
      <vt:lpstr>blank</vt:lpstr>
      <vt:lpstr>Norm-conserving pseudopotentials  in electronic structure calculations</vt:lpstr>
      <vt:lpstr>Presentación de PowerPoint</vt:lpstr>
      <vt:lpstr>Presentación de PowerPoint</vt:lpstr>
      <vt:lpstr>Atomic calculation using DFT: Solving the Schrodinger-like equation</vt:lpstr>
      <vt:lpstr>Difficulty: how to deal accurately with both the core and valence electrons</vt:lpstr>
      <vt:lpstr>Difficulty: how to deal accurately with both the core and valence electrons</vt:lpstr>
      <vt:lpstr>Presentación de PowerPoint</vt:lpstr>
      <vt:lpstr>Core eigenvalues are much deeper than  valence eigenvalues</vt:lpstr>
      <vt:lpstr>Core wavefunctions are very localized around the nuclei</vt:lpstr>
      <vt:lpstr>Core wavefunctions are very localized around the nuclei</vt:lpstr>
      <vt:lpstr>Core electrons are chemically inert</vt:lpstr>
      <vt:lpstr>Core electrons are chemically inert</vt:lpstr>
      <vt:lpstr>Core electrons are chemically inert</vt:lpstr>
      <vt:lpstr>Core electrons are chemically inert</vt:lpstr>
      <vt:lpstr>Core electrons are chemically inert</vt:lpstr>
      <vt:lpstr>Core electrons are chemically inert</vt:lpstr>
      <vt:lpstr>Core electrons are chemically inert</vt:lpstr>
      <vt:lpstr>Core electrons are chemically inert</vt:lpstr>
      <vt:lpstr>Valence wave functions must be orthogonal  to the core wave functions</vt:lpstr>
      <vt:lpstr>Fourier expansion of a valence wave function has a great contribution of short-wave length</vt:lpstr>
      <vt:lpstr>Pseudopotential idea:</vt:lpstr>
      <vt:lpstr>The nodes are imposed by orthogonality to the core states</vt:lpstr>
      <vt:lpstr>Idea, eliminate the core electrons by ironing out the nodes</vt:lpstr>
      <vt:lpstr>Construction of a first-principles pseudopotential: The radial Schrödinger equation</vt:lpstr>
      <vt:lpstr>The radial logarithmic derivative</vt:lpstr>
      <vt:lpstr>The first-principles pseudopotencial construction idea</vt:lpstr>
      <vt:lpstr>First-principles pseudopotential construction</vt:lpstr>
      <vt:lpstr>Relationship between the logarithmic derivative and the scattering properties</vt:lpstr>
      <vt:lpstr>First-principles pseudopotential construction</vt:lpstr>
      <vt:lpstr>Checking the transferability through the scattering properties</vt:lpstr>
      <vt:lpstr>Scattering properties: How to quantify the “logarithmic derivatives” </vt:lpstr>
      <vt:lpstr>Norm conservation</vt:lpstr>
      <vt:lpstr>Relationship between norm conservation and scattering properties </vt:lpstr>
      <vt:lpstr>The pseudopotential transformation: Seeking for the wave equation of the “smooth” </vt:lpstr>
      <vt:lpstr>The original potential is replaced by a weaker non-local pseudopotential</vt:lpstr>
      <vt:lpstr>Ab-initio pseudopotential method: fit the valence properties calculated from the atom</vt:lpstr>
      <vt:lpstr>List of requirements for a good                   norm-conserving pseudopotential:</vt:lpstr>
      <vt:lpstr>List of requirements for a good                   norm-conserving pseudopotential:</vt:lpstr>
      <vt:lpstr>List of requirements for a good                   norm-conserving pseudopotential:</vt:lpstr>
      <vt:lpstr>List of requirements for a good                   norm-conserving pseudopotential:</vt:lpstr>
      <vt:lpstr>List of requirements for a good                   norm-conserving pseudopotential:</vt:lpstr>
      <vt:lpstr>Equality of AE and PS energy derivatives of  the logarithmic derivatives essential for transferability</vt:lpstr>
      <vt:lpstr>Generation of l-dependent        norm-conserving pseudopotential</vt:lpstr>
      <vt:lpstr>Generation of l-dependent norm-conserving pseudo:  Step 1, choosing the reference configuration</vt:lpstr>
      <vt:lpstr>Generation of l-dependent norm-conserving pseudo:  Step 1, choosing the reference configuration</vt:lpstr>
      <vt:lpstr>Generation of l-dependent        norm-conserving pseudopotential</vt:lpstr>
      <vt:lpstr>Generation of l-dependent norm-conserving pseudo:  Step 2, solving the radial wave function</vt:lpstr>
      <vt:lpstr>Generation of l-dependent norm-conserving pseudo:  Step 2, solving the radial wave function</vt:lpstr>
      <vt:lpstr>Generation of l-dependent        norm-conserving pseudopotential</vt:lpstr>
      <vt:lpstr>Generation of l-dependent norm-conserving pseudo:  Step 3, parametrization of the pseudowave functions</vt:lpstr>
      <vt:lpstr>Different methods to generate       norm-conserving pseudopotential</vt:lpstr>
      <vt:lpstr>Generation of l-dependent        norm-conserving pseudopotential</vt:lpstr>
      <vt:lpstr>Generation of l-dependent norm-conserving pseudo:  Step 4, inversion of the radial Schrödinger equation</vt:lpstr>
      <vt:lpstr>Generation of l-dependent norm-conserving pseudo:  Step 4, inversion of the radial Schrödinger equation</vt:lpstr>
      <vt:lpstr>Generation of l-dependent        norm-conserving pseudopotential</vt:lpstr>
      <vt:lpstr>Generation of l-dependent norm-conserving pseudo:  Step 5, unscreening of the pseudopotential</vt:lpstr>
      <vt:lpstr>Generation of l-dependent norm-conserving pseudo:  Step 5, unscreening of the pseudopotential</vt:lpstr>
      <vt:lpstr>When there is a significant overlap of core and valence charge densities: problem with unscreening</vt:lpstr>
      <vt:lpstr>When there is a significant overlap of core and valence charge densities: non-linear core correction</vt:lpstr>
      <vt:lpstr>When there is a significant overlap of core and valence charge densities: non-linear core correction</vt:lpstr>
      <vt:lpstr>When there is a significant overlap of core and valence charge densities: non-linear core correction</vt:lpstr>
      <vt:lpstr>When there is a significant overlap of core and valence charge densities: non-linear core correction</vt:lpstr>
      <vt:lpstr>The screened potential depends on the angular momentum of the valence electron: is l-dependent</vt:lpstr>
      <vt:lpstr>General form of a l-dependent pseudopotential </vt:lpstr>
      <vt:lpstr>General form of a l-dependent pseudopotential </vt:lpstr>
      <vt:lpstr>It is useful to separate the ionic pseudopotentials into a local (l-independent) part and non-local terms</vt:lpstr>
      <vt:lpstr>It is useful to separate the ionic pseudopotentials into a local (l-independent) part and non-local terms</vt:lpstr>
      <vt:lpstr>Computing matrix elements of the pseudopotential operator</vt:lpstr>
      <vt:lpstr>The pseudopotential operator in the semilocal form:          local in radial variable, non-local in the angular variable</vt:lpstr>
      <vt:lpstr>Computational scaling in the computation of semilocal potentials</vt:lpstr>
      <vt:lpstr>Replacing the semi-local operator by a fully non-local form separable in the radial variables</vt:lpstr>
      <vt:lpstr>It is useful to separate the ionic pseudopotentials into a local (l-independent) part and non-local terms</vt:lpstr>
      <vt:lpstr>General expression for a separable non-local potential of the Kleinman-Bylander form</vt:lpstr>
      <vt:lpstr>Kleinman-Bylander fully non-local separable form</vt:lpstr>
      <vt:lpstr>Kleinman-Bylander fully non-local separable form</vt:lpstr>
      <vt:lpstr>Kleinman-Bylander fully non-local separable form</vt:lpstr>
      <vt:lpstr>Balance between softness and transferability controlled by Rc</vt:lpstr>
      <vt:lpstr>A transferable pseudo will reproduce the AE  energy levels and wave functions in arbitrary environments</vt:lpstr>
      <vt:lpstr>Problematic cases: first row elements  2p and 3d elements</vt:lpstr>
      <vt:lpstr>Conclusions</vt:lpstr>
      <vt:lpstr>Presentación de PowerPoint</vt:lpstr>
      <vt:lpstr>Presentación de PowerPoint</vt:lpstr>
      <vt:lpstr>Presentación de PowerPoint</vt:lpstr>
      <vt:lpstr>Presentación de PowerPoint</vt:lpstr>
      <vt:lpstr>Presentación de PowerPoint</vt:lpstr>
      <vt:lpstr>Presentación de PowerPoint</vt:lpstr>
      <vt:lpstr>Core electrons are chemically inert</vt:lpstr>
      <vt:lpstr>Core electrons are chemically inert</vt:lpstr>
      <vt:lpstr>Generation of l-dependent        norm-conserving pseudopotential</vt:lpstr>
      <vt:lpstr>The pseudopotential operator in the semilocal form:          local in radial variable, non-local in the angular variable</vt:lpstr>
      <vt:lpstr>The pseudopotential operator in the semilocal form:          local in radial variable, non-local in the angular variable</vt:lpstr>
    </vt:vector>
  </TitlesOfParts>
  <Company>Universidad de Cantabria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Difficulty: how to deal accurately with both the core and valence electrons</dc:title>
  <dc:creator>Javier</dc:creator>
  <cp:lastModifiedBy>Junquera Quintana, Francisco Javier</cp:lastModifiedBy>
  <cp:revision>388</cp:revision>
  <dcterms:created xsi:type="dcterms:W3CDTF">2005-05-05T21:57:52Z</dcterms:created>
  <dcterms:modified xsi:type="dcterms:W3CDTF">2025-01-30T10:37:42Z</dcterms:modified>
</cp:coreProperties>
</file>