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4"/>
  </p:notesMasterIdLst>
  <p:sldIdLst>
    <p:sldId id="632" r:id="rId2"/>
    <p:sldId id="629" r:id="rId3"/>
    <p:sldId id="630" r:id="rId4"/>
    <p:sldId id="601" r:id="rId5"/>
    <p:sldId id="545" r:id="rId6"/>
    <p:sldId id="631" r:id="rId7"/>
    <p:sldId id="596" r:id="rId8"/>
    <p:sldId id="547" r:id="rId9"/>
    <p:sldId id="548" r:id="rId10"/>
    <p:sldId id="598" r:id="rId11"/>
    <p:sldId id="599" r:id="rId12"/>
    <p:sldId id="600" r:id="rId13"/>
    <p:sldId id="602" r:id="rId14"/>
    <p:sldId id="549" r:id="rId15"/>
    <p:sldId id="552" r:id="rId16"/>
    <p:sldId id="608" r:id="rId17"/>
    <p:sldId id="621" r:id="rId18"/>
    <p:sldId id="551" r:id="rId19"/>
    <p:sldId id="553" r:id="rId20"/>
    <p:sldId id="555" r:id="rId21"/>
    <p:sldId id="556" r:id="rId22"/>
    <p:sldId id="562" r:id="rId23"/>
    <p:sldId id="613" r:id="rId24"/>
    <p:sldId id="610" r:id="rId25"/>
    <p:sldId id="622" r:id="rId26"/>
    <p:sldId id="564" r:id="rId27"/>
    <p:sldId id="565" r:id="rId28"/>
    <p:sldId id="566" r:id="rId29"/>
    <p:sldId id="567" r:id="rId30"/>
    <p:sldId id="568" r:id="rId31"/>
    <p:sldId id="569" r:id="rId32"/>
    <p:sldId id="570" r:id="rId33"/>
    <p:sldId id="571" r:id="rId34"/>
    <p:sldId id="574" r:id="rId35"/>
    <p:sldId id="623" r:id="rId36"/>
    <p:sldId id="575" r:id="rId37"/>
    <p:sldId id="576" r:id="rId38"/>
    <p:sldId id="577" r:id="rId39"/>
    <p:sldId id="618" r:id="rId40"/>
    <p:sldId id="579" r:id="rId41"/>
    <p:sldId id="624" r:id="rId42"/>
    <p:sldId id="620" r:id="rId4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52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FF4633"/>
    <a:srgbClr val="EA1600"/>
    <a:srgbClr val="FFA89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16" autoAdjust="0"/>
    <p:restoredTop sz="86285" autoAdjust="0"/>
  </p:normalViewPr>
  <p:slideViewPr>
    <p:cSldViewPr showGuides="1">
      <p:cViewPr varScale="1">
        <p:scale>
          <a:sx n="108" d="100"/>
          <a:sy n="108" d="100"/>
        </p:scale>
        <p:origin x="2616" y="184"/>
      </p:cViewPr>
      <p:guideLst>
        <p:guide orient="horz" pos="2352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howGuides="1">
      <p:cViewPr varScale="1">
        <p:scale>
          <a:sx n="54" d="100"/>
          <a:sy n="54" d="100"/>
        </p:scale>
        <p:origin x="-2538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nquera Quintana, Francisco Javier" userId="5a95c82c-4321-47ad-938a-db2c19283866" providerId="ADAL" clId="{BCA1AB26-8696-914B-9EBC-D2E097173BE4}"/>
    <pc:docChg chg="custSel delSld modSld">
      <pc:chgData name="Junquera Quintana, Francisco Javier" userId="5a95c82c-4321-47ad-938a-db2c19283866" providerId="ADAL" clId="{BCA1AB26-8696-914B-9EBC-D2E097173BE4}" dt="2023-03-15T17:38:00.369" v="112" actId="20577"/>
      <pc:docMkLst>
        <pc:docMk/>
      </pc:docMkLst>
      <pc:sldChg chg="del">
        <pc:chgData name="Junquera Quintana, Francisco Javier" userId="5a95c82c-4321-47ad-938a-db2c19283866" providerId="ADAL" clId="{BCA1AB26-8696-914B-9EBC-D2E097173BE4}" dt="2023-03-14T17:58:03.231" v="48" actId="2696"/>
        <pc:sldMkLst>
          <pc:docMk/>
          <pc:sldMk cId="0" sldId="543"/>
        </pc:sldMkLst>
      </pc:sldChg>
      <pc:sldChg chg="del">
        <pc:chgData name="Junquera Quintana, Francisco Javier" userId="5a95c82c-4321-47ad-938a-db2c19283866" providerId="ADAL" clId="{BCA1AB26-8696-914B-9EBC-D2E097173BE4}" dt="2023-03-14T17:58:02.801" v="47" actId="2696"/>
        <pc:sldMkLst>
          <pc:docMk/>
          <pc:sldMk cId="3445762943" sldId="544"/>
        </pc:sldMkLst>
      </pc:sldChg>
      <pc:sldChg chg="del">
        <pc:chgData name="Junquera Quintana, Francisco Javier" userId="5a95c82c-4321-47ad-938a-db2c19283866" providerId="ADAL" clId="{BCA1AB26-8696-914B-9EBC-D2E097173BE4}" dt="2023-03-14T17:50:59.799" v="4" actId="2696"/>
        <pc:sldMkLst>
          <pc:docMk/>
          <pc:sldMk cId="162302738" sldId="558"/>
        </pc:sldMkLst>
      </pc:sldChg>
      <pc:sldChg chg="del">
        <pc:chgData name="Junquera Quintana, Francisco Javier" userId="5a95c82c-4321-47ad-938a-db2c19283866" providerId="ADAL" clId="{BCA1AB26-8696-914B-9EBC-D2E097173BE4}" dt="2023-03-14T17:51:36.335" v="5" actId="2696"/>
        <pc:sldMkLst>
          <pc:docMk/>
          <pc:sldMk cId="787612813" sldId="559"/>
        </pc:sldMkLst>
      </pc:sldChg>
      <pc:sldChg chg="del">
        <pc:chgData name="Junquera Quintana, Francisco Javier" userId="5a95c82c-4321-47ad-938a-db2c19283866" providerId="ADAL" clId="{BCA1AB26-8696-914B-9EBC-D2E097173BE4}" dt="2023-03-14T17:53:36.539" v="6" actId="2696"/>
        <pc:sldMkLst>
          <pc:docMk/>
          <pc:sldMk cId="1857105835" sldId="560"/>
        </pc:sldMkLst>
      </pc:sldChg>
      <pc:sldChg chg="del">
        <pc:chgData name="Junquera Quintana, Francisco Javier" userId="5a95c82c-4321-47ad-938a-db2c19283866" providerId="ADAL" clId="{BCA1AB26-8696-914B-9EBC-D2E097173BE4}" dt="2023-03-14T17:53:53.161" v="9" actId="2696"/>
        <pc:sldMkLst>
          <pc:docMk/>
          <pc:sldMk cId="1736170980" sldId="561"/>
        </pc:sldMkLst>
      </pc:sldChg>
      <pc:sldChg chg="delSp modSp mod">
        <pc:chgData name="Junquera Quintana, Francisco Javier" userId="5a95c82c-4321-47ad-938a-db2c19283866" providerId="ADAL" clId="{BCA1AB26-8696-914B-9EBC-D2E097173BE4}" dt="2023-03-14T17:56:40.771" v="32" actId="1035"/>
        <pc:sldMkLst>
          <pc:docMk/>
          <pc:sldMk cId="2377035542" sldId="574"/>
        </pc:sldMkLst>
        <pc:spChg chg="del">
          <ac:chgData name="Junquera Quintana, Francisco Javier" userId="5a95c82c-4321-47ad-938a-db2c19283866" providerId="ADAL" clId="{BCA1AB26-8696-914B-9EBC-D2E097173BE4}" dt="2023-03-14T17:56:31.018" v="10" actId="478"/>
          <ac:spMkLst>
            <pc:docMk/>
            <pc:sldMk cId="2377035542" sldId="574"/>
            <ac:spMk id="4" creationId="{00000000-0000-0000-0000-000000000000}"/>
          </ac:spMkLst>
        </pc:spChg>
        <pc:spChg chg="del">
          <ac:chgData name="Junquera Quintana, Francisco Javier" userId="5a95c82c-4321-47ad-938a-db2c19283866" providerId="ADAL" clId="{BCA1AB26-8696-914B-9EBC-D2E097173BE4}" dt="2023-03-14T17:56:34.090" v="11" actId="478"/>
          <ac:spMkLst>
            <pc:docMk/>
            <pc:sldMk cId="2377035542" sldId="574"/>
            <ac:spMk id="6" creationId="{00000000-0000-0000-0000-000000000000}"/>
          </ac:spMkLst>
        </pc:spChg>
        <pc:spChg chg="del">
          <ac:chgData name="Junquera Quintana, Francisco Javier" userId="5a95c82c-4321-47ad-938a-db2c19283866" providerId="ADAL" clId="{BCA1AB26-8696-914B-9EBC-D2E097173BE4}" dt="2023-03-14T17:56:31.018" v="10" actId="478"/>
          <ac:spMkLst>
            <pc:docMk/>
            <pc:sldMk cId="2377035542" sldId="574"/>
            <ac:spMk id="14" creationId="{00000000-0000-0000-0000-000000000000}"/>
          </ac:spMkLst>
        </pc:spChg>
        <pc:spChg chg="del">
          <ac:chgData name="Junquera Quintana, Francisco Javier" userId="5a95c82c-4321-47ad-938a-db2c19283866" providerId="ADAL" clId="{BCA1AB26-8696-914B-9EBC-D2E097173BE4}" dt="2023-03-14T17:56:31.018" v="10" actId="478"/>
          <ac:spMkLst>
            <pc:docMk/>
            <pc:sldMk cId="2377035542" sldId="574"/>
            <ac:spMk id="15" creationId="{00000000-0000-0000-0000-000000000000}"/>
          </ac:spMkLst>
        </pc:spChg>
        <pc:picChg chg="del">
          <ac:chgData name="Junquera Quintana, Francisco Javier" userId="5a95c82c-4321-47ad-938a-db2c19283866" providerId="ADAL" clId="{BCA1AB26-8696-914B-9EBC-D2E097173BE4}" dt="2023-03-14T17:56:31.018" v="10" actId="478"/>
          <ac:picMkLst>
            <pc:docMk/>
            <pc:sldMk cId="2377035542" sldId="574"/>
            <ac:picMk id="7" creationId="{00000000-0000-0000-0000-000000000000}"/>
          </ac:picMkLst>
        </pc:picChg>
        <pc:picChg chg="mod">
          <ac:chgData name="Junquera Quintana, Francisco Javier" userId="5a95c82c-4321-47ad-938a-db2c19283866" providerId="ADAL" clId="{BCA1AB26-8696-914B-9EBC-D2E097173BE4}" dt="2023-03-14T17:56:40.771" v="32" actId="1035"/>
          <ac:picMkLst>
            <pc:docMk/>
            <pc:sldMk cId="2377035542" sldId="574"/>
            <ac:picMk id="8" creationId="{00000000-0000-0000-0000-000000000000}"/>
          </ac:picMkLst>
        </pc:picChg>
        <pc:picChg chg="mod">
          <ac:chgData name="Junquera Quintana, Francisco Javier" userId="5a95c82c-4321-47ad-938a-db2c19283866" providerId="ADAL" clId="{BCA1AB26-8696-914B-9EBC-D2E097173BE4}" dt="2023-03-14T17:56:40.771" v="32" actId="1035"/>
          <ac:picMkLst>
            <pc:docMk/>
            <pc:sldMk cId="2377035542" sldId="574"/>
            <ac:picMk id="11" creationId="{00000000-0000-0000-0000-000000000000}"/>
          </ac:picMkLst>
        </pc:picChg>
      </pc:sldChg>
      <pc:sldChg chg="del">
        <pc:chgData name="Junquera Quintana, Francisco Javier" userId="5a95c82c-4321-47ad-938a-db2c19283866" providerId="ADAL" clId="{BCA1AB26-8696-914B-9EBC-D2E097173BE4}" dt="2023-03-14T17:57:13.640" v="37" actId="2696"/>
        <pc:sldMkLst>
          <pc:docMk/>
          <pc:sldMk cId="917624514" sldId="578"/>
        </pc:sldMkLst>
      </pc:sldChg>
      <pc:sldChg chg="delSp modSp mod">
        <pc:chgData name="Junquera Quintana, Francisco Javier" userId="5a95c82c-4321-47ad-938a-db2c19283866" providerId="ADAL" clId="{BCA1AB26-8696-914B-9EBC-D2E097173BE4}" dt="2023-03-14T17:57:35.808" v="46" actId="1076"/>
        <pc:sldMkLst>
          <pc:docMk/>
          <pc:sldMk cId="675569817" sldId="579"/>
        </pc:sldMkLst>
        <pc:spChg chg="del">
          <ac:chgData name="Junquera Quintana, Francisco Javier" userId="5a95c82c-4321-47ad-938a-db2c19283866" providerId="ADAL" clId="{BCA1AB26-8696-914B-9EBC-D2E097173BE4}" dt="2023-03-14T17:57:33.786" v="45" actId="478"/>
          <ac:spMkLst>
            <pc:docMk/>
            <pc:sldMk cId="675569817" sldId="579"/>
            <ac:spMk id="12" creationId="{00000000-0000-0000-0000-000000000000}"/>
          </ac:spMkLst>
        </pc:spChg>
        <pc:picChg chg="del">
          <ac:chgData name="Junquera Quintana, Francisco Javier" userId="5a95c82c-4321-47ad-938a-db2c19283866" providerId="ADAL" clId="{BCA1AB26-8696-914B-9EBC-D2E097173BE4}" dt="2023-03-14T17:57:32.149" v="44" actId="478"/>
          <ac:picMkLst>
            <pc:docMk/>
            <pc:sldMk cId="675569817" sldId="579"/>
            <ac:picMk id="4" creationId="{00000000-0000-0000-0000-000000000000}"/>
          </ac:picMkLst>
        </pc:picChg>
        <pc:picChg chg="mod">
          <ac:chgData name="Junquera Quintana, Francisco Javier" userId="5a95c82c-4321-47ad-938a-db2c19283866" providerId="ADAL" clId="{BCA1AB26-8696-914B-9EBC-D2E097173BE4}" dt="2023-03-14T17:57:35.808" v="46" actId="1076"/>
          <ac:picMkLst>
            <pc:docMk/>
            <pc:sldMk cId="675569817" sldId="579"/>
            <ac:picMk id="5" creationId="{00000000-0000-0000-0000-000000000000}"/>
          </ac:picMkLst>
        </pc:picChg>
      </pc:sldChg>
      <pc:sldChg chg="del">
        <pc:chgData name="Junquera Quintana, Francisco Javier" userId="5a95c82c-4321-47ad-938a-db2c19283866" providerId="ADAL" clId="{BCA1AB26-8696-914B-9EBC-D2E097173BE4}" dt="2023-03-14T17:57:16.762" v="41" actId="2696"/>
        <pc:sldMkLst>
          <pc:docMk/>
          <pc:sldMk cId="1298913498" sldId="580"/>
        </pc:sldMkLst>
      </pc:sldChg>
      <pc:sldChg chg="del">
        <pc:chgData name="Junquera Quintana, Francisco Javier" userId="5a95c82c-4321-47ad-938a-db2c19283866" providerId="ADAL" clId="{BCA1AB26-8696-914B-9EBC-D2E097173BE4}" dt="2023-03-14T17:57:16.095" v="40" actId="2696"/>
        <pc:sldMkLst>
          <pc:docMk/>
          <pc:sldMk cId="1764272793" sldId="581"/>
        </pc:sldMkLst>
      </pc:sldChg>
      <pc:sldChg chg="del">
        <pc:chgData name="Junquera Quintana, Francisco Javier" userId="5a95c82c-4321-47ad-938a-db2c19283866" providerId="ADAL" clId="{BCA1AB26-8696-914B-9EBC-D2E097173BE4}" dt="2023-03-14T17:57:15.257" v="39" actId="2696"/>
        <pc:sldMkLst>
          <pc:docMk/>
          <pc:sldMk cId="309297287" sldId="582"/>
        </pc:sldMkLst>
      </pc:sldChg>
      <pc:sldChg chg="del">
        <pc:chgData name="Junquera Quintana, Francisco Javier" userId="5a95c82c-4321-47ad-938a-db2c19283866" providerId="ADAL" clId="{BCA1AB26-8696-914B-9EBC-D2E097173BE4}" dt="2023-03-14T17:57:14.257" v="38" actId="2696"/>
        <pc:sldMkLst>
          <pc:docMk/>
          <pc:sldMk cId="1170604558" sldId="583"/>
        </pc:sldMkLst>
      </pc:sldChg>
      <pc:sldChg chg="del">
        <pc:chgData name="Junquera Quintana, Francisco Javier" userId="5a95c82c-4321-47ad-938a-db2c19283866" providerId="ADAL" clId="{BCA1AB26-8696-914B-9EBC-D2E097173BE4}" dt="2023-03-14T17:58:11.830" v="61" actId="2696"/>
        <pc:sldMkLst>
          <pc:docMk/>
          <pc:sldMk cId="48708627" sldId="586"/>
        </pc:sldMkLst>
      </pc:sldChg>
      <pc:sldChg chg="del">
        <pc:chgData name="Junquera Quintana, Francisco Javier" userId="5a95c82c-4321-47ad-938a-db2c19283866" providerId="ADAL" clId="{BCA1AB26-8696-914B-9EBC-D2E097173BE4}" dt="2023-03-14T17:58:08.075" v="56" actId="2696"/>
        <pc:sldMkLst>
          <pc:docMk/>
          <pc:sldMk cId="1794612307" sldId="587"/>
        </pc:sldMkLst>
      </pc:sldChg>
      <pc:sldChg chg="del">
        <pc:chgData name="Junquera Quintana, Francisco Javier" userId="5a95c82c-4321-47ad-938a-db2c19283866" providerId="ADAL" clId="{BCA1AB26-8696-914B-9EBC-D2E097173BE4}" dt="2023-03-14T17:58:07.324" v="55" actId="2696"/>
        <pc:sldMkLst>
          <pc:docMk/>
          <pc:sldMk cId="2084409479" sldId="588"/>
        </pc:sldMkLst>
      </pc:sldChg>
      <pc:sldChg chg="del">
        <pc:chgData name="Junquera Quintana, Francisco Javier" userId="5a95c82c-4321-47ad-938a-db2c19283866" providerId="ADAL" clId="{BCA1AB26-8696-914B-9EBC-D2E097173BE4}" dt="2023-03-14T17:58:05.334" v="52" actId="2696"/>
        <pc:sldMkLst>
          <pc:docMk/>
          <pc:sldMk cId="340597639" sldId="589"/>
        </pc:sldMkLst>
      </pc:sldChg>
      <pc:sldChg chg="del">
        <pc:chgData name="Junquera Quintana, Francisco Javier" userId="5a95c82c-4321-47ad-938a-db2c19283866" providerId="ADAL" clId="{BCA1AB26-8696-914B-9EBC-D2E097173BE4}" dt="2023-03-14T17:58:06.576" v="54" actId="2696"/>
        <pc:sldMkLst>
          <pc:docMk/>
          <pc:sldMk cId="327216001" sldId="590"/>
        </pc:sldMkLst>
      </pc:sldChg>
      <pc:sldChg chg="del">
        <pc:chgData name="Junquera Quintana, Francisco Javier" userId="5a95c82c-4321-47ad-938a-db2c19283866" providerId="ADAL" clId="{BCA1AB26-8696-914B-9EBC-D2E097173BE4}" dt="2023-03-14T17:58:06.060" v="53" actId="2696"/>
        <pc:sldMkLst>
          <pc:docMk/>
          <pc:sldMk cId="71042550" sldId="591"/>
        </pc:sldMkLst>
      </pc:sldChg>
      <pc:sldChg chg="del">
        <pc:chgData name="Junquera Quintana, Francisco Javier" userId="5a95c82c-4321-47ad-938a-db2c19283866" providerId="ADAL" clId="{BCA1AB26-8696-914B-9EBC-D2E097173BE4}" dt="2023-03-14T17:58:04.747" v="51" actId="2696"/>
        <pc:sldMkLst>
          <pc:docMk/>
          <pc:sldMk cId="1271178523" sldId="592"/>
        </pc:sldMkLst>
      </pc:sldChg>
      <pc:sldChg chg="del">
        <pc:chgData name="Junquera Quintana, Francisco Javier" userId="5a95c82c-4321-47ad-938a-db2c19283866" providerId="ADAL" clId="{BCA1AB26-8696-914B-9EBC-D2E097173BE4}" dt="2023-03-14T17:58:04.323" v="50" actId="2696"/>
        <pc:sldMkLst>
          <pc:docMk/>
          <pc:sldMk cId="937872254" sldId="593"/>
        </pc:sldMkLst>
      </pc:sldChg>
      <pc:sldChg chg="del">
        <pc:chgData name="Junquera Quintana, Francisco Javier" userId="5a95c82c-4321-47ad-938a-db2c19283866" providerId="ADAL" clId="{BCA1AB26-8696-914B-9EBC-D2E097173BE4}" dt="2023-03-14T17:45:44.592" v="3" actId="2696"/>
        <pc:sldMkLst>
          <pc:docMk/>
          <pc:sldMk cId="859504908" sldId="603"/>
        </pc:sldMkLst>
      </pc:sldChg>
      <pc:sldChg chg="del">
        <pc:chgData name="Junquera Quintana, Francisco Javier" userId="5a95c82c-4321-47ad-938a-db2c19283866" providerId="ADAL" clId="{BCA1AB26-8696-914B-9EBC-D2E097173BE4}" dt="2023-03-14T17:44:34.673" v="2" actId="2696"/>
        <pc:sldMkLst>
          <pc:docMk/>
          <pc:sldMk cId="1855076102" sldId="604"/>
        </pc:sldMkLst>
      </pc:sldChg>
      <pc:sldChg chg="del">
        <pc:chgData name="Junquera Quintana, Francisco Javier" userId="5a95c82c-4321-47ad-938a-db2c19283866" providerId="ADAL" clId="{BCA1AB26-8696-914B-9EBC-D2E097173BE4}" dt="2023-03-14T17:57:06.624" v="33" actId="2696"/>
        <pc:sldMkLst>
          <pc:docMk/>
          <pc:sldMk cId="2033758174" sldId="614"/>
        </pc:sldMkLst>
      </pc:sldChg>
      <pc:sldChg chg="del">
        <pc:chgData name="Junquera Quintana, Francisco Javier" userId="5a95c82c-4321-47ad-938a-db2c19283866" providerId="ADAL" clId="{BCA1AB26-8696-914B-9EBC-D2E097173BE4}" dt="2023-03-14T17:57:12.782" v="36" actId="2696"/>
        <pc:sldMkLst>
          <pc:docMk/>
          <pc:sldMk cId="1160964896" sldId="615"/>
        </pc:sldMkLst>
      </pc:sldChg>
      <pc:sldChg chg="del">
        <pc:chgData name="Junquera Quintana, Francisco Javier" userId="5a95c82c-4321-47ad-938a-db2c19283866" providerId="ADAL" clId="{BCA1AB26-8696-914B-9EBC-D2E097173BE4}" dt="2023-03-14T17:57:09.297" v="35" actId="2696"/>
        <pc:sldMkLst>
          <pc:docMk/>
          <pc:sldMk cId="1676781720" sldId="616"/>
        </pc:sldMkLst>
      </pc:sldChg>
      <pc:sldChg chg="del">
        <pc:chgData name="Junquera Quintana, Francisco Javier" userId="5a95c82c-4321-47ad-938a-db2c19283866" providerId="ADAL" clId="{BCA1AB26-8696-914B-9EBC-D2E097173BE4}" dt="2023-03-14T17:57:08.384" v="34" actId="2696"/>
        <pc:sldMkLst>
          <pc:docMk/>
          <pc:sldMk cId="317981705" sldId="617"/>
        </pc:sldMkLst>
      </pc:sldChg>
      <pc:sldChg chg="delSp mod">
        <pc:chgData name="Junquera Quintana, Francisco Javier" userId="5a95c82c-4321-47ad-938a-db2c19283866" providerId="ADAL" clId="{BCA1AB26-8696-914B-9EBC-D2E097173BE4}" dt="2023-03-14T17:57:23.753" v="43" actId="478"/>
        <pc:sldMkLst>
          <pc:docMk/>
          <pc:sldMk cId="1052413177" sldId="618"/>
        </pc:sldMkLst>
        <pc:grpChg chg="del">
          <ac:chgData name="Junquera Quintana, Francisco Javier" userId="5a95c82c-4321-47ad-938a-db2c19283866" providerId="ADAL" clId="{BCA1AB26-8696-914B-9EBC-D2E097173BE4}" dt="2023-03-14T17:57:23.753" v="43" actId="478"/>
          <ac:grpSpMkLst>
            <pc:docMk/>
            <pc:sldMk cId="1052413177" sldId="618"/>
            <ac:grpSpMk id="11" creationId="{00000000-0000-0000-0000-000000000000}"/>
          </ac:grpSpMkLst>
        </pc:grpChg>
      </pc:sldChg>
      <pc:sldChg chg="del">
        <pc:chgData name="Junquera Quintana, Francisco Javier" userId="5a95c82c-4321-47ad-938a-db2c19283866" providerId="ADAL" clId="{BCA1AB26-8696-914B-9EBC-D2E097173BE4}" dt="2023-03-14T17:57:18.022" v="42" actId="2696"/>
        <pc:sldMkLst>
          <pc:docMk/>
          <pc:sldMk cId="1940276429" sldId="619"/>
        </pc:sldMkLst>
      </pc:sldChg>
      <pc:sldChg chg="delSp modSp mod">
        <pc:chgData name="Junquera Quintana, Francisco Javier" userId="5a95c82c-4321-47ad-938a-db2c19283866" providerId="ADAL" clId="{BCA1AB26-8696-914B-9EBC-D2E097173BE4}" dt="2023-03-14T17:58:25.307" v="80" actId="1036"/>
        <pc:sldMkLst>
          <pc:docMk/>
          <pc:sldMk cId="846160069" sldId="620"/>
        </pc:sldMkLst>
        <pc:spChg chg="mod">
          <ac:chgData name="Junquera Quintana, Francisco Javier" userId="5a95c82c-4321-47ad-938a-db2c19283866" providerId="ADAL" clId="{BCA1AB26-8696-914B-9EBC-D2E097173BE4}" dt="2023-03-14T17:58:25.307" v="80" actId="1036"/>
          <ac:spMkLst>
            <pc:docMk/>
            <pc:sldMk cId="846160069" sldId="620"/>
            <ac:spMk id="7" creationId="{00000000-0000-0000-0000-000000000000}"/>
          </ac:spMkLst>
        </pc:spChg>
        <pc:spChg chg="mod">
          <ac:chgData name="Junquera Quintana, Francisco Javier" userId="5a95c82c-4321-47ad-938a-db2c19283866" providerId="ADAL" clId="{BCA1AB26-8696-914B-9EBC-D2E097173BE4}" dt="2023-03-14T17:58:25.307" v="80" actId="1036"/>
          <ac:spMkLst>
            <pc:docMk/>
            <pc:sldMk cId="846160069" sldId="620"/>
            <ac:spMk id="10" creationId="{00000000-0000-0000-0000-000000000000}"/>
          </ac:spMkLst>
        </pc:spChg>
        <pc:grpChg chg="del">
          <ac:chgData name="Junquera Quintana, Francisco Javier" userId="5a95c82c-4321-47ad-938a-db2c19283866" providerId="ADAL" clId="{BCA1AB26-8696-914B-9EBC-D2E097173BE4}" dt="2023-03-14T17:58:18.071" v="63" actId="478"/>
          <ac:grpSpMkLst>
            <pc:docMk/>
            <pc:sldMk cId="846160069" sldId="620"/>
            <ac:grpSpMk id="4" creationId="{00000000-0000-0000-0000-000000000000}"/>
          </ac:grpSpMkLst>
        </pc:grpChg>
        <pc:grpChg chg="mod">
          <ac:chgData name="Junquera Quintana, Francisco Javier" userId="5a95c82c-4321-47ad-938a-db2c19283866" providerId="ADAL" clId="{BCA1AB26-8696-914B-9EBC-D2E097173BE4}" dt="2023-03-14T17:58:25.307" v="80" actId="1036"/>
          <ac:grpSpMkLst>
            <pc:docMk/>
            <pc:sldMk cId="846160069" sldId="620"/>
            <ac:grpSpMk id="14" creationId="{00000000-0000-0000-0000-000000000000}"/>
          </ac:grpSpMkLst>
        </pc:grpChg>
        <pc:picChg chg="mod">
          <ac:chgData name="Junquera Quintana, Francisco Javier" userId="5a95c82c-4321-47ad-938a-db2c19283866" providerId="ADAL" clId="{BCA1AB26-8696-914B-9EBC-D2E097173BE4}" dt="2023-03-14T17:58:25.307" v="80" actId="1036"/>
          <ac:picMkLst>
            <pc:docMk/>
            <pc:sldMk cId="846160069" sldId="620"/>
            <ac:picMk id="16" creationId="{00000000-0000-0000-0000-000000000000}"/>
          </ac:picMkLst>
        </pc:picChg>
        <pc:picChg chg="mod">
          <ac:chgData name="Junquera Quintana, Francisco Javier" userId="5a95c82c-4321-47ad-938a-db2c19283866" providerId="ADAL" clId="{BCA1AB26-8696-914B-9EBC-D2E097173BE4}" dt="2023-03-14T17:58:25.307" v="80" actId="1036"/>
          <ac:picMkLst>
            <pc:docMk/>
            <pc:sldMk cId="846160069" sldId="620"/>
            <ac:picMk id="17" creationId="{00000000-0000-0000-0000-000000000000}"/>
          </ac:picMkLst>
        </pc:picChg>
      </pc:sldChg>
      <pc:sldChg chg="del">
        <pc:chgData name="Junquera Quintana, Francisco Javier" userId="5a95c82c-4321-47ad-938a-db2c19283866" providerId="ADAL" clId="{BCA1AB26-8696-914B-9EBC-D2E097173BE4}" dt="2023-03-14T17:58:13.427" v="62" actId="2696"/>
        <pc:sldMkLst>
          <pc:docMk/>
          <pc:sldMk cId="1510320827" sldId="625"/>
        </pc:sldMkLst>
      </pc:sldChg>
      <pc:sldChg chg="del">
        <pc:chgData name="Junquera Quintana, Francisco Javier" userId="5a95c82c-4321-47ad-938a-db2c19283866" providerId="ADAL" clId="{BCA1AB26-8696-914B-9EBC-D2E097173BE4}" dt="2023-03-14T17:58:03.689" v="49" actId="2696"/>
        <pc:sldMkLst>
          <pc:docMk/>
          <pc:sldMk cId="1249222110" sldId="626"/>
        </pc:sldMkLst>
      </pc:sldChg>
      <pc:sldChg chg="del">
        <pc:chgData name="Junquera Quintana, Francisco Javier" userId="5a95c82c-4321-47ad-938a-db2c19283866" providerId="ADAL" clId="{BCA1AB26-8696-914B-9EBC-D2E097173BE4}" dt="2023-03-14T17:43:50.744" v="0" actId="2696"/>
        <pc:sldMkLst>
          <pc:docMk/>
          <pc:sldMk cId="1304168123" sldId="627"/>
        </pc:sldMkLst>
      </pc:sldChg>
      <pc:sldChg chg="del">
        <pc:chgData name="Junquera Quintana, Francisco Javier" userId="5a95c82c-4321-47ad-938a-db2c19283866" providerId="ADAL" clId="{BCA1AB26-8696-914B-9EBC-D2E097173BE4}" dt="2023-03-14T17:43:51.486" v="1" actId="2696"/>
        <pc:sldMkLst>
          <pc:docMk/>
          <pc:sldMk cId="571756297" sldId="628"/>
        </pc:sldMkLst>
      </pc:sldChg>
      <pc:sldChg chg="modSp mod">
        <pc:chgData name="Junquera Quintana, Francisco Javier" userId="5a95c82c-4321-47ad-938a-db2c19283866" providerId="ADAL" clId="{BCA1AB26-8696-914B-9EBC-D2E097173BE4}" dt="2023-03-15T17:38:00.369" v="112" actId="20577"/>
        <pc:sldMkLst>
          <pc:docMk/>
          <pc:sldMk cId="1503983719" sldId="632"/>
        </pc:sldMkLst>
        <pc:spChg chg="mod">
          <ac:chgData name="Junquera Quintana, Francisco Javier" userId="5a95c82c-4321-47ad-938a-db2c19283866" providerId="ADAL" clId="{BCA1AB26-8696-914B-9EBC-D2E097173BE4}" dt="2023-03-15T17:38:00.369" v="112" actId="20577"/>
          <ac:spMkLst>
            <pc:docMk/>
            <pc:sldMk cId="1503983719" sldId="632"/>
            <ac:spMk id="109576" creationId="{00000000-0000-0000-0000-000000000000}"/>
          </ac:spMkLst>
        </pc:spChg>
      </pc:sldChg>
      <pc:sldChg chg="del">
        <pc:chgData name="Junquera Quintana, Francisco Javier" userId="5a95c82c-4321-47ad-938a-db2c19283866" providerId="ADAL" clId="{BCA1AB26-8696-914B-9EBC-D2E097173BE4}" dt="2023-03-14T17:53:45.001" v="7" actId="2696"/>
        <pc:sldMkLst>
          <pc:docMk/>
          <pc:sldMk cId="319346724" sldId="633"/>
        </pc:sldMkLst>
      </pc:sldChg>
      <pc:sldChg chg="del">
        <pc:chgData name="Junquera Quintana, Francisco Javier" userId="5a95c82c-4321-47ad-938a-db2c19283866" providerId="ADAL" clId="{BCA1AB26-8696-914B-9EBC-D2E097173BE4}" dt="2023-03-14T17:53:50.183" v="8" actId="2696"/>
        <pc:sldMkLst>
          <pc:docMk/>
          <pc:sldMk cId="471454425" sldId="634"/>
        </pc:sldMkLst>
      </pc:sldChg>
      <pc:sldChg chg="del">
        <pc:chgData name="Junquera Quintana, Francisco Javier" userId="5a95c82c-4321-47ad-938a-db2c19283866" providerId="ADAL" clId="{BCA1AB26-8696-914B-9EBC-D2E097173BE4}" dt="2023-03-14T17:58:10.097" v="59" actId="2696"/>
        <pc:sldMkLst>
          <pc:docMk/>
          <pc:sldMk cId="754316409" sldId="635"/>
        </pc:sldMkLst>
      </pc:sldChg>
      <pc:sldChg chg="del">
        <pc:chgData name="Junquera Quintana, Francisco Javier" userId="5a95c82c-4321-47ad-938a-db2c19283866" providerId="ADAL" clId="{BCA1AB26-8696-914B-9EBC-D2E097173BE4}" dt="2023-03-14T17:58:10.984" v="60" actId="2696"/>
        <pc:sldMkLst>
          <pc:docMk/>
          <pc:sldMk cId="1132120244" sldId="636"/>
        </pc:sldMkLst>
      </pc:sldChg>
      <pc:sldChg chg="del">
        <pc:chgData name="Junquera Quintana, Francisco Javier" userId="5a95c82c-4321-47ad-938a-db2c19283866" providerId="ADAL" clId="{BCA1AB26-8696-914B-9EBC-D2E097173BE4}" dt="2023-03-14T17:58:09.520" v="58" actId="2696"/>
        <pc:sldMkLst>
          <pc:docMk/>
          <pc:sldMk cId="1278758302" sldId="637"/>
        </pc:sldMkLst>
      </pc:sldChg>
      <pc:sldChg chg="del">
        <pc:chgData name="Junquera Quintana, Francisco Javier" userId="5a95c82c-4321-47ad-938a-db2c19283866" providerId="ADAL" clId="{BCA1AB26-8696-914B-9EBC-D2E097173BE4}" dt="2023-03-14T17:58:08.891" v="57" actId="2696"/>
        <pc:sldMkLst>
          <pc:docMk/>
          <pc:sldMk cId="1186928159" sldId="638"/>
        </pc:sldMkLst>
      </pc:sldChg>
    </pc:docChg>
  </pc:docChgLst>
  <pc:docChgLst>
    <pc:chgData name="Junquera Quintana, Francisco Javier" userId="5a95c82c-4321-47ad-938a-db2c19283866" providerId="ADAL" clId="{924018E4-AA56-504B-A2C3-C6133C53C0B9}"/>
    <pc:docChg chg="custSel modSld">
      <pc:chgData name="Junquera Quintana, Francisco Javier" userId="5a95c82c-4321-47ad-938a-db2c19283866" providerId="ADAL" clId="{924018E4-AA56-504B-A2C3-C6133C53C0B9}" dt="2024-04-09T13:57:58.717" v="4" actId="478"/>
      <pc:docMkLst>
        <pc:docMk/>
      </pc:docMkLst>
      <pc:sldChg chg="delSp mod">
        <pc:chgData name="Junquera Quintana, Francisco Javier" userId="5a95c82c-4321-47ad-938a-db2c19283866" providerId="ADAL" clId="{924018E4-AA56-504B-A2C3-C6133C53C0B9}" dt="2024-04-09T13:57:58.717" v="4" actId="478"/>
        <pc:sldMkLst>
          <pc:docMk/>
          <pc:sldMk cId="489488223" sldId="608"/>
        </pc:sldMkLst>
        <pc:spChg chg="del">
          <ac:chgData name="Junquera Quintana, Francisco Javier" userId="5a95c82c-4321-47ad-938a-db2c19283866" providerId="ADAL" clId="{924018E4-AA56-504B-A2C3-C6133C53C0B9}" dt="2024-04-09T13:57:58.717" v="4" actId="478"/>
          <ac:spMkLst>
            <pc:docMk/>
            <pc:sldMk cId="489488223" sldId="608"/>
            <ac:spMk id="7" creationId="{00000000-0000-0000-0000-000000000000}"/>
          </ac:spMkLst>
        </pc:spChg>
      </pc:sldChg>
      <pc:sldChg chg="delSp mod">
        <pc:chgData name="Junquera Quintana, Francisco Javier" userId="5a95c82c-4321-47ad-938a-db2c19283866" providerId="ADAL" clId="{924018E4-AA56-504B-A2C3-C6133C53C0B9}" dt="2024-04-09T13:57:55.016" v="3" actId="478"/>
        <pc:sldMkLst>
          <pc:docMk/>
          <pc:sldMk cId="1261654279" sldId="621"/>
        </pc:sldMkLst>
        <pc:spChg chg="del">
          <ac:chgData name="Junquera Quintana, Francisco Javier" userId="5a95c82c-4321-47ad-938a-db2c19283866" providerId="ADAL" clId="{924018E4-AA56-504B-A2C3-C6133C53C0B9}" dt="2024-04-09T13:57:55.016" v="3" actId="478"/>
          <ac:spMkLst>
            <pc:docMk/>
            <pc:sldMk cId="1261654279" sldId="621"/>
            <ac:spMk id="7" creationId="{00000000-0000-0000-0000-000000000000}"/>
          </ac:spMkLst>
        </pc:spChg>
      </pc:sldChg>
      <pc:sldChg chg="delSp mod">
        <pc:chgData name="Junquera Quintana, Francisco Javier" userId="5a95c82c-4321-47ad-938a-db2c19283866" providerId="ADAL" clId="{924018E4-AA56-504B-A2C3-C6133C53C0B9}" dt="2024-04-09T13:57:49.896" v="2" actId="478"/>
        <pc:sldMkLst>
          <pc:docMk/>
          <pc:sldMk cId="790022308" sldId="622"/>
        </pc:sldMkLst>
        <pc:spChg chg="del">
          <ac:chgData name="Junquera Quintana, Francisco Javier" userId="5a95c82c-4321-47ad-938a-db2c19283866" providerId="ADAL" clId="{924018E4-AA56-504B-A2C3-C6133C53C0B9}" dt="2024-04-09T13:57:49.896" v="2" actId="478"/>
          <ac:spMkLst>
            <pc:docMk/>
            <pc:sldMk cId="790022308" sldId="622"/>
            <ac:spMk id="7" creationId="{00000000-0000-0000-0000-000000000000}"/>
          </ac:spMkLst>
        </pc:spChg>
      </pc:sldChg>
      <pc:sldChg chg="delSp mod">
        <pc:chgData name="Junquera Quintana, Francisco Javier" userId="5a95c82c-4321-47ad-938a-db2c19283866" providerId="ADAL" clId="{924018E4-AA56-504B-A2C3-C6133C53C0B9}" dt="2024-04-09T13:57:43.078" v="1" actId="478"/>
        <pc:sldMkLst>
          <pc:docMk/>
          <pc:sldMk cId="692020935" sldId="623"/>
        </pc:sldMkLst>
        <pc:spChg chg="del">
          <ac:chgData name="Junquera Quintana, Francisco Javier" userId="5a95c82c-4321-47ad-938a-db2c19283866" providerId="ADAL" clId="{924018E4-AA56-504B-A2C3-C6133C53C0B9}" dt="2024-04-09T13:57:43.078" v="1" actId="478"/>
          <ac:spMkLst>
            <pc:docMk/>
            <pc:sldMk cId="692020935" sldId="623"/>
            <ac:spMk id="7" creationId="{00000000-0000-0000-0000-000000000000}"/>
          </ac:spMkLst>
        </pc:spChg>
      </pc:sldChg>
      <pc:sldChg chg="delSp mod">
        <pc:chgData name="Junquera Quintana, Francisco Javier" userId="5a95c82c-4321-47ad-938a-db2c19283866" providerId="ADAL" clId="{924018E4-AA56-504B-A2C3-C6133C53C0B9}" dt="2024-04-09T13:57:37.983" v="0" actId="478"/>
        <pc:sldMkLst>
          <pc:docMk/>
          <pc:sldMk cId="85905629" sldId="624"/>
        </pc:sldMkLst>
        <pc:spChg chg="del">
          <ac:chgData name="Junquera Quintana, Francisco Javier" userId="5a95c82c-4321-47ad-938a-db2c19283866" providerId="ADAL" clId="{924018E4-AA56-504B-A2C3-C6133C53C0B9}" dt="2024-04-09T13:57:37.983" v="0" actId="478"/>
          <ac:spMkLst>
            <pc:docMk/>
            <pc:sldMk cId="85905629" sldId="624"/>
            <ac:spMk id="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BFB94E7-725F-B34C-9A0A-0E89CEB7F06E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6136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F1F894-58B6-EE44-8CEA-A521216319FE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840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85512" y="2130426"/>
            <a:ext cx="7772977" cy="1470025"/>
          </a:xfrm>
        </p:spPr>
        <p:txBody>
          <a:bodyPr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71023" y="3886200"/>
            <a:ext cx="6401955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_tradnl"/>
              <a:t>Haga clic para modificar el estilo de subtítulo del patrón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40195E-5600-0B4B-98AA-AAFE7092AF87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960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4D5B1B-8E7B-2A44-BB8A-7F0C17682CA2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994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3035" y="4406901"/>
            <a:ext cx="7771534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723035" y="2906713"/>
            <a:ext cx="7771534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735637-0CF9-5E4D-B8CD-778C899740F8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793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457489" y="1600201"/>
            <a:ext cx="4045238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641273" y="1600201"/>
            <a:ext cx="4045239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0575C7-4D8F-484D-B7C1-1868F88F631C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416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489" y="274638"/>
            <a:ext cx="8229023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457489" y="1535113"/>
            <a:ext cx="403946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57489" y="2174875"/>
            <a:ext cx="403946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4645603" y="1535113"/>
            <a:ext cx="4040909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4645603" y="2174875"/>
            <a:ext cx="4040909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68A443-E18B-D54F-AE2D-29F049457C73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29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26F5A1-114A-B842-A1CE-851F2ECE1230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032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19F39D-F39B-C84F-A3B1-EBD5ABE1E2DB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073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489" y="273050"/>
            <a:ext cx="3007591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3574762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457489" y="1435101"/>
            <a:ext cx="3007591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184D58-4F31-F04E-AD41-B8016E0037DC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436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2432" y="4800600"/>
            <a:ext cx="5486977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1792432" y="612775"/>
            <a:ext cx="5486977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1792432" y="5367338"/>
            <a:ext cx="5486977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634028-BA54-8D42-88BA-3E5506B1B3FA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790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8F58F3-EB79-1749-A594-F366F30F21E2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88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6515967" y="1"/>
            <a:ext cx="2170545" cy="6126163"/>
          </a:xfrm>
        </p:spPr>
        <p:txBody>
          <a:bodyPr vert="eaVert"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0" y="1"/>
            <a:ext cx="6377421" cy="6126163"/>
          </a:xfrm>
        </p:spPr>
        <p:txBody>
          <a:bodyPr vert="eaVert"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2DEBE7-23F6-3F41-B56C-5D3F2BA5F3EA}" type="slidenum">
              <a:rPr lang="en-US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674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2">
                <a:gamma/>
                <a:shade val="46275"/>
                <a:invGamma/>
              </a:schemeClr>
            </a:gs>
            <a:gs pos="50000">
              <a:schemeClr val="accent2"/>
            </a:gs>
            <a:gs pos="100000">
              <a:schemeClr val="accent2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0"/>
            <a:ext cx="8229023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489" y="1600201"/>
            <a:ext cx="8229023" cy="4525963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489" y="6245225"/>
            <a:ext cx="2133023" cy="47625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489" y="6245225"/>
            <a:ext cx="2895023" cy="47625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489" y="6245225"/>
            <a:ext cx="2133023" cy="47625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4FFD982-1FD2-D84F-A928-D5786BC3CAB4}" type="slidenum">
              <a:rPr lang="en-US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2800" b="1">
          <a:solidFill>
            <a:srgbClr val="FFFF00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2800" b="1">
          <a:solidFill>
            <a:srgbClr val="FFFF00"/>
          </a:solidFill>
          <a:latin typeface="Arial" charset="0"/>
          <a:ea typeface="ＭＳ Ｐゴシック" charset="0"/>
        </a:defRPr>
      </a:lvl2pPr>
      <a:lvl3pPr algn="l" rtl="0" fontAlgn="base">
        <a:spcBef>
          <a:spcPct val="0"/>
        </a:spcBef>
        <a:spcAft>
          <a:spcPct val="0"/>
        </a:spcAft>
        <a:defRPr sz="2800" b="1">
          <a:solidFill>
            <a:srgbClr val="FFFF00"/>
          </a:solidFill>
          <a:latin typeface="Arial" charset="0"/>
          <a:ea typeface="ＭＳ Ｐゴシック" charset="0"/>
        </a:defRPr>
      </a:lvl3pPr>
      <a:lvl4pPr algn="l" rtl="0" fontAlgn="base">
        <a:spcBef>
          <a:spcPct val="0"/>
        </a:spcBef>
        <a:spcAft>
          <a:spcPct val="0"/>
        </a:spcAft>
        <a:defRPr sz="2800" b="1">
          <a:solidFill>
            <a:srgbClr val="FFFF00"/>
          </a:solidFill>
          <a:latin typeface="Arial" charset="0"/>
          <a:ea typeface="ＭＳ Ｐゴシック" charset="0"/>
        </a:defRPr>
      </a:lvl4pPr>
      <a:lvl5pPr algn="l" rtl="0" fontAlgn="base">
        <a:spcBef>
          <a:spcPct val="0"/>
        </a:spcBef>
        <a:spcAft>
          <a:spcPct val="0"/>
        </a:spcAft>
        <a:defRPr sz="2800" b="1">
          <a:solidFill>
            <a:srgbClr val="FFFF00"/>
          </a:solidFill>
          <a:latin typeface="Arial" charset="0"/>
          <a:ea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rgbClr val="FFFF00"/>
          </a:solidFill>
          <a:latin typeface="Arial" charset="0"/>
          <a:ea typeface="ＭＳ Ｐゴシック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rgbClr val="FFFF00"/>
          </a:solidFill>
          <a:latin typeface="Arial" charset="0"/>
          <a:ea typeface="ＭＳ Ｐゴシック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rgbClr val="FFFF00"/>
          </a:solidFill>
          <a:latin typeface="Arial" charset="0"/>
          <a:ea typeface="ＭＳ Ｐゴシック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rgbClr val="FFFF00"/>
          </a:solidFill>
          <a:latin typeface="Arial" charset="0"/>
          <a:ea typeface="ＭＳ Ｐゴシック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2400" b="1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b="1">
          <a:solidFill>
            <a:schemeClr val="bg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1400" b="1">
          <a:solidFill>
            <a:schemeClr val="bg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1200" b="1">
          <a:solidFill>
            <a:schemeClr val="bg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1000" b="1">
          <a:solidFill>
            <a:schemeClr val="bg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000" b="1">
          <a:solidFill>
            <a:schemeClr val="bg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000" b="1">
          <a:solidFill>
            <a:schemeClr val="bg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000" b="1">
          <a:solidFill>
            <a:schemeClr val="bg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000" b="1">
          <a:solidFill>
            <a:schemeClr val="bg1"/>
          </a:solidFill>
          <a:latin typeface="+mn-lt"/>
          <a:ea typeface="+mn-ea"/>
        </a:defRPr>
      </a:lvl9pPr>
    </p:bodyStyle>
    <p:otherStyle>
      <a:defPPr>
        <a:defRPr lang="es-E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tiff"/><Relationship Id="rId11" Type="http://schemas.openxmlformats.org/officeDocument/2006/relationships/image" Target="../media/image16.tiff"/><Relationship Id="rId5" Type="http://schemas.openxmlformats.org/officeDocument/2006/relationships/image" Target="../media/image10.tiff"/><Relationship Id="rId10" Type="http://schemas.openxmlformats.org/officeDocument/2006/relationships/image" Target="../media/image15.tiff"/><Relationship Id="rId4" Type="http://schemas.openxmlformats.org/officeDocument/2006/relationships/image" Target="../media/image9.tiff"/><Relationship Id="rId9" Type="http://schemas.openxmlformats.org/officeDocument/2006/relationships/image" Target="../media/image14.tif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tiff"/><Relationship Id="rId3" Type="http://schemas.openxmlformats.org/officeDocument/2006/relationships/image" Target="../media/image8.png"/><Relationship Id="rId7" Type="http://schemas.openxmlformats.org/officeDocument/2006/relationships/image" Target="../media/image14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tiff"/><Relationship Id="rId5" Type="http://schemas.openxmlformats.org/officeDocument/2006/relationships/image" Target="../media/image10.tiff"/><Relationship Id="rId10" Type="http://schemas.openxmlformats.org/officeDocument/2006/relationships/image" Target="../media/image18.tiff"/><Relationship Id="rId4" Type="http://schemas.openxmlformats.org/officeDocument/2006/relationships/image" Target="../media/image9.tiff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tiff"/><Relationship Id="rId3" Type="http://schemas.openxmlformats.org/officeDocument/2006/relationships/image" Target="../media/image20.tiff"/><Relationship Id="rId7" Type="http://schemas.openxmlformats.org/officeDocument/2006/relationships/image" Target="../media/image24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tiff"/><Relationship Id="rId5" Type="http://schemas.openxmlformats.org/officeDocument/2006/relationships/image" Target="../media/image22.tiff"/><Relationship Id="rId4" Type="http://schemas.openxmlformats.org/officeDocument/2006/relationships/image" Target="../media/image21.tiff"/><Relationship Id="rId9" Type="http://schemas.openxmlformats.org/officeDocument/2006/relationships/image" Target="../media/image26.tif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tiff"/><Relationship Id="rId3" Type="http://schemas.openxmlformats.org/officeDocument/2006/relationships/image" Target="../media/image28.png"/><Relationship Id="rId7" Type="http://schemas.openxmlformats.org/officeDocument/2006/relationships/image" Target="../media/image32.tif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tiff"/><Relationship Id="rId5" Type="http://schemas.openxmlformats.org/officeDocument/2006/relationships/image" Target="../media/image26.tiff"/><Relationship Id="rId4" Type="http://schemas.openxmlformats.org/officeDocument/2006/relationships/image" Target="../media/image11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tiff"/><Relationship Id="rId5" Type="http://schemas.openxmlformats.org/officeDocument/2006/relationships/image" Target="../media/image37.tiff"/><Relationship Id="rId4" Type="http://schemas.openxmlformats.org/officeDocument/2006/relationships/image" Target="../media/image36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tiff"/><Relationship Id="rId5" Type="http://schemas.openxmlformats.org/officeDocument/2006/relationships/image" Target="../media/image41.tiff"/><Relationship Id="rId4" Type="http://schemas.openxmlformats.org/officeDocument/2006/relationships/image" Target="../media/image40.tif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tiff"/><Relationship Id="rId3" Type="http://schemas.openxmlformats.org/officeDocument/2006/relationships/image" Target="../media/image41.tiff"/><Relationship Id="rId7" Type="http://schemas.openxmlformats.org/officeDocument/2006/relationships/image" Target="../media/image44.tiff"/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tiff"/><Relationship Id="rId5" Type="http://schemas.openxmlformats.org/officeDocument/2006/relationships/image" Target="../media/image26.tiff"/><Relationship Id="rId10" Type="http://schemas.openxmlformats.org/officeDocument/2006/relationships/image" Target="../media/image47.tiff"/><Relationship Id="rId4" Type="http://schemas.openxmlformats.org/officeDocument/2006/relationships/image" Target="../media/image42.tiff"/><Relationship Id="rId9" Type="http://schemas.openxmlformats.org/officeDocument/2006/relationships/image" Target="../media/image46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50.png"/><Relationship Id="rId7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10" Type="http://schemas.openxmlformats.org/officeDocument/2006/relationships/image" Target="../media/image56.png"/><Relationship Id="rId4" Type="http://schemas.openxmlformats.org/officeDocument/2006/relationships/image" Target="../media/image51.png"/><Relationship Id="rId9" Type="http://schemas.openxmlformats.org/officeDocument/2006/relationships/image" Target="../media/image5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jpeg"/><Relationship Id="rId9" Type="http://schemas.openxmlformats.org/officeDocument/2006/relationships/image" Target="../media/image6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58.png"/><Relationship Id="rId7" Type="http://schemas.openxmlformats.org/officeDocument/2006/relationships/image" Target="../media/image66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5" Type="http://schemas.openxmlformats.org/officeDocument/2006/relationships/image" Target="../media/image60.png"/><Relationship Id="rId10" Type="http://schemas.openxmlformats.org/officeDocument/2006/relationships/image" Target="../media/image67.tiff"/><Relationship Id="rId4" Type="http://schemas.openxmlformats.org/officeDocument/2006/relationships/image" Target="../media/image59.jpeg"/><Relationship Id="rId9" Type="http://schemas.openxmlformats.org/officeDocument/2006/relationships/image" Target="../media/image6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tiff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tiff"/><Relationship Id="rId5" Type="http://schemas.openxmlformats.org/officeDocument/2006/relationships/image" Target="../media/image75.tiff"/><Relationship Id="rId4" Type="http://schemas.openxmlformats.org/officeDocument/2006/relationships/image" Target="../media/image7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tiff"/><Relationship Id="rId3" Type="http://schemas.openxmlformats.org/officeDocument/2006/relationships/image" Target="../media/image77.tiff"/><Relationship Id="rId7" Type="http://schemas.openxmlformats.org/officeDocument/2006/relationships/image" Target="../media/image81.tiff"/><Relationship Id="rId12" Type="http://schemas.openxmlformats.org/officeDocument/2006/relationships/image" Target="../media/image86.tiff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tiff"/><Relationship Id="rId11" Type="http://schemas.openxmlformats.org/officeDocument/2006/relationships/image" Target="../media/image85.tiff"/><Relationship Id="rId5" Type="http://schemas.openxmlformats.org/officeDocument/2006/relationships/image" Target="../media/image79.tiff"/><Relationship Id="rId10" Type="http://schemas.openxmlformats.org/officeDocument/2006/relationships/image" Target="../media/image84.tiff"/><Relationship Id="rId4" Type="http://schemas.openxmlformats.org/officeDocument/2006/relationships/image" Target="../media/image78.tiff"/><Relationship Id="rId9" Type="http://schemas.openxmlformats.org/officeDocument/2006/relationships/image" Target="../media/image83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tiff"/><Relationship Id="rId2" Type="http://schemas.openxmlformats.org/officeDocument/2006/relationships/image" Target="../media/image87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.tif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3" Type="http://schemas.openxmlformats.org/officeDocument/2006/relationships/image" Target="../media/image88.png"/><Relationship Id="rId7" Type="http://schemas.openxmlformats.org/officeDocument/2006/relationships/image" Target="../media/image92.png"/><Relationship Id="rId12" Type="http://schemas.openxmlformats.org/officeDocument/2006/relationships/image" Target="../media/image96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png"/><Relationship Id="rId11" Type="http://schemas.openxmlformats.org/officeDocument/2006/relationships/image" Target="../media/image95.png"/><Relationship Id="rId5" Type="http://schemas.openxmlformats.org/officeDocument/2006/relationships/image" Target="../media/image90.png"/><Relationship Id="rId10" Type="http://schemas.openxmlformats.org/officeDocument/2006/relationships/image" Target="../media/image94.png"/><Relationship Id="rId4" Type="http://schemas.openxmlformats.org/officeDocument/2006/relationships/image" Target="../media/image89.png"/><Relationship Id="rId9" Type="http://schemas.openxmlformats.org/officeDocument/2006/relationships/image" Target="../media/image59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image" Target="../media/image88.png"/><Relationship Id="rId7" Type="http://schemas.openxmlformats.org/officeDocument/2006/relationships/image" Target="../media/image59.jpeg"/><Relationship Id="rId12" Type="http://schemas.openxmlformats.org/officeDocument/2006/relationships/image" Target="../media/image9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7.png"/><Relationship Id="rId11" Type="http://schemas.openxmlformats.org/officeDocument/2006/relationships/image" Target="../media/image98.png"/><Relationship Id="rId5" Type="http://schemas.openxmlformats.org/officeDocument/2006/relationships/image" Target="../media/image90.png"/><Relationship Id="rId10" Type="http://schemas.openxmlformats.org/officeDocument/2006/relationships/image" Target="../media/image96.png"/><Relationship Id="rId4" Type="http://schemas.openxmlformats.org/officeDocument/2006/relationships/image" Target="../media/image89.png"/><Relationship Id="rId9" Type="http://schemas.openxmlformats.org/officeDocument/2006/relationships/image" Target="../media/image95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88.png"/><Relationship Id="rId7" Type="http://schemas.openxmlformats.org/officeDocument/2006/relationships/image" Target="../media/image94.png"/><Relationship Id="rId12" Type="http://schemas.openxmlformats.org/officeDocument/2006/relationships/image" Target="../media/image101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jpeg"/><Relationship Id="rId11" Type="http://schemas.openxmlformats.org/officeDocument/2006/relationships/image" Target="../media/image100.png"/><Relationship Id="rId5" Type="http://schemas.openxmlformats.org/officeDocument/2006/relationships/image" Target="../media/image90.png"/><Relationship Id="rId10" Type="http://schemas.openxmlformats.org/officeDocument/2006/relationships/image" Target="../media/image98.png"/><Relationship Id="rId4" Type="http://schemas.openxmlformats.org/officeDocument/2006/relationships/image" Target="../media/image89.png"/><Relationship Id="rId9" Type="http://schemas.openxmlformats.org/officeDocument/2006/relationships/image" Target="../media/image96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88.png"/><Relationship Id="rId7" Type="http://schemas.openxmlformats.org/officeDocument/2006/relationships/image" Target="../media/image94.png"/><Relationship Id="rId12" Type="http://schemas.openxmlformats.org/officeDocument/2006/relationships/image" Target="../media/image53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jpeg"/><Relationship Id="rId11" Type="http://schemas.openxmlformats.org/officeDocument/2006/relationships/image" Target="../media/image66.png"/><Relationship Id="rId5" Type="http://schemas.openxmlformats.org/officeDocument/2006/relationships/image" Target="../media/image90.png"/><Relationship Id="rId10" Type="http://schemas.openxmlformats.org/officeDocument/2006/relationships/image" Target="../media/image65.png"/><Relationship Id="rId4" Type="http://schemas.openxmlformats.org/officeDocument/2006/relationships/image" Target="../media/image89.png"/><Relationship Id="rId9" Type="http://schemas.openxmlformats.org/officeDocument/2006/relationships/image" Target="../media/image96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3" Type="http://schemas.openxmlformats.org/officeDocument/2006/relationships/image" Target="../media/image94.png"/><Relationship Id="rId7" Type="http://schemas.openxmlformats.org/officeDocument/2006/relationships/image" Target="../media/image102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3" Type="http://schemas.openxmlformats.org/officeDocument/2006/relationships/image" Target="../media/image104.png"/><Relationship Id="rId7" Type="http://schemas.openxmlformats.org/officeDocument/2006/relationships/image" Target="../media/image108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7.png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image" Target="../media/image94.png"/><Relationship Id="rId7" Type="http://schemas.openxmlformats.org/officeDocument/2006/relationships/image" Target="../media/image110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2.png"/><Relationship Id="rId5" Type="http://schemas.openxmlformats.org/officeDocument/2006/relationships/image" Target="../media/image96.png"/><Relationship Id="rId10" Type="http://schemas.openxmlformats.org/officeDocument/2006/relationships/image" Target="../media/image53.png"/><Relationship Id="rId4" Type="http://schemas.openxmlformats.org/officeDocument/2006/relationships/image" Target="../media/image95.png"/><Relationship Id="rId9" Type="http://schemas.openxmlformats.org/officeDocument/2006/relationships/image" Target="../media/image112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image" Target="../media/image94.png"/><Relationship Id="rId7" Type="http://schemas.openxmlformats.org/officeDocument/2006/relationships/image" Target="../media/image110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2.png"/><Relationship Id="rId5" Type="http://schemas.openxmlformats.org/officeDocument/2006/relationships/image" Target="../media/image96.png"/><Relationship Id="rId10" Type="http://schemas.openxmlformats.org/officeDocument/2006/relationships/image" Target="../media/image53.png"/><Relationship Id="rId4" Type="http://schemas.openxmlformats.org/officeDocument/2006/relationships/image" Target="../media/image95.png"/><Relationship Id="rId9" Type="http://schemas.openxmlformats.org/officeDocument/2006/relationships/image" Target="../media/image11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7.png"/><Relationship Id="rId7" Type="http://schemas.openxmlformats.org/officeDocument/2006/relationships/image" Target="../media/image116.tiff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5.tiff"/><Relationship Id="rId5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117.tif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tiff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9.tiff"/><Relationship Id="rId5" Type="http://schemas.openxmlformats.org/officeDocument/2006/relationships/image" Target="../media/image118.tiff"/><Relationship Id="rId4" Type="http://schemas.openxmlformats.org/officeDocument/2006/relationships/image" Target="../media/image116.tif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tiff"/><Relationship Id="rId7" Type="http://schemas.openxmlformats.org/officeDocument/2006/relationships/image" Target="../media/image121.tiff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0.tiff"/><Relationship Id="rId5" Type="http://schemas.openxmlformats.org/officeDocument/2006/relationships/image" Target="../media/image70.png"/><Relationship Id="rId4" Type="http://schemas.openxmlformats.org/officeDocument/2006/relationships/image" Target="../media/image116.tif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tiff"/><Relationship Id="rId2" Type="http://schemas.openxmlformats.org/officeDocument/2006/relationships/image" Target="../media/image122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5.png"/><Relationship Id="rId4" Type="http://schemas.openxmlformats.org/officeDocument/2006/relationships/image" Target="../media/image124.tiff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tiff"/><Relationship Id="rId2" Type="http://schemas.openxmlformats.org/officeDocument/2006/relationships/image" Target="../media/image127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9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1" name="Text Box 3"/>
          <p:cNvSpPr txBox="1">
            <a:spLocks noChangeArrowheads="1"/>
          </p:cNvSpPr>
          <p:nvPr/>
        </p:nvSpPr>
        <p:spPr bwMode="auto">
          <a:xfrm>
            <a:off x="571763" y="5333339"/>
            <a:ext cx="3429174" cy="600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1298" tIns="45648" rIns="91298" bIns="45648">
            <a:spAutoFit/>
          </a:bodyPr>
          <a:lstStyle>
            <a:lvl1pPr defTabSz="1008063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503238" defTabSz="1008063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008063" defTabSz="1008063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11300" defTabSz="1008063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6125" defTabSz="1008063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73325" defTabSz="10080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30525" defTabSz="10080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87725" defTabSz="10080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44925" defTabSz="10080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3200" dirty="0">
                <a:solidFill>
                  <a:srgbClr val="FFFF00"/>
                </a:solidFill>
              </a:rPr>
              <a:t>Javier </a:t>
            </a:r>
            <a:r>
              <a:rPr lang="en-US" sz="3200" dirty="0" err="1">
                <a:solidFill>
                  <a:srgbClr val="FFFF00"/>
                </a:solidFill>
              </a:rPr>
              <a:t>Junquera</a:t>
            </a:r>
            <a:endParaRPr lang="en-US" sz="2800" dirty="0">
              <a:solidFill>
                <a:srgbClr val="FFFF00"/>
              </a:solidFill>
            </a:endParaRPr>
          </a:p>
        </p:txBody>
      </p:sp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0" y="1093020"/>
            <a:ext cx="9144000" cy="646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1298" tIns="45648" rIns="91298" bIns="45648">
            <a:spAutoFit/>
          </a:bodyPr>
          <a:lstStyle>
            <a:lvl1pPr defTabSz="1008063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503238" defTabSz="1008063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008063" defTabSz="1008063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11300" defTabSz="1008063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6125" defTabSz="1008063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73325" defTabSz="10080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30525" defTabSz="10080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87725" defTabSz="10080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44925" defTabSz="10080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sz="3600" b="1" dirty="0">
                <a:solidFill>
                  <a:srgbClr val="FFFF00"/>
                </a:solidFill>
              </a:rPr>
              <a:t>The </a:t>
            </a:r>
            <a:r>
              <a:rPr lang="en-US" sz="3600" b="1">
                <a:solidFill>
                  <a:srgbClr val="FFFF00"/>
                </a:solidFill>
              </a:rPr>
              <a:t>tight-binding approximation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7" name="Imagen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000" y="5003800"/>
            <a:ext cx="1270000" cy="127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3983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r>
              <a:rPr lang="es-ES" dirty="0" err="1"/>
              <a:t>Most</a:t>
            </a:r>
            <a:r>
              <a:rPr lang="es-ES" dirty="0"/>
              <a:t> </a:t>
            </a:r>
            <a:r>
              <a:rPr lang="es-ES" dirty="0" err="1"/>
              <a:t>important</a:t>
            </a:r>
            <a:r>
              <a:rPr lang="es-ES" dirty="0"/>
              <a:t> </a:t>
            </a:r>
            <a:r>
              <a:rPr lang="es-ES" dirty="0" err="1"/>
              <a:t>references</a:t>
            </a:r>
            <a:r>
              <a:rPr lang="es-ES" dirty="0"/>
              <a:t> </a:t>
            </a:r>
            <a:r>
              <a:rPr lang="es-ES" dirty="0" err="1"/>
              <a:t>followed</a:t>
            </a:r>
            <a:r>
              <a:rPr lang="es-ES" dirty="0"/>
              <a:t> in </a:t>
            </a:r>
            <a:r>
              <a:rPr lang="es-ES" dirty="0" err="1"/>
              <a:t>this</a:t>
            </a:r>
            <a:r>
              <a:rPr lang="es-ES" dirty="0"/>
              <a:t> </a:t>
            </a:r>
            <a:r>
              <a:rPr lang="es-ES" dirty="0" err="1"/>
              <a:t>lecture</a:t>
            </a:r>
            <a:endParaRPr lang="es-ES" dirty="0"/>
          </a:p>
        </p:txBody>
      </p:sp>
      <p:pic>
        <p:nvPicPr>
          <p:cNvPr id="10" name="Imagen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750" y="914400"/>
            <a:ext cx="3238500" cy="4939530"/>
          </a:xfrm>
          <a:prstGeom prst="rect">
            <a:avLst/>
          </a:prstGeom>
        </p:spPr>
      </p:pic>
      <p:sp>
        <p:nvSpPr>
          <p:cNvPr id="11" name="CuadroTexto 10"/>
          <p:cNvSpPr txBox="1"/>
          <p:nvPr/>
        </p:nvSpPr>
        <p:spPr>
          <a:xfrm>
            <a:off x="2781300" y="5943600"/>
            <a:ext cx="358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>
                <a:solidFill>
                  <a:schemeClr val="bg1"/>
                </a:solidFill>
              </a:rPr>
              <a:t>ISBN: 978-3-540-93803-3</a:t>
            </a:r>
          </a:p>
        </p:txBody>
      </p:sp>
    </p:spTree>
    <p:extLst>
      <p:ext uri="{BB962C8B-B14F-4D97-AF65-F5344CB8AC3E}">
        <p14:creationId xmlns:p14="http://schemas.microsoft.com/office/powerpoint/2010/main" val="1426588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r>
              <a:rPr lang="es-ES" dirty="0" err="1"/>
              <a:t>Most</a:t>
            </a:r>
            <a:r>
              <a:rPr lang="es-ES" dirty="0"/>
              <a:t> </a:t>
            </a:r>
            <a:r>
              <a:rPr lang="es-ES" dirty="0" err="1"/>
              <a:t>important</a:t>
            </a:r>
            <a:r>
              <a:rPr lang="es-ES" dirty="0"/>
              <a:t> </a:t>
            </a:r>
            <a:r>
              <a:rPr lang="es-ES" dirty="0" err="1"/>
              <a:t>references</a:t>
            </a:r>
            <a:r>
              <a:rPr lang="es-ES" dirty="0"/>
              <a:t> </a:t>
            </a:r>
            <a:r>
              <a:rPr lang="es-ES" dirty="0" err="1"/>
              <a:t>followed</a:t>
            </a:r>
            <a:r>
              <a:rPr lang="es-ES" dirty="0"/>
              <a:t> in </a:t>
            </a:r>
            <a:r>
              <a:rPr lang="es-ES" dirty="0" err="1"/>
              <a:t>this</a:t>
            </a:r>
            <a:r>
              <a:rPr lang="es-ES" dirty="0"/>
              <a:t> </a:t>
            </a:r>
            <a:r>
              <a:rPr lang="es-ES" dirty="0" err="1"/>
              <a:t>lecture</a:t>
            </a:r>
            <a:endParaRPr lang="es-ES" dirty="0"/>
          </a:p>
        </p:txBody>
      </p:sp>
      <p:sp>
        <p:nvSpPr>
          <p:cNvPr id="11" name="CuadroTexto 10"/>
          <p:cNvSpPr txBox="1"/>
          <p:nvPr/>
        </p:nvSpPr>
        <p:spPr>
          <a:xfrm>
            <a:off x="2781300" y="5943600"/>
            <a:ext cx="358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>
                <a:solidFill>
                  <a:schemeClr val="bg1"/>
                </a:solidFill>
              </a:rPr>
              <a:t>ISBN: 978-0-19-850644-7</a:t>
            </a:r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7016" y="753550"/>
            <a:ext cx="3629967" cy="5131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7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tight</a:t>
            </a:r>
            <a:r>
              <a:rPr lang="es-ES" dirty="0"/>
              <a:t> </a:t>
            </a:r>
            <a:r>
              <a:rPr lang="es-ES" dirty="0" err="1"/>
              <a:t>binding</a:t>
            </a:r>
            <a:r>
              <a:rPr lang="es-ES" dirty="0"/>
              <a:t> </a:t>
            </a:r>
            <a:r>
              <a:rPr lang="es-ES" dirty="0" err="1"/>
              <a:t>is</a:t>
            </a:r>
            <a:r>
              <a:rPr lang="es-ES" dirty="0"/>
              <a:t> a </a:t>
            </a:r>
            <a:r>
              <a:rPr lang="es-ES" dirty="0" err="1"/>
              <a:t>method</a:t>
            </a:r>
            <a:r>
              <a:rPr lang="es-ES" dirty="0"/>
              <a:t> </a:t>
            </a:r>
            <a:r>
              <a:rPr lang="es-ES" dirty="0" err="1"/>
              <a:t>to</a:t>
            </a:r>
            <a:r>
              <a:rPr lang="es-ES" dirty="0"/>
              <a:t> describe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electronic</a:t>
            </a:r>
            <a:r>
              <a:rPr lang="es-ES" dirty="0"/>
              <a:t> band </a:t>
            </a:r>
            <a:r>
              <a:rPr lang="es-ES" dirty="0" err="1"/>
              <a:t>structure</a:t>
            </a:r>
            <a:r>
              <a:rPr lang="es-ES" dirty="0"/>
              <a:t> of </a:t>
            </a:r>
            <a:r>
              <a:rPr lang="es-ES" dirty="0" err="1"/>
              <a:t>solids</a:t>
            </a:r>
            <a:r>
              <a:rPr lang="es-ES" dirty="0"/>
              <a:t> and </a:t>
            </a:r>
            <a:r>
              <a:rPr lang="es-ES" dirty="0" err="1"/>
              <a:t>molecules</a:t>
            </a:r>
            <a:endParaRPr lang="es-ES" dirty="0"/>
          </a:p>
        </p:txBody>
      </p:sp>
      <p:sp>
        <p:nvSpPr>
          <p:cNvPr id="3" name="CuadroTexto 2"/>
          <p:cNvSpPr txBox="1"/>
          <p:nvPr/>
        </p:nvSpPr>
        <p:spPr>
          <a:xfrm>
            <a:off x="228600" y="1295400"/>
            <a:ext cx="4114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Provides</a:t>
            </a:r>
            <a:r>
              <a:rPr lang="es-ES_tradnl" b="1" dirty="0">
                <a:solidFill>
                  <a:schemeClr val="bg1"/>
                </a:solidFill>
              </a:rPr>
              <a:t> a </a:t>
            </a:r>
            <a:r>
              <a:rPr lang="es-ES_tradnl" b="1" dirty="0" err="1">
                <a:solidFill>
                  <a:schemeClr val="bg1"/>
                </a:solidFill>
              </a:rPr>
              <a:t>faithful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representation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systems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where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rgbClr val="00FFFF"/>
                </a:solidFill>
              </a:rPr>
              <a:t>electron</a:t>
            </a:r>
            <a:r>
              <a:rPr lang="es-ES_tradnl" b="1" dirty="0">
                <a:solidFill>
                  <a:srgbClr val="00FFFF"/>
                </a:solidFill>
              </a:rPr>
              <a:t> are </a:t>
            </a:r>
            <a:r>
              <a:rPr lang="es-ES_tradnl" b="1" dirty="0" err="1">
                <a:solidFill>
                  <a:srgbClr val="00FFFF"/>
                </a:solidFill>
              </a:rPr>
              <a:t>localized</a:t>
            </a:r>
            <a:r>
              <a:rPr lang="es-ES_tradnl" b="1" dirty="0">
                <a:solidFill>
                  <a:srgbClr val="00FFFF"/>
                </a:solidFill>
              </a:rPr>
              <a:t> in </a:t>
            </a:r>
            <a:r>
              <a:rPr lang="es-ES_tradnl" b="1" dirty="0" err="1">
                <a:solidFill>
                  <a:srgbClr val="00FFFF"/>
                </a:solidFill>
              </a:rPr>
              <a:t>chemical</a:t>
            </a:r>
            <a:r>
              <a:rPr lang="es-ES_tradnl" b="1" dirty="0">
                <a:solidFill>
                  <a:srgbClr val="00FFFF"/>
                </a:solidFill>
              </a:rPr>
              <a:t> </a:t>
            </a:r>
            <a:r>
              <a:rPr lang="es-ES_tradnl" b="1" dirty="0" err="1">
                <a:solidFill>
                  <a:srgbClr val="00FFFF"/>
                </a:solidFill>
              </a:rPr>
              <a:t>bonds</a:t>
            </a:r>
            <a:r>
              <a:rPr lang="es-ES_tradnl" b="1" dirty="0">
                <a:solidFill>
                  <a:srgbClr val="00FFFF"/>
                </a:solidFill>
              </a:rPr>
              <a:t> </a:t>
            </a:r>
            <a:r>
              <a:rPr lang="es-ES_tradnl" b="1" dirty="0">
                <a:solidFill>
                  <a:schemeClr val="bg1"/>
                </a:solidFill>
              </a:rPr>
              <a:t>of </a:t>
            </a:r>
            <a:r>
              <a:rPr lang="es-ES_tradnl" b="1" dirty="0" err="1">
                <a:solidFill>
                  <a:schemeClr val="bg1"/>
                </a:solidFill>
              </a:rPr>
              <a:t>different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degrees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covalency</a:t>
            </a:r>
            <a:endParaRPr lang="es-ES_tradnl" b="1" dirty="0">
              <a:solidFill>
                <a:schemeClr val="bg1"/>
              </a:solidFill>
            </a:endParaRPr>
          </a:p>
        </p:txBody>
      </p:sp>
      <p:sp>
        <p:nvSpPr>
          <p:cNvPr id="4" name="CuadroTexto 3"/>
          <p:cNvSpPr txBox="1"/>
          <p:nvPr/>
        </p:nvSpPr>
        <p:spPr>
          <a:xfrm>
            <a:off x="4667250" y="1295400"/>
            <a:ext cx="43815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rgbClr val="00FFFF"/>
                </a:solidFill>
              </a:rPr>
              <a:t>Complementary</a:t>
            </a:r>
            <a:r>
              <a:rPr lang="es-ES_tradnl" b="1" dirty="0">
                <a:solidFill>
                  <a:srgbClr val="00FFFF"/>
                </a:solidFill>
              </a:rPr>
              <a:t> to </a:t>
            </a:r>
            <a:r>
              <a:rPr lang="es-ES_tradnl" b="1" dirty="0" err="1">
                <a:solidFill>
                  <a:srgbClr val="00FFFF"/>
                </a:solidFill>
              </a:rPr>
              <a:t>the</a:t>
            </a:r>
            <a:r>
              <a:rPr lang="es-ES_tradnl" b="1" dirty="0">
                <a:solidFill>
                  <a:srgbClr val="00FFFF"/>
                </a:solidFill>
              </a:rPr>
              <a:t> </a:t>
            </a:r>
            <a:r>
              <a:rPr lang="es-ES_tradnl" b="1" dirty="0" err="1">
                <a:solidFill>
                  <a:srgbClr val="00FFFF"/>
                </a:solidFill>
              </a:rPr>
              <a:t>nearly</a:t>
            </a:r>
            <a:r>
              <a:rPr lang="es-ES_tradnl" b="1" dirty="0">
                <a:solidFill>
                  <a:srgbClr val="00FFFF"/>
                </a:solidFill>
              </a:rPr>
              <a:t> free </a:t>
            </a:r>
            <a:r>
              <a:rPr lang="es-ES_tradnl" b="1" dirty="0" err="1">
                <a:solidFill>
                  <a:srgbClr val="00FFFF"/>
                </a:solidFill>
              </a:rPr>
              <a:t>electron</a:t>
            </a:r>
            <a:r>
              <a:rPr lang="es-ES_tradnl" b="1" dirty="0">
                <a:solidFill>
                  <a:srgbClr val="00FFFF"/>
                </a:solidFill>
              </a:rPr>
              <a:t> </a:t>
            </a:r>
            <a:r>
              <a:rPr lang="es-ES_tradnl" b="1" dirty="0" err="1">
                <a:solidFill>
                  <a:srgbClr val="00FFFF"/>
                </a:solidFill>
              </a:rPr>
              <a:t>picture</a:t>
            </a:r>
            <a:r>
              <a:rPr lang="es-ES_tradnl" b="1" dirty="0">
                <a:solidFill>
                  <a:schemeClr val="bg1"/>
                </a:solidFill>
              </a:rPr>
              <a:t>, </a:t>
            </a:r>
            <a:r>
              <a:rPr lang="es-ES_tradnl" b="1" dirty="0" err="1">
                <a:solidFill>
                  <a:schemeClr val="bg1"/>
                </a:solidFill>
              </a:rPr>
              <a:t>that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is</a:t>
            </a:r>
            <a:r>
              <a:rPr lang="es-ES_tradnl" b="1" dirty="0">
                <a:solidFill>
                  <a:schemeClr val="bg1"/>
                </a:solidFill>
              </a:rPr>
              <a:t> a </a:t>
            </a:r>
            <a:r>
              <a:rPr lang="es-ES_tradnl" b="1" dirty="0" err="1">
                <a:solidFill>
                  <a:schemeClr val="bg1"/>
                </a:solidFill>
              </a:rPr>
              <a:t>reasonably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good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approximation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electronic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structure</a:t>
            </a:r>
            <a:r>
              <a:rPr lang="es-ES_tradnl" b="1" dirty="0">
                <a:solidFill>
                  <a:schemeClr val="bg1"/>
                </a:solidFill>
              </a:rPr>
              <a:t> of simple </a:t>
            </a:r>
            <a:r>
              <a:rPr lang="es-ES_tradnl" b="1" dirty="0" err="1">
                <a:solidFill>
                  <a:schemeClr val="bg1"/>
                </a:solidFill>
              </a:rPr>
              <a:t>metals</a:t>
            </a:r>
            <a:endParaRPr lang="es-ES_tradnl" b="1" dirty="0">
              <a:solidFill>
                <a:schemeClr val="bg1"/>
              </a:solidFill>
            </a:endParaRPr>
          </a:p>
        </p:txBody>
      </p:sp>
      <p:sp>
        <p:nvSpPr>
          <p:cNvPr id="9" name="CuadroTexto 8"/>
          <p:cNvSpPr txBox="1"/>
          <p:nvPr/>
        </p:nvSpPr>
        <p:spPr>
          <a:xfrm>
            <a:off x="400050" y="6019800"/>
            <a:ext cx="83439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>
                <a:solidFill>
                  <a:srgbClr val="00FFFF"/>
                </a:solidFill>
              </a:rPr>
              <a:t>Jorge </a:t>
            </a:r>
            <a:r>
              <a:rPr lang="es-ES_tradnl" sz="1400" b="1" dirty="0" err="1">
                <a:solidFill>
                  <a:srgbClr val="00FFFF"/>
                </a:solidFill>
              </a:rPr>
              <a:t>Kohanoff</a:t>
            </a:r>
            <a:r>
              <a:rPr lang="es-ES_tradnl" sz="1400" b="1" dirty="0">
                <a:solidFill>
                  <a:srgbClr val="00FFFF"/>
                </a:solidFill>
              </a:rPr>
              <a:t>, </a:t>
            </a:r>
          </a:p>
          <a:p>
            <a:pPr algn="ctr"/>
            <a:r>
              <a:rPr lang="es-ES_tradnl" sz="1400" b="1" dirty="0" err="1">
                <a:solidFill>
                  <a:srgbClr val="00FFFF"/>
                </a:solidFill>
              </a:rPr>
              <a:t>Electronic</a:t>
            </a:r>
            <a:r>
              <a:rPr lang="es-ES_tradnl" sz="1400" b="1" dirty="0">
                <a:solidFill>
                  <a:srgbClr val="00FFFF"/>
                </a:solidFill>
              </a:rPr>
              <a:t> </a:t>
            </a:r>
            <a:r>
              <a:rPr lang="es-ES_tradnl" sz="1400" b="1" dirty="0" err="1">
                <a:solidFill>
                  <a:srgbClr val="00FFFF"/>
                </a:solidFill>
              </a:rPr>
              <a:t>Structure</a:t>
            </a:r>
            <a:r>
              <a:rPr lang="es-ES_tradnl" sz="1400" b="1" dirty="0">
                <a:solidFill>
                  <a:srgbClr val="00FFFF"/>
                </a:solidFill>
              </a:rPr>
              <a:t> </a:t>
            </a:r>
            <a:r>
              <a:rPr lang="es-ES_tradnl" sz="1400" b="1" dirty="0" err="1">
                <a:solidFill>
                  <a:srgbClr val="00FFFF"/>
                </a:solidFill>
              </a:rPr>
              <a:t>Calculations</a:t>
            </a:r>
            <a:r>
              <a:rPr lang="es-ES_tradnl" sz="1400" b="1" dirty="0">
                <a:solidFill>
                  <a:srgbClr val="00FFFF"/>
                </a:solidFill>
              </a:rPr>
              <a:t> </a:t>
            </a:r>
            <a:r>
              <a:rPr lang="es-ES_tradnl" sz="1400" b="1" dirty="0" err="1">
                <a:solidFill>
                  <a:srgbClr val="00FFFF"/>
                </a:solidFill>
              </a:rPr>
              <a:t>for</a:t>
            </a:r>
            <a:r>
              <a:rPr lang="es-ES_tradnl" sz="1400" b="1" dirty="0">
                <a:solidFill>
                  <a:srgbClr val="00FFFF"/>
                </a:solidFill>
              </a:rPr>
              <a:t> </a:t>
            </a:r>
            <a:r>
              <a:rPr lang="es-ES_tradnl" sz="1400" b="1" dirty="0" err="1">
                <a:solidFill>
                  <a:srgbClr val="00FFFF"/>
                </a:solidFill>
              </a:rPr>
              <a:t>Solids</a:t>
            </a:r>
            <a:r>
              <a:rPr lang="es-ES_tradnl" sz="1400" b="1" dirty="0">
                <a:solidFill>
                  <a:srgbClr val="00FFFF"/>
                </a:solidFill>
              </a:rPr>
              <a:t> and </a:t>
            </a:r>
            <a:r>
              <a:rPr lang="es-ES_tradnl" sz="1400" b="1" dirty="0" err="1">
                <a:solidFill>
                  <a:srgbClr val="00FFFF"/>
                </a:solidFill>
              </a:rPr>
              <a:t>Molecules</a:t>
            </a:r>
            <a:r>
              <a:rPr lang="es-ES_tradnl" sz="1400" b="1" dirty="0">
                <a:solidFill>
                  <a:srgbClr val="00FFFF"/>
                </a:solidFill>
              </a:rPr>
              <a:t> (</a:t>
            </a:r>
            <a:r>
              <a:rPr lang="es-ES_tradnl" sz="1400" b="1" dirty="0" err="1">
                <a:solidFill>
                  <a:srgbClr val="00FFFF"/>
                </a:solidFill>
              </a:rPr>
              <a:t>Theory</a:t>
            </a:r>
            <a:r>
              <a:rPr lang="es-ES_tradnl" sz="1400" b="1" dirty="0">
                <a:solidFill>
                  <a:srgbClr val="00FFFF"/>
                </a:solidFill>
              </a:rPr>
              <a:t> and </a:t>
            </a:r>
            <a:r>
              <a:rPr lang="es-ES_tradnl" sz="1400" b="1" dirty="0" err="1">
                <a:solidFill>
                  <a:srgbClr val="00FFFF"/>
                </a:solidFill>
              </a:rPr>
              <a:t>Computational</a:t>
            </a:r>
            <a:r>
              <a:rPr lang="es-ES_tradnl" sz="1400" b="1" dirty="0">
                <a:solidFill>
                  <a:srgbClr val="00FFFF"/>
                </a:solidFill>
              </a:rPr>
              <a:t> </a:t>
            </a:r>
            <a:r>
              <a:rPr lang="es-ES_tradnl" sz="1400" b="1" dirty="0" err="1">
                <a:solidFill>
                  <a:srgbClr val="00FFFF"/>
                </a:solidFill>
              </a:rPr>
              <a:t>Methods</a:t>
            </a:r>
            <a:r>
              <a:rPr lang="es-ES_tradnl" sz="1400" b="1" dirty="0">
                <a:solidFill>
                  <a:srgbClr val="00FFFF"/>
                </a:solidFill>
              </a:rPr>
              <a:t>)</a:t>
            </a:r>
          </a:p>
          <a:p>
            <a:pPr algn="ctr"/>
            <a:r>
              <a:rPr lang="es-ES_tradnl" sz="1400" b="1" dirty="0">
                <a:solidFill>
                  <a:srgbClr val="00FFFF"/>
                </a:solidFill>
              </a:rPr>
              <a:t>Cambridge </a:t>
            </a:r>
            <a:r>
              <a:rPr lang="es-ES_tradnl" sz="1400" b="1" dirty="0" err="1">
                <a:solidFill>
                  <a:srgbClr val="00FFFF"/>
                </a:solidFill>
              </a:rPr>
              <a:t>University</a:t>
            </a:r>
            <a:r>
              <a:rPr lang="es-ES_tradnl" sz="1400" b="1" dirty="0">
                <a:solidFill>
                  <a:srgbClr val="00FFFF"/>
                </a:solidFill>
              </a:rPr>
              <a:t> </a:t>
            </a:r>
            <a:r>
              <a:rPr lang="es-ES_tradnl" sz="1400" b="1" dirty="0" err="1">
                <a:solidFill>
                  <a:srgbClr val="00FFFF"/>
                </a:solidFill>
              </a:rPr>
              <a:t>Press</a:t>
            </a:r>
            <a:r>
              <a:rPr lang="es-ES_tradnl" sz="1400" b="1" dirty="0">
                <a:solidFill>
                  <a:srgbClr val="00FFFF"/>
                </a:solidFill>
              </a:rPr>
              <a:t>, 2006</a:t>
            </a:r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025" y="2794000"/>
            <a:ext cx="2393950" cy="2641600"/>
          </a:xfrm>
          <a:prstGeom prst="rect">
            <a:avLst/>
          </a:prstGeom>
        </p:spPr>
      </p:pic>
      <p:pic>
        <p:nvPicPr>
          <p:cNvPr id="10" name="Imagen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7475" y="2936875"/>
            <a:ext cx="1797050" cy="235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230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tight</a:t>
            </a:r>
            <a:r>
              <a:rPr lang="es-ES" dirty="0"/>
              <a:t> </a:t>
            </a:r>
            <a:r>
              <a:rPr lang="es-ES" dirty="0" err="1"/>
              <a:t>binding</a:t>
            </a:r>
            <a:r>
              <a:rPr lang="es-ES" dirty="0"/>
              <a:t> </a:t>
            </a:r>
            <a:r>
              <a:rPr lang="es-ES" dirty="0" err="1"/>
              <a:t>is</a:t>
            </a:r>
            <a:r>
              <a:rPr lang="es-ES" dirty="0"/>
              <a:t> a </a:t>
            </a:r>
            <a:r>
              <a:rPr lang="es-ES" dirty="0" err="1"/>
              <a:t>method</a:t>
            </a:r>
            <a:r>
              <a:rPr lang="es-ES" dirty="0"/>
              <a:t> </a:t>
            </a:r>
            <a:r>
              <a:rPr lang="es-ES" dirty="0" err="1"/>
              <a:t>to</a:t>
            </a:r>
            <a:r>
              <a:rPr lang="es-ES" dirty="0"/>
              <a:t> describe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electronic</a:t>
            </a:r>
            <a:r>
              <a:rPr lang="es-ES" dirty="0"/>
              <a:t> band </a:t>
            </a:r>
            <a:r>
              <a:rPr lang="es-ES" dirty="0" err="1"/>
              <a:t>structure</a:t>
            </a:r>
            <a:r>
              <a:rPr lang="es-ES" dirty="0"/>
              <a:t> of </a:t>
            </a:r>
            <a:r>
              <a:rPr lang="es-ES" dirty="0" err="1"/>
              <a:t>solids</a:t>
            </a:r>
            <a:r>
              <a:rPr lang="es-ES" dirty="0"/>
              <a:t> and </a:t>
            </a:r>
            <a:r>
              <a:rPr lang="es-ES" dirty="0" err="1"/>
              <a:t>molecules</a:t>
            </a:r>
            <a:endParaRPr lang="es-ES" dirty="0"/>
          </a:p>
        </p:txBody>
      </p:sp>
      <p:sp>
        <p:nvSpPr>
          <p:cNvPr id="5" name="CuadroTexto 4"/>
          <p:cNvSpPr txBox="1"/>
          <p:nvPr/>
        </p:nvSpPr>
        <p:spPr>
          <a:xfrm>
            <a:off x="400050" y="1066800"/>
            <a:ext cx="8343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>
                <a:solidFill>
                  <a:schemeClr val="bg1"/>
                </a:solidFill>
              </a:rPr>
              <a:t>Starting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point</a:t>
            </a:r>
            <a:r>
              <a:rPr lang="es-ES_tradnl" b="1" dirty="0">
                <a:solidFill>
                  <a:schemeClr val="bg1"/>
                </a:solidFill>
              </a:rPr>
              <a:t>: in a </a:t>
            </a:r>
            <a:r>
              <a:rPr lang="es-ES_tradnl" b="1" dirty="0" err="1">
                <a:solidFill>
                  <a:schemeClr val="bg1"/>
                </a:solidFill>
              </a:rPr>
              <a:t>first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approximation</a:t>
            </a:r>
            <a:r>
              <a:rPr lang="es-ES_tradnl" b="1" dirty="0">
                <a:solidFill>
                  <a:schemeClr val="bg1"/>
                </a:solidFill>
              </a:rPr>
              <a:t>,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electrons</a:t>
            </a:r>
            <a:r>
              <a:rPr lang="es-ES_tradnl" b="1" dirty="0">
                <a:solidFill>
                  <a:schemeClr val="bg1"/>
                </a:solidFill>
              </a:rPr>
              <a:t> are </a:t>
            </a:r>
            <a:r>
              <a:rPr lang="es-ES_tradnl" b="1" dirty="0" err="1">
                <a:solidFill>
                  <a:schemeClr val="bg1"/>
                </a:solidFill>
              </a:rPr>
              <a:t>localized</a:t>
            </a:r>
            <a:r>
              <a:rPr lang="es-ES_tradnl" b="1" dirty="0">
                <a:solidFill>
                  <a:schemeClr val="bg1"/>
                </a:solidFill>
              </a:rPr>
              <a:t> in a single </a:t>
            </a:r>
            <a:r>
              <a:rPr lang="es-ES_tradnl" b="1" dirty="0" err="1">
                <a:solidFill>
                  <a:schemeClr val="bg1"/>
                </a:solidFill>
              </a:rPr>
              <a:t>atom</a:t>
            </a:r>
            <a:r>
              <a:rPr lang="es-ES_tradnl" b="1" dirty="0">
                <a:solidFill>
                  <a:schemeClr val="bg1"/>
                </a:solidFill>
              </a:rPr>
              <a:t>, </a:t>
            </a:r>
            <a:r>
              <a:rPr lang="es-ES_tradnl" b="1" dirty="0" err="1">
                <a:solidFill>
                  <a:schemeClr val="bg1"/>
                </a:solidFill>
              </a:rPr>
              <a:t>but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they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have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possibility</a:t>
            </a:r>
            <a:r>
              <a:rPr lang="es-ES_tradnl" b="1" dirty="0">
                <a:solidFill>
                  <a:schemeClr val="bg1"/>
                </a:solidFill>
              </a:rPr>
              <a:t> to </a:t>
            </a:r>
            <a:r>
              <a:rPr lang="es-ES_tradnl" b="1" dirty="0" err="1">
                <a:solidFill>
                  <a:schemeClr val="bg1"/>
                </a:solidFill>
              </a:rPr>
              <a:t>jump</a:t>
            </a:r>
            <a:r>
              <a:rPr lang="es-ES_tradnl" b="1" dirty="0">
                <a:solidFill>
                  <a:schemeClr val="bg1"/>
                </a:solidFill>
              </a:rPr>
              <a:t> to </a:t>
            </a:r>
            <a:r>
              <a:rPr lang="es-ES_tradnl" b="1" dirty="0" err="1">
                <a:solidFill>
                  <a:schemeClr val="bg1"/>
                </a:solidFill>
              </a:rPr>
              <a:t>neighboring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atoms</a:t>
            </a:r>
            <a:r>
              <a:rPr lang="es-ES_tradnl" b="1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9" name="CuadroTexto 8"/>
          <p:cNvSpPr txBox="1"/>
          <p:nvPr/>
        </p:nvSpPr>
        <p:spPr>
          <a:xfrm>
            <a:off x="400050" y="6119336"/>
            <a:ext cx="83439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>
                <a:solidFill>
                  <a:srgbClr val="00FFFF"/>
                </a:solidFill>
              </a:rPr>
              <a:t>H. </a:t>
            </a:r>
            <a:r>
              <a:rPr lang="es-ES_tradnl" sz="1400" b="1" dirty="0" err="1">
                <a:solidFill>
                  <a:srgbClr val="00FFFF"/>
                </a:solidFill>
              </a:rPr>
              <a:t>Ibach</a:t>
            </a:r>
            <a:r>
              <a:rPr lang="es-ES_tradnl" sz="1400" b="1" dirty="0">
                <a:solidFill>
                  <a:srgbClr val="00FFFF"/>
                </a:solidFill>
              </a:rPr>
              <a:t> and H. L</a:t>
            </a:r>
            <a:r>
              <a:rPr lang="es-ES" sz="1400" b="1" dirty="0" err="1">
                <a:solidFill>
                  <a:srgbClr val="00FFFF"/>
                </a:solidFill>
              </a:rPr>
              <a:t>üth</a:t>
            </a:r>
            <a:r>
              <a:rPr lang="es-ES_tradnl" sz="1400" b="1" dirty="0">
                <a:solidFill>
                  <a:srgbClr val="00FFFF"/>
                </a:solidFill>
              </a:rPr>
              <a:t>, </a:t>
            </a:r>
          </a:p>
          <a:p>
            <a:pPr algn="ctr"/>
            <a:r>
              <a:rPr lang="es-ES_tradnl" sz="1400" b="1" dirty="0">
                <a:solidFill>
                  <a:srgbClr val="00FFFF"/>
                </a:solidFill>
              </a:rPr>
              <a:t>Solid </a:t>
            </a:r>
            <a:r>
              <a:rPr lang="es-ES_tradnl" sz="1400" b="1" dirty="0" err="1">
                <a:solidFill>
                  <a:srgbClr val="00FFFF"/>
                </a:solidFill>
              </a:rPr>
              <a:t>State</a:t>
            </a:r>
            <a:r>
              <a:rPr lang="es-ES_tradnl" sz="1400" b="1" dirty="0">
                <a:solidFill>
                  <a:srgbClr val="00FFFF"/>
                </a:solidFill>
              </a:rPr>
              <a:t> </a:t>
            </a:r>
            <a:r>
              <a:rPr lang="es-ES_tradnl" sz="1400" b="1" dirty="0" err="1">
                <a:solidFill>
                  <a:srgbClr val="00FFFF"/>
                </a:solidFill>
              </a:rPr>
              <a:t>Physics</a:t>
            </a:r>
            <a:r>
              <a:rPr lang="es-ES_tradnl" sz="1400" b="1" dirty="0">
                <a:solidFill>
                  <a:srgbClr val="00FFFF"/>
                </a:solidFill>
              </a:rPr>
              <a:t> (</a:t>
            </a:r>
            <a:r>
              <a:rPr lang="es-ES_tradnl" sz="1400" b="1" dirty="0" err="1">
                <a:solidFill>
                  <a:srgbClr val="00FFFF"/>
                </a:solidFill>
              </a:rPr>
              <a:t>An</a:t>
            </a:r>
            <a:r>
              <a:rPr lang="es-ES_tradnl" sz="1400" b="1" dirty="0">
                <a:solidFill>
                  <a:srgbClr val="00FFFF"/>
                </a:solidFill>
              </a:rPr>
              <a:t> </a:t>
            </a:r>
            <a:r>
              <a:rPr lang="es-ES_tradnl" sz="1400" b="1" dirty="0" err="1">
                <a:solidFill>
                  <a:srgbClr val="00FFFF"/>
                </a:solidFill>
              </a:rPr>
              <a:t>Introduction</a:t>
            </a:r>
            <a:r>
              <a:rPr lang="es-ES_tradnl" sz="1400" b="1" dirty="0">
                <a:solidFill>
                  <a:srgbClr val="00FFFF"/>
                </a:solidFill>
              </a:rPr>
              <a:t> to </a:t>
            </a:r>
            <a:r>
              <a:rPr lang="es-ES_tradnl" sz="1400" b="1" dirty="0" err="1">
                <a:solidFill>
                  <a:srgbClr val="00FFFF"/>
                </a:solidFill>
              </a:rPr>
              <a:t>Principles</a:t>
            </a:r>
            <a:r>
              <a:rPr lang="es-ES_tradnl" sz="1400" b="1" dirty="0">
                <a:solidFill>
                  <a:srgbClr val="00FFFF"/>
                </a:solidFill>
              </a:rPr>
              <a:t> of </a:t>
            </a:r>
            <a:r>
              <a:rPr lang="es-ES_tradnl" sz="1400" b="1" dirty="0" err="1">
                <a:solidFill>
                  <a:srgbClr val="00FFFF"/>
                </a:solidFill>
              </a:rPr>
              <a:t>Materials</a:t>
            </a:r>
            <a:r>
              <a:rPr lang="es-ES_tradnl" sz="1400" b="1" dirty="0">
                <a:solidFill>
                  <a:srgbClr val="00FFFF"/>
                </a:solidFill>
              </a:rPr>
              <a:t> </a:t>
            </a:r>
            <a:r>
              <a:rPr lang="es-ES_tradnl" sz="1400" b="1" dirty="0" err="1">
                <a:solidFill>
                  <a:srgbClr val="00FFFF"/>
                </a:solidFill>
              </a:rPr>
              <a:t>Science</a:t>
            </a:r>
            <a:r>
              <a:rPr lang="es-ES_tradnl" sz="1400" b="1" dirty="0">
                <a:solidFill>
                  <a:srgbClr val="00FFFF"/>
                </a:solidFill>
              </a:rPr>
              <a:t>)</a:t>
            </a:r>
          </a:p>
          <a:p>
            <a:pPr algn="ctr"/>
            <a:r>
              <a:rPr lang="es-ES_tradnl" sz="1400" b="1" dirty="0" err="1">
                <a:solidFill>
                  <a:srgbClr val="00FFFF"/>
                </a:solidFill>
              </a:rPr>
              <a:t>Springer</a:t>
            </a:r>
            <a:r>
              <a:rPr lang="es-ES_tradnl" sz="1400" b="1" dirty="0">
                <a:solidFill>
                  <a:srgbClr val="00FFFF"/>
                </a:solidFill>
              </a:rPr>
              <a:t>, 2009</a:t>
            </a:r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2149475"/>
            <a:ext cx="4057650" cy="2863850"/>
          </a:xfrm>
          <a:prstGeom prst="rect">
            <a:avLst/>
          </a:prstGeom>
        </p:spPr>
      </p:pic>
      <p:sp>
        <p:nvSpPr>
          <p:cNvPr id="10" name="CuadroTexto 9"/>
          <p:cNvSpPr txBox="1"/>
          <p:nvPr/>
        </p:nvSpPr>
        <p:spPr>
          <a:xfrm>
            <a:off x="4419600" y="2819400"/>
            <a:ext cx="4114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>
                <a:solidFill>
                  <a:srgbClr val="FFFF00"/>
                </a:solidFill>
              </a:rPr>
              <a:t>Total </a:t>
            </a:r>
            <a:r>
              <a:rPr lang="es-ES_tradnl" b="1" dirty="0" err="1">
                <a:solidFill>
                  <a:srgbClr val="FFFF00"/>
                </a:solidFill>
              </a:rPr>
              <a:t>lattice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potential</a:t>
            </a:r>
            <a:r>
              <a:rPr lang="es-ES_tradnl" b="1" dirty="0">
                <a:solidFill>
                  <a:srgbClr val="FFFF00"/>
                </a:solidFill>
              </a:rPr>
              <a:t>: </a:t>
            </a:r>
          </a:p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Obtained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by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summing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potential</a:t>
            </a:r>
            <a:r>
              <a:rPr lang="es-ES_tradnl" b="1" dirty="0">
                <a:solidFill>
                  <a:schemeClr val="bg1"/>
                </a:solidFill>
              </a:rPr>
              <a:t> of a free </a:t>
            </a:r>
            <a:r>
              <a:rPr lang="es-ES_tradnl" b="1" dirty="0" err="1">
                <a:solidFill>
                  <a:schemeClr val="bg1"/>
                </a:solidFill>
              </a:rPr>
              <a:t>atom</a:t>
            </a:r>
            <a:endParaRPr lang="es-ES_tradnl" b="1" dirty="0">
              <a:solidFill>
                <a:schemeClr val="bg1"/>
              </a:solidFill>
            </a:endParaRPr>
          </a:p>
        </p:txBody>
      </p:sp>
      <p:cxnSp>
        <p:nvCxnSpPr>
          <p:cNvPr id="12" name="Conector recto de flecha 11"/>
          <p:cNvCxnSpPr/>
          <p:nvPr/>
        </p:nvCxnSpPr>
        <p:spPr>
          <a:xfrm flipH="1">
            <a:off x="3962400" y="3124200"/>
            <a:ext cx="45720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CuadroTexto 12"/>
          <p:cNvSpPr txBox="1"/>
          <p:nvPr/>
        </p:nvSpPr>
        <p:spPr>
          <a:xfrm>
            <a:off x="4724400" y="2057400"/>
            <a:ext cx="350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rgbClr val="FFFF00"/>
                </a:solidFill>
              </a:rPr>
              <a:t>Potential</a:t>
            </a:r>
            <a:r>
              <a:rPr lang="es-ES_tradnl" b="1" dirty="0">
                <a:solidFill>
                  <a:srgbClr val="FFFF00"/>
                </a:solidFill>
              </a:rPr>
              <a:t> of a free </a:t>
            </a:r>
            <a:r>
              <a:rPr lang="es-ES_tradnl" b="1" dirty="0" err="1">
                <a:solidFill>
                  <a:srgbClr val="FFFF00"/>
                </a:solidFill>
              </a:rPr>
              <a:t>atom</a:t>
            </a:r>
            <a:endParaRPr lang="es-ES_tradnl" b="1" dirty="0">
              <a:solidFill>
                <a:srgbClr val="FFFF00"/>
              </a:solidFill>
            </a:endParaRPr>
          </a:p>
        </p:txBody>
      </p:sp>
      <p:cxnSp>
        <p:nvCxnSpPr>
          <p:cNvPr id="14" name="Conector recto de flecha 13"/>
          <p:cNvCxnSpPr/>
          <p:nvPr/>
        </p:nvCxnSpPr>
        <p:spPr>
          <a:xfrm flipH="1">
            <a:off x="3048000" y="2286000"/>
            <a:ext cx="1981200" cy="457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CuadroTexto 15"/>
          <p:cNvSpPr txBox="1"/>
          <p:nvPr/>
        </p:nvSpPr>
        <p:spPr>
          <a:xfrm>
            <a:off x="4419600" y="3962400"/>
            <a:ext cx="4572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rgbClr val="FFFF00"/>
                </a:solidFill>
              </a:rPr>
              <a:t>Perturbation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potential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around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one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lattice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site</a:t>
            </a:r>
            <a:r>
              <a:rPr lang="es-ES_tradnl" b="1" dirty="0">
                <a:solidFill>
                  <a:srgbClr val="FFFF00"/>
                </a:solidFill>
              </a:rPr>
              <a:t>:</a:t>
            </a:r>
          </a:p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Difference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total </a:t>
            </a:r>
            <a:r>
              <a:rPr lang="es-ES_tradnl" b="1" dirty="0" err="1">
                <a:solidFill>
                  <a:schemeClr val="bg1"/>
                </a:solidFill>
              </a:rPr>
              <a:t>lattice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potential</a:t>
            </a:r>
            <a:r>
              <a:rPr lang="es-ES_tradnl" b="1" dirty="0">
                <a:solidFill>
                  <a:schemeClr val="bg1"/>
                </a:solidFill>
              </a:rPr>
              <a:t> and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atomic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potential</a:t>
            </a:r>
            <a:r>
              <a:rPr lang="es-ES_tradnl" b="1" dirty="0">
                <a:solidFill>
                  <a:schemeClr val="bg1"/>
                </a:solidFill>
              </a:rPr>
              <a:t> at </a:t>
            </a:r>
            <a:r>
              <a:rPr lang="es-ES_tradnl" b="1" dirty="0" err="1">
                <a:solidFill>
                  <a:schemeClr val="bg1"/>
                </a:solidFill>
              </a:rPr>
              <a:t>that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site</a:t>
            </a:r>
            <a:r>
              <a:rPr lang="es-ES_tradnl" b="1" dirty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atomic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potential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around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that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site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is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much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larger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than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one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due</a:t>
            </a:r>
            <a:r>
              <a:rPr lang="es-ES_tradnl" b="1" dirty="0">
                <a:solidFill>
                  <a:schemeClr val="bg1"/>
                </a:solidFill>
              </a:rPr>
              <a:t> to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rest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atoms</a:t>
            </a:r>
            <a:endParaRPr lang="es-ES_tradnl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852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r>
              <a:rPr lang="es-ES" dirty="0" err="1"/>
              <a:t>Starting</a:t>
            </a:r>
            <a:r>
              <a:rPr lang="es-ES" dirty="0"/>
              <a:t> </a:t>
            </a:r>
            <a:r>
              <a:rPr lang="es-ES" dirty="0" err="1"/>
              <a:t>point</a:t>
            </a:r>
            <a:r>
              <a:rPr lang="es-ES" dirty="0"/>
              <a:t>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solutions</a:t>
            </a:r>
            <a:r>
              <a:rPr lang="es-ES" dirty="0"/>
              <a:t> of </a:t>
            </a:r>
            <a:r>
              <a:rPr lang="es-ES" dirty="0" err="1"/>
              <a:t>the</a:t>
            </a:r>
            <a:r>
              <a:rPr lang="es-ES" dirty="0"/>
              <a:t> Schrödinger </a:t>
            </a:r>
            <a:r>
              <a:rPr lang="es-ES" dirty="0" err="1"/>
              <a:t>equation</a:t>
            </a:r>
            <a:r>
              <a:rPr lang="es-ES" dirty="0"/>
              <a:t> </a:t>
            </a:r>
            <a:r>
              <a:rPr lang="es-ES" dirty="0" err="1"/>
              <a:t>for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isolated</a:t>
            </a:r>
            <a:r>
              <a:rPr lang="es-ES" dirty="0"/>
              <a:t> </a:t>
            </a:r>
            <a:r>
              <a:rPr lang="es-ES" dirty="0" err="1"/>
              <a:t>atoms</a:t>
            </a:r>
            <a:r>
              <a:rPr lang="es-ES" dirty="0"/>
              <a:t> </a:t>
            </a:r>
            <a:r>
              <a:rPr lang="es-ES" dirty="0" err="1"/>
              <a:t>that</a:t>
            </a:r>
            <a:r>
              <a:rPr lang="es-ES" dirty="0"/>
              <a:t> </a:t>
            </a:r>
            <a:r>
              <a:rPr lang="es-ES" dirty="0" err="1"/>
              <a:t>form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crystal</a:t>
            </a:r>
            <a:endParaRPr lang="es-ES" dirty="0"/>
          </a:p>
        </p:txBody>
      </p:sp>
      <p:grpSp>
        <p:nvGrpSpPr>
          <p:cNvPr id="15" name="Agrupar 14"/>
          <p:cNvGrpSpPr/>
          <p:nvPr/>
        </p:nvGrpSpPr>
        <p:grpSpPr>
          <a:xfrm>
            <a:off x="1142589" y="2725578"/>
            <a:ext cx="6934611" cy="338554"/>
            <a:chOff x="685389" y="2057400"/>
            <a:chExt cx="6934611" cy="338554"/>
          </a:xfrm>
        </p:grpSpPr>
        <p:sp>
          <p:nvSpPr>
            <p:cNvPr id="11" name="CuadroTexto 10"/>
            <p:cNvSpPr txBox="1"/>
            <p:nvPr/>
          </p:nvSpPr>
          <p:spPr>
            <a:xfrm>
              <a:off x="1143000" y="2057400"/>
              <a:ext cx="64770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600" b="1" dirty="0" err="1">
                  <a:solidFill>
                    <a:srgbClr val="FFFFFF"/>
                  </a:solidFill>
                </a:rPr>
                <a:t>is</a:t>
              </a:r>
              <a:r>
                <a:rPr lang="es-ES" sz="1600" b="1" dirty="0">
                  <a:solidFill>
                    <a:srgbClr val="FFFFFF"/>
                  </a:solidFill>
                </a:rPr>
                <a:t> </a:t>
              </a:r>
              <a:r>
                <a:rPr lang="es-ES" sz="1600" b="1" dirty="0" err="1">
                  <a:solidFill>
                    <a:srgbClr val="FFFFFF"/>
                  </a:solidFill>
                </a:rPr>
                <a:t>the</a:t>
              </a:r>
              <a:r>
                <a:rPr lang="es-ES" sz="1600" b="1" dirty="0">
                  <a:solidFill>
                    <a:srgbClr val="FFFFFF"/>
                  </a:solidFill>
                </a:rPr>
                <a:t> </a:t>
              </a:r>
              <a:r>
                <a:rPr lang="es-ES" sz="1600" b="1" dirty="0" err="1">
                  <a:solidFill>
                    <a:srgbClr val="FFFFFF"/>
                  </a:solidFill>
                </a:rPr>
                <a:t>Hamiltonian</a:t>
              </a:r>
              <a:r>
                <a:rPr lang="es-ES" sz="1600" b="1" dirty="0">
                  <a:solidFill>
                    <a:srgbClr val="FFFFFF"/>
                  </a:solidFill>
                </a:rPr>
                <a:t> </a:t>
              </a:r>
              <a:r>
                <a:rPr lang="es-ES" sz="1600" b="1" dirty="0" err="1">
                  <a:solidFill>
                    <a:srgbClr val="FFFFFF"/>
                  </a:solidFill>
                </a:rPr>
                <a:t>for</a:t>
              </a:r>
              <a:r>
                <a:rPr lang="es-ES" sz="1600" b="1" dirty="0">
                  <a:solidFill>
                    <a:srgbClr val="FFFFFF"/>
                  </a:solidFill>
                </a:rPr>
                <a:t> a free </a:t>
              </a:r>
              <a:r>
                <a:rPr lang="es-ES" sz="1600" b="1" dirty="0" err="1">
                  <a:solidFill>
                    <a:srgbClr val="FFFFFF"/>
                  </a:solidFill>
                </a:rPr>
                <a:t>atom</a:t>
              </a:r>
              <a:r>
                <a:rPr lang="es-ES" sz="1600" b="1" dirty="0">
                  <a:solidFill>
                    <a:srgbClr val="FFFFFF"/>
                  </a:solidFill>
                </a:rPr>
                <a:t> at </a:t>
              </a:r>
              <a:r>
                <a:rPr lang="es-ES" sz="1600" b="1" dirty="0" err="1">
                  <a:solidFill>
                    <a:srgbClr val="FFFFFF"/>
                  </a:solidFill>
                </a:rPr>
                <a:t>the</a:t>
              </a:r>
              <a:r>
                <a:rPr lang="es-ES" sz="1600" b="1" dirty="0">
                  <a:solidFill>
                    <a:srgbClr val="FFFFFF"/>
                  </a:solidFill>
                </a:rPr>
                <a:t> </a:t>
              </a:r>
              <a:r>
                <a:rPr lang="es-ES" sz="1600" b="1" dirty="0" err="1">
                  <a:solidFill>
                    <a:srgbClr val="FFFFFF"/>
                  </a:solidFill>
                </a:rPr>
                <a:t>lattice</a:t>
              </a:r>
              <a:r>
                <a:rPr lang="es-ES" sz="1600" b="1" dirty="0">
                  <a:solidFill>
                    <a:srgbClr val="FFFFFF"/>
                  </a:solidFill>
                </a:rPr>
                <a:t> position          </a:t>
              </a:r>
            </a:p>
          </p:txBody>
        </p:sp>
        <p:pic>
          <p:nvPicPr>
            <p:cNvPr id="12" name="Imagen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6600" y="2110200"/>
              <a:ext cx="269136" cy="252000"/>
            </a:xfrm>
            <a:prstGeom prst="rect">
              <a:avLst/>
            </a:prstGeom>
          </p:spPr>
        </p:pic>
        <p:pic>
          <p:nvPicPr>
            <p:cNvPr id="14" name="Imagen 1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85389" y="2133600"/>
              <a:ext cx="991011" cy="252000"/>
            </a:xfrm>
            <a:prstGeom prst="rect">
              <a:avLst/>
            </a:prstGeom>
          </p:spPr>
        </p:pic>
      </p:grpSp>
      <p:sp>
        <p:nvSpPr>
          <p:cNvPr id="39" name="CuadroTexto 38"/>
          <p:cNvSpPr txBox="1"/>
          <p:nvPr/>
        </p:nvSpPr>
        <p:spPr>
          <a:xfrm>
            <a:off x="990600" y="914400"/>
            <a:ext cx="7162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Assumption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tight-binding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model</a:t>
            </a:r>
            <a:r>
              <a:rPr lang="es-ES_tradnl" b="1" dirty="0">
                <a:solidFill>
                  <a:schemeClr val="bg1"/>
                </a:solidFill>
              </a:rPr>
              <a:t>:</a:t>
            </a:r>
          </a:p>
          <a:p>
            <a:pPr algn="ctr"/>
            <a:r>
              <a:rPr lang="es-ES_tradnl" b="1" dirty="0" err="1">
                <a:solidFill>
                  <a:srgbClr val="FFFF00"/>
                </a:solidFill>
              </a:rPr>
              <a:t>Close</a:t>
            </a:r>
            <a:r>
              <a:rPr lang="es-ES_tradnl" b="1" dirty="0">
                <a:solidFill>
                  <a:srgbClr val="FFFF00"/>
                </a:solidFill>
              </a:rPr>
              <a:t> to </a:t>
            </a:r>
            <a:r>
              <a:rPr lang="es-ES_tradnl" b="1" dirty="0" err="1">
                <a:solidFill>
                  <a:srgbClr val="FFFF00"/>
                </a:solidFill>
              </a:rPr>
              <a:t>each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lattice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point</a:t>
            </a:r>
            <a:r>
              <a:rPr lang="es-ES_tradnl" b="1" dirty="0">
                <a:solidFill>
                  <a:srgbClr val="FFFF00"/>
                </a:solidFill>
              </a:rPr>
              <a:t>, </a:t>
            </a:r>
            <a:r>
              <a:rPr lang="es-ES_tradnl" b="1" dirty="0" err="1">
                <a:solidFill>
                  <a:srgbClr val="FFFF00"/>
                </a:solidFill>
              </a:rPr>
              <a:t>the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crystal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Hamiltonian</a:t>
            </a:r>
            <a:r>
              <a:rPr lang="es-ES_tradnl" b="1" dirty="0">
                <a:solidFill>
                  <a:srgbClr val="FFFF00"/>
                </a:solidFill>
              </a:rPr>
              <a:t>                       can be </a:t>
            </a:r>
            <a:r>
              <a:rPr lang="es-ES_tradnl" b="1" dirty="0" err="1">
                <a:solidFill>
                  <a:srgbClr val="FFFF00"/>
                </a:solidFill>
              </a:rPr>
              <a:t>approximated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by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the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Hamiltonian</a:t>
            </a:r>
            <a:r>
              <a:rPr lang="es-ES_tradnl" b="1" dirty="0">
                <a:solidFill>
                  <a:srgbClr val="FFFF00"/>
                </a:solidFill>
              </a:rPr>
              <a:t> of a single </a:t>
            </a:r>
            <a:r>
              <a:rPr lang="es-ES_tradnl" b="1" dirty="0" err="1">
                <a:solidFill>
                  <a:srgbClr val="FFFF00"/>
                </a:solidFill>
              </a:rPr>
              <a:t>atom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</a:p>
        </p:txBody>
      </p:sp>
      <p:pic>
        <p:nvPicPr>
          <p:cNvPr id="42" name="Imagen 4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6200" y="1524000"/>
            <a:ext cx="335664" cy="252000"/>
          </a:xfrm>
          <a:prstGeom prst="rect">
            <a:avLst/>
          </a:prstGeom>
        </p:spPr>
      </p:pic>
      <p:pic>
        <p:nvPicPr>
          <p:cNvPr id="43" name="Imagen 4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5200" y="1219200"/>
            <a:ext cx="270581" cy="252000"/>
          </a:xfrm>
          <a:prstGeom prst="rect">
            <a:avLst/>
          </a:prstGeom>
        </p:spPr>
      </p:pic>
      <p:grpSp>
        <p:nvGrpSpPr>
          <p:cNvPr id="48" name="Agrupar 47"/>
          <p:cNvGrpSpPr/>
          <p:nvPr/>
        </p:nvGrpSpPr>
        <p:grpSpPr>
          <a:xfrm>
            <a:off x="128957" y="5486400"/>
            <a:ext cx="8886086" cy="584776"/>
            <a:chOff x="128957" y="5486400"/>
            <a:chExt cx="8886086" cy="584776"/>
          </a:xfrm>
        </p:grpSpPr>
        <p:grpSp>
          <p:nvGrpSpPr>
            <p:cNvPr id="45" name="Agrupar 44"/>
            <p:cNvGrpSpPr/>
            <p:nvPr/>
          </p:nvGrpSpPr>
          <p:grpSpPr>
            <a:xfrm>
              <a:off x="128957" y="5486400"/>
              <a:ext cx="8886086" cy="584776"/>
              <a:chOff x="146050" y="4368224"/>
              <a:chExt cx="8886086" cy="584776"/>
            </a:xfrm>
          </p:grpSpPr>
          <p:sp>
            <p:nvSpPr>
              <p:cNvPr id="4" name="CuadroTexto 3"/>
              <p:cNvSpPr txBox="1"/>
              <p:nvPr/>
            </p:nvSpPr>
            <p:spPr>
              <a:xfrm>
                <a:off x="146050" y="4368224"/>
                <a:ext cx="8839200" cy="5847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s-ES" sz="1600" b="1" dirty="0" err="1">
                    <a:solidFill>
                      <a:schemeClr val="bg1"/>
                    </a:solidFill>
                  </a:rPr>
                  <a:t>The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set of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functions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            ,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each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associated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with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an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atom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in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the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unit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cell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at position       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will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form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a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basis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of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localized</a:t>
                </a:r>
                <a:r>
                  <a:rPr lang="es-ES" sz="1600" b="1" dirty="0">
                    <a:solidFill>
                      <a:schemeClr val="bg1"/>
                    </a:solidFill>
                  </a:rPr>
                  <a:t> </a:t>
                </a:r>
                <a:r>
                  <a:rPr lang="es-ES" sz="1600" b="1" dirty="0" err="1">
                    <a:solidFill>
                      <a:schemeClr val="bg1"/>
                    </a:solidFill>
                  </a:rPr>
                  <a:t>functions</a:t>
                </a:r>
                <a:endParaRPr lang="es-ES" sz="1600" b="1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5" name="Imagen 4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8763000" y="4421024"/>
                <a:ext cx="269136" cy="252000"/>
              </a:xfrm>
              <a:prstGeom prst="rect">
                <a:avLst/>
              </a:prstGeom>
            </p:spPr>
          </p:pic>
        </p:grpSp>
        <p:pic>
          <p:nvPicPr>
            <p:cNvPr id="47" name="Imagen 4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514600" y="5562600"/>
              <a:ext cx="548498" cy="255600"/>
            </a:xfrm>
            <a:prstGeom prst="rect">
              <a:avLst/>
            </a:prstGeom>
          </p:spPr>
        </p:pic>
      </p:grpSp>
      <p:grpSp>
        <p:nvGrpSpPr>
          <p:cNvPr id="49" name="Agrupar 48"/>
          <p:cNvGrpSpPr/>
          <p:nvPr/>
        </p:nvGrpSpPr>
        <p:grpSpPr>
          <a:xfrm>
            <a:off x="1752600" y="4038600"/>
            <a:ext cx="7010400" cy="1143000"/>
            <a:chOff x="1752600" y="4038600"/>
            <a:chExt cx="7010400" cy="1143000"/>
          </a:xfrm>
        </p:grpSpPr>
        <p:grpSp>
          <p:nvGrpSpPr>
            <p:cNvPr id="46" name="Agrupar 45"/>
            <p:cNvGrpSpPr/>
            <p:nvPr/>
          </p:nvGrpSpPr>
          <p:grpSpPr>
            <a:xfrm>
              <a:off x="1752600" y="4038600"/>
              <a:ext cx="7010400" cy="1143000"/>
              <a:chOff x="1752600" y="4038600"/>
              <a:chExt cx="7010400" cy="1143000"/>
            </a:xfrm>
          </p:grpSpPr>
          <p:grpSp>
            <p:nvGrpSpPr>
              <p:cNvPr id="50" name="Agrupar 49"/>
              <p:cNvGrpSpPr/>
              <p:nvPr/>
            </p:nvGrpSpPr>
            <p:grpSpPr>
              <a:xfrm>
                <a:off x="1752600" y="4038600"/>
                <a:ext cx="914400" cy="1143000"/>
                <a:chOff x="3352800" y="5257801"/>
                <a:chExt cx="914400" cy="1143000"/>
              </a:xfrm>
            </p:grpSpPr>
            <p:sp>
              <p:nvSpPr>
                <p:cNvPr id="36" name="Rectangle 26"/>
                <p:cNvSpPr>
                  <a:spLocks noChangeArrowheads="1"/>
                </p:cNvSpPr>
                <p:nvPr/>
              </p:nvSpPr>
              <p:spPr bwMode="auto">
                <a:xfrm>
                  <a:off x="3352800" y="5257801"/>
                  <a:ext cx="914400" cy="1143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s-ES"/>
                </a:p>
              </p:txBody>
            </p:sp>
            <p:pic>
              <p:nvPicPr>
                <p:cNvPr id="40" name="Picture 30" descr="atomo5"/>
                <p:cNvPicPr>
                  <a:picLocks noChangeAspect="1" noChangeArrowheads="1"/>
                </p:cNvPicPr>
                <p:nvPr/>
              </p:nvPicPr>
              <p:blipFill>
                <a:blip r:embed="rId7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415414" y="5571992"/>
                  <a:ext cx="750186" cy="711331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41" name="Text Box 32"/>
                <p:cNvSpPr txBox="1">
                  <a:spLocks noChangeArrowheads="1"/>
                </p:cNvSpPr>
                <p:nvPr/>
              </p:nvSpPr>
              <p:spPr bwMode="auto">
                <a:xfrm>
                  <a:off x="3597349" y="5294246"/>
                  <a:ext cx="347330" cy="31419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r>
                    <a:rPr lang="es-ES" sz="2000" b="1" dirty="0">
                      <a:solidFill>
                        <a:schemeClr val="accent2"/>
                      </a:solidFill>
                      <a:sym typeface="Symbol" charset="0"/>
                    </a:rPr>
                    <a:t>1s</a:t>
                  </a:r>
                  <a:endParaRPr lang="es-ES" sz="2000" b="1" dirty="0"/>
                </a:p>
              </p:txBody>
            </p:sp>
          </p:grpSp>
          <p:grpSp>
            <p:nvGrpSpPr>
              <p:cNvPr id="38" name="Agrupar 37"/>
              <p:cNvGrpSpPr/>
              <p:nvPr/>
            </p:nvGrpSpPr>
            <p:grpSpPr>
              <a:xfrm>
                <a:off x="3352800" y="4292025"/>
                <a:ext cx="5410200" cy="584775"/>
                <a:chOff x="3352800" y="5105400"/>
                <a:chExt cx="5410200" cy="584775"/>
              </a:xfrm>
            </p:grpSpPr>
            <p:sp>
              <p:nvSpPr>
                <p:cNvPr id="3" name="CuadroTexto 2"/>
                <p:cNvSpPr txBox="1"/>
                <p:nvPr/>
              </p:nvSpPr>
              <p:spPr>
                <a:xfrm>
                  <a:off x="3352800" y="5105400"/>
                  <a:ext cx="5410200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The</a:t>
                  </a:r>
                  <a:r>
                    <a:rPr lang="es-ES_tradnl" sz="1600" b="1" dirty="0">
                      <a:solidFill>
                        <a:schemeClr val="bg1"/>
                      </a:solidFill>
                    </a:rPr>
                    <a:t> </a:t>
                  </a:r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bound</a:t>
                  </a:r>
                  <a:r>
                    <a:rPr lang="es-ES_tradnl" sz="1600" b="1" dirty="0">
                      <a:solidFill>
                        <a:schemeClr val="bg1"/>
                      </a:solidFill>
                    </a:rPr>
                    <a:t> </a:t>
                  </a:r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levels</a:t>
                  </a:r>
                  <a:r>
                    <a:rPr lang="es-ES_tradnl" sz="1600" b="1" dirty="0">
                      <a:solidFill>
                        <a:schemeClr val="bg1"/>
                      </a:solidFill>
                    </a:rPr>
                    <a:t> of       are </a:t>
                  </a:r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well</a:t>
                  </a:r>
                  <a:r>
                    <a:rPr lang="es-ES_tradnl" sz="1600" b="1" dirty="0">
                      <a:solidFill>
                        <a:schemeClr val="bg1"/>
                      </a:solidFill>
                    </a:rPr>
                    <a:t> </a:t>
                  </a:r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localized</a:t>
                  </a:r>
                  <a:r>
                    <a:rPr lang="es-ES_tradnl" sz="1600" b="1" dirty="0">
                      <a:solidFill>
                        <a:schemeClr val="bg1"/>
                      </a:solidFill>
                    </a:rPr>
                    <a:t>.</a:t>
                  </a:r>
                </a:p>
                <a:p>
                  <a:r>
                    <a:rPr lang="es-ES_tradnl" sz="1600" b="1" dirty="0">
                      <a:solidFill>
                        <a:schemeClr val="bg1"/>
                      </a:solidFill>
                    </a:rPr>
                    <a:t>        are </a:t>
                  </a:r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very</a:t>
                  </a:r>
                  <a:r>
                    <a:rPr lang="es-ES_tradnl" sz="1600" b="1" dirty="0">
                      <a:solidFill>
                        <a:schemeClr val="bg1"/>
                      </a:solidFill>
                    </a:rPr>
                    <a:t> </a:t>
                  </a:r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small</a:t>
                  </a:r>
                  <a:r>
                    <a:rPr lang="es-ES_tradnl" sz="1600" b="1" dirty="0">
                      <a:solidFill>
                        <a:schemeClr val="bg1"/>
                      </a:solidFill>
                    </a:rPr>
                    <a:t> a </a:t>
                  </a:r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few</a:t>
                  </a:r>
                  <a:r>
                    <a:rPr lang="es-ES_tradnl" sz="1600" b="1" dirty="0">
                      <a:solidFill>
                        <a:schemeClr val="bg1"/>
                      </a:solidFill>
                    </a:rPr>
                    <a:t> </a:t>
                  </a:r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lattice</a:t>
                  </a:r>
                  <a:r>
                    <a:rPr lang="es-ES_tradnl" sz="1600" b="1" dirty="0">
                      <a:solidFill>
                        <a:schemeClr val="bg1"/>
                      </a:solidFill>
                    </a:rPr>
                    <a:t> </a:t>
                  </a:r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spacing</a:t>
                  </a:r>
                  <a:r>
                    <a:rPr lang="es-ES_tradnl" sz="1600" b="1" dirty="0">
                      <a:solidFill>
                        <a:schemeClr val="bg1"/>
                      </a:solidFill>
                    </a:rPr>
                    <a:t> </a:t>
                  </a:r>
                  <a:r>
                    <a:rPr lang="es-ES_tradnl" sz="1600" b="1" dirty="0" err="1">
                      <a:solidFill>
                        <a:schemeClr val="bg1"/>
                      </a:solidFill>
                    </a:rPr>
                    <a:t>away</a:t>
                  </a:r>
                  <a:endParaRPr lang="es-ES_tradnl" sz="1600" b="1" dirty="0">
                    <a:solidFill>
                      <a:schemeClr val="bg1"/>
                    </a:solidFill>
                  </a:endParaRPr>
                </a:p>
              </p:txBody>
            </p:sp>
            <p:pic>
              <p:nvPicPr>
                <p:cNvPr id="35" name="Imagen 34"/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5410200" y="5158200"/>
                  <a:ext cx="335664" cy="252000"/>
                </a:xfrm>
                <a:prstGeom prst="rect">
                  <a:avLst/>
                </a:prstGeom>
              </p:spPr>
            </p:pic>
          </p:grpSp>
        </p:grpSp>
        <p:pic>
          <p:nvPicPr>
            <p:cNvPr id="51" name="Imagen 5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352800" y="4621200"/>
              <a:ext cx="548498" cy="255600"/>
            </a:xfrm>
            <a:prstGeom prst="rect">
              <a:avLst/>
            </a:prstGeom>
          </p:spPr>
        </p:pic>
      </p:grpSp>
      <p:grpSp>
        <p:nvGrpSpPr>
          <p:cNvPr id="9" name="Agrupar 8"/>
          <p:cNvGrpSpPr/>
          <p:nvPr/>
        </p:nvGrpSpPr>
        <p:grpSpPr>
          <a:xfrm>
            <a:off x="1365944" y="3377400"/>
            <a:ext cx="6482656" cy="399330"/>
            <a:chOff x="1365944" y="3377400"/>
            <a:chExt cx="6482656" cy="399330"/>
          </a:xfrm>
        </p:grpSpPr>
        <p:grpSp>
          <p:nvGrpSpPr>
            <p:cNvPr id="53" name="Agrupar 52"/>
            <p:cNvGrpSpPr/>
            <p:nvPr/>
          </p:nvGrpSpPr>
          <p:grpSpPr>
            <a:xfrm>
              <a:off x="1365944" y="3377400"/>
              <a:ext cx="6049876" cy="338778"/>
              <a:chOff x="1365944" y="3377400"/>
              <a:chExt cx="6049876" cy="338778"/>
            </a:xfrm>
          </p:grpSpPr>
          <p:sp>
            <p:nvSpPr>
              <p:cNvPr id="17" name="CuadroTexto 16"/>
              <p:cNvSpPr txBox="1"/>
              <p:nvPr/>
            </p:nvSpPr>
            <p:spPr>
              <a:xfrm>
                <a:off x="2386620" y="3377624"/>
                <a:ext cx="502920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s-ES" sz="1600" b="1" dirty="0" err="1">
                    <a:solidFill>
                      <a:srgbClr val="FFFFFF"/>
                    </a:solidFill>
                  </a:rPr>
                  <a:t>is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the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wavefunction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for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an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electron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at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energy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level</a:t>
                </a:r>
                <a:endParaRPr lang="es-ES" sz="1600" b="1" dirty="0">
                  <a:solidFill>
                    <a:srgbClr val="FFFFFF"/>
                  </a:solidFill>
                </a:endParaRPr>
              </a:p>
            </p:txBody>
          </p:sp>
          <p:pic>
            <p:nvPicPr>
              <p:cNvPr id="52" name="Imagen 51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365944" y="3377400"/>
                <a:ext cx="925712" cy="255600"/>
              </a:xfrm>
              <a:prstGeom prst="rect">
                <a:avLst/>
              </a:prstGeom>
            </p:spPr>
          </p:pic>
        </p:grpSp>
        <p:pic>
          <p:nvPicPr>
            <p:cNvPr id="8" name="Imagen 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391400" y="3429000"/>
              <a:ext cx="457200" cy="347730"/>
            </a:xfrm>
            <a:prstGeom prst="rect">
              <a:avLst/>
            </a:prstGeom>
          </p:spPr>
        </p:pic>
      </p:grpSp>
      <p:pic>
        <p:nvPicPr>
          <p:cNvPr id="10" name="Imagen 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81200" y="2078781"/>
            <a:ext cx="5257800" cy="414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6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r>
              <a:rPr lang="es-ES" dirty="0" err="1"/>
              <a:t>Starting</a:t>
            </a:r>
            <a:r>
              <a:rPr lang="es-ES" dirty="0"/>
              <a:t> </a:t>
            </a:r>
            <a:r>
              <a:rPr lang="es-ES" dirty="0" err="1"/>
              <a:t>point</a:t>
            </a:r>
            <a:r>
              <a:rPr lang="es-ES" dirty="0"/>
              <a:t>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solutions</a:t>
            </a:r>
            <a:r>
              <a:rPr lang="es-ES" dirty="0"/>
              <a:t> of </a:t>
            </a:r>
            <a:r>
              <a:rPr lang="es-ES" dirty="0" err="1"/>
              <a:t>the</a:t>
            </a:r>
            <a:r>
              <a:rPr lang="es-ES" dirty="0"/>
              <a:t> Schrödinger </a:t>
            </a:r>
            <a:r>
              <a:rPr lang="es-ES" dirty="0" err="1"/>
              <a:t>equation</a:t>
            </a:r>
            <a:r>
              <a:rPr lang="es-ES" dirty="0"/>
              <a:t> </a:t>
            </a:r>
            <a:r>
              <a:rPr lang="es-ES" dirty="0" err="1"/>
              <a:t>for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isolated</a:t>
            </a:r>
            <a:r>
              <a:rPr lang="es-ES" dirty="0"/>
              <a:t> </a:t>
            </a:r>
            <a:r>
              <a:rPr lang="es-ES" dirty="0" err="1"/>
              <a:t>atoms</a:t>
            </a:r>
            <a:r>
              <a:rPr lang="es-ES" dirty="0"/>
              <a:t> </a:t>
            </a:r>
            <a:r>
              <a:rPr lang="es-ES" dirty="0" err="1"/>
              <a:t>that</a:t>
            </a:r>
            <a:r>
              <a:rPr lang="es-ES" dirty="0"/>
              <a:t> </a:t>
            </a:r>
            <a:r>
              <a:rPr lang="es-ES" dirty="0" err="1"/>
              <a:t>form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crystal</a:t>
            </a:r>
            <a:endParaRPr lang="es-ES" dirty="0"/>
          </a:p>
        </p:txBody>
      </p:sp>
      <p:grpSp>
        <p:nvGrpSpPr>
          <p:cNvPr id="15" name="Agrupar 14"/>
          <p:cNvGrpSpPr/>
          <p:nvPr/>
        </p:nvGrpSpPr>
        <p:grpSpPr>
          <a:xfrm>
            <a:off x="1142589" y="2725578"/>
            <a:ext cx="6934611" cy="338554"/>
            <a:chOff x="685389" y="2057400"/>
            <a:chExt cx="6934611" cy="338554"/>
          </a:xfrm>
        </p:grpSpPr>
        <p:sp>
          <p:nvSpPr>
            <p:cNvPr id="11" name="CuadroTexto 10"/>
            <p:cNvSpPr txBox="1"/>
            <p:nvPr/>
          </p:nvSpPr>
          <p:spPr>
            <a:xfrm>
              <a:off x="1143000" y="2057400"/>
              <a:ext cx="64770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600" b="1" dirty="0" err="1">
                  <a:solidFill>
                    <a:srgbClr val="FFFFFF"/>
                  </a:solidFill>
                </a:rPr>
                <a:t>is</a:t>
              </a:r>
              <a:r>
                <a:rPr lang="es-ES" sz="1600" b="1" dirty="0">
                  <a:solidFill>
                    <a:srgbClr val="FFFFFF"/>
                  </a:solidFill>
                </a:rPr>
                <a:t> </a:t>
              </a:r>
              <a:r>
                <a:rPr lang="es-ES" sz="1600" b="1" dirty="0" err="1">
                  <a:solidFill>
                    <a:srgbClr val="FFFFFF"/>
                  </a:solidFill>
                </a:rPr>
                <a:t>the</a:t>
              </a:r>
              <a:r>
                <a:rPr lang="es-ES" sz="1600" b="1" dirty="0">
                  <a:solidFill>
                    <a:srgbClr val="FFFFFF"/>
                  </a:solidFill>
                </a:rPr>
                <a:t> </a:t>
              </a:r>
              <a:r>
                <a:rPr lang="es-ES" sz="1600" b="1" dirty="0" err="1">
                  <a:solidFill>
                    <a:srgbClr val="FFFFFF"/>
                  </a:solidFill>
                </a:rPr>
                <a:t>Hamiltonian</a:t>
              </a:r>
              <a:r>
                <a:rPr lang="es-ES" sz="1600" b="1" dirty="0">
                  <a:solidFill>
                    <a:srgbClr val="FFFFFF"/>
                  </a:solidFill>
                </a:rPr>
                <a:t> </a:t>
              </a:r>
              <a:r>
                <a:rPr lang="es-ES" sz="1600" b="1" dirty="0" err="1">
                  <a:solidFill>
                    <a:srgbClr val="FFFFFF"/>
                  </a:solidFill>
                </a:rPr>
                <a:t>for</a:t>
              </a:r>
              <a:r>
                <a:rPr lang="es-ES" sz="1600" b="1" dirty="0">
                  <a:solidFill>
                    <a:srgbClr val="FFFFFF"/>
                  </a:solidFill>
                </a:rPr>
                <a:t> a free </a:t>
              </a:r>
              <a:r>
                <a:rPr lang="es-ES" sz="1600" b="1" dirty="0" err="1">
                  <a:solidFill>
                    <a:srgbClr val="FFFFFF"/>
                  </a:solidFill>
                </a:rPr>
                <a:t>atom</a:t>
              </a:r>
              <a:r>
                <a:rPr lang="es-ES" sz="1600" b="1" dirty="0">
                  <a:solidFill>
                    <a:srgbClr val="FFFFFF"/>
                  </a:solidFill>
                </a:rPr>
                <a:t> at </a:t>
              </a:r>
              <a:r>
                <a:rPr lang="es-ES" sz="1600" b="1" dirty="0" err="1">
                  <a:solidFill>
                    <a:srgbClr val="FFFFFF"/>
                  </a:solidFill>
                </a:rPr>
                <a:t>the</a:t>
              </a:r>
              <a:r>
                <a:rPr lang="es-ES" sz="1600" b="1" dirty="0">
                  <a:solidFill>
                    <a:srgbClr val="FFFFFF"/>
                  </a:solidFill>
                </a:rPr>
                <a:t> </a:t>
              </a:r>
              <a:r>
                <a:rPr lang="es-ES" sz="1600" b="1" dirty="0" err="1">
                  <a:solidFill>
                    <a:srgbClr val="FFFFFF"/>
                  </a:solidFill>
                </a:rPr>
                <a:t>lattice</a:t>
              </a:r>
              <a:r>
                <a:rPr lang="es-ES" sz="1600" b="1" dirty="0">
                  <a:solidFill>
                    <a:srgbClr val="FFFFFF"/>
                  </a:solidFill>
                </a:rPr>
                <a:t> position          </a:t>
              </a:r>
            </a:p>
          </p:txBody>
        </p:sp>
        <p:pic>
          <p:nvPicPr>
            <p:cNvPr id="12" name="Imagen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6600" y="2110200"/>
              <a:ext cx="269136" cy="252000"/>
            </a:xfrm>
            <a:prstGeom prst="rect">
              <a:avLst/>
            </a:prstGeom>
          </p:spPr>
        </p:pic>
        <p:pic>
          <p:nvPicPr>
            <p:cNvPr id="14" name="Imagen 1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85389" y="2133600"/>
              <a:ext cx="991011" cy="252000"/>
            </a:xfrm>
            <a:prstGeom prst="rect">
              <a:avLst/>
            </a:prstGeom>
          </p:spPr>
        </p:pic>
      </p:grpSp>
      <p:sp>
        <p:nvSpPr>
          <p:cNvPr id="39" name="CuadroTexto 38"/>
          <p:cNvSpPr txBox="1"/>
          <p:nvPr/>
        </p:nvSpPr>
        <p:spPr>
          <a:xfrm>
            <a:off x="990600" y="914400"/>
            <a:ext cx="7162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Assumption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tight-binding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model</a:t>
            </a:r>
            <a:r>
              <a:rPr lang="es-ES_tradnl" b="1" dirty="0">
                <a:solidFill>
                  <a:schemeClr val="bg1"/>
                </a:solidFill>
              </a:rPr>
              <a:t>:</a:t>
            </a:r>
          </a:p>
          <a:p>
            <a:pPr algn="ctr"/>
            <a:r>
              <a:rPr lang="es-ES_tradnl" b="1" dirty="0" err="1">
                <a:solidFill>
                  <a:srgbClr val="FFFF00"/>
                </a:solidFill>
              </a:rPr>
              <a:t>Close</a:t>
            </a:r>
            <a:r>
              <a:rPr lang="es-ES_tradnl" b="1" dirty="0">
                <a:solidFill>
                  <a:srgbClr val="FFFF00"/>
                </a:solidFill>
              </a:rPr>
              <a:t> to </a:t>
            </a:r>
            <a:r>
              <a:rPr lang="es-ES_tradnl" b="1" dirty="0" err="1">
                <a:solidFill>
                  <a:srgbClr val="FFFF00"/>
                </a:solidFill>
              </a:rPr>
              <a:t>each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attice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point</a:t>
            </a:r>
            <a:r>
              <a:rPr lang="es-ES_tradnl" b="1" dirty="0">
                <a:solidFill>
                  <a:srgbClr val="FFFF00"/>
                </a:solidFill>
              </a:rPr>
              <a:t>, </a:t>
            </a:r>
            <a:r>
              <a:rPr lang="es-ES_tradnl" b="1" dirty="0" err="1">
                <a:solidFill>
                  <a:srgbClr val="FFFF00"/>
                </a:solidFill>
              </a:rPr>
              <a:t>the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crystal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Hamiltonian</a:t>
            </a:r>
            <a:r>
              <a:rPr lang="es-ES_tradnl" b="1" dirty="0">
                <a:solidFill>
                  <a:srgbClr val="FFFF00"/>
                </a:solidFill>
              </a:rPr>
              <a:t>                       can be </a:t>
            </a:r>
            <a:r>
              <a:rPr lang="es-ES_tradnl" b="1" dirty="0" err="1">
                <a:solidFill>
                  <a:srgbClr val="FFFF00"/>
                </a:solidFill>
              </a:rPr>
              <a:t>approximated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by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the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Hamiltonian</a:t>
            </a:r>
            <a:r>
              <a:rPr lang="es-ES_tradnl" b="1" dirty="0">
                <a:solidFill>
                  <a:srgbClr val="FFFF00"/>
                </a:solidFill>
              </a:rPr>
              <a:t> of a single </a:t>
            </a:r>
            <a:r>
              <a:rPr lang="es-ES_tradnl" b="1" dirty="0" err="1">
                <a:solidFill>
                  <a:srgbClr val="FFFF00"/>
                </a:solidFill>
              </a:rPr>
              <a:t>atom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</a:p>
        </p:txBody>
      </p:sp>
      <p:pic>
        <p:nvPicPr>
          <p:cNvPr id="42" name="Imagen 4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6200" y="1524000"/>
            <a:ext cx="335664" cy="252000"/>
          </a:xfrm>
          <a:prstGeom prst="rect">
            <a:avLst/>
          </a:prstGeom>
        </p:spPr>
      </p:pic>
      <p:pic>
        <p:nvPicPr>
          <p:cNvPr id="43" name="Imagen 4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5200" y="1219200"/>
            <a:ext cx="270581" cy="252000"/>
          </a:xfrm>
          <a:prstGeom prst="rect">
            <a:avLst/>
          </a:prstGeom>
        </p:spPr>
      </p:pic>
      <p:pic>
        <p:nvPicPr>
          <p:cNvPr id="25" name="Imagen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81200" y="2078781"/>
            <a:ext cx="5257800" cy="414438"/>
          </a:xfrm>
          <a:prstGeom prst="rect">
            <a:avLst/>
          </a:prstGeom>
        </p:spPr>
      </p:pic>
      <p:grpSp>
        <p:nvGrpSpPr>
          <p:cNvPr id="26" name="Agrupar 25"/>
          <p:cNvGrpSpPr/>
          <p:nvPr/>
        </p:nvGrpSpPr>
        <p:grpSpPr>
          <a:xfrm>
            <a:off x="1365944" y="3377400"/>
            <a:ext cx="6482656" cy="399330"/>
            <a:chOff x="1365944" y="3377400"/>
            <a:chExt cx="6482656" cy="399330"/>
          </a:xfrm>
        </p:grpSpPr>
        <p:grpSp>
          <p:nvGrpSpPr>
            <p:cNvPr id="27" name="Agrupar 26"/>
            <p:cNvGrpSpPr/>
            <p:nvPr/>
          </p:nvGrpSpPr>
          <p:grpSpPr>
            <a:xfrm>
              <a:off x="1365944" y="3377400"/>
              <a:ext cx="6049876" cy="338778"/>
              <a:chOff x="1365944" y="3377400"/>
              <a:chExt cx="6049876" cy="338778"/>
            </a:xfrm>
          </p:grpSpPr>
          <p:sp>
            <p:nvSpPr>
              <p:cNvPr id="36" name="CuadroTexto 35"/>
              <p:cNvSpPr txBox="1"/>
              <p:nvPr/>
            </p:nvSpPr>
            <p:spPr>
              <a:xfrm>
                <a:off x="2386620" y="3377624"/>
                <a:ext cx="502920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s-ES" sz="1600" b="1" dirty="0" err="1">
                    <a:solidFill>
                      <a:srgbClr val="FFFFFF"/>
                    </a:solidFill>
                  </a:rPr>
                  <a:t>is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the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wavefunction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for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an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electron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at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energy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level</a:t>
                </a:r>
                <a:endParaRPr lang="es-ES" sz="1600" b="1" dirty="0">
                  <a:solidFill>
                    <a:srgbClr val="FFFFFF"/>
                  </a:solidFill>
                </a:endParaRPr>
              </a:p>
            </p:txBody>
          </p:sp>
          <p:pic>
            <p:nvPicPr>
              <p:cNvPr id="37" name="Imagen 36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365944" y="3377400"/>
                <a:ext cx="925712" cy="255600"/>
              </a:xfrm>
              <a:prstGeom prst="rect">
                <a:avLst/>
              </a:prstGeom>
            </p:spPr>
          </p:pic>
        </p:grpSp>
        <p:pic>
          <p:nvPicPr>
            <p:cNvPr id="35" name="Imagen 34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391400" y="3429000"/>
              <a:ext cx="457200" cy="347730"/>
            </a:xfrm>
            <a:prstGeom prst="rect">
              <a:avLst/>
            </a:prstGeom>
          </p:spPr>
        </p:pic>
      </p:grpSp>
      <p:grpSp>
        <p:nvGrpSpPr>
          <p:cNvPr id="4" name="Agrupar 3"/>
          <p:cNvGrpSpPr/>
          <p:nvPr/>
        </p:nvGrpSpPr>
        <p:grpSpPr>
          <a:xfrm>
            <a:off x="124134" y="4402723"/>
            <a:ext cx="8895731" cy="417077"/>
            <a:chOff x="124134" y="4402723"/>
            <a:chExt cx="8895731" cy="417077"/>
          </a:xfrm>
        </p:grpSpPr>
        <p:grpSp>
          <p:nvGrpSpPr>
            <p:cNvPr id="28" name="Agrupar 27"/>
            <p:cNvGrpSpPr/>
            <p:nvPr/>
          </p:nvGrpSpPr>
          <p:grpSpPr>
            <a:xfrm>
              <a:off x="124134" y="4402723"/>
              <a:ext cx="8895731" cy="338554"/>
              <a:chOff x="609600" y="3352800"/>
              <a:chExt cx="8895731" cy="338554"/>
            </a:xfrm>
          </p:grpSpPr>
          <p:sp>
            <p:nvSpPr>
              <p:cNvPr id="29" name="CuadroTexto 28"/>
              <p:cNvSpPr txBox="1"/>
              <p:nvPr/>
            </p:nvSpPr>
            <p:spPr>
              <a:xfrm>
                <a:off x="609600" y="3352800"/>
                <a:ext cx="822960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s-ES" sz="1600" b="1" dirty="0">
                    <a:solidFill>
                      <a:srgbClr val="FFFFFF"/>
                    </a:solidFill>
                  </a:rPr>
                  <a:t>In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principle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,       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might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run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over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all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the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atomic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orbitals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of a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given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 </a:t>
                </a:r>
                <a:r>
                  <a:rPr lang="es-ES" sz="1600" b="1" dirty="0" err="1">
                    <a:solidFill>
                      <a:srgbClr val="FFFFFF"/>
                    </a:solidFill>
                  </a:rPr>
                  <a:t>atom</a:t>
                </a:r>
                <a:r>
                  <a:rPr lang="es-ES" sz="1600" b="1" dirty="0">
                    <a:solidFill>
                      <a:srgbClr val="FFFFFF"/>
                    </a:solidFill>
                  </a:rPr>
                  <a:t>: </a:t>
                </a:r>
              </a:p>
            </p:txBody>
          </p:sp>
          <p:pic>
            <p:nvPicPr>
              <p:cNvPr id="31" name="Imagen 30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153400" y="3429000"/>
                <a:ext cx="1351931" cy="252000"/>
              </a:xfrm>
              <a:prstGeom prst="rect">
                <a:avLst/>
              </a:prstGeom>
            </p:spPr>
          </p:pic>
        </p:grpSp>
        <p:pic>
          <p:nvPicPr>
            <p:cNvPr id="3" name="Imagen 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046190" y="4495800"/>
              <a:ext cx="392210" cy="324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73893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We</a:t>
            </a:r>
            <a:r>
              <a:rPr lang="es-ES" dirty="0"/>
              <a:t> </a:t>
            </a:r>
            <a:r>
              <a:rPr lang="es-ES" dirty="0" err="1"/>
              <a:t>seek</a:t>
            </a:r>
            <a:r>
              <a:rPr lang="es-ES" dirty="0"/>
              <a:t> </a:t>
            </a:r>
            <a:r>
              <a:rPr lang="es-ES" dirty="0" err="1"/>
              <a:t>solutions</a:t>
            </a:r>
            <a:r>
              <a:rPr lang="es-ES" dirty="0"/>
              <a:t> </a:t>
            </a:r>
            <a:r>
              <a:rPr lang="es-ES" dirty="0" err="1"/>
              <a:t>for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Schrödinger </a:t>
            </a:r>
            <a:r>
              <a:rPr lang="es-ES" dirty="0" err="1"/>
              <a:t>equation</a:t>
            </a:r>
            <a:r>
              <a:rPr lang="es-ES" dirty="0"/>
              <a:t> of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entire</a:t>
            </a:r>
            <a:r>
              <a:rPr lang="es-ES" dirty="0"/>
              <a:t> </a:t>
            </a:r>
            <a:r>
              <a:rPr lang="es-ES" dirty="0" err="1"/>
              <a:t>periodic</a:t>
            </a:r>
            <a:r>
              <a:rPr lang="es-ES" dirty="0"/>
              <a:t> </a:t>
            </a:r>
            <a:r>
              <a:rPr lang="es-ES" dirty="0" err="1"/>
              <a:t>system</a:t>
            </a:r>
            <a:endParaRPr lang="es-ES" dirty="0"/>
          </a:p>
        </p:txBody>
      </p:sp>
      <p:grpSp>
        <p:nvGrpSpPr>
          <p:cNvPr id="5" name="Agrupar 4"/>
          <p:cNvGrpSpPr/>
          <p:nvPr/>
        </p:nvGrpSpPr>
        <p:grpSpPr>
          <a:xfrm>
            <a:off x="0" y="990600"/>
            <a:ext cx="9144000" cy="584775"/>
            <a:chOff x="0" y="990600"/>
            <a:chExt cx="9144000" cy="584775"/>
          </a:xfrm>
        </p:grpSpPr>
        <p:sp>
          <p:nvSpPr>
            <p:cNvPr id="3" name="CuadroTexto 2"/>
            <p:cNvSpPr txBox="1"/>
            <p:nvPr/>
          </p:nvSpPr>
          <p:spPr>
            <a:xfrm>
              <a:off x="0" y="990600"/>
              <a:ext cx="91440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sz="1600" b="1" dirty="0" err="1">
                  <a:solidFill>
                    <a:schemeClr val="bg1"/>
                  </a:solidFill>
                </a:rPr>
                <a:t>We</a:t>
              </a:r>
              <a:r>
                <a:rPr lang="es-ES_tradnl" sz="1600" b="1" dirty="0">
                  <a:solidFill>
                    <a:schemeClr val="bg1"/>
                  </a:solidFill>
                </a:rPr>
                <a:t> are </a:t>
              </a:r>
              <a:r>
                <a:rPr lang="es-ES_tradnl" sz="1600" b="1" dirty="0" err="1">
                  <a:solidFill>
                    <a:schemeClr val="bg1"/>
                  </a:solidFill>
                </a:rPr>
                <a:t>now</a:t>
              </a:r>
              <a:r>
                <a:rPr lang="es-ES_tradnl" sz="1600" b="1" dirty="0">
                  <a:solidFill>
                    <a:schemeClr val="bg1"/>
                  </a:solidFill>
                </a:rPr>
                <a:t> </a:t>
              </a:r>
              <a:r>
                <a:rPr lang="es-ES_tradnl" sz="1600" b="1" dirty="0" err="1">
                  <a:solidFill>
                    <a:schemeClr val="bg1"/>
                  </a:solidFill>
                </a:rPr>
                <a:t>faced</a:t>
              </a:r>
              <a:r>
                <a:rPr lang="es-ES_tradnl" sz="1600" b="1" dirty="0">
                  <a:solidFill>
                    <a:schemeClr val="bg1"/>
                  </a:solidFill>
                </a:rPr>
                <a:t> </a:t>
              </a:r>
              <a:r>
                <a:rPr lang="es-ES_tradnl" sz="1600" b="1" dirty="0" err="1">
                  <a:solidFill>
                    <a:schemeClr val="bg1"/>
                  </a:solidFill>
                </a:rPr>
                <a:t>with</a:t>
              </a:r>
              <a:r>
                <a:rPr lang="es-ES_tradnl" sz="1600" b="1" dirty="0">
                  <a:solidFill>
                    <a:schemeClr val="bg1"/>
                  </a:solidFill>
                </a:rPr>
                <a:t> </a:t>
              </a:r>
              <a:r>
                <a:rPr lang="es-ES_tradnl" sz="1600" b="1" dirty="0" err="1">
                  <a:solidFill>
                    <a:schemeClr val="bg1"/>
                  </a:solidFill>
                </a:rPr>
                <a:t>the</a:t>
              </a:r>
              <a:r>
                <a:rPr lang="es-ES_tradnl" sz="1600" b="1" dirty="0">
                  <a:solidFill>
                    <a:schemeClr val="bg1"/>
                  </a:solidFill>
                </a:rPr>
                <a:t> </a:t>
              </a:r>
              <a:r>
                <a:rPr lang="es-ES_tradnl" sz="1600" b="1" dirty="0" err="1">
                  <a:solidFill>
                    <a:schemeClr val="bg1"/>
                  </a:solidFill>
                </a:rPr>
                <a:t>task</a:t>
              </a:r>
              <a:r>
                <a:rPr lang="es-ES_tradnl" sz="1600" b="1" dirty="0">
                  <a:solidFill>
                    <a:schemeClr val="bg1"/>
                  </a:solidFill>
                </a:rPr>
                <a:t> of </a:t>
              </a:r>
              <a:r>
                <a:rPr lang="es-ES_tradnl" sz="1600" b="1" dirty="0" err="1">
                  <a:solidFill>
                    <a:schemeClr val="bg1"/>
                  </a:solidFill>
                </a:rPr>
                <a:t>solving</a:t>
              </a:r>
              <a:r>
                <a:rPr lang="es-ES_tradnl" sz="1600" b="1" dirty="0">
                  <a:solidFill>
                    <a:schemeClr val="bg1"/>
                  </a:solidFill>
                </a:rPr>
                <a:t> </a:t>
              </a:r>
              <a:r>
                <a:rPr lang="es-ES_tradnl" sz="1600" b="1" dirty="0" err="1">
                  <a:solidFill>
                    <a:schemeClr val="bg1"/>
                  </a:solidFill>
                </a:rPr>
                <a:t>the</a:t>
              </a:r>
              <a:r>
                <a:rPr lang="es-ES_tradnl" sz="1600" b="1" dirty="0">
                  <a:solidFill>
                    <a:schemeClr val="bg1"/>
                  </a:solidFill>
                </a:rPr>
                <a:t> time-</a:t>
              </a:r>
              <a:r>
                <a:rPr lang="es-ES_tradnl" sz="1600" b="1" dirty="0" err="1">
                  <a:solidFill>
                    <a:schemeClr val="bg1"/>
                  </a:solidFill>
                </a:rPr>
                <a:t>independent</a:t>
              </a:r>
              <a:r>
                <a:rPr lang="es-ES_tradnl" sz="1600" b="1" dirty="0">
                  <a:solidFill>
                    <a:schemeClr val="bg1"/>
                  </a:solidFill>
                </a:rPr>
                <a:t> </a:t>
              </a:r>
              <a:r>
                <a:rPr lang="es-ES_tradnl" sz="1600" b="1" dirty="0" err="1">
                  <a:solidFill>
                    <a:schemeClr val="bg1"/>
                  </a:solidFill>
                </a:rPr>
                <a:t>Schr</a:t>
              </a:r>
              <a:r>
                <a:rPr lang="es-ES" sz="1600" b="1" dirty="0" err="1">
                  <a:solidFill>
                    <a:schemeClr val="bg1"/>
                  </a:solidFill>
                </a:rPr>
                <a:t>ödinger</a:t>
              </a:r>
              <a:r>
                <a:rPr lang="es-ES" sz="1600" b="1" dirty="0">
                  <a:solidFill>
                    <a:schemeClr val="bg1"/>
                  </a:solidFill>
                </a:rPr>
                <a:t> </a:t>
              </a:r>
              <a:r>
                <a:rPr lang="es-ES" sz="1600" b="1" dirty="0" err="1">
                  <a:solidFill>
                    <a:schemeClr val="bg1"/>
                  </a:solidFill>
                </a:rPr>
                <a:t>equation</a:t>
              </a:r>
              <a:r>
                <a:rPr lang="es-ES" sz="1600" b="1" dirty="0">
                  <a:solidFill>
                    <a:schemeClr val="bg1"/>
                  </a:solidFill>
                </a:rPr>
                <a:t> </a:t>
              </a:r>
              <a:r>
                <a:rPr lang="es-ES" sz="1600" b="1" dirty="0" err="1">
                  <a:solidFill>
                    <a:schemeClr val="bg1"/>
                  </a:solidFill>
                </a:rPr>
                <a:t>for</a:t>
              </a:r>
              <a:r>
                <a:rPr lang="es-ES" sz="1600" b="1" dirty="0">
                  <a:solidFill>
                    <a:schemeClr val="bg1"/>
                  </a:solidFill>
                </a:rPr>
                <a:t>  a single </a:t>
              </a:r>
              <a:r>
                <a:rPr lang="es-ES" sz="1600" b="1" dirty="0" err="1">
                  <a:solidFill>
                    <a:schemeClr val="bg1"/>
                  </a:solidFill>
                </a:rPr>
                <a:t>electron</a:t>
              </a:r>
              <a:r>
                <a:rPr lang="es-ES" sz="1600" b="1" dirty="0">
                  <a:solidFill>
                    <a:schemeClr val="bg1"/>
                  </a:solidFill>
                </a:rPr>
                <a:t> </a:t>
              </a:r>
              <a:r>
                <a:rPr lang="es-ES" sz="1600" b="1" dirty="0" err="1">
                  <a:solidFill>
                    <a:schemeClr val="bg1"/>
                  </a:solidFill>
                </a:rPr>
                <a:t>under</a:t>
              </a:r>
              <a:r>
                <a:rPr lang="es-ES" sz="1600" b="1" dirty="0">
                  <a:solidFill>
                    <a:schemeClr val="bg1"/>
                  </a:solidFill>
                </a:rPr>
                <a:t> </a:t>
              </a:r>
              <a:r>
                <a:rPr lang="es-ES" sz="1600" b="1" dirty="0" err="1">
                  <a:solidFill>
                    <a:schemeClr val="bg1"/>
                  </a:solidFill>
                </a:rPr>
                <a:t>the</a:t>
              </a:r>
              <a:r>
                <a:rPr lang="es-ES" sz="1600" b="1" dirty="0">
                  <a:solidFill>
                    <a:schemeClr val="bg1"/>
                  </a:solidFill>
                </a:rPr>
                <a:t> </a:t>
              </a:r>
              <a:r>
                <a:rPr lang="es-ES" sz="1600" b="1" dirty="0" err="1">
                  <a:solidFill>
                    <a:schemeClr val="bg1"/>
                  </a:solidFill>
                </a:rPr>
                <a:t>assumption</a:t>
              </a:r>
              <a:r>
                <a:rPr lang="es-ES" sz="1600" b="1" dirty="0">
                  <a:solidFill>
                    <a:schemeClr val="bg1"/>
                  </a:solidFill>
                </a:rPr>
                <a:t> </a:t>
              </a:r>
              <a:r>
                <a:rPr lang="es-ES" sz="1600" b="1" dirty="0" err="1">
                  <a:solidFill>
                    <a:schemeClr val="bg1"/>
                  </a:solidFill>
                </a:rPr>
                <a:t>that</a:t>
              </a:r>
              <a:r>
                <a:rPr lang="es-ES" sz="1600" b="1" dirty="0">
                  <a:solidFill>
                    <a:schemeClr val="bg1"/>
                  </a:solidFill>
                </a:rPr>
                <a:t> </a:t>
              </a:r>
              <a:r>
                <a:rPr lang="es-ES" sz="1600" b="1" dirty="0" err="1">
                  <a:solidFill>
                    <a:schemeClr val="bg1"/>
                  </a:solidFill>
                </a:rPr>
                <a:t>the</a:t>
              </a:r>
              <a:r>
                <a:rPr lang="es-ES" sz="1600" b="1" dirty="0">
                  <a:solidFill>
                    <a:schemeClr val="bg1"/>
                  </a:solidFill>
                </a:rPr>
                <a:t> </a:t>
              </a:r>
              <a:r>
                <a:rPr lang="es-ES" sz="1600" b="1" dirty="0" err="1">
                  <a:solidFill>
                    <a:schemeClr val="bg1"/>
                  </a:solidFill>
                </a:rPr>
                <a:t>potential</a:t>
              </a:r>
              <a:r>
                <a:rPr lang="es-ES" sz="1600" b="1" dirty="0">
                  <a:solidFill>
                    <a:schemeClr val="bg1"/>
                  </a:solidFill>
                </a:rPr>
                <a:t>          </a:t>
              </a:r>
              <a:r>
                <a:rPr lang="es-ES" sz="1600" b="1" dirty="0" err="1">
                  <a:solidFill>
                    <a:schemeClr val="bg1"/>
                  </a:solidFill>
                </a:rPr>
                <a:t>is</a:t>
              </a:r>
              <a:r>
                <a:rPr lang="es-ES" sz="1600" b="1" dirty="0">
                  <a:solidFill>
                    <a:schemeClr val="bg1"/>
                  </a:solidFill>
                </a:rPr>
                <a:t> </a:t>
              </a:r>
              <a:r>
                <a:rPr lang="es-ES" sz="1600" b="1" dirty="0" err="1">
                  <a:solidFill>
                    <a:schemeClr val="bg1"/>
                  </a:solidFill>
                </a:rPr>
                <a:t>periodic</a:t>
              </a:r>
              <a:endParaRPr lang="es-ES_tradnl" sz="1600" b="1" dirty="0">
                <a:solidFill>
                  <a:schemeClr val="bg1"/>
                </a:solidFill>
              </a:endParaRPr>
            </a:p>
          </p:txBody>
        </p:sp>
        <p:pic>
          <p:nvPicPr>
            <p:cNvPr id="4" name="Imagen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429118" y="1295400"/>
              <a:ext cx="505082" cy="252000"/>
            </a:xfrm>
            <a:prstGeom prst="rect">
              <a:avLst/>
            </a:prstGeom>
          </p:spPr>
        </p:pic>
      </p:grpSp>
      <p:pic>
        <p:nvPicPr>
          <p:cNvPr id="6" name="Imagen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2743200"/>
            <a:ext cx="2045395" cy="360000"/>
          </a:xfrm>
          <a:prstGeom prst="rect">
            <a:avLst/>
          </a:prstGeom>
        </p:spPr>
      </p:pic>
      <p:grpSp>
        <p:nvGrpSpPr>
          <p:cNvPr id="10" name="Agrupar 9"/>
          <p:cNvGrpSpPr/>
          <p:nvPr/>
        </p:nvGrpSpPr>
        <p:grpSpPr>
          <a:xfrm>
            <a:off x="3810000" y="2590800"/>
            <a:ext cx="5105400" cy="646331"/>
            <a:chOff x="4038600" y="2590800"/>
            <a:chExt cx="5105400" cy="646331"/>
          </a:xfrm>
        </p:grpSpPr>
        <p:sp>
          <p:nvSpPr>
            <p:cNvPr id="9" name="CuadroTexto 8"/>
            <p:cNvSpPr txBox="1"/>
            <p:nvPr/>
          </p:nvSpPr>
          <p:spPr>
            <a:xfrm>
              <a:off x="4038600" y="2590800"/>
              <a:ext cx="51054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b="1" dirty="0" err="1">
                  <a:solidFill>
                    <a:schemeClr val="bg1"/>
                  </a:solidFill>
                </a:rPr>
                <a:t>where</a:t>
              </a:r>
              <a:r>
                <a:rPr lang="es-ES_tradnl" b="1" dirty="0">
                  <a:solidFill>
                    <a:schemeClr val="bg1"/>
                  </a:solidFill>
                </a:rPr>
                <a:t>    </a:t>
              </a:r>
              <a:r>
                <a:rPr lang="es-ES_tradnl" b="1" dirty="0" err="1">
                  <a:solidFill>
                    <a:schemeClr val="bg1"/>
                  </a:solidFill>
                </a:rPr>
                <a:t>represents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an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arbitrary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translation</a:t>
              </a:r>
              <a:r>
                <a:rPr lang="es-ES_tradnl" b="1" dirty="0">
                  <a:solidFill>
                    <a:schemeClr val="bg1"/>
                  </a:solidFill>
                </a:rPr>
                <a:t> of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three</a:t>
              </a:r>
              <a:r>
                <a:rPr lang="es-ES_tradnl" b="1" dirty="0">
                  <a:solidFill>
                    <a:schemeClr val="bg1"/>
                  </a:solidFill>
                </a:rPr>
                <a:t>-dimensional </a:t>
              </a:r>
              <a:r>
                <a:rPr lang="es-ES_tradnl" b="1" dirty="0" err="1">
                  <a:solidFill>
                    <a:schemeClr val="bg1"/>
                  </a:solidFill>
                </a:rPr>
                <a:t>periodic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lattice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</a:p>
          </p:txBody>
        </p:sp>
        <p:pic>
          <p:nvPicPr>
            <p:cNvPr id="7" name="Imagen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816684" y="2643600"/>
              <a:ext cx="212516" cy="252000"/>
            </a:xfrm>
            <a:prstGeom prst="rect">
              <a:avLst/>
            </a:prstGeom>
          </p:spPr>
        </p:pic>
      </p:grpSp>
      <p:pic>
        <p:nvPicPr>
          <p:cNvPr id="8" name="Imagen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3394" y="1752600"/>
            <a:ext cx="5037211" cy="720000"/>
          </a:xfrm>
          <a:prstGeom prst="rect">
            <a:avLst/>
          </a:prstGeom>
        </p:spPr>
      </p:pic>
      <p:grpSp>
        <p:nvGrpSpPr>
          <p:cNvPr id="17" name="Agrupar 16"/>
          <p:cNvGrpSpPr/>
          <p:nvPr/>
        </p:nvGrpSpPr>
        <p:grpSpPr>
          <a:xfrm>
            <a:off x="190500" y="3505200"/>
            <a:ext cx="8763000" cy="1908600"/>
            <a:chOff x="190500" y="3505200"/>
            <a:chExt cx="8763000" cy="1908600"/>
          </a:xfrm>
        </p:grpSpPr>
        <p:sp>
          <p:nvSpPr>
            <p:cNvPr id="19" name="CuadroTexto 18"/>
            <p:cNvSpPr txBox="1"/>
            <p:nvPr/>
          </p:nvSpPr>
          <p:spPr>
            <a:xfrm>
              <a:off x="190500" y="3505200"/>
              <a:ext cx="876300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Since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potential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is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periodic</a:t>
              </a:r>
              <a:r>
                <a:rPr lang="es-ES_tradnl" b="1" dirty="0">
                  <a:solidFill>
                    <a:schemeClr val="bg1"/>
                  </a:solidFill>
                </a:rPr>
                <a:t>,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solution</a:t>
              </a:r>
              <a:r>
                <a:rPr lang="es-ES_tradnl" b="1" dirty="0">
                  <a:solidFill>
                    <a:schemeClr val="bg1"/>
                  </a:solidFill>
                </a:rPr>
                <a:t> of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one-electron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Schr</a:t>
              </a:r>
              <a:r>
                <a:rPr lang="es-ES" b="1" dirty="0" err="1">
                  <a:solidFill>
                    <a:schemeClr val="bg1"/>
                  </a:solidFill>
                </a:rPr>
                <a:t>ödinger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equation</a:t>
              </a:r>
              <a:r>
                <a:rPr lang="es-ES" b="1" dirty="0">
                  <a:solidFill>
                    <a:schemeClr val="bg1"/>
                  </a:solidFill>
                </a:rPr>
                <a:t> has to </a:t>
              </a:r>
              <a:r>
                <a:rPr lang="es-ES" b="1" dirty="0" err="1">
                  <a:solidFill>
                    <a:schemeClr val="bg1"/>
                  </a:solidFill>
                </a:rPr>
                <a:t>comply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with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rgbClr val="FFFF00"/>
                  </a:solidFill>
                </a:rPr>
                <a:t>the</a:t>
              </a:r>
              <a:r>
                <a:rPr lang="es-ES" b="1" dirty="0">
                  <a:solidFill>
                    <a:srgbClr val="FFFF00"/>
                  </a:solidFill>
                </a:rPr>
                <a:t> </a:t>
              </a:r>
              <a:r>
                <a:rPr lang="es-ES" b="1" dirty="0" err="1">
                  <a:solidFill>
                    <a:srgbClr val="FFFF00"/>
                  </a:solidFill>
                </a:rPr>
                <a:t>Bloch</a:t>
              </a:r>
              <a:r>
                <a:rPr lang="es-ES" b="1" dirty="0">
                  <a:solidFill>
                    <a:srgbClr val="FFFF00"/>
                  </a:solidFill>
                </a:rPr>
                <a:t> </a:t>
              </a:r>
              <a:r>
                <a:rPr lang="es-ES" b="1" dirty="0" err="1">
                  <a:solidFill>
                    <a:srgbClr val="FFFF00"/>
                  </a:solidFill>
                </a:rPr>
                <a:t>theorem</a:t>
              </a:r>
              <a:r>
                <a:rPr lang="es-ES" b="1" dirty="0">
                  <a:solidFill>
                    <a:schemeClr val="bg1"/>
                  </a:solidFill>
                </a:rPr>
                <a:t>, </a:t>
              </a:r>
            </a:p>
            <a:p>
              <a:pPr algn="ctr"/>
              <a:r>
                <a:rPr lang="es-ES" b="1" dirty="0">
                  <a:solidFill>
                    <a:schemeClr val="bg1"/>
                  </a:solidFill>
                </a:rPr>
                <a:t>i.e. </a:t>
              </a:r>
              <a:r>
                <a:rPr lang="es-ES" b="1" dirty="0" err="1">
                  <a:solidFill>
                    <a:schemeClr val="bg1"/>
                  </a:solidFill>
                </a:rPr>
                <a:t>they</a:t>
              </a:r>
              <a:r>
                <a:rPr lang="es-ES" b="1" dirty="0">
                  <a:solidFill>
                    <a:schemeClr val="bg1"/>
                  </a:solidFill>
                </a:rPr>
                <a:t> can be </a:t>
              </a:r>
              <a:r>
                <a:rPr lang="es-ES" b="1" dirty="0" err="1">
                  <a:solidFill>
                    <a:schemeClr val="bg1"/>
                  </a:solidFill>
                </a:rPr>
                <a:t>written</a:t>
              </a:r>
              <a:r>
                <a:rPr lang="es-ES" b="1" dirty="0">
                  <a:solidFill>
                    <a:schemeClr val="bg1"/>
                  </a:solidFill>
                </a:rPr>
                <a:t> as </a:t>
              </a:r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product</a:t>
              </a:r>
              <a:r>
                <a:rPr lang="es-ES" b="1" dirty="0">
                  <a:solidFill>
                    <a:schemeClr val="bg1"/>
                  </a:solidFill>
                </a:rPr>
                <a:t> of a </a:t>
              </a:r>
              <a:r>
                <a:rPr lang="es-ES" b="1" dirty="0" err="1">
                  <a:solidFill>
                    <a:schemeClr val="bg1"/>
                  </a:solidFill>
                </a:rPr>
                <a:t>plane</a:t>
              </a:r>
              <a:r>
                <a:rPr lang="es-ES" b="1" dirty="0">
                  <a:solidFill>
                    <a:schemeClr val="bg1"/>
                  </a:solidFill>
                </a:rPr>
                <a:t> wave times a </a:t>
              </a:r>
              <a:r>
                <a:rPr lang="es-ES" b="1" dirty="0" err="1">
                  <a:solidFill>
                    <a:schemeClr val="bg1"/>
                  </a:solidFill>
                </a:rPr>
                <a:t>function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that</a:t>
              </a:r>
              <a:r>
                <a:rPr lang="es-ES" b="1" dirty="0">
                  <a:solidFill>
                    <a:schemeClr val="bg1"/>
                  </a:solidFill>
                </a:rPr>
                <a:t> has </a:t>
              </a:r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periodicity</a:t>
              </a:r>
              <a:r>
                <a:rPr lang="es-ES" b="1" dirty="0">
                  <a:solidFill>
                    <a:schemeClr val="bg1"/>
                  </a:solidFill>
                </a:rPr>
                <a:t> of </a:t>
              </a:r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lattice</a:t>
              </a:r>
              <a:endParaRPr lang="es-ES_tradnl" b="1" dirty="0">
                <a:solidFill>
                  <a:schemeClr val="bg1"/>
                </a:solidFill>
              </a:endParaRPr>
            </a:p>
          </p:txBody>
        </p:sp>
        <p:pic>
          <p:nvPicPr>
            <p:cNvPr id="11" name="Imagen 1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41200" y="4949481"/>
              <a:ext cx="2489599" cy="464237"/>
            </a:xfrm>
            <a:prstGeom prst="rect">
              <a:avLst/>
            </a:prstGeom>
          </p:spPr>
        </p:pic>
        <p:pic>
          <p:nvPicPr>
            <p:cNvPr id="12" name="Imagen 11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436082" y="4949400"/>
              <a:ext cx="2843835" cy="464400"/>
            </a:xfrm>
            <a:prstGeom prst="rect">
              <a:avLst/>
            </a:prstGeom>
          </p:spPr>
        </p:pic>
      </p:grpSp>
      <p:grpSp>
        <p:nvGrpSpPr>
          <p:cNvPr id="16" name="Agrupar 15"/>
          <p:cNvGrpSpPr/>
          <p:nvPr/>
        </p:nvGrpSpPr>
        <p:grpSpPr>
          <a:xfrm>
            <a:off x="876300" y="5715000"/>
            <a:ext cx="7391400" cy="923330"/>
            <a:chOff x="876300" y="5715000"/>
            <a:chExt cx="7391400" cy="923330"/>
          </a:xfrm>
        </p:grpSpPr>
        <p:sp>
          <p:nvSpPr>
            <p:cNvPr id="15" name="CuadroTexto 14"/>
            <p:cNvSpPr txBox="1"/>
            <p:nvPr/>
          </p:nvSpPr>
          <p:spPr>
            <a:xfrm>
              <a:off x="876300" y="5715000"/>
              <a:ext cx="739140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eigenfunctions</a:t>
              </a:r>
              <a:r>
                <a:rPr lang="es-ES_tradnl" b="1" dirty="0">
                  <a:solidFill>
                    <a:schemeClr val="bg1"/>
                  </a:solidFill>
                </a:rPr>
                <a:t> are </a:t>
              </a:r>
              <a:r>
                <a:rPr lang="es-ES_tradnl" b="1" dirty="0" err="1">
                  <a:solidFill>
                    <a:schemeClr val="bg1"/>
                  </a:solidFill>
                </a:rPr>
                <a:t>characterized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by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two</a:t>
              </a:r>
              <a:r>
                <a:rPr lang="es-ES_tradnl" b="1" dirty="0">
                  <a:solidFill>
                    <a:schemeClr val="bg1"/>
                  </a:solidFill>
                </a:rPr>
                <a:t> quantum </a:t>
              </a:r>
              <a:r>
                <a:rPr lang="es-ES_tradnl" b="1" dirty="0" err="1">
                  <a:solidFill>
                    <a:schemeClr val="bg1"/>
                  </a:solidFill>
                </a:rPr>
                <a:t>numbers</a:t>
              </a:r>
              <a:r>
                <a:rPr lang="es-ES_tradnl" b="1" dirty="0">
                  <a:solidFill>
                    <a:schemeClr val="bg1"/>
                  </a:solidFill>
                </a:rPr>
                <a:t>:</a:t>
              </a:r>
            </a:p>
            <a:p>
              <a:r>
                <a:rPr lang="es-ES_tradnl" b="1" dirty="0">
                  <a:solidFill>
                    <a:schemeClr val="bg1"/>
                  </a:solidFill>
                </a:rPr>
                <a:t>	- A </a:t>
              </a:r>
              <a:r>
                <a:rPr lang="es-ES_tradnl" b="1" dirty="0" err="1">
                  <a:solidFill>
                    <a:schemeClr val="bg1"/>
                  </a:solidFill>
                </a:rPr>
                <a:t>discrete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index</a:t>
              </a:r>
              <a:r>
                <a:rPr lang="es-ES_tradnl" b="1" dirty="0">
                  <a:solidFill>
                    <a:schemeClr val="bg1"/>
                  </a:solidFill>
                </a:rPr>
                <a:t>      :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band </a:t>
              </a:r>
              <a:r>
                <a:rPr lang="es-ES_tradnl" b="1" dirty="0" err="1">
                  <a:solidFill>
                    <a:schemeClr val="bg1"/>
                  </a:solidFill>
                </a:rPr>
                <a:t>index</a:t>
              </a:r>
              <a:endParaRPr lang="es-ES_tradnl" b="1" dirty="0">
                <a:solidFill>
                  <a:schemeClr val="bg1"/>
                </a:solidFill>
              </a:endParaRPr>
            </a:p>
            <a:p>
              <a:r>
                <a:rPr lang="es-ES_tradnl" b="1" dirty="0">
                  <a:solidFill>
                    <a:schemeClr val="bg1"/>
                  </a:solidFill>
                </a:rPr>
                <a:t>	- A continuum wave vector   </a:t>
              </a:r>
            </a:p>
          </p:txBody>
        </p:sp>
        <p:pic>
          <p:nvPicPr>
            <p:cNvPr id="13" name="Imagen 1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886201" y="6072600"/>
              <a:ext cx="308307" cy="216000"/>
            </a:xfrm>
            <a:prstGeom prst="rect">
              <a:avLst/>
            </a:prstGeom>
          </p:spPr>
        </p:pic>
        <p:pic>
          <p:nvPicPr>
            <p:cNvPr id="14" name="Imagen 13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831278" y="6301200"/>
              <a:ext cx="226197" cy="28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6766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r>
              <a:rPr lang="es-ES" sz="2400" dirty="0" err="1"/>
              <a:t>Ansatz</a:t>
            </a:r>
            <a:r>
              <a:rPr lang="es-ES" sz="2400" dirty="0"/>
              <a:t>: a </a:t>
            </a:r>
            <a:r>
              <a:rPr lang="es-ES" sz="2400" dirty="0" err="1"/>
              <a:t>good</a:t>
            </a:r>
            <a:r>
              <a:rPr lang="es-ES" sz="2400" dirty="0"/>
              <a:t> </a:t>
            </a:r>
            <a:r>
              <a:rPr lang="es-ES" sz="2400" dirty="0" err="1"/>
              <a:t>approximation</a:t>
            </a:r>
            <a:r>
              <a:rPr lang="es-ES" sz="2400" dirty="0"/>
              <a:t> </a:t>
            </a:r>
            <a:r>
              <a:rPr lang="es-ES" sz="2400" dirty="0" err="1"/>
              <a:t>for</a:t>
            </a:r>
            <a:r>
              <a:rPr lang="es-ES" sz="2400" dirty="0"/>
              <a:t> </a:t>
            </a:r>
            <a:r>
              <a:rPr lang="es-ES" sz="2400" dirty="0" err="1"/>
              <a:t>the</a:t>
            </a:r>
            <a:r>
              <a:rPr lang="es-ES" sz="2400" dirty="0"/>
              <a:t> </a:t>
            </a:r>
            <a:r>
              <a:rPr lang="es-ES" sz="2400" dirty="0" err="1"/>
              <a:t>Bloch</a:t>
            </a:r>
            <a:r>
              <a:rPr lang="es-ES" sz="2400" dirty="0"/>
              <a:t> </a:t>
            </a:r>
            <a:r>
              <a:rPr lang="es-ES" sz="2400" dirty="0" err="1"/>
              <a:t>eigenfunctions</a:t>
            </a:r>
            <a:r>
              <a:rPr lang="es-ES" sz="2400" dirty="0"/>
              <a:t> </a:t>
            </a:r>
            <a:r>
              <a:rPr lang="es-ES" sz="2400" dirty="0" err="1"/>
              <a:t>is</a:t>
            </a:r>
            <a:r>
              <a:rPr lang="es-ES" sz="2400" dirty="0"/>
              <a:t> </a:t>
            </a:r>
            <a:r>
              <a:rPr lang="es-ES" sz="2400" dirty="0" err="1"/>
              <a:t>provided</a:t>
            </a:r>
            <a:r>
              <a:rPr lang="es-ES" sz="2400" dirty="0"/>
              <a:t> </a:t>
            </a:r>
            <a:r>
              <a:rPr lang="es-ES" sz="2400" dirty="0" err="1"/>
              <a:t>by</a:t>
            </a:r>
            <a:r>
              <a:rPr lang="es-ES" sz="2400" dirty="0"/>
              <a:t> a linear </a:t>
            </a:r>
            <a:r>
              <a:rPr lang="es-ES" sz="2400" dirty="0" err="1"/>
              <a:t>combination</a:t>
            </a:r>
            <a:r>
              <a:rPr lang="es-ES" sz="2400" dirty="0"/>
              <a:t> of </a:t>
            </a:r>
            <a:r>
              <a:rPr lang="es-ES" sz="2400" dirty="0" err="1"/>
              <a:t>the</a:t>
            </a:r>
            <a:r>
              <a:rPr lang="es-ES" sz="2400" dirty="0"/>
              <a:t> </a:t>
            </a:r>
            <a:r>
              <a:rPr lang="es-ES" sz="2400" dirty="0" err="1"/>
              <a:t>atomic</a:t>
            </a:r>
            <a:r>
              <a:rPr lang="es-ES" sz="2400" dirty="0"/>
              <a:t> </a:t>
            </a:r>
            <a:r>
              <a:rPr lang="es-ES" sz="2400" dirty="0" err="1"/>
              <a:t>orbitals</a:t>
            </a:r>
            <a:endParaRPr lang="es-ES" sz="2400" dirty="0"/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2657" y="1400614"/>
            <a:ext cx="2705986" cy="395998"/>
          </a:xfrm>
          <a:prstGeom prst="rect">
            <a:avLst/>
          </a:prstGeom>
        </p:spPr>
      </p:pic>
      <p:grpSp>
        <p:nvGrpSpPr>
          <p:cNvPr id="23" name="Agrupar 22"/>
          <p:cNvGrpSpPr/>
          <p:nvPr/>
        </p:nvGrpSpPr>
        <p:grpSpPr>
          <a:xfrm>
            <a:off x="69850" y="2093913"/>
            <a:ext cx="8991600" cy="381000"/>
            <a:chOff x="152400" y="2438400"/>
            <a:chExt cx="8991600" cy="381000"/>
          </a:xfrm>
        </p:grpSpPr>
        <p:sp>
          <p:nvSpPr>
            <p:cNvPr id="22" name="CuadroTexto 21"/>
            <p:cNvSpPr txBox="1"/>
            <p:nvPr/>
          </p:nvSpPr>
          <p:spPr>
            <a:xfrm>
              <a:off x="152400" y="2438400"/>
              <a:ext cx="899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where</a:t>
              </a:r>
              <a:r>
                <a:rPr lang="es-ES" b="1" dirty="0">
                  <a:solidFill>
                    <a:srgbClr val="FFFFFF"/>
                  </a:solidFill>
                </a:rPr>
                <a:t>              are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Bloch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eigenfunctions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that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should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obey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Bloch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theorem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  <p:pic>
          <p:nvPicPr>
            <p:cNvPr id="20" name="Imagen 1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63438" y="2491200"/>
              <a:ext cx="765362" cy="328200"/>
            </a:xfrm>
            <a:prstGeom prst="rect">
              <a:avLst/>
            </a:prstGeom>
          </p:spPr>
        </p:pic>
      </p:grpSp>
      <p:pic>
        <p:nvPicPr>
          <p:cNvPr id="21" name="Imagen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5531" y="2754213"/>
            <a:ext cx="2316719" cy="432000"/>
          </a:xfrm>
          <a:prstGeom prst="rect">
            <a:avLst/>
          </a:prstGeom>
        </p:spPr>
      </p:pic>
      <p:pic>
        <p:nvPicPr>
          <p:cNvPr id="25" name="Imagen 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2958" y="2790213"/>
            <a:ext cx="2204523" cy="360000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5030" y="4038600"/>
            <a:ext cx="4521240" cy="719999"/>
          </a:xfrm>
          <a:prstGeom prst="rect">
            <a:avLst/>
          </a:prstGeom>
        </p:spPr>
      </p:pic>
      <p:grpSp>
        <p:nvGrpSpPr>
          <p:cNvPr id="8" name="Agrupar 7"/>
          <p:cNvGrpSpPr/>
          <p:nvPr/>
        </p:nvGrpSpPr>
        <p:grpSpPr>
          <a:xfrm>
            <a:off x="609600" y="5858470"/>
            <a:ext cx="7924800" cy="923330"/>
            <a:chOff x="609600" y="4953000"/>
            <a:chExt cx="7924800" cy="923330"/>
          </a:xfrm>
        </p:grpSpPr>
        <p:sp>
          <p:nvSpPr>
            <p:cNvPr id="4" name="CuadroTexto 3"/>
            <p:cNvSpPr txBox="1"/>
            <p:nvPr/>
          </p:nvSpPr>
          <p:spPr>
            <a:xfrm>
              <a:off x="609600" y="4953000"/>
              <a:ext cx="792480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problem</a:t>
              </a:r>
              <a:r>
                <a:rPr lang="es-ES_tradnl" b="1" dirty="0">
                  <a:solidFill>
                    <a:schemeClr val="bg1"/>
                  </a:solidFill>
                </a:rPr>
                <a:t> has </a:t>
              </a:r>
              <a:r>
                <a:rPr lang="es-ES_tradnl" b="1" dirty="0" err="1">
                  <a:solidFill>
                    <a:schemeClr val="bg1"/>
                  </a:solidFill>
                </a:rPr>
                <a:t>translated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on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how</a:t>
              </a:r>
              <a:r>
                <a:rPr lang="es-ES_tradnl" b="1" dirty="0">
                  <a:solidFill>
                    <a:schemeClr val="bg1"/>
                  </a:solidFill>
                </a:rPr>
                <a:t> to compute:</a:t>
              </a:r>
            </a:p>
            <a:p>
              <a:r>
                <a:rPr lang="es-ES_tradnl" b="1" dirty="0">
                  <a:solidFill>
                    <a:schemeClr val="bg1"/>
                  </a:solidFill>
                </a:rPr>
                <a:t>	-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coefficients</a:t>
              </a:r>
              <a:r>
                <a:rPr lang="es-ES_tradnl" b="1" dirty="0">
                  <a:solidFill>
                    <a:schemeClr val="bg1"/>
                  </a:solidFill>
                </a:rPr>
                <a:t> of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expansion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</a:p>
            <a:p>
              <a:r>
                <a:rPr lang="es-ES_tradnl" b="1" dirty="0">
                  <a:solidFill>
                    <a:schemeClr val="bg1"/>
                  </a:solidFill>
                </a:rPr>
                <a:t>	-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discrete</a:t>
              </a:r>
              <a:r>
                <a:rPr lang="es-ES_tradnl" b="1" dirty="0">
                  <a:solidFill>
                    <a:schemeClr val="bg1"/>
                  </a:solidFill>
                </a:rPr>
                <a:t> set of </a:t>
              </a:r>
              <a:r>
                <a:rPr lang="es-ES_tradnl" b="1" dirty="0" err="1">
                  <a:solidFill>
                    <a:schemeClr val="bg1"/>
                  </a:solidFill>
                </a:rPr>
                <a:t>eigenvalues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</a:p>
          </p:txBody>
        </p:sp>
        <p:pic>
          <p:nvPicPr>
            <p:cNvPr id="6" name="Imagen 5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140942" y="5562600"/>
              <a:ext cx="574058" cy="304800"/>
            </a:xfrm>
            <a:prstGeom prst="rect">
              <a:avLst/>
            </a:prstGeom>
          </p:spPr>
        </p:pic>
        <p:pic>
          <p:nvPicPr>
            <p:cNvPr id="7" name="Imagen 6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410200" y="5243704"/>
              <a:ext cx="685800" cy="342296"/>
            </a:xfrm>
            <a:prstGeom prst="rect">
              <a:avLst/>
            </a:prstGeom>
          </p:spPr>
        </p:pic>
      </p:grpSp>
      <p:sp>
        <p:nvSpPr>
          <p:cNvPr id="9" name="CuadroTexto 8"/>
          <p:cNvSpPr txBox="1"/>
          <p:nvPr/>
        </p:nvSpPr>
        <p:spPr>
          <a:xfrm>
            <a:off x="476250" y="4953000"/>
            <a:ext cx="8191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Due</a:t>
            </a:r>
            <a:r>
              <a:rPr lang="es-ES_tradnl" b="1" dirty="0">
                <a:solidFill>
                  <a:schemeClr val="bg1"/>
                </a:solidFill>
              </a:rPr>
              <a:t> to </a:t>
            </a:r>
            <a:r>
              <a:rPr lang="es-ES_tradnl" b="1" dirty="0" err="1">
                <a:solidFill>
                  <a:schemeClr val="bg1"/>
                </a:solidFill>
              </a:rPr>
              <a:t>this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expansion</a:t>
            </a:r>
            <a:r>
              <a:rPr lang="es-ES_tradnl" b="1" dirty="0">
                <a:solidFill>
                  <a:schemeClr val="bg1"/>
                </a:solidFill>
              </a:rPr>
              <a:t>, in </a:t>
            </a:r>
            <a:r>
              <a:rPr lang="es-ES_tradnl" b="1" dirty="0" err="1">
                <a:solidFill>
                  <a:schemeClr val="bg1"/>
                </a:solidFill>
              </a:rPr>
              <a:t>many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textbooks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tight-binding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approach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is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also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known</a:t>
            </a:r>
            <a:r>
              <a:rPr lang="es-ES_tradnl" b="1" dirty="0">
                <a:solidFill>
                  <a:schemeClr val="bg1"/>
                </a:solidFill>
              </a:rPr>
              <a:t> as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>
                <a:solidFill>
                  <a:srgbClr val="FFFF00"/>
                </a:solidFill>
              </a:rPr>
              <a:t>linear </a:t>
            </a:r>
            <a:r>
              <a:rPr lang="es-ES_tradnl" b="1" dirty="0" err="1">
                <a:solidFill>
                  <a:srgbClr val="FFFF00"/>
                </a:solidFill>
              </a:rPr>
              <a:t>combination</a:t>
            </a:r>
            <a:r>
              <a:rPr lang="es-ES_tradnl" b="1" dirty="0">
                <a:solidFill>
                  <a:srgbClr val="FFFF00"/>
                </a:solidFill>
              </a:rPr>
              <a:t> of </a:t>
            </a:r>
            <a:r>
              <a:rPr lang="es-ES_tradnl" b="1" dirty="0" err="1">
                <a:solidFill>
                  <a:srgbClr val="FFFF00"/>
                </a:solidFill>
              </a:rPr>
              <a:t>atomic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 err="1">
                <a:solidFill>
                  <a:srgbClr val="FFFF00"/>
                </a:solidFill>
              </a:rPr>
              <a:t>orbitals</a:t>
            </a:r>
            <a:r>
              <a:rPr lang="es-ES_tradnl" b="1" dirty="0">
                <a:solidFill>
                  <a:srgbClr val="FFFF00"/>
                </a:solidFill>
              </a:rPr>
              <a:t> </a:t>
            </a:r>
            <a:r>
              <a:rPr lang="es-ES_tradnl" b="1" dirty="0">
                <a:solidFill>
                  <a:schemeClr val="bg1"/>
                </a:solidFill>
              </a:rPr>
              <a:t>(LCAO) </a:t>
            </a:r>
            <a:r>
              <a:rPr lang="es-ES_tradnl" b="1" dirty="0" err="1">
                <a:solidFill>
                  <a:schemeClr val="bg1"/>
                </a:solidFill>
              </a:rPr>
              <a:t>approach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44344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7696200" cy="838200"/>
          </a:xfrm>
        </p:spPr>
        <p:txBody>
          <a:bodyPr/>
          <a:lstStyle/>
          <a:p>
            <a:r>
              <a:rPr lang="es-ES" dirty="0" err="1"/>
              <a:t>Construction</a:t>
            </a:r>
            <a:r>
              <a:rPr lang="es-ES" dirty="0"/>
              <a:t> of a </a:t>
            </a:r>
            <a:r>
              <a:rPr lang="es-ES" dirty="0" err="1"/>
              <a:t>basis</a:t>
            </a:r>
            <a:r>
              <a:rPr lang="es-ES" dirty="0"/>
              <a:t> set </a:t>
            </a:r>
            <a:r>
              <a:rPr lang="es-ES" dirty="0" err="1"/>
              <a:t>that</a:t>
            </a:r>
            <a:r>
              <a:rPr lang="es-ES" dirty="0"/>
              <a:t> </a:t>
            </a:r>
            <a:r>
              <a:rPr lang="es-ES" dirty="0" err="1"/>
              <a:t>satisfies</a:t>
            </a:r>
            <a:r>
              <a:rPr lang="es-ES" dirty="0"/>
              <a:t> </a:t>
            </a:r>
            <a:r>
              <a:rPr lang="es-ES" dirty="0" err="1"/>
              <a:t>Bloch</a:t>
            </a:r>
            <a:r>
              <a:rPr lang="es-ES" dirty="0"/>
              <a:t> </a:t>
            </a:r>
            <a:r>
              <a:rPr lang="es-ES" dirty="0" err="1"/>
              <a:t>theorem</a:t>
            </a:r>
            <a:endParaRPr lang="es-ES" dirty="0"/>
          </a:p>
        </p:txBody>
      </p:sp>
      <p:grpSp>
        <p:nvGrpSpPr>
          <p:cNvPr id="23" name="Group 41"/>
          <p:cNvGrpSpPr>
            <a:grpSpLocks/>
          </p:cNvGrpSpPr>
          <p:nvPr/>
        </p:nvGrpSpPr>
        <p:grpSpPr bwMode="auto">
          <a:xfrm>
            <a:off x="3352800" y="1828800"/>
            <a:ext cx="2438400" cy="1447797"/>
            <a:chOff x="2142" y="3091"/>
            <a:chExt cx="2064" cy="1152"/>
          </a:xfrm>
        </p:grpSpPr>
        <p:sp>
          <p:nvSpPr>
            <p:cNvPr id="24" name="Rectangle 26"/>
            <p:cNvSpPr>
              <a:spLocks noChangeArrowheads="1"/>
            </p:cNvSpPr>
            <p:nvPr/>
          </p:nvSpPr>
          <p:spPr bwMode="auto">
            <a:xfrm>
              <a:off x="2142" y="3091"/>
              <a:ext cx="2064" cy="115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s-ES"/>
            </a:p>
          </p:txBody>
        </p:sp>
        <p:pic>
          <p:nvPicPr>
            <p:cNvPr id="26" name="Picture 27" descr="atomo5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5" y="3341"/>
              <a:ext cx="635" cy="5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28" descr="atomo5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2" y="3341"/>
              <a:ext cx="635" cy="5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9" descr="atomo5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18" y="3341"/>
              <a:ext cx="635" cy="5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30" descr="atomo5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" y="3341"/>
              <a:ext cx="635" cy="5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 Box 32"/>
            <p:cNvSpPr txBox="1">
              <a:spLocks noChangeArrowheads="1"/>
            </p:cNvSpPr>
            <p:nvPr/>
          </p:nvSpPr>
          <p:spPr bwMode="auto">
            <a:xfrm>
              <a:off x="2349" y="3120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s-ES" sz="2000" b="1" dirty="0">
                  <a:solidFill>
                    <a:schemeClr val="accent2"/>
                  </a:solidFill>
                  <a:sym typeface="Symbol" charset="0"/>
                </a:rPr>
                <a:t>1s</a:t>
              </a:r>
              <a:endParaRPr lang="es-ES" sz="2000" b="1" dirty="0"/>
            </a:p>
          </p:txBody>
        </p:sp>
        <p:sp>
          <p:nvSpPr>
            <p:cNvPr id="31" name="Text Box 33"/>
            <p:cNvSpPr txBox="1">
              <a:spLocks noChangeArrowheads="1"/>
            </p:cNvSpPr>
            <p:nvPr/>
          </p:nvSpPr>
          <p:spPr bwMode="auto">
            <a:xfrm>
              <a:off x="2781" y="3120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s-ES" sz="2000" b="1">
                  <a:solidFill>
                    <a:schemeClr val="accent2"/>
                  </a:solidFill>
                  <a:sym typeface="Symbol" charset="0"/>
                </a:rPr>
                <a:t>1s</a:t>
              </a:r>
              <a:endParaRPr lang="es-ES" sz="2000" b="1"/>
            </a:p>
          </p:txBody>
        </p:sp>
        <p:sp>
          <p:nvSpPr>
            <p:cNvPr id="32" name="Text Box 34"/>
            <p:cNvSpPr txBox="1">
              <a:spLocks noChangeArrowheads="1"/>
            </p:cNvSpPr>
            <p:nvPr/>
          </p:nvSpPr>
          <p:spPr bwMode="auto">
            <a:xfrm>
              <a:off x="3213" y="3120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s-ES" sz="2000" b="1">
                  <a:solidFill>
                    <a:schemeClr val="accent2"/>
                  </a:solidFill>
                  <a:sym typeface="Symbol" charset="0"/>
                </a:rPr>
                <a:t>1s</a:t>
              </a:r>
              <a:endParaRPr lang="es-ES" sz="2000" b="1"/>
            </a:p>
          </p:txBody>
        </p:sp>
        <p:sp>
          <p:nvSpPr>
            <p:cNvPr id="33" name="Text Box 35"/>
            <p:cNvSpPr txBox="1">
              <a:spLocks noChangeArrowheads="1"/>
            </p:cNvSpPr>
            <p:nvPr/>
          </p:nvSpPr>
          <p:spPr bwMode="auto">
            <a:xfrm>
              <a:off x="3645" y="3120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s-ES" sz="2000" b="1" dirty="0">
                  <a:solidFill>
                    <a:schemeClr val="accent2"/>
                  </a:solidFill>
                  <a:sym typeface="Symbol" charset="0"/>
                </a:rPr>
                <a:t>1s</a:t>
              </a:r>
              <a:endParaRPr lang="es-ES" sz="2000" b="1" dirty="0"/>
            </a:p>
          </p:txBody>
        </p:sp>
        <p:sp>
          <p:nvSpPr>
            <p:cNvPr id="34" name="Text Box 36"/>
            <p:cNvSpPr txBox="1">
              <a:spLocks noChangeArrowheads="1"/>
            </p:cNvSpPr>
            <p:nvPr/>
          </p:nvSpPr>
          <p:spPr bwMode="auto">
            <a:xfrm>
              <a:off x="3856" y="3129"/>
              <a:ext cx="248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s-ES" sz="2000" b="1">
                  <a:solidFill>
                    <a:schemeClr val="accent2"/>
                  </a:solidFill>
                  <a:sym typeface="Symbol" charset="0"/>
                </a:rPr>
                <a:t>...</a:t>
              </a:r>
              <a:endParaRPr lang="es-ES" sz="2000" b="1"/>
            </a:p>
          </p:txBody>
        </p:sp>
        <p:sp>
          <p:nvSpPr>
            <p:cNvPr id="35" name="Text Box 37"/>
            <p:cNvSpPr txBox="1">
              <a:spLocks noChangeArrowheads="1"/>
            </p:cNvSpPr>
            <p:nvPr/>
          </p:nvSpPr>
          <p:spPr bwMode="auto">
            <a:xfrm>
              <a:off x="3568" y="3943"/>
              <a:ext cx="447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es-ES" sz="1400" b="1">
                  <a:solidFill>
                    <a:schemeClr val="accent2"/>
                  </a:solidFill>
                  <a:sym typeface="Symbol" charset="0"/>
                </a:rPr>
                <a:t>(n+2)a</a:t>
              </a:r>
              <a:endParaRPr lang="es-ES" sz="1400" b="1">
                <a:solidFill>
                  <a:schemeClr val="accent2"/>
                </a:solidFill>
              </a:endParaRPr>
            </a:p>
          </p:txBody>
        </p:sp>
        <p:sp>
          <p:nvSpPr>
            <p:cNvPr id="36" name="Text Box 38"/>
            <p:cNvSpPr txBox="1">
              <a:spLocks noChangeArrowheads="1"/>
            </p:cNvSpPr>
            <p:nvPr/>
          </p:nvSpPr>
          <p:spPr bwMode="auto">
            <a:xfrm>
              <a:off x="3168" y="3943"/>
              <a:ext cx="447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es-ES" sz="1400" b="1">
                  <a:solidFill>
                    <a:schemeClr val="accent2"/>
                  </a:solidFill>
                  <a:sym typeface="Symbol" charset="0"/>
                </a:rPr>
                <a:t>(n+1)a</a:t>
              </a:r>
              <a:endParaRPr lang="es-ES" sz="1400" b="1">
                <a:solidFill>
                  <a:schemeClr val="accent2"/>
                </a:solidFill>
              </a:endParaRPr>
            </a:p>
          </p:txBody>
        </p:sp>
        <p:sp>
          <p:nvSpPr>
            <p:cNvPr id="37" name="Text Box 39"/>
            <p:cNvSpPr txBox="1">
              <a:spLocks noChangeArrowheads="1"/>
            </p:cNvSpPr>
            <p:nvPr/>
          </p:nvSpPr>
          <p:spPr bwMode="auto">
            <a:xfrm>
              <a:off x="2795" y="3943"/>
              <a:ext cx="246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es-ES" sz="1400" b="1">
                  <a:solidFill>
                    <a:schemeClr val="accent2"/>
                  </a:solidFill>
                  <a:sym typeface="Symbol" charset="0"/>
                </a:rPr>
                <a:t>na</a:t>
              </a:r>
              <a:endParaRPr lang="es-ES" sz="1400" b="1">
                <a:solidFill>
                  <a:schemeClr val="accent2"/>
                </a:solidFill>
              </a:endParaRPr>
            </a:p>
          </p:txBody>
        </p:sp>
        <p:sp>
          <p:nvSpPr>
            <p:cNvPr id="38" name="Text Box 40"/>
            <p:cNvSpPr txBox="1">
              <a:spLocks noChangeArrowheads="1"/>
            </p:cNvSpPr>
            <p:nvPr/>
          </p:nvSpPr>
          <p:spPr bwMode="auto">
            <a:xfrm>
              <a:off x="2286" y="3936"/>
              <a:ext cx="419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es-ES" sz="1400" b="1">
                  <a:solidFill>
                    <a:schemeClr val="accent2"/>
                  </a:solidFill>
                  <a:sym typeface="Symbol" charset="0"/>
                </a:rPr>
                <a:t>(n-1)a</a:t>
              </a:r>
              <a:endParaRPr lang="es-ES" sz="1400" b="1">
                <a:solidFill>
                  <a:schemeClr val="accent2"/>
                </a:solidFill>
              </a:endParaRPr>
            </a:p>
          </p:txBody>
        </p:sp>
      </p:grpSp>
      <p:sp>
        <p:nvSpPr>
          <p:cNvPr id="17" name="CuadroTexto 16"/>
          <p:cNvSpPr txBox="1"/>
          <p:nvPr/>
        </p:nvSpPr>
        <p:spPr>
          <a:xfrm>
            <a:off x="685800" y="914400"/>
            <a:ext cx="8077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same</a:t>
            </a:r>
            <a:r>
              <a:rPr lang="es-ES_tradnl" b="1" dirty="0">
                <a:solidFill>
                  <a:schemeClr val="bg1"/>
                </a:solidFill>
              </a:rPr>
              <a:t> orbital           </a:t>
            </a:r>
            <a:r>
              <a:rPr lang="es-ES_tradnl" b="1" dirty="0" err="1">
                <a:solidFill>
                  <a:schemeClr val="bg1"/>
                </a:solidFill>
              </a:rPr>
              <a:t>is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defined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for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every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atom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same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type</a:t>
            </a:r>
            <a:r>
              <a:rPr lang="es-ES_tradnl" b="1" dirty="0">
                <a:solidFill>
                  <a:schemeClr val="bg1"/>
                </a:solidFill>
              </a:rPr>
              <a:t> in </a:t>
            </a:r>
            <a:r>
              <a:rPr lang="es-ES_tradnl" b="1" dirty="0" err="1">
                <a:solidFill>
                  <a:schemeClr val="bg1"/>
                </a:solidFill>
              </a:rPr>
              <a:t>our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periodically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repeated</a:t>
            </a:r>
            <a:r>
              <a:rPr lang="es-ES_tradnl" b="1" dirty="0">
                <a:solidFill>
                  <a:schemeClr val="bg1"/>
                </a:solidFill>
              </a:rPr>
              <a:t> material </a:t>
            </a:r>
          </a:p>
        </p:txBody>
      </p:sp>
      <p:pic>
        <p:nvPicPr>
          <p:cNvPr id="39" name="Imagen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6046" y="4724400"/>
            <a:ext cx="3751907" cy="619131"/>
          </a:xfrm>
          <a:prstGeom prst="rect">
            <a:avLst/>
          </a:prstGeom>
        </p:spPr>
      </p:pic>
      <p:pic>
        <p:nvPicPr>
          <p:cNvPr id="18" name="Imagen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3200" y="990600"/>
            <a:ext cx="540773" cy="252000"/>
          </a:xfrm>
          <a:prstGeom prst="rect">
            <a:avLst/>
          </a:prstGeom>
        </p:spPr>
      </p:pic>
      <p:grpSp>
        <p:nvGrpSpPr>
          <p:cNvPr id="41" name="Agrupar 40"/>
          <p:cNvGrpSpPr/>
          <p:nvPr/>
        </p:nvGrpSpPr>
        <p:grpSpPr>
          <a:xfrm>
            <a:off x="800100" y="3505200"/>
            <a:ext cx="7962900" cy="923330"/>
            <a:chOff x="800100" y="3505200"/>
            <a:chExt cx="7962900" cy="923330"/>
          </a:xfrm>
        </p:grpSpPr>
        <p:sp>
          <p:nvSpPr>
            <p:cNvPr id="19" name="CuadroTexto 18"/>
            <p:cNvSpPr txBox="1"/>
            <p:nvPr/>
          </p:nvSpPr>
          <p:spPr>
            <a:xfrm>
              <a:off x="800100" y="3505200"/>
              <a:ext cx="796290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Since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eigenfunctions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must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comply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with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Bloch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theorem</a:t>
              </a:r>
              <a:r>
                <a:rPr lang="es-ES_tradnl" b="1" dirty="0">
                  <a:solidFill>
                    <a:schemeClr val="bg1"/>
                  </a:solidFill>
                </a:rPr>
                <a:t>,              </a:t>
              </a:r>
              <a:r>
                <a:rPr lang="es-ES_tradnl" b="1" dirty="0" err="1">
                  <a:solidFill>
                    <a:schemeClr val="bg1"/>
                  </a:solidFill>
                </a:rPr>
                <a:t>it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is</a:t>
              </a:r>
              <a:r>
                <a:rPr lang="es-ES_tradnl" b="1" dirty="0">
                  <a:solidFill>
                    <a:schemeClr val="bg1"/>
                  </a:solidFill>
                </a:rPr>
                <a:t> sensible to define a </a:t>
              </a:r>
              <a:r>
                <a:rPr lang="es-ES_tradnl" b="1" dirty="0" err="1">
                  <a:solidFill>
                    <a:schemeClr val="bg1"/>
                  </a:solidFill>
                </a:rPr>
                <a:t>basis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that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comply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also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with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Bloch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theorem</a:t>
              </a:r>
              <a:r>
                <a:rPr lang="es-ES_tradnl" b="1" dirty="0">
                  <a:solidFill>
                    <a:schemeClr val="bg1"/>
                  </a:solidFill>
                </a:rPr>
                <a:t>.</a:t>
              </a:r>
            </a:p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For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every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given</a:t>
              </a:r>
              <a:r>
                <a:rPr lang="es-ES_tradnl" b="1" dirty="0">
                  <a:solidFill>
                    <a:schemeClr val="bg1"/>
                  </a:solidFill>
                </a:rPr>
                <a:t>     -</a:t>
              </a:r>
              <a:r>
                <a:rPr lang="es-ES_tradnl" b="1" dirty="0" err="1">
                  <a:solidFill>
                    <a:schemeClr val="bg1"/>
                  </a:solidFill>
                </a:rPr>
                <a:t>point</a:t>
              </a:r>
              <a:r>
                <a:rPr lang="es-ES_tradnl" b="1" dirty="0">
                  <a:solidFill>
                    <a:schemeClr val="bg1"/>
                  </a:solidFill>
                </a:rPr>
                <a:t> in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first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Brillouin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zone</a:t>
              </a:r>
              <a:r>
                <a:rPr lang="es-ES_tradnl" b="1" dirty="0">
                  <a:solidFill>
                    <a:schemeClr val="bg1"/>
                  </a:solidFill>
                </a:rPr>
                <a:t>, </a:t>
              </a:r>
              <a:r>
                <a:rPr lang="es-ES_tradnl" b="1" dirty="0" err="1">
                  <a:solidFill>
                    <a:schemeClr val="bg1"/>
                  </a:solidFill>
                </a:rPr>
                <a:t>we</a:t>
              </a:r>
              <a:r>
                <a:rPr lang="es-ES_tradnl" b="1" dirty="0">
                  <a:solidFill>
                    <a:schemeClr val="bg1"/>
                  </a:solidFill>
                </a:rPr>
                <a:t> define</a:t>
              </a:r>
            </a:p>
          </p:txBody>
        </p:sp>
        <p:pic>
          <p:nvPicPr>
            <p:cNvPr id="40" name="Imagen 3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276600" y="4038600"/>
              <a:ext cx="254473" cy="324000"/>
            </a:xfrm>
            <a:prstGeom prst="rect">
              <a:avLst/>
            </a:prstGeom>
          </p:spPr>
        </p:pic>
      </p:grpSp>
      <p:grpSp>
        <p:nvGrpSpPr>
          <p:cNvPr id="44" name="Agrupar 43"/>
          <p:cNvGrpSpPr/>
          <p:nvPr/>
        </p:nvGrpSpPr>
        <p:grpSpPr>
          <a:xfrm>
            <a:off x="0" y="5562600"/>
            <a:ext cx="9063356" cy="933513"/>
            <a:chOff x="0" y="5562600"/>
            <a:chExt cx="9063356" cy="933513"/>
          </a:xfrm>
        </p:grpSpPr>
        <p:sp>
          <p:nvSpPr>
            <p:cNvPr id="42" name="CuadroTexto 41"/>
            <p:cNvSpPr txBox="1"/>
            <p:nvPr/>
          </p:nvSpPr>
          <p:spPr>
            <a:xfrm>
              <a:off x="0" y="5562600"/>
              <a:ext cx="83820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600" b="1" dirty="0" err="1">
                  <a:solidFill>
                    <a:srgbClr val="00FFFF"/>
                  </a:solidFill>
                </a:rPr>
                <a:t>Exercise</a:t>
              </a:r>
              <a:r>
                <a:rPr lang="es-ES_tradnl" sz="1600" b="1" dirty="0">
                  <a:solidFill>
                    <a:srgbClr val="00FFFF"/>
                  </a:solidFill>
                </a:rPr>
                <a:t> 1: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Proof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that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these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basis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functions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verify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the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Bloch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theorem</a:t>
              </a:r>
              <a:endParaRPr lang="es-ES_tradnl" sz="1600" b="1" dirty="0">
                <a:solidFill>
                  <a:srgbClr val="00FFFF"/>
                </a:solidFill>
              </a:endParaRPr>
            </a:p>
            <a:p>
              <a:endParaRPr lang="es-ES_tradnl" sz="1600" b="1" dirty="0">
                <a:solidFill>
                  <a:srgbClr val="00FFFF"/>
                </a:solidFill>
              </a:endParaRPr>
            </a:p>
            <a:p>
              <a:r>
                <a:rPr lang="es-ES_tradnl" sz="1600" b="1" dirty="0" err="1">
                  <a:solidFill>
                    <a:srgbClr val="00FFFF"/>
                  </a:solidFill>
                </a:rPr>
                <a:t>Exercise</a:t>
              </a:r>
              <a:r>
                <a:rPr lang="es-ES_tradnl" sz="1600" b="1" dirty="0">
                  <a:solidFill>
                    <a:srgbClr val="00FFFF"/>
                  </a:solidFill>
                </a:rPr>
                <a:t> 2: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Proof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that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for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orthogonal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atomic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orbitals</a:t>
              </a:r>
              <a:r>
                <a:rPr lang="es-ES_tradnl" sz="1600" b="1" dirty="0">
                  <a:solidFill>
                    <a:srgbClr val="00FFFF"/>
                  </a:solidFill>
                </a:rPr>
                <a:t>,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then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the</a:t>
              </a:r>
              <a:r>
                <a:rPr lang="es-ES_tradnl" sz="1600" b="1" dirty="0">
                  <a:solidFill>
                    <a:srgbClr val="00FFFF"/>
                  </a:solidFill>
                </a:rPr>
                <a:t> </a:t>
              </a:r>
              <a:r>
                <a:rPr lang="es-ES_tradnl" sz="1600" b="1" dirty="0" err="1">
                  <a:solidFill>
                    <a:srgbClr val="00FFFF"/>
                  </a:solidFill>
                </a:rPr>
                <a:t>normalization</a:t>
              </a:r>
              <a:r>
                <a:rPr lang="es-ES_tradnl" sz="1600" b="1" dirty="0">
                  <a:solidFill>
                    <a:srgbClr val="00FFFF"/>
                  </a:solidFill>
                </a:rPr>
                <a:t> factor</a:t>
              </a:r>
            </a:p>
          </p:txBody>
        </p:sp>
        <p:pic>
          <p:nvPicPr>
            <p:cNvPr id="43" name="Imagen 4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077200" y="6019800"/>
              <a:ext cx="986156" cy="47631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41498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6553200" cy="838200"/>
          </a:xfrm>
        </p:spPr>
        <p:txBody>
          <a:bodyPr/>
          <a:lstStyle/>
          <a:p>
            <a:r>
              <a:rPr lang="es-ES" dirty="0"/>
              <a:t>Schrödinger </a:t>
            </a:r>
            <a:r>
              <a:rPr lang="es-ES" dirty="0" err="1"/>
              <a:t>equation</a:t>
            </a:r>
            <a:r>
              <a:rPr lang="es-ES" dirty="0"/>
              <a:t> in a </a:t>
            </a:r>
            <a:r>
              <a:rPr lang="es-ES" dirty="0" err="1"/>
              <a:t>basis</a:t>
            </a:r>
            <a:r>
              <a:rPr lang="es-ES" dirty="0"/>
              <a:t> of </a:t>
            </a:r>
            <a:r>
              <a:rPr lang="es-ES" dirty="0" err="1"/>
              <a:t>Bloch-like</a:t>
            </a:r>
            <a:r>
              <a:rPr lang="es-ES" dirty="0"/>
              <a:t> </a:t>
            </a:r>
            <a:r>
              <a:rPr lang="es-ES" dirty="0" err="1"/>
              <a:t>atomic</a:t>
            </a:r>
            <a:r>
              <a:rPr lang="es-ES" dirty="0"/>
              <a:t> </a:t>
            </a:r>
            <a:r>
              <a:rPr lang="es-ES" dirty="0" err="1"/>
              <a:t>orbitals</a:t>
            </a:r>
            <a:endParaRPr lang="es-ES" dirty="0"/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9007" y="3124200"/>
            <a:ext cx="2705986" cy="395998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1380" y="1621200"/>
            <a:ext cx="4521240" cy="719999"/>
          </a:xfrm>
          <a:prstGeom prst="rect">
            <a:avLst/>
          </a:prstGeom>
        </p:spPr>
      </p:pic>
      <p:sp>
        <p:nvSpPr>
          <p:cNvPr id="9" name="CuadroTexto 8"/>
          <p:cNvSpPr txBox="1"/>
          <p:nvPr/>
        </p:nvSpPr>
        <p:spPr>
          <a:xfrm>
            <a:off x="1828800" y="1110734"/>
            <a:ext cx="548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Replace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expansion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eigenfunction</a:t>
            </a:r>
            <a:endParaRPr lang="es-ES_tradnl" b="1" dirty="0">
              <a:solidFill>
                <a:schemeClr val="bg1"/>
              </a:solidFill>
            </a:endParaRPr>
          </a:p>
        </p:txBody>
      </p:sp>
      <p:sp>
        <p:nvSpPr>
          <p:cNvPr id="15" name="CuadroTexto 14"/>
          <p:cNvSpPr txBox="1"/>
          <p:nvPr/>
        </p:nvSpPr>
        <p:spPr>
          <a:xfrm>
            <a:off x="1828800" y="2482334"/>
            <a:ext cx="548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>
                <a:solidFill>
                  <a:schemeClr val="bg1"/>
                </a:solidFill>
              </a:rPr>
              <a:t>In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one-particle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Schr</a:t>
            </a:r>
            <a:r>
              <a:rPr lang="es-ES" b="1" dirty="0" err="1">
                <a:solidFill>
                  <a:schemeClr val="bg1"/>
                </a:solidFill>
              </a:rPr>
              <a:t>ödinger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equation</a:t>
            </a:r>
            <a:endParaRPr lang="es-ES_tradnl" b="1" dirty="0">
              <a:solidFill>
                <a:schemeClr val="bg1"/>
              </a:solidFill>
            </a:endParaRPr>
          </a:p>
        </p:txBody>
      </p:sp>
      <p:pic>
        <p:nvPicPr>
          <p:cNvPr id="10" name="Imagen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726" y="4378200"/>
            <a:ext cx="4192547" cy="540000"/>
          </a:xfrm>
          <a:prstGeom prst="rect">
            <a:avLst/>
          </a:prstGeom>
        </p:spPr>
      </p:pic>
      <p:sp>
        <p:nvSpPr>
          <p:cNvPr id="17" name="CuadroTexto 16"/>
          <p:cNvSpPr txBox="1"/>
          <p:nvPr/>
        </p:nvSpPr>
        <p:spPr>
          <a:xfrm>
            <a:off x="1828800" y="3777734"/>
            <a:ext cx="548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We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arrive</a:t>
            </a:r>
            <a:r>
              <a:rPr lang="es-ES_tradnl" b="1" dirty="0">
                <a:solidFill>
                  <a:schemeClr val="bg1"/>
                </a:solidFill>
              </a:rPr>
              <a:t> to</a:t>
            </a:r>
          </a:p>
        </p:txBody>
      </p:sp>
      <p:sp>
        <p:nvSpPr>
          <p:cNvPr id="18" name="CuadroTexto 17"/>
          <p:cNvSpPr txBox="1"/>
          <p:nvPr/>
        </p:nvSpPr>
        <p:spPr>
          <a:xfrm>
            <a:off x="1447800" y="5105400"/>
            <a:ext cx="624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Multiply</a:t>
            </a:r>
            <a:r>
              <a:rPr lang="es-ES_tradnl" b="1" dirty="0">
                <a:solidFill>
                  <a:schemeClr val="bg1"/>
                </a:solidFill>
              </a:rPr>
              <a:t> at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left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by</a:t>
            </a:r>
            <a:r>
              <a:rPr lang="es-ES_tradnl" b="1" dirty="0">
                <a:solidFill>
                  <a:schemeClr val="bg1"/>
                </a:solidFill>
              </a:rPr>
              <a:t>            and </a:t>
            </a:r>
            <a:r>
              <a:rPr lang="es-ES_tradnl" b="1" dirty="0" err="1">
                <a:solidFill>
                  <a:schemeClr val="bg1"/>
                </a:solidFill>
              </a:rPr>
              <a:t>integrate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over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all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space</a:t>
            </a:r>
            <a:endParaRPr lang="es-ES_tradnl" b="1" dirty="0">
              <a:solidFill>
                <a:schemeClr val="bg1"/>
              </a:solidFill>
            </a:endParaRPr>
          </a:p>
        </p:txBody>
      </p:sp>
      <p:pic>
        <p:nvPicPr>
          <p:cNvPr id="11" name="Imagen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715000"/>
            <a:ext cx="9144000" cy="754342"/>
          </a:xfrm>
          <a:prstGeom prst="rect">
            <a:avLst/>
          </a:prstGeom>
        </p:spPr>
      </p:pic>
      <p:pic>
        <p:nvPicPr>
          <p:cNvPr id="12" name="Imagen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2400" y="5181600"/>
            <a:ext cx="535146" cy="2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3832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r>
              <a:rPr lang="es-ES" dirty="0" err="1"/>
              <a:t>Matrix</a:t>
            </a:r>
            <a:r>
              <a:rPr lang="es-ES" dirty="0"/>
              <a:t> </a:t>
            </a:r>
            <a:r>
              <a:rPr lang="es-ES" dirty="0" err="1"/>
              <a:t>elements</a:t>
            </a:r>
            <a:r>
              <a:rPr lang="es-ES" dirty="0"/>
              <a:t> of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Hamiltonian</a:t>
            </a:r>
            <a:r>
              <a:rPr lang="es-ES" dirty="0"/>
              <a:t> in a </a:t>
            </a:r>
            <a:r>
              <a:rPr lang="es-ES" dirty="0" err="1"/>
              <a:t>basis</a:t>
            </a:r>
            <a:r>
              <a:rPr lang="es-ES" dirty="0"/>
              <a:t> of </a:t>
            </a:r>
            <a:r>
              <a:rPr lang="es-ES" dirty="0" err="1"/>
              <a:t>Bloch-like</a:t>
            </a:r>
            <a:r>
              <a:rPr lang="es-ES" dirty="0"/>
              <a:t> </a:t>
            </a:r>
            <a:r>
              <a:rPr lang="es-ES" dirty="0" err="1"/>
              <a:t>atomic</a:t>
            </a:r>
            <a:r>
              <a:rPr lang="es-ES" dirty="0"/>
              <a:t> </a:t>
            </a:r>
            <a:r>
              <a:rPr lang="es-ES" dirty="0" err="1"/>
              <a:t>orbitals</a:t>
            </a:r>
            <a:endParaRPr lang="es-ES" dirty="0"/>
          </a:p>
        </p:txBody>
      </p:sp>
      <p:pic>
        <p:nvPicPr>
          <p:cNvPr id="11" name="Imagen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90600"/>
            <a:ext cx="9144000" cy="754342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4389" y="2438400"/>
            <a:ext cx="5075222" cy="668485"/>
          </a:xfrm>
          <a:prstGeom prst="rect">
            <a:avLst/>
          </a:prstGeom>
        </p:spPr>
      </p:pic>
      <p:sp>
        <p:nvSpPr>
          <p:cNvPr id="6" name="CuadroTexto 5"/>
          <p:cNvSpPr txBox="1"/>
          <p:nvPr/>
        </p:nvSpPr>
        <p:spPr>
          <a:xfrm>
            <a:off x="1485900" y="1872734"/>
            <a:ext cx="617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This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expression</a:t>
            </a:r>
            <a:r>
              <a:rPr lang="es-ES_tradnl" b="1" dirty="0">
                <a:solidFill>
                  <a:schemeClr val="bg1"/>
                </a:solidFill>
              </a:rPr>
              <a:t> can be </a:t>
            </a:r>
            <a:r>
              <a:rPr lang="es-ES_tradnl" b="1" dirty="0" err="1">
                <a:solidFill>
                  <a:schemeClr val="bg1"/>
                </a:solidFill>
              </a:rPr>
              <a:t>rewritten</a:t>
            </a:r>
            <a:r>
              <a:rPr lang="es-ES_tradnl" b="1" dirty="0">
                <a:solidFill>
                  <a:schemeClr val="bg1"/>
                </a:solidFill>
              </a:rPr>
              <a:t> as</a:t>
            </a:r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38" y="3602400"/>
            <a:ext cx="4367523" cy="720000"/>
          </a:xfrm>
          <a:prstGeom prst="rect">
            <a:avLst/>
          </a:prstGeom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8241" y="3602400"/>
            <a:ext cx="4079518" cy="720000"/>
          </a:xfrm>
          <a:prstGeom prst="rect">
            <a:avLst/>
          </a:prstGeom>
        </p:spPr>
      </p:pic>
      <p:sp>
        <p:nvSpPr>
          <p:cNvPr id="16" name="CuadroTexto 15"/>
          <p:cNvSpPr txBox="1"/>
          <p:nvPr/>
        </p:nvSpPr>
        <p:spPr>
          <a:xfrm>
            <a:off x="1485900" y="3091934"/>
            <a:ext cx="617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>
                <a:solidFill>
                  <a:schemeClr val="bg1"/>
                </a:solidFill>
              </a:rPr>
              <a:t>where</a:t>
            </a:r>
            <a:endParaRPr lang="es-ES_tradnl" b="1" dirty="0">
              <a:solidFill>
                <a:schemeClr val="bg1"/>
              </a:solidFill>
            </a:endParaRPr>
          </a:p>
        </p:txBody>
      </p:sp>
      <p:sp>
        <p:nvSpPr>
          <p:cNvPr id="20" name="CuadroTexto 19"/>
          <p:cNvSpPr txBox="1"/>
          <p:nvPr/>
        </p:nvSpPr>
        <p:spPr>
          <a:xfrm>
            <a:off x="2165350" y="4814068"/>
            <a:ext cx="48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FFF00"/>
                </a:solidFill>
              </a:rPr>
              <a:t>The</a:t>
            </a:r>
            <a:r>
              <a:rPr lang="es-ES" b="1" dirty="0">
                <a:solidFill>
                  <a:srgbClr val="FFFF00"/>
                </a:solidFill>
              </a:rPr>
              <a:t> secular </a:t>
            </a:r>
            <a:r>
              <a:rPr lang="es-ES" b="1" dirty="0" err="1">
                <a:solidFill>
                  <a:srgbClr val="FFFF00"/>
                </a:solidFill>
              </a:rPr>
              <a:t>equation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takes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the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form</a:t>
            </a:r>
            <a:endParaRPr lang="es-ES" b="1" dirty="0">
              <a:solidFill>
                <a:srgbClr val="FFFF00"/>
              </a:solidFill>
            </a:endParaRPr>
          </a:p>
        </p:txBody>
      </p:sp>
      <p:pic>
        <p:nvPicPr>
          <p:cNvPr id="13" name="Imagen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38400" y="5307845"/>
            <a:ext cx="4267200" cy="661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355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r>
              <a:rPr lang="es-ES" dirty="0" err="1"/>
              <a:t>Matrix</a:t>
            </a:r>
            <a:r>
              <a:rPr lang="es-ES" dirty="0"/>
              <a:t> </a:t>
            </a:r>
            <a:r>
              <a:rPr lang="es-ES" dirty="0" err="1"/>
              <a:t>elements</a:t>
            </a:r>
            <a:r>
              <a:rPr lang="es-ES" dirty="0"/>
              <a:t> of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Hamiltonian</a:t>
            </a:r>
            <a:r>
              <a:rPr lang="es-ES" dirty="0"/>
              <a:t> in a </a:t>
            </a:r>
            <a:r>
              <a:rPr lang="es-ES" dirty="0" err="1"/>
              <a:t>basis</a:t>
            </a:r>
            <a:r>
              <a:rPr lang="es-ES" dirty="0"/>
              <a:t> of </a:t>
            </a:r>
            <a:r>
              <a:rPr lang="es-ES" dirty="0" err="1"/>
              <a:t>Bloch-like</a:t>
            </a:r>
            <a:r>
              <a:rPr lang="es-ES" dirty="0"/>
              <a:t> </a:t>
            </a:r>
            <a:r>
              <a:rPr lang="es-ES" dirty="0" err="1"/>
              <a:t>atomic</a:t>
            </a:r>
            <a:r>
              <a:rPr lang="es-ES" dirty="0"/>
              <a:t> </a:t>
            </a:r>
            <a:r>
              <a:rPr lang="es-ES" dirty="0" err="1"/>
              <a:t>orbitals</a:t>
            </a:r>
            <a:endParaRPr lang="es-ES" dirty="0"/>
          </a:p>
        </p:txBody>
      </p:sp>
      <p:sp>
        <p:nvSpPr>
          <p:cNvPr id="6" name="CuadroTexto 5"/>
          <p:cNvSpPr txBox="1"/>
          <p:nvPr/>
        </p:nvSpPr>
        <p:spPr>
          <a:xfrm>
            <a:off x="533400" y="3581400"/>
            <a:ext cx="8134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After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some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bookeping</a:t>
            </a:r>
            <a:r>
              <a:rPr lang="es-ES_tradnl" b="1" dirty="0">
                <a:solidFill>
                  <a:schemeClr val="bg1"/>
                </a:solidFill>
              </a:rPr>
              <a:t>, </a:t>
            </a:r>
            <a:r>
              <a:rPr lang="es-ES_tradnl" b="1" dirty="0" err="1">
                <a:solidFill>
                  <a:schemeClr val="bg1"/>
                </a:solidFill>
              </a:rPr>
              <a:t>we</a:t>
            </a:r>
            <a:r>
              <a:rPr lang="es-ES_tradnl" b="1" dirty="0">
                <a:solidFill>
                  <a:schemeClr val="bg1"/>
                </a:solidFill>
              </a:rPr>
              <a:t> can </a:t>
            </a:r>
            <a:r>
              <a:rPr lang="es-ES_tradnl" b="1" dirty="0" err="1">
                <a:solidFill>
                  <a:schemeClr val="bg1"/>
                </a:solidFill>
              </a:rPr>
              <a:t>arrive</a:t>
            </a:r>
            <a:r>
              <a:rPr lang="es-ES_tradnl" b="1" dirty="0">
                <a:solidFill>
                  <a:schemeClr val="bg1"/>
                </a:solidFill>
              </a:rPr>
              <a:t> to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conclusion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that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matrix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elements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Hamiltonian</a:t>
            </a:r>
            <a:r>
              <a:rPr lang="es-ES_tradnl" b="1" dirty="0">
                <a:solidFill>
                  <a:schemeClr val="bg1"/>
                </a:solidFill>
              </a:rPr>
              <a:t> and </a:t>
            </a:r>
            <a:r>
              <a:rPr lang="es-ES_tradnl" b="1" dirty="0" err="1">
                <a:solidFill>
                  <a:schemeClr val="bg1"/>
                </a:solidFill>
              </a:rPr>
              <a:t>Overlap</a:t>
            </a:r>
            <a:r>
              <a:rPr lang="es-ES_tradnl" b="1" dirty="0">
                <a:solidFill>
                  <a:schemeClr val="bg1"/>
                </a:solidFill>
              </a:rPr>
              <a:t> matrices in     </a:t>
            </a:r>
            <a:r>
              <a:rPr lang="es-ES_tradnl" b="1" dirty="0" err="1">
                <a:solidFill>
                  <a:schemeClr val="bg1"/>
                </a:solidFill>
              </a:rPr>
              <a:t>space</a:t>
            </a:r>
            <a:r>
              <a:rPr lang="es-ES_tradnl" b="1" dirty="0">
                <a:solidFill>
                  <a:schemeClr val="bg1"/>
                </a:solidFill>
              </a:rPr>
              <a:t> can be </a:t>
            </a:r>
            <a:r>
              <a:rPr lang="es-ES_tradnl" b="1" dirty="0" err="1">
                <a:solidFill>
                  <a:schemeClr val="bg1"/>
                </a:solidFill>
              </a:rPr>
              <a:t>computed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from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sums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Hamiltonian</a:t>
            </a:r>
            <a:r>
              <a:rPr lang="es-ES_tradnl" b="1" dirty="0">
                <a:solidFill>
                  <a:schemeClr val="bg1"/>
                </a:solidFill>
              </a:rPr>
              <a:t> and </a:t>
            </a:r>
            <a:r>
              <a:rPr lang="es-ES_tradnl" b="1" dirty="0" err="1">
                <a:solidFill>
                  <a:schemeClr val="bg1"/>
                </a:solidFill>
              </a:rPr>
              <a:t>Overlap</a:t>
            </a:r>
            <a:r>
              <a:rPr lang="es-ES_tradnl" b="1" dirty="0">
                <a:solidFill>
                  <a:schemeClr val="bg1"/>
                </a:solidFill>
              </a:rPr>
              <a:t> matrices in real </a:t>
            </a:r>
            <a:r>
              <a:rPr lang="es-ES_tradnl" b="1" dirty="0" err="1">
                <a:solidFill>
                  <a:schemeClr val="bg1"/>
                </a:solidFill>
              </a:rPr>
              <a:t>space</a:t>
            </a:r>
            <a:r>
              <a:rPr lang="es-ES_tradnl" b="1" dirty="0">
                <a:solidFill>
                  <a:schemeClr val="bg1"/>
                </a:solidFill>
              </a:rPr>
              <a:t>, </a:t>
            </a:r>
            <a:r>
              <a:rPr lang="es-ES_tradnl" b="1" dirty="0" err="1">
                <a:solidFill>
                  <a:schemeClr val="bg1"/>
                </a:solidFill>
              </a:rPr>
              <a:t>modulated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by</a:t>
            </a:r>
            <a:r>
              <a:rPr lang="es-ES_tradnl" b="1" dirty="0">
                <a:solidFill>
                  <a:schemeClr val="bg1"/>
                </a:solidFill>
              </a:rPr>
              <a:t> a </a:t>
            </a:r>
            <a:r>
              <a:rPr lang="es-ES_tradnl" b="1" dirty="0" err="1">
                <a:solidFill>
                  <a:schemeClr val="bg1"/>
                </a:solidFill>
              </a:rPr>
              <a:t>phase</a:t>
            </a:r>
            <a:r>
              <a:rPr lang="es-ES_tradnl" b="1" dirty="0">
                <a:solidFill>
                  <a:schemeClr val="bg1"/>
                </a:solidFill>
              </a:rPr>
              <a:t> (</a:t>
            </a:r>
            <a:r>
              <a:rPr lang="es-ES_tradnl" b="1" dirty="0" err="1">
                <a:solidFill>
                  <a:schemeClr val="bg1"/>
                </a:solidFill>
              </a:rPr>
              <a:t>take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it</a:t>
            </a:r>
            <a:r>
              <a:rPr lang="es-ES_tradnl" b="1" dirty="0">
                <a:solidFill>
                  <a:schemeClr val="bg1"/>
                </a:solidFill>
              </a:rPr>
              <a:t> as </a:t>
            </a:r>
            <a:r>
              <a:rPr lang="es-ES_tradnl" b="1" dirty="0" err="1">
                <a:solidFill>
                  <a:schemeClr val="bg1"/>
                </a:solidFill>
              </a:rPr>
              <a:t>an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exercise</a:t>
            </a:r>
            <a:r>
              <a:rPr lang="es-ES_tradnl" b="1" dirty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38" y="2720266"/>
            <a:ext cx="4367523" cy="720000"/>
          </a:xfrm>
          <a:prstGeom prst="rect">
            <a:avLst/>
          </a:prstGeom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241" y="2720266"/>
            <a:ext cx="4079518" cy="720000"/>
          </a:xfrm>
          <a:prstGeom prst="rect">
            <a:avLst/>
          </a:prstGeom>
        </p:spPr>
      </p:pic>
      <p:sp>
        <p:nvSpPr>
          <p:cNvPr id="16" name="CuadroTexto 15"/>
          <p:cNvSpPr txBox="1"/>
          <p:nvPr/>
        </p:nvSpPr>
        <p:spPr>
          <a:xfrm>
            <a:off x="1485900" y="2209800"/>
            <a:ext cx="617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>
                <a:solidFill>
                  <a:schemeClr val="bg1"/>
                </a:solidFill>
              </a:rPr>
              <a:t>where</a:t>
            </a:r>
            <a:endParaRPr lang="es-ES_tradnl" b="1" dirty="0">
              <a:solidFill>
                <a:schemeClr val="bg1"/>
              </a:solidFill>
            </a:endParaRPr>
          </a:p>
        </p:txBody>
      </p:sp>
      <p:sp>
        <p:nvSpPr>
          <p:cNvPr id="20" name="CuadroTexto 19"/>
          <p:cNvSpPr txBox="1"/>
          <p:nvPr/>
        </p:nvSpPr>
        <p:spPr>
          <a:xfrm>
            <a:off x="2165350" y="1054114"/>
            <a:ext cx="48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FFF00"/>
                </a:solidFill>
              </a:rPr>
              <a:t>The</a:t>
            </a:r>
            <a:r>
              <a:rPr lang="es-ES" b="1" dirty="0">
                <a:solidFill>
                  <a:srgbClr val="FFFF00"/>
                </a:solidFill>
              </a:rPr>
              <a:t> secular </a:t>
            </a:r>
            <a:r>
              <a:rPr lang="es-ES" b="1" dirty="0" err="1">
                <a:solidFill>
                  <a:srgbClr val="FFFF00"/>
                </a:solidFill>
              </a:rPr>
              <a:t>equation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takes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the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form</a:t>
            </a:r>
            <a:endParaRPr lang="es-ES" b="1" dirty="0">
              <a:solidFill>
                <a:srgbClr val="FFFF00"/>
              </a:solidFill>
            </a:endParaRPr>
          </a:p>
        </p:txBody>
      </p:sp>
      <p:pic>
        <p:nvPicPr>
          <p:cNvPr id="13" name="Imagen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8400" y="1547891"/>
            <a:ext cx="4267200" cy="661909"/>
          </a:xfrm>
          <a:prstGeom prst="rect">
            <a:avLst/>
          </a:prstGeom>
        </p:spPr>
      </p:pic>
      <p:pic>
        <p:nvPicPr>
          <p:cNvPr id="9" name="Imagen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9400" y="3886200"/>
            <a:ext cx="197923" cy="252000"/>
          </a:xfrm>
          <a:prstGeom prst="rect">
            <a:avLst/>
          </a:prstGeom>
        </p:spPr>
      </p:pic>
      <p:pic>
        <p:nvPicPr>
          <p:cNvPr id="10" name="Imagen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897800"/>
            <a:ext cx="5338025" cy="720000"/>
          </a:xfrm>
          <a:prstGeom prst="rect">
            <a:avLst/>
          </a:prstGeom>
        </p:spPr>
      </p:pic>
      <p:pic>
        <p:nvPicPr>
          <p:cNvPr id="11" name="Imagen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812200"/>
            <a:ext cx="4897948" cy="720000"/>
          </a:xfrm>
          <a:prstGeom prst="rect">
            <a:avLst/>
          </a:prstGeom>
        </p:spPr>
      </p:pic>
      <p:grpSp>
        <p:nvGrpSpPr>
          <p:cNvPr id="18" name="Agrupar 17"/>
          <p:cNvGrpSpPr/>
          <p:nvPr/>
        </p:nvGrpSpPr>
        <p:grpSpPr>
          <a:xfrm>
            <a:off x="5410200" y="4916269"/>
            <a:ext cx="3657600" cy="1789331"/>
            <a:chOff x="5486400" y="4916269"/>
            <a:chExt cx="3657600" cy="1789331"/>
          </a:xfrm>
        </p:grpSpPr>
        <p:sp>
          <p:nvSpPr>
            <p:cNvPr id="12" name="CuadroTexto 11"/>
            <p:cNvSpPr txBox="1"/>
            <p:nvPr/>
          </p:nvSpPr>
          <p:spPr>
            <a:xfrm>
              <a:off x="5486400" y="4916269"/>
              <a:ext cx="3657600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 err="1">
                  <a:solidFill>
                    <a:srgbClr val="00FFFF"/>
                  </a:solidFill>
                </a:rPr>
                <a:t>Since</a:t>
              </a:r>
              <a:r>
                <a:rPr lang="es-ES_tradnl" b="1" dirty="0">
                  <a:solidFill>
                    <a:srgbClr val="00FFFF"/>
                  </a:solidFill>
                </a:rPr>
                <a:t> </a:t>
              </a:r>
              <a:r>
                <a:rPr lang="es-ES_tradnl" b="1" dirty="0" err="1">
                  <a:solidFill>
                    <a:srgbClr val="00FFFF"/>
                  </a:solidFill>
                </a:rPr>
                <a:t>the</a:t>
              </a:r>
              <a:r>
                <a:rPr lang="es-ES_tradnl" b="1" dirty="0">
                  <a:solidFill>
                    <a:srgbClr val="00FFFF"/>
                  </a:solidFill>
                </a:rPr>
                <a:t> </a:t>
              </a:r>
              <a:r>
                <a:rPr lang="es-ES_tradnl" b="1" dirty="0" err="1">
                  <a:solidFill>
                    <a:srgbClr val="00FFFF"/>
                  </a:solidFill>
                </a:rPr>
                <a:t>atomic</a:t>
              </a:r>
              <a:r>
                <a:rPr lang="es-ES_tradnl" b="1" dirty="0">
                  <a:solidFill>
                    <a:srgbClr val="00FFFF"/>
                  </a:solidFill>
                </a:rPr>
                <a:t> </a:t>
              </a:r>
              <a:r>
                <a:rPr lang="es-ES_tradnl" b="1" dirty="0" err="1">
                  <a:solidFill>
                    <a:srgbClr val="00FFFF"/>
                  </a:solidFill>
                </a:rPr>
                <a:t>orbitals</a:t>
              </a:r>
              <a:r>
                <a:rPr lang="es-ES_tradnl" b="1" dirty="0">
                  <a:solidFill>
                    <a:srgbClr val="00FFFF"/>
                  </a:solidFill>
                </a:rPr>
                <a:t> are </a:t>
              </a:r>
              <a:r>
                <a:rPr lang="es-ES_tradnl" b="1" dirty="0" err="1">
                  <a:solidFill>
                    <a:srgbClr val="00FFFF"/>
                  </a:solidFill>
                </a:rPr>
                <a:t>localized</a:t>
              </a:r>
              <a:r>
                <a:rPr lang="es-ES_tradnl" b="1" dirty="0">
                  <a:solidFill>
                    <a:srgbClr val="00FFFF"/>
                  </a:solidFill>
                </a:rPr>
                <a:t>, </a:t>
              </a:r>
              <a:r>
                <a:rPr lang="es-ES_tradnl" b="1" dirty="0" err="1">
                  <a:solidFill>
                    <a:srgbClr val="00FFFF"/>
                  </a:solidFill>
                </a:rPr>
                <a:t>is</a:t>
              </a:r>
              <a:r>
                <a:rPr lang="es-ES_tradnl" b="1" dirty="0">
                  <a:solidFill>
                    <a:srgbClr val="00FFFF"/>
                  </a:solidFill>
                </a:rPr>
                <a:t> </a:t>
              </a:r>
              <a:r>
                <a:rPr lang="es-ES_tradnl" b="1" dirty="0" err="1">
                  <a:solidFill>
                    <a:srgbClr val="00FFFF"/>
                  </a:solidFill>
                </a:rPr>
                <a:t>expected</a:t>
              </a:r>
              <a:r>
                <a:rPr lang="es-ES_tradnl" b="1" dirty="0">
                  <a:solidFill>
                    <a:srgbClr val="00FFFF"/>
                  </a:solidFill>
                </a:rPr>
                <a:t> </a:t>
              </a:r>
              <a:r>
                <a:rPr lang="es-ES_tradnl" b="1" dirty="0" err="1">
                  <a:solidFill>
                    <a:srgbClr val="00FFFF"/>
                  </a:solidFill>
                </a:rPr>
                <a:t>that</a:t>
              </a:r>
              <a:endParaRPr lang="es-ES_tradnl" b="1" dirty="0">
                <a:solidFill>
                  <a:srgbClr val="00FFFF"/>
                </a:solidFill>
              </a:endParaRPr>
            </a:p>
            <a:p>
              <a:pPr algn="ctr"/>
              <a:r>
                <a:rPr lang="es-ES_tradnl" b="1" dirty="0">
                  <a:solidFill>
                    <a:srgbClr val="00FFFF"/>
                  </a:solidFill>
                </a:rPr>
                <a:t>and</a:t>
              </a:r>
            </a:p>
            <a:p>
              <a:pPr algn="ctr"/>
              <a:endParaRPr lang="es-ES_tradnl" b="1" dirty="0">
                <a:solidFill>
                  <a:srgbClr val="00FFFF"/>
                </a:solidFill>
              </a:endParaRPr>
            </a:p>
            <a:p>
              <a:pPr algn="ctr"/>
              <a:r>
                <a:rPr lang="es-ES_tradnl" b="1" dirty="0" err="1">
                  <a:solidFill>
                    <a:srgbClr val="00FFFF"/>
                  </a:solidFill>
                </a:rPr>
                <a:t>become</a:t>
              </a:r>
              <a:r>
                <a:rPr lang="es-ES_tradnl" b="1" dirty="0">
                  <a:solidFill>
                    <a:srgbClr val="00FFFF"/>
                  </a:solidFill>
                </a:rPr>
                <a:t> </a:t>
              </a:r>
              <a:r>
                <a:rPr lang="es-ES_tradnl" b="1" dirty="0" err="1">
                  <a:solidFill>
                    <a:srgbClr val="00FFFF"/>
                  </a:solidFill>
                </a:rPr>
                <a:t>negligible</a:t>
              </a:r>
              <a:r>
                <a:rPr lang="es-ES_tradnl" b="1" dirty="0">
                  <a:solidFill>
                    <a:srgbClr val="00FFFF"/>
                  </a:solidFill>
                </a:rPr>
                <a:t> </a:t>
              </a:r>
              <a:r>
                <a:rPr lang="es-ES_tradnl" b="1" dirty="0" err="1">
                  <a:solidFill>
                    <a:srgbClr val="00FFFF"/>
                  </a:solidFill>
                </a:rPr>
                <a:t>for</a:t>
              </a:r>
              <a:r>
                <a:rPr lang="es-ES_tradnl" b="1" dirty="0">
                  <a:solidFill>
                    <a:srgbClr val="00FFFF"/>
                  </a:solidFill>
                </a:rPr>
                <a:t> </a:t>
              </a:r>
              <a:r>
                <a:rPr lang="es-ES_tradnl" b="1" dirty="0" err="1">
                  <a:solidFill>
                    <a:srgbClr val="00FFFF"/>
                  </a:solidFill>
                </a:rPr>
                <a:t>large</a:t>
              </a:r>
              <a:r>
                <a:rPr lang="es-ES_tradnl" b="1" dirty="0">
                  <a:solidFill>
                    <a:srgbClr val="00FFFF"/>
                  </a:solidFill>
                </a:rPr>
                <a:t> </a:t>
              </a:r>
              <a:r>
                <a:rPr lang="es-ES_tradnl" b="1" dirty="0" err="1">
                  <a:solidFill>
                    <a:srgbClr val="00FFFF"/>
                  </a:solidFill>
                </a:rPr>
                <a:t>distances</a:t>
              </a:r>
              <a:r>
                <a:rPr lang="es-ES_tradnl" b="1" dirty="0">
                  <a:solidFill>
                    <a:srgbClr val="00FFFF"/>
                  </a:solidFill>
                </a:rPr>
                <a:t> </a:t>
              </a:r>
            </a:p>
          </p:txBody>
        </p:sp>
        <p:pic>
          <p:nvPicPr>
            <p:cNvPr id="14" name="Imagen 13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096000" y="5562600"/>
              <a:ext cx="899326" cy="360000"/>
            </a:xfrm>
            <a:prstGeom prst="rect">
              <a:avLst/>
            </a:prstGeom>
          </p:spPr>
        </p:pic>
        <p:pic>
          <p:nvPicPr>
            <p:cNvPr id="15" name="Imagen 14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702490" y="5562600"/>
              <a:ext cx="831910" cy="360000"/>
            </a:xfrm>
            <a:prstGeom prst="rect">
              <a:avLst/>
            </a:prstGeom>
          </p:spPr>
        </p:pic>
        <p:pic>
          <p:nvPicPr>
            <p:cNvPr id="17" name="Imagen 16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856813" y="6345600"/>
              <a:ext cx="448987" cy="36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21818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7696200" cy="838200"/>
          </a:xfrm>
        </p:spPr>
        <p:txBody>
          <a:bodyPr/>
          <a:lstStyle/>
          <a:p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matricial </a:t>
            </a:r>
            <a:r>
              <a:rPr lang="es-ES" dirty="0" err="1"/>
              <a:t>form</a:t>
            </a:r>
            <a:endParaRPr lang="es-ES" dirty="0"/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0840" y="1295400"/>
            <a:ext cx="4409619" cy="684000"/>
          </a:xfrm>
          <a:prstGeom prst="rect">
            <a:avLst/>
          </a:prstGeom>
        </p:spPr>
      </p:pic>
      <p:sp>
        <p:nvSpPr>
          <p:cNvPr id="7" name="CuadroTexto 6"/>
          <p:cNvSpPr txBox="1"/>
          <p:nvPr/>
        </p:nvSpPr>
        <p:spPr>
          <a:xfrm>
            <a:off x="2165350" y="773668"/>
            <a:ext cx="48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secular </a:t>
            </a:r>
            <a:r>
              <a:rPr lang="es-ES" b="1" dirty="0" err="1">
                <a:solidFill>
                  <a:srgbClr val="FFFFFF"/>
                </a:solidFill>
              </a:rPr>
              <a:t>equation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takes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form</a:t>
            </a:r>
            <a:endParaRPr lang="es-ES" b="1" dirty="0">
              <a:solidFill>
                <a:srgbClr val="FFFFFF"/>
              </a:solidFill>
            </a:endParaRPr>
          </a:p>
        </p:txBody>
      </p:sp>
      <p:sp>
        <p:nvSpPr>
          <p:cNvPr id="31" name="CuadroTexto 30"/>
          <p:cNvSpPr txBox="1"/>
          <p:nvPr/>
        </p:nvSpPr>
        <p:spPr>
          <a:xfrm>
            <a:off x="2165350" y="1992868"/>
            <a:ext cx="48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FFFFF"/>
                </a:solidFill>
              </a:rPr>
              <a:t>Or</a:t>
            </a:r>
            <a:r>
              <a:rPr lang="es-ES" b="1" dirty="0">
                <a:solidFill>
                  <a:srgbClr val="FFFFFF"/>
                </a:solidFill>
              </a:rPr>
              <a:t> in matricial </a:t>
            </a:r>
            <a:r>
              <a:rPr lang="es-ES" b="1" dirty="0" err="1">
                <a:solidFill>
                  <a:srgbClr val="FFFFFF"/>
                </a:solidFill>
              </a:rPr>
              <a:t>notation</a:t>
            </a:r>
            <a:endParaRPr lang="es-ES" b="1" dirty="0">
              <a:solidFill>
                <a:srgbClr val="FFFFFF"/>
              </a:solidFill>
            </a:endParaRPr>
          </a:p>
        </p:txBody>
      </p:sp>
      <p:grpSp>
        <p:nvGrpSpPr>
          <p:cNvPr id="9" name="Agrupar 8"/>
          <p:cNvGrpSpPr/>
          <p:nvPr/>
        </p:nvGrpSpPr>
        <p:grpSpPr>
          <a:xfrm>
            <a:off x="1143000" y="4800600"/>
            <a:ext cx="6934200" cy="369332"/>
            <a:chOff x="1066800" y="5486400"/>
            <a:chExt cx="6934200" cy="369332"/>
          </a:xfrm>
        </p:grpSpPr>
        <p:sp>
          <p:nvSpPr>
            <p:cNvPr id="32" name="CuadroTexto 31"/>
            <p:cNvSpPr txBox="1"/>
            <p:nvPr/>
          </p:nvSpPr>
          <p:spPr>
            <a:xfrm>
              <a:off x="1066800" y="5486400"/>
              <a:ext cx="69342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Where</a:t>
              </a:r>
              <a:r>
                <a:rPr lang="es-ES" b="1" dirty="0">
                  <a:solidFill>
                    <a:srgbClr val="FFFFFF"/>
                  </a:solidFill>
                </a:rPr>
                <a:t>       </a:t>
              </a:r>
              <a:r>
                <a:rPr lang="es-ES" b="1" dirty="0" err="1">
                  <a:solidFill>
                    <a:srgbClr val="FFFFFF"/>
                  </a:solidFill>
                </a:rPr>
                <a:t>is</a:t>
              </a:r>
              <a:r>
                <a:rPr lang="es-ES" b="1" dirty="0">
                  <a:solidFill>
                    <a:srgbClr val="FFFFFF"/>
                  </a:solidFill>
                </a:rPr>
                <a:t> 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number</a:t>
              </a:r>
              <a:r>
                <a:rPr lang="es-ES" b="1" dirty="0">
                  <a:solidFill>
                    <a:srgbClr val="FFFFFF"/>
                  </a:solidFill>
                </a:rPr>
                <a:t> of </a:t>
              </a:r>
              <a:r>
                <a:rPr lang="es-ES" b="1" dirty="0" err="1">
                  <a:solidFill>
                    <a:srgbClr val="FFFFFF"/>
                  </a:solidFill>
                </a:rPr>
                <a:t>atomic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orbitals</a:t>
              </a:r>
              <a:r>
                <a:rPr lang="es-ES" b="1" dirty="0">
                  <a:solidFill>
                    <a:srgbClr val="FFFFFF"/>
                  </a:solidFill>
                </a:rPr>
                <a:t> in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unit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cell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  <p:pic>
          <p:nvPicPr>
            <p:cNvPr id="8" name="Imagen 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187151" y="5562600"/>
              <a:ext cx="327449" cy="252000"/>
            </a:xfrm>
            <a:prstGeom prst="rect">
              <a:avLst/>
            </a:prstGeom>
          </p:spPr>
        </p:pic>
      </p:grpSp>
      <p:sp>
        <p:nvSpPr>
          <p:cNvPr id="10" name="CuadroTexto 9"/>
          <p:cNvSpPr txBox="1"/>
          <p:nvPr/>
        </p:nvSpPr>
        <p:spPr>
          <a:xfrm>
            <a:off x="76200" y="5562600"/>
            <a:ext cx="899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FFFFF"/>
                </a:solidFill>
              </a:rPr>
              <a:t>This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is</a:t>
            </a:r>
            <a:r>
              <a:rPr lang="es-ES" b="1" dirty="0">
                <a:solidFill>
                  <a:srgbClr val="FFFFFF"/>
                </a:solidFill>
              </a:rPr>
              <a:t> a </a:t>
            </a:r>
            <a:r>
              <a:rPr lang="es-ES" b="1" dirty="0" err="1">
                <a:solidFill>
                  <a:srgbClr val="FFFFFF"/>
                </a:solidFill>
              </a:rPr>
              <a:t>generalized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eigenvalue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problem</a:t>
            </a:r>
            <a:r>
              <a:rPr lang="es-ES" b="1" dirty="0">
                <a:solidFill>
                  <a:srgbClr val="FFFFFF"/>
                </a:solidFill>
              </a:rPr>
              <a:t>. </a:t>
            </a:r>
          </a:p>
        </p:txBody>
      </p:sp>
      <p:grpSp>
        <p:nvGrpSpPr>
          <p:cNvPr id="41" name="Agrupar 40"/>
          <p:cNvGrpSpPr/>
          <p:nvPr/>
        </p:nvGrpSpPr>
        <p:grpSpPr>
          <a:xfrm>
            <a:off x="228600" y="2945613"/>
            <a:ext cx="8456304" cy="1550187"/>
            <a:chOff x="228600" y="2945613"/>
            <a:chExt cx="8456304" cy="1550187"/>
          </a:xfrm>
        </p:grpSpPr>
        <p:pic>
          <p:nvPicPr>
            <p:cNvPr id="35" name="Imagen 3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58118" y="4243800"/>
              <a:ext cx="895082" cy="252000"/>
            </a:xfrm>
            <a:prstGeom prst="rect">
              <a:avLst/>
            </a:prstGeom>
          </p:spPr>
        </p:pic>
        <p:pic>
          <p:nvPicPr>
            <p:cNvPr id="36" name="Imagen 3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543800" y="4243800"/>
              <a:ext cx="757377" cy="252000"/>
            </a:xfrm>
            <a:prstGeom prst="rect">
              <a:avLst/>
            </a:prstGeom>
          </p:spPr>
        </p:pic>
        <p:pic>
          <p:nvPicPr>
            <p:cNvPr id="37" name="Imagen 3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43000" y="4215813"/>
              <a:ext cx="895082" cy="252000"/>
            </a:xfrm>
            <a:prstGeom prst="rect">
              <a:avLst/>
            </a:prstGeom>
          </p:spPr>
        </p:pic>
        <p:pic>
          <p:nvPicPr>
            <p:cNvPr id="38" name="Imagen 3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048000" y="4215813"/>
              <a:ext cx="757377" cy="252000"/>
            </a:xfrm>
            <a:prstGeom prst="rect">
              <a:avLst/>
            </a:prstGeom>
          </p:spPr>
        </p:pic>
        <p:pic>
          <p:nvPicPr>
            <p:cNvPr id="40" name="Imagen 3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28600" y="2945613"/>
              <a:ext cx="8456304" cy="1116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928946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7696200" cy="838200"/>
          </a:xfrm>
        </p:spPr>
        <p:txBody>
          <a:bodyPr/>
          <a:lstStyle/>
          <a:p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matricial </a:t>
            </a:r>
            <a:r>
              <a:rPr lang="es-ES" dirty="0" err="1"/>
              <a:t>form</a:t>
            </a:r>
            <a:endParaRPr lang="es-ES" dirty="0"/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0840" y="762000"/>
            <a:ext cx="4409619" cy="684000"/>
          </a:xfrm>
          <a:prstGeom prst="rect">
            <a:avLst/>
          </a:prstGeom>
        </p:spPr>
      </p:pic>
      <p:grpSp>
        <p:nvGrpSpPr>
          <p:cNvPr id="41" name="Agrupar 40"/>
          <p:cNvGrpSpPr/>
          <p:nvPr/>
        </p:nvGrpSpPr>
        <p:grpSpPr>
          <a:xfrm>
            <a:off x="382896" y="2031213"/>
            <a:ext cx="8456304" cy="1550187"/>
            <a:chOff x="228600" y="2945613"/>
            <a:chExt cx="8456304" cy="1550187"/>
          </a:xfrm>
        </p:grpSpPr>
        <p:pic>
          <p:nvPicPr>
            <p:cNvPr id="35" name="Imagen 3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658118" y="4243800"/>
              <a:ext cx="895082" cy="252000"/>
            </a:xfrm>
            <a:prstGeom prst="rect">
              <a:avLst/>
            </a:prstGeom>
          </p:spPr>
        </p:pic>
        <p:pic>
          <p:nvPicPr>
            <p:cNvPr id="36" name="Imagen 3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543800" y="4243800"/>
              <a:ext cx="757377" cy="252000"/>
            </a:xfrm>
            <a:prstGeom prst="rect">
              <a:avLst/>
            </a:prstGeom>
          </p:spPr>
        </p:pic>
        <p:pic>
          <p:nvPicPr>
            <p:cNvPr id="37" name="Imagen 3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43000" y="4215813"/>
              <a:ext cx="895082" cy="252000"/>
            </a:xfrm>
            <a:prstGeom prst="rect">
              <a:avLst/>
            </a:prstGeom>
          </p:spPr>
        </p:pic>
        <p:pic>
          <p:nvPicPr>
            <p:cNvPr id="38" name="Imagen 3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048000" y="4215813"/>
              <a:ext cx="757377" cy="252000"/>
            </a:xfrm>
            <a:prstGeom prst="rect">
              <a:avLst/>
            </a:prstGeom>
          </p:spPr>
        </p:pic>
        <p:pic>
          <p:nvPicPr>
            <p:cNvPr id="40" name="Imagen 3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28600" y="2945613"/>
              <a:ext cx="8456304" cy="1116000"/>
            </a:xfrm>
            <a:prstGeom prst="rect">
              <a:avLst/>
            </a:prstGeom>
          </p:spPr>
        </p:pic>
      </p:grpSp>
      <p:grpSp>
        <p:nvGrpSpPr>
          <p:cNvPr id="16" name="Agrupar 15"/>
          <p:cNvGrpSpPr/>
          <p:nvPr/>
        </p:nvGrpSpPr>
        <p:grpSpPr>
          <a:xfrm>
            <a:off x="2165350" y="3733800"/>
            <a:ext cx="4800600" cy="369332"/>
            <a:chOff x="2165350" y="3733800"/>
            <a:chExt cx="4800600" cy="369332"/>
          </a:xfrm>
        </p:grpSpPr>
        <p:sp>
          <p:nvSpPr>
            <p:cNvPr id="31" name="CuadroTexto 30"/>
            <p:cNvSpPr txBox="1"/>
            <p:nvPr/>
          </p:nvSpPr>
          <p:spPr>
            <a:xfrm>
              <a:off x="2165350" y="3733800"/>
              <a:ext cx="4800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For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every</a:t>
              </a:r>
              <a:r>
                <a:rPr lang="es-ES" b="1" dirty="0">
                  <a:solidFill>
                    <a:srgbClr val="FFFFFF"/>
                  </a:solidFill>
                </a:rPr>
                <a:t>     -</a:t>
              </a:r>
              <a:r>
                <a:rPr lang="es-ES" b="1" dirty="0" err="1">
                  <a:solidFill>
                    <a:srgbClr val="FFFFFF"/>
                  </a:solidFill>
                </a:rPr>
                <a:t>point</a:t>
              </a:r>
              <a:r>
                <a:rPr lang="es-ES" b="1" dirty="0">
                  <a:solidFill>
                    <a:srgbClr val="FFFFFF"/>
                  </a:solidFill>
                </a:rPr>
                <a:t>: </a:t>
              </a:r>
            </a:p>
          </p:txBody>
        </p:sp>
        <p:pic>
          <p:nvPicPr>
            <p:cNvPr id="18" name="Imagen 1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648200" y="3750600"/>
              <a:ext cx="226198" cy="288000"/>
            </a:xfrm>
            <a:prstGeom prst="rect">
              <a:avLst/>
            </a:prstGeom>
          </p:spPr>
        </p:pic>
      </p:grpSp>
      <p:grpSp>
        <p:nvGrpSpPr>
          <p:cNvPr id="15" name="Agrupar 14"/>
          <p:cNvGrpSpPr/>
          <p:nvPr/>
        </p:nvGrpSpPr>
        <p:grpSpPr>
          <a:xfrm>
            <a:off x="76200" y="5879068"/>
            <a:ext cx="8991600" cy="902732"/>
            <a:chOff x="76200" y="5879068"/>
            <a:chExt cx="8991600" cy="902732"/>
          </a:xfrm>
        </p:grpSpPr>
        <p:sp>
          <p:nvSpPr>
            <p:cNvPr id="17" name="CuadroTexto 16"/>
            <p:cNvSpPr txBox="1"/>
            <p:nvPr/>
          </p:nvSpPr>
          <p:spPr>
            <a:xfrm>
              <a:off x="381000" y="5879068"/>
              <a:ext cx="8382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b="1" dirty="0">
                  <a:solidFill>
                    <a:schemeClr val="bg1"/>
                  </a:solidFill>
                </a:rPr>
                <a:t>2. </a:t>
              </a:r>
              <a:r>
                <a:rPr lang="es-ES" b="1" dirty="0" err="1">
                  <a:solidFill>
                    <a:schemeClr val="bg1"/>
                  </a:solidFill>
                </a:rPr>
                <a:t>Solve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generalized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eigenvalue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problem</a:t>
              </a:r>
              <a:r>
                <a:rPr lang="es-ES" b="1" dirty="0">
                  <a:solidFill>
                    <a:schemeClr val="bg1"/>
                  </a:solidFill>
                </a:rPr>
                <a:t> (</a:t>
              </a:r>
              <a:r>
                <a:rPr lang="es-ES" b="1" dirty="0" err="1">
                  <a:solidFill>
                    <a:schemeClr val="bg1"/>
                  </a:solidFill>
                </a:rPr>
                <a:t>diagonalize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Hamiltonian</a:t>
              </a:r>
              <a:r>
                <a:rPr lang="es-ES" b="1" dirty="0">
                  <a:solidFill>
                    <a:schemeClr val="bg1"/>
                  </a:solidFill>
                </a:rPr>
                <a:t>)</a:t>
              </a:r>
            </a:p>
          </p:txBody>
        </p:sp>
        <p:grpSp>
          <p:nvGrpSpPr>
            <p:cNvPr id="11" name="Agrupar 10"/>
            <p:cNvGrpSpPr/>
            <p:nvPr/>
          </p:nvGrpSpPr>
          <p:grpSpPr>
            <a:xfrm>
              <a:off x="76200" y="6412468"/>
              <a:ext cx="8991600" cy="369332"/>
              <a:chOff x="152400" y="5867400"/>
              <a:chExt cx="8991600" cy="369332"/>
            </a:xfrm>
          </p:grpSpPr>
          <p:sp>
            <p:nvSpPr>
              <p:cNvPr id="4" name="CuadroTexto 3"/>
              <p:cNvSpPr txBox="1"/>
              <p:nvPr/>
            </p:nvSpPr>
            <p:spPr>
              <a:xfrm>
                <a:off x="152400" y="5867400"/>
                <a:ext cx="8991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s-ES" b="1" dirty="0">
                    <a:solidFill>
                      <a:srgbClr val="FFFFFF"/>
                    </a:solidFill>
                  </a:rPr>
                  <a:t>As a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result</a:t>
                </a:r>
                <a:r>
                  <a:rPr lang="es-ES" b="1" dirty="0">
                    <a:solidFill>
                      <a:srgbClr val="FFFFFF"/>
                    </a:solidFill>
                  </a:rPr>
                  <a:t>,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there</a:t>
                </a:r>
                <a:r>
                  <a:rPr lang="es-ES" b="1" dirty="0">
                    <a:solidFill>
                      <a:srgbClr val="FFFFFF"/>
                    </a:solidFill>
                  </a:rPr>
                  <a:t> are    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eigenvalues</a:t>
                </a:r>
                <a:r>
                  <a:rPr lang="es-ES" b="1" dirty="0">
                    <a:solidFill>
                      <a:srgbClr val="FFFFFF"/>
                    </a:solidFill>
                  </a:rPr>
                  <a:t> (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bands</a:t>
                </a:r>
                <a:r>
                  <a:rPr lang="es-ES" b="1" dirty="0">
                    <a:solidFill>
                      <a:srgbClr val="FFFFFF"/>
                    </a:solidFill>
                  </a:rPr>
                  <a:t>),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labelled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by</a:t>
                </a:r>
                <a:r>
                  <a:rPr lang="es-ES" b="1" dirty="0">
                    <a:solidFill>
                      <a:srgbClr val="FFFFFF"/>
                    </a:solidFill>
                  </a:rPr>
                  <a:t>       , and    -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eigenvectors</a:t>
                </a:r>
                <a:endParaRPr lang="es-ES" b="1" dirty="0">
                  <a:solidFill>
                    <a:srgbClr val="FFFFFF"/>
                  </a:solidFill>
                </a:endParaRPr>
              </a:p>
            </p:txBody>
          </p:sp>
          <p:pic>
            <p:nvPicPr>
              <p:cNvPr id="21" name="Imagen 20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514600" y="5943600"/>
                <a:ext cx="280671" cy="216000"/>
              </a:xfrm>
              <a:prstGeom prst="rect">
                <a:avLst/>
              </a:prstGeom>
            </p:spPr>
          </p:pic>
          <p:pic>
            <p:nvPicPr>
              <p:cNvPr id="22" name="Imagen 21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292551" y="5943600"/>
                <a:ext cx="280671" cy="216000"/>
              </a:xfrm>
              <a:prstGeom prst="rect">
                <a:avLst/>
              </a:prstGeom>
            </p:spPr>
          </p:pic>
          <p:pic>
            <p:nvPicPr>
              <p:cNvPr id="5" name="Imagen 4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473495" y="5980532"/>
                <a:ext cx="256923" cy="180000"/>
              </a:xfrm>
              <a:prstGeom prst="rect">
                <a:avLst/>
              </a:prstGeom>
            </p:spPr>
          </p:pic>
        </p:grpSp>
      </p:grpSp>
      <p:grpSp>
        <p:nvGrpSpPr>
          <p:cNvPr id="14" name="Agrupar 13"/>
          <p:cNvGrpSpPr/>
          <p:nvPr/>
        </p:nvGrpSpPr>
        <p:grpSpPr>
          <a:xfrm>
            <a:off x="381000" y="4343400"/>
            <a:ext cx="8305800" cy="1447800"/>
            <a:chOff x="381000" y="4343400"/>
            <a:chExt cx="8305800" cy="1447800"/>
          </a:xfrm>
        </p:grpSpPr>
        <p:sp>
          <p:nvSpPr>
            <p:cNvPr id="3" name="CuadroTexto 2"/>
            <p:cNvSpPr txBox="1"/>
            <p:nvPr/>
          </p:nvSpPr>
          <p:spPr>
            <a:xfrm>
              <a:off x="381000" y="4343400"/>
              <a:ext cx="83058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AutoNum type="arabicPeriod"/>
              </a:pPr>
              <a:r>
                <a:rPr lang="es-ES" b="1" dirty="0">
                  <a:solidFill>
                    <a:schemeClr val="bg1"/>
                  </a:solidFill>
                </a:rPr>
                <a:t>Compute </a:t>
              </a:r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Hamiltonian</a:t>
              </a:r>
              <a:r>
                <a:rPr lang="es-ES" b="1" dirty="0">
                  <a:solidFill>
                    <a:schemeClr val="bg1"/>
                  </a:solidFill>
                </a:rPr>
                <a:t> and </a:t>
              </a:r>
              <a:r>
                <a:rPr lang="es-ES" b="1" dirty="0" err="1">
                  <a:solidFill>
                    <a:schemeClr val="bg1"/>
                  </a:solidFill>
                </a:rPr>
                <a:t>Overlap</a:t>
              </a:r>
              <a:r>
                <a:rPr lang="es-ES" b="1" dirty="0">
                  <a:solidFill>
                    <a:schemeClr val="bg1"/>
                  </a:solidFill>
                </a:rPr>
                <a:t> matrices in    -</a:t>
              </a:r>
              <a:r>
                <a:rPr lang="es-ES" b="1" dirty="0" err="1">
                  <a:solidFill>
                    <a:schemeClr val="bg1"/>
                  </a:solidFill>
                </a:rPr>
                <a:t>space</a:t>
              </a:r>
              <a:r>
                <a:rPr lang="es-ES" b="1" dirty="0">
                  <a:solidFill>
                    <a:schemeClr val="bg1"/>
                  </a:solidFill>
                </a:rPr>
                <a:t>,                </a:t>
              </a:r>
              <a:r>
                <a:rPr lang="es-ES" b="1" dirty="0" err="1">
                  <a:solidFill>
                    <a:schemeClr val="bg1"/>
                  </a:solidFill>
                </a:rPr>
                <a:t>from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Hamiltonian</a:t>
              </a:r>
              <a:r>
                <a:rPr lang="es-ES" b="1" dirty="0">
                  <a:solidFill>
                    <a:schemeClr val="bg1"/>
                  </a:solidFill>
                </a:rPr>
                <a:t> and </a:t>
              </a:r>
              <a:r>
                <a:rPr lang="es-ES" b="1" dirty="0" err="1">
                  <a:solidFill>
                    <a:schemeClr val="bg1"/>
                  </a:solidFill>
                </a:rPr>
                <a:t>Overlap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matrix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elements</a:t>
              </a:r>
              <a:r>
                <a:rPr lang="es-ES" b="1" dirty="0">
                  <a:solidFill>
                    <a:schemeClr val="bg1"/>
                  </a:solidFill>
                </a:rPr>
                <a:t> in real </a:t>
              </a:r>
              <a:r>
                <a:rPr lang="es-ES" b="1" dirty="0" err="1">
                  <a:solidFill>
                    <a:schemeClr val="bg1"/>
                  </a:solidFill>
                </a:rPr>
                <a:t>space</a:t>
              </a:r>
              <a:endParaRPr lang="es-ES" b="1" dirty="0">
                <a:solidFill>
                  <a:schemeClr val="bg1"/>
                </a:solidFill>
              </a:endParaRPr>
            </a:p>
          </p:txBody>
        </p:sp>
        <p:pic>
          <p:nvPicPr>
            <p:cNvPr id="19" name="Imagen 1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248400" y="4343400"/>
              <a:ext cx="226198" cy="288000"/>
            </a:xfrm>
            <a:prstGeom prst="rect">
              <a:avLst/>
            </a:prstGeom>
          </p:spPr>
        </p:pic>
        <p:pic>
          <p:nvPicPr>
            <p:cNvPr id="12" name="Imagen 11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672356" y="5196813"/>
              <a:ext cx="2358588" cy="575999"/>
            </a:xfrm>
            <a:prstGeom prst="rect">
              <a:avLst/>
            </a:prstGeom>
          </p:spPr>
        </p:pic>
        <p:pic>
          <p:nvPicPr>
            <p:cNvPr id="13" name="Imagen 1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054118" y="5215200"/>
              <a:ext cx="2451064" cy="576000"/>
            </a:xfrm>
            <a:prstGeom prst="rect">
              <a:avLst/>
            </a:prstGeom>
          </p:spPr>
        </p:pic>
      </p:grpSp>
      <p:sp>
        <p:nvSpPr>
          <p:cNvPr id="29" name="CuadroTexto 28"/>
          <p:cNvSpPr txBox="1"/>
          <p:nvPr/>
        </p:nvSpPr>
        <p:spPr>
          <a:xfrm>
            <a:off x="2165350" y="1447800"/>
            <a:ext cx="48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>
                <a:solidFill>
                  <a:srgbClr val="FFFFFF"/>
                </a:solidFill>
              </a:rPr>
              <a:t>In matricial </a:t>
            </a:r>
            <a:r>
              <a:rPr lang="es-ES" b="1" dirty="0" err="1">
                <a:solidFill>
                  <a:srgbClr val="FFFFFF"/>
                </a:solidFill>
              </a:rPr>
              <a:t>notation</a:t>
            </a:r>
            <a:endParaRPr lang="es-ES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780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r>
              <a:rPr lang="es-ES" dirty="0"/>
              <a:t>… </a:t>
            </a:r>
            <a:r>
              <a:rPr lang="es-ES" dirty="0" err="1"/>
              <a:t>Now</a:t>
            </a:r>
            <a:r>
              <a:rPr lang="es-ES" dirty="0"/>
              <a:t> </a:t>
            </a:r>
            <a:r>
              <a:rPr lang="es-ES" dirty="0" err="1"/>
              <a:t>let</a:t>
            </a:r>
            <a:r>
              <a:rPr lang="es-ES" dirty="0"/>
              <a:t> </a:t>
            </a:r>
            <a:r>
              <a:rPr lang="es-ES" dirty="0" err="1"/>
              <a:t>us</a:t>
            </a:r>
            <a:r>
              <a:rPr lang="es-ES" dirty="0"/>
              <a:t> </a:t>
            </a:r>
            <a:r>
              <a:rPr lang="es-ES" dirty="0" err="1"/>
              <a:t>practice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some</a:t>
            </a:r>
            <a:r>
              <a:rPr lang="es-ES" dirty="0"/>
              <a:t> simple </a:t>
            </a:r>
            <a:r>
              <a:rPr lang="es-ES" dirty="0" err="1"/>
              <a:t>examples</a:t>
            </a:r>
            <a:r>
              <a:rPr lang="es-ES" dirty="0"/>
              <a:t>: </a:t>
            </a:r>
            <a:r>
              <a:rPr lang="es-ES" dirty="0" err="1"/>
              <a:t>analytical</a:t>
            </a:r>
            <a:r>
              <a:rPr lang="es-ES" dirty="0"/>
              <a:t> </a:t>
            </a:r>
            <a:r>
              <a:rPr lang="es-ES" dirty="0" err="1"/>
              <a:t>calculations</a:t>
            </a:r>
            <a:r>
              <a:rPr lang="es-ES" dirty="0"/>
              <a:t> and </a:t>
            </a:r>
            <a:r>
              <a:rPr lang="es-ES" cap="small" dirty="0" err="1"/>
              <a:t>scale</a:t>
            </a:r>
            <a:r>
              <a:rPr lang="es-ES" cap="small" dirty="0"/>
              <a:t>-up </a:t>
            </a:r>
            <a:r>
              <a:rPr lang="es-ES" dirty="0" err="1"/>
              <a:t>simulations</a:t>
            </a:r>
            <a:endParaRPr lang="es-ES" dirty="0"/>
          </a:p>
        </p:txBody>
      </p:sp>
      <p:sp>
        <p:nvSpPr>
          <p:cNvPr id="3" name="CuadroTexto 2"/>
          <p:cNvSpPr txBox="1"/>
          <p:nvPr/>
        </p:nvSpPr>
        <p:spPr>
          <a:xfrm>
            <a:off x="374650" y="1459468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1-D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linear </a:t>
            </a:r>
            <a:r>
              <a:rPr lang="es-ES" b="1" dirty="0" err="1">
                <a:solidFill>
                  <a:schemeClr val="bg1"/>
                </a:solidFill>
              </a:rPr>
              <a:t>chain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. </a:t>
            </a:r>
            <a:r>
              <a:rPr lang="es-ES" b="1" dirty="0" err="1">
                <a:solidFill>
                  <a:schemeClr val="bg1"/>
                </a:solidFill>
              </a:rPr>
              <a:t>One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atom</a:t>
            </a:r>
            <a:r>
              <a:rPr lang="es-ES" b="1" dirty="0">
                <a:solidFill>
                  <a:schemeClr val="bg1"/>
                </a:solidFill>
              </a:rPr>
              <a:t> in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sp>
        <p:nvSpPr>
          <p:cNvPr id="4" name="CuadroTexto 3"/>
          <p:cNvSpPr txBox="1"/>
          <p:nvPr/>
        </p:nvSpPr>
        <p:spPr>
          <a:xfrm>
            <a:off x="381000" y="2286000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1-D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linear </a:t>
            </a:r>
            <a:r>
              <a:rPr lang="es-ES" b="1" dirty="0" err="1">
                <a:solidFill>
                  <a:schemeClr val="bg1"/>
                </a:solidFill>
              </a:rPr>
              <a:t>chain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. </a:t>
            </a:r>
            <a:r>
              <a:rPr lang="es-ES" b="1" dirty="0" err="1">
                <a:solidFill>
                  <a:schemeClr val="bg1"/>
                </a:solidFill>
              </a:rPr>
              <a:t>Two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atoms</a:t>
            </a:r>
            <a:r>
              <a:rPr lang="es-ES" b="1" dirty="0">
                <a:solidFill>
                  <a:schemeClr val="bg1"/>
                </a:solidFill>
              </a:rPr>
              <a:t> in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sp>
        <p:nvSpPr>
          <p:cNvPr id="5" name="CuadroTexto 4"/>
          <p:cNvSpPr txBox="1"/>
          <p:nvPr/>
        </p:nvSpPr>
        <p:spPr>
          <a:xfrm>
            <a:off x="381000" y="3048000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2-D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plane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CuadroTexto 5"/>
          <p:cNvSpPr txBox="1"/>
          <p:nvPr/>
        </p:nvSpPr>
        <p:spPr>
          <a:xfrm>
            <a:off x="381000" y="3918488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3-D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cube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894882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r>
              <a:rPr lang="es-ES" dirty="0"/>
              <a:t>… </a:t>
            </a:r>
            <a:r>
              <a:rPr lang="es-ES" dirty="0" err="1"/>
              <a:t>Now</a:t>
            </a:r>
            <a:r>
              <a:rPr lang="es-ES" dirty="0"/>
              <a:t> </a:t>
            </a:r>
            <a:r>
              <a:rPr lang="es-ES" dirty="0" err="1"/>
              <a:t>let</a:t>
            </a:r>
            <a:r>
              <a:rPr lang="es-ES" dirty="0"/>
              <a:t> </a:t>
            </a:r>
            <a:r>
              <a:rPr lang="es-ES" dirty="0" err="1"/>
              <a:t>us</a:t>
            </a:r>
            <a:r>
              <a:rPr lang="es-ES" dirty="0"/>
              <a:t> </a:t>
            </a:r>
            <a:r>
              <a:rPr lang="es-ES" dirty="0" err="1"/>
              <a:t>practice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some</a:t>
            </a:r>
            <a:r>
              <a:rPr lang="es-ES" dirty="0"/>
              <a:t> simple </a:t>
            </a:r>
            <a:r>
              <a:rPr lang="es-ES" dirty="0" err="1"/>
              <a:t>examples</a:t>
            </a:r>
            <a:r>
              <a:rPr lang="es-ES" dirty="0"/>
              <a:t>: </a:t>
            </a:r>
            <a:r>
              <a:rPr lang="es-ES" dirty="0" err="1"/>
              <a:t>analytical</a:t>
            </a:r>
            <a:r>
              <a:rPr lang="es-ES" dirty="0"/>
              <a:t> </a:t>
            </a:r>
            <a:r>
              <a:rPr lang="es-ES" dirty="0" err="1"/>
              <a:t>calculations</a:t>
            </a:r>
            <a:r>
              <a:rPr lang="es-ES" dirty="0"/>
              <a:t> and </a:t>
            </a:r>
            <a:r>
              <a:rPr lang="es-ES" cap="small" dirty="0" err="1"/>
              <a:t>scale</a:t>
            </a:r>
            <a:r>
              <a:rPr lang="es-ES" cap="small" dirty="0"/>
              <a:t>-up </a:t>
            </a:r>
            <a:r>
              <a:rPr lang="es-ES" dirty="0" err="1"/>
              <a:t>simulations</a:t>
            </a:r>
            <a:endParaRPr lang="es-ES" dirty="0"/>
          </a:p>
        </p:txBody>
      </p:sp>
      <p:sp>
        <p:nvSpPr>
          <p:cNvPr id="3" name="CuadroTexto 2"/>
          <p:cNvSpPr txBox="1"/>
          <p:nvPr/>
        </p:nvSpPr>
        <p:spPr>
          <a:xfrm>
            <a:off x="374650" y="1459468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rgbClr val="FFFF00"/>
                </a:solidFill>
              </a:rPr>
              <a:t>1-D </a:t>
            </a:r>
            <a:r>
              <a:rPr lang="es-ES" b="1" dirty="0" err="1">
                <a:solidFill>
                  <a:srgbClr val="FFFF00"/>
                </a:solidFill>
              </a:rPr>
              <a:t>Monoatomic</a:t>
            </a:r>
            <a:r>
              <a:rPr lang="es-ES" b="1" dirty="0">
                <a:solidFill>
                  <a:srgbClr val="FFFF00"/>
                </a:solidFill>
              </a:rPr>
              <a:t> linear </a:t>
            </a:r>
            <a:r>
              <a:rPr lang="es-ES" b="1" dirty="0" err="1">
                <a:solidFill>
                  <a:srgbClr val="FFFF00"/>
                </a:solidFill>
              </a:rPr>
              <a:t>chain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with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only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i="1" dirty="0">
                <a:solidFill>
                  <a:srgbClr val="FFFF00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rgbClr val="FFFF00"/>
                </a:solidFill>
              </a:rPr>
              <a:t>-</a:t>
            </a:r>
            <a:r>
              <a:rPr lang="es-ES" b="1" dirty="0" err="1">
                <a:solidFill>
                  <a:srgbClr val="FFFF00"/>
                </a:solidFill>
              </a:rPr>
              <a:t>orbitals</a:t>
            </a:r>
            <a:r>
              <a:rPr lang="es-ES" b="1" dirty="0">
                <a:solidFill>
                  <a:srgbClr val="FFFF00"/>
                </a:solidFill>
              </a:rPr>
              <a:t>. </a:t>
            </a:r>
            <a:r>
              <a:rPr lang="es-ES" b="1" dirty="0" err="1">
                <a:solidFill>
                  <a:srgbClr val="FFFF00"/>
                </a:solidFill>
              </a:rPr>
              <a:t>One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atom</a:t>
            </a:r>
            <a:r>
              <a:rPr lang="es-ES" b="1" dirty="0">
                <a:solidFill>
                  <a:srgbClr val="FFFF00"/>
                </a:solidFill>
              </a:rPr>
              <a:t> in </a:t>
            </a:r>
            <a:r>
              <a:rPr lang="es-ES" b="1" dirty="0" err="1">
                <a:solidFill>
                  <a:srgbClr val="FFFF00"/>
                </a:solidFill>
              </a:rPr>
              <a:t>the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unit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cell</a:t>
            </a:r>
            <a:endParaRPr lang="es-ES" b="1" dirty="0">
              <a:solidFill>
                <a:srgbClr val="FFFF00"/>
              </a:solidFill>
            </a:endParaRPr>
          </a:p>
        </p:txBody>
      </p:sp>
      <p:sp>
        <p:nvSpPr>
          <p:cNvPr id="4" name="CuadroTexto 3"/>
          <p:cNvSpPr txBox="1"/>
          <p:nvPr/>
        </p:nvSpPr>
        <p:spPr>
          <a:xfrm>
            <a:off x="381000" y="2286000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1-D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linear </a:t>
            </a:r>
            <a:r>
              <a:rPr lang="es-ES" b="1" dirty="0" err="1">
                <a:solidFill>
                  <a:schemeClr val="bg1"/>
                </a:solidFill>
              </a:rPr>
              <a:t>chain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. </a:t>
            </a:r>
            <a:r>
              <a:rPr lang="es-ES" b="1" dirty="0" err="1">
                <a:solidFill>
                  <a:schemeClr val="bg1"/>
                </a:solidFill>
              </a:rPr>
              <a:t>Two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atoms</a:t>
            </a:r>
            <a:r>
              <a:rPr lang="es-ES" b="1" dirty="0">
                <a:solidFill>
                  <a:schemeClr val="bg1"/>
                </a:solidFill>
              </a:rPr>
              <a:t> in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sp>
        <p:nvSpPr>
          <p:cNvPr id="5" name="CuadroTexto 4"/>
          <p:cNvSpPr txBox="1"/>
          <p:nvPr/>
        </p:nvSpPr>
        <p:spPr>
          <a:xfrm>
            <a:off x="381000" y="3048000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2-D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plane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CuadroTexto 5"/>
          <p:cNvSpPr txBox="1"/>
          <p:nvPr/>
        </p:nvSpPr>
        <p:spPr>
          <a:xfrm>
            <a:off x="381000" y="3918488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3-D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cube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616542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of </a:t>
            </a:r>
            <a:r>
              <a:rPr lang="es-ES" dirty="0" err="1"/>
              <a:t>atoms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25" name="Agrupar 24"/>
          <p:cNvGrpSpPr/>
          <p:nvPr/>
        </p:nvGrpSpPr>
        <p:grpSpPr>
          <a:xfrm>
            <a:off x="0" y="2819400"/>
            <a:ext cx="9144000" cy="978932"/>
            <a:chOff x="0" y="3048000"/>
            <a:chExt cx="9144000" cy="978932"/>
          </a:xfrm>
        </p:grpSpPr>
        <p:grpSp>
          <p:nvGrpSpPr>
            <p:cNvPr id="21" name="Agrupar 20"/>
            <p:cNvGrpSpPr/>
            <p:nvPr/>
          </p:nvGrpSpPr>
          <p:grpSpPr>
            <a:xfrm>
              <a:off x="0" y="3048000"/>
              <a:ext cx="9144000" cy="369332"/>
              <a:chOff x="-793750" y="2209800"/>
              <a:chExt cx="9144000" cy="369332"/>
            </a:xfrm>
          </p:grpSpPr>
          <p:sp>
            <p:nvSpPr>
              <p:cNvPr id="16" name="CuadroTexto 15"/>
              <p:cNvSpPr txBox="1"/>
              <p:nvPr/>
            </p:nvSpPr>
            <p:spPr>
              <a:xfrm>
                <a:off x="-793750" y="2209800"/>
                <a:ext cx="91440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s-ES" b="1" dirty="0" err="1">
                    <a:solidFill>
                      <a:srgbClr val="FFFFFF"/>
                    </a:solidFill>
                  </a:rPr>
                  <a:t>Only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one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atomic</a:t>
                </a:r>
                <a:r>
                  <a:rPr lang="es-ES" b="1" dirty="0">
                    <a:solidFill>
                      <a:srgbClr val="FFFFFF"/>
                    </a:solidFill>
                  </a:rPr>
                  <a:t> orbital in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the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unit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cell</a:t>
                </a:r>
                <a:r>
                  <a:rPr lang="es-ES" b="1" dirty="0">
                    <a:solidFill>
                      <a:srgbClr val="FFFFFF"/>
                    </a:solidFill>
                  </a:rPr>
                  <a:t> (               ).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Let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us</a:t>
                </a:r>
                <a:r>
                  <a:rPr lang="es-ES" b="1" dirty="0">
                    <a:solidFill>
                      <a:srgbClr val="FFFFFF"/>
                    </a:solidFill>
                  </a:rPr>
                  <a:t> denote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this</a:t>
                </a:r>
                <a:r>
                  <a:rPr lang="es-ES" b="1" dirty="0">
                    <a:solidFill>
                      <a:srgbClr val="FFFFFF"/>
                    </a:solidFill>
                  </a:rPr>
                  <a:t> orbital (</a:t>
                </a:r>
                <a:r>
                  <a:rPr lang="es-ES" i="1" dirty="0">
                    <a:solidFill>
                      <a:srgbClr val="FFFFFF"/>
                    </a:solidFill>
                    <a:latin typeface="Times New Roman"/>
                    <a:cs typeface="Times New Roman"/>
                  </a:rPr>
                  <a:t>s</a:t>
                </a:r>
                <a:r>
                  <a:rPr lang="es-ES" b="1" dirty="0">
                    <a:solidFill>
                      <a:srgbClr val="FFFFFF"/>
                    </a:solidFill>
                  </a:rPr>
                  <a:t>)               </a:t>
                </a:r>
              </a:p>
            </p:txBody>
          </p:sp>
          <p:pic>
            <p:nvPicPr>
              <p:cNvPr id="17" name="Imagen 16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625850" y="2286000"/>
                <a:ext cx="855593" cy="252000"/>
              </a:xfrm>
              <a:prstGeom prst="rect">
                <a:avLst/>
              </a:prstGeom>
            </p:spPr>
          </p:pic>
        </p:grpSp>
        <p:sp>
          <p:nvSpPr>
            <p:cNvPr id="18" name="CuadroTexto 17"/>
            <p:cNvSpPr txBox="1"/>
            <p:nvPr/>
          </p:nvSpPr>
          <p:spPr>
            <a:xfrm>
              <a:off x="298450" y="3657600"/>
              <a:ext cx="853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Hamiltonian</a:t>
              </a:r>
              <a:r>
                <a:rPr lang="es-ES" b="1" dirty="0">
                  <a:solidFill>
                    <a:srgbClr val="FFFFFF"/>
                  </a:solidFill>
                </a:rPr>
                <a:t> and </a:t>
              </a:r>
              <a:r>
                <a:rPr lang="es-ES" b="1" dirty="0" err="1">
                  <a:solidFill>
                    <a:srgbClr val="FFFFFF"/>
                  </a:solidFill>
                </a:rPr>
                <a:t>Overlap</a:t>
              </a:r>
              <a:r>
                <a:rPr lang="es-ES" b="1" dirty="0">
                  <a:solidFill>
                    <a:srgbClr val="FFFFFF"/>
                  </a:solidFill>
                </a:rPr>
                <a:t> matrices are </a:t>
              </a:r>
              <a:r>
                <a:rPr lang="es-ES" b="1" dirty="0" err="1">
                  <a:solidFill>
                    <a:srgbClr val="FFFFFF"/>
                  </a:solidFill>
                </a:rPr>
                <a:t>just</a:t>
              </a:r>
              <a:r>
                <a:rPr lang="es-ES" b="1" dirty="0">
                  <a:solidFill>
                    <a:srgbClr val="FFFFFF"/>
                  </a:solidFill>
                </a:rPr>
                <a:t> simple real </a:t>
              </a:r>
              <a:r>
                <a:rPr lang="es-ES" b="1" dirty="0" err="1">
                  <a:solidFill>
                    <a:srgbClr val="FFFFFF"/>
                  </a:solidFill>
                </a:rPr>
                <a:t>numbers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  <p:pic>
          <p:nvPicPr>
            <p:cNvPr id="24" name="Imagen 2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419600" y="3352800"/>
              <a:ext cx="324000" cy="324000"/>
            </a:xfrm>
            <a:prstGeom prst="rect">
              <a:avLst/>
            </a:prstGeom>
          </p:spPr>
        </p:pic>
      </p:grpSp>
      <p:grpSp>
        <p:nvGrpSpPr>
          <p:cNvPr id="29" name="Agrupar 28"/>
          <p:cNvGrpSpPr/>
          <p:nvPr/>
        </p:nvGrpSpPr>
        <p:grpSpPr>
          <a:xfrm>
            <a:off x="533400" y="1459468"/>
            <a:ext cx="8001000" cy="914400"/>
            <a:chOff x="457200" y="1524000"/>
            <a:chExt cx="8001000" cy="914400"/>
          </a:xfrm>
        </p:grpSpPr>
        <p:sp>
          <p:nvSpPr>
            <p:cNvPr id="28" name="Rectángulo 27"/>
            <p:cNvSpPr/>
            <p:nvPr/>
          </p:nvSpPr>
          <p:spPr>
            <a:xfrm>
              <a:off x="457200" y="1524000"/>
              <a:ext cx="8001000" cy="91440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grpSp>
          <p:nvGrpSpPr>
            <p:cNvPr id="27" name="Agrupar 26"/>
            <p:cNvGrpSpPr/>
            <p:nvPr/>
          </p:nvGrpSpPr>
          <p:grpSpPr>
            <a:xfrm>
              <a:off x="513348" y="1638300"/>
              <a:ext cx="7868652" cy="723900"/>
              <a:chOff x="513348" y="1638300"/>
              <a:chExt cx="7868652" cy="723900"/>
            </a:xfrm>
          </p:grpSpPr>
          <p:cxnSp>
            <p:nvCxnSpPr>
              <p:cNvPr id="39" name="48 Conector recto"/>
              <p:cNvCxnSpPr/>
              <p:nvPr/>
            </p:nvCxnSpPr>
            <p:spPr>
              <a:xfrm flipV="1">
                <a:off x="513348" y="2000250"/>
                <a:ext cx="7868652" cy="0"/>
              </a:xfrm>
              <a:prstGeom prst="line">
                <a:avLst/>
              </a:prstGeom>
              <a:ln w="28575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2" name="42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78039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3" name="49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1917063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4" name="55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3068084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5" name="57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4219104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6" name="59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5358093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7" name="61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6497083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8" name="63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648104" y="1638300"/>
                <a:ext cx="723900" cy="723900"/>
              </a:xfrm>
              <a:prstGeom prst="rect">
                <a:avLst/>
              </a:prstGeom>
            </p:spPr>
          </p:pic>
        </p:grpSp>
      </p:grpSp>
      <p:sp>
        <p:nvSpPr>
          <p:cNvPr id="33" name="Rectángulo 32"/>
          <p:cNvSpPr/>
          <p:nvPr/>
        </p:nvSpPr>
        <p:spPr>
          <a:xfrm>
            <a:off x="2971800" y="1459468"/>
            <a:ext cx="1066800" cy="914400"/>
          </a:xfrm>
          <a:prstGeom prst="rect">
            <a:avLst/>
          </a:prstGeom>
          <a:noFill/>
          <a:ln w="38100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cxnSp>
        <p:nvCxnSpPr>
          <p:cNvPr id="49" name="Conector recto de flecha 48"/>
          <p:cNvCxnSpPr/>
          <p:nvPr/>
        </p:nvCxnSpPr>
        <p:spPr>
          <a:xfrm>
            <a:off x="3505200" y="1230868"/>
            <a:ext cx="1151999" cy="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0" name="Imagen 4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2400" y="926068"/>
            <a:ext cx="359692" cy="252000"/>
          </a:xfrm>
          <a:prstGeom prst="rect">
            <a:avLst/>
          </a:prstGeom>
        </p:spPr>
      </p:pic>
      <p:sp>
        <p:nvSpPr>
          <p:cNvPr id="51" name="CuadroTexto 50"/>
          <p:cNvSpPr txBox="1"/>
          <p:nvPr/>
        </p:nvSpPr>
        <p:spPr>
          <a:xfrm>
            <a:off x="2743200" y="2373868"/>
            <a:ext cx="1441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grpSp>
        <p:nvGrpSpPr>
          <p:cNvPr id="10" name="Agrupar 9"/>
          <p:cNvGrpSpPr/>
          <p:nvPr/>
        </p:nvGrpSpPr>
        <p:grpSpPr>
          <a:xfrm>
            <a:off x="1295400" y="4154269"/>
            <a:ext cx="6553982" cy="930131"/>
            <a:chOff x="2286000" y="4154269"/>
            <a:chExt cx="6553982" cy="930131"/>
          </a:xfrm>
        </p:grpSpPr>
        <p:sp>
          <p:nvSpPr>
            <p:cNvPr id="7" name="Rectángulo 6"/>
            <p:cNvSpPr/>
            <p:nvPr/>
          </p:nvSpPr>
          <p:spPr>
            <a:xfrm>
              <a:off x="2286000" y="4154269"/>
              <a:ext cx="4572000" cy="923330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marL="285750" indent="-285750">
                <a:buFontTx/>
                <a:buChar char="-"/>
              </a:pPr>
              <a:r>
                <a:rPr lang="es-ES" b="1" dirty="0" err="1">
                  <a:solidFill>
                    <a:schemeClr val="bg1"/>
                  </a:solidFill>
                </a:rPr>
                <a:t>Only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rgbClr val="FF4633"/>
                  </a:solidFill>
                </a:rPr>
                <a:t>on-site</a:t>
              </a:r>
              <a:endParaRPr lang="es-ES" b="1" dirty="0">
                <a:solidFill>
                  <a:srgbClr val="FF4633"/>
                </a:solidFill>
              </a:endParaRPr>
            </a:p>
            <a:p>
              <a:endParaRPr lang="es-ES" b="1" dirty="0">
                <a:solidFill>
                  <a:srgbClr val="FF4633"/>
                </a:solidFill>
              </a:endParaRPr>
            </a:p>
            <a:p>
              <a:pPr marL="285750" indent="-285750">
                <a:buFontTx/>
                <a:buChar char="-"/>
              </a:pPr>
              <a:r>
                <a:rPr lang="es-ES" b="1" dirty="0">
                  <a:solidFill>
                    <a:schemeClr val="bg1"/>
                  </a:solidFill>
                </a:rPr>
                <a:t>And </a:t>
              </a:r>
              <a:r>
                <a:rPr lang="es-ES" b="1" dirty="0" err="1">
                  <a:solidFill>
                    <a:srgbClr val="FF4633"/>
                  </a:solidFill>
                </a:rPr>
                <a:t>nearest</a:t>
              </a:r>
              <a:r>
                <a:rPr lang="es-ES" b="1" dirty="0">
                  <a:solidFill>
                    <a:srgbClr val="FF4633"/>
                  </a:solidFill>
                </a:rPr>
                <a:t> </a:t>
              </a:r>
              <a:r>
                <a:rPr lang="es-ES" b="1" dirty="0" err="1">
                  <a:solidFill>
                    <a:srgbClr val="FF4633"/>
                  </a:solidFill>
                </a:rPr>
                <a:t>neigbour</a:t>
              </a:r>
              <a:r>
                <a:rPr lang="es-ES" b="1" dirty="0">
                  <a:solidFill>
                    <a:srgbClr val="FF4633"/>
                  </a:solidFill>
                </a:rPr>
                <a:t> </a:t>
              </a:r>
              <a:r>
                <a:rPr lang="es-ES" b="1" dirty="0" err="1">
                  <a:solidFill>
                    <a:srgbClr val="FF4633"/>
                  </a:solidFill>
                </a:rPr>
                <a:t>approximation</a:t>
              </a:r>
              <a:r>
                <a:rPr lang="es-ES" b="1" dirty="0">
                  <a:solidFill>
                    <a:srgbClr val="FF4633"/>
                  </a:solidFill>
                </a:rPr>
                <a:t> </a:t>
              </a:r>
            </a:p>
          </p:txBody>
        </p:sp>
        <p:pic>
          <p:nvPicPr>
            <p:cNvPr id="8" name="Imagen 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191000" y="4191000"/>
              <a:ext cx="1932135" cy="360000"/>
            </a:xfrm>
            <a:prstGeom prst="rect">
              <a:avLst/>
            </a:prstGeom>
          </p:spPr>
        </p:pic>
        <p:pic>
          <p:nvPicPr>
            <p:cNvPr id="9" name="Imagen 8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705600" y="4724400"/>
              <a:ext cx="2134382" cy="360000"/>
            </a:xfrm>
            <a:prstGeom prst="rect">
              <a:avLst/>
            </a:prstGeom>
          </p:spPr>
        </p:pic>
      </p:grpSp>
      <p:pic>
        <p:nvPicPr>
          <p:cNvPr id="12" name="Imagen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5486400"/>
            <a:ext cx="9144000" cy="1085377"/>
          </a:xfrm>
          <a:prstGeom prst="rect">
            <a:avLst/>
          </a:prstGeom>
        </p:spPr>
      </p:pic>
      <p:pic>
        <p:nvPicPr>
          <p:cNvPr id="14" name="Imagen 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4400" y="2948400"/>
            <a:ext cx="643440" cy="252000"/>
          </a:xfrm>
          <a:prstGeom prst="rect">
            <a:avLst/>
          </a:prstGeom>
        </p:spPr>
      </p:pic>
      <p:sp>
        <p:nvSpPr>
          <p:cNvPr id="3" name="Rectángulo 2"/>
          <p:cNvSpPr/>
          <p:nvPr/>
        </p:nvSpPr>
        <p:spPr>
          <a:xfrm>
            <a:off x="1676400" y="3810000"/>
            <a:ext cx="5791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b="1" dirty="0" err="1">
                <a:solidFill>
                  <a:srgbClr val="00FFFF"/>
                </a:solidFill>
              </a:rPr>
              <a:t>First</a:t>
            </a:r>
            <a:r>
              <a:rPr lang="es-ES" b="1" dirty="0">
                <a:solidFill>
                  <a:srgbClr val="00FFFF"/>
                </a:solidFill>
              </a:rPr>
              <a:t> </a:t>
            </a:r>
            <a:r>
              <a:rPr lang="es-ES" b="1" dirty="0" err="1">
                <a:solidFill>
                  <a:srgbClr val="00FFFF"/>
                </a:solidFill>
              </a:rPr>
              <a:t>approximation</a:t>
            </a:r>
            <a:r>
              <a:rPr lang="es-ES" b="1" dirty="0">
                <a:solidFill>
                  <a:srgbClr val="00FFFF"/>
                </a:solidFill>
              </a:rPr>
              <a:t>: </a:t>
            </a:r>
            <a:r>
              <a:rPr lang="es-ES" b="1" dirty="0" err="1">
                <a:solidFill>
                  <a:srgbClr val="00FFFF"/>
                </a:solidFill>
              </a:rPr>
              <a:t>range</a:t>
            </a:r>
            <a:r>
              <a:rPr lang="es-ES" b="1" dirty="0">
                <a:solidFill>
                  <a:srgbClr val="00FFFF"/>
                </a:solidFill>
              </a:rPr>
              <a:t> of </a:t>
            </a:r>
            <a:r>
              <a:rPr lang="es-ES" b="1" dirty="0" err="1">
                <a:solidFill>
                  <a:srgbClr val="00FFFF"/>
                </a:solidFill>
              </a:rPr>
              <a:t>interactions</a:t>
            </a:r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2401389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uadroTexto 31"/>
          <p:cNvSpPr txBox="1"/>
          <p:nvPr/>
        </p:nvSpPr>
        <p:spPr>
          <a:xfrm>
            <a:off x="0" y="281940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 err="1">
                <a:solidFill>
                  <a:srgbClr val="FFFFFF"/>
                </a:solidFill>
              </a:rPr>
              <a:t>Only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one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atomic</a:t>
            </a:r>
            <a:r>
              <a:rPr lang="es-ES" b="1" dirty="0">
                <a:solidFill>
                  <a:srgbClr val="FFFFFF"/>
                </a:solidFill>
              </a:rPr>
              <a:t> orbital in </a:t>
            </a:r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unit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cell</a:t>
            </a:r>
            <a:r>
              <a:rPr lang="es-ES" b="1" dirty="0">
                <a:solidFill>
                  <a:srgbClr val="FFFFFF"/>
                </a:solidFill>
              </a:rPr>
              <a:t> (               ). </a:t>
            </a:r>
            <a:r>
              <a:rPr lang="es-ES" b="1" dirty="0" err="1">
                <a:solidFill>
                  <a:srgbClr val="FFFFFF"/>
                </a:solidFill>
              </a:rPr>
              <a:t>Let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us</a:t>
            </a:r>
            <a:r>
              <a:rPr lang="es-ES" b="1" dirty="0">
                <a:solidFill>
                  <a:srgbClr val="FFFFFF"/>
                </a:solidFill>
              </a:rPr>
              <a:t> denote </a:t>
            </a:r>
            <a:r>
              <a:rPr lang="es-ES" b="1" dirty="0" err="1">
                <a:solidFill>
                  <a:srgbClr val="FFFFFF"/>
                </a:solidFill>
              </a:rPr>
              <a:t>this</a:t>
            </a:r>
            <a:r>
              <a:rPr lang="es-ES" b="1" dirty="0">
                <a:solidFill>
                  <a:srgbClr val="FFFFFF"/>
                </a:solidFill>
              </a:rPr>
              <a:t> orbital (</a:t>
            </a:r>
            <a:r>
              <a:rPr lang="es-ES" i="1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rgbClr val="FFFFFF"/>
                </a:solidFill>
              </a:rPr>
              <a:t>)               </a:t>
            </a:r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of </a:t>
            </a:r>
            <a:r>
              <a:rPr lang="es-ES" dirty="0" err="1"/>
              <a:t>atoms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25" name="Agrupar 24"/>
          <p:cNvGrpSpPr/>
          <p:nvPr/>
        </p:nvGrpSpPr>
        <p:grpSpPr>
          <a:xfrm>
            <a:off x="298450" y="2895600"/>
            <a:ext cx="8534400" cy="902732"/>
            <a:chOff x="298450" y="3124200"/>
            <a:chExt cx="8534400" cy="902732"/>
          </a:xfrm>
        </p:grpSpPr>
        <p:pic>
          <p:nvPicPr>
            <p:cNvPr id="17" name="Imagen 1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419600" y="3124200"/>
              <a:ext cx="855593" cy="252000"/>
            </a:xfrm>
            <a:prstGeom prst="rect">
              <a:avLst/>
            </a:prstGeom>
          </p:spPr>
        </p:pic>
        <p:sp>
          <p:nvSpPr>
            <p:cNvPr id="18" name="CuadroTexto 17"/>
            <p:cNvSpPr txBox="1"/>
            <p:nvPr/>
          </p:nvSpPr>
          <p:spPr>
            <a:xfrm>
              <a:off x="298450" y="3657600"/>
              <a:ext cx="853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Hamiltonian</a:t>
              </a:r>
              <a:r>
                <a:rPr lang="es-ES" b="1" dirty="0">
                  <a:solidFill>
                    <a:srgbClr val="FFFFFF"/>
                  </a:solidFill>
                </a:rPr>
                <a:t> and </a:t>
              </a:r>
              <a:r>
                <a:rPr lang="es-ES" b="1" dirty="0" err="1">
                  <a:solidFill>
                    <a:srgbClr val="FFFFFF"/>
                  </a:solidFill>
                </a:rPr>
                <a:t>Overlap</a:t>
              </a:r>
              <a:r>
                <a:rPr lang="es-ES" b="1" dirty="0">
                  <a:solidFill>
                    <a:srgbClr val="FFFFFF"/>
                  </a:solidFill>
                </a:rPr>
                <a:t> matrices are </a:t>
              </a:r>
              <a:r>
                <a:rPr lang="es-ES" b="1" dirty="0" err="1">
                  <a:solidFill>
                    <a:srgbClr val="FFFFFF"/>
                  </a:solidFill>
                </a:rPr>
                <a:t>just</a:t>
              </a:r>
              <a:r>
                <a:rPr lang="es-ES" b="1" dirty="0">
                  <a:solidFill>
                    <a:srgbClr val="FFFFFF"/>
                  </a:solidFill>
                </a:rPr>
                <a:t> simple real </a:t>
              </a:r>
              <a:r>
                <a:rPr lang="es-ES" b="1" dirty="0" err="1">
                  <a:solidFill>
                    <a:srgbClr val="FFFFFF"/>
                  </a:solidFill>
                </a:rPr>
                <a:t>numbers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  <p:pic>
          <p:nvPicPr>
            <p:cNvPr id="24" name="Imagen 2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419600" y="3352800"/>
              <a:ext cx="324000" cy="324000"/>
            </a:xfrm>
            <a:prstGeom prst="rect">
              <a:avLst/>
            </a:prstGeom>
          </p:spPr>
        </p:pic>
      </p:grpSp>
      <p:grpSp>
        <p:nvGrpSpPr>
          <p:cNvPr id="29" name="Agrupar 28"/>
          <p:cNvGrpSpPr/>
          <p:nvPr/>
        </p:nvGrpSpPr>
        <p:grpSpPr>
          <a:xfrm>
            <a:off x="533400" y="1459468"/>
            <a:ext cx="8001000" cy="914400"/>
            <a:chOff x="457200" y="1524000"/>
            <a:chExt cx="8001000" cy="914400"/>
          </a:xfrm>
        </p:grpSpPr>
        <p:sp>
          <p:nvSpPr>
            <p:cNvPr id="28" name="Rectángulo 27"/>
            <p:cNvSpPr/>
            <p:nvPr/>
          </p:nvSpPr>
          <p:spPr>
            <a:xfrm>
              <a:off x="457200" y="1524000"/>
              <a:ext cx="8001000" cy="91440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grpSp>
          <p:nvGrpSpPr>
            <p:cNvPr id="27" name="Agrupar 26"/>
            <p:cNvGrpSpPr/>
            <p:nvPr/>
          </p:nvGrpSpPr>
          <p:grpSpPr>
            <a:xfrm>
              <a:off x="513348" y="1638300"/>
              <a:ext cx="7868652" cy="723900"/>
              <a:chOff x="513348" y="1638300"/>
              <a:chExt cx="7868652" cy="723900"/>
            </a:xfrm>
          </p:grpSpPr>
          <p:cxnSp>
            <p:nvCxnSpPr>
              <p:cNvPr id="39" name="48 Conector recto"/>
              <p:cNvCxnSpPr/>
              <p:nvPr/>
            </p:nvCxnSpPr>
            <p:spPr>
              <a:xfrm flipV="1">
                <a:off x="513348" y="2000250"/>
                <a:ext cx="7868652" cy="0"/>
              </a:xfrm>
              <a:prstGeom prst="line">
                <a:avLst/>
              </a:prstGeom>
              <a:ln w="28575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2" name="42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78039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3" name="49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1917063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4" name="55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3068084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5" name="57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4219104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6" name="59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5358093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7" name="61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6497083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8" name="63 Imagen" descr="atomblue.jpg"/>
              <p:cNvPicPr>
                <a:picLocks noChangeAspect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648104" y="1638300"/>
                <a:ext cx="723900" cy="723900"/>
              </a:xfrm>
              <a:prstGeom prst="rect">
                <a:avLst/>
              </a:prstGeom>
            </p:spPr>
          </p:pic>
        </p:grpSp>
      </p:grpSp>
      <p:sp>
        <p:nvSpPr>
          <p:cNvPr id="33" name="Rectángulo 32"/>
          <p:cNvSpPr/>
          <p:nvPr/>
        </p:nvSpPr>
        <p:spPr>
          <a:xfrm>
            <a:off x="2971800" y="1459468"/>
            <a:ext cx="1066800" cy="914400"/>
          </a:xfrm>
          <a:prstGeom prst="rect">
            <a:avLst/>
          </a:prstGeom>
          <a:noFill/>
          <a:ln w="38100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cxnSp>
        <p:nvCxnSpPr>
          <p:cNvPr id="49" name="Conector recto de flecha 48"/>
          <p:cNvCxnSpPr/>
          <p:nvPr/>
        </p:nvCxnSpPr>
        <p:spPr>
          <a:xfrm>
            <a:off x="3505200" y="1230868"/>
            <a:ext cx="1151999" cy="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0" name="Imagen 4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2400" y="926068"/>
            <a:ext cx="359692" cy="252000"/>
          </a:xfrm>
          <a:prstGeom prst="rect">
            <a:avLst/>
          </a:prstGeom>
        </p:spPr>
      </p:pic>
      <p:sp>
        <p:nvSpPr>
          <p:cNvPr id="51" name="CuadroTexto 50"/>
          <p:cNvSpPr txBox="1"/>
          <p:nvPr/>
        </p:nvSpPr>
        <p:spPr>
          <a:xfrm>
            <a:off x="2743200" y="2373868"/>
            <a:ext cx="1441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pic>
        <p:nvPicPr>
          <p:cNvPr id="31" name="Imagen 3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0200" y="5507888"/>
            <a:ext cx="1602811" cy="323997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0500" y="5486400"/>
            <a:ext cx="4873500" cy="611999"/>
          </a:xfrm>
          <a:prstGeom prst="rect">
            <a:avLst/>
          </a:prstGeom>
        </p:spPr>
      </p:pic>
      <p:grpSp>
        <p:nvGrpSpPr>
          <p:cNvPr id="7" name="Agrupar 6"/>
          <p:cNvGrpSpPr/>
          <p:nvPr/>
        </p:nvGrpSpPr>
        <p:grpSpPr>
          <a:xfrm>
            <a:off x="0" y="6172200"/>
            <a:ext cx="9144000" cy="646331"/>
            <a:chOff x="0" y="6172200"/>
            <a:chExt cx="9144000" cy="646331"/>
          </a:xfrm>
        </p:grpSpPr>
        <p:sp>
          <p:nvSpPr>
            <p:cNvPr id="5" name="CuadroTexto 4"/>
            <p:cNvSpPr txBox="1"/>
            <p:nvPr/>
          </p:nvSpPr>
          <p:spPr>
            <a:xfrm>
              <a:off x="0" y="6172200"/>
              <a:ext cx="91440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00FFFF"/>
                  </a:solidFill>
                </a:rPr>
                <a:t>The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overlap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matrix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is</a:t>
              </a:r>
              <a:r>
                <a:rPr lang="es-ES" b="1" dirty="0">
                  <a:solidFill>
                    <a:srgbClr val="00FFFF"/>
                  </a:solidFill>
                </a:rPr>
                <a:t> diagonal in </a:t>
              </a:r>
              <a:r>
                <a:rPr lang="es-ES" b="1" dirty="0" err="1">
                  <a:solidFill>
                    <a:srgbClr val="00FFFF"/>
                  </a:solidFill>
                </a:rPr>
                <a:t>this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approximation</a:t>
              </a:r>
              <a:r>
                <a:rPr lang="es-ES" b="1" dirty="0">
                  <a:solidFill>
                    <a:srgbClr val="00FFFF"/>
                  </a:solidFill>
                </a:rPr>
                <a:t>.</a:t>
              </a:r>
            </a:p>
            <a:p>
              <a:pPr algn="ctr"/>
              <a:r>
                <a:rPr lang="es-ES" b="1" dirty="0" err="1">
                  <a:solidFill>
                    <a:srgbClr val="00FFFF"/>
                  </a:solidFill>
                </a:rPr>
                <a:t>If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we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have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only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one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orbitals</a:t>
              </a:r>
              <a:r>
                <a:rPr lang="es-ES" b="1" dirty="0">
                  <a:solidFill>
                    <a:srgbClr val="00FFFF"/>
                  </a:solidFill>
                </a:rPr>
                <a:t> in </a:t>
              </a:r>
              <a:r>
                <a:rPr lang="es-ES" b="1" dirty="0" err="1">
                  <a:solidFill>
                    <a:srgbClr val="00FFFF"/>
                  </a:solidFill>
                </a:rPr>
                <a:t>the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unit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cell</a:t>
              </a:r>
              <a:r>
                <a:rPr lang="es-ES" b="1" dirty="0">
                  <a:solidFill>
                    <a:srgbClr val="00FFFF"/>
                  </a:solidFill>
                </a:rPr>
                <a:t>, </a:t>
              </a:r>
              <a:r>
                <a:rPr lang="es-ES" b="1" dirty="0" err="1">
                  <a:solidFill>
                    <a:srgbClr val="00FFFF"/>
                  </a:solidFill>
                </a:rPr>
                <a:t>the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overlap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matrix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is</a:t>
              </a:r>
              <a:r>
                <a:rPr lang="es-ES" b="1" dirty="0">
                  <a:solidFill>
                    <a:srgbClr val="00FFFF"/>
                  </a:solidFill>
                </a:rPr>
                <a:t> 1 </a:t>
              </a:r>
              <a:r>
                <a:rPr lang="es-ES" b="1" dirty="0" err="1">
                  <a:solidFill>
                    <a:srgbClr val="00FFFF"/>
                  </a:solidFill>
                </a:rPr>
                <a:t>for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all</a:t>
              </a:r>
              <a:r>
                <a:rPr lang="es-ES" b="1" dirty="0">
                  <a:solidFill>
                    <a:srgbClr val="00FFFF"/>
                  </a:solidFill>
                </a:rPr>
                <a:t>  </a:t>
              </a:r>
            </a:p>
          </p:txBody>
        </p:sp>
        <p:pic>
          <p:nvPicPr>
            <p:cNvPr id="6" name="Imagen 5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8534399" y="6477000"/>
              <a:ext cx="226198" cy="288000"/>
            </a:xfrm>
            <a:prstGeom prst="rect">
              <a:avLst/>
            </a:prstGeom>
          </p:spPr>
        </p:pic>
      </p:grpSp>
      <p:pic>
        <p:nvPicPr>
          <p:cNvPr id="34" name="Imagen 3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4400" y="2948400"/>
            <a:ext cx="643440" cy="252000"/>
          </a:xfrm>
          <a:prstGeom prst="rect">
            <a:avLst/>
          </a:prstGeom>
        </p:spPr>
      </p:pic>
      <p:grpSp>
        <p:nvGrpSpPr>
          <p:cNvPr id="9" name="Agrupar 8"/>
          <p:cNvGrpSpPr/>
          <p:nvPr/>
        </p:nvGrpSpPr>
        <p:grpSpPr>
          <a:xfrm>
            <a:off x="0" y="3886200"/>
            <a:ext cx="9144000" cy="1477328"/>
            <a:chOff x="0" y="3886200"/>
            <a:chExt cx="9144000" cy="1477328"/>
          </a:xfrm>
        </p:grpSpPr>
        <p:sp>
          <p:nvSpPr>
            <p:cNvPr id="30" name="CuadroTexto 29"/>
            <p:cNvSpPr txBox="1"/>
            <p:nvPr/>
          </p:nvSpPr>
          <p:spPr>
            <a:xfrm>
              <a:off x="0" y="3886200"/>
              <a:ext cx="9144000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00FFFF"/>
                  </a:solidFill>
                </a:rPr>
                <a:t>Second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approximation</a:t>
              </a:r>
              <a:r>
                <a:rPr lang="es-ES" b="1" dirty="0">
                  <a:solidFill>
                    <a:srgbClr val="00FFFF"/>
                  </a:solidFill>
                </a:rPr>
                <a:t>: </a:t>
              </a:r>
              <a:r>
                <a:rPr lang="es-ES" b="1" dirty="0" err="1">
                  <a:solidFill>
                    <a:srgbClr val="00FFFF"/>
                  </a:solidFill>
                </a:rPr>
                <a:t>orthogonal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orbitals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</a:p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If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basis</a:t>
              </a:r>
              <a:r>
                <a:rPr lang="es-ES" b="1" dirty="0">
                  <a:solidFill>
                    <a:srgbClr val="FFFFFF"/>
                  </a:solidFill>
                </a:rPr>
                <a:t> set of </a:t>
              </a:r>
              <a:r>
                <a:rPr lang="es-ES" b="1" dirty="0" err="1">
                  <a:solidFill>
                    <a:srgbClr val="FFFFFF"/>
                  </a:solidFill>
                </a:rPr>
                <a:t>atomic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orbitals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is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sufficiently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localized</a:t>
              </a:r>
              <a:r>
                <a:rPr lang="es-ES" b="1" dirty="0">
                  <a:solidFill>
                    <a:srgbClr val="FFFFFF"/>
                  </a:solidFill>
                </a:rPr>
                <a:t>, </a:t>
              </a:r>
              <a:r>
                <a:rPr lang="es-ES" b="1" dirty="0" err="1">
                  <a:solidFill>
                    <a:srgbClr val="FFFFFF"/>
                  </a:solidFill>
                </a:rPr>
                <a:t>then</a:t>
              </a:r>
              <a:r>
                <a:rPr lang="es-ES" b="1" dirty="0">
                  <a:solidFill>
                    <a:srgbClr val="FFFFFF"/>
                  </a:solidFill>
                </a:rPr>
                <a:t>                   </a:t>
              </a:r>
              <a:r>
                <a:rPr lang="es-ES" b="1" dirty="0" err="1">
                  <a:solidFill>
                    <a:srgbClr val="FFFFFF"/>
                  </a:solidFill>
                </a:rPr>
                <a:t>only</a:t>
              </a:r>
              <a:r>
                <a:rPr lang="es-ES" b="1" dirty="0">
                  <a:solidFill>
                    <a:srgbClr val="FFFFFF"/>
                  </a:solidFill>
                </a:rPr>
                <a:t> has </a:t>
              </a:r>
              <a:r>
                <a:rPr lang="es-ES" b="1" dirty="0" err="1">
                  <a:solidFill>
                    <a:srgbClr val="FFFFFF"/>
                  </a:solidFill>
                </a:rPr>
                <a:t>significant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values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around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atom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where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it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is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centered</a:t>
              </a:r>
              <a:r>
                <a:rPr lang="es-ES" b="1" dirty="0">
                  <a:solidFill>
                    <a:srgbClr val="FFFFFF"/>
                  </a:solidFill>
                </a:rPr>
                <a:t>. </a:t>
              </a:r>
            </a:p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To</a:t>
              </a:r>
              <a:r>
                <a:rPr lang="es-ES" b="1" dirty="0">
                  <a:solidFill>
                    <a:srgbClr val="FFFFFF"/>
                  </a:solidFill>
                </a:rPr>
                <a:t> a </a:t>
              </a:r>
              <a:r>
                <a:rPr lang="es-ES" b="1" dirty="0" err="1">
                  <a:solidFill>
                    <a:srgbClr val="FFFFFF"/>
                  </a:solidFill>
                </a:rPr>
                <a:t>first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approximation</a:t>
              </a:r>
              <a:r>
                <a:rPr lang="es-ES" b="1" dirty="0">
                  <a:solidFill>
                    <a:srgbClr val="FFFFFF"/>
                  </a:solidFill>
                </a:rPr>
                <a:t>, </a:t>
              </a:r>
              <a:r>
                <a:rPr lang="es-ES" b="1" dirty="0" err="1">
                  <a:solidFill>
                    <a:srgbClr val="FFFFFF"/>
                  </a:solidFill>
                </a:rPr>
                <a:t>we</a:t>
              </a:r>
              <a:r>
                <a:rPr lang="es-ES" b="1" dirty="0">
                  <a:solidFill>
                    <a:srgbClr val="FFFFFF"/>
                  </a:solidFill>
                </a:rPr>
                <a:t> can </a:t>
              </a:r>
              <a:r>
                <a:rPr lang="es-ES" b="1" dirty="0" err="1">
                  <a:solidFill>
                    <a:srgbClr val="FFFFFF"/>
                  </a:solidFill>
                </a:rPr>
                <a:t>retain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only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overlap</a:t>
              </a:r>
              <a:r>
                <a:rPr lang="es-ES" b="1" dirty="0">
                  <a:solidFill>
                    <a:srgbClr val="FFFFFF"/>
                  </a:solidFill>
                </a:rPr>
                <a:t> of </a:t>
              </a:r>
              <a:r>
                <a:rPr lang="es-ES" b="1" dirty="0" err="1">
                  <a:solidFill>
                    <a:srgbClr val="FFFFFF"/>
                  </a:solidFill>
                </a:rPr>
                <a:t>one</a:t>
              </a:r>
              <a:r>
                <a:rPr lang="es-ES" b="1" dirty="0">
                  <a:solidFill>
                    <a:srgbClr val="FFFFFF"/>
                  </a:solidFill>
                </a:rPr>
                <a:t> orbital </a:t>
              </a:r>
              <a:r>
                <a:rPr lang="es-ES" b="1" dirty="0" err="1">
                  <a:solidFill>
                    <a:srgbClr val="FFFFFF"/>
                  </a:solidFill>
                </a:rPr>
                <a:t>with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itself</a:t>
              </a:r>
              <a:r>
                <a:rPr lang="es-ES" b="1" dirty="0">
                  <a:solidFill>
                    <a:srgbClr val="FFFFFF"/>
                  </a:solidFill>
                </a:rPr>
                <a:t>, and </a:t>
              </a:r>
              <a:r>
                <a:rPr lang="es-ES" b="1" dirty="0" err="1">
                  <a:solidFill>
                    <a:srgbClr val="FFFFFF"/>
                  </a:solidFill>
                </a:rPr>
                <a:t>neglect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all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rest</a:t>
              </a:r>
              <a:r>
                <a:rPr lang="es-ES" b="1" dirty="0">
                  <a:solidFill>
                    <a:srgbClr val="FFFFFF"/>
                  </a:solidFill>
                </a:rPr>
                <a:t> of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overlap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integrals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  <p:pic>
          <p:nvPicPr>
            <p:cNvPr id="8" name="Imagen 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6954384" y="4191000"/>
              <a:ext cx="1100917" cy="3048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5947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of </a:t>
            </a:r>
            <a:r>
              <a:rPr lang="es-ES" dirty="0" err="1"/>
              <a:t>atoms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29" name="Agrupar 28"/>
          <p:cNvGrpSpPr/>
          <p:nvPr/>
        </p:nvGrpSpPr>
        <p:grpSpPr>
          <a:xfrm>
            <a:off x="533400" y="1459468"/>
            <a:ext cx="8001000" cy="914400"/>
            <a:chOff x="457200" y="1524000"/>
            <a:chExt cx="8001000" cy="914400"/>
          </a:xfrm>
        </p:grpSpPr>
        <p:sp>
          <p:nvSpPr>
            <p:cNvPr id="28" name="Rectángulo 27"/>
            <p:cNvSpPr/>
            <p:nvPr/>
          </p:nvSpPr>
          <p:spPr>
            <a:xfrm>
              <a:off x="457200" y="1524000"/>
              <a:ext cx="8001000" cy="91440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grpSp>
          <p:nvGrpSpPr>
            <p:cNvPr id="27" name="Agrupar 26"/>
            <p:cNvGrpSpPr/>
            <p:nvPr/>
          </p:nvGrpSpPr>
          <p:grpSpPr>
            <a:xfrm>
              <a:off x="513348" y="1638300"/>
              <a:ext cx="7868652" cy="723900"/>
              <a:chOff x="513348" y="1638300"/>
              <a:chExt cx="7868652" cy="723900"/>
            </a:xfrm>
          </p:grpSpPr>
          <p:cxnSp>
            <p:nvCxnSpPr>
              <p:cNvPr id="39" name="48 Conector recto"/>
              <p:cNvCxnSpPr/>
              <p:nvPr/>
            </p:nvCxnSpPr>
            <p:spPr>
              <a:xfrm flipV="1">
                <a:off x="513348" y="2000250"/>
                <a:ext cx="7868652" cy="0"/>
              </a:xfrm>
              <a:prstGeom prst="line">
                <a:avLst/>
              </a:prstGeom>
              <a:ln w="28575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2" name="42 Imagen" descr="atomblue.jpg"/>
              <p:cNvPicPr>
                <a:picLocks noChangeAspect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78039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3" name="49 Imagen" descr="atomblue.jpg"/>
              <p:cNvPicPr>
                <a:picLocks noChangeAspect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1917063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4" name="55 Imagen" descr="atomblue.jpg"/>
              <p:cNvPicPr>
                <a:picLocks noChangeAspect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3068084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5" name="57 Imagen" descr="atomblue.jpg"/>
              <p:cNvPicPr>
                <a:picLocks noChangeAspect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4219104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6" name="59 Imagen" descr="atomblue.jpg"/>
              <p:cNvPicPr>
                <a:picLocks noChangeAspect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5358093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7" name="61 Imagen" descr="atomblue.jpg"/>
              <p:cNvPicPr>
                <a:picLocks noChangeAspect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6497083" y="1638300"/>
                <a:ext cx="723900" cy="723900"/>
              </a:xfrm>
              <a:prstGeom prst="rect">
                <a:avLst/>
              </a:prstGeom>
            </p:spPr>
          </p:pic>
          <p:pic>
            <p:nvPicPr>
              <p:cNvPr id="48" name="63 Imagen" descr="atomblue.jpg"/>
              <p:cNvPicPr>
                <a:picLocks noChangeAspect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648104" y="1638300"/>
                <a:ext cx="723900" cy="723900"/>
              </a:xfrm>
              <a:prstGeom prst="rect">
                <a:avLst/>
              </a:prstGeom>
            </p:spPr>
          </p:pic>
        </p:grpSp>
      </p:grpSp>
      <p:sp>
        <p:nvSpPr>
          <p:cNvPr id="33" name="Rectángulo 32"/>
          <p:cNvSpPr/>
          <p:nvPr/>
        </p:nvSpPr>
        <p:spPr>
          <a:xfrm>
            <a:off x="2971800" y="1459468"/>
            <a:ext cx="1066800" cy="914400"/>
          </a:xfrm>
          <a:prstGeom prst="rect">
            <a:avLst/>
          </a:prstGeom>
          <a:noFill/>
          <a:ln w="38100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cxnSp>
        <p:nvCxnSpPr>
          <p:cNvPr id="49" name="Conector recto de flecha 48"/>
          <p:cNvCxnSpPr/>
          <p:nvPr/>
        </p:nvCxnSpPr>
        <p:spPr>
          <a:xfrm>
            <a:off x="3505200" y="1230868"/>
            <a:ext cx="1151999" cy="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0" name="Imagen 4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2400" y="926068"/>
            <a:ext cx="359692" cy="252000"/>
          </a:xfrm>
          <a:prstGeom prst="rect">
            <a:avLst/>
          </a:prstGeom>
        </p:spPr>
      </p:pic>
      <p:sp>
        <p:nvSpPr>
          <p:cNvPr id="51" name="CuadroTexto 50"/>
          <p:cNvSpPr txBox="1"/>
          <p:nvPr/>
        </p:nvSpPr>
        <p:spPr>
          <a:xfrm>
            <a:off x="2743200" y="2373868"/>
            <a:ext cx="1441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sp>
        <p:nvSpPr>
          <p:cNvPr id="4" name="CuadroTexto 3"/>
          <p:cNvSpPr txBox="1"/>
          <p:nvPr/>
        </p:nvSpPr>
        <p:spPr>
          <a:xfrm>
            <a:off x="1600200" y="2895600"/>
            <a:ext cx="6019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secular </a:t>
            </a:r>
            <a:r>
              <a:rPr lang="es-ES" b="1" dirty="0" err="1">
                <a:solidFill>
                  <a:srgbClr val="FFFFFF"/>
                </a:solidFill>
              </a:rPr>
              <a:t>equation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for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this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system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is</a:t>
            </a:r>
            <a:r>
              <a:rPr lang="es-ES" b="1" dirty="0">
                <a:solidFill>
                  <a:srgbClr val="FFFFFF"/>
                </a:solidFill>
              </a:rPr>
              <a:t>, </a:t>
            </a:r>
            <a:r>
              <a:rPr lang="es-ES" b="1" dirty="0" err="1">
                <a:solidFill>
                  <a:srgbClr val="FFFFFF"/>
                </a:solidFill>
              </a:rPr>
              <a:t>therefore</a:t>
            </a:r>
            <a:endParaRPr lang="es-ES" b="1" dirty="0">
              <a:solidFill>
                <a:srgbClr val="FFFFFF"/>
              </a:solidFill>
            </a:endParaRPr>
          </a:p>
        </p:txBody>
      </p:sp>
      <p:pic>
        <p:nvPicPr>
          <p:cNvPr id="10" name="Imagen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8280" y="3429000"/>
            <a:ext cx="3420120" cy="287997"/>
          </a:xfrm>
          <a:prstGeom prst="rect">
            <a:avLst/>
          </a:prstGeom>
        </p:spPr>
      </p:pic>
      <p:pic>
        <p:nvPicPr>
          <p:cNvPr id="11" name="Imagen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5679" y="4419601"/>
            <a:ext cx="2687921" cy="323997"/>
          </a:xfrm>
          <a:prstGeom prst="rect">
            <a:avLst/>
          </a:prstGeom>
        </p:spPr>
      </p:pic>
      <p:grpSp>
        <p:nvGrpSpPr>
          <p:cNvPr id="13" name="Agrupar 12"/>
          <p:cNvGrpSpPr/>
          <p:nvPr/>
        </p:nvGrpSpPr>
        <p:grpSpPr>
          <a:xfrm>
            <a:off x="1600200" y="3821668"/>
            <a:ext cx="6050573" cy="369332"/>
            <a:chOff x="1600200" y="3821668"/>
            <a:chExt cx="6050573" cy="369332"/>
          </a:xfrm>
        </p:grpSpPr>
        <p:sp>
          <p:nvSpPr>
            <p:cNvPr id="35" name="CuadroTexto 34"/>
            <p:cNvSpPr txBox="1"/>
            <p:nvPr/>
          </p:nvSpPr>
          <p:spPr>
            <a:xfrm>
              <a:off x="1600200" y="3821668"/>
              <a:ext cx="60198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Therefore</a:t>
              </a:r>
              <a:r>
                <a:rPr lang="es-ES" b="1" dirty="0">
                  <a:solidFill>
                    <a:srgbClr val="FFFFFF"/>
                  </a:solidFill>
                </a:rPr>
                <a:t>, </a:t>
              </a:r>
              <a:r>
                <a:rPr lang="es-ES" b="1" dirty="0" err="1">
                  <a:solidFill>
                    <a:srgbClr val="FFFFFF"/>
                  </a:solidFill>
                </a:rPr>
                <a:t>for</a:t>
              </a:r>
              <a:r>
                <a:rPr lang="es-ES" b="1" dirty="0">
                  <a:solidFill>
                    <a:srgbClr val="FFFFFF"/>
                  </a:solidFill>
                </a:rPr>
                <a:t> a non trivial </a:t>
              </a:r>
              <a:r>
                <a:rPr lang="es-ES" b="1" dirty="0" err="1">
                  <a:solidFill>
                    <a:srgbClr val="FFFFFF"/>
                  </a:solidFill>
                </a:rPr>
                <a:t>solution</a:t>
              </a:r>
              <a:r>
                <a:rPr lang="es-ES" b="1" dirty="0">
                  <a:solidFill>
                    <a:srgbClr val="FFFFFF"/>
                  </a:solidFill>
                </a:rPr>
                <a:t>, </a:t>
              </a:r>
              <a:r>
                <a:rPr lang="es-ES" b="1" dirty="0" err="1">
                  <a:solidFill>
                    <a:srgbClr val="FFFFFF"/>
                  </a:solidFill>
                </a:rPr>
                <a:t>with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</a:p>
          </p:txBody>
        </p:sp>
        <p:pic>
          <p:nvPicPr>
            <p:cNvPr id="12" name="Imagen 1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858000" y="3886200"/>
              <a:ext cx="792773" cy="252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869323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7848600" cy="990600"/>
          </a:xfrm>
        </p:spPr>
        <p:txBody>
          <a:bodyPr/>
          <a:lstStyle/>
          <a:p>
            <a:r>
              <a:rPr lang="es-ES" dirty="0" err="1"/>
              <a:t>Interpreting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band </a:t>
            </a:r>
            <a:r>
              <a:rPr lang="es-ES" dirty="0" err="1"/>
              <a:t>structure</a:t>
            </a:r>
            <a:r>
              <a:rPr lang="es-ES" dirty="0"/>
              <a:t> of </a:t>
            </a:r>
            <a:r>
              <a:rPr lang="es-ES" dirty="0" err="1"/>
              <a:t>the</a:t>
            </a:r>
            <a:r>
              <a:rPr lang="es-ES" dirty="0"/>
              <a:t>     linear </a:t>
            </a:r>
            <a:r>
              <a:rPr lang="es-ES" dirty="0" err="1"/>
              <a:t>chain</a:t>
            </a:r>
            <a:r>
              <a:rPr lang="es-ES" dirty="0"/>
              <a:t> of </a:t>
            </a:r>
            <a:r>
              <a:rPr lang="es-ES" dirty="0" err="1"/>
              <a:t>atoms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5" name="Agrupar 4"/>
          <p:cNvGrpSpPr/>
          <p:nvPr/>
        </p:nvGrpSpPr>
        <p:grpSpPr>
          <a:xfrm>
            <a:off x="3200401" y="2362199"/>
            <a:ext cx="5965236" cy="2667000"/>
            <a:chOff x="56763" y="3124199"/>
            <a:chExt cx="7487038" cy="3529853"/>
          </a:xfrm>
        </p:grpSpPr>
        <p:sp>
          <p:nvSpPr>
            <p:cNvPr id="3" name="Rectángulo 2"/>
            <p:cNvSpPr/>
            <p:nvPr/>
          </p:nvSpPr>
          <p:spPr>
            <a:xfrm>
              <a:off x="56763" y="3124199"/>
              <a:ext cx="7487038" cy="3529853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24" name="Text Box 116"/>
            <p:cNvSpPr txBox="1">
              <a:spLocks noChangeArrowheads="1"/>
            </p:cNvSpPr>
            <p:nvPr/>
          </p:nvSpPr>
          <p:spPr bwMode="auto">
            <a:xfrm>
              <a:off x="457201" y="3260725"/>
              <a:ext cx="914402" cy="773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buFont typeface="Symbol" charset="0"/>
                <a:buNone/>
              </a:pPr>
              <a:r>
                <a:rPr lang="es-ES" sz="1600" b="1" dirty="0">
                  <a:latin typeface="Symbol" charset="0"/>
                </a:rPr>
                <a:t>l </a:t>
              </a:r>
              <a:r>
                <a:rPr lang="es-ES" sz="1600" b="1" dirty="0"/>
                <a:t>= </a:t>
              </a:r>
              <a:r>
                <a:rPr lang="es-ES" sz="1600" b="1" dirty="0">
                  <a:sym typeface="Symbol" charset="0"/>
                </a:rPr>
                <a:t>  </a:t>
              </a:r>
            </a:p>
            <a:p>
              <a:pPr>
                <a:buFont typeface="Symbol" charset="0"/>
                <a:buNone/>
              </a:pPr>
              <a:r>
                <a:rPr lang="es-ES" sz="1600" b="1" dirty="0"/>
                <a:t>k = 0</a:t>
              </a:r>
            </a:p>
          </p:txBody>
        </p:sp>
        <p:sp>
          <p:nvSpPr>
            <p:cNvPr id="25" name="Text Box 118"/>
            <p:cNvSpPr txBox="1">
              <a:spLocks noChangeArrowheads="1"/>
            </p:cNvSpPr>
            <p:nvPr/>
          </p:nvSpPr>
          <p:spPr bwMode="auto">
            <a:xfrm>
              <a:off x="381000" y="4495800"/>
              <a:ext cx="1752598" cy="773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buFont typeface="Symbol" charset="0"/>
                <a:buNone/>
              </a:pPr>
              <a:r>
                <a:rPr lang="es-ES" sz="1600" b="1" dirty="0">
                  <a:latin typeface="Symbol" charset="0"/>
                </a:rPr>
                <a:t>l </a:t>
              </a:r>
              <a:r>
                <a:rPr lang="es-ES" sz="1600" b="1" dirty="0"/>
                <a:t>=</a:t>
              </a:r>
              <a:r>
                <a:rPr lang="es-ES" sz="1600" b="1" dirty="0">
                  <a:sym typeface="Symbol" charset="0"/>
                </a:rPr>
                <a:t>12a </a:t>
              </a:r>
            </a:p>
            <a:p>
              <a:pPr>
                <a:buFont typeface="Symbol" charset="0"/>
                <a:buNone/>
              </a:pPr>
              <a:r>
                <a:rPr lang="es-ES" sz="1600" b="1" dirty="0"/>
                <a:t>k = (1/6)(</a:t>
              </a:r>
              <a:r>
                <a:rPr lang="es-ES" sz="1600" b="1" dirty="0">
                  <a:latin typeface="Symbol" charset="0"/>
                </a:rPr>
                <a:t>p/</a:t>
              </a:r>
              <a:r>
                <a:rPr lang="es-ES" sz="1600" b="1" dirty="0"/>
                <a:t>a)</a:t>
              </a:r>
            </a:p>
          </p:txBody>
        </p:sp>
        <p:sp>
          <p:nvSpPr>
            <p:cNvPr id="26" name="Text Box 119"/>
            <p:cNvSpPr txBox="1">
              <a:spLocks noChangeArrowheads="1"/>
            </p:cNvSpPr>
            <p:nvPr/>
          </p:nvSpPr>
          <p:spPr bwMode="auto">
            <a:xfrm>
              <a:off x="457201" y="5638800"/>
              <a:ext cx="1752598" cy="773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buFont typeface="Symbol" charset="0"/>
                <a:buNone/>
              </a:pPr>
              <a:r>
                <a:rPr lang="es-ES" sz="1600" b="1" dirty="0">
                  <a:latin typeface="Symbol" charset="0"/>
                </a:rPr>
                <a:t>l </a:t>
              </a:r>
              <a:r>
                <a:rPr lang="es-ES" sz="1600" b="1" dirty="0"/>
                <a:t>=</a:t>
              </a:r>
              <a:r>
                <a:rPr lang="es-ES" sz="1600" b="1" dirty="0">
                  <a:sym typeface="Symbol" charset="0"/>
                </a:rPr>
                <a:t>2a </a:t>
              </a:r>
            </a:p>
            <a:p>
              <a:pPr>
                <a:buFont typeface="Symbol" charset="0"/>
                <a:buNone/>
              </a:pPr>
              <a:r>
                <a:rPr lang="es-ES" sz="1600" b="1" dirty="0"/>
                <a:t>k = </a:t>
              </a:r>
              <a:r>
                <a:rPr lang="es-ES" sz="1600" b="1" dirty="0">
                  <a:latin typeface="Symbol" charset="0"/>
                </a:rPr>
                <a:t>p/</a:t>
              </a:r>
              <a:r>
                <a:rPr lang="es-ES" sz="1600" b="1" dirty="0"/>
                <a:t>a</a:t>
              </a:r>
            </a:p>
          </p:txBody>
        </p:sp>
        <p:pic>
          <p:nvPicPr>
            <p:cNvPr id="30" name="Picture 12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1200" y="3124200"/>
              <a:ext cx="5562600" cy="3394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2"/>
                  </a:solidFill>
                </a14:hiddenFill>
              </a:ext>
              <a:ext uri="{91240B29-F687-4f45-9708-019B960494DF}">
                <a14:hiddenLine xmlns="" xmlns:a14="http://schemas.microsoft.com/office/drawing/2010/main" w="19050">
                  <a:solidFill>
                    <a:srgbClr val="008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</p:grpSp>
      <p:pic>
        <p:nvPicPr>
          <p:cNvPr id="11" name="Imagen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62200"/>
            <a:ext cx="3512789" cy="2666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1162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2286000"/>
            <a:ext cx="5588002" cy="4191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7848600" cy="990600"/>
          </a:xfrm>
        </p:spPr>
        <p:txBody>
          <a:bodyPr/>
          <a:lstStyle/>
          <a:p>
            <a:r>
              <a:rPr lang="es-ES" dirty="0" err="1"/>
              <a:t>Interpreting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band </a:t>
            </a:r>
            <a:r>
              <a:rPr lang="es-ES" dirty="0" err="1"/>
              <a:t>structure</a:t>
            </a:r>
            <a:r>
              <a:rPr lang="es-ES" dirty="0"/>
              <a:t> of </a:t>
            </a:r>
            <a:r>
              <a:rPr lang="es-ES" dirty="0" err="1"/>
              <a:t>the</a:t>
            </a:r>
            <a:r>
              <a:rPr lang="es-ES" dirty="0"/>
              <a:t>     linear </a:t>
            </a:r>
            <a:r>
              <a:rPr lang="es-ES" dirty="0" err="1"/>
              <a:t>chain</a:t>
            </a:r>
            <a:r>
              <a:rPr lang="es-ES" dirty="0"/>
              <a:t> of </a:t>
            </a:r>
            <a:r>
              <a:rPr lang="es-ES" dirty="0" err="1"/>
              <a:t>atoms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cxnSp>
        <p:nvCxnSpPr>
          <p:cNvPr id="6" name="Conector recto de flecha 5"/>
          <p:cNvCxnSpPr/>
          <p:nvPr/>
        </p:nvCxnSpPr>
        <p:spPr>
          <a:xfrm>
            <a:off x="3263350" y="2793000"/>
            <a:ext cx="0" cy="299820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CuadroTexto 13"/>
          <p:cNvSpPr txBox="1"/>
          <p:nvPr/>
        </p:nvSpPr>
        <p:spPr>
          <a:xfrm>
            <a:off x="6248400" y="4533899"/>
            <a:ext cx="2819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>
                <a:solidFill>
                  <a:schemeClr val="bg1"/>
                </a:solidFill>
              </a:rPr>
              <a:t>In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limit</a:t>
            </a:r>
            <a:r>
              <a:rPr lang="es-ES" b="1" dirty="0">
                <a:solidFill>
                  <a:schemeClr val="bg1"/>
                </a:solidFill>
              </a:rPr>
              <a:t> case            , i.e. In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case of non-</a:t>
            </a:r>
            <a:r>
              <a:rPr lang="es-ES" b="1" dirty="0" err="1">
                <a:solidFill>
                  <a:schemeClr val="bg1"/>
                </a:solidFill>
              </a:rPr>
              <a:t>interacting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,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bands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would</a:t>
            </a:r>
            <a:r>
              <a:rPr lang="es-ES" b="1" dirty="0">
                <a:solidFill>
                  <a:schemeClr val="bg1"/>
                </a:solidFill>
              </a:rPr>
              <a:t> be flat </a:t>
            </a:r>
            <a:r>
              <a:rPr lang="es-ES" b="1" dirty="0" err="1">
                <a:solidFill>
                  <a:schemeClr val="bg1"/>
                </a:solidFill>
              </a:rPr>
              <a:t>straight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lines</a:t>
            </a:r>
            <a:endParaRPr lang="es-ES" b="1" dirty="0">
              <a:solidFill>
                <a:schemeClr val="bg1"/>
              </a:solidFill>
            </a:endParaRPr>
          </a:p>
        </p:txBody>
      </p:sp>
      <p:pic>
        <p:nvPicPr>
          <p:cNvPr id="10" name="Imagen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4792" y="4586703"/>
            <a:ext cx="714408" cy="251996"/>
          </a:xfrm>
          <a:prstGeom prst="rect">
            <a:avLst/>
          </a:prstGeom>
        </p:spPr>
      </p:pic>
      <p:grpSp>
        <p:nvGrpSpPr>
          <p:cNvPr id="13" name="Agrupar 12"/>
          <p:cNvGrpSpPr/>
          <p:nvPr/>
        </p:nvGrpSpPr>
        <p:grpSpPr>
          <a:xfrm>
            <a:off x="0" y="1143000"/>
            <a:ext cx="8991600" cy="707886"/>
            <a:chOff x="1981200" y="1143000"/>
            <a:chExt cx="3200400" cy="707886"/>
          </a:xfrm>
        </p:grpSpPr>
        <p:sp>
          <p:nvSpPr>
            <p:cNvPr id="12" name="CuadroTexto 11"/>
            <p:cNvSpPr txBox="1"/>
            <p:nvPr/>
          </p:nvSpPr>
          <p:spPr>
            <a:xfrm>
              <a:off x="1981200" y="1143000"/>
              <a:ext cx="32004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2000" b="1" dirty="0" err="1">
                  <a:solidFill>
                    <a:srgbClr val="FFFF00"/>
                  </a:solidFill>
                </a:rPr>
                <a:t>The</a:t>
              </a:r>
              <a:r>
                <a:rPr lang="es-ES" sz="2000" b="1" dirty="0">
                  <a:solidFill>
                    <a:srgbClr val="FFFF00"/>
                  </a:solidFill>
                </a:rPr>
                <a:t> </a:t>
              </a:r>
              <a:r>
                <a:rPr lang="es-ES" sz="2000" b="1" dirty="0" err="1">
                  <a:solidFill>
                    <a:srgbClr val="FFFF00"/>
                  </a:solidFill>
                </a:rPr>
                <a:t>hopping</a:t>
              </a:r>
              <a:r>
                <a:rPr lang="es-ES" sz="2000" b="1" dirty="0">
                  <a:solidFill>
                    <a:srgbClr val="FFFF00"/>
                  </a:solidFill>
                </a:rPr>
                <a:t> </a:t>
              </a:r>
              <a:r>
                <a:rPr lang="es-ES" sz="2000" b="1" dirty="0" err="1">
                  <a:solidFill>
                    <a:srgbClr val="FFFF00"/>
                  </a:solidFill>
                </a:rPr>
                <a:t>parameter</a:t>
              </a:r>
              <a:r>
                <a:rPr lang="es-ES" sz="2000" b="1" dirty="0">
                  <a:solidFill>
                    <a:srgbClr val="FFFF00"/>
                  </a:solidFill>
                </a:rPr>
                <a:t> </a:t>
              </a:r>
              <a:r>
                <a:rPr lang="es-ES" sz="2000" b="1" dirty="0" err="1">
                  <a:solidFill>
                    <a:srgbClr val="FFFF00"/>
                  </a:solidFill>
                </a:rPr>
                <a:t>or</a:t>
              </a:r>
              <a:r>
                <a:rPr lang="es-ES" sz="2000" b="1" dirty="0">
                  <a:solidFill>
                    <a:srgbClr val="FFFF00"/>
                  </a:solidFill>
                </a:rPr>
                <a:t> transfer integral </a:t>
              </a:r>
            </a:p>
            <a:p>
              <a:pPr algn="ctr"/>
              <a:r>
                <a:rPr lang="es-ES" sz="2000" b="1" dirty="0" err="1">
                  <a:solidFill>
                    <a:srgbClr val="FFFF00"/>
                  </a:solidFill>
                </a:rPr>
                <a:t>give</a:t>
              </a:r>
              <a:r>
                <a:rPr lang="es-ES" sz="2000" b="1" dirty="0">
                  <a:solidFill>
                    <a:srgbClr val="FFFF00"/>
                  </a:solidFill>
                </a:rPr>
                <a:t> a </a:t>
              </a:r>
              <a:r>
                <a:rPr lang="es-ES" sz="2000" b="1" dirty="0" err="1">
                  <a:solidFill>
                    <a:srgbClr val="FFFF00"/>
                  </a:solidFill>
                </a:rPr>
                <a:t>direct</a:t>
              </a:r>
              <a:r>
                <a:rPr lang="es-ES" sz="2000" b="1" dirty="0">
                  <a:solidFill>
                    <a:srgbClr val="FFFF00"/>
                  </a:solidFill>
                </a:rPr>
                <a:t> </a:t>
              </a:r>
              <a:r>
                <a:rPr lang="es-ES" sz="2000" b="1" dirty="0" err="1">
                  <a:solidFill>
                    <a:srgbClr val="FFFF00"/>
                  </a:solidFill>
                </a:rPr>
                <a:t>measure</a:t>
              </a:r>
              <a:r>
                <a:rPr lang="es-ES" sz="2000" b="1" dirty="0">
                  <a:solidFill>
                    <a:srgbClr val="FFFF00"/>
                  </a:solidFill>
                </a:rPr>
                <a:t> of </a:t>
              </a:r>
              <a:r>
                <a:rPr lang="es-ES" sz="2000" b="1" dirty="0" err="1">
                  <a:solidFill>
                    <a:srgbClr val="FFFF00"/>
                  </a:solidFill>
                </a:rPr>
                <a:t>the</a:t>
              </a:r>
              <a:r>
                <a:rPr lang="es-ES" sz="2000" b="1" dirty="0">
                  <a:solidFill>
                    <a:srgbClr val="FFFF00"/>
                  </a:solidFill>
                </a:rPr>
                <a:t> </a:t>
              </a:r>
              <a:r>
                <a:rPr lang="es-ES" sz="2000" b="1" dirty="0" err="1">
                  <a:solidFill>
                    <a:srgbClr val="FFFF00"/>
                  </a:solidFill>
                </a:rPr>
                <a:t>width</a:t>
              </a:r>
              <a:r>
                <a:rPr lang="es-ES" sz="2000" b="1" dirty="0">
                  <a:solidFill>
                    <a:srgbClr val="FFFF00"/>
                  </a:solidFill>
                </a:rPr>
                <a:t> in </a:t>
              </a:r>
              <a:r>
                <a:rPr lang="es-ES" sz="2000" b="1" dirty="0" err="1">
                  <a:solidFill>
                    <a:srgbClr val="FFFF00"/>
                  </a:solidFill>
                </a:rPr>
                <a:t>energy</a:t>
              </a:r>
              <a:r>
                <a:rPr lang="es-ES" sz="2000" b="1" dirty="0">
                  <a:solidFill>
                    <a:srgbClr val="FFFF00"/>
                  </a:solidFill>
                </a:rPr>
                <a:t> of a band (</a:t>
              </a:r>
              <a:r>
                <a:rPr lang="es-ES" sz="2000" b="1" dirty="0" err="1">
                  <a:solidFill>
                    <a:srgbClr val="FFFF00"/>
                  </a:solidFill>
                </a:rPr>
                <a:t>the</a:t>
              </a:r>
              <a:r>
                <a:rPr lang="es-ES" sz="2000" b="1" dirty="0">
                  <a:solidFill>
                    <a:srgbClr val="FFFF00"/>
                  </a:solidFill>
                </a:rPr>
                <a:t> </a:t>
              </a:r>
              <a:r>
                <a:rPr lang="es-ES" sz="2000" b="1" dirty="0" err="1">
                  <a:solidFill>
                    <a:srgbClr val="FFFF00"/>
                  </a:solidFill>
                </a:rPr>
                <a:t>bandwidth</a:t>
              </a:r>
              <a:r>
                <a:rPr lang="es-ES" sz="2000" b="1" dirty="0">
                  <a:solidFill>
                    <a:srgbClr val="FFFF00"/>
                  </a:solidFill>
                </a:rPr>
                <a:t>) </a:t>
              </a:r>
            </a:p>
          </p:txBody>
        </p:sp>
        <p:pic>
          <p:nvPicPr>
            <p:cNvPr id="18" name="Imagen 1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503549" y="1219200"/>
              <a:ext cx="148895" cy="252000"/>
            </a:xfrm>
            <a:prstGeom prst="rect">
              <a:avLst/>
            </a:prstGeom>
          </p:spPr>
        </p:pic>
      </p:grpSp>
      <p:pic>
        <p:nvPicPr>
          <p:cNvPr id="3" name="Imagen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4500" y="4357800"/>
            <a:ext cx="535500" cy="428400"/>
          </a:xfrm>
          <a:prstGeom prst="rect">
            <a:avLst/>
          </a:prstGeom>
        </p:spPr>
      </p:pic>
      <p:grpSp>
        <p:nvGrpSpPr>
          <p:cNvPr id="5" name="Agrupar 4"/>
          <p:cNvGrpSpPr/>
          <p:nvPr/>
        </p:nvGrpSpPr>
        <p:grpSpPr>
          <a:xfrm>
            <a:off x="6172200" y="2324099"/>
            <a:ext cx="2819400" cy="923330"/>
            <a:chOff x="6172200" y="2324099"/>
            <a:chExt cx="2819400" cy="923330"/>
          </a:xfrm>
        </p:grpSpPr>
        <p:sp>
          <p:nvSpPr>
            <p:cNvPr id="8" name="CuadroTexto 7"/>
            <p:cNvSpPr txBox="1"/>
            <p:nvPr/>
          </p:nvSpPr>
          <p:spPr>
            <a:xfrm>
              <a:off x="6172200" y="2324099"/>
              <a:ext cx="281940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smaller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hopping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parameter</a:t>
              </a:r>
              <a:r>
                <a:rPr lang="es-ES" b="1" dirty="0">
                  <a:solidFill>
                    <a:schemeClr val="bg1"/>
                  </a:solidFill>
                </a:rPr>
                <a:t>     , </a:t>
              </a:r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narrower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the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bands</a:t>
              </a:r>
              <a:endParaRPr lang="es-ES" b="1" dirty="0">
                <a:solidFill>
                  <a:schemeClr val="bg1"/>
                </a:solidFill>
              </a:endParaRPr>
            </a:p>
          </p:txBody>
        </p:sp>
        <p:pic>
          <p:nvPicPr>
            <p:cNvPr id="4" name="Imagen 3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482440" y="2667000"/>
              <a:ext cx="280560" cy="252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411601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534400" cy="990600"/>
          </a:xfrm>
        </p:spPr>
        <p:txBody>
          <a:bodyPr/>
          <a:lstStyle/>
          <a:p>
            <a:r>
              <a:rPr lang="es-ES" dirty="0" err="1"/>
              <a:t>Relationship</a:t>
            </a:r>
            <a:r>
              <a:rPr lang="es-ES" dirty="0"/>
              <a:t> </a:t>
            </a:r>
            <a:r>
              <a:rPr lang="es-ES" dirty="0" err="1"/>
              <a:t>between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hopping</a:t>
            </a:r>
            <a:r>
              <a:rPr lang="es-ES" dirty="0"/>
              <a:t> </a:t>
            </a:r>
            <a:r>
              <a:rPr lang="es-ES" dirty="0" err="1"/>
              <a:t>parameter</a:t>
            </a:r>
            <a:r>
              <a:rPr lang="es-ES" dirty="0"/>
              <a:t> and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effective</a:t>
            </a:r>
            <a:r>
              <a:rPr lang="es-ES" dirty="0"/>
              <a:t> </a:t>
            </a:r>
            <a:r>
              <a:rPr lang="es-ES" dirty="0" err="1"/>
              <a:t>mass</a:t>
            </a:r>
            <a:endParaRPr lang="es-ES" dirty="0"/>
          </a:p>
        </p:txBody>
      </p:sp>
      <p:pic>
        <p:nvPicPr>
          <p:cNvPr id="16" name="Imagen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039" y="1447800"/>
            <a:ext cx="2687921" cy="323997"/>
          </a:xfrm>
          <a:prstGeom prst="rect">
            <a:avLst/>
          </a:prstGeom>
        </p:spPr>
      </p:pic>
      <p:sp>
        <p:nvSpPr>
          <p:cNvPr id="11" name="CuadroTexto 10"/>
          <p:cNvSpPr txBox="1"/>
          <p:nvPr/>
        </p:nvSpPr>
        <p:spPr>
          <a:xfrm>
            <a:off x="0" y="1002268"/>
            <a:ext cx="563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Energy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one</a:t>
            </a:r>
            <a:r>
              <a:rPr lang="es-ES_tradnl" b="1" dirty="0">
                <a:solidFill>
                  <a:schemeClr val="bg1"/>
                </a:solidFill>
              </a:rPr>
              <a:t>-dimensional </a:t>
            </a:r>
            <a:r>
              <a:rPr lang="es-ES_tradnl" b="1" dirty="0" err="1">
                <a:solidFill>
                  <a:schemeClr val="bg1"/>
                </a:solidFill>
              </a:rPr>
              <a:t>tight-binding</a:t>
            </a:r>
            <a:r>
              <a:rPr lang="es-ES_tradnl" b="1" dirty="0">
                <a:solidFill>
                  <a:schemeClr val="bg1"/>
                </a:solidFill>
              </a:rPr>
              <a:t> band </a:t>
            </a:r>
          </a:p>
        </p:txBody>
      </p:sp>
      <p:pic>
        <p:nvPicPr>
          <p:cNvPr id="17" name="Imagen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163" y="2400000"/>
            <a:ext cx="2472478" cy="648000"/>
          </a:xfrm>
          <a:prstGeom prst="rect">
            <a:avLst/>
          </a:prstGeom>
        </p:spPr>
      </p:pic>
      <p:grpSp>
        <p:nvGrpSpPr>
          <p:cNvPr id="21" name="Agrupar 20"/>
          <p:cNvGrpSpPr/>
          <p:nvPr/>
        </p:nvGrpSpPr>
        <p:grpSpPr>
          <a:xfrm>
            <a:off x="-288598" y="1981200"/>
            <a:ext cx="7527598" cy="369332"/>
            <a:chOff x="876300" y="2514600"/>
            <a:chExt cx="7527598" cy="369332"/>
          </a:xfrm>
        </p:grpSpPr>
        <p:sp>
          <p:nvSpPr>
            <p:cNvPr id="19" name="CuadroTexto 18"/>
            <p:cNvSpPr txBox="1"/>
            <p:nvPr/>
          </p:nvSpPr>
          <p:spPr>
            <a:xfrm>
              <a:off x="876300" y="2514600"/>
              <a:ext cx="7391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Close</a:t>
              </a:r>
              <a:r>
                <a:rPr lang="es-ES_tradnl" b="1" dirty="0">
                  <a:solidFill>
                    <a:schemeClr val="bg1"/>
                  </a:solidFill>
                </a:rPr>
                <a:t> to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minimum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we</a:t>
              </a:r>
              <a:r>
                <a:rPr lang="es-ES_tradnl" b="1" dirty="0">
                  <a:solidFill>
                    <a:schemeClr val="bg1"/>
                  </a:solidFill>
                </a:rPr>
                <a:t> can use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approximation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for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small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</a:p>
          </p:txBody>
        </p:sp>
        <p:pic>
          <p:nvPicPr>
            <p:cNvPr id="20" name="Imagen 1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2567400"/>
              <a:ext cx="402898" cy="252000"/>
            </a:xfrm>
            <a:prstGeom prst="rect">
              <a:avLst/>
            </a:prstGeom>
          </p:spPr>
        </p:pic>
      </p:grpSp>
      <p:pic>
        <p:nvPicPr>
          <p:cNvPr id="22" name="Imagen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1402" y="3581400"/>
            <a:ext cx="2880000" cy="360000"/>
          </a:xfrm>
          <a:prstGeom prst="rect">
            <a:avLst/>
          </a:prstGeom>
        </p:spPr>
      </p:pic>
      <p:sp>
        <p:nvSpPr>
          <p:cNvPr id="23" name="CuadroTexto 22"/>
          <p:cNvSpPr txBox="1"/>
          <p:nvPr/>
        </p:nvSpPr>
        <p:spPr>
          <a:xfrm>
            <a:off x="92402" y="3124200"/>
            <a:ext cx="685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Replacing</a:t>
            </a:r>
            <a:r>
              <a:rPr lang="es-ES_tradnl" b="1" dirty="0">
                <a:solidFill>
                  <a:schemeClr val="bg1"/>
                </a:solidFill>
              </a:rPr>
              <a:t> in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previous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expression</a:t>
            </a:r>
            <a:endParaRPr lang="es-ES_tradnl" b="1" dirty="0">
              <a:solidFill>
                <a:schemeClr val="bg1"/>
              </a:solidFill>
            </a:endParaRPr>
          </a:p>
        </p:txBody>
      </p:sp>
      <p:grpSp>
        <p:nvGrpSpPr>
          <p:cNvPr id="27" name="Agrupar 26"/>
          <p:cNvGrpSpPr/>
          <p:nvPr/>
        </p:nvGrpSpPr>
        <p:grpSpPr>
          <a:xfrm>
            <a:off x="92402" y="4182070"/>
            <a:ext cx="6858000" cy="923330"/>
            <a:chOff x="1143000" y="5029200"/>
            <a:chExt cx="6858000" cy="923330"/>
          </a:xfrm>
        </p:grpSpPr>
        <p:sp>
          <p:nvSpPr>
            <p:cNvPr id="24" name="CuadroTexto 23"/>
            <p:cNvSpPr txBox="1"/>
            <p:nvPr/>
          </p:nvSpPr>
          <p:spPr>
            <a:xfrm>
              <a:off x="1143000" y="5029200"/>
              <a:ext cx="685800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Close</a:t>
              </a:r>
              <a:r>
                <a:rPr lang="es-ES_tradnl" b="1" dirty="0">
                  <a:solidFill>
                    <a:schemeClr val="bg1"/>
                  </a:solidFill>
                </a:rPr>
                <a:t> to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minima</a:t>
              </a:r>
              <a:r>
                <a:rPr lang="es-ES_tradnl" b="1" dirty="0">
                  <a:solidFill>
                    <a:schemeClr val="bg1"/>
                  </a:solidFill>
                </a:rPr>
                <a:t>,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bands</a:t>
              </a:r>
              <a:r>
                <a:rPr lang="es-ES_tradnl" b="1" dirty="0">
                  <a:solidFill>
                    <a:schemeClr val="bg1"/>
                  </a:solidFill>
                </a:rPr>
                <a:t> are </a:t>
              </a:r>
              <a:r>
                <a:rPr lang="es-ES_tradnl" b="1" dirty="0" err="1">
                  <a:solidFill>
                    <a:schemeClr val="bg1"/>
                  </a:solidFill>
                </a:rPr>
                <a:t>approximately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parabolic</a:t>
              </a:r>
              <a:r>
                <a:rPr lang="es-ES_tradnl" b="1" dirty="0">
                  <a:solidFill>
                    <a:schemeClr val="bg1"/>
                  </a:solidFill>
                </a:rPr>
                <a:t>.</a:t>
              </a:r>
            </a:p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Close</a:t>
              </a:r>
              <a:r>
                <a:rPr lang="es-ES_tradnl" b="1" dirty="0">
                  <a:solidFill>
                    <a:schemeClr val="bg1"/>
                  </a:solidFill>
                </a:rPr>
                <a:t> to </a:t>
              </a:r>
              <a:r>
                <a:rPr lang="es-ES_tradnl" b="1" dirty="0" err="1">
                  <a:solidFill>
                    <a:schemeClr val="bg1"/>
                  </a:solidFill>
                </a:rPr>
                <a:t>these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points</a:t>
              </a:r>
              <a:r>
                <a:rPr lang="es-ES_tradnl" b="1" dirty="0">
                  <a:solidFill>
                    <a:schemeClr val="bg1"/>
                  </a:solidFill>
                </a:rPr>
                <a:t>,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electrons</a:t>
              </a:r>
              <a:r>
                <a:rPr lang="es-ES_tradnl" b="1" dirty="0">
                  <a:solidFill>
                    <a:schemeClr val="bg1"/>
                  </a:solidFill>
                </a:rPr>
                <a:t> can be </a:t>
              </a:r>
              <a:r>
                <a:rPr lang="es-ES_tradnl" b="1" dirty="0" err="1">
                  <a:solidFill>
                    <a:schemeClr val="bg1"/>
                  </a:solidFill>
                </a:rPr>
                <a:t>treated</a:t>
              </a:r>
              <a:r>
                <a:rPr lang="es-ES_tradnl" b="1" dirty="0">
                  <a:solidFill>
                    <a:schemeClr val="bg1"/>
                  </a:solidFill>
                </a:rPr>
                <a:t> as </a:t>
              </a:r>
              <a:r>
                <a:rPr lang="es-ES_tradnl" b="1" dirty="0" err="1">
                  <a:solidFill>
                    <a:schemeClr val="bg1"/>
                  </a:solidFill>
                </a:rPr>
                <a:t>if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they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were</a:t>
              </a:r>
              <a:r>
                <a:rPr lang="es-ES_tradnl" b="1" dirty="0">
                  <a:solidFill>
                    <a:schemeClr val="bg1"/>
                  </a:solidFill>
                </a:rPr>
                <a:t> free, </a:t>
              </a:r>
              <a:r>
                <a:rPr lang="es-ES_tradnl" b="1" dirty="0" err="1">
                  <a:solidFill>
                    <a:schemeClr val="bg1"/>
                  </a:solidFill>
                </a:rPr>
                <a:t>but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with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an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effective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mass</a:t>
              </a:r>
              <a:r>
                <a:rPr lang="es-ES_tradnl" b="1" dirty="0">
                  <a:solidFill>
                    <a:schemeClr val="bg1"/>
                  </a:solidFill>
                </a:rPr>
                <a:t>   </a:t>
              </a:r>
            </a:p>
          </p:txBody>
        </p:sp>
        <p:pic>
          <p:nvPicPr>
            <p:cNvPr id="25" name="Imagen 2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659558" y="5638800"/>
              <a:ext cx="427042" cy="252000"/>
            </a:xfrm>
            <a:prstGeom prst="rect">
              <a:avLst/>
            </a:prstGeom>
          </p:spPr>
        </p:pic>
      </p:grpSp>
      <p:pic>
        <p:nvPicPr>
          <p:cNvPr id="26" name="Imagen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202" y="5638800"/>
            <a:ext cx="3732798" cy="720000"/>
          </a:xfrm>
          <a:prstGeom prst="rect">
            <a:avLst/>
          </a:prstGeom>
        </p:spPr>
      </p:pic>
      <p:sp>
        <p:nvSpPr>
          <p:cNvPr id="29" name="CuadroTexto 28"/>
          <p:cNvSpPr txBox="1"/>
          <p:nvPr/>
        </p:nvSpPr>
        <p:spPr>
          <a:xfrm>
            <a:off x="304800" y="5269468"/>
            <a:ext cx="396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>
                <a:solidFill>
                  <a:schemeClr val="bg1"/>
                </a:solidFill>
              </a:rPr>
              <a:t>General </a:t>
            </a:r>
            <a:r>
              <a:rPr lang="es-ES_tradnl" b="1" dirty="0" err="1">
                <a:solidFill>
                  <a:schemeClr val="bg1"/>
                </a:solidFill>
              </a:rPr>
              <a:t>expression</a:t>
            </a:r>
            <a:endParaRPr lang="es-ES_tradnl" b="1" dirty="0">
              <a:solidFill>
                <a:schemeClr val="bg1"/>
              </a:solidFill>
            </a:endParaRPr>
          </a:p>
        </p:txBody>
      </p:sp>
      <p:grpSp>
        <p:nvGrpSpPr>
          <p:cNvPr id="31" name="Agrupar 30"/>
          <p:cNvGrpSpPr/>
          <p:nvPr/>
        </p:nvGrpSpPr>
        <p:grpSpPr>
          <a:xfrm>
            <a:off x="545617" y="6400800"/>
            <a:ext cx="3492983" cy="381000"/>
            <a:chOff x="545617" y="6400800"/>
            <a:chExt cx="3492983" cy="381000"/>
          </a:xfrm>
        </p:grpSpPr>
        <p:pic>
          <p:nvPicPr>
            <p:cNvPr id="28" name="Imagen 27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45617" y="6421800"/>
              <a:ext cx="292583" cy="360000"/>
            </a:xfrm>
            <a:prstGeom prst="rect">
              <a:avLst/>
            </a:prstGeom>
          </p:spPr>
        </p:pic>
        <p:sp>
          <p:nvSpPr>
            <p:cNvPr id="30" name="CuadroTexto 29"/>
            <p:cNvSpPr txBox="1"/>
            <p:nvPr/>
          </p:nvSpPr>
          <p:spPr>
            <a:xfrm>
              <a:off x="609600" y="6400800"/>
              <a:ext cx="3429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>
                  <a:solidFill>
                    <a:schemeClr val="bg1"/>
                  </a:solidFill>
                </a:rPr>
                <a:t>define </a:t>
              </a:r>
              <a:r>
                <a:rPr lang="es-ES_tradnl" b="1" dirty="0" err="1">
                  <a:solidFill>
                    <a:schemeClr val="bg1"/>
                  </a:solidFill>
                </a:rPr>
                <a:t>the</a:t>
              </a:r>
              <a:r>
                <a:rPr lang="es-ES_tradnl" b="1" dirty="0">
                  <a:solidFill>
                    <a:schemeClr val="bg1"/>
                  </a:solidFill>
                </a:rPr>
                <a:t> band </a:t>
              </a:r>
              <a:r>
                <a:rPr lang="es-ES_tradnl" b="1" dirty="0" err="1">
                  <a:solidFill>
                    <a:schemeClr val="bg1"/>
                  </a:solidFill>
                </a:rPr>
                <a:t>extremum</a:t>
              </a:r>
              <a:endParaRPr lang="es-ES_tradnl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33" name="Imagen 3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45961" y="5715000"/>
            <a:ext cx="1824077" cy="816507"/>
          </a:xfrm>
          <a:prstGeom prst="rect">
            <a:avLst/>
          </a:prstGeom>
        </p:spPr>
      </p:pic>
      <p:sp>
        <p:nvSpPr>
          <p:cNvPr id="34" name="CuadroTexto 33"/>
          <p:cNvSpPr txBox="1"/>
          <p:nvPr/>
        </p:nvSpPr>
        <p:spPr>
          <a:xfrm>
            <a:off x="4572000" y="5334000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>
                <a:solidFill>
                  <a:schemeClr val="bg1"/>
                </a:solidFill>
              </a:rPr>
              <a:t>In particular </a:t>
            </a:r>
            <a:r>
              <a:rPr lang="es-ES_tradnl" b="1" dirty="0" err="1">
                <a:solidFill>
                  <a:schemeClr val="bg1"/>
                </a:solidFill>
              </a:rPr>
              <a:t>for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one</a:t>
            </a:r>
            <a:r>
              <a:rPr lang="es-ES_tradnl" b="1" dirty="0">
                <a:solidFill>
                  <a:schemeClr val="bg1"/>
                </a:solidFill>
              </a:rPr>
              <a:t>-dimensional </a:t>
            </a:r>
            <a:r>
              <a:rPr lang="es-ES_tradnl" b="1" dirty="0" err="1">
                <a:solidFill>
                  <a:schemeClr val="bg1"/>
                </a:solidFill>
              </a:rPr>
              <a:t>bands</a:t>
            </a:r>
            <a:endParaRPr lang="es-ES_tradnl" b="1" dirty="0">
              <a:solidFill>
                <a:schemeClr val="bg1"/>
              </a:solidFill>
            </a:endParaRPr>
          </a:p>
        </p:txBody>
      </p:sp>
      <p:grpSp>
        <p:nvGrpSpPr>
          <p:cNvPr id="39" name="Agrupar 38"/>
          <p:cNvGrpSpPr/>
          <p:nvPr/>
        </p:nvGrpSpPr>
        <p:grpSpPr>
          <a:xfrm>
            <a:off x="6019800" y="990600"/>
            <a:ext cx="3124200" cy="767550"/>
            <a:chOff x="6019800" y="990600"/>
            <a:chExt cx="3124200" cy="767550"/>
          </a:xfrm>
        </p:grpSpPr>
        <p:sp>
          <p:nvSpPr>
            <p:cNvPr id="36" name="CuadroTexto 35"/>
            <p:cNvSpPr txBox="1"/>
            <p:nvPr/>
          </p:nvSpPr>
          <p:spPr>
            <a:xfrm>
              <a:off x="6019800" y="990600"/>
              <a:ext cx="31242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For</a:t>
              </a:r>
              <a:r>
                <a:rPr lang="es-ES_tradnl" b="1" dirty="0">
                  <a:solidFill>
                    <a:schemeClr val="bg1"/>
                  </a:solidFill>
                </a:rPr>
                <a:t> a </a:t>
              </a:r>
              <a:r>
                <a:rPr lang="es-ES_tradnl" b="1" dirty="0" err="1">
                  <a:solidFill>
                    <a:schemeClr val="bg1"/>
                  </a:solidFill>
                </a:rPr>
                <a:t>minimum</a:t>
              </a:r>
              <a:r>
                <a:rPr lang="es-ES_tradnl" b="1" dirty="0">
                  <a:solidFill>
                    <a:schemeClr val="bg1"/>
                  </a:solidFill>
                </a:rPr>
                <a:t> at       </a:t>
              </a:r>
              <a:r>
                <a:rPr lang="es-ES_tradnl" b="1" dirty="0" err="1">
                  <a:solidFill>
                    <a:schemeClr val="bg1"/>
                  </a:solidFill>
                </a:rPr>
                <a:t>then</a:t>
              </a:r>
              <a:endParaRPr lang="es-ES_tradnl" b="1" dirty="0">
                <a:solidFill>
                  <a:schemeClr val="bg1"/>
                </a:solidFill>
              </a:endParaRPr>
            </a:p>
          </p:txBody>
        </p:sp>
        <p:pic>
          <p:nvPicPr>
            <p:cNvPr id="37" name="Imagen 36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162800" y="1442249"/>
              <a:ext cx="816604" cy="315901"/>
            </a:xfrm>
            <a:prstGeom prst="rect">
              <a:avLst/>
            </a:prstGeom>
          </p:spPr>
        </p:pic>
        <p:pic>
          <p:nvPicPr>
            <p:cNvPr id="38" name="Imagen 37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8229600" y="1066800"/>
              <a:ext cx="226349" cy="252000"/>
            </a:xfrm>
            <a:prstGeom prst="rect">
              <a:avLst/>
            </a:prstGeom>
          </p:spPr>
        </p:pic>
      </p:grpSp>
      <p:pic>
        <p:nvPicPr>
          <p:cNvPr id="32" name="Imagen 3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58000" y="2514600"/>
            <a:ext cx="2216424" cy="2270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2785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534400" cy="990600"/>
          </a:xfrm>
        </p:spPr>
        <p:txBody>
          <a:bodyPr/>
          <a:lstStyle/>
          <a:p>
            <a:r>
              <a:rPr lang="es-ES" dirty="0" err="1"/>
              <a:t>Relationship</a:t>
            </a:r>
            <a:r>
              <a:rPr lang="es-ES" dirty="0"/>
              <a:t> </a:t>
            </a:r>
            <a:r>
              <a:rPr lang="es-ES" dirty="0" err="1"/>
              <a:t>between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hopping</a:t>
            </a:r>
            <a:r>
              <a:rPr lang="es-ES" dirty="0"/>
              <a:t> </a:t>
            </a:r>
            <a:r>
              <a:rPr lang="es-ES" dirty="0" err="1"/>
              <a:t>parameter</a:t>
            </a:r>
            <a:r>
              <a:rPr lang="es-ES" dirty="0"/>
              <a:t> and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effective</a:t>
            </a:r>
            <a:r>
              <a:rPr lang="es-ES" dirty="0"/>
              <a:t> </a:t>
            </a:r>
            <a:r>
              <a:rPr lang="es-ES" dirty="0" err="1"/>
              <a:t>mass</a:t>
            </a:r>
            <a:endParaRPr lang="es-ES" dirty="0"/>
          </a:p>
        </p:txBody>
      </p:sp>
      <p:sp>
        <p:nvSpPr>
          <p:cNvPr id="7" name="CuadroTexto 6"/>
          <p:cNvSpPr txBox="1"/>
          <p:nvPr/>
        </p:nvSpPr>
        <p:spPr>
          <a:xfrm>
            <a:off x="266700" y="953869"/>
            <a:ext cx="861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rgbClr val="00FFFF"/>
                </a:solidFill>
              </a:rPr>
              <a:t>Carriers</a:t>
            </a:r>
            <a:r>
              <a:rPr lang="es-ES_tradnl" b="1" dirty="0">
                <a:solidFill>
                  <a:srgbClr val="00FFFF"/>
                </a:solidFill>
              </a:rPr>
              <a:t> </a:t>
            </a:r>
            <a:r>
              <a:rPr lang="es-ES_tradnl" b="1" dirty="0" err="1">
                <a:solidFill>
                  <a:srgbClr val="00FFFF"/>
                </a:solidFill>
              </a:rPr>
              <a:t>close</a:t>
            </a:r>
            <a:r>
              <a:rPr lang="es-ES_tradnl" b="1" dirty="0">
                <a:solidFill>
                  <a:srgbClr val="00FFFF"/>
                </a:solidFill>
              </a:rPr>
              <a:t> to </a:t>
            </a:r>
            <a:r>
              <a:rPr lang="es-ES_tradnl" b="1" dirty="0" err="1">
                <a:solidFill>
                  <a:srgbClr val="00FFFF"/>
                </a:solidFill>
              </a:rPr>
              <a:t>the</a:t>
            </a:r>
            <a:r>
              <a:rPr lang="es-ES_tradnl" b="1" dirty="0">
                <a:solidFill>
                  <a:srgbClr val="00FFFF"/>
                </a:solidFill>
              </a:rPr>
              <a:t> </a:t>
            </a:r>
            <a:r>
              <a:rPr lang="es-ES_tradnl" b="1" dirty="0" err="1">
                <a:solidFill>
                  <a:srgbClr val="00FFFF"/>
                </a:solidFill>
              </a:rPr>
              <a:t>bottom</a:t>
            </a:r>
            <a:r>
              <a:rPr lang="es-ES_tradnl" b="1" dirty="0">
                <a:solidFill>
                  <a:srgbClr val="00FFFF"/>
                </a:solidFill>
              </a:rPr>
              <a:t> of a </a:t>
            </a:r>
            <a:r>
              <a:rPr lang="es-ES_tradnl" b="1" dirty="0" err="1">
                <a:solidFill>
                  <a:srgbClr val="00FFFF"/>
                </a:solidFill>
              </a:rPr>
              <a:t>tight-binding</a:t>
            </a:r>
            <a:r>
              <a:rPr lang="es-ES_tradnl" b="1" dirty="0">
                <a:solidFill>
                  <a:srgbClr val="00FFFF"/>
                </a:solidFill>
              </a:rPr>
              <a:t> band </a:t>
            </a:r>
            <a:r>
              <a:rPr lang="es-ES_tradnl" b="1" dirty="0" err="1">
                <a:solidFill>
                  <a:srgbClr val="00FFFF"/>
                </a:solidFill>
              </a:rPr>
              <a:t>have</a:t>
            </a:r>
            <a:r>
              <a:rPr lang="es-ES_tradnl" b="1" dirty="0">
                <a:solidFill>
                  <a:srgbClr val="00FFFF"/>
                </a:solidFill>
              </a:rPr>
              <a:t> </a:t>
            </a:r>
            <a:r>
              <a:rPr lang="es-ES_tradnl" b="1" dirty="0" err="1">
                <a:solidFill>
                  <a:srgbClr val="00FFFF"/>
                </a:solidFill>
              </a:rPr>
              <a:t>effective</a:t>
            </a:r>
            <a:r>
              <a:rPr lang="es-ES_tradnl" b="1" dirty="0">
                <a:solidFill>
                  <a:srgbClr val="00FFFF"/>
                </a:solidFill>
              </a:rPr>
              <a:t> </a:t>
            </a:r>
            <a:r>
              <a:rPr lang="es-ES_tradnl" b="1" dirty="0" err="1">
                <a:solidFill>
                  <a:srgbClr val="00FFFF"/>
                </a:solidFill>
              </a:rPr>
              <a:t>masses</a:t>
            </a:r>
            <a:r>
              <a:rPr lang="es-ES_tradnl" b="1" dirty="0">
                <a:solidFill>
                  <a:srgbClr val="00FFFF"/>
                </a:solidFill>
              </a:rPr>
              <a:t> </a:t>
            </a:r>
            <a:r>
              <a:rPr lang="es-ES_tradnl" b="1" dirty="0" err="1">
                <a:solidFill>
                  <a:srgbClr val="00FFFF"/>
                </a:solidFill>
              </a:rPr>
              <a:t>which</a:t>
            </a:r>
            <a:r>
              <a:rPr lang="es-ES_tradnl" b="1" dirty="0">
                <a:solidFill>
                  <a:srgbClr val="00FFFF"/>
                </a:solidFill>
              </a:rPr>
              <a:t> are </a:t>
            </a:r>
            <a:r>
              <a:rPr lang="es-ES_tradnl" b="1" dirty="0" err="1">
                <a:solidFill>
                  <a:srgbClr val="00FFFF"/>
                </a:solidFill>
              </a:rPr>
              <a:t>inversely</a:t>
            </a:r>
            <a:r>
              <a:rPr lang="es-ES_tradnl" b="1" dirty="0">
                <a:solidFill>
                  <a:srgbClr val="00FFFF"/>
                </a:solidFill>
              </a:rPr>
              <a:t> </a:t>
            </a:r>
            <a:r>
              <a:rPr lang="es-ES_tradnl" b="1" dirty="0" err="1">
                <a:solidFill>
                  <a:srgbClr val="00FFFF"/>
                </a:solidFill>
              </a:rPr>
              <a:t>proportional</a:t>
            </a:r>
            <a:r>
              <a:rPr lang="es-ES_tradnl" b="1" dirty="0">
                <a:solidFill>
                  <a:srgbClr val="00FFFF"/>
                </a:solidFill>
              </a:rPr>
              <a:t> to </a:t>
            </a:r>
            <a:r>
              <a:rPr lang="es-ES_tradnl" b="1" dirty="0" err="1">
                <a:solidFill>
                  <a:srgbClr val="00FFFF"/>
                </a:solidFill>
              </a:rPr>
              <a:t>the</a:t>
            </a:r>
            <a:r>
              <a:rPr lang="es-ES_tradnl" b="1" dirty="0">
                <a:solidFill>
                  <a:srgbClr val="00FFFF"/>
                </a:solidFill>
              </a:rPr>
              <a:t> transfer </a:t>
            </a:r>
            <a:r>
              <a:rPr lang="es-ES_tradnl" b="1" dirty="0" err="1">
                <a:solidFill>
                  <a:srgbClr val="00FFFF"/>
                </a:solidFill>
              </a:rPr>
              <a:t>integrals</a:t>
            </a:r>
            <a:endParaRPr lang="es-ES_tradnl" b="1" dirty="0">
              <a:solidFill>
                <a:srgbClr val="00FFFF"/>
              </a:solidFill>
            </a:endParaRPr>
          </a:p>
        </p:txBody>
      </p:sp>
      <p:sp>
        <p:nvSpPr>
          <p:cNvPr id="15" name="CuadroTexto 14"/>
          <p:cNvSpPr txBox="1"/>
          <p:nvPr/>
        </p:nvSpPr>
        <p:spPr>
          <a:xfrm>
            <a:off x="5257800" y="2895600"/>
            <a:ext cx="381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effective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mass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parametrises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ease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with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which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an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electron</a:t>
            </a:r>
            <a:r>
              <a:rPr lang="es-ES_tradnl" b="1" dirty="0">
                <a:solidFill>
                  <a:schemeClr val="bg1"/>
                </a:solidFill>
              </a:rPr>
              <a:t> can be </a:t>
            </a:r>
            <a:r>
              <a:rPr lang="es-ES_tradnl" b="1" dirty="0" err="1">
                <a:solidFill>
                  <a:schemeClr val="bg1"/>
                </a:solidFill>
              </a:rPr>
              <a:t>accelerated</a:t>
            </a:r>
            <a:endParaRPr lang="es-ES_tradnl" b="1" dirty="0">
              <a:solidFill>
                <a:schemeClr val="bg1"/>
              </a:solidFill>
            </a:endParaRPr>
          </a:p>
        </p:txBody>
      </p:sp>
      <p:grpSp>
        <p:nvGrpSpPr>
          <p:cNvPr id="17" name="Agrupar 16"/>
          <p:cNvGrpSpPr/>
          <p:nvPr/>
        </p:nvGrpSpPr>
        <p:grpSpPr>
          <a:xfrm>
            <a:off x="-152400" y="4724400"/>
            <a:ext cx="4876800" cy="2031325"/>
            <a:chOff x="4267200" y="3048000"/>
            <a:chExt cx="4876800" cy="2031325"/>
          </a:xfrm>
        </p:grpSpPr>
        <p:sp>
          <p:nvSpPr>
            <p:cNvPr id="16" name="CuadroTexto 15"/>
            <p:cNvSpPr txBox="1"/>
            <p:nvPr/>
          </p:nvSpPr>
          <p:spPr>
            <a:xfrm>
              <a:off x="4267200" y="3048000"/>
              <a:ext cx="4876800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>
                  <a:solidFill>
                    <a:schemeClr val="bg1"/>
                  </a:solidFill>
                </a:rPr>
                <a:t>Small transfer </a:t>
              </a:r>
              <a:r>
                <a:rPr lang="es-ES_tradnl" b="1" dirty="0" err="1">
                  <a:solidFill>
                    <a:schemeClr val="bg1"/>
                  </a:solidFill>
                </a:rPr>
                <a:t>integrals</a:t>
              </a:r>
              <a:r>
                <a:rPr lang="es-ES_tradnl" b="1" dirty="0">
                  <a:solidFill>
                    <a:schemeClr val="bg1"/>
                  </a:solidFill>
                </a:rPr>
                <a:t>         </a:t>
              </a:r>
            </a:p>
            <a:p>
              <a:pPr algn="ctr"/>
              <a:endParaRPr lang="es-ES_tradnl" b="1" dirty="0">
                <a:solidFill>
                  <a:schemeClr val="bg1"/>
                </a:solidFill>
              </a:endParaRPr>
            </a:p>
            <a:p>
              <a:pPr algn="ctr"/>
              <a:r>
                <a:rPr lang="es-ES_tradnl" b="1" dirty="0">
                  <a:solidFill>
                    <a:schemeClr val="bg1"/>
                  </a:solidFill>
                </a:rPr>
                <a:t>Narrow band-</a:t>
              </a:r>
              <a:r>
                <a:rPr lang="es-ES_tradnl" b="1" dirty="0" err="1">
                  <a:solidFill>
                    <a:schemeClr val="bg1"/>
                  </a:solidFill>
                </a:rPr>
                <a:t>widths</a:t>
              </a:r>
              <a:endParaRPr lang="es-ES_tradnl" b="1" dirty="0">
                <a:solidFill>
                  <a:schemeClr val="bg1"/>
                </a:solidFill>
              </a:endParaRPr>
            </a:p>
            <a:p>
              <a:pPr algn="ctr"/>
              <a:endParaRPr lang="es-ES_tradnl" b="1" dirty="0">
                <a:solidFill>
                  <a:schemeClr val="bg1"/>
                </a:solidFill>
              </a:endParaRPr>
            </a:p>
            <a:p>
              <a:pPr algn="ctr"/>
              <a:r>
                <a:rPr lang="es-ES_tradnl" b="1" dirty="0">
                  <a:solidFill>
                    <a:schemeClr val="bg1"/>
                  </a:solidFill>
                </a:rPr>
                <a:t>Heavy </a:t>
              </a:r>
              <a:r>
                <a:rPr lang="es-ES_tradnl" b="1" dirty="0" err="1">
                  <a:solidFill>
                    <a:schemeClr val="bg1"/>
                  </a:solidFill>
                </a:rPr>
                <a:t>effective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masses</a:t>
              </a:r>
              <a:endParaRPr lang="es-ES_tradnl" b="1" dirty="0">
                <a:solidFill>
                  <a:schemeClr val="bg1"/>
                </a:solidFill>
              </a:endParaRPr>
            </a:p>
            <a:p>
              <a:pPr algn="ctr"/>
              <a:endParaRPr lang="es-ES_tradnl" b="1" dirty="0">
                <a:solidFill>
                  <a:schemeClr val="bg1"/>
                </a:solidFill>
              </a:endParaRPr>
            </a:p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It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is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hard</a:t>
              </a:r>
              <a:r>
                <a:rPr lang="es-ES_tradnl" b="1" dirty="0">
                  <a:solidFill>
                    <a:schemeClr val="bg1"/>
                  </a:solidFill>
                </a:rPr>
                <a:t> to </a:t>
              </a:r>
              <a:r>
                <a:rPr lang="es-ES_tradnl" b="1" dirty="0" err="1">
                  <a:solidFill>
                    <a:schemeClr val="bg1"/>
                  </a:solidFill>
                </a:rPr>
                <a:t>move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electrons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around</a:t>
              </a:r>
              <a:endParaRPr lang="es-ES_tradnl" b="1" dirty="0">
                <a:solidFill>
                  <a:schemeClr val="bg1"/>
                </a:solidFill>
              </a:endParaRPr>
            </a:p>
          </p:txBody>
        </p:sp>
        <p:pic>
          <p:nvPicPr>
            <p:cNvPr id="11" name="Imagen 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6000" y="3405600"/>
              <a:ext cx="252000" cy="252000"/>
            </a:xfrm>
            <a:prstGeom prst="rect">
              <a:avLst/>
            </a:prstGeom>
          </p:spPr>
        </p:pic>
        <p:pic>
          <p:nvPicPr>
            <p:cNvPr id="19" name="Imagen 1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6000" y="3939000"/>
              <a:ext cx="252000" cy="252000"/>
            </a:xfrm>
            <a:prstGeom prst="rect">
              <a:avLst/>
            </a:prstGeom>
          </p:spPr>
        </p:pic>
        <p:pic>
          <p:nvPicPr>
            <p:cNvPr id="20" name="Imagen 1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6000" y="4495800"/>
              <a:ext cx="252000" cy="252000"/>
            </a:xfrm>
            <a:prstGeom prst="rect">
              <a:avLst/>
            </a:prstGeom>
          </p:spPr>
        </p:pic>
      </p:grpSp>
      <p:grpSp>
        <p:nvGrpSpPr>
          <p:cNvPr id="21" name="Agrupar 20"/>
          <p:cNvGrpSpPr/>
          <p:nvPr/>
        </p:nvGrpSpPr>
        <p:grpSpPr>
          <a:xfrm>
            <a:off x="4419600" y="4724400"/>
            <a:ext cx="4876800" cy="2031325"/>
            <a:chOff x="4267200" y="3048000"/>
            <a:chExt cx="4876800" cy="2031325"/>
          </a:xfrm>
        </p:grpSpPr>
        <p:sp>
          <p:nvSpPr>
            <p:cNvPr id="22" name="CuadroTexto 21"/>
            <p:cNvSpPr txBox="1"/>
            <p:nvPr/>
          </p:nvSpPr>
          <p:spPr>
            <a:xfrm>
              <a:off x="4267200" y="3048000"/>
              <a:ext cx="4876800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Large</a:t>
              </a:r>
              <a:r>
                <a:rPr lang="es-ES_tradnl" b="1" dirty="0">
                  <a:solidFill>
                    <a:schemeClr val="bg1"/>
                  </a:solidFill>
                </a:rPr>
                <a:t> transfer </a:t>
              </a:r>
              <a:r>
                <a:rPr lang="es-ES_tradnl" b="1" dirty="0" err="1">
                  <a:solidFill>
                    <a:schemeClr val="bg1"/>
                  </a:solidFill>
                </a:rPr>
                <a:t>integrals</a:t>
              </a:r>
              <a:r>
                <a:rPr lang="es-ES_tradnl" b="1" dirty="0">
                  <a:solidFill>
                    <a:schemeClr val="bg1"/>
                  </a:solidFill>
                </a:rPr>
                <a:t>         </a:t>
              </a:r>
            </a:p>
            <a:p>
              <a:pPr algn="ctr"/>
              <a:endParaRPr lang="es-ES_tradnl" b="1" dirty="0">
                <a:solidFill>
                  <a:schemeClr val="bg1"/>
                </a:solidFill>
              </a:endParaRPr>
            </a:p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Large</a:t>
              </a:r>
              <a:r>
                <a:rPr lang="es-ES_tradnl" b="1" dirty="0">
                  <a:solidFill>
                    <a:schemeClr val="bg1"/>
                  </a:solidFill>
                </a:rPr>
                <a:t> band-</a:t>
              </a:r>
              <a:r>
                <a:rPr lang="es-ES_tradnl" b="1" dirty="0" err="1">
                  <a:solidFill>
                    <a:schemeClr val="bg1"/>
                  </a:solidFill>
                </a:rPr>
                <a:t>widths</a:t>
              </a:r>
              <a:endParaRPr lang="es-ES_tradnl" b="1" dirty="0">
                <a:solidFill>
                  <a:schemeClr val="bg1"/>
                </a:solidFill>
              </a:endParaRPr>
            </a:p>
            <a:p>
              <a:pPr algn="ctr"/>
              <a:endParaRPr lang="es-ES_tradnl" b="1" dirty="0">
                <a:solidFill>
                  <a:schemeClr val="bg1"/>
                </a:solidFill>
              </a:endParaRPr>
            </a:p>
            <a:p>
              <a:pPr algn="ctr"/>
              <a:r>
                <a:rPr lang="es-ES_tradnl" b="1" dirty="0">
                  <a:solidFill>
                    <a:schemeClr val="bg1"/>
                  </a:solidFill>
                </a:rPr>
                <a:t>Light </a:t>
              </a:r>
              <a:r>
                <a:rPr lang="es-ES_tradnl" b="1" dirty="0" err="1">
                  <a:solidFill>
                    <a:schemeClr val="bg1"/>
                  </a:solidFill>
                </a:rPr>
                <a:t>effective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masses</a:t>
              </a:r>
              <a:endParaRPr lang="es-ES_tradnl" b="1" dirty="0">
                <a:solidFill>
                  <a:schemeClr val="bg1"/>
                </a:solidFill>
              </a:endParaRPr>
            </a:p>
            <a:p>
              <a:pPr algn="ctr"/>
              <a:endParaRPr lang="es-ES_tradnl" b="1" dirty="0">
                <a:solidFill>
                  <a:schemeClr val="bg1"/>
                </a:solidFill>
              </a:endParaRPr>
            </a:p>
            <a:p>
              <a:pPr algn="ctr"/>
              <a:r>
                <a:rPr lang="es-ES_tradnl" b="1" dirty="0" err="1">
                  <a:solidFill>
                    <a:schemeClr val="bg1"/>
                  </a:solidFill>
                </a:rPr>
                <a:t>It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is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easy</a:t>
              </a:r>
              <a:r>
                <a:rPr lang="es-ES_tradnl" b="1" dirty="0">
                  <a:solidFill>
                    <a:schemeClr val="bg1"/>
                  </a:solidFill>
                </a:rPr>
                <a:t> to </a:t>
              </a:r>
              <a:r>
                <a:rPr lang="es-ES_tradnl" b="1" dirty="0" err="1">
                  <a:solidFill>
                    <a:schemeClr val="bg1"/>
                  </a:solidFill>
                </a:rPr>
                <a:t>move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electrons</a:t>
              </a:r>
              <a:r>
                <a:rPr lang="es-ES_tradnl" b="1" dirty="0">
                  <a:solidFill>
                    <a:schemeClr val="bg1"/>
                  </a:solidFill>
                </a:rPr>
                <a:t> </a:t>
              </a:r>
              <a:r>
                <a:rPr lang="es-ES_tradnl" b="1" dirty="0" err="1">
                  <a:solidFill>
                    <a:schemeClr val="bg1"/>
                  </a:solidFill>
                </a:rPr>
                <a:t>around</a:t>
              </a:r>
              <a:endParaRPr lang="es-ES_tradnl" b="1" dirty="0">
                <a:solidFill>
                  <a:schemeClr val="bg1"/>
                </a:solidFill>
              </a:endParaRPr>
            </a:p>
          </p:txBody>
        </p:sp>
        <p:pic>
          <p:nvPicPr>
            <p:cNvPr id="23" name="Imagen 2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6000" y="3405600"/>
              <a:ext cx="252000" cy="252000"/>
            </a:xfrm>
            <a:prstGeom prst="rect">
              <a:avLst/>
            </a:prstGeom>
          </p:spPr>
        </p:pic>
        <p:pic>
          <p:nvPicPr>
            <p:cNvPr id="24" name="Imagen 2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6000" y="3939000"/>
              <a:ext cx="252000" cy="252000"/>
            </a:xfrm>
            <a:prstGeom prst="rect">
              <a:avLst/>
            </a:prstGeom>
          </p:spPr>
        </p:pic>
        <p:pic>
          <p:nvPicPr>
            <p:cNvPr id="25" name="Imagen 2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6000" y="4495800"/>
              <a:ext cx="252000" cy="252000"/>
            </a:xfrm>
            <a:prstGeom prst="rect">
              <a:avLst/>
            </a:prstGeom>
          </p:spPr>
        </p:pic>
      </p:grpSp>
      <p:pic>
        <p:nvPicPr>
          <p:cNvPr id="18" name="Imagen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1676400"/>
            <a:ext cx="1824077" cy="816507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1592766"/>
            <a:ext cx="2885895" cy="2956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0622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r>
              <a:rPr lang="es-ES" dirty="0"/>
              <a:t>… </a:t>
            </a:r>
            <a:r>
              <a:rPr lang="es-ES" dirty="0" err="1"/>
              <a:t>Now</a:t>
            </a:r>
            <a:r>
              <a:rPr lang="es-ES" dirty="0"/>
              <a:t> </a:t>
            </a:r>
            <a:r>
              <a:rPr lang="es-ES" dirty="0" err="1"/>
              <a:t>let</a:t>
            </a:r>
            <a:r>
              <a:rPr lang="es-ES" dirty="0"/>
              <a:t> </a:t>
            </a:r>
            <a:r>
              <a:rPr lang="es-ES" dirty="0" err="1"/>
              <a:t>us</a:t>
            </a:r>
            <a:r>
              <a:rPr lang="es-ES" dirty="0"/>
              <a:t> </a:t>
            </a:r>
            <a:r>
              <a:rPr lang="es-ES" dirty="0" err="1"/>
              <a:t>practice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some</a:t>
            </a:r>
            <a:r>
              <a:rPr lang="es-ES" dirty="0"/>
              <a:t> simple </a:t>
            </a:r>
            <a:r>
              <a:rPr lang="es-ES" dirty="0" err="1"/>
              <a:t>examples</a:t>
            </a:r>
            <a:r>
              <a:rPr lang="es-ES" dirty="0"/>
              <a:t>: </a:t>
            </a:r>
            <a:r>
              <a:rPr lang="es-ES" dirty="0" err="1"/>
              <a:t>analytical</a:t>
            </a:r>
            <a:r>
              <a:rPr lang="es-ES" dirty="0"/>
              <a:t> </a:t>
            </a:r>
            <a:r>
              <a:rPr lang="es-ES" dirty="0" err="1"/>
              <a:t>calculations</a:t>
            </a:r>
            <a:r>
              <a:rPr lang="es-ES" dirty="0"/>
              <a:t> and </a:t>
            </a:r>
            <a:r>
              <a:rPr lang="es-ES" cap="small" dirty="0" err="1"/>
              <a:t>scale</a:t>
            </a:r>
            <a:r>
              <a:rPr lang="es-ES" cap="small" dirty="0"/>
              <a:t>-up </a:t>
            </a:r>
            <a:r>
              <a:rPr lang="es-ES" dirty="0" err="1"/>
              <a:t>simulations</a:t>
            </a:r>
            <a:endParaRPr lang="es-ES" dirty="0"/>
          </a:p>
        </p:txBody>
      </p:sp>
      <p:sp>
        <p:nvSpPr>
          <p:cNvPr id="3" name="CuadroTexto 2"/>
          <p:cNvSpPr txBox="1"/>
          <p:nvPr/>
        </p:nvSpPr>
        <p:spPr>
          <a:xfrm>
            <a:off x="374650" y="1459468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1-D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linear </a:t>
            </a:r>
            <a:r>
              <a:rPr lang="es-ES" b="1" dirty="0" err="1">
                <a:solidFill>
                  <a:schemeClr val="bg1"/>
                </a:solidFill>
              </a:rPr>
              <a:t>chain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. </a:t>
            </a:r>
            <a:r>
              <a:rPr lang="es-ES" b="1" dirty="0" err="1">
                <a:solidFill>
                  <a:schemeClr val="bg1"/>
                </a:solidFill>
              </a:rPr>
              <a:t>One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atom</a:t>
            </a:r>
            <a:r>
              <a:rPr lang="es-ES" b="1" dirty="0">
                <a:solidFill>
                  <a:schemeClr val="bg1"/>
                </a:solidFill>
              </a:rPr>
              <a:t> in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sp>
        <p:nvSpPr>
          <p:cNvPr id="4" name="CuadroTexto 3"/>
          <p:cNvSpPr txBox="1"/>
          <p:nvPr/>
        </p:nvSpPr>
        <p:spPr>
          <a:xfrm>
            <a:off x="381000" y="2286000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rgbClr val="FFFF00"/>
                </a:solidFill>
              </a:rPr>
              <a:t>1-D </a:t>
            </a:r>
            <a:r>
              <a:rPr lang="es-ES" b="1" dirty="0" err="1">
                <a:solidFill>
                  <a:srgbClr val="FFFF00"/>
                </a:solidFill>
              </a:rPr>
              <a:t>Monoatomic</a:t>
            </a:r>
            <a:r>
              <a:rPr lang="es-ES" b="1" dirty="0">
                <a:solidFill>
                  <a:srgbClr val="FFFF00"/>
                </a:solidFill>
              </a:rPr>
              <a:t> linear </a:t>
            </a:r>
            <a:r>
              <a:rPr lang="es-ES" b="1" dirty="0" err="1">
                <a:solidFill>
                  <a:srgbClr val="FFFF00"/>
                </a:solidFill>
              </a:rPr>
              <a:t>chain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with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only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i="1" dirty="0">
                <a:solidFill>
                  <a:srgbClr val="FFFF00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rgbClr val="FFFF00"/>
                </a:solidFill>
              </a:rPr>
              <a:t>-</a:t>
            </a:r>
            <a:r>
              <a:rPr lang="es-ES" b="1" dirty="0" err="1">
                <a:solidFill>
                  <a:srgbClr val="FFFF00"/>
                </a:solidFill>
              </a:rPr>
              <a:t>orbitals</a:t>
            </a:r>
            <a:r>
              <a:rPr lang="es-ES" b="1" dirty="0">
                <a:solidFill>
                  <a:srgbClr val="FFFF00"/>
                </a:solidFill>
              </a:rPr>
              <a:t>. </a:t>
            </a:r>
            <a:r>
              <a:rPr lang="es-ES" b="1" dirty="0" err="1">
                <a:solidFill>
                  <a:srgbClr val="FFFF00"/>
                </a:solidFill>
              </a:rPr>
              <a:t>Two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atoms</a:t>
            </a:r>
            <a:r>
              <a:rPr lang="es-ES" b="1" dirty="0">
                <a:solidFill>
                  <a:srgbClr val="FFFF00"/>
                </a:solidFill>
              </a:rPr>
              <a:t> in </a:t>
            </a:r>
            <a:r>
              <a:rPr lang="es-ES" b="1" dirty="0" err="1">
                <a:solidFill>
                  <a:srgbClr val="FFFF00"/>
                </a:solidFill>
              </a:rPr>
              <a:t>the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unit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cell</a:t>
            </a:r>
            <a:endParaRPr lang="es-ES" b="1" dirty="0">
              <a:solidFill>
                <a:srgbClr val="FFFF00"/>
              </a:solidFill>
            </a:endParaRPr>
          </a:p>
        </p:txBody>
      </p:sp>
      <p:sp>
        <p:nvSpPr>
          <p:cNvPr id="5" name="CuadroTexto 4"/>
          <p:cNvSpPr txBox="1"/>
          <p:nvPr/>
        </p:nvSpPr>
        <p:spPr>
          <a:xfrm>
            <a:off x="381000" y="3048000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2-D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plane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CuadroTexto 5"/>
          <p:cNvSpPr txBox="1"/>
          <p:nvPr/>
        </p:nvSpPr>
        <p:spPr>
          <a:xfrm>
            <a:off x="381000" y="3918488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3-D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cube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900223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25" name="Agrupar 24"/>
          <p:cNvGrpSpPr/>
          <p:nvPr/>
        </p:nvGrpSpPr>
        <p:grpSpPr>
          <a:xfrm>
            <a:off x="0" y="2819400"/>
            <a:ext cx="9144000" cy="978932"/>
            <a:chOff x="0" y="3048000"/>
            <a:chExt cx="9144000" cy="978932"/>
          </a:xfrm>
        </p:grpSpPr>
        <p:sp>
          <p:nvSpPr>
            <p:cNvPr id="16" name="CuadroTexto 15"/>
            <p:cNvSpPr txBox="1"/>
            <p:nvPr/>
          </p:nvSpPr>
          <p:spPr>
            <a:xfrm>
              <a:off x="0" y="3048000"/>
              <a:ext cx="914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b="1" dirty="0" err="1">
                  <a:solidFill>
                    <a:srgbClr val="FFFFFF"/>
                  </a:solidFill>
                </a:rPr>
                <a:t>Two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atomic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orbitals</a:t>
              </a:r>
              <a:r>
                <a:rPr lang="es-ES" b="1" dirty="0">
                  <a:solidFill>
                    <a:srgbClr val="FFFFFF"/>
                  </a:solidFill>
                </a:rPr>
                <a:t> in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unit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cell</a:t>
              </a:r>
              <a:r>
                <a:rPr lang="es-ES" b="1" dirty="0">
                  <a:solidFill>
                    <a:srgbClr val="FFFFFF"/>
                  </a:solidFill>
                </a:rPr>
                <a:t> (               ). </a:t>
              </a:r>
              <a:r>
                <a:rPr lang="es-ES" b="1" dirty="0" err="1">
                  <a:solidFill>
                    <a:srgbClr val="FFFFFF"/>
                  </a:solidFill>
                </a:rPr>
                <a:t>Let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us</a:t>
              </a:r>
              <a:r>
                <a:rPr lang="es-ES" b="1" dirty="0">
                  <a:solidFill>
                    <a:srgbClr val="FFFFFF"/>
                  </a:solidFill>
                </a:rPr>
                <a:t> denote </a:t>
              </a:r>
              <a:r>
                <a:rPr lang="es-ES" b="1" dirty="0" err="1">
                  <a:solidFill>
                    <a:srgbClr val="FFFFFF"/>
                  </a:solidFill>
                </a:rPr>
                <a:t>these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orbitals</a:t>
              </a:r>
              <a:r>
                <a:rPr lang="es-ES" b="1" dirty="0">
                  <a:solidFill>
                    <a:srgbClr val="FFFFFF"/>
                  </a:solidFill>
                </a:rPr>
                <a:t> (</a:t>
              </a:r>
              <a:r>
                <a:rPr lang="es-ES" i="1" dirty="0">
                  <a:solidFill>
                    <a:srgbClr val="FFFFFF"/>
                  </a:solidFill>
                  <a:latin typeface="Times New Roman"/>
                  <a:cs typeface="Times New Roman"/>
                </a:rPr>
                <a:t>s</a:t>
              </a:r>
              <a:r>
                <a:rPr lang="es-ES" b="1" dirty="0">
                  <a:solidFill>
                    <a:srgbClr val="FFFFFF"/>
                  </a:solidFill>
                </a:rPr>
                <a:t>)               </a:t>
              </a:r>
            </a:p>
          </p:txBody>
        </p:sp>
        <p:sp>
          <p:nvSpPr>
            <p:cNvPr id="18" name="CuadroTexto 17"/>
            <p:cNvSpPr txBox="1"/>
            <p:nvPr/>
          </p:nvSpPr>
          <p:spPr>
            <a:xfrm>
              <a:off x="298450" y="3657600"/>
              <a:ext cx="853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Hamiltonian</a:t>
              </a:r>
              <a:r>
                <a:rPr lang="es-ES" b="1" dirty="0">
                  <a:solidFill>
                    <a:srgbClr val="FFFFFF"/>
                  </a:solidFill>
                </a:rPr>
                <a:t> and </a:t>
              </a:r>
              <a:r>
                <a:rPr lang="es-ES" b="1" dirty="0" err="1">
                  <a:solidFill>
                    <a:srgbClr val="FFFFFF"/>
                  </a:solidFill>
                </a:rPr>
                <a:t>Overlap</a:t>
              </a:r>
              <a:r>
                <a:rPr lang="es-ES" b="1" dirty="0">
                  <a:solidFill>
                    <a:srgbClr val="FFFFFF"/>
                  </a:solidFill>
                </a:rPr>
                <a:t> are           matrices </a:t>
              </a:r>
            </a:p>
          </p:txBody>
        </p:sp>
        <p:pic>
          <p:nvPicPr>
            <p:cNvPr id="24" name="Imagen 2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419600" y="3352800"/>
              <a:ext cx="324000" cy="324000"/>
            </a:xfrm>
            <a:prstGeom prst="rect">
              <a:avLst/>
            </a:prstGeom>
          </p:spPr>
        </p:pic>
      </p:grpSp>
      <p:pic>
        <p:nvPicPr>
          <p:cNvPr id="4" name="Imagen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207" y="2895600"/>
            <a:ext cx="855593" cy="252000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8200" y="2971800"/>
            <a:ext cx="659996" cy="179999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3782" y="3505200"/>
            <a:ext cx="684618" cy="252000"/>
          </a:xfrm>
          <a:prstGeom prst="rect">
            <a:avLst/>
          </a:prstGeom>
        </p:spPr>
      </p:pic>
      <p:pic>
        <p:nvPicPr>
          <p:cNvPr id="19" name="Imagen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680" y="4834201"/>
            <a:ext cx="4326120" cy="575999"/>
          </a:xfrm>
          <a:prstGeom prst="rect">
            <a:avLst/>
          </a:prstGeom>
        </p:spPr>
      </p:pic>
      <p:sp>
        <p:nvSpPr>
          <p:cNvPr id="20" name="CuadroTexto 19"/>
          <p:cNvSpPr txBox="1"/>
          <p:nvPr/>
        </p:nvSpPr>
        <p:spPr>
          <a:xfrm>
            <a:off x="1295400" y="3925669"/>
            <a:ext cx="6629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chemeClr val="bg1"/>
                </a:solidFill>
              </a:rPr>
              <a:t>Let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us</a:t>
            </a:r>
            <a:r>
              <a:rPr lang="es-ES" b="1" dirty="0">
                <a:solidFill>
                  <a:schemeClr val="bg1"/>
                </a:solidFill>
              </a:rPr>
              <a:t> compute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diagonal </a:t>
            </a:r>
            <a:r>
              <a:rPr lang="es-ES" b="1" dirty="0" err="1">
                <a:solidFill>
                  <a:schemeClr val="bg1"/>
                </a:solidFill>
              </a:rPr>
              <a:t>terms</a:t>
            </a:r>
            <a:r>
              <a:rPr lang="es-ES" b="1" dirty="0">
                <a:solidFill>
                  <a:schemeClr val="bg1"/>
                </a:solidFill>
              </a:rPr>
              <a:t> of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Hamiltonian</a:t>
            </a:r>
            <a:r>
              <a:rPr lang="es-ES" b="1" dirty="0">
                <a:solidFill>
                  <a:schemeClr val="bg1"/>
                </a:solidFill>
              </a:rPr>
              <a:t>,</a:t>
            </a:r>
          </a:p>
          <a:p>
            <a:pPr algn="ctr"/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under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assumption</a:t>
            </a:r>
            <a:r>
              <a:rPr lang="es-ES" b="1" dirty="0">
                <a:solidFill>
                  <a:schemeClr val="bg1"/>
                </a:solidFill>
              </a:rPr>
              <a:t> of </a:t>
            </a:r>
            <a:r>
              <a:rPr lang="es-ES" b="1" dirty="0" err="1">
                <a:solidFill>
                  <a:schemeClr val="bg1"/>
                </a:solidFill>
              </a:rPr>
              <a:t>nearest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neighbour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interaction</a:t>
            </a:r>
            <a:endParaRPr lang="es-ES" b="1" dirty="0">
              <a:solidFill>
                <a:schemeClr val="bg1"/>
              </a:solidFill>
            </a:endParaRPr>
          </a:p>
        </p:txBody>
      </p:sp>
      <p:pic>
        <p:nvPicPr>
          <p:cNvPr id="22" name="Imagen 2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2400" y="5715000"/>
            <a:ext cx="4270421" cy="576000"/>
          </a:xfrm>
          <a:prstGeom prst="rect">
            <a:avLst/>
          </a:prstGeom>
        </p:spPr>
      </p:pic>
      <p:grpSp>
        <p:nvGrpSpPr>
          <p:cNvPr id="30" name="Agrupar 29"/>
          <p:cNvGrpSpPr/>
          <p:nvPr/>
        </p:nvGrpSpPr>
        <p:grpSpPr>
          <a:xfrm>
            <a:off x="4876800" y="4572000"/>
            <a:ext cx="3733800" cy="923330"/>
            <a:chOff x="4876800" y="4572000"/>
            <a:chExt cx="3733800" cy="923330"/>
          </a:xfrm>
        </p:grpSpPr>
        <p:sp>
          <p:nvSpPr>
            <p:cNvPr id="23" name="CuadroTexto 22"/>
            <p:cNvSpPr txBox="1"/>
            <p:nvPr/>
          </p:nvSpPr>
          <p:spPr>
            <a:xfrm>
              <a:off x="4876800" y="4572000"/>
              <a:ext cx="373380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next</a:t>
              </a:r>
              <a:r>
                <a:rPr lang="es-ES" b="1" dirty="0">
                  <a:solidFill>
                    <a:srgbClr val="FFFFFF"/>
                  </a:solidFill>
                </a:rPr>
                <a:t> orbital     </a:t>
              </a:r>
              <a:r>
                <a:rPr lang="es-ES" b="1" dirty="0" err="1">
                  <a:solidFill>
                    <a:srgbClr val="FFFFFF"/>
                  </a:solidFill>
                </a:rPr>
                <a:t>is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not</a:t>
              </a:r>
              <a:r>
                <a:rPr lang="es-ES" b="1" dirty="0">
                  <a:solidFill>
                    <a:srgbClr val="FFFFFF"/>
                  </a:solidFill>
                </a:rPr>
                <a:t> a </a:t>
              </a:r>
              <a:r>
                <a:rPr lang="es-ES" b="1" dirty="0" err="1">
                  <a:solidFill>
                    <a:srgbClr val="FFFFFF"/>
                  </a:solidFill>
                </a:rPr>
                <a:t>nearest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neighbour</a:t>
              </a:r>
              <a:r>
                <a:rPr lang="es-ES" b="1" dirty="0">
                  <a:solidFill>
                    <a:srgbClr val="FFFFFF"/>
                  </a:solidFill>
                </a:rPr>
                <a:t>, so </a:t>
              </a:r>
              <a:r>
                <a:rPr lang="es-ES" b="1" dirty="0" err="1">
                  <a:solidFill>
                    <a:srgbClr val="FFFFFF"/>
                  </a:solidFill>
                </a:rPr>
                <a:t>there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is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only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one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term</a:t>
              </a:r>
              <a:r>
                <a:rPr lang="es-ES" b="1" dirty="0">
                  <a:solidFill>
                    <a:srgbClr val="FFFFFF"/>
                  </a:solidFill>
                </a:rPr>
                <a:t> in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sum</a:t>
              </a:r>
            </a:p>
          </p:txBody>
        </p:sp>
        <p:pic>
          <p:nvPicPr>
            <p:cNvPr id="26" name="Imagen 25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010400" y="4648200"/>
              <a:ext cx="307440" cy="252000"/>
            </a:xfrm>
            <a:prstGeom prst="rect">
              <a:avLst/>
            </a:prstGeom>
          </p:spPr>
        </p:pic>
      </p:grpSp>
      <p:grpSp>
        <p:nvGrpSpPr>
          <p:cNvPr id="32" name="Agrupar 31"/>
          <p:cNvGrpSpPr/>
          <p:nvPr/>
        </p:nvGrpSpPr>
        <p:grpSpPr>
          <a:xfrm>
            <a:off x="533400" y="891000"/>
            <a:ext cx="8001000" cy="1852200"/>
            <a:chOff x="533400" y="891000"/>
            <a:chExt cx="8001000" cy="1852200"/>
          </a:xfrm>
        </p:grpSpPr>
        <p:grpSp>
          <p:nvGrpSpPr>
            <p:cNvPr id="31" name="Agrupar 30"/>
            <p:cNvGrpSpPr/>
            <p:nvPr/>
          </p:nvGrpSpPr>
          <p:grpSpPr>
            <a:xfrm>
              <a:off x="533400" y="891000"/>
              <a:ext cx="8001000" cy="1852200"/>
              <a:chOff x="533400" y="891000"/>
              <a:chExt cx="8001000" cy="1852200"/>
            </a:xfrm>
          </p:grpSpPr>
          <p:grpSp>
            <p:nvGrpSpPr>
              <p:cNvPr id="29" name="Agrupar 28"/>
              <p:cNvGrpSpPr/>
              <p:nvPr/>
            </p:nvGrpSpPr>
            <p:grpSpPr>
              <a:xfrm>
                <a:off x="533400" y="1459468"/>
                <a:ext cx="8001000" cy="914400"/>
                <a:chOff x="457200" y="1524000"/>
                <a:chExt cx="8001000" cy="914400"/>
              </a:xfrm>
            </p:grpSpPr>
            <p:sp>
              <p:nvSpPr>
                <p:cNvPr id="28" name="Rectángulo 27"/>
                <p:cNvSpPr/>
                <p:nvPr/>
              </p:nvSpPr>
              <p:spPr>
                <a:xfrm>
                  <a:off x="457200" y="1524000"/>
                  <a:ext cx="8001000" cy="914400"/>
                </a:xfrm>
                <a:prstGeom prst="rect">
                  <a:avLst/>
                </a:prstGeom>
                <a:solidFill>
                  <a:srgbClr val="FFFFFF"/>
                </a:solidFill>
                <a:ln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s-ES"/>
                </a:p>
              </p:txBody>
            </p:sp>
            <p:grpSp>
              <p:nvGrpSpPr>
                <p:cNvPr id="27" name="Agrupar 26"/>
                <p:cNvGrpSpPr/>
                <p:nvPr/>
              </p:nvGrpSpPr>
              <p:grpSpPr>
                <a:xfrm>
                  <a:off x="513348" y="1638300"/>
                  <a:ext cx="7868652" cy="723900"/>
                  <a:chOff x="513348" y="1638300"/>
                  <a:chExt cx="7868652" cy="723900"/>
                </a:xfrm>
              </p:grpSpPr>
              <p:cxnSp>
                <p:nvCxnSpPr>
                  <p:cNvPr id="39" name="48 Conector recto"/>
                  <p:cNvCxnSpPr/>
                  <p:nvPr/>
                </p:nvCxnSpPr>
                <p:spPr>
                  <a:xfrm flipV="1">
                    <a:off x="513348" y="2000250"/>
                    <a:ext cx="7868652" cy="0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pic>
                <p:nvPicPr>
                  <p:cNvPr id="42" name="42 Imagen" descr="atomblue.jpg"/>
                  <p:cNvPicPr>
                    <a:picLocks noChangeAspect="1"/>
                  </p:cNvPicPr>
                  <p:nvPr/>
                </p:nvPicPr>
                <p:blipFill>
                  <a:blip r:embed="rId9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78039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3" name="49 Imagen" descr="atomblue.jpg"/>
                  <p:cNvPicPr>
                    <a:picLocks noChangeAspect="1"/>
                  </p:cNvPicPr>
                  <p:nvPr/>
                </p:nvPicPr>
                <p:blipFill>
                  <a:blip r:embed="rId9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191706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4" name="55 Imagen" descr="atomblue.jpg"/>
                  <p:cNvPicPr>
                    <a:picLocks noChangeAspect="1"/>
                  </p:cNvPicPr>
                  <p:nvPr/>
                </p:nvPicPr>
                <p:blipFill>
                  <a:blip r:embed="rId9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306808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5" name="57 Imagen" descr="atomblue.jpg"/>
                  <p:cNvPicPr>
                    <a:picLocks noChangeAspect="1"/>
                  </p:cNvPicPr>
                  <p:nvPr/>
                </p:nvPicPr>
                <p:blipFill>
                  <a:blip r:embed="rId9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421910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6" name="59 Imagen" descr="atomblue.jpg"/>
                  <p:cNvPicPr>
                    <a:picLocks noChangeAspect="1"/>
                  </p:cNvPicPr>
                  <p:nvPr/>
                </p:nvPicPr>
                <p:blipFill>
                  <a:blip r:embed="rId9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535809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7" name="61 Imagen" descr="atomblue.jpg"/>
                  <p:cNvPicPr>
                    <a:picLocks noChangeAspect="1"/>
                  </p:cNvPicPr>
                  <p:nvPr/>
                </p:nvPicPr>
                <p:blipFill>
                  <a:blip r:embed="rId9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649708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8" name="63 Imagen" descr="atomblue.jpg"/>
                  <p:cNvPicPr>
                    <a:picLocks noChangeAspect="1"/>
                  </p:cNvPicPr>
                  <p:nvPr/>
                </p:nvPicPr>
                <p:blipFill>
                  <a:blip r:embed="rId9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648104" y="1638300"/>
                    <a:ext cx="723900" cy="723900"/>
                  </a:xfrm>
                  <a:prstGeom prst="rect">
                    <a:avLst/>
                  </a:prstGeom>
                </p:spPr>
              </p:pic>
            </p:grpSp>
          </p:grpSp>
          <p:sp>
            <p:nvSpPr>
              <p:cNvPr id="33" name="Rectángulo 32"/>
              <p:cNvSpPr/>
              <p:nvPr/>
            </p:nvSpPr>
            <p:spPr>
              <a:xfrm>
                <a:off x="2971800" y="1459468"/>
                <a:ext cx="2209800" cy="914400"/>
              </a:xfrm>
              <a:prstGeom prst="rect">
                <a:avLst/>
              </a:prstGeom>
              <a:noFill/>
              <a:ln w="381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sp>
            <p:nvSpPr>
              <p:cNvPr id="51" name="CuadroTexto 50"/>
              <p:cNvSpPr txBox="1"/>
              <p:nvPr/>
            </p:nvSpPr>
            <p:spPr>
              <a:xfrm>
                <a:off x="3359150" y="2373868"/>
                <a:ext cx="14414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s-ES" b="1" dirty="0" err="1">
                    <a:solidFill>
                      <a:schemeClr val="bg1"/>
                    </a:solidFill>
                  </a:rPr>
                  <a:t>unit</a:t>
                </a:r>
                <a:r>
                  <a:rPr lang="es-ES" b="1" dirty="0">
                    <a:solidFill>
                      <a:schemeClr val="bg1"/>
                    </a:solidFill>
                  </a:rPr>
                  <a:t> </a:t>
                </a:r>
                <a:r>
                  <a:rPr lang="es-ES" b="1" dirty="0" err="1">
                    <a:solidFill>
                      <a:schemeClr val="bg1"/>
                    </a:solidFill>
                  </a:rPr>
                  <a:t>cell</a:t>
                </a:r>
                <a:endParaRPr lang="es-ES" b="1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3" name="Imagen 2"/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889954" y="891000"/>
                <a:ext cx="377246" cy="252000"/>
              </a:xfrm>
              <a:prstGeom prst="rect">
                <a:avLst/>
              </a:prstGeom>
            </p:spPr>
          </p:pic>
          <p:pic>
            <p:nvPicPr>
              <p:cNvPr id="11" name="Imagen 10"/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971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13" name="Imagen 12"/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10845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41" name="Imagen 40"/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257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2" name="Imagen 51"/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85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3" name="Imagen 52"/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75260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54" name="Imagen 53"/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400800" y="2057400"/>
                <a:ext cx="323077" cy="252000"/>
              </a:xfrm>
              <a:prstGeom prst="rect">
                <a:avLst/>
              </a:prstGeom>
            </p:spPr>
          </p:pic>
        </p:grpSp>
        <p:cxnSp>
          <p:nvCxnSpPr>
            <p:cNvPr id="55" name="Conector recto de flecha 54"/>
            <p:cNvCxnSpPr/>
            <p:nvPr/>
          </p:nvCxnSpPr>
          <p:spPr>
            <a:xfrm>
              <a:off x="2971800" y="1219200"/>
              <a:ext cx="220980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097219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25" name="Agrupar 24"/>
          <p:cNvGrpSpPr/>
          <p:nvPr/>
        </p:nvGrpSpPr>
        <p:grpSpPr>
          <a:xfrm>
            <a:off x="0" y="2819400"/>
            <a:ext cx="9144000" cy="978932"/>
            <a:chOff x="0" y="3048000"/>
            <a:chExt cx="9144000" cy="978932"/>
          </a:xfrm>
        </p:grpSpPr>
        <p:sp>
          <p:nvSpPr>
            <p:cNvPr id="16" name="CuadroTexto 15"/>
            <p:cNvSpPr txBox="1"/>
            <p:nvPr/>
          </p:nvSpPr>
          <p:spPr>
            <a:xfrm>
              <a:off x="0" y="3048000"/>
              <a:ext cx="914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b="1" dirty="0" err="1">
                  <a:solidFill>
                    <a:srgbClr val="FFFFFF"/>
                  </a:solidFill>
                </a:rPr>
                <a:t>Two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atomic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orbitals</a:t>
              </a:r>
              <a:r>
                <a:rPr lang="es-ES" b="1" dirty="0">
                  <a:solidFill>
                    <a:srgbClr val="FFFFFF"/>
                  </a:solidFill>
                </a:rPr>
                <a:t> in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unit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cell</a:t>
              </a:r>
              <a:r>
                <a:rPr lang="es-ES" b="1" dirty="0">
                  <a:solidFill>
                    <a:srgbClr val="FFFFFF"/>
                  </a:solidFill>
                </a:rPr>
                <a:t> (               ). </a:t>
              </a:r>
              <a:r>
                <a:rPr lang="es-ES" b="1" dirty="0" err="1">
                  <a:solidFill>
                    <a:srgbClr val="FFFFFF"/>
                  </a:solidFill>
                </a:rPr>
                <a:t>Let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us</a:t>
              </a:r>
              <a:r>
                <a:rPr lang="es-ES" b="1" dirty="0">
                  <a:solidFill>
                    <a:srgbClr val="FFFFFF"/>
                  </a:solidFill>
                </a:rPr>
                <a:t> denote </a:t>
              </a:r>
              <a:r>
                <a:rPr lang="es-ES" b="1" dirty="0" err="1">
                  <a:solidFill>
                    <a:srgbClr val="FFFFFF"/>
                  </a:solidFill>
                </a:rPr>
                <a:t>these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orbitals</a:t>
              </a:r>
              <a:r>
                <a:rPr lang="es-ES" b="1" dirty="0">
                  <a:solidFill>
                    <a:srgbClr val="FFFFFF"/>
                  </a:solidFill>
                </a:rPr>
                <a:t> (</a:t>
              </a:r>
              <a:r>
                <a:rPr lang="es-ES" i="1" dirty="0">
                  <a:solidFill>
                    <a:srgbClr val="FFFFFF"/>
                  </a:solidFill>
                  <a:latin typeface="Times New Roman"/>
                  <a:cs typeface="Times New Roman"/>
                </a:rPr>
                <a:t>s</a:t>
              </a:r>
              <a:r>
                <a:rPr lang="es-ES" b="1" dirty="0">
                  <a:solidFill>
                    <a:srgbClr val="FFFFFF"/>
                  </a:solidFill>
                </a:rPr>
                <a:t>)               </a:t>
              </a:r>
            </a:p>
          </p:txBody>
        </p:sp>
        <p:sp>
          <p:nvSpPr>
            <p:cNvPr id="18" name="CuadroTexto 17"/>
            <p:cNvSpPr txBox="1"/>
            <p:nvPr/>
          </p:nvSpPr>
          <p:spPr>
            <a:xfrm>
              <a:off x="298450" y="3657600"/>
              <a:ext cx="853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Hamiltonian</a:t>
              </a:r>
              <a:r>
                <a:rPr lang="es-ES" b="1" dirty="0">
                  <a:solidFill>
                    <a:srgbClr val="FFFFFF"/>
                  </a:solidFill>
                </a:rPr>
                <a:t> and </a:t>
              </a:r>
              <a:r>
                <a:rPr lang="es-ES" b="1" dirty="0" err="1">
                  <a:solidFill>
                    <a:srgbClr val="FFFFFF"/>
                  </a:solidFill>
                </a:rPr>
                <a:t>Overlap</a:t>
              </a:r>
              <a:r>
                <a:rPr lang="es-ES" b="1" dirty="0">
                  <a:solidFill>
                    <a:srgbClr val="FFFFFF"/>
                  </a:solidFill>
                </a:rPr>
                <a:t> are           matrices </a:t>
              </a:r>
            </a:p>
          </p:txBody>
        </p:sp>
        <p:pic>
          <p:nvPicPr>
            <p:cNvPr id="24" name="Imagen 2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419600" y="3352800"/>
              <a:ext cx="324000" cy="324000"/>
            </a:xfrm>
            <a:prstGeom prst="rect">
              <a:avLst/>
            </a:prstGeom>
          </p:spPr>
        </p:pic>
      </p:grpSp>
      <p:pic>
        <p:nvPicPr>
          <p:cNvPr id="4" name="Imagen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207" y="2895600"/>
            <a:ext cx="855593" cy="252000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8200" y="2971800"/>
            <a:ext cx="659996" cy="179999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3782" y="3505200"/>
            <a:ext cx="684618" cy="252000"/>
          </a:xfrm>
          <a:prstGeom prst="rect">
            <a:avLst/>
          </a:prstGeom>
        </p:spPr>
      </p:pic>
      <p:sp>
        <p:nvSpPr>
          <p:cNvPr id="20" name="CuadroTexto 19"/>
          <p:cNvSpPr txBox="1"/>
          <p:nvPr/>
        </p:nvSpPr>
        <p:spPr>
          <a:xfrm>
            <a:off x="1295400" y="3925669"/>
            <a:ext cx="6629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chemeClr val="bg1"/>
                </a:solidFill>
              </a:rPr>
              <a:t>Let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us</a:t>
            </a:r>
            <a:r>
              <a:rPr lang="es-ES" b="1" dirty="0">
                <a:solidFill>
                  <a:schemeClr val="bg1"/>
                </a:solidFill>
              </a:rPr>
              <a:t> compute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off-diagonal </a:t>
            </a:r>
            <a:r>
              <a:rPr lang="es-ES" b="1" dirty="0" err="1">
                <a:solidFill>
                  <a:schemeClr val="bg1"/>
                </a:solidFill>
              </a:rPr>
              <a:t>terms</a:t>
            </a:r>
            <a:r>
              <a:rPr lang="es-ES" b="1" dirty="0">
                <a:solidFill>
                  <a:schemeClr val="bg1"/>
                </a:solidFill>
              </a:rPr>
              <a:t> of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Hamiltonian</a:t>
            </a:r>
            <a:r>
              <a:rPr lang="es-ES" b="1" dirty="0">
                <a:solidFill>
                  <a:schemeClr val="bg1"/>
                </a:solidFill>
              </a:rPr>
              <a:t>,</a:t>
            </a:r>
          </a:p>
          <a:p>
            <a:pPr algn="ctr"/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under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assumption</a:t>
            </a:r>
            <a:r>
              <a:rPr lang="es-ES" b="1" dirty="0">
                <a:solidFill>
                  <a:schemeClr val="bg1"/>
                </a:solidFill>
              </a:rPr>
              <a:t> of </a:t>
            </a:r>
            <a:r>
              <a:rPr lang="es-ES" b="1" dirty="0" err="1">
                <a:solidFill>
                  <a:schemeClr val="bg1"/>
                </a:solidFill>
              </a:rPr>
              <a:t>nearest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neighbour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interaction</a:t>
            </a:r>
            <a:endParaRPr lang="es-ES" b="1" dirty="0">
              <a:solidFill>
                <a:schemeClr val="bg1"/>
              </a:solidFill>
            </a:endParaRPr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587240"/>
            <a:ext cx="9144000" cy="594360"/>
          </a:xfrm>
          <a:prstGeom prst="rect">
            <a:avLst/>
          </a:prstGeom>
        </p:spPr>
      </p:pic>
      <p:grpSp>
        <p:nvGrpSpPr>
          <p:cNvPr id="40" name="Agrupar 39"/>
          <p:cNvGrpSpPr/>
          <p:nvPr/>
        </p:nvGrpSpPr>
        <p:grpSpPr>
          <a:xfrm>
            <a:off x="457200" y="4982692"/>
            <a:ext cx="8001000" cy="1852200"/>
            <a:chOff x="533400" y="891000"/>
            <a:chExt cx="8001000" cy="1852200"/>
          </a:xfrm>
        </p:grpSpPr>
        <p:grpSp>
          <p:nvGrpSpPr>
            <p:cNvPr id="50" name="Agrupar 49"/>
            <p:cNvGrpSpPr/>
            <p:nvPr/>
          </p:nvGrpSpPr>
          <p:grpSpPr>
            <a:xfrm>
              <a:off x="533400" y="1459468"/>
              <a:ext cx="8001000" cy="914400"/>
              <a:chOff x="457200" y="1524000"/>
              <a:chExt cx="8001000" cy="914400"/>
            </a:xfrm>
          </p:grpSpPr>
          <p:sp>
            <p:nvSpPr>
              <p:cNvPr id="65" name="Rectángulo 64"/>
              <p:cNvSpPr/>
              <p:nvPr/>
            </p:nvSpPr>
            <p:spPr>
              <a:xfrm>
                <a:off x="457200" y="1524000"/>
                <a:ext cx="8001000" cy="9144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grpSp>
            <p:nvGrpSpPr>
              <p:cNvPr id="66" name="Agrupar 65"/>
              <p:cNvGrpSpPr/>
              <p:nvPr/>
            </p:nvGrpSpPr>
            <p:grpSpPr>
              <a:xfrm>
                <a:off x="513348" y="1638300"/>
                <a:ext cx="7868652" cy="723900"/>
                <a:chOff x="513348" y="1638300"/>
                <a:chExt cx="7868652" cy="723900"/>
              </a:xfrm>
            </p:grpSpPr>
            <p:cxnSp>
              <p:nvCxnSpPr>
                <p:cNvPr id="67" name="48 Conector recto"/>
                <p:cNvCxnSpPr/>
                <p:nvPr/>
              </p:nvCxnSpPr>
              <p:spPr>
                <a:xfrm flipV="1">
                  <a:off x="513348" y="2000250"/>
                  <a:ext cx="7868652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68" name="42 Imagen" descr="atomblue.jpg"/>
                <p:cNvPicPr>
                  <a:picLocks noChangeAspect="1"/>
                </p:cNvPicPr>
                <p:nvPr/>
              </p:nvPicPr>
              <p:blipFill>
                <a:blip r:embed="rId7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78039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69" name="49 Imagen" descr="atomblue.jpg"/>
                <p:cNvPicPr>
                  <a:picLocks noChangeAspect="1"/>
                </p:cNvPicPr>
                <p:nvPr/>
              </p:nvPicPr>
              <p:blipFill>
                <a:blip r:embed="rId7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191706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70" name="55 Imagen" descr="atomblue.jpg"/>
                <p:cNvPicPr>
                  <a:picLocks noChangeAspect="1"/>
                </p:cNvPicPr>
                <p:nvPr/>
              </p:nvPicPr>
              <p:blipFill>
                <a:blip r:embed="rId7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306808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71" name="57 Imagen" descr="atomblue.jpg"/>
                <p:cNvPicPr>
                  <a:picLocks noChangeAspect="1"/>
                </p:cNvPicPr>
                <p:nvPr/>
              </p:nvPicPr>
              <p:blipFill>
                <a:blip r:embed="rId7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421910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72" name="59 Imagen" descr="atomblue.jpg"/>
                <p:cNvPicPr>
                  <a:picLocks noChangeAspect="1"/>
                </p:cNvPicPr>
                <p:nvPr/>
              </p:nvPicPr>
              <p:blipFill>
                <a:blip r:embed="rId7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535809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73" name="61 Imagen" descr="atomblue.jpg"/>
                <p:cNvPicPr>
                  <a:picLocks noChangeAspect="1"/>
                </p:cNvPicPr>
                <p:nvPr/>
              </p:nvPicPr>
              <p:blipFill>
                <a:blip r:embed="rId7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649708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74" name="63 Imagen" descr="atomblue.jpg"/>
                <p:cNvPicPr>
                  <a:picLocks noChangeAspect="1"/>
                </p:cNvPicPr>
                <p:nvPr/>
              </p:nvPicPr>
              <p:blipFill>
                <a:blip r:embed="rId7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648104" y="1638300"/>
                  <a:ext cx="723900" cy="723900"/>
                </a:xfrm>
                <a:prstGeom prst="rect">
                  <a:avLst/>
                </a:prstGeom>
              </p:spPr>
            </p:pic>
          </p:grpSp>
        </p:grpSp>
        <p:sp>
          <p:nvSpPr>
            <p:cNvPr id="55" name="Rectángulo 54"/>
            <p:cNvSpPr/>
            <p:nvPr/>
          </p:nvSpPr>
          <p:spPr>
            <a:xfrm>
              <a:off x="2971800" y="1459468"/>
              <a:ext cx="2209800" cy="914400"/>
            </a:xfrm>
            <a:prstGeom prst="rect">
              <a:avLst/>
            </a:prstGeom>
            <a:noFill/>
            <a:ln w="38100" cmpd="sng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cxnSp>
          <p:nvCxnSpPr>
            <p:cNvPr id="56" name="Conector recto de flecha 55"/>
            <p:cNvCxnSpPr/>
            <p:nvPr/>
          </p:nvCxnSpPr>
          <p:spPr>
            <a:xfrm>
              <a:off x="2971800" y="1242308"/>
              <a:ext cx="220980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CuadroTexto 56"/>
            <p:cNvSpPr txBox="1"/>
            <p:nvPr/>
          </p:nvSpPr>
          <p:spPr>
            <a:xfrm>
              <a:off x="3359150" y="2373868"/>
              <a:ext cx="14414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</a:rPr>
                <a:t>unit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cell</a:t>
              </a:r>
              <a:endParaRPr lang="es-ES" b="1" dirty="0">
                <a:solidFill>
                  <a:schemeClr val="bg1"/>
                </a:solidFill>
              </a:endParaRPr>
            </a:p>
          </p:txBody>
        </p:sp>
        <p:pic>
          <p:nvPicPr>
            <p:cNvPr id="58" name="Imagen 57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889954" y="891000"/>
              <a:ext cx="377246" cy="252000"/>
            </a:xfrm>
            <a:prstGeom prst="rect">
              <a:avLst/>
            </a:prstGeom>
          </p:spPr>
        </p:pic>
        <p:pic>
          <p:nvPicPr>
            <p:cNvPr id="59" name="Imagen 58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971800" y="2057400"/>
              <a:ext cx="307440" cy="252000"/>
            </a:xfrm>
            <a:prstGeom prst="rect">
              <a:avLst/>
            </a:prstGeom>
          </p:spPr>
        </p:pic>
        <p:pic>
          <p:nvPicPr>
            <p:cNvPr id="60" name="Imagen 59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4108450" y="2057400"/>
              <a:ext cx="323077" cy="252000"/>
            </a:xfrm>
            <a:prstGeom prst="rect">
              <a:avLst/>
            </a:prstGeom>
          </p:spPr>
        </p:pic>
        <p:pic>
          <p:nvPicPr>
            <p:cNvPr id="61" name="Imagen 60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257800" y="2057400"/>
              <a:ext cx="307440" cy="252000"/>
            </a:xfrm>
            <a:prstGeom prst="rect">
              <a:avLst/>
            </a:prstGeom>
          </p:spPr>
        </p:pic>
        <p:pic>
          <p:nvPicPr>
            <p:cNvPr id="62" name="Imagen 61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85800" y="2057400"/>
              <a:ext cx="307440" cy="252000"/>
            </a:xfrm>
            <a:prstGeom prst="rect">
              <a:avLst/>
            </a:prstGeom>
          </p:spPr>
        </p:pic>
        <p:pic>
          <p:nvPicPr>
            <p:cNvPr id="63" name="Imagen 6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752600" y="2057400"/>
              <a:ext cx="323077" cy="252000"/>
            </a:xfrm>
            <a:prstGeom prst="rect">
              <a:avLst/>
            </a:prstGeom>
          </p:spPr>
        </p:pic>
        <p:pic>
          <p:nvPicPr>
            <p:cNvPr id="64" name="Imagen 63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6400800" y="2057400"/>
              <a:ext cx="323077" cy="252000"/>
            </a:xfrm>
            <a:prstGeom prst="rect">
              <a:avLst/>
            </a:prstGeom>
          </p:spPr>
        </p:pic>
      </p:grpSp>
      <p:grpSp>
        <p:nvGrpSpPr>
          <p:cNvPr id="10" name="Agrupar 9"/>
          <p:cNvGrpSpPr/>
          <p:nvPr/>
        </p:nvGrpSpPr>
        <p:grpSpPr>
          <a:xfrm>
            <a:off x="533400" y="891000"/>
            <a:ext cx="8001000" cy="1852200"/>
            <a:chOff x="533400" y="891000"/>
            <a:chExt cx="8001000" cy="1852200"/>
          </a:xfrm>
        </p:grpSpPr>
        <p:grpSp>
          <p:nvGrpSpPr>
            <p:cNvPr id="31" name="Agrupar 30"/>
            <p:cNvGrpSpPr/>
            <p:nvPr/>
          </p:nvGrpSpPr>
          <p:grpSpPr>
            <a:xfrm>
              <a:off x="533400" y="891000"/>
              <a:ext cx="8001000" cy="1852200"/>
              <a:chOff x="533400" y="891000"/>
              <a:chExt cx="8001000" cy="1852200"/>
            </a:xfrm>
          </p:grpSpPr>
          <p:grpSp>
            <p:nvGrpSpPr>
              <p:cNvPr id="29" name="Agrupar 28"/>
              <p:cNvGrpSpPr/>
              <p:nvPr/>
            </p:nvGrpSpPr>
            <p:grpSpPr>
              <a:xfrm>
                <a:off x="533400" y="1459468"/>
                <a:ext cx="8001000" cy="914400"/>
                <a:chOff x="457200" y="1524000"/>
                <a:chExt cx="8001000" cy="914400"/>
              </a:xfrm>
            </p:grpSpPr>
            <p:sp>
              <p:nvSpPr>
                <p:cNvPr id="28" name="Rectángulo 27"/>
                <p:cNvSpPr/>
                <p:nvPr/>
              </p:nvSpPr>
              <p:spPr>
                <a:xfrm>
                  <a:off x="457200" y="1524000"/>
                  <a:ext cx="8001000" cy="914400"/>
                </a:xfrm>
                <a:prstGeom prst="rect">
                  <a:avLst/>
                </a:prstGeom>
                <a:solidFill>
                  <a:srgbClr val="FFFFFF"/>
                </a:solidFill>
                <a:ln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s-ES"/>
                </a:p>
              </p:txBody>
            </p:sp>
            <p:grpSp>
              <p:nvGrpSpPr>
                <p:cNvPr id="27" name="Agrupar 26"/>
                <p:cNvGrpSpPr/>
                <p:nvPr/>
              </p:nvGrpSpPr>
              <p:grpSpPr>
                <a:xfrm>
                  <a:off x="513348" y="1638300"/>
                  <a:ext cx="7868652" cy="723900"/>
                  <a:chOff x="513348" y="1638300"/>
                  <a:chExt cx="7868652" cy="723900"/>
                </a:xfrm>
              </p:grpSpPr>
              <p:cxnSp>
                <p:nvCxnSpPr>
                  <p:cNvPr id="39" name="48 Conector recto"/>
                  <p:cNvCxnSpPr/>
                  <p:nvPr/>
                </p:nvCxnSpPr>
                <p:spPr>
                  <a:xfrm flipV="1">
                    <a:off x="513348" y="2000250"/>
                    <a:ext cx="7868652" cy="0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pic>
                <p:nvPicPr>
                  <p:cNvPr id="42" name="42 Imagen" descr="atomblue.jpg"/>
                  <p:cNvPicPr>
                    <a:picLocks noChangeAspect="1"/>
                  </p:cNvPicPr>
                  <p:nvPr/>
                </p:nvPicPr>
                <p:blipFill>
                  <a:blip r:embed="rId7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78039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3" name="49 Imagen" descr="atomblue.jpg"/>
                  <p:cNvPicPr>
                    <a:picLocks noChangeAspect="1"/>
                  </p:cNvPicPr>
                  <p:nvPr/>
                </p:nvPicPr>
                <p:blipFill>
                  <a:blip r:embed="rId7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191706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4" name="55 Imagen" descr="atomblue.jpg"/>
                  <p:cNvPicPr>
                    <a:picLocks noChangeAspect="1"/>
                  </p:cNvPicPr>
                  <p:nvPr/>
                </p:nvPicPr>
                <p:blipFill>
                  <a:blip r:embed="rId7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306808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5" name="57 Imagen" descr="atomblue.jpg"/>
                  <p:cNvPicPr>
                    <a:picLocks noChangeAspect="1"/>
                  </p:cNvPicPr>
                  <p:nvPr/>
                </p:nvPicPr>
                <p:blipFill>
                  <a:blip r:embed="rId7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421910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6" name="59 Imagen" descr="atomblue.jpg"/>
                  <p:cNvPicPr>
                    <a:picLocks noChangeAspect="1"/>
                  </p:cNvPicPr>
                  <p:nvPr/>
                </p:nvPicPr>
                <p:blipFill>
                  <a:blip r:embed="rId7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535809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7" name="61 Imagen" descr="atomblue.jpg"/>
                  <p:cNvPicPr>
                    <a:picLocks noChangeAspect="1"/>
                  </p:cNvPicPr>
                  <p:nvPr/>
                </p:nvPicPr>
                <p:blipFill>
                  <a:blip r:embed="rId7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649708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8" name="63 Imagen" descr="atomblue.jpg"/>
                  <p:cNvPicPr>
                    <a:picLocks noChangeAspect="1"/>
                  </p:cNvPicPr>
                  <p:nvPr/>
                </p:nvPicPr>
                <p:blipFill>
                  <a:blip r:embed="rId7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648104" y="1638300"/>
                    <a:ext cx="723900" cy="723900"/>
                  </a:xfrm>
                  <a:prstGeom prst="rect">
                    <a:avLst/>
                  </a:prstGeom>
                </p:spPr>
              </p:pic>
            </p:grpSp>
          </p:grpSp>
          <p:sp>
            <p:nvSpPr>
              <p:cNvPr id="33" name="Rectángulo 32"/>
              <p:cNvSpPr/>
              <p:nvPr/>
            </p:nvSpPr>
            <p:spPr>
              <a:xfrm>
                <a:off x="2971800" y="1459468"/>
                <a:ext cx="2209800" cy="914400"/>
              </a:xfrm>
              <a:prstGeom prst="rect">
                <a:avLst/>
              </a:prstGeom>
              <a:noFill/>
              <a:ln w="381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sp>
            <p:nvSpPr>
              <p:cNvPr id="51" name="CuadroTexto 50"/>
              <p:cNvSpPr txBox="1"/>
              <p:nvPr/>
            </p:nvSpPr>
            <p:spPr>
              <a:xfrm>
                <a:off x="3359150" y="2373868"/>
                <a:ext cx="14414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s-ES" b="1" dirty="0" err="1">
                    <a:solidFill>
                      <a:schemeClr val="bg1"/>
                    </a:solidFill>
                  </a:rPr>
                  <a:t>unit</a:t>
                </a:r>
                <a:r>
                  <a:rPr lang="es-ES" b="1" dirty="0">
                    <a:solidFill>
                      <a:schemeClr val="bg1"/>
                    </a:solidFill>
                  </a:rPr>
                  <a:t> </a:t>
                </a:r>
                <a:r>
                  <a:rPr lang="es-ES" b="1" dirty="0" err="1">
                    <a:solidFill>
                      <a:schemeClr val="bg1"/>
                    </a:solidFill>
                  </a:rPr>
                  <a:t>cell</a:t>
                </a:r>
                <a:endParaRPr lang="es-ES" b="1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3" name="Imagen 2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889954" y="891000"/>
                <a:ext cx="377246" cy="252000"/>
              </a:xfrm>
              <a:prstGeom prst="rect">
                <a:avLst/>
              </a:prstGeom>
            </p:spPr>
          </p:pic>
          <p:pic>
            <p:nvPicPr>
              <p:cNvPr id="11" name="Imagen 10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971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13" name="Imagen 12"/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10845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41" name="Imagen 40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257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2" name="Imagen 51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85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3" name="Imagen 52"/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75260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54" name="Imagen 53"/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400800" y="2057400"/>
                <a:ext cx="323077" cy="252000"/>
              </a:xfrm>
              <a:prstGeom prst="rect">
                <a:avLst/>
              </a:prstGeom>
            </p:spPr>
          </p:pic>
        </p:grpSp>
        <p:cxnSp>
          <p:nvCxnSpPr>
            <p:cNvPr id="75" name="Conector recto de flecha 74"/>
            <p:cNvCxnSpPr/>
            <p:nvPr/>
          </p:nvCxnSpPr>
          <p:spPr>
            <a:xfrm>
              <a:off x="2971800" y="1219200"/>
              <a:ext cx="220980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Imagen 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36656" y="5575200"/>
            <a:ext cx="530544" cy="216000"/>
          </a:xfrm>
          <a:prstGeom prst="rect">
            <a:avLst/>
          </a:prstGeom>
        </p:spPr>
      </p:pic>
      <p:pic>
        <p:nvPicPr>
          <p:cNvPr id="14" name="Imagen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300013" y="5562600"/>
            <a:ext cx="757387" cy="21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605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25" name="Agrupar 24"/>
          <p:cNvGrpSpPr/>
          <p:nvPr/>
        </p:nvGrpSpPr>
        <p:grpSpPr>
          <a:xfrm>
            <a:off x="0" y="2819400"/>
            <a:ext cx="9144000" cy="978932"/>
            <a:chOff x="0" y="3048000"/>
            <a:chExt cx="9144000" cy="978932"/>
          </a:xfrm>
        </p:grpSpPr>
        <p:sp>
          <p:nvSpPr>
            <p:cNvPr id="16" name="CuadroTexto 15"/>
            <p:cNvSpPr txBox="1"/>
            <p:nvPr/>
          </p:nvSpPr>
          <p:spPr>
            <a:xfrm>
              <a:off x="0" y="3048000"/>
              <a:ext cx="914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b="1" dirty="0" err="1">
                  <a:solidFill>
                    <a:srgbClr val="FFFFFF"/>
                  </a:solidFill>
                </a:rPr>
                <a:t>Two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atomic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orbitals</a:t>
              </a:r>
              <a:r>
                <a:rPr lang="es-ES" b="1" dirty="0">
                  <a:solidFill>
                    <a:srgbClr val="FFFFFF"/>
                  </a:solidFill>
                </a:rPr>
                <a:t> in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unit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cell</a:t>
              </a:r>
              <a:r>
                <a:rPr lang="es-ES" b="1" dirty="0">
                  <a:solidFill>
                    <a:srgbClr val="FFFFFF"/>
                  </a:solidFill>
                </a:rPr>
                <a:t> (               ). </a:t>
              </a:r>
              <a:r>
                <a:rPr lang="es-ES" b="1" dirty="0" err="1">
                  <a:solidFill>
                    <a:srgbClr val="FFFFFF"/>
                  </a:solidFill>
                </a:rPr>
                <a:t>Let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us</a:t>
              </a:r>
              <a:r>
                <a:rPr lang="es-ES" b="1" dirty="0">
                  <a:solidFill>
                    <a:srgbClr val="FFFFFF"/>
                  </a:solidFill>
                </a:rPr>
                <a:t> denote </a:t>
              </a:r>
              <a:r>
                <a:rPr lang="es-ES" b="1" dirty="0" err="1">
                  <a:solidFill>
                    <a:srgbClr val="FFFFFF"/>
                  </a:solidFill>
                </a:rPr>
                <a:t>these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orbitals</a:t>
              </a:r>
              <a:r>
                <a:rPr lang="es-ES" b="1" dirty="0">
                  <a:solidFill>
                    <a:srgbClr val="FFFFFF"/>
                  </a:solidFill>
                </a:rPr>
                <a:t> (</a:t>
              </a:r>
              <a:r>
                <a:rPr lang="es-ES" i="1" dirty="0">
                  <a:solidFill>
                    <a:srgbClr val="FFFFFF"/>
                  </a:solidFill>
                  <a:latin typeface="Times New Roman"/>
                  <a:cs typeface="Times New Roman"/>
                </a:rPr>
                <a:t>s</a:t>
              </a:r>
              <a:r>
                <a:rPr lang="es-ES" b="1" dirty="0">
                  <a:solidFill>
                    <a:srgbClr val="FFFFFF"/>
                  </a:solidFill>
                </a:rPr>
                <a:t>)               </a:t>
              </a:r>
            </a:p>
          </p:txBody>
        </p:sp>
        <p:sp>
          <p:nvSpPr>
            <p:cNvPr id="18" name="CuadroTexto 17"/>
            <p:cNvSpPr txBox="1"/>
            <p:nvPr/>
          </p:nvSpPr>
          <p:spPr>
            <a:xfrm>
              <a:off x="298450" y="3657600"/>
              <a:ext cx="853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Hamiltonian</a:t>
              </a:r>
              <a:r>
                <a:rPr lang="es-ES" b="1" dirty="0">
                  <a:solidFill>
                    <a:srgbClr val="FFFFFF"/>
                  </a:solidFill>
                </a:rPr>
                <a:t> and </a:t>
              </a:r>
              <a:r>
                <a:rPr lang="es-ES" b="1" dirty="0" err="1">
                  <a:solidFill>
                    <a:srgbClr val="FFFFFF"/>
                  </a:solidFill>
                </a:rPr>
                <a:t>Overlap</a:t>
              </a:r>
              <a:r>
                <a:rPr lang="es-ES" b="1" dirty="0">
                  <a:solidFill>
                    <a:srgbClr val="FFFFFF"/>
                  </a:solidFill>
                </a:rPr>
                <a:t> are           matrices </a:t>
              </a:r>
            </a:p>
          </p:txBody>
        </p:sp>
        <p:pic>
          <p:nvPicPr>
            <p:cNvPr id="24" name="Imagen 2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419600" y="3352800"/>
              <a:ext cx="324000" cy="324000"/>
            </a:xfrm>
            <a:prstGeom prst="rect">
              <a:avLst/>
            </a:prstGeom>
          </p:spPr>
        </p:pic>
      </p:grpSp>
      <p:pic>
        <p:nvPicPr>
          <p:cNvPr id="4" name="Imagen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207" y="2895600"/>
            <a:ext cx="855593" cy="252000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8200" y="2971800"/>
            <a:ext cx="659996" cy="179999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3782" y="3505200"/>
            <a:ext cx="684618" cy="252000"/>
          </a:xfrm>
          <a:prstGeom prst="rect">
            <a:avLst/>
          </a:prstGeom>
        </p:spPr>
      </p:pic>
      <p:sp>
        <p:nvSpPr>
          <p:cNvPr id="20" name="CuadroTexto 19"/>
          <p:cNvSpPr txBox="1"/>
          <p:nvPr/>
        </p:nvSpPr>
        <p:spPr>
          <a:xfrm>
            <a:off x="1295400" y="3925669"/>
            <a:ext cx="6629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chemeClr val="bg1"/>
                </a:solidFill>
              </a:rPr>
              <a:t>Let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us</a:t>
            </a:r>
            <a:r>
              <a:rPr lang="es-ES" b="1" dirty="0">
                <a:solidFill>
                  <a:schemeClr val="bg1"/>
                </a:solidFill>
              </a:rPr>
              <a:t> compute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off-diagonal </a:t>
            </a:r>
            <a:r>
              <a:rPr lang="es-ES" b="1" dirty="0" err="1">
                <a:solidFill>
                  <a:schemeClr val="bg1"/>
                </a:solidFill>
              </a:rPr>
              <a:t>terms</a:t>
            </a:r>
            <a:r>
              <a:rPr lang="es-ES" b="1" dirty="0">
                <a:solidFill>
                  <a:schemeClr val="bg1"/>
                </a:solidFill>
              </a:rPr>
              <a:t> of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Hamiltonian</a:t>
            </a:r>
            <a:r>
              <a:rPr lang="es-ES" b="1" dirty="0">
                <a:solidFill>
                  <a:schemeClr val="bg1"/>
                </a:solidFill>
              </a:rPr>
              <a:t>,</a:t>
            </a:r>
          </a:p>
          <a:p>
            <a:pPr algn="ctr"/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under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assumption</a:t>
            </a:r>
            <a:r>
              <a:rPr lang="es-ES" b="1" dirty="0">
                <a:solidFill>
                  <a:schemeClr val="bg1"/>
                </a:solidFill>
              </a:rPr>
              <a:t> of </a:t>
            </a:r>
            <a:r>
              <a:rPr lang="es-ES" b="1" dirty="0" err="1">
                <a:solidFill>
                  <a:schemeClr val="bg1"/>
                </a:solidFill>
              </a:rPr>
              <a:t>nearest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neighbour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interaction</a:t>
            </a:r>
            <a:endParaRPr lang="es-ES" b="1" dirty="0">
              <a:solidFill>
                <a:schemeClr val="bg1"/>
              </a:solidFill>
            </a:endParaRPr>
          </a:p>
        </p:txBody>
      </p:sp>
      <p:grpSp>
        <p:nvGrpSpPr>
          <p:cNvPr id="40" name="Agrupar 39"/>
          <p:cNvGrpSpPr/>
          <p:nvPr/>
        </p:nvGrpSpPr>
        <p:grpSpPr>
          <a:xfrm>
            <a:off x="457200" y="4982692"/>
            <a:ext cx="8001000" cy="1852200"/>
            <a:chOff x="533400" y="891000"/>
            <a:chExt cx="8001000" cy="1852200"/>
          </a:xfrm>
        </p:grpSpPr>
        <p:grpSp>
          <p:nvGrpSpPr>
            <p:cNvPr id="50" name="Agrupar 49"/>
            <p:cNvGrpSpPr/>
            <p:nvPr/>
          </p:nvGrpSpPr>
          <p:grpSpPr>
            <a:xfrm>
              <a:off x="533400" y="1459468"/>
              <a:ext cx="8001000" cy="914400"/>
              <a:chOff x="457200" y="1524000"/>
              <a:chExt cx="8001000" cy="914400"/>
            </a:xfrm>
          </p:grpSpPr>
          <p:sp>
            <p:nvSpPr>
              <p:cNvPr id="65" name="Rectángulo 64"/>
              <p:cNvSpPr/>
              <p:nvPr/>
            </p:nvSpPr>
            <p:spPr>
              <a:xfrm>
                <a:off x="457200" y="1524000"/>
                <a:ext cx="8001000" cy="9144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grpSp>
            <p:nvGrpSpPr>
              <p:cNvPr id="66" name="Agrupar 65"/>
              <p:cNvGrpSpPr/>
              <p:nvPr/>
            </p:nvGrpSpPr>
            <p:grpSpPr>
              <a:xfrm>
                <a:off x="513348" y="1638300"/>
                <a:ext cx="7868652" cy="723900"/>
                <a:chOff x="513348" y="1638300"/>
                <a:chExt cx="7868652" cy="723900"/>
              </a:xfrm>
            </p:grpSpPr>
            <p:cxnSp>
              <p:nvCxnSpPr>
                <p:cNvPr id="67" name="48 Conector recto"/>
                <p:cNvCxnSpPr/>
                <p:nvPr/>
              </p:nvCxnSpPr>
              <p:spPr>
                <a:xfrm flipV="1">
                  <a:off x="513348" y="2000250"/>
                  <a:ext cx="7868652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68" name="42 Imagen" descr="atomblue.jpg"/>
                <p:cNvPicPr>
                  <a:picLocks noChangeAspect="1"/>
                </p:cNvPicPr>
                <p:nvPr/>
              </p:nvPicPr>
              <p:blipFill>
                <a:blip r:embed="rId6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78039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69" name="49 Imagen" descr="atomblue.jpg"/>
                <p:cNvPicPr>
                  <a:picLocks noChangeAspect="1"/>
                </p:cNvPicPr>
                <p:nvPr/>
              </p:nvPicPr>
              <p:blipFill>
                <a:blip r:embed="rId6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191706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70" name="55 Imagen" descr="atomblue.jpg"/>
                <p:cNvPicPr>
                  <a:picLocks noChangeAspect="1"/>
                </p:cNvPicPr>
                <p:nvPr/>
              </p:nvPicPr>
              <p:blipFill>
                <a:blip r:embed="rId6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306808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71" name="57 Imagen" descr="atomblue.jpg"/>
                <p:cNvPicPr>
                  <a:picLocks noChangeAspect="1"/>
                </p:cNvPicPr>
                <p:nvPr/>
              </p:nvPicPr>
              <p:blipFill>
                <a:blip r:embed="rId6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421910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72" name="59 Imagen" descr="atomblue.jpg"/>
                <p:cNvPicPr>
                  <a:picLocks noChangeAspect="1"/>
                </p:cNvPicPr>
                <p:nvPr/>
              </p:nvPicPr>
              <p:blipFill>
                <a:blip r:embed="rId6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535809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73" name="61 Imagen" descr="atomblue.jpg"/>
                <p:cNvPicPr>
                  <a:picLocks noChangeAspect="1"/>
                </p:cNvPicPr>
                <p:nvPr/>
              </p:nvPicPr>
              <p:blipFill>
                <a:blip r:embed="rId6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649708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74" name="63 Imagen" descr="atomblue.jpg"/>
                <p:cNvPicPr>
                  <a:picLocks noChangeAspect="1"/>
                </p:cNvPicPr>
                <p:nvPr/>
              </p:nvPicPr>
              <p:blipFill>
                <a:blip r:embed="rId6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648104" y="1638300"/>
                  <a:ext cx="723900" cy="723900"/>
                </a:xfrm>
                <a:prstGeom prst="rect">
                  <a:avLst/>
                </a:prstGeom>
              </p:spPr>
            </p:pic>
          </p:grpSp>
        </p:grpSp>
        <p:sp>
          <p:nvSpPr>
            <p:cNvPr id="55" name="Rectángulo 54"/>
            <p:cNvSpPr/>
            <p:nvPr/>
          </p:nvSpPr>
          <p:spPr>
            <a:xfrm>
              <a:off x="2971800" y="1459468"/>
              <a:ext cx="2209800" cy="914400"/>
            </a:xfrm>
            <a:prstGeom prst="rect">
              <a:avLst/>
            </a:prstGeom>
            <a:noFill/>
            <a:ln w="38100" cmpd="sng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cxnSp>
          <p:nvCxnSpPr>
            <p:cNvPr id="56" name="Conector recto de flecha 55"/>
            <p:cNvCxnSpPr/>
            <p:nvPr/>
          </p:nvCxnSpPr>
          <p:spPr>
            <a:xfrm>
              <a:off x="2971800" y="1242308"/>
              <a:ext cx="220980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CuadroTexto 56"/>
            <p:cNvSpPr txBox="1"/>
            <p:nvPr/>
          </p:nvSpPr>
          <p:spPr>
            <a:xfrm>
              <a:off x="3359150" y="2373868"/>
              <a:ext cx="14414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</a:rPr>
                <a:t>unit</a:t>
              </a:r>
              <a:r>
                <a:rPr lang="es-ES" b="1" dirty="0">
                  <a:solidFill>
                    <a:schemeClr val="bg1"/>
                  </a:solidFill>
                </a:rPr>
                <a:t> </a:t>
              </a:r>
              <a:r>
                <a:rPr lang="es-ES" b="1" dirty="0" err="1">
                  <a:solidFill>
                    <a:schemeClr val="bg1"/>
                  </a:solidFill>
                </a:rPr>
                <a:t>cell</a:t>
              </a:r>
              <a:endParaRPr lang="es-ES" b="1" dirty="0">
                <a:solidFill>
                  <a:schemeClr val="bg1"/>
                </a:solidFill>
              </a:endParaRPr>
            </a:p>
          </p:txBody>
        </p:sp>
        <p:pic>
          <p:nvPicPr>
            <p:cNvPr id="58" name="Imagen 57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889954" y="891000"/>
              <a:ext cx="377246" cy="252000"/>
            </a:xfrm>
            <a:prstGeom prst="rect">
              <a:avLst/>
            </a:prstGeom>
          </p:spPr>
        </p:pic>
        <p:pic>
          <p:nvPicPr>
            <p:cNvPr id="59" name="Imagen 58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971800" y="2057400"/>
              <a:ext cx="307440" cy="252000"/>
            </a:xfrm>
            <a:prstGeom prst="rect">
              <a:avLst/>
            </a:prstGeom>
          </p:spPr>
        </p:pic>
        <p:pic>
          <p:nvPicPr>
            <p:cNvPr id="60" name="Imagen 59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108450" y="2057400"/>
              <a:ext cx="323077" cy="252000"/>
            </a:xfrm>
            <a:prstGeom prst="rect">
              <a:avLst/>
            </a:prstGeom>
          </p:spPr>
        </p:pic>
        <p:pic>
          <p:nvPicPr>
            <p:cNvPr id="61" name="Imagen 6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257800" y="2057400"/>
              <a:ext cx="307440" cy="252000"/>
            </a:xfrm>
            <a:prstGeom prst="rect">
              <a:avLst/>
            </a:prstGeom>
          </p:spPr>
        </p:pic>
        <p:pic>
          <p:nvPicPr>
            <p:cNvPr id="62" name="Imagen 6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85800" y="2057400"/>
              <a:ext cx="307440" cy="252000"/>
            </a:xfrm>
            <a:prstGeom prst="rect">
              <a:avLst/>
            </a:prstGeom>
          </p:spPr>
        </p:pic>
        <p:pic>
          <p:nvPicPr>
            <p:cNvPr id="63" name="Imagen 62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752600" y="2057400"/>
              <a:ext cx="323077" cy="252000"/>
            </a:xfrm>
            <a:prstGeom prst="rect">
              <a:avLst/>
            </a:prstGeom>
          </p:spPr>
        </p:pic>
        <p:pic>
          <p:nvPicPr>
            <p:cNvPr id="64" name="Imagen 63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400800" y="2057400"/>
              <a:ext cx="323077" cy="252000"/>
            </a:xfrm>
            <a:prstGeom prst="rect">
              <a:avLst/>
            </a:prstGeom>
          </p:spPr>
        </p:pic>
      </p:grpSp>
      <p:grpSp>
        <p:nvGrpSpPr>
          <p:cNvPr id="10" name="Agrupar 9"/>
          <p:cNvGrpSpPr/>
          <p:nvPr/>
        </p:nvGrpSpPr>
        <p:grpSpPr>
          <a:xfrm>
            <a:off x="533400" y="891000"/>
            <a:ext cx="8001000" cy="1852200"/>
            <a:chOff x="533400" y="891000"/>
            <a:chExt cx="8001000" cy="1852200"/>
          </a:xfrm>
        </p:grpSpPr>
        <p:grpSp>
          <p:nvGrpSpPr>
            <p:cNvPr id="31" name="Agrupar 30"/>
            <p:cNvGrpSpPr/>
            <p:nvPr/>
          </p:nvGrpSpPr>
          <p:grpSpPr>
            <a:xfrm>
              <a:off x="533400" y="891000"/>
              <a:ext cx="8001000" cy="1852200"/>
              <a:chOff x="533400" y="891000"/>
              <a:chExt cx="8001000" cy="1852200"/>
            </a:xfrm>
          </p:grpSpPr>
          <p:grpSp>
            <p:nvGrpSpPr>
              <p:cNvPr id="29" name="Agrupar 28"/>
              <p:cNvGrpSpPr/>
              <p:nvPr/>
            </p:nvGrpSpPr>
            <p:grpSpPr>
              <a:xfrm>
                <a:off x="533400" y="1459468"/>
                <a:ext cx="8001000" cy="914400"/>
                <a:chOff x="457200" y="1524000"/>
                <a:chExt cx="8001000" cy="914400"/>
              </a:xfrm>
            </p:grpSpPr>
            <p:sp>
              <p:nvSpPr>
                <p:cNvPr id="28" name="Rectángulo 27"/>
                <p:cNvSpPr/>
                <p:nvPr/>
              </p:nvSpPr>
              <p:spPr>
                <a:xfrm>
                  <a:off x="457200" y="1524000"/>
                  <a:ext cx="8001000" cy="914400"/>
                </a:xfrm>
                <a:prstGeom prst="rect">
                  <a:avLst/>
                </a:prstGeom>
                <a:solidFill>
                  <a:srgbClr val="FFFFFF"/>
                </a:solidFill>
                <a:ln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s-ES"/>
                </a:p>
              </p:txBody>
            </p:sp>
            <p:grpSp>
              <p:nvGrpSpPr>
                <p:cNvPr id="27" name="Agrupar 26"/>
                <p:cNvGrpSpPr/>
                <p:nvPr/>
              </p:nvGrpSpPr>
              <p:grpSpPr>
                <a:xfrm>
                  <a:off x="513348" y="1638300"/>
                  <a:ext cx="7868652" cy="723900"/>
                  <a:chOff x="513348" y="1638300"/>
                  <a:chExt cx="7868652" cy="723900"/>
                </a:xfrm>
              </p:grpSpPr>
              <p:cxnSp>
                <p:nvCxnSpPr>
                  <p:cNvPr id="39" name="48 Conector recto"/>
                  <p:cNvCxnSpPr/>
                  <p:nvPr/>
                </p:nvCxnSpPr>
                <p:spPr>
                  <a:xfrm flipV="1">
                    <a:off x="513348" y="2000250"/>
                    <a:ext cx="7868652" cy="0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pic>
                <p:nvPicPr>
                  <p:cNvPr id="42" name="42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78039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3" name="49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191706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4" name="55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306808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5" name="57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421910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6" name="59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535809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7" name="61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649708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8" name="63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648104" y="1638300"/>
                    <a:ext cx="723900" cy="723900"/>
                  </a:xfrm>
                  <a:prstGeom prst="rect">
                    <a:avLst/>
                  </a:prstGeom>
                </p:spPr>
              </p:pic>
            </p:grpSp>
          </p:grpSp>
          <p:sp>
            <p:nvSpPr>
              <p:cNvPr id="33" name="Rectángulo 32"/>
              <p:cNvSpPr/>
              <p:nvPr/>
            </p:nvSpPr>
            <p:spPr>
              <a:xfrm>
                <a:off x="2971800" y="1459468"/>
                <a:ext cx="2209800" cy="914400"/>
              </a:xfrm>
              <a:prstGeom prst="rect">
                <a:avLst/>
              </a:prstGeom>
              <a:noFill/>
              <a:ln w="381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sp>
            <p:nvSpPr>
              <p:cNvPr id="51" name="CuadroTexto 50"/>
              <p:cNvSpPr txBox="1"/>
              <p:nvPr/>
            </p:nvSpPr>
            <p:spPr>
              <a:xfrm>
                <a:off x="3359150" y="2373868"/>
                <a:ext cx="14414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s-ES" b="1" dirty="0" err="1">
                    <a:solidFill>
                      <a:schemeClr val="bg1"/>
                    </a:solidFill>
                  </a:rPr>
                  <a:t>unit</a:t>
                </a:r>
                <a:r>
                  <a:rPr lang="es-ES" b="1" dirty="0">
                    <a:solidFill>
                      <a:schemeClr val="bg1"/>
                    </a:solidFill>
                  </a:rPr>
                  <a:t> </a:t>
                </a:r>
                <a:r>
                  <a:rPr lang="es-ES" b="1" dirty="0" err="1">
                    <a:solidFill>
                      <a:schemeClr val="bg1"/>
                    </a:solidFill>
                  </a:rPr>
                  <a:t>cell</a:t>
                </a:r>
                <a:endParaRPr lang="es-ES" b="1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3" name="Imagen 2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889954" y="891000"/>
                <a:ext cx="377246" cy="252000"/>
              </a:xfrm>
              <a:prstGeom prst="rect">
                <a:avLst/>
              </a:prstGeom>
            </p:spPr>
          </p:pic>
          <p:pic>
            <p:nvPicPr>
              <p:cNvPr id="11" name="Imagen 10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971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13" name="Imagen 12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10845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41" name="Imagen 40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257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2" name="Imagen 51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85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3" name="Imagen 52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75260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54" name="Imagen 53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400800" y="2057400"/>
                <a:ext cx="323077" cy="252000"/>
              </a:xfrm>
              <a:prstGeom prst="rect">
                <a:avLst/>
              </a:prstGeom>
            </p:spPr>
          </p:pic>
        </p:grpSp>
        <p:cxnSp>
          <p:nvCxnSpPr>
            <p:cNvPr id="75" name="Conector recto de flecha 74"/>
            <p:cNvCxnSpPr/>
            <p:nvPr/>
          </p:nvCxnSpPr>
          <p:spPr>
            <a:xfrm>
              <a:off x="2971800" y="1219200"/>
              <a:ext cx="220980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Imagen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36656" y="5575200"/>
            <a:ext cx="530544" cy="216000"/>
          </a:xfrm>
          <a:prstGeom prst="rect">
            <a:avLst/>
          </a:prstGeom>
        </p:spPr>
      </p:pic>
      <p:pic>
        <p:nvPicPr>
          <p:cNvPr id="15" name="Imagen 1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48210" y="5562600"/>
            <a:ext cx="757390" cy="216000"/>
          </a:xfrm>
          <a:prstGeom prst="rect">
            <a:avLst/>
          </a:prstGeom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30799" y="4572000"/>
            <a:ext cx="8860801" cy="6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0011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25" name="Agrupar 24"/>
          <p:cNvGrpSpPr/>
          <p:nvPr/>
        </p:nvGrpSpPr>
        <p:grpSpPr>
          <a:xfrm>
            <a:off x="0" y="2819400"/>
            <a:ext cx="9144000" cy="978932"/>
            <a:chOff x="0" y="3048000"/>
            <a:chExt cx="9144000" cy="978932"/>
          </a:xfrm>
        </p:grpSpPr>
        <p:sp>
          <p:nvSpPr>
            <p:cNvPr id="16" name="CuadroTexto 15"/>
            <p:cNvSpPr txBox="1"/>
            <p:nvPr/>
          </p:nvSpPr>
          <p:spPr>
            <a:xfrm>
              <a:off x="0" y="3048000"/>
              <a:ext cx="914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b="1" dirty="0" err="1">
                  <a:solidFill>
                    <a:srgbClr val="FFFFFF"/>
                  </a:solidFill>
                </a:rPr>
                <a:t>Two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atomic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orbitals</a:t>
              </a:r>
              <a:r>
                <a:rPr lang="es-ES" b="1" dirty="0">
                  <a:solidFill>
                    <a:srgbClr val="FFFFFF"/>
                  </a:solidFill>
                </a:rPr>
                <a:t> in </a:t>
              </a:r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unit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cell</a:t>
              </a:r>
              <a:r>
                <a:rPr lang="es-ES" b="1" dirty="0">
                  <a:solidFill>
                    <a:srgbClr val="FFFFFF"/>
                  </a:solidFill>
                </a:rPr>
                <a:t> (               ). </a:t>
              </a:r>
              <a:r>
                <a:rPr lang="es-ES" b="1" dirty="0" err="1">
                  <a:solidFill>
                    <a:srgbClr val="FFFFFF"/>
                  </a:solidFill>
                </a:rPr>
                <a:t>Let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us</a:t>
              </a:r>
              <a:r>
                <a:rPr lang="es-ES" b="1" dirty="0">
                  <a:solidFill>
                    <a:srgbClr val="FFFFFF"/>
                  </a:solidFill>
                </a:rPr>
                <a:t> denote </a:t>
              </a:r>
              <a:r>
                <a:rPr lang="es-ES" b="1" dirty="0" err="1">
                  <a:solidFill>
                    <a:srgbClr val="FFFFFF"/>
                  </a:solidFill>
                </a:rPr>
                <a:t>these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orbitals</a:t>
              </a:r>
              <a:r>
                <a:rPr lang="es-ES" b="1" dirty="0">
                  <a:solidFill>
                    <a:srgbClr val="FFFFFF"/>
                  </a:solidFill>
                </a:rPr>
                <a:t> (</a:t>
              </a:r>
              <a:r>
                <a:rPr lang="es-ES" i="1" dirty="0">
                  <a:solidFill>
                    <a:srgbClr val="FFFFFF"/>
                  </a:solidFill>
                  <a:latin typeface="Times New Roman"/>
                  <a:cs typeface="Times New Roman"/>
                </a:rPr>
                <a:t>s</a:t>
              </a:r>
              <a:r>
                <a:rPr lang="es-ES" b="1" dirty="0">
                  <a:solidFill>
                    <a:srgbClr val="FFFFFF"/>
                  </a:solidFill>
                </a:rPr>
                <a:t>)               </a:t>
              </a:r>
            </a:p>
          </p:txBody>
        </p:sp>
        <p:sp>
          <p:nvSpPr>
            <p:cNvPr id="18" name="CuadroTexto 17"/>
            <p:cNvSpPr txBox="1"/>
            <p:nvPr/>
          </p:nvSpPr>
          <p:spPr>
            <a:xfrm>
              <a:off x="298450" y="3657600"/>
              <a:ext cx="853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Hamiltonian</a:t>
              </a:r>
              <a:r>
                <a:rPr lang="es-ES" b="1" dirty="0">
                  <a:solidFill>
                    <a:srgbClr val="FFFFFF"/>
                  </a:solidFill>
                </a:rPr>
                <a:t> and </a:t>
              </a:r>
              <a:r>
                <a:rPr lang="es-ES" b="1" dirty="0" err="1">
                  <a:solidFill>
                    <a:srgbClr val="FFFFFF"/>
                  </a:solidFill>
                </a:rPr>
                <a:t>Overlap</a:t>
              </a:r>
              <a:r>
                <a:rPr lang="es-ES" b="1" dirty="0">
                  <a:solidFill>
                    <a:srgbClr val="FFFFFF"/>
                  </a:solidFill>
                </a:rPr>
                <a:t> are           matrices </a:t>
              </a:r>
            </a:p>
          </p:txBody>
        </p:sp>
        <p:pic>
          <p:nvPicPr>
            <p:cNvPr id="24" name="Imagen 2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419600" y="3352800"/>
              <a:ext cx="324000" cy="324000"/>
            </a:xfrm>
            <a:prstGeom prst="rect">
              <a:avLst/>
            </a:prstGeom>
          </p:spPr>
        </p:pic>
      </p:grpSp>
      <p:pic>
        <p:nvPicPr>
          <p:cNvPr id="4" name="Imagen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207" y="2895600"/>
            <a:ext cx="855593" cy="252000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8200" y="2971800"/>
            <a:ext cx="659996" cy="179999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3782" y="3505200"/>
            <a:ext cx="684618" cy="252000"/>
          </a:xfrm>
          <a:prstGeom prst="rect">
            <a:avLst/>
          </a:prstGeom>
        </p:spPr>
      </p:pic>
      <p:sp>
        <p:nvSpPr>
          <p:cNvPr id="20" name="CuadroTexto 19"/>
          <p:cNvSpPr txBox="1"/>
          <p:nvPr/>
        </p:nvSpPr>
        <p:spPr>
          <a:xfrm>
            <a:off x="762000" y="3925669"/>
            <a:ext cx="7696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chemeClr val="bg1"/>
                </a:solidFill>
              </a:rPr>
              <a:t>Let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us</a:t>
            </a:r>
            <a:r>
              <a:rPr lang="es-ES" b="1" dirty="0">
                <a:solidFill>
                  <a:schemeClr val="bg1"/>
                </a:solidFill>
              </a:rPr>
              <a:t> compute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overlap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matrix</a:t>
            </a:r>
            <a:endParaRPr lang="es-ES" b="1" dirty="0">
              <a:solidFill>
                <a:schemeClr val="bg1"/>
              </a:solidFill>
            </a:endParaRPr>
          </a:p>
          <a:p>
            <a:pPr algn="ctr"/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under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assumption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that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one</a:t>
            </a:r>
            <a:r>
              <a:rPr lang="es-ES" b="1" dirty="0">
                <a:solidFill>
                  <a:schemeClr val="bg1"/>
                </a:solidFill>
              </a:rPr>
              <a:t> orbital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overlaps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itself</a:t>
            </a:r>
            <a:endParaRPr lang="es-ES" b="1" dirty="0">
              <a:solidFill>
                <a:schemeClr val="bg1"/>
              </a:solidFill>
            </a:endParaRPr>
          </a:p>
        </p:txBody>
      </p:sp>
      <p:grpSp>
        <p:nvGrpSpPr>
          <p:cNvPr id="10" name="Agrupar 9"/>
          <p:cNvGrpSpPr/>
          <p:nvPr/>
        </p:nvGrpSpPr>
        <p:grpSpPr>
          <a:xfrm>
            <a:off x="533400" y="891000"/>
            <a:ext cx="8001000" cy="1852200"/>
            <a:chOff x="533400" y="891000"/>
            <a:chExt cx="8001000" cy="1852200"/>
          </a:xfrm>
        </p:grpSpPr>
        <p:grpSp>
          <p:nvGrpSpPr>
            <p:cNvPr id="31" name="Agrupar 30"/>
            <p:cNvGrpSpPr/>
            <p:nvPr/>
          </p:nvGrpSpPr>
          <p:grpSpPr>
            <a:xfrm>
              <a:off x="533400" y="891000"/>
              <a:ext cx="8001000" cy="1852200"/>
              <a:chOff x="533400" y="891000"/>
              <a:chExt cx="8001000" cy="1852200"/>
            </a:xfrm>
          </p:grpSpPr>
          <p:grpSp>
            <p:nvGrpSpPr>
              <p:cNvPr id="29" name="Agrupar 28"/>
              <p:cNvGrpSpPr/>
              <p:nvPr/>
            </p:nvGrpSpPr>
            <p:grpSpPr>
              <a:xfrm>
                <a:off x="533400" y="1459468"/>
                <a:ext cx="8001000" cy="914400"/>
                <a:chOff x="457200" y="1524000"/>
                <a:chExt cx="8001000" cy="914400"/>
              </a:xfrm>
            </p:grpSpPr>
            <p:sp>
              <p:nvSpPr>
                <p:cNvPr id="28" name="Rectángulo 27"/>
                <p:cNvSpPr/>
                <p:nvPr/>
              </p:nvSpPr>
              <p:spPr>
                <a:xfrm>
                  <a:off x="457200" y="1524000"/>
                  <a:ext cx="8001000" cy="914400"/>
                </a:xfrm>
                <a:prstGeom prst="rect">
                  <a:avLst/>
                </a:prstGeom>
                <a:solidFill>
                  <a:srgbClr val="FFFFFF"/>
                </a:solidFill>
                <a:ln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s-ES"/>
                </a:p>
              </p:txBody>
            </p:sp>
            <p:grpSp>
              <p:nvGrpSpPr>
                <p:cNvPr id="27" name="Agrupar 26"/>
                <p:cNvGrpSpPr/>
                <p:nvPr/>
              </p:nvGrpSpPr>
              <p:grpSpPr>
                <a:xfrm>
                  <a:off x="513348" y="1638300"/>
                  <a:ext cx="7868652" cy="723900"/>
                  <a:chOff x="513348" y="1638300"/>
                  <a:chExt cx="7868652" cy="723900"/>
                </a:xfrm>
              </p:grpSpPr>
              <p:cxnSp>
                <p:nvCxnSpPr>
                  <p:cNvPr id="39" name="48 Conector recto"/>
                  <p:cNvCxnSpPr/>
                  <p:nvPr/>
                </p:nvCxnSpPr>
                <p:spPr>
                  <a:xfrm flipV="1">
                    <a:off x="513348" y="2000250"/>
                    <a:ext cx="7868652" cy="0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pic>
                <p:nvPicPr>
                  <p:cNvPr id="42" name="42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78039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3" name="49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191706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4" name="55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306808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5" name="57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421910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6" name="59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535809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7" name="61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649708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8" name="63 Imagen" descr="atomblue.jpg"/>
                  <p:cNvPicPr>
                    <a:picLocks noChangeAspect="1"/>
                  </p:cNvPicPr>
                  <p:nvPr/>
                </p:nvPicPr>
                <p:blipFill>
                  <a:blip r:embed="rId6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648104" y="1638300"/>
                    <a:ext cx="723900" cy="723900"/>
                  </a:xfrm>
                  <a:prstGeom prst="rect">
                    <a:avLst/>
                  </a:prstGeom>
                </p:spPr>
              </p:pic>
            </p:grpSp>
          </p:grpSp>
          <p:sp>
            <p:nvSpPr>
              <p:cNvPr id="33" name="Rectángulo 32"/>
              <p:cNvSpPr/>
              <p:nvPr/>
            </p:nvSpPr>
            <p:spPr>
              <a:xfrm>
                <a:off x="2971800" y="1459468"/>
                <a:ext cx="2209800" cy="914400"/>
              </a:xfrm>
              <a:prstGeom prst="rect">
                <a:avLst/>
              </a:prstGeom>
              <a:noFill/>
              <a:ln w="381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sp>
            <p:nvSpPr>
              <p:cNvPr id="51" name="CuadroTexto 50"/>
              <p:cNvSpPr txBox="1"/>
              <p:nvPr/>
            </p:nvSpPr>
            <p:spPr>
              <a:xfrm>
                <a:off x="3359150" y="2373868"/>
                <a:ext cx="14414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s-ES" b="1" dirty="0" err="1">
                    <a:solidFill>
                      <a:schemeClr val="bg1"/>
                    </a:solidFill>
                  </a:rPr>
                  <a:t>unit</a:t>
                </a:r>
                <a:r>
                  <a:rPr lang="es-ES" b="1" dirty="0">
                    <a:solidFill>
                      <a:schemeClr val="bg1"/>
                    </a:solidFill>
                  </a:rPr>
                  <a:t> </a:t>
                </a:r>
                <a:r>
                  <a:rPr lang="es-ES" b="1" dirty="0" err="1">
                    <a:solidFill>
                      <a:schemeClr val="bg1"/>
                    </a:solidFill>
                  </a:rPr>
                  <a:t>cell</a:t>
                </a:r>
                <a:endParaRPr lang="es-ES" b="1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3" name="Imagen 2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889954" y="891000"/>
                <a:ext cx="377246" cy="252000"/>
              </a:xfrm>
              <a:prstGeom prst="rect">
                <a:avLst/>
              </a:prstGeom>
            </p:spPr>
          </p:pic>
          <p:pic>
            <p:nvPicPr>
              <p:cNvPr id="11" name="Imagen 10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971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13" name="Imagen 12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10845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41" name="Imagen 40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257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2" name="Imagen 51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85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3" name="Imagen 52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75260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54" name="Imagen 53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400800" y="2057400"/>
                <a:ext cx="323077" cy="252000"/>
              </a:xfrm>
              <a:prstGeom prst="rect">
                <a:avLst/>
              </a:prstGeom>
            </p:spPr>
          </p:pic>
        </p:grpSp>
        <p:cxnSp>
          <p:nvCxnSpPr>
            <p:cNvPr id="75" name="Conector recto de flecha 74"/>
            <p:cNvCxnSpPr/>
            <p:nvPr/>
          </p:nvCxnSpPr>
          <p:spPr>
            <a:xfrm>
              <a:off x="2971800" y="1219200"/>
              <a:ext cx="220980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6" name="Imagen 7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00200" y="5507888"/>
            <a:ext cx="1602811" cy="323997"/>
          </a:xfrm>
          <a:prstGeom prst="rect">
            <a:avLst/>
          </a:prstGeom>
        </p:spPr>
      </p:pic>
      <p:pic>
        <p:nvPicPr>
          <p:cNvPr id="77" name="Imagen 7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70500" y="5486400"/>
            <a:ext cx="4873500" cy="611999"/>
          </a:xfrm>
          <a:prstGeom prst="rect">
            <a:avLst/>
          </a:prstGeom>
        </p:spPr>
      </p:pic>
      <p:grpSp>
        <p:nvGrpSpPr>
          <p:cNvPr id="7" name="Agrupar 6"/>
          <p:cNvGrpSpPr/>
          <p:nvPr/>
        </p:nvGrpSpPr>
        <p:grpSpPr>
          <a:xfrm>
            <a:off x="0" y="6172200"/>
            <a:ext cx="9144000" cy="369332"/>
            <a:chOff x="0" y="6172200"/>
            <a:chExt cx="9144000" cy="369332"/>
          </a:xfrm>
        </p:grpSpPr>
        <p:sp>
          <p:nvSpPr>
            <p:cNvPr id="78" name="CuadroTexto 77"/>
            <p:cNvSpPr txBox="1"/>
            <p:nvPr/>
          </p:nvSpPr>
          <p:spPr>
            <a:xfrm>
              <a:off x="0" y="6172200"/>
              <a:ext cx="914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00FFFF"/>
                  </a:solidFill>
                </a:rPr>
                <a:t>The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overlap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matrix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is</a:t>
              </a:r>
              <a:r>
                <a:rPr lang="es-ES" b="1" dirty="0">
                  <a:solidFill>
                    <a:srgbClr val="00FFFF"/>
                  </a:solidFill>
                </a:rPr>
                <a:t> diagonal </a:t>
              </a:r>
              <a:r>
                <a:rPr lang="es-ES" b="1" dirty="0" err="1">
                  <a:solidFill>
                    <a:srgbClr val="00FFFF"/>
                  </a:solidFill>
                </a:rPr>
                <a:t>for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all</a:t>
              </a:r>
              <a:r>
                <a:rPr lang="es-ES" b="1" dirty="0">
                  <a:solidFill>
                    <a:srgbClr val="00FFFF"/>
                  </a:solidFill>
                </a:rPr>
                <a:t>     in </a:t>
              </a:r>
              <a:r>
                <a:rPr lang="es-ES" b="1" dirty="0" err="1">
                  <a:solidFill>
                    <a:srgbClr val="00FFFF"/>
                  </a:solidFill>
                </a:rPr>
                <a:t>this</a:t>
              </a:r>
              <a:r>
                <a:rPr lang="es-ES" b="1" dirty="0">
                  <a:solidFill>
                    <a:srgbClr val="00FFFF"/>
                  </a:solidFill>
                </a:rPr>
                <a:t> </a:t>
              </a:r>
              <a:r>
                <a:rPr lang="es-ES" b="1" dirty="0" err="1">
                  <a:solidFill>
                    <a:srgbClr val="00FFFF"/>
                  </a:solidFill>
                </a:rPr>
                <a:t>approximation</a:t>
              </a:r>
              <a:r>
                <a:rPr lang="es-ES" b="1" dirty="0">
                  <a:solidFill>
                    <a:srgbClr val="00FFFF"/>
                  </a:solidFill>
                </a:rPr>
                <a:t>.</a:t>
              </a:r>
            </a:p>
          </p:txBody>
        </p:sp>
        <p:pic>
          <p:nvPicPr>
            <p:cNvPr id="79" name="Imagen 78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5257800" y="6189000"/>
              <a:ext cx="226198" cy="28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62496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10" name="Agrupar 9"/>
          <p:cNvGrpSpPr/>
          <p:nvPr/>
        </p:nvGrpSpPr>
        <p:grpSpPr>
          <a:xfrm>
            <a:off x="533400" y="891000"/>
            <a:ext cx="8001000" cy="1852200"/>
            <a:chOff x="533400" y="891000"/>
            <a:chExt cx="8001000" cy="1852200"/>
          </a:xfrm>
        </p:grpSpPr>
        <p:grpSp>
          <p:nvGrpSpPr>
            <p:cNvPr id="31" name="Agrupar 30"/>
            <p:cNvGrpSpPr/>
            <p:nvPr/>
          </p:nvGrpSpPr>
          <p:grpSpPr>
            <a:xfrm>
              <a:off x="533400" y="891000"/>
              <a:ext cx="8001000" cy="1852200"/>
              <a:chOff x="533400" y="891000"/>
              <a:chExt cx="8001000" cy="1852200"/>
            </a:xfrm>
          </p:grpSpPr>
          <p:grpSp>
            <p:nvGrpSpPr>
              <p:cNvPr id="29" name="Agrupar 28"/>
              <p:cNvGrpSpPr/>
              <p:nvPr/>
            </p:nvGrpSpPr>
            <p:grpSpPr>
              <a:xfrm>
                <a:off x="533400" y="1459468"/>
                <a:ext cx="8001000" cy="914400"/>
                <a:chOff x="457200" y="1524000"/>
                <a:chExt cx="8001000" cy="914400"/>
              </a:xfrm>
            </p:grpSpPr>
            <p:sp>
              <p:nvSpPr>
                <p:cNvPr id="28" name="Rectángulo 27"/>
                <p:cNvSpPr/>
                <p:nvPr/>
              </p:nvSpPr>
              <p:spPr>
                <a:xfrm>
                  <a:off x="457200" y="1524000"/>
                  <a:ext cx="8001000" cy="914400"/>
                </a:xfrm>
                <a:prstGeom prst="rect">
                  <a:avLst/>
                </a:prstGeom>
                <a:solidFill>
                  <a:srgbClr val="FFFFFF"/>
                </a:solidFill>
                <a:ln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s-ES"/>
                </a:p>
              </p:txBody>
            </p:sp>
            <p:grpSp>
              <p:nvGrpSpPr>
                <p:cNvPr id="27" name="Agrupar 26"/>
                <p:cNvGrpSpPr/>
                <p:nvPr/>
              </p:nvGrpSpPr>
              <p:grpSpPr>
                <a:xfrm>
                  <a:off x="513348" y="1638300"/>
                  <a:ext cx="7868652" cy="723900"/>
                  <a:chOff x="513348" y="1638300"/>
                  <a:chExt cx="7868652" cy="723900"/>
                </a:xfrm>
              </p:grpSpPr>
              <p:cxnSp>
                <p:nvCxnSpPr>
                  <p:cNvPr id="39" name="48 Conector recto"/>
                  <p:cNvCxnSpPr/>
                  <p:nvPr/>
                </p:nvCxnSpPr>
                <p:spPr>
                  <a:xfrm flipV="1">
                    <a:off x="513348" y="2000250"/>
                    <a:ext cx="7868652" cy="0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pic>
                <p:nvPicPr>
                  <p:cNvPr id="42" name="42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78039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3" name="49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191706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4" name="55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306808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5" name="57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421910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6" name="59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535809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7" name="61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649708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8" name="63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648104" y="1638300"/>
                    <a:ext cx="723900" cy="723900"/>
                  </a:xfrm>
                  <a:prstGeom prst="rect">
                    <a:avLst/>
                  </a:prstGeom>
                </p:spPr>
              </p:pic>
            </p:grpSp>
          </p:grpSp>
          <p:sp>
            <p:nvSpPr>
              <p:cNvPr id="33" name="Rectángulo 32"/>
              <p:cNvSpPr/>
              <p:nvPr/>
            </p:nvSpPr>
            <p:spPr>
              <a:xfrm>
                <a:off x="2971800" y="1459468"/>
                <a:ext cx="2209800" cy="914400"/>
              </a:xfrm>
              <a:prstGeom prst="rect">
                <a:avLst/>
              </a:prstGeom>
              <a:noFill/>
              <a:ln w="381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sp>
            <p:nvSpPr>
              <p:cNvPr id="51" name="CuadroTexto 50"/>
              <p:cNvSpPr txBox="1"/>
              <p:nvPr/>
            </p:nvSpPr>
            <p:spPr>
              <a:xfrm>
                <a:off x="3359150" y="2373868"/>
                <a:ext cx="14414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s-ES" b="1" dirty="0" err="1">
                    <a:solidFill>
                      <a:schemeClr val="bg1"/>
                    </a:solidFill>
                  </a:rPr>
                  <a:t>unit</a:t>
                </a:r>
                <a:r>
                  <a:rPr lang="es-ES" b="1" dirty="0">
                    <a:solidFill>
                      <a:schemeClr val="bg1"/>
                    </a:solidFill>
                  </a:rPr>
                  <a:t> </a:t>
                </a:r>
                <a:r>
                  <a:rPr lang="es-ES" b="1" dirty="0" err="1">
                    <a:solidFill>
                      <a:schemeClr val="bg1"/>
                    </a:solidFill>
                  </a:rPr>
                  <a:t>cell</a:t>
                </a:r>
                <a:endParaRPr lang="es-ES" b="1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3" name="Imagen 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889954" y="891000"/>
                <a:ext cx="377246" cy="252000"/>
              </a:xfrm>
              <a:prstGeom prst="rect">
                <a:avLst/>
              </a:prstGeom>
            </p:spPr>
          </p:pic>
          <p:pic>
            <p:nvPicPr>
              <p:cNvPr id="11" name="Imagen 1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71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13" name="Imagen 12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10845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41" name="Imagen 4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257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2" name="Imagen 51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85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3" name="Imagen 52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75260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54" name="Imagen 53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00800" y="2057400"/>
                <a:ext cx="323077" cy="252000"/>
              </a:xfrm>
              <a:prstGeom prst="rect">
                <a:avLst/>
              </a:prstGeom>
            </p:spPr>
          </p:pic>
        </p:grpSp>
        <p:cxnSp>
          <p:nvCxnSpPr>
            <p:cNvPr id="75" name="Conector recto de flecha 74"/>
            <p:cNvCxnSpPr/>
            <p:nvPr/>
          </p:nvCxnSpPr>
          <p:spPr>
            <a:xfrm>
              <a:off x="2971800" y="1219200"/>
              <a:ext cx="220980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CuadroTexto 48"/>
          <p:cNvSpPr txBox="1"/>
          <p:nvPr/>
        </p:nvSpPr>
        <p:spPr>
          <a:xfrm>
            <a:off x="844550" y="4876800"/>
            <a:ext cx="753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>
                <a:solidFill>
                  <a:srgbClr val="FFFFFF"/>
                </a:solidFill>
              </a:rPr>
              <a:t>And </a:t>
            </a:r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only</a:t>
            </a:r>
            <a:r>
              <a:rPr lang="es-ES" b="1" dirty="0">
                <a:solidFill>
                  <a:srgbClr val="FFFFFF"/>
                </a:solidFill>
              </a:rPr>
              <a:t> non-trivial </a:t>
            </a:r>
            <a:r>
              <a:rPr lang="es-ES" b="1" dirty="0" err="1">
                <a:solidFill>
                  <a:srgbClr val="FFFFFF"/>
                </a:solidFill>
              </a:rPr>
              <a:t>solutions</a:t>
            </a:r>
            <a:r>
              <a:rPr lang="es-ES" b="1" dirty="0">
                <a:solidFill>
                  <a:srgbClr val="FFFFFF"/>
                </a:solidFill>
              </a:rPr>
              <a:t> are </a:t>
            </a:r>
            <a:r>
              <a:rPr lang="es-ES" b="1" dirty="0" err="1">
                <a:solidFill>
                  <a:srgbClr val="FFFFFF"/>
                </a:solidFill>
              </a:rPr>
              <a:t>obtained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from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solution</a:t>
            </a:r>
            <a:r>
              <a:rPr lang="es-ES" b="1" dirty="0">
                <a:solidFill>
                  <a:srgbClr val="FFFFFF"/>
                </a:solidFill>
              </a:rPr>
              <a:t> of</a:t>
            </a:r>
          </a:p>
        </p:txBody>
      </p:sp>
      <p:grpSp>
        <p:nvGrpSpPr>
          <p:cNvPr id="14" name="Agrupar 13"/>
          <p:cNvGrpSpPr/>
          <p:nvPr/>
        </p:nvGrpSpPr>
        <p:grpSpPr>
          <a:xfrm>
            <a:off x="990600" y="3048000"/>
            <a:ext cx="7162800" cy="381000"/>
            <a:chOff x="990600" y="3048000"/>
            <a:chExt cx="7162800" cy="381000"/>
          </a:xfrm>
        </p:grpSpPr>
        <p:sp>
          <p:nvSpPr>
            <p:cNvPr id="7" name="CuadroTexto 6"/>
            <p:cNvSpPr txBox="1"/>
            <p:nvPr/>
          </p:nvSpPr>
          <p:spPr>
            <a:xfrm>
              <a:off x="990600" y="3048000"/>
              <a:ext cx="7162800" cy="381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secular </a:t>
              </a:r>
              <a:r>
                <a:rPr lang="es-ES" b="1" dirty="0" err="1">
                  <a:solidFill>
                    <a:srgbClr val="FFFFFF"/>
                  </a:solidFill>
                </a:rPr>
                <a:t>equation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to</a:t>
              </a:r>
              <a:r>
                <a:rPr lang="es-ES" b="1" dirty="0">
                  <a:solidFill>
                    <a:srgbClr val="FFFFFF"/>
                  </a:solidFill>
                </a:rPr>
                <a:t> be </a:t>
              </a:r>
              <a:r>
                <a:rPr lang="es-ES" b="1" dirty="0" err="1">
                  <a:solidFill>
                    <a:srgbClr val="FFFFFF"/>
                  </a:solidFill>
                </a:rPr>
                <a:t>solved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for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each</a:t>
              </a:r>
              <a:r>
                <a:rPr lang="es-ES" b="1" dirty="0">
                  <a:solidFill>
                    <a:srgbClr val="FFFFFF"/>
                  </a:solidFill>
                </a:rPr>
                <a:t>    -</a:t>
              </a:r>
              <a:r>
                <a:rPr lang="es-ES" b="1" dirty="0" err="1">
                  <a:solidFill>
                    <a:srgbClr val="FFFFFF"/>
                  </a:solidFill>
                </a:rPr>
                <a:t>point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is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  <p:pic>
          <p:nvPicPr>
            <p:cNvPr id="12" name="Imagen 1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400800" y="3100800"/>
              <a:ext cx="197923" cy="252000"/>
            </a:xfrm>
            <a:prstGeom prst="rect">
              <a:avLst/>
            </a:prstGeom>
          </p:spPr>
        </p:pic>
      </p:grpSp>
      <p:pic>
        <p:nvPicPr>
          <p:cNvPr id="15" name="Imagen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62200" y="5638800"/>
            <a:ext cx="4420435" cy="792000"/>
          </a:xfrm>
          <a:prstGeom prst="rect">
            <a:avLst/>
          </a:prstGeom>
        </p:spPr>
      </p:pic>
      <p:pic>
        <p:nvPicPr>
          <p:cNvPr id="17" name="Imagen 1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3760661"/>
            <a:ext cx="9144000" cy="857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6703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pic>
        <p:nvPicPr>
          <p:cNvPr id="15" name="Imagen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5432" y="1066800"/>
            <a:ext cx="4420435" cy="792000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7721" y="2014800"/>
            <a:ext cx="5755858" cy="576000"/>
          </a:xfrm>
          <a:prstGeom prst="rect">
            <a:avLst/>
          </a:prstGeom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398" y="2743200"/>
            <a:ext cx="7748504" cy="467999"/>
          </a:xfrm>
          <a:prstGeom prst="rect">
            <a:avLst/>
          </a:prstGeom>
        </p:spPr>
      </p:pic>
      <p:pic>
        <p:nvPicPr>
          <p:cNvPr id="9" name="Imagen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05881" y="3462213"/>
            <a:ext cx="6119537" cy="539999"/>
          </a:xfrm>
          <a:prstGeom prst="rect">
            <a:avLst/>
          </a:prstGeom>
        </p:spPr>
      </p:pic>
      <p:pic>
        <p:nvPicPr>
          <p:cNvPr id="18" name="Imagen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9657" y="4191000"/>
            <a:ext cx="6191985" cy="575999"/>
          </a:xfrm>
          <a:prstGeom prst="rect">
            <a:avLst/>
          </a:prstGeom>
        </p:spPr>
      </p:pic>
      <p:grpSp>
        <p:nvGrpSpPr>
          <p:cNvPr id="22" name="Agrupar 21"/>
          <p:cNvGrpSpPr/>
          <p:nvPr/>
        </p:nvGrpSpPr>
        <p:grpSpPr>
          <a:xfrm>
            <a:off x="0" y="4876800"/>
            <a:ext cx="9144000" cy="1828800"/>
            <a:chOff x="0" y="4876800"/>
            <a:chExt cx="9144000" cy="1828800"/>
          </a:xfrm>
        </p:grpSpPr>
        <p:pic>
          <p:nvPicPr>
            <p:cNvPr id="20" name="Imagen 19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0" y="4876800"/>
              <a:ext cx="9144000" cy="920301"/>
            </a:xfrm>
            <a:prstGeom prst="rect">
              <a:avLst/>
            </a:prstGeom>
          </p:spPr>
        </p:pic>
        <p:pic>
          <p:nvPicPr>
            <p:cNvPr id="21" name="Imagen 2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85800" y="5911115"/>
              <a:ext cx="7189383" cy="79448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69625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10" name="Agrupar 9"/>
          <p:cNvGrpSpPr/>
          <p:nvPr/>
        </p:nvGrpSpPr>
        <p:grpSpPr>
          <a:xfrm>
            <a:off x="533400" y="891000"/>
            <a:ext cx="8001000" cy="1852200"/>
            <a:chOff x="533400" y="891000"/>
            <a:chExt cx="8001000" cy="1852200"/>
          </a:xfrm>
        </p:grpSpPr>
        <p:grpSp>
          <p:nvGrpSpPr>
            <p:cNvPr id="31" name="Agrupar 30"/>
            <p:cNvGrpSpPr/>
            <p:nvPr/>
          </p:nvGrpSpPr>
          <p:grpSpPr>
            <a:xfrm>
              <a:off x="533400" y="891000"/>
              <a:ext cx="8001000" cy="1852200"/>
              <a:chOff x="533400" y="891000"/>
              <a:chExt cx="8001000" cy="1852200"/>
            </a:xfrm>
          </p:grpSpPr>
          <p:grpSp>
            <p:nvGrpSpPr>
              <p:cNvPr id="29" name="Agrupar 28"/>
              <p:cNvGrpSpPr/>
              <p:nvPr/>
            </p:nvGrpSpPr>
            <p:grpSpPr>
              <a:xfrm>
                <a:off x="533400" y="1459468"/>
                <a:ext cx="8001000" cy="914400"/>
                <a:chOff x="457200" y="1524000"/>
                <a:chExt cx="8001000" cy="914400"/>
              </a:xfrm>
            </p:grpSpPr>
            <p:sp>
              <p:nvSpPr>
                <p:cNvPr id="28" name="Rectángulo 27"/>
                <p:cNvSpPr/>
                <p:nvPr/>
              </p:nvSpPr>
              <p:spPr>
                <a:xfrm>
                  <a:off x="457200" y="1524000"/>
                  <a:ext cx="8001000" cy="914400"/>
                </a:xfrm>
                <a:prstGeom prst="rect">
                  <a:avLst/>
                </a:prstGeom>
                <a:solidFill>
                  <a:srgbClr val="FFFFFF"/>
                </a:solidFill>
                <a:ln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s-ES"/>
                </a:p>
              </p:txBody>
            </p:sp>
            <p:grpSp>
              <p:nvGrpSpPr>
                <p:cNvPr id="27" name="Agrupar 26"/>
                <p:cNvGrpSpPr/>
                <p:nvPr/>
              </p:nvGrpSpPr>
              <p:grpSpPr>
                <a:xfrm>
                  <a:off x="513348" y="1638300"/>
                  <a:ext cx="7868652" cy="723900"/>
                  <a:chOff x="513348" y="1638300"/>
                  <a:chExt cx="7868652" cy="723900"/>
                </a:xfrm>
              </p:grpSpPr>
              <p:cxnSp>
                <p:nvCxnSpPr>
                  <p:cNvPr id="39" name="48 Conector recto"/>
                  <p:cNvCxnSpPr/>
                  <p:nvPr/>
                </p:nvCxnSpPr>
                <p:spPr>
                  <a:xfrm flipV="1">
                    <a:off x="513348" y="2000250"/>
                    <a:ext cx="7868652" cy="0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pic>
                <p:nvPicPr>
                  <p:cNvPr id="42" name="42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78039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3" name="49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191706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4" name="55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306808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5" name="57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421910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6" name="59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535809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7" name="61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649708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8" name="63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648104" y="1638300"/>
                    <a:ext cx="723900" cy="723900"/>
                  </a:xfrm>
                  <a:prstGeom prst="rect">
                    <a:avLst/>
                  </a:prstGeom>
                </p:spPr>
              </p:pic>
            </p:grpSp>
          </p:grpSp>
          <p:sp>
            <p:nvSpPr>
              <p:cNvPr id="33" name="Rectángulo 32"/>
              <p:cNvSpPr/>
              <p:nvPr/>
            </p:nvSpPr>
            <p:spPr>
              <a:xfrm>
                <a:off x="2971800" y="1459468"/>
                <a:ext cx="2209800" cy="914400"/>
              </a:xfrm>
              <a:prstGeom prst="rect">
                <a:avLst/>
              </a:prstGeom>
              <a:noFill/>
              <a:ln w="381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sp>
            <p:nvSpPr>
              <p:cNvPr id="51" name="CuadroTexto 50"/>
              <p:cNvSpPr txBox="1"/>
              <p:nvPr/>
            </p:nvSpPr>
            <p:spPr>
              <a:xfrm>
                <a:off x="3359150" y="2373868"/>
                <a:ext cx="14414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s-ES" b="1" dirty="0" err="1">
                    <a:solidFill>
                      <a:schemeClr val="bg1"/>
                    </a:solidFill>
                  </a:rPr>
                  <a:t>unit</a:t>
                </a:r>
                <a:r>
                  <a:rPr lang="es-ES" b="1" dirty="0">
                    <a:solidFill>
                      <a:schemeClr val="bg1"/>
                    </a:solidFill>
                  </a:rPr>
                  <a:t> </a:t>
                </a:r>
                <a:r>
                  <a:rPr lang="es-ES" b="1" dirty="0" err="1">
                    <a:solidFill>
                      <a:schemeClr val="bg1"/>
                    </a:solidFill>
                  </a:rPr>
                  <a:t>cell</a:t>
                </a:r>
                <a:endParaRPr lang="es-ES" b="1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3" name="Imagen 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889954" y="891000"/>
                <a:ext cx="377246" cy="252000"/>
              </a:xfrm>
              <a:prstGeom prst="rect">
                <a:avLst/>
              </a:prstGeom>
            </p:spPr>
          </p:pic>
          <p:pic>
            <p:nvPicPr>
              <p:cNvPr id="11" name="Imagen 1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71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13" name="Imagen 12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10845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41" name="Imagen 4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257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2" name="Imagen 51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85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3" name="Imagen 52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75260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54" name="Imagen 53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00800" y="2057400"/>
                <a:ext cx="323077" cy="252000"/>
              </a:xfrm>
              <a:prstGeom prst="rect">
                <a:avLst/>
              </a:prstGeom>
            </p:spPr>
          </p:pic>
        </p:grpSp>
        <p:cxnSp>
          <p:nvCxnSpPr>
            <p:cNvPr id="75" name="Conector recto de flecha 74"/>
            <p:cNvCxnSpPr/>
            <p:nvPr/>
          </p:nvCxnSpPr>
          <p:spPr>
            <a:xfrm>
              <a:off x="2971800" y="1219200"/>
              <a:ext cx="220980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CuadroTexto 48"/>
          <p:cNvSpPr txBox="1"/>
          <p:nvPr/>
        </p:nvSpPr>
        <p:spPr>
          <a:xfrm>
            <a:off x="844550" y="3018000"/>
            <a:ext cx="753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>
                <a:solidFill>
                  <a:srgbClr val="FFFFFF"/>
                </a:solidFill>
              </a:rPr>
              <a:t>And </a:t>
            </a:r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only</a:t>
            </a:r>
            <a:r>
              <a:rPr lang="es-ES" b="1" dirty="0">
                <a:solidFill>
                  <a:srgbClr val="FFFFFF"/>
                </a:solidFill>
              </a:rPr>
              <a:t> non-trivial </a:t>
            </a:r>
            <a:r>
              <a:rPr lang="es-ES" b="1" dirty="0" err="1">
                <a:solidFill>
                  <a:srgbClr val="FFFFFF"/>
                </a:solidFill>
              </a:rPr>
              <a:t>solutions</a:t>
            </a:r>
            <a:r>
              <a:rPr lang="es-ES" b="1" dirty="0">
                <a:solidFill>
                  <a:srgbClr val="FFFFFF"/>
                </a:solidFill>
              </a:rPr>
              <a:t> are </a:t>
            </a:r>
            <a:r>
              <a:rPr lang="es-ES" b="1" dirty="0" err="1">
                <a:solidFill>
                  <a:srgbClr val="FFFFFF"/>
                </a:solidFill>
              </a:rPr>
              <a:t>obtained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from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solution</a:t>
            </a:r>
            <a:r>
              <a:rPr lang="es-ES" b="1" dirty="0">
                <a:solidFill>
                  <a:srgbClr val="FFFFFF"/>
                </a:solidFill>
              </a:rPr>
              <a:t> of</a:t>
            </a:r>
          </a:p>
        </p:txBody>
      </p:sp>
      <p:pic>
        <p:nvPicPr>
          <p:cNvPr id="15" name="Imagen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62200" y="3780000"/>
            <a:ext cx="4420435" cy="792000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3200" y="4953000"/>
            <a:ext cx="3583580" cy="467999"/>
          </a:xfrm>
          <a:prstGeom prst="rect">
            <a:avLst/>
          </a:prstGeom>
        </p:spPr>
      </p:pic>
      <p:sp>
        <p:nvSpPr>
          <p:cNvPr id="5" name="CuadroTexto 4"/>
          <p:cNvSpPr txBox="1"/>
          <p:nvPr/>
        </p:nvSpPr>
        <p:spPr>
          <a:xfrm>
            <a:off x="838200" y="5638800"/>
            <a:ext cx="7543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chemeClr val="bg1"/>
                </a:solidFill>
              </a:rPr>
              <a:t>For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every</a:t>
            </a:r>
            <a:r>
              <a:rPr lang="es-ES" b="1" dirty="0">
                <a:solidFill>
                  <a:schemeClr val="bg1"/>
                </a:solidFill>
              </a:rPr>
              <a:t>     </a:t>
            </a:r>
            <a:r>
              <a:rPr lang="es-ES" b="1" dirty="0" err="1">
                <a:solidFill>
                  <a:schemeClr val="bg1"/>
                </a:solidFill>
              </a:rPr>
              <a:t>point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have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two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solutions</a:t>
            </a:r>
            <a:r>
              <a:rPr lang="es-ES" b="1" dirty="0">
                <a:solidFill>
                  <a:schemeClr val="bg1"/>
                </a:solidFill>
              </a:rPr>
              <a:t>,                                          </a:t>
            </a:r>
            <a:r>
              <a:rPr lang="es-ES" b="1" dirty="0" err="1">
                <a:solidFill>
                  <a:schemeClr val="bg1"/>
                </a:solidFill>
              </a:rPr>
              <a:t>but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where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have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to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sample</a:t>
            </a:r>
            <a:r>
              <a:rPr lang="es-ES" b="1" dirty="0">
                <a:solidFill>
                  <a:schemeClr val="bg1"/>
                </a:solidFill>
              </a:rPr>
              <a:t> has </a:t>
            </a:r>
            <a:r>
              <a:rPr lang="es-ES" b="1" dirty="0" err="1">
                <a:solidFill>
                  <a:schemeClr val="bg1"/>
                </a:solidFill>
              </a:rPr>
              <a:t>been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reduced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by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half</a:t>
            </a:r>
            <a:r>
              <a:rPr lang="es-ES" b="1" dirty="0">
                <a:solidFill>
                  <a:schemeClr val="bg1"/>
                </a:solidFill>
              </a:rPr>
              <a:t> </a:t>
            </a:r>
          </a:p>
        </p:txBody>
      </p:sp>
      <p:grpSp>
        <p:nvGrpSpPr>
          <p:cNvPr id="16" name="Agrupar 15"/>
          <p:cNvGrpSpPr/>
          <p:nvPr/>
        </p:nvGrpSpPr>
        <p:grpSpPr>
          <a:xfrm>
            <a:off x="762000" y="6324600"/>
            <a:ext cx="3109440" cy="432000"/>
            <a:chOff x="762000" y="6324600"/>
            <a:chExt cx="3109440" cy="432000"/>
          </a:xfrm>
        </p:grpSpPr>
        <p:pic>
          <p:nvPicPr>
            <p:cNvPr id="6" name="Imagen 5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971800" y="6324600"/>
              <a:ext cx="899640" cy="432000"/>
            </a:xfrm>
            <a:prstGeom prst="rect">
              <a:avLst/>
            </a:prstGeom>
          </p:spPr>
        </p:pic>
        <p:sp>
          <p:nvSpPr>
            <p:cNvPr id="9" name="CuadroTexto 8"/>
            <p:cNvSpPr txBox="1"/>
            <p:nvPr/>
          </p:nvSpPr>
          <p:spPr>
            <a:xfrm>
              <a:off x="762000" y="6324600"/>
              <a:ext cx="2362200" cy="381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b="1" dirty="0" err="1">
                  <a:solidFill>
                    <a:srgbClr val="FFFFFF"/>
                  </a:solidFill>
                </a:rPr>
                <a:t>One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atom</a:t>
              </a:r>
              <a:r>
                <a:rPr lang="es-ES" b="1" dirty="0">
                  <a:solidFill>
                    <a:srgbClr val="FFFFFF"/>
                  </a:solidFill>
                </a:rPr>
                <a:t>/</a:t>
              </a:r>
              <a:r>
                <a:rPr lang="es-ES" b="1" dirty="0" err="1">
                  <a:solidFill>
                    <a:srgbClr val="FFFFFF"/>
                  </a:solidFill>
                </a:rPr>
                <a:t>unit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cell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</p:grpSp>
      <p:grpSp>
        <p:nvGrpSpPr>
          <p:cNvPr id="18" name="Agrupar 17"/>
          <p:cNvGrpSpPr/>
          <p:nvPr/>
        </p:nvGrpSpPr>
        <p:grpSpPr>
          <a:xfrm>
            <a:off x="5397000" y="6324600"/>
            <a:ext cx="3366000" cy="432000"/>
            <a:chOff x="5029200" y="6324600"/>
            <a:chExt cx="3366000" cy="432000"/>
          </a:xfrm>
        </p:grpSpPr>
        <p:pic>
          <p:nvPicPr>
            <p:cNvPr id="8" name="Imagen 7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315200" y="6324600"/>
              <a:ext cx="1080000" cy="432000"/>
            </a:xfrm>
            <a:prstGeom prst="rect">
              <a:avLst/>
            </a:prstGeom>
          </p:spPr>
        </p:pic>
        <p:sp>
          <p:nvSpPr>
            <p:cNvPr id="37" name="CuadroTexto 36"/>
            <p:cNvSpPr txBox="1"/>
            <p:nvPr/>
          </p:nvSpPr>
          <p:spPr>
            <a:xfrm>
              <a:off x="5029200" y="6324600"/>
              <a:ext cx="2362200" cy="381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b="1" dirty="0" err="1">
                  <a:solidFill>
                    <a:srgbClr val="FFFFFF"/>
                  </a:solidFill>
                </a:rPr>
                <a:t>Two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atoms</a:t>
              </a:r>
              <a:r>
                <a:rPr lang="es-ES" b="1" dirty="0">
                  <a:solidFill>
                    <a:srgbClr val="FFFFFF"/>
                  </a:solidFill>
                </a:rPr>
                <a:t>/</a:t>
              </a:r>
              <a:r>
                <a:rPr lang="es-ES" b="1" dirty="0" err="1">
                  <a:solidFill>
                    <a:srgbClr val="FFFFFF"/>
                  </a:solidFill>
                </a:rPr>
                <a:t>unit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cell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</p:grpSp>
      <p:pic>
        <p:nvPicPr>
          <p:cNvPr id="36" name="Imagen 3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35877" y="5715000"/>
            <a:ext cx="197923" cy="2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173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10" name="Agrupar 9"/>
          <p:cNvGrpSpPr/>
          <p:nvPr/>
        </p:nvGrpSpPr>
        <p:grpSpPr>
          <a:xfrm>
            <a:off x="533400" y="891000"/>
            <a:ext cx="8001000" cy="1852200"/>
            <a:chOff x="533400" y="891000"/>
            <a:chExt cx="8001000" cy="1852200"/>
          </a:xfrm>
        </p:grpSpPr>
        <p:grpSp>
          <p:nvGrpSpPr>
            <p:cNvPr id="31" name="Agrupar 30"/>
            <p:cNvGrpSpPr/>
            <p:nvPr/>
          </p:nvGrpSpPr>
          <p:grpSpPr>
            <a:xfrm>
              <a:off x="533400" y="891000"/>
              <a:ext cx="8001000" cy="1852200"/>
              <a:chOff x="533400" y="891000"/>
              <a:chExt cx="8001000" cy="1852200"/>
            </a:xfrm>
          </p:grpSpPr>
          <p:grpSp>
            <p:nvGrpSpPr>
              <p:cNvPr id="29" name="Agrupar 28"/>
              <p:cNvGrpSpPr/>
              <p:nvPr/>
            </p:nvGrpSpPr>
            <p:grpSpPr>
              <a:xfrm>
                <a:off x="533400" y="1459468"/>
                <a:ext cx="8001000" cy="914400"/>
                <a:chOff x="457200" y="1524000"/>
                <a:chExt cx="8001000" cy="914400"/>
              </a:xfrm>
            </p:grpSpPr>
            <p:sp>
              <p:nvSpPr>
                <p:cNvPr id="28" name="Rectángulo 27"/>
                <p:cNvSpPr/>
                <p:nvPr/>
              </p:nvSpPr>
              <p:spPr>
                <a:xfrm>
                  <a:off x="457200" y="1524000"/>
                  <a:ext cx="8001000" cy="914400"/>
                </a:xfrm>
                <a:prstGeom prst="rect">
                  <a:avLst/>
                </a:prstGeom>
                <a:solidFill>
                  <a:srgbClr val="FFFFFF"/>
                </a:solidFill>
                <a:ln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s-ES"/>
                </a:p>
              </p:txBody>
            </p:sp>
            <p:grpSp>
              <p:nvGrpSpPr>
                <p:cNvPr id="27" name="Agrupar 26"/>
                <p:cNvGrpSpPr/>
                <p:nvPr/>
              </p:nvGrpSpPr>
              <p:grpSpPr>
                <a:xfrm>
                  <a:off x="513348" y="1638300"/>
                  <a:ext cx="7868652" cy="723900"/>
                  <a:chOff x="513348" y="1638300"/>
                  <a:chExt cx="7868652" cy="723900"/>
                </a:xfrm>
              </p:grpSpPr>
              <p:cxnSp>
                <p:nvCxnSpPr>
                  <p:cNvPr id="39" name="48 Conector recto"/>
                  <p:cNvCxnSpPr/>
                  <p:nvPr/>
                </p:nvCxnSpPr>
                <p:spPr>
                  <a:xfrm flipV="1">
                    <a:off x="513348" y="2000250"/>
                    <a:ext cx="7868652" cy="0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pic>
                <p:nvPicPr>
                  <p:cNvPr id="42" name="42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78039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3" name="49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191706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4" name="55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306808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5" name="57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4219104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6" name="59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535809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7" name="61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6497083" y="1638300"/>
                    <a:ext cx="723900" cy="723900"/>
                  </a:xfrm>
                  <a:prstGeom prst="rect">
                    <a:avLst/>
                  </a:prstGeom>
                </p:spPr>
              </p:pic>
              <p:pic>
                <p:nvPicPr>
                  <p:cNvPr id="48" name="63 Imagen" descr="atomblue.jpg"/>
                  <p:cNvPicPr>
                    <a:picLocks noChangeAspect="1"/>
                  </p:cNvPicPr>
                  <p:nvPr/>
                </p:nvPicPr>
                <p:blipFill>
                  <a:blip r:embed="rId2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tretch>
                    <a:fillRect/>
                  </a:stretch>
                </p:blipFill>
                <p:spPr>
                  <a:xfrm>
                    <a:off x="7648104" y="1638300"/>
                    <a:ext cx="723900" cy="723900"/>
                  </a:xfrm>
                  <a:prstGeom prst="rect">
                    <a:avLst/>
                  </a:prstGeom>
                </p:spPr>
              </p:pic>
            </p:grpSp>
          </p:grpSp>
          <p:sp>
            <p:nvSpPr>
              <p:cNvPr id="33" name="Rectángulo 32"/>
              <p:cNvSpPr/>
              <p:nvPr/>
            </p:nvSpPr>
            <p:spPr>
              <a:xfrm>
                <a:off x="2971800" y="1459468"/>
                <a:ext cx="2209800" cy="914400"/>
              </a:xfrm>
              <a:prstGeom prst="rect">
                <a:avLst/>
              </a:prstGeom>
              <a:noFill/>
              <a:ln w="381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sp>
            <p:nvSpPr>
              <p:cNvPr id="51" name="CuadroTexto 50"/>
              <p:cNvSpPr txBox="1"/>
              <p:nvPr/>
            </p:nvSpPr>
            <p:spPr>
              <a:xfrm>
                <a:off x="3359150" y="2373868"/>
                <a:ext cx="14414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s-ES" b="1" dirty="0" err="1">
                    <a:solidFill>
                      <a:schemeClr val="bg1"/>
                    </a:solidFill>
                  </a:rPr>
                  <a:t>unit</a:t>
                </a:r>
                <a:r>
                  <a:rPr lang="es-ES" b="1" dirty="0">
                    <a:solidFill>
                      <a:schemeClr val="bg1"/>
                    </a:solidFill>
                  </a:rPr>
                  <a:t> </a:t>
                </a:r>
                <a:r>
                  <a:rPr lang="es-ES" b="1" dirty="0" err="1">
                    <a:solidFill>
                      <a:schemeClr val="bg1"/>
                    </a:solidFill>
                  </a:rPr>
                  <a:t>cell</a:t>
                </a:r>
                <a:endParaRPr lang="es-ES" b="1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3" name="Imagen 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889954" y="891000"/>
                <a:ext cx="377246" cy="252000"/>
              </a:xfrm>
              <a:prstGeom prst="rect">
                <a:avLst/>
              </a:prstGeom>
            </p:spPr>
          </p:pic>
          <p:pic>
            <p:nvPicPr>
              <p:cNvPr id="11" name="Imagen 1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71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13" name="Imagen 12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10845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41" name="Imagen 4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257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2" name="Imagen 51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85800" y="2057400"/>
                <a:ext cx="307440" cy="252000"/>
              </a:xfrm>
              <a:prstGeom prst="rect">
                <a:avLst/>
              </a:prstGeom>
            </p:spPr>
          </p:pic>
          <p:pic>
            <p:nvPicPr>
              <p:cNvPr id="53" name="Imagen 52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752600" y="2057400"/>
                <a:ext cx="323077" cy="252000"/>
              </a:xfrm>
              <a:prstGeom prst="rect">
                <a:avLst/>
              </a:prstGeom>
            </p:spPr>
          </p:pic>
          <p:pic>
            <p:nvPicPr>
              <p:cNvPr id="54" name="Imagen 53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00800" y="2057400"/>
                <a:ext cx="323077" cy="252000"/>
              </a:xfrm>
              <a:prstGeom prst="rect">
                <a:avLst/>
              </a:prstGeom>
            </p:spPr>
          </p:pic>
        </p:grpSp>
        <p:cxnSp>
          <p:nvCxnSpPr>
            <p:cNvPr id="75" name="Conector recto de flecha 74"/>
            <p:cNvCxnSpPr/>
            <p:nvPr/>
          </p:nvCxnSpPr>
          <p:spPr>
            <a:xfrm>
              <a:off x="2971800" y="1219200"/>
              <a:ext cx="220980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CuadroTexto 48"/>
          <p:cNvSpPr txBox="1"/>
          <p:nvPr/>
        </p:nvSpPr>
        <p:spPr>
          <a:xfrm>
            <a:off x="844550" y="3018000"/>
            <a:ext cx="753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>
                <a:solidFill>
                  <a:srgbClr val="FFFFFF"/>
                </a:solidFill>
              </a:rPr>
              <a:t>And </a:t>
            </a:r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only</a:t>
            </a:r>
            <a:r>
              <a:rPr lang="es-ES" b="1" dirty="0">
                <a:solidFill>
                  <a:srgbClr val="FFFFFF"/>
                </a:solidFill>
              </a:rPr>
              <a:t> non-trivial </a:t>
            </a:r>
            <a:r>
              <a:rPr lang="es-ES" b="1" dirty="0" err="1">
                <a:solidFill>
                  <a:srgbClr val="FFFFFF"/>
                </a:solidFill>
              </a:rPr>
              <a:t>solutions</a:t>
            </a:r>
            <a:r>
              <a:rPr lang="es-ES" b="1" dirty="0">
                <a:solidFill>
                  <a:srgbClr val="FFFFFF"/>
                </a:solidFill>
              </a:rPr>
              <a:t> are </a:t>
            </a:r>
            <a:r>
              <a:rPr lang="es-ES" b="1" dirty="0" err="1">
                <a:solidFill>
                  <a:srgbClr val="FFFFFF"/>
                </a:solidFill>
              </a:rPr>
              <a:t>obtained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from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solution</a:t>
            </a:r>
            <a:r>
              <a:rPr lang="es-ES" b="1" dirty="0">
                <a:solidFill>
                  <a:srgbClr val="FFFFFF"/>
                </a:solidFill>
              </a:rPr>
              <a:t> of</a:t>
            </a:r>
          </a:p>
        </p:txBody>
      </p:sp>
      <p:pic>
        <p:nvPicPr>
          <p:cNvPr id="15" name="Imagen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62200" y="3780000"/>
            <a:ext cx="4420435" cy="792000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3200" y="4953000"/>
            <a:ext cx="3583580" cy="467999"/>
          </a:xfrm>
          <a:prstGeom prst="rect">
            <a:avLst/>
          </a:prstGeom>
        </p:spPr>
      </p:pic>
      <p:sp>
        <p:nvSpPr>
          <p:cNvPr id="5" name="CuadroTexto 4"/>
          <p:cNvSpPr txBox="1"/>
          <p:nvPr/>
        </p:nvSpPr>
        <p:spPr>
          <a:xfrm>
            <a:off x="838200" y="5638800"/>
            <a:ext cx="7543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chemeClr val="bg1"/>
                </a:solidFill>
              </a:rPr>
              <a:t>For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every</a:t>
            </a:r>
            <a:r>
              <a:rPr lang="es-ES" b="1" dirty="0">
                <a:solidFill>
                  <a:schemeClr val="bg1"/>
                </a:solidFill>
              </a:rPr>
              <a:t>     </a:t>
            </a:r>
            <a:r>
              <a:rPr lang="es-ES" b="1" dirty="0" err="1">
                <a:solidFill>
                  <a:schemeClr val="bg1"/>
                </a:solidFill>
              </a:rPr>
              <a:t>point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have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two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solutions</a:t>
            </a:r>
            <a:r>
              <a:rPr lang="es-ES" b="1" dirty="0">
                <a:solidFill>
                  <a:schemeClr val="bg1"/>
                </a:solidFill>
              </a:rPr>
              <a:t>,                                          </a:t>
            </a:r>
            <a:r>
              <a:rPr lang="es-ES" b="1" dirty="0" err="1">
                <a:solidFill>
                  <a:schemeClr val="bg1"/>
                </a:solidFill>
              </a:rPr>
              <a:t>but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where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have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to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sample</a:t>
            </a:r>
            <a:r>
              <a:rPr lang="es-ES" b="1" dirty="0">
                <a:solidFill>
                  <a:schemeClr val="bg1"/>
                </a:solidFill>
              </a:rPr>
              <a:t> has </a:t>
            </a:r>
            <a:r>
              <a:rPr lang="es-ES" b="1" dirty="0" err="1">
                <a:solidFill>
                  <a:schemeClr val="bg1"/>
                </a:solidFill>
              </a:rPr>
              <a:t>been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reduced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by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half</a:t>
            </a:r>
            <a:r>
              <a:rPr lang="es-ES" b="1" dirty="0">
                <a:solidFill>
                  <a:schemeClr val="bg1"/>
                </a:solidFill>
              </a:rPr>
              <a:t> </a:t>
            </a:r>
          </a:p>
        </p:txBody>
      </p:sp>
      <p:grpSp>
        <p:nvGrpSpPr>
          <p:cNvPr id="16" name="Agrupar 15"/>
          <p:cNvGrpSpPr/>
          <p:nvPr/>
        </p:nvGrpSpPr>
        <p:grpSpPr>
          <a:xfrm>
            <a:off x="762000" y="6324600"/>
            <a:ext cx="3109440" cy="432000"/>
            <a:chOff x="762000" y="6324600"/>
            <a:chExt cx="3109440" cy="432000"/>
          </a:xfrm>
        </p:grpSpPr>
        <p:pic>
          <p:nvPicPr>
            <p:cNvPr id="6" name="Imagen 5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971800" y="6324600"/>
              <a:ext cx="899640" cy="432000"/>
            </a:xfrm>
            <a:prstGeom prst="rect">
              <a:avLst/>
            </a:prstGeom>
          </p:spPr>
        </p:pic>
        <p:sp>
          <p:nvSpPr>
            <p:cNvPr id="9" name="CuadroTexto 8"/>
            <p:cNvSpPr txBox="1"/>
            <p:nvPr/>
          </p:nvSpPr>
          <p:spPr>
            <a:xfrm>
              <a:off x="762000" y="6324600"/>
              <a:ext cx="2362200" cy="381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b="1" dirty="0" err="1">
                  <a:solidFill>
                    <a:srgbClr val="FFFFFF"/>
                  </a:solidFill>
                </a:rPr>
                <a:t>One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atom</a:t>
              </a:r>
              <a:r>
                <a:rPr lang="es-ES" b="1" dirty="0">
                  <a:solidFill>
                    <a:srgbClr val="FFFFFF"/>
                  </a:solidFill>
                </a:rPr>
                <a:t>/</a:t>
              </a:r>
              <a:r>
                <a:rPr lang="es-ES" b="1" dirty="0" err="1">
                  <a:solidFill>
                    <a:srgbClr val="FFFFFF"/>
                  </a:solidFill>
                </a:rPr>
                <a:t>unit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cell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</p:grpSp>
      <p:grpSp>
        <p:nvGrpSpPr>
          <p:cNvPr id="18" name="Agrupar 17"/>
          <p:cNvGrpSpPr/>
          <p:nvPr/>
        </p:nvGrpSpPr>
        <p:grpSpPr>
          <a:xfrm>
            <a:off x="5397000" y="6324600"/>
            <a:ext cx="3366000" cy="432000"/>
            <a:chOff x="5029200" y="6324600"/>
            <a:chExt cx="3366000" cy="432000"/>
          </a:xfrm>
        </p:grpSpPr>
        <p:pic>
          <p:nvPicPr>
            <p:cNvPr id="8" name="Imagen 7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315200" y="6324600"/>
              <a:ext cx="1080000" cy="432000"/>
            </a:xfrm>
            <a:prstGeom prst="rect">
              <a:avLst/>
            </a:prstGeom>
          </p:spPr>
        </p:pic>
        <p:sp>
          <p:nvSpPr>
            <p:cNvPr id="37" name="CuadroTexto 36"/>
            <p:cNvSpPr txBox="1"/>
            <p:nvPr/>
          </p:nvSpPr>
          <p:spPr>
            <a:xfrm>
              <a:off x="5029200" y="6324600"/>
              <a:ext cx="2362200" cy="381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b="1" dirty="0" err="1">
                  <a:solidFill>
                    <a:srgbClr val="FFFFFF"/>
                  </a:solidFill>
                </a:rPr>
                <a:t>Two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atoms</a:t>
              </a:r>
              <a:r>
                <a:rPr lang="es-ES" b="1" dirty="0">
                  <a:solidFill>
                    <a:srgbClr val="FFFFFF"/>
                  </a:solidFill>
                </a:rPr>
                <a:t>/</a:t>
              </a:r>
              <a:r>
                <a:rPr lang="es-ES" b="1" dirty="0" err="1">
                  <a:solidFill>
                    <a:srgbClr val="FFFFFF"/>
                  </a:solidFill>
                </a:rPr>
                <a:t>unit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cell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</p:grpSp>
      <p:pic>
        <p:nvPicPr>
          <p:cNvPr id="36" name="Imagen 3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35877" y="5715000"/>
            <a:ext cx="197923" cy="2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7150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3820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linear </a:t>
            </a:r>
            <a:r>
              <a:rPr lang="es-ES" dirty="0" err="1"/>
              <a:t>chain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pic>
        <p:nvPicPr>
          <p:cNvPr id="8" name="Imagen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72" y="2133600"/>
            <a:ext cx="4253056" cy="3189792"/>
          </a:xfrm>
          <a:prstGeom prst="rect">
            <a:avLst/>
          </a:prstGeom>
        </p:spPr>
      </p:pic>
      <p:pic>
        <p:nvPicPr>
          <p:cNvPr id="11" name="Imagen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400" y="2133600"/>
            <a:ext cx="4217717" cy="3163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0355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r>
              <a:rPr lang="es-ES" dirty="0"/>
              <a:t>… </a:t>
            </a:r>
            <a:r>
              <a:rPr lang="es-ES" dirty="0" err="1"/>
              <a:t>Now</a:t>
            </a:r>
            <a:r>
              <a:rPr lang="es-ES" dirty="0"/>
              <a:t> </a:t>
            </a:r>
            <a:r>
              <a:rPr lang="es-ES" dirty="0" err="1"/>
              <a:t>let</a:t>
            </a:r>
            <a:r>
              <a:rPr lang="es-ES" dirty="0"/>
              <a:t> </a:t>
            </a:r>
            <a:r>
              <a:rPr lang="es-ES" dirty="0" err="1"/>
              <a:t>us</a:t>
            </a:r>
            <a:r>
              <a:rPr lang="es-ES" dirty="0"/>
              <a:t> </a:t>
            </a:r>
            <a:r>
              <a:rPr lang="es-ES" dirty="0" err="1"/>
              <a:t>practice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some</a:t>
            </a:r>
            <a:r>
              <a:rPr lang="es-ES" dirty="0"/>
              <a:t> simple </a:t>
            </a:r>
            <a:r>
              <a:rPr lang="es-ES" dirty="0" err="1"/>
              <a:t>examples</a:t>
            </a:r>
            <a:r>
              <a:rPr lang="es-ES" dirty="0"/>
              <a:t>: </a:t>
            </a:r>
            <a:r>
              <a:rPr lang="es-ES" dirty="0" err="1"/>
              <a:t>analytical</a:t>
            </a:r>
            <a:r>
              <a:rPr lang="es-ES" dirty="0"/>
              <a:t> </a:t>
            </a:r>
            <a:r>
              <a:rPr lang="es-ES" dirty="0" err="1"/>
              <a:t>calculations</a:t>
            </a:r>
            <a:r>
              <a:rPr lang="es-ES" dirty="0"/>
              <a:t> and </a:t>
            </a:r>
            <a:r>
              <a:rPr lang="es-ES" cap="small" dirty="0" err="1"/>
              <a:t>scale</a:t>
            </a:r>
            <a:r>
              <a:rPr lang="es-ES" cap="small" dirty="0"/>
              <a:t>-up </a:t>
            </a:r>
            <a:r>
              <a:rPr lang="es-ES" dirty="0" err="1"/>
              <a:t>simulations</a:t>
            </a:r>
            <a:endParaRPr lang="es-ES" dirty="0"/>
          </a:p>
        </p:txBody>
      </p:sp>
      <p:sp>
        <p:nvSpPr>
          <p:cNvPr id="3" name="CuadroTexto 2"/>
          <p:cNvSpPr txBox="1"/>
          <p:nvPr/>
        </p:nvSpPr>
        <p:spPr>
          <a:xfrm>
            <a:off x="374650" y="1459468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1-D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linear </a:t>
            </a:r>
            <a:r>
              <a:rPr lang="es-ES" b="1" dirty="0" err="1">
                <a:solidFill>
                  <a:schemeClr val="bg1"/>
                </a:solidFill>
              </a:rPr>
              <a:t>chain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. </a:t>
            </a:r>
            <a:r>
              <a:rPr lang="es-ES" b="1" dirty="0" err="1">
                <a:solidFill>
                  <a:schemeClr val="bg1"/>
                </a:solidFill>
              </a:rPr>
              <a:t>One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atom</a:t>
            </a:r>
            <a:r>
              <a:rPr lang="es-ES" b="1" dirty="0">
                <a:solidFill>
                  <a:schemeClr val="bg1"/>
                </a:solidFill>
              </a:rPr>
              <a:t> in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sp>
        <p:nvSpPr>
          <p:cNvPr id="4" name="CuadroTexto 3"/>
          <p:cNvSpPr txBox="1"/>
          <p:nvPr/>
        </p:nvSpPr>
        <p:spPr>
          <a:xfrm>
            <a:off x="381000" y="2286000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1-D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linear </a:t>
            </a:r>
            <a:r>
              <a:rPr lang="es-ES" b="1" dirty="0" err="1">
                <a:solidFill>
                  <a:schemeClr val="bg1"/>
                </a:solidFill>
              </a:rPr>
              <a:t>chain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. </a:t>
            </a:r>
            <a:r>
              <a:rPr lang="es-ES" b="1" dirty="0" err="1">
                <a:solidFill>
                  <a:schemeClr val="bg1"/>
                </a:solidFill>
              </a:rPr>
              <a:t>Two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atoms</a:t>
            </a:r>
            <a:r>
              <a:rPr lang="es-ES" b="1" dirty="0">
                <a:solidFill>
                  <a:schemeClr val="bg1"/>
                </a:solidFill>
              </a:rPr>
              <a:t> in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sp>
        <p:nvSpPr>
          <p:cNvPr id="5" name="CuadroTexto 4"/>
          <p:cNvSpPr txBox="1"/>
          <p:nvPr/>
        </p:nvSpPr>
        <p:spPr>
          <a:xfrm>
            <a:off x="381000" y="3048000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rgbClr val="FFFF00"/>
                </a:solidFill>
              </a:rPr>
              <a:t>2-D </a:t>
            </a:r>
            <a:r>
              <a:rPr lang="es-ES" b="1" dirty="0" err="1">
                <a:solidFill>
                  <a:srgbClr val="FFFF00"/>
                </a:solidFill>
              </a:rPr>
              <a:t>Monoatomic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plane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with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only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i="1" dirty="0">
                <a:solidFill>
                  <a:srgbClr val="FFFF00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rgbClr val="FFFF00"/>
                </a:solidFill>
              </a:rPr>
              <a:t>-</a:t>
            </a:r>
            <a:r>
              <a:rPr lang="es-ES" b="1" dirty="0" err="1">
                <a:solidFill>
                  <a:srgbClr val="FFFF00"/>
                </a:solidFill>
              </a:rPr>
              <a:t>orbitals</a:t>
            </a:r>
            <a:r>
              <a:rPr lang="es-ES" b="1" dirty="0">
                <a:solidFill>
                  <a:srgbClr val="FFFF00"/>
                </a:solidFill>
              </a:rPr>
              <a:t> </a:t>
            </a:r>
          </a:p>
        </p:txBody>
      </p:sp>
      <p:sp>
        <p:nvSpPr>
          <p:cNvPr id="6" name="CuadroTexto 5"/>
          <p:cNvSpPr txBox="1"/>
          <p:nvPr/>
        </p:nvSpPr>
        <p:spPr>
          <a:xfrm>
            <a:off x="381000" y="3918488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3-D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cube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920209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0678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     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</a:t>
            </a:r>
            <a:r>
              <a:rPr lang="es-ES" dirty="0" err="1"/>
              <a:t>square</a:t>
            </a:r>
            <a:r>
              <a:rPr lang="es-ES" dirty="0"/>
              <a:t> </a:t>
            </a:r>
            <a:r>
              <a:rPr lang="es-ES" dirty="0" err="1"/>
              <a:t>plane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5" name="Agrupar 4"/>
          <p:cNvGrpSpPr/>
          <p:nvPr/>
        </p:nvGrpSpPr>
        <p:grpSpPr>
          <a:xfrm>
            <a:off x="533400" y="916255"/>
            <a:ext cx="8001000" cy="2893745"/>
            <a:chOff x="533400" y="916255"/>
            <a:chExt cx="8001000" cy="2893745"/>
          </a:xfrm>
        </p:grpSpPr>
        <p:sp>
          <p:nvSpPr>
            <p:cNvPr id="7" name="Rectángulo 6"/>
            <p:cNvSpPr/>
            <p:nvPr/>
          </p:nvSpPr>
          <p:spPr>
            <a:xfrm>
              <a:off x="533400" y="990600"/>
              <a:ext cx="8001000" cy="91440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grpSp>
          <p:nvGrpSpPr>
            <p:cNvPr id="20" name="Agrupar 19"/>
            <p:cNvGrpSpPr/>
            <p:nvPr/>
          </p:nvGrpSpPr>
          <p:grpSpPr>
            <a:xfrm>
              <a:off x="533400" y="1905000"/>
              <a:ext cx="8001000" cy="914400"/>
              <a:chOff x="457200" y="1524000"/>
              <a:chExt cx="8001000" cy="914400"/>
            </a:xfrm>
          </p:grpSpPr>
          <p:sp>
            <p:nvSpPr>
              <p:cNvPr id="21" name="Rectángulo 20"/>
              <p:cNvSpPr/>
              <p:nvPr/>
            </p:nvSpPr>
            <p:spPr>
              <a:xfrm>
                <a:off x="457200" y="1524000"/>
                <a:ext cx="8001000" cy="9144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grpSp>
            <p:nvGrpSpPr>
              <p:cNvPr id="22" name="Agrupar 21"/>
              <p:cNvGrpSpPr/>
              <p:nvPr/>
            </p:nvGrpSpPr>
            <p:grpSpPr>
              <a:xfrm>
                <a:off x="513348" y="1638300"/>
                <a:ext cx="7868652" cy="723900"/>
                <a:chOff x="513348" y="1638300"/>
                <a:chExt cx="7868652" cy="723900"/>
              </a:xfrm>
            </p:grpSpPr>
            <p:cxnSp>
              <p:nvCxnSpPr>
                <p:cNvPr id="23" name="48 Conector recto"/>
                <p:cNvCxnSpPr/>
                <p:nvPr/>
              </p:nvCxnSpPr>
              <p:spPr>
                <a:xfrm flipV="1">
                  <a:off x="513348" y="2000250"/>
                  <a:ext cx="7868652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24" name="42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78039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5" name="4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191706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6" name="55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306808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7" name="57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421910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8" name="5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535809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9" name="61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649708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0" name="63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648104" y="1638300"/>
                  <a:ext cx="723900" cy="723900"/>
                </a:xfrm>
                <a:prstGeom prst="rect">
                  <a:avLst/>
                </a:prstGeom>
              </p:spPr>
            </p:pic>
          </p:grpSp>
        </p:grpSp>
        <p:cxnSp>
          <p:nvCxnSpPr>
            <p:cNvPr id="9" name="48 Conector recto"/>
            <p:cNvCxnSpPr/>
            <p:nvPr/>
          </p:nvCxnSpPr>
          <p:spPr>
            <a:xfrm flipV="1">
              <a:off x="589548" y="1466850"/>
              <a:ext cx="7868652" cy="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" name="42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854239" y="1104900"/>
              <a:ext cx="723900" cy="723900"/>
            </a:xfrm>
            <a:prstGeom prst="rect">
              <a:avLst/>
            </a:prstGeom>
          </p:spPr>
        </p:pic>
        <p:pic>
          <p:nvPicPr>
            <p:cNvPr id="14" name="49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993263" y="1104900"/>
              <a:ext cx="723900" cy="723900"/>
            </a:xfrm>
            <a:prstGeom prst="rect">
              <a:avLst/>
            </a:prstGeom>
          </p:spPr>
        </p:pic>
        <p:pic>
          <p:nvPicPr>
            <p:cNvPr id="15" name="55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44284" y="1104900"/>
              <a:ext cx="723900" cy="723900"/>
            </a:xfrm>
            <a:prstGeom prst="rect">
              <a:avLst/>
            </a:prstGeom>
          </p:spPr>
        </p:pic>
        <p:pic>
          <p:nvPicPr>
            <p:cNvPr id="16" name="57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295304" y="1104900"/>
              <a:ext cx="723900" cy="723900"/>
            </a:xfrm>
            <a:prstGeom prst="rect">
              <a:avLst/>
            </a:prstGeom>
          </p:spPr>
        </p:pic>
        <p:pic>
          <p:nvPicPr>
            <p:cNvPr id="17" name="59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434293" y="1104900"/>
              <a:ext cx="723900" cy="723900"/>
            </a:xfrm>
            <a:prstGeom prst="rect">
              <a:avLst/>
            </a:prstGeom>
          </p:spPr>
        </p:pic>
        <p:pic>
          <p:nvPicPr>
            <p:cNvPr id="18" name="61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573283" y="1104900"/>
              <a:ext cx="723900" cy="723900"/>
            </a:xfrm>
            <a:prstGeom prst="rect">
              <a:avLst/>
            </a:prstGeom>
          </p:spPr>
        </p:pic>
        <p:pic>
          <p:nvPicPr>
            <p:cNvPr id="19" name="63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24304" y="1104900"/>
              <a:ext cx="723900" cy="723900"/>
            </a:xfrm>
            <a:prstGeom prst="rect">
              <a:avLst/>
            </a:prstGeom>
          </p:spPr>
        </p:pic>
        <p:grpSp>
          <p:nvGrpSpPr>
            <p:cNvPr id="31" name="Agrupar 30"/>
            <p:cNvGrpSpPr/>
            <p:nvPr/>
          </p:nvGrpSpPr>
          <p:grpSpPr>
            <a:xfrm>
              <a:off x="533400" y="2819400"/>
              <a:ext cx="8001000" cy="914400"/>
              <a:chOff x="457200" y="1524000"/>
              <a:chExt cx="8001000" cy="914400"/>
            </a:xfrm>
          </p:grpSpPr>
          <p:sp>
            <p:nvSpPr>
              <p:cNvPr id="32" name="Rectángulo 31"/>
              <p:cNvSpPr/>
              <p:nvPr/>
            </p:nvSpPr>
            <p:spPr>
              <a:xfrm>
                <a:off x="457200" y="1524000"/>
                <a:ext cx="8001000" cy="9144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grpSp>
            <p:nvGrpSpPr>
              <p:cNvPr id="33" name="Agrupar 32"/>
              <p:cNvGrpSpPr/>
              <p:nvPr/>
            </p:nvGrpSpPr>
            <p:grpSpPr>
              <a:xfrm>
                <a:off x="513348" y="1638300"/>
                <a:ext cx="7868652" cy="723900"/>
                <a:chOff x="513348" y="1638300"/>
                <a:chExt cx="7868652" cy="723900"/>
              </a:xfrm>
            </p:grpSpPr>
            <p:cxnSp>
              <p:nvCxnSpPr>
                <p:cNvPr id="34" name="48 Conector recto"/>
                <p:cNvCxnSpPr/>
                <p:nvPr/>
              </p:nvCxnSpPr>
              <p:spPr>
                <a:xfrm flipV="1">
                  <a:off x="513348" y="2000250"/>
                  <a:ext cx="7868652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35" name="42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78039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6" name="4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191706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7" name="55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306808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8" name="57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421910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9" name="5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535809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40" name="61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649708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41" name="63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648104" y="1638300"/>
                  <a:ext cx="723900" cy="723900"/>
                </a:xfrm>
                <a:prstGeom prst="rect">
                  <a:avLst/>
                </a:prstGeom>
              </p:spPr>
            </p:pic>
          </p:grpSp>
        </p:grpSp>
        <p:cxnSp>
          <p:nvCxnSpPr>
            <p:cNvPr id="42" name="48 Conector recto"/>
            <p:cNvCxnSpPr/>
            <p:nvPr/>
          </p:nvCxnSpPr>
          <p:spPr>
            <a:xfrm>
              <a:off x="1219200" y="1002000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48 Conector recto"/>
            <p:cNvCxnSpPr/>
            <p:nvPr/>
          </p:nvCxnSpPr>
          <p:spPr>
            <a:xfrm>
              <a:off x="2362200" y="990600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48 Conector recto"/>
            <p:cNvCxnSpPr/>
            <p:nvPr/>
          </p:nvCxnSpPr>
          <p:spPr>
            <a:xfrm>
              <a:off x="3505200" y="975731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48 Conector recto"/>
            <p:cNvCxnSpPr/>
            <p:nvPr/>
          </p:nvCxnSpPr>
          <p:spPr>
            <a:xfrm>
              <a:off x="4648200" y="960862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48 Conector recto"/>
            <p:cNvCxnSpPr/>
            <p:nvPr/>
          </p:nvCxnSpPr>
          <p:spPr>
            <a:xfrm>
              <a:off x="5791200" y="945993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48 Conector recto"/>
            <p:cNvCxnSpPr/>
            <p:nvPr/>
          </p:nvCxnSpPr>
          <p:spPr>
            <a:xfrm>
              <a:off x="6934200" y="931124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48 Conector recto"/>
            <p:cNvCxnSpPr/>
            <p:nvPr/>
          </p:nvCxnSpPr>
          <p:spPr>
            <a:xfrm>
              <a:off x="8077200" y="916255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9" name="Conector recto de flecha 48"/>
          <p:cNvCxnSpPr/>
          <p:nvPr/>
        </p:nvCxnSpPr>
        <p:spPr>
          <a:xfrm>
            <a:off x="1219200" y="3962400"/>
            <a:ext cx="1143000" cy="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Conector recto de flecha 52"/>
          <p:cNvCxnSpPr/>
          <p:nvPr/>
        </p:nvCxnSpPr>
        <p:spPr>
          <a:xfrm flipV="1">
            <a:off x="381000" y="2438400"/>
            <a:ext cx="0" cy="83820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57" name="Agrupar 56"/>
          <p:cNvGrpSpPr/>
          <p:nvPr/>
        </p:nvGrpSpPr>
        <p:grpSpPr>
          <a:xfrm>
            <a:off x="-43133" y="4516800"/>
            <a:ext cx="9144000" cy="978932"/>
            <a:chOff x="0" y="3048000"/>
            <a:chExt cx="9144000" cy="978932"/>
          </a:xfrm>
        </p:grpSpPr>
        <p:grpSp>
          <p:nvGrpSpPr>
            <p:cNvPr id="58" name="Agrupar 57"/>
            <p:cNvGrpSpPr/>
            <p:nvPr/>
          </p:nvGrpSpPr>
          <p:grpSpPr>
            <a:xfrm>
              <a:off x="0" y="3048000"/>
              <a:ext cx="9144000" cy="369332"/>
              <a:chOff x="-793750" y="2209800"/>
              <a:chExt cx="9144000" cy="369332"/>
            </a:xfrm>
          </p:grpSpPr>
          <p:sp>
            <p:nvSpPr>
              <p:cNvPr id="61" name="CuadroTexto 60"/>
              <p:cNvSpPr txBox="1"/>
              <p:nvPr/>
            </p:nvSpPr>
            <p:spPr>
              <a:xfrm>
                <a:off x="-793750" y="2209800"/>
                <a:ext cx="91440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s-ES" b="1" dirty="0" err="1">
                    <a:solidFill>
                      <a:srgbClr val="FFFFFF"/>
                    </a:solidFill>
                  </a:rPr>
                  <a:t>Only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one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atomic</a:t>
                </a:r>
                <a:r>
                  <a:rPr lang="es-ES" b="1" dirty="0">
                    <a:solidFill>
                      <a:srgbClr val="FFFFFF"/>
                    </a:solidFill>
                  </a:rPr>
                  <a:t> orbital in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the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unit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cell</a:t>
                </a:r>
                <a:r>
                  <a:rPr lang="es-ES" b="1" dirty="0">
                    <a:solidFill>
                      <a:srgbClr val="FFFFFF"/>
                    </a:solidFill>
                  </a:rPr>
                  <a:t> (               ).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Let</a:t>
                </a:r>
                <a:r>
                  <a:rPr lang="es-ES" b="1" dirty="0">
                    <a:solidFill>
                      <a:srgbClr val="FFFFFF"/>
                    </a:solidFill>
                  </a:rPr>
                  <a:t>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us</a:t>
                </a:r>
                <a:r>
                  <a:rPr lang="es-ES" b="1" dirty="0">
                    <a:solidFill>
                      <a:srgbClr val="FFFFFF"/>
                    </a:solidFill>
                  </a:rPr>
                  <a:t> denote </a:t>
                </a:r>
                <a:r>
                  <a:rPr lang="es-ES" b="1" dirty="0" err="1">
                    <a:solidFill>
                      <a:srgbClr val="FFFFFF"/>
                    </a:solidFill>
                  </a:rPr>
                  <a:t>this</a:t>
                </a:r>
                <a:r>
                  <a:rPr lang="es-ES" b="1" dirty="0">
                    <a:solidFill>
                      <a:srgbClr val="FFFFFF"/>
                    </a:solidFill>
                  </a:rPr>
                  <a:t> orbital (</a:t>
                </a:r>
                <a:r>
                  <a:rPr lang="es-ES" i="1" dirty="0">
                    <a:solidFill>
                      <a:srgbClr val="FFFFFF"/>
                    </a:solidFill>
                    <a:latin typeface="Times New Roman"/>
                    <a:cs typeface="Times New Roman"/>
                  </a:rPr>
                  <a:t>s</a:t>
                </a:r>
                <a:r>
                  <a:rPr lang="es-ES" b="1" dirty="0">
                    <a:solidFill>
                      <a:srgbClr val="FFFFFF"/>
                    </a:solidFill>
                  </a:rPr>
                  <a:t>)               </a:t>
                </a:r>
              </a:p>
            </p:txBody>
          </p:sp>
          <p:pic>
            <p:nvPicPr>
              <p:cNvPr id="62" name="Imagen 61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25850" y="2286000"/>
                <a:ext cx="855593" cy="252000"/>
              </a:xfrm>
              <a:prstGeom prst="rect">
                <a:avLst/>
              </a:prstGeom>
            </p:spPr>
          </p:pic>
        </p:grpSp>
        <p:sp>
          <p:nvSpPr>
            <p:cNvPr id="59" name="CuadroTexto 58"/>
            <p:cNvSpPr txBox="1"/>
            <p:nvPr/>
          </p:nvSpPr>
          <p:spPr>
            <a:xfrm>
              <a:off x="298450" y="3657600"/>
              <a:ext cx="853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  <a:r>
                <a:rPr lang="es-ES" b="1" dirty="0" err="1">
                  <a:solidFill>
                    <a:srgbClr val="FFFFFF"/>
                  </a:solidFill>
                </a:rPr>
                <a:t>Hamiltonian</a:t>
              </a:r>
              <a:r>
                <a:rPr lang="es-ES" b="1" dirty="0">
                  <a:solidFill>
                    <a:srgbClr val="FFFFFF"/>
                  </a:solidFill>
                </a:rPr>
                <a:t> and </a:t>
              </a:r>
              <a:r>
                <a:rPr lang="es-ES" b="1" dirty="0" err="1">
                  <a:solidFill>
                    <a:srgbClr val="FFFFFF"/>
                  </a:solidFill>
                </a:rPr>
                <a:t>Overlap</a:t>
              </a:r>
              <a:r>
                <a:rPr lang="es-ES" b="1" dirty="0">
                  <a:solidFill>
                    <a:srgbClr val="FFFFFF"/>
                  </a:solidFill>
                </a:rPr>
                <a:t> matrices are </a:t>
              </a:r>
              <a:r>
                <a:rPr lang="es-ES" b="1" dirty="0" err="1">
                  <a:solidFill>
                    <a:srgbClr val="FFFFFF"/>
                  </a:solidFill>
                </a:rPr>
                <a:t>just</a:t>
              </a:r>
              <a:r>
                <a:rPr lang="es-ES" b="1" dirty="0">
                  <a:solidFill>
                    <a:srgbClr val="FFFFFF"/>
                  </a:solidFill>
                </a:rPr>
                <a:t> simple real </a:t>
              </a:r>
              <a:r>
                <a:rPr lang="es-ES" b="1" dirty="0" err="1">
                  <a:solidFill>
                    <a:srgbClr val="FFFFFF"/>
                  </a:solidFill>
                </a:rPr>
                <a:t>numbers</a:t>
              </a:r>
              <a:endParaRPr lang="es-ES" b="1" dirty="0">
                <a:solidFill>
                  <a:srgbClr val="FFFFFF"/>
                </a:solidFill>
              </a:endParaRPr>
            </a:p>
          </p:txBody>
        </p:sp>
        <p:pic>
          <p:nvPicPr>
            <p:cNvPr id="60" name="Imagen 5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419600" y="3352800"/>
              <a:ext cx="324000" cy="324000"/>
            </a:xfrm>
            <a:prstGeom prst="rect">
              <a:avLst/>
            </a:prstGeom>
          </p:spPr>
        </p:pic>
      </p:grpSp>
      <p:pic>
        <p:nvPicPr>
          <p:cNvPr id="67" name="Imagen 6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267" y="4645800"/>
            <a:ext cx="643440" cy="252000"/>
          </a:xfrm>
          <a:prstGeom prst="rect">
            <a:avLst/>
          </a:prstGeom>
        </p:spPr>
      </p:pic>
      <p:pic>
        <p:nvPicPr>
          <p:cNvPr id="68" name="Imagen 6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61800" y="3962400"/>
            <a:ext cx="419400" cy="360000"/>
          </a:xfrm>
          <a:prstGeom prst="rect">
            <a:avLst/>
          </a:prstGeom>
        </p:spPr>
      </p:pic>
      <p:pic>
        <p:nvPicPr>
          <p:cNvPr id="69" name="Imagen 6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2667000"/>
            <a:ext cx="386544" cy="360000"/>
          </a:xfrm>
          <a:prstGeom prst="rect">
            <a:avLst/>
          </a:prstGeom>
        </p:spPr>
      </p:pic>
      <p:sp>
        <p:nvSpPr>
          <p:cNvPr id="70" name="CuadroTexto 69"/>
          <p:cNvSpPr txBox="1"/>
          <p:nvPr/>
        </p:nvSpPr>
        <p:spPr>
          <a:xfrm>
            <a:off x="2286000" y="4114800"/>
            <a:ext cx="46482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>
                <a:solidFill>
                  <a:schemeClr val="bg1"/>
                </a:solidFill>
              </a:rPr>
              <a:t>We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keep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previous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approximations</a:t>
            </a:r>
            <a:endParaRPr lang="es-ES_tradnl" b="1" dirty="0">
              <a:solidFill>
                <a:schemeClr val="bg1"/>
              </a:solidFill>
            </a:endParaRPr>
          </a:p>
        </p:txBody>
      </p:sp>
      <p:grpSp>
        <p:nvGrpSpPr>
          <p:cNvPr id="3" name="Agrupar 2"/>
          <p:cNvGrpSpPr/>
          <p:nvPr/>
        </p:nvGrpSpPr>
        <p:grpSpPr>
          <a:xfrm>
            <a:off x="457200" y="5851669"/>
            <a:ext cx="8686800" cy="923330"/>
            <a:chOff x="457200" y="5851669"/>
            <a:chExt cx="8686800" cy="923330"/>
          </a:xfrm>
        </p:grpSpPr>
        <p:grpSp>
          <p:nvGrpSpPr>
            <p:cNvPr id="63" name="Agrupar 62"/>
            <p:cNvGrpSpPr/>
            <p:nvPr/>
          </p:nvGrpSpPr>
          <p:grpSpPr>
            <a:xfrm>
              <a:off x="457200" y="5851669"/>
              <a:ext cx="6400800" cy="923330"/>
              <a:chOff x="2286000" y="4154269"/>
              <a:chExt cx="6400800" cy="923330"/>
            </a:xfrm>
          </p:grpSpPr>
          <p:sp>
            <p:nvSpPr>
              <p:cNvPr id="64" name="Rectángulo 63"/>
              <p:cNvSpPr/>
              <p:nvPr/>
            </p:nvSpPr>
            <p:spPr>
              <a:xfrm>
                <a:off x="2286000" y="4154269"/>
                <a:ext cx="4572000" cy="923330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285750" indent="-285750">
                  <a:buFontTx/>
                  <a:buChar char="-"/>
                </a:pPr>
                <a:r>
                  <a:rPr lang="es-ES" b="1" dirty="0" err="1">
                    <a:solidFill>
                      <a:schemeClr val="bg1"/>
                    </a:solidFill>
                  </a:rPr>
                  <a:t>Only</a:t>
                </a:r>
                <a:r>
                  <a:rPr lang="es-ES" b="1" dirty="0">
                    <a:solidFill>
                      <a:schemeClr val="bg1"/>
                    </a:solidFill>
                  </a:rPr>
                  <a:t> </a:t>
                </a:r>
                <a:r>
                  <a:rPr lang="es-ES" b="1" dirty="0" err="1">
                    <a:solidFill>
                      <a:srgbClr val="FF4633"/>
                    </a:solidFill>
                  </a:rPr>
                  <a:t>on-site</a:t>
                </a:r>
                <a:endParaRPr lang="es-ES" b="1" dirty="0">
                  <a:solidFill>
                    <a:srgbClr val="FF4633"/>
                  </a:solidFill>
                </a:endParaRPr>
              </a:p>
              <a:p>
                <a:endParaRPr lang="es-ES" b="1" dirty="0">
                  <a:solidFill>
                    <a:srgbClr val="FF4633"/>
                  </a:solidFill>
                </a:endParaRPr>
              </a:p>
              <a:p>
                <a:pPr marL="285750" indent="-285750">
                  <a:buFontTx/>
                  <a:buChar char="-"/>
                </a:pPr>
                <a:r>
                  <a:rPr lang="es-ES" b="1" dirty="0">
                    <a:solidFill>
                      <a:schemeClr val="bg1"/>
                    </a:solidFill>
                  </a:rPr>
                  <a:t>And </a:t>
                </a:r>
                <a:r>
                  <a:rPr lang="es-ES" b="1" dirty="0" err="1">
                    <a:solidFill>
                      <a:srgbClr val="FF4633"/>
                    </a:solidFill>
                  </a:rPr>
                  <a:t>nearest</a:t>
                </a:r>
                <a:r>
                  <a:rPr lang="es-ES" b="1" dirty="0">
                    <a:solidFill>
                      <a:srgbClr val="FF4633"/>
                    </a:solidFill>
                  </a:rPr>
                  <a:t> </a:t>
                </a:r>
                <a:r>
                  <a:rPr lang="es-ES" b="1" dirty="0" err="1">
                    <a:solidFill>
                      <a:srgbClr val="FF4633"/>
                    </a:solidFill>
                  </a:rPr>
                  <a:t>neigbour</a:t>
                </a:r>
                <a:r>
                  <a:rPr lang="es-ES" b="1" dirty="0">
                    <a:solidFill>
                      <a:srgbClr val="FF4633"/>
                    </a:solidFill>
                  </a:rPr>
                  <a:t> </a:t>
                </a:r>
                <a:r>
                  <a:rPr lang="es-ES" b="1" dirty="0" err="1">
                    <a:solidFill>
                      <a:srgbClr val="FF4633"/>
                    </a:solidFill>
                  </a:rPr>
                  <a:t>approximation</a:t>
                </a:r>
                <a:r>
                  <a:rPr lang="es-ES" b="1" dirty="0">
                    <a:solidFill>
                      <a:srgbClr val="FF4633"/>
                    </a:solidFill>
                  </a:rPr>
                  <a:t> </a:t>
                </a:r>
              </a:p>
            </p:txBody>
          </p:sp>
          <p:pic>
            <p:nvPicPr>
              <p:cNvPr id="65" name="Imagen 64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54665" y="4191000"/>
                <a:ext cx="1932135" cy="360000"/>
              </a:xfrm>
              <a:prstGeom prst="rect">
                <a:avLst/>
              </a:prstGeom>
            </p:spPr>
          </p:pic>
        </p:grpSp>
        <p:pic>
          <p:nvPicPr>
            <p:cNvPr id="71" name="Imagen 70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896913" y="6400800"/>
              <a:ext cx="4247087" cy="360000"/>
            </a:xfrm>
            <a:prstGeom prst="rect">
              <a:avLst/>
            </a:prstGeom>
          </p:spPr>
        </p:pic>
      </p:grpSp>
      <p:sp>
        <p:nvSpPr>
          <p:cNvPr id="4" name="CuadroTexto 3"/>
          <p:cNvSpPr txBox="1"/>
          <p:nvPr/>
        </p:nvSpPr>
        <p:spPr>
          <a:xfrm>
            <a:off x="2133600" y="5486400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>
                <a:solidFill>
                  <a:schemeClr val="bg1"/>
                </a:solidFill>
              </a:rPr>
              <a:t>Hamiltonian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matrix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elements</a:t>
            </a:r>
            <a:r>
              <a:rPr lang="es-ES_tradnl" b="1" dirty="0">
                <a:solidFill>
                  <a:schemeClr val="bg1"/>
                </a:solidFill>
              </a:rPr>
              <a:t> in real </a:t>
            </a:r>
            <a:r>
              <a:rPr lang="es-ES_tradnl" b="1" dirty="0" err="1">
                <a:solidFill>
                  <a:schemeClr val="bg1"/>
                </a:solidFill>
              </a:rPr>
              <a:t>space</a:t>
            </a:r>
            <a:endParaRPr lang="es-ES_tradnl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03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0678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    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</a:t>
            </a:r>
            <a:r>
              <a:rPr lang="es-ES" dirty="0" err="1"/>
              <a:t>square</a:t>
            </a:r>
            <a:r>
              <a:rPr lang="es-ES" dirty="0"/>
              <a:t> </a:t>
            </a:r>
            <a:r>
              <a:rPr lang="es-ES" dirty="0" err="1"/>
              <a:t>plane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5" name="Agrupar 4"/>
          <p:cNvGrpSpPr/>
          <p:nvPr/>
        </p:nvGrpSpPr>
        <p:grpSpPr>
          <a:xfrm>
            <a:off x="533400" y="916255"/>
            <a:ext cx="8001000" cy="2893745"/>
            <a:chOff x="533400" y="916255"/>
            <a:chExt cx="8001000" cy="2893745"/>
          </a:xfrm>
        </p:grpSpPr>
        <p:sp>
          <p:nvSpPr>
            <p:cNvPr id="7" name="Rectángulo 6"/>
            <p:cNvSpPr/>
            <p:nvPr/>
          </p:nvSpPr>
          <p:spPr>
            <a:xfrm>
              <a:off x="533400" y="990600"/>
              <a:ext cx="8001000" cy="91440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grpSp>
          <p:nvGrpSpPr>
            <p:cNvPr id="20" name="Agrupar 19"/>
            <p:cNvGrpSpPr/>
            <p:nvPr/>
          </p:nvGrpSpPr>
          <p:grpSpPr>
            <a:xfrm>
              <a:off x="533400" y="1905000"/>
              <a:ext cx="8001000" cy="914400"/>
              <a:chOff x="457200" y="1524000"/>
              <a:chExt cx="8001000" cy="914400"/>
            </a:xfrm>
          </p:grpSpPr>
          <p:sp>
            <p:nvSpPr>
              <p:cNvPr id="21" name="Rectángulo 20"/>
              <p:cNvSpPr/>
              <p:nvPr/>
            </p:nvSpPr>
            <p:spPr>
              <a:xfrm>
                <a:off x="457200" y="1524000"/>
                <a:ext cx="8001000" cy="9144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grpSp>
            <p:nvGrpSpPr>
              <p:cNvPr id="22" name="Agrupar 21"/>
              <p:cNvGrpSpPr/>
              <p:nvPr/>
            </p:nvGrpSpPr>
            <p:grpSpPr>
              <a:xfrm>
                <a:off x="513348" y="1638300"/>
                <a:ext cx="7868652" cy="723900"/>
                <a:chOff x="513348" y="1638300"/>
                <a:chExt cx="7868652" cy="723900"/>
              </a:xfrm>
            </p:grpSpPr>
            <p:cxnSp>
              <p:nvCxnSpPr>
                <p:cNvPr id="23" name="48 Conector recto"/>
                <p:cNvCxnSpPr/>
                <p:nvPr/>
              </p:nvCxnSpPr>
              <p:spPr>
                <a:xfrm flipV="1">
                  <a:off x="513348" y="2000250"/>
                  <a:ext cx="7868652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24" name="42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78039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5" name="4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191706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6" name="55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306808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7" name="57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421910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8" name="5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535809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9" name="61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649708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0" name="63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648104" y="1638300"/>
                  <a:ext cx="723900" cy="723900"/>
                </a:xfrm>
                <a:prstGeom prst="rect">
                  <a:avLst/>
                </a:prstGeom>
              </p:spPr>
            </p:pic>
          </p:grpSp>
        </p:grpSp>
        <p:cxnSp>
          <p:nvCxnSpPr>
            <p:cNvPr id="9" name="48 Conector recto"/>
            <p:cNvCxnSpPr/>
            <p:nvPr/>
          </p:nvCxnSpPr>
          <p:spPr>
            <a:xfrm flipV="1">
              <a:off x="589548" y="1466850"/>
              <a:ext cx="7868652" cy="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" name="42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854239" y="1104900"/>
              <a:ext cx="723900" cy="723900"/>
            </a:xfrm>
            <a:prstGeom prst="rect">
              <a:avLst/>
            </a:prstGeom>
          </p:spPr>
        </p:pic>
        <p:pic>
          <p:nvPicPr>
            <p:cNvPr id="14" name="49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993263" y="1104900"/>
              <a:ext cx="723900" cy="723900"/>
            </a:xfrm>
            <a:prstGeom prst="rect">
              <a:avLst/>
            </a:prstGeom>
          </p:spPr>
        </p:pic>
        <p:pic>
          <p:nvPicPr>
            <p:cNvPr id="15" name="55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44284" y="1104900"/>
              <a:ext cx="723900" cy="723900"/>
            </a:xfrm>
            <a:prstGeom prst="rect">
              <a:avLst/>
            </a:prstGeom>
          </p:spPr>
        </p:pic>
        <p:pic>
          <p:nvPicPr>
            <p:cNvPr id="16" name="57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295304" y="1104900"/>
              <a:ext cx="723900" cy="723900"/>
            </a:xfrm>
            <a:prstGeom prst="rect">
              <a:avLst/>
            </a:prstGeom>
          </p:spPr>
        </p:pic>
        <p:pic>
          <p:nvPicPr>
            <p:cNvPr id="17" name="59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434293" y="1104900"/>
              <a:ext cx="723900" cy="723900"/>
            </a:xfrm>
            <a:prstGeom prst="rect">
              <a:avLst/>
            </a:prstGeom>
          </p:spPr>
        </p:pic>
        <p:pic>
          <p:nvPicPr>
            <p:cNvPr id="18" name="61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573283" y="1104900"/>
              <a:ext cx="723900" cy="723900"/>
            </a:xfrm>
            <a:prstGeom prst="rect">
              <a:avLst/>
            </a:prstGeom>
          </p:spPr>
        </p:pic>
        <p:pic>
          <p:nvPicPr>
            <p:cNvPr id="19" name="63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24304" y="1104900"/>
              <a:ext cx="723900" cy="723900"/>
            </a:xfrm>
            <a:prstGeom prst="rect">
              <a:avLst/>
            </a:prstGeom>
          </p:spPr>
        </p:pic>
        <p:grpSp>
          <p:nvGrpSpPr>
            <p:cNvPr id="31" name="Agrupar 30"/>
            <p:cNvGrpSpPr/>
            <p:nvPr/>
          </p:nvGrpSpPr>
          <p:grpSpPr>
            <a:xfrm>
              <a:off x="533400" y="2819400"/>
              <a:ext cx="8001000" cy="914400"/>
              <a:chOff x="457200" y="1524000"/>
              <a:chExt cx="8001000" cy="914400"/>
            </a:xfrm>
          </p:grpSpPr>
          <p:sp>
            <p:nvSpPr>
              <p:cNvPr id="32" name="Rectángulo 31"/>
              <p:cNvSpPr/>
              <p:nvPr/>
            </p:nvSpPr>
            <p:spPr>
              <a:xfrm>
                <a:off x="457200" y="1524000"/>
                <a:ext cx="8001000" cy="9144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grpSp>
            <p:nvGrpSpPr>
              <p:cNvPr id="33" name="Agrupar 32"/>
              <p:cNvGrpSpPr/>
              <p:nvPr/>
            </p:nvGrpSpPr>
            <p:grpSpPr>
              <a:xfrm>
                <a:off x="513348" y="1638300"/>
                <a:ext cx="7868652" cy="723900"/>
                <a:chOff x="513348" y="1638300"/>
                <a:chExt cx="7868652" cy="723900"/>
              </a:xfrm>
            </p:grpSpPr>
            <p:cxnSp>
              <p:nvCxnSpPr>
                <p:cNvPr id="34" name="48 Conector recto"/>
                <p:cNvCxnSpPr/>
                <p:nvPr/>
              </p:nvCxnSpPr>
              <p:spPr>
                <a:xfrm flipV="1">
                  <a:off x="513348" y="2000250"/>
                  <a:ext cx="7868652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35" name="42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78039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6" name="4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191706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7" name="55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306808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8" name="57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421910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9" name="5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535809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40" name="61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649708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41" name="63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648104" y="1638300"/>
                  <a:ext cx="723900" cy="723900"/>
                </a:xfrm>
                <a:prstGeom prst="rect">
                  <a:avLst/>
                </a:prstGeom>
              </p:spPr>
            </p:pic>
          </p:grpSp>
        </p:grpSp>
        <p:cxnSp>
          <p:nvCxnSpPr>
            <p:cNvPr id="42" name="48 Conector recto"/>
            <p:cNvCxnSpPr/>
            <p:nvPr/>
          </p:nvCxnSpPr>
          <p:spPr>
            <a:xfrm>
              <a:off x="1219200" y="1002000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48 Conector recto"/>
            <p:cNvCxnSpPr/>
            <p:nvPr/>
          </p:nvCxnSpPr>
          <p:spPr>
            <a:xfrm>
              <a:off x="2362200" y="990600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48 Conector recto"/>
            <p:cNvCxnSpPr/>
            <p:nvPr/>
          </p:nvCxnSpPr>
          <p:spPr>
            <a:xfrm>
              <a:off x="3505200" y="975731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48 Conector recto"/>
            <p:cNvCxnSpPr/>
            <p:nvPr/>
          </p:nvCxnSpPr>
          <p:spPr>
            <a:xfrm>
              <a:off x="4648200" y="960862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48 Conector recto"/>
            <p:cNvCxnSpPr/>
            <p:nvPr/>
          </p:nvCxnSpPr>
          <p:spPr>
            <a:xfrm>
              <a:off x="5791200" y="945993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48 Conector recto"/>
            <p:cNvCxnSpPr/>
            <p:nvPr/>
          </p:nvCxnSpPr>
          <p:spPr>
            <a:xfrm>
              <a:off x="6934200" y="931124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48 Conector recto"/>
            <p:cNvCxnSpPr/>
            <p:nvPr/>
          </p:nvCxnSpPr>
          <p:spPr>
            <a:xfrm>
              <a:off x="8077200" y="916255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9" name="Conector recto de flecha 48"/>
          <p:cNvCxnSpPr/>
          <p:nvPr/>
        </p:nvCxnSpPr>
        <p:spPr>
          <a:xfrm>
            <a:off x="1219200" y="3962400"/>
            <a:ext cx="1143000" cy="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Conector recto de flecha 52"/>
          <p:cNvCxnSpPr/>
          <p:nvPr/>
        </p:nvCxnSpPr>
        <p:spPr>
          <a:xfrm flipV="1">
            <a:off x="381000" y="2438400"/>
            <a:ext cx="0" cy="83820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8" name="Imagen 6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1800" y="3962400"/>
            <a:ext cx="419400" cy="360000"/>
          </a:xfrm>
          <a:prstGeom prst="rect">
            <a:avLst/>
          </a:prstGeom>
        </p:spPr>
      </p:pic>
      <p:pic>
        <p:nvPicPr>
          <p:cNvPr id="69" name="Imagen 6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667000"/>
            <a:ext cx="386544" cy="360000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016206"/>
            <a:ext cx="9144000" cy="1122742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4" y="6464006"/>
            <a:ext cx="1066800" cy="317794"/>
          </a:xfrm>
          <a:prstGeom prst="rect">
            <a:avLst/>
          </a:prstGeom>
        </p:spPr>
      </p:pic>
      <p:sp>
        <p:nvSpPr>
          <p:cNvPr id="6" name="CuadroTexto 5"/>
          <p:cNvSpPr txBox="1"/>
          <p:nvPr/>
        </p:nvSpPr>
        <p:spPr>
          <a:xfrm>
            <a:off x="533400" y="4355068"/>
            <a:ext cx="807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>
                <a:solidFill>
                  <a:schemeClr val="bg1"/>
                </a:solidFill>
              </a:rPr>
              <a:t>We</a:t>
            </a:r>
            <a:r>
              <a:rPr lang="es-ES_tradnl" b="1" dirty="0">
                <a:solidFill>
                  <a:schemeClr val="bg1"/>
                </a:solidFill>
              </a:rPr>
              <a:t> compute </a:t>
            </a:r>
            <a:r>
              <a:rPr lang="es-ES_tradnl" b="1" dirty="0" err="1">
                <a:solidFill>
                  <a:schemeClr val="bg1"/>
                </a:solidFill>
              </a:rPr>
              <a:t>the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matrix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elements</a:t>
            </a:r>
            <a:r>
              <a:rPr lang="es-ES_tradnl" b="1" dirty="0">
                <a:solidFill>
                  <a:schemeClr val="bg1"/>
                </a:solidFill>
              </a:rPr>
              <a:t> in </a:t>
            </a:r>
            <a:r>
              <a:rPr lang="es-ES_tradnl" b="1" dirty="0" err="1">
                <a:solidFill>
                  <a:schemeClr val="bg1"/>
                </a:solidFill>
              </a:rPr>
              <a:t>reciprocal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space</a:t>
            </a:r>
            <a:r>
              <a:rPr lang="es-ES_tradnl" b="1" dirty="0">
                <a:solidFill>
                  <a:schemeClr val="bg1"/>
                </a:solidFill>
              </a:rPr>
              <a:t>, as </a:t>
            </a:r>
            <a:r>
              <a:rPr lang="es-ES_tradnl" b="1" dirty="0" err="1">
                <a:solidFill>
                  <a:schemeClr val="bg1"/>
                </a:solidFill>
              </a:rPr>
              <a:t>we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did</a:t>
            </a:r>
            <a:r>
              <a:rPr lang="es-ES_tradnl" b="1" dirty="0">
                <a:solidFill>
                  <a:schemeClr val="bg1"/>
                </a:solidFill>
              </a:rPr>
              <a:t> </a:t>
            </a:r>
            <a:r>
              <a:rPr lang="es-ES_tradnl" b="1" dirty="0" err="1">
                <a:solidFill>
                  <a:schemeClr val="bg1"/>
                </a:solidFill>
              </a:rPr>
              <a:t>before</a:t>
            </a:r>
            <a:endParaRPr lang="es-ES_tradnl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0633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067800" cy="838200"/>
          </a:xfrm>
        </p:spPr>
        <p:txBody>
          <a:bodyPr/>
          <a:lstStyle/>
          <a:p>
            <a:r>
              <a:rPr lang="es-ES" dirty="0" err="1"/>
              <a:t>Solving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secular </a:t>
            </a:r>
            <a:r>
              <a:rPr lang="es-ES" dirty="0" err="1"/>
              <a:t>equation</a:t>
            </a:r>
            <a:r>
              <a:rPr lang="es-ES" dirty="0"/>
              <a:t> in a simple case:     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</a:t>
            </a:r>
            <a:r>
              <a:rPr lang="es-ES" dirty="0" err="1"/>
              <a:t>square</a:t>
            </a:r>
            <a:r>
              <a:rPr lang="es-ES" dirty="0"/>
              <a:t> </a:t>
            </a:r>
            <a:r>
              <a:rPr lang="es-ES" dirty="0" err="1"/>
              <a:t>plane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grpSp>
        <p:nvGrpSpPr>
          <p:cNvPr id="5" name="Agrupar 4"/>
          <p:cNvGrpSpPr/>
          <p:nvPr/>
        </p:nvGrpSpPr>
        <p:grpSpPr>
          <a:xfrm>
            <a:off x="533400" y="916255"/>
            <a:ext cx="8001000" cy="2893745"/>
            <a:chOff x="533400" y="916255"/>
            <a:chExt cx="8001000" cy="2893745"/>
          </a:xfrm>
        </p:grpSpPr>
        <p:sp>
          <p:nvSpPr>
            <p:cNvPr id="7" name="Rectángulo 6"/>
            <p:cNvSpPr/>
            <p:nvPr/>
          </p:nvSpPr>
          <p:spPr>
            <a:xfrm>
              <a:off x="533400" y="990600"/>
              <a:ext cx="8001000" cy="91440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grpSp>
          <p:nvGrpSpPr>
            <p:cNvPr id="20" name="Agrupar 19"/>
            <p:cNvGrpSpPr/>
            <p:nvPr/>
          </p:nvGrpSpPr>
          <p:grpSpPr>
            <a:xfrm>
              <a:off x="533400" y="1905000"/>
              <a:ext cx="8001000" cy="914400"/>
              <a:chOff x="457200" y="1524000"/>
              <a:chExt cx="8001000" cy="914400"/>
            </a:xfrm>
          </p:grpSpPr>
          <p:sp>
            <p:nvSpPr>
              <p:cNvPr id="21" name="Rectángulo 20"/>
              <p:cNvSpPr/>
              <p:nvPr/>
            </p:nvSpPr>
            <p:spPr>
              <a:xfrm>
                <a:off x="457200" y="1524000"/>
                <a:ext cx="8001000" cy="9144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grpSp>
            <p:nvGrpSpPr>
              <p:cNvPr id="22" name="Agrupar 21"/>
              <p:cNvGrpSpPr/>
              <p:nvPr/>
            </p:nvGrpSpPr>
            <p:grpSpPr>
              <a:xfrm>
                <a:off x="513348" y="1638300"/>
                <a:ext cx="7868652" cy="723900"/>
                <a:chOff x="513348" y="1638300"/>
                <a:chExt cx="7868652" cy="723900"/>
              </a:xfrm>
            </p:grpSpPr>
            <p:cxnSp>
              <p:nvCxnSpPr>
                <p:cNvPr id="23" name="48 Conector recto"/>
                <p:cNvCxnSpPr/>
                <p:nvPr/>
              </p:nvCxnSpPr>
              <p:spPr>
                <a:xfrm flipV="1">
                  <a:off x="513348" y="2000250"/>
                  <a:ext cx="7868652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24" name="42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78039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5" name="4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191706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6" name="55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306808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7" name="57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421910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8" name="5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535809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29" name="61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649708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0" name="63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648104" y="1638300"/>
                  <a:ext cx="723900" cy="723900"/>
                </a:xfrm>
                <a:prstGeom prst="rect">
                  <a:avLst/>
                </a:prstGeom>
              </p:spPr>
            </p:pic>
          </p:grpSp>
        </p:grpSp>
        <p:cxnSp>
          <p:nvCxnSpPr>
            <p:cNvPr id="9" name="48 Conector recto"/>
            <p:cNvCxnSpPr/>
            <p:nvPr/>
          </p:nvCxnSpPr>
          <p:spPr>
            <a:xfrm flipV="1">
              <a:off x="589548" y="1466850"/>
              <a:ext cx="7868652" cy="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" name="42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854239" y="1104900"/>
              <a:ext cx="723900" cy="723900"/>
            </a:xfrm>
            <a:prstGeom prst="rect">
              <a:avLst/>
            </a:prstGeom>
          </p:spPr>
        </p:pic>
        <p:pic>
          <p:nvPicPr>
            <p:cNvPr id="14" name="49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993263" y="1104900"/>
              <a:ext cx="723900" cy="723900"/>
            </a:xfrm>
            <a:prstGeom prst="rect">
              <a:avLst/>
            </a:prstGeom>
          </p:spPr>
        </p:pic>
        <p:pic>
          <p:nvPicPr>
            <p:cNvPr id="15" name="55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44284" y="1104900"/>
              <a:ext cx="723900" cy="723900"/>
            </a:xfrm>
            <a:prstGeom prst="rect">
              <a:avLst/>
            </a:prstGeom>
          </p:spPr>
        </p:pic>
        <p:pic>
          <p:nvPicPr>
            <p:cNvPr id="16" name="57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295304" y="1104900"/>
              <a:ext cx="723900" cy="723900"/>
            </a:xfrm>
            <a:prstGeom prst="rect">
              <a:avLst/>
            </a:prstGeom>
          </p:spPr>
        </p:pic>
        <p:pic>
          <p:nvPicPr>
            <p:cNvPr id="17" name="59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434293" y="1104900"/>
              <a:ext cx="723900" cy="723900"/>
            </a:xfrm>
            <a:prstGeom prst="rect">
              <a:avLst/>
            </a:prstGeom>
          </p:spPr>
        </p:pic>
        <p:pic>
          <p:nvPicPr>
            <p:cNvPr id="18" name="61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573283" y="1104900"/>
              <a:ext cx="723900" cy="723900"/>
            </a:xfrm>
            <a:prstGeom prst="rect">
              <a:avLst/>
            </a:prstGeom>
          </p:spPr>
        </p:pic>
        <p:pic>
          <p:nvPicPr>
            <p:cNvPr id="19" name="63 Imagen" descr="atomblue.jpg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24304" y="1104900"/>
              <a:ext cx="723900" cy="723900"/>
            </a:xfrm>
            <a:prstGeom prst="rect">
              <a:avLst/>
            </a:prstGeom>
          </p:spPr>
        </p:pic>
        <p:grpSp>
          <p:nvGrpSpPr>
            <p:cNvPr id="31" name="Agrupar 30"/>
            <p:cNvGrpSpPr/>
            <p:nvPr/>
          </p:nvGrpSpPr>
          <p:grpSpPr>
            <a:xfrm>
              <a:off x="533400" y="2819400"/>
              <a:ext cx="8001000" cy="914400"/>
              <a:chOff x="457200" y="1524000"/>
              <a:chExt cx="8001000" cy="914400"/>
            </a:xfrm>
          </p:grpSpPr>
          <p:sp>
            <p:nvSpPr>
              <p:cNvPr id="32" name="Rectángulo 31"/>
              <p:cNvSpPr/>
              <p:nvPr/>
            </p:nvSpPr>
            <p:spPr>
              <a:xfrm>
                <a:off x="457200" y="1524000"/>
                <a:ext cx="8001000" cy="9144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s-ES"/>
              </a:p>
            </p:txBody>
          </p:sp>
          <p:grpSp>
            <p:nvGrpSpPr>
              <p:cNvPr id="33" name="Agrupar 32"/>
              <p:cNvGrpSpPr/>
              <p:nvPr/>
            </p:nvGrpSpPr>
            <p:grpSpPr>
              <a:xfrm>
                <a:off x="513348" y="1638300"/>
                <a:ext cx="7868652" cy="723900"/>
                <a:chOff x="513348" y="1638300"/>
                <a:chExt cx="7868652" cy="723900"/>
              </a:xfrm>
            </p:grpSpPr>
            <p:cxnSp>
              <p:nvCxnSpPr>
                <p:cNvPr id="34" name="48 Conector recto"/>
                <p:cNvCxnSpPr/>
                <p:nvPr/>
              </p:nvCxnSpPr>
              <p:spPr>
                <a:xfrm flipV="1">
                  <a:off x="513348" y="2000250"/>
                  <a:ext cx="7868652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35" name="42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78039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6" name="4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191706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7" name="55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306808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8" name="57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4219104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39" name="59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535809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40" name="61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6497083" y="1638300"/>
                  <a:ext cx="723900" cy="723900"/>
                </a:xfrm>
                <a:prstGeom prst="rect">
                  <a:avLst/>
                </a:prstGeom>
              </p:spPr>
            </p:pic>
            <p:pic>
              <p:nvPicPr>
                <p:cNvPr id="41" name="63 Imagen" descr="atomblue.jpg"/>
                <p:cNvPicPr>
                  <a:picLocks noChangeAspect="1"/>
                </p:cNvPicPr>
                <p:nvPr/>
              </p:nvPicPr>
              <p:blipFill>
                <a:blip r:embed="rId2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648104" y="1638300"/>
                  <a:ext cx="723900" cy="723900"/>
                </a:xfrm>
                <a:prstGeom prst="rect">
                  <a:avLst/>
                </a:prstGeom>
              </p:spPr>
            </p:pic>
          </p:grpSp>
        </p:grpSp>
        <p:cxnSp>
          <p:nvCxnSpPr>
            <p:cNvPr id="42" name="48 Conector recto"/>
            <p:cNvCxnSpPr/>
            <p:nvPr/>
          </p:nvCxnSpPr>
          <p:spPr>
            <a:xfrm>
              <a:off x="1219200" y="1002000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48 Conector recto"/>
            <p:cNvCxnSpPr/>
            <p:nvPr/>
          </p:nvCxnSpPr>
          <p:spPr>
            <a:xfrm>
              <a:off x="2362200" y="990600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48 Conector recto"/>
            <p:cNvCxnSpPr/>
            <p:nvPr/>
          </p:nvCxnSpPr>
          <p:spPr>
            <a:xfrm>
              <a:off x="3505200" y="975731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48 Conector recto"/>
            <p:cNvCxnSpPr/>
            <p:nvPr/>
          </p:nvCxnSpPr>
          <p:spPr>
            <a:xfrm>
              <a:off x="4648200" y="960862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48 Conector recto"/>
            <p:cNvCxnSpPr/>
            <p:nvPr/>
          </p:nvCxnSpPr>
          <p:spPr>
            <a:xfrm>
              <a:off x="5791200" y="945993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48 Conector recto"/>
            <p:cNvCxnSpPr/>
            <p:nvPr/>
          </p:nvCxnSpPr>
          <p:spPr>
            <a:xfrm>
              <a:off x="6934200" y="931124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48 Conector recto"/>
            <p:cNvCxnSpPr/>
            <p:nvPr/>
          </p:nvCxnSpPr>
          <p:spPr>
            <a:xfrm>
              <a:off x="8077200" y="916255"/>
              <a:ext cx="0" cy="280800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9" name="Conector recto de flecha 48"/>
          <p:cNvCxnSpPr/>
          <p:nvPr/>
        </p:nvCxnSpPr>
        <p:spPr>
          <a:xfrm>
            <a:off x="1219200" y="3962400"/>
            <a:ext cx="1143000" cy="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Conector recto de flecha 52"/>
          <p:cNvCxnSpPr/>
          <p:nvPr/>
        </p:nvCxnSpPr>
        <p:spPr>
          <a:xfrm flipV="1">
            <a:off x="381000" y="2438400"/>
            <a:ext cx="0" cy="83820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8" name="Imagen 6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1800" y="3962400"/>
            <a:ext cx="419400" cy="360000"/>
          </a:xfrm>
          <a:prstGeom prst="rect">
            <a:avLst/>
          </a:prstGeom>
        </p:spPr>
      </p:pic>
      <p:pic>
        <p:nvPicPr>
          <p:cNvPr id="69" name="Imagen 6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667000"/>
            <a:ext cx="386544" cy="360000"/>
          </a:xfrm>
          <a:prstGeom prst="rect">
            <a:avLst/>
          </a:prstGeom>
        </p:spPr>
      </p:pic>
      <p:sp>
        <p:nvSpPr>
          <p:cNvPr id="50" name="CuadroTexto 49"/>
          <p:cNvSpPr txBox="1"/>
          <p:nvPr/>
        </p:nvSpPr>
        <p:spPr>
          <a:xfrm>
            <a:off x="1600200" y="4629002"/>
            <a:ext cx="6019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>
                <a:solidFill>
                  <a:srgbClr val="FFFFFF"/>
                </a:solidFill>
              </a:rPr>
              <a:t>The</a:t>
            </a:r>
            <a:r>
              <a:rPr lang="es-ES" b="1" dirty="0">
                <a:solidFill>
                  <a:srgbClr val="FFFFFF"/>
                </a:solidFill>
              </a:rPr>
              <a:t> secular </a:t>
            </a:r>
            <a:r>
              <a:rPr lang="es-ES" b="1" dirty="0" err="1">
                <a:solidFill>
                  <a:srgbClr val="FFFFFF"/>
                </a:solidFill>
              </a:rPr>
              <a:t>equation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for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this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system</a:t>
            </a:r>
            <a:r>
              <a:rPr lang="es-ES" b="1" dirty="0">
                <a:solidFill>
                  <a:srgbClr val="FFFFFF"/>
                </a:solidFill>
              </a:rPr>
              <a:t> </a:t>
            </a:r>
            <a:r>
              <a:rPr lang="es-ES" b="1" dirty="0" err="1">
                <a:solidFill>
                  <a:srgbClr val="FFFFFF"/>
                </a:solidFill>
              </a:rPr>
              <a:t>is</a:t>
            </a:r>
            <a:r>
              <a:rPr lang="es-ES" b="1" dirty="0">
                <a:solidFill>
                  <a:srgbClr val="FFFFFF"/>
                </a:solidFill>
              </a:rPr>
              <a:t>, </a:t>
            </a:r>
            <a:r>
              <a:rPr lang="es-ES" b="1" dirty="0" err="1">
                <a:solidFill>
                  <a:srgbClr val="FFFFFF"/>
                </a:solidFill>
              </a:rPr>
              <a:t>therefore</a:t>
            </a:r>
            <a:endParaRPr lang="es-ES" b="1" dirty="0">
              <a:solidFill>
                <a:srgbClr val="FFFFFF"/>
              </a:solidFill>
            </a:endParaRPr>
          </a:p>
        </p:txBody>
      </p:sp>
      <p:grpSp>
        <p:nvGrpSpPr>
          <p:cNvPr id="54" name="Agrupar 53"/>
          <p:cNvGrpSpPr/>
          <p:nvPr/>
        </p:nvGrpSpPr>
        <p:grpSpPr>
          <a:xfrm>
            <a:off x="1569427" y="5650468"/>
            <a:ext cx="6050573" cy="369332"/>
            <a:chOff x="1600200" y="3821668"/>
            <a:chExt cx="6050573" cy="369332"/>
          </a:xfrm>
        </p:grpSpPr>
        <p:sp>
          <p:nvSpPr>
            <p:cNvPr id="55" name="CuadroTexto 54"/>
            <p:cNvSpPr txBox="1"/>
            <p:nvPr/>
          </p:nvSpPr>
          <p:spPr>
            <a:xfrm>
              <a:off x="1600200" y="3821668"/>
              <a:ext cx="60198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" b="1" dirty="0" err="1">
                  <a:solidFill>
                    <a:srgbClr val="FFFFFF"/>
                  </a:solidFill>
                </a:rPr>
                <a:t>Therefore</a:t>
              </a:r>
              <a:r>
                <a:rPr lang="es-ES" b="1" dirty="0">
                  <a:solidFill>
                    <a:srgbClr val="FFFFFF"/>
                  </a:solidFill>
                </a:rPr>
                <a:t>, </a:t>
              </a:r>
              <a:r>
                <a:rPr lang="es-ES" b="1" dirty="0" err="1">
                  <a:solidFill>
                    <a:srgbClr val="FFFFFF"/>
                  </a:solidFill>
                </a:rPr>
                <a:t>for</a:t>
              </a:r>
              <a:r>
                <a:rPr lang="es-ES" b="1" dirty="0">
                  <a:solidFill>
                    <a:srgbClr val="FFFFFF"/>
                  </a:solidFill>
                </a:rPr>
                <a:t> a non trivial </a:t>
              </a:r>
              <a:r>
                <a:rPr lang="es-ES" b="1" dirty="0" err="1">
                  <a:solidFill>
                    <a:srgbClr val="FFFFFF"/>
                  </a:solidFill>
                </a:rPr>
                <a:t>solution</a:t>
              </a:r>
              <a:r>
                <a:rPr lang="es-ES" b="1" dirty="0">
                  <a:solidFill>
                    <a:srgbClr val="FFFFFF"/>
                  </a:solidFill>
                </a:rPr>
                <a:t>, </a:t>
              </a:r>
              <a:r>
                <a:rPr lang="es-ES" b="1" dirty="0" err="1">
                  <a:solidFill>
                    <a:srgbClr val="FFFFFF"/>
                  </a:solidFill>
                </a:rPr>
                <a:t>with</a:t>
              </a:r>
              <a:r>
                <a:rPr lang="es-ES" b="1" dirty="0">
                  <a:solidFill>
                    <a:srgbClr val="FFFFFF"/>
                  </a:solidFill>
                </a:rPr>
                <a:t> </a:t>
              </a:r>
            </a:p>
          </p:txBody>
        </p:sp>
        <p:pic>
          <p:nvPicPr>
            <p:cNvPr id="56" name="Imagen 5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858000" y="3886200"/>
              <a:ext cx="792773" cy="252000"/>
            </a:xfrm>
            <a:prstGeom prst="rect">
              <a:avLst/>
            </a:prstGeom>
          </p:spPr>
        </p:pic>
      </p:grpSp>
      <p:pic>
        <p:nvPicPr>
          <p:cNvPr id="6" name="Imagen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28800" y="5074841"/>
            <a:ext cx="5486400" cy="518318"/>
          </a:xfrm>
          <a:prstGeom prst="rect">
            <a:avLst/>
          </a:prstGeom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32310" y="6172200"/>
            <a:ext cx="5079380" cy="44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7361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838200"/>
          </a:xfrm>
        </p:spPr>
        <p:txBody>
          <a:bodyPr/>
          <a:lstStyle/>
          <a:p>
            <a:r>
              <a:rPr lang="es-ES" dirty="0" err="1"/>
              <a:t>Plotting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band </a:t>
            </a:r>
            <a:r>
              <a:rPr lang="es-ES" dirty="0" err="1"/>
              <a:t>structure</a:t>
            </a:r>
            <a:r>
              <a:rPr lang="es-ES" dirty="0"/>
              <a:t> in a simple case:      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monoatomic</a:t>
            </a:r>
            <a:r>
              <a:rPr lang="es-ES" dirty="0"/>
              <a:t> </a:t>
            </a:r>
            <a:r>
              <a:rPr lang="es-ES" dirty="0" err="1"/>
              <a:t>square</a:t>
            </a:r>
            <a:r>
              <a:rPr lang="es-ES" dirty="0"/>
              <a:t> </a:t>
            </a:r>
            <a:r>
              <a:rPr lang="es-ES" dirty="0" err="1"/>
              <a:t>plane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only</a:t>
            </a:r>
            <a:r>
              <a:rPr lang="es-ES" dirty="0"/>
              <a:t> </a:t>
            </a:r>
            <a:r>
              <a:rPr lang="es-ES" b="0" i="1" dirty="0">
                <a:latin typeface="Times New Roman"/>
                <a:cs typeface="Times New Roman"/>
              </a:rPr>
              <a:t>s</a:t>
            </a:r>
            <a:r>
              <a:rPr lang="es-ES" dirty="0"/>
              <a:t>-</a:t>
            </a:r>
            <a:r>
              <a:rPr lang="es-ES" dirty="0" err="1"/>
              <a:t>orbitals</a:t>
            </a:r>
            <a:endParaRPr lang="es-ES" dirty="0"/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2823712"/>
            <a:ext cx="1993900" cy="1972575"/>
          </a:xfrm>
          <a:prstGeom prst="rect">
            <a:avLst/>
          </a:prstGeom>
        </p:spPr>
      </p:pic>
      <p:cxnSp>
        <p:nvCxnSpPr>
          <p:cNvPr id="9" name="Conector recto de flecha 8"/>
          <p:cNvCxnSpPr/>
          <p:nvPr/>
        </p:nvCxnSpPr>
        <p:spPr>
          <a:xfrm>
            <a:off x="7696200" y="2286000"/>
            <a:ext cx="0" cy="2971800"/>
          </a:xfrm>
          <a:prstGeom prst="straightConnector1">
            <a:avLst/>
          </a:prstGeom>
          <a:ln>
            <a:solidFill>
              <a:schemeClr val="bg1"/>
            </a:solidFill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Imagen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8600" y="2095500"/>
            <a:ext cx="876300" cy="419100"/>
          </a:xfrm>
          <a:prstGeom prst="rect">
            <a:avLst/>
          </a:prstGeom>
        </p:spPr>
      </p:pic>
      <p:pic>
        <p:nvPicPr>
          <p:cNvPr id="13" name="Imagen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8600" y="5029200"/>
            <a:ext cx="876300" cy="419100"/>
          </a:xfrm>
          <a:prstGeom prst="rect">
            <a:avLst/>
          </a:prstGeom>
        </p:spPr>
      </p:pic>
      <p:sp>
        <p:nvSpPr>
          <p:cNvPr id="14" name="CuadroTexto 13"/>
          <p:cNvSpPr txBox="1"/>
          <p:nvPr/>
        </p:nvSpPr>
        <p:spPr>
          <a:xfrm>
            <a:off x="7772400" y="3441412"/>
            <a:ext cx="1295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600" b="1" dirty="0" err="1">
                <a:solidFill>
                  <a:schemeClr val="bg1"/>
                </a:solidFill>
              </a:rPr>
              <a:t>Change</a:t>
            </a:r>
            <a:r>
              <a:rPr lang="es-ES_tradnl" sz="1600" b="1" dirty="0">
                <a:solidFill>
                  <a:schemeClr val="bg1"/>
                </a:solidFill>
              </a:rPr>
              <a:t> in </a:t>
            </a:r>
            <a:r>
              <a:rPr lang="es-ES_tradnl" sz="1600" b="1" dirty="0" err="1">
                <a:solidFill>
                  <a:schemeClr val="bg1"/>
                </a:solidFill>
              </a:rPr>
              <a:t>bandwidth</a:t>
            </a:r>
            <a:endParaRPr lang="es-ES_tradnl" sz="1600" b="1" dirty="0">
              <a:solidFill>
                <a:schemeClr val="bg1"/>
              </a:solidFill>
            </a:endParaRPr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7599" y="1793217"/>
            <a:ext cx="5472000" cy="41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4131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ítulo 1"/>
          <p:cNvSpPr txBox="1">
            <a:spLocks/>
          </p:cNvSpPr>
          <p:nvPr/>
        </p:nvSpPr>
        <p:spPr bwMode="auto">
          <a:xfrm>
            <a:off x="0" y="0"/>
            <a:ext cx="8686800" cy="838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s-ES" kern="0"/>
              <a:t>Plotting</a:t>
            </a:r>
            <a:r>
              <a:rPr lang="es-ES" kern="0" dirty="0"/>
              <a:t> </a:t>
            </a:r>
            <a:r>
              <a:rPr lang="es-ES" kern="0" dirty="0" err="1"/>
              <a:t>the</a:t>
            </a:r>
            <a:r>
              <a:rPr lang="es-ES" kern="0" dirty="0"/>
              <a:t> </a:t>
            </a:r>
            <a:r>
              <a:rPr lang="es-ES" kern="0" dirty="0" err="1"/>
              <a:t>density</a:t>
            </a:r>
            <a:r>
              <a:rPr lang="es-ES" kern="0" dirty="0"/>
              <a:t> of </a:t>
            </a:r>
            <a:r>
              <a:rPr lang="es-ES" kern="0" dirty="0" err="1"/>
              <a:t>states</a:t>
            </a:r>
            <a:r>
              <a:rPr lang="es-ES" kern="0" dirty="0"/>
              <a:t> in a simple case:       </a:t>
            </a:r>
            <a:r>
              <a:rPr lang="es-ES" kern="0" dirty="0" err="1"/>
              <a:t>the</a:t>
            </a:r>
            <a:r>
              <a:rPr lang="es-ES" kern="0" dirty="0"/>
              <a:t> </a:t>
            </a:r>
            <a:r>
              <a:rPr lang="es-ES" kern="0" dirty="0" err="1"/>
              <a:t>monoatomic</a:t>
            </a:r>
            <a:r>
              <a:rPr lang="es-ES" kern="0" dirty="0"/>
              <a:t> </a:t>
            </a:r>
            <a:r>
              <a:rPr lang="es-ES" kern="0" dirty="0" err="1"/>
              <a:t>square</a:t>
            </a:r>
            <a:r>
              <a:rPr lang="es-ES" kern="0" dirty="0"/>
              <a:t> </a:t>
            </a:r>
            <a:r>
              <a:rPr lang="es-ES" kern="0" dirty="0" err="1"/>
              <a:t>plane</a:t>
            </a:r>
            <a:r>
              <a:rPr lang="es-ES" kern="0" dirty="0"/>
              <a:t> </a:t>
            </a:r>
            <a:r>
              <a:rPr lang="es-ES" kern="0" dirty="0" err="1"/>
              <a:t>with</a:t>
            </a:r>
            <a:r>
              <a:rPr lang="es-ES" kern="0" dirty="0"/>
              <a:t> </a:t>
            </a:r>
            <a:r>
              <a:rPr lang="es-ES" kern="0" dirty="0" err="1"/>
              <a:t>only</a:t>
            </a:r>
            <a:r>
              <a:rPr lang="es-ES" kern="0" dirty="0"/>
              <a:t> </a:t>
            </a:r>
            <a:r>
              <a:rPr lang="es-ES" b="0" i="1" kern="0" dirty="0">
                <a:latin typeface="Times New Roman"/>
                <a:cs typeface="Times New Roman"/>
              </a:rPr>
              <a:t>s</a:t>
            </a:r>
            <a:r>
              <a:rPr lang="es-ES" kern="0" dirty="0"/>
              <a:t>-</a:t>
            </a:r>
            <a:r>
              <a:rPr lang="es-ES" kern="0" dirty="0" err="1"/>
              <a:t>orbitals</a:t>
            </a:r>
            <a:endParaRPr lang="es-ES" kern="0" dirty="0"/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5920" y="1539240"/>
            <a:ext cx="5852160" cy="438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56981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r>
              <a:rPr lang="es-ES" dirty="0"/>
              <a:t>… </a:t>
            </a:r>
            <a:r>
              <a:rPr lang="es-ES" dirty="0" err="1"/>
              <a:t>Now</a:t>
            </a:r>
            <a:r>
              <a:rPr lang="es-ES" dirty="0"/>
              <a:t> </a:t>
            </a:r>
            <a:r>
              <a:rPr lang="es-ES" dirty="0" err="1"/>
              <a:t>let</a:t>
            </a:r>
            <a:r>
              <a:rPr lang="es-ES" dirty="0"/>
              <a:t> </a:t>
            </a:r>
            <a:r>
              <a:rPr lang="es-ES" dirty="0" err="1"/>
              <a:t>us</a:t>
            </a:r>
            <a:r>
              <a:rPr lang="es-ES" dirty="0"/>
              <a:t> </a:t>
            </a:r>
            <a:r>
              <a:rPr lang="es-ES" dirty="0" err="1"/>
              <a:t>practice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</a:t>
            </a:r>
            <a:r>
              <a:rPr lang="es-ES" dirty="0" err="1"/>
              <a:t>some</a:t>
            </a:r>
            <a:r>
              <a:rPr lang="es-ES" dirty="0"/>
              <a:t> simple </a:t>
            </a:r>
            <a:r>
              <a:rPr lang="es-ES" dirty="0" err="1"/>
              <a:t>examples</a:t>
            </a:r>
            <a:r>
              <a:rPr lang="es-ES" dirty="0"/>
              <a:t>: </a:t>
            </a:r>
            <a:r>
              <a:rPr lang="es-ES" dirty="0" err="1"/>
              <a:t>analytical</a:t>
            </a:r>
            <a:r>
              <a:rPr lang="es-ES" dirty="0"/>
              <a:t> </a:t>
            </a:r>
            <a:r>
              <a:rPr lang="es-ES" dirty="0" err="1"/>
              <a:t>calculations</a:t>
            </a:r>
            <a:r>
              <a:rPr lang="es-ES" dirty="0"/>
              <a:t> and </a:t>
            </a:r>
            <a:r>
              <a:rPr lang="es-ES" cap="small" dirty="0" err="1"/>
              <a:t>scale</a:t>
            </a:r>
            <a:r>
              <a:rPr lang="es-ES" cap="small" dirty="0"/>
              <a:t>-up </a:t>
            </a:r>
            <a:r>
              <a:rPr lang="es-ES" dirty="0" err="1"/>
              <a:t>simulations</a:t>
            </a:r>
            <a:endParaRPr lang="es-ES" dirty="0"/>
          </a:p>
        </p:txBody>
      </p:sp>
      <p:sp>
        <p:nvSpPr>
          <p:cNvPr id="3" name="CuadroTexto 2"/>
          <p:cNvSpPr txBox="1"/>
          <p:nvPr/>
        </p:nvSpPr>
        <p:spPr>
          <a:xfrm>
            <a:off x="374650" y="1459468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1-D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linear </a:t>
            </a:r>
            <a:r>
              <a:rPr lang="es-ES" b="1" dirty="0" err="1">
                <a:solidFill>
                  <a:schemeClr val="bg1"/>
                </a:solidFill>
              </a:rPr>
              <a:t>chain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. </a:t>
            </a:r>
            <a:r>
              <a:rPr lang="es-ES" b="1" dirty="0" err="1">
                <a:solidFill>
                  <a:schemeClr val="bg1"/>
                </a:solidFill>
              </a:rPr>
              <a:t>One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atom</a:t>
            </a:r>
            <a:r>
              <a:rPr lang="es-ES" b="1" dirty="0">
                <a:solidFill>
                  <a:schemeClr val="bg1"/>
                </a:solidFill>
              </a:rPr>
              <a:t> in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sp>
        <p:nvSpPr>
          <p:cNvPr id="4" name="CuadroTexto 3"/>
          <p:cNvSpPr txBox="1"/>
          <p:nvPr/>
        </p:nvSpPr>
        <p:spPr>
          <a:xfrm>
            <a:off x="381000" y="2286000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1-D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linear </a:t>
            </a:r>
            <a:r>
              <a:rPr lang="es-ES" b="1" dirty="0" err="1">
                <a:solidFill>
                  <a:schemeClr val="bg1"/>
                </a:solidFill>
              </a:rPr>
              <a:t>chain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. </a:t>
            </a:r>
            <a:r>
              <a:rPr lang="es-ES" b="1" dirty="0" err="1">
                <a:solidFill>
                  <a:schemeClr val="bg1"/>
                </a:solidFill>
              </a:rPr>
              <a:t>Two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atoms</a:t>
            </a:r>
            <a:r>
              <a:rPr lang="es-ES" b="1" dirty="0">
                <a:solidFill>
                  <a:schemeClr val="bg1"/>
                </a:solidFill>
              </a:rPr>
              <a:t> in </a:t>
            </a:r>
            <a:r>
              <a:rPr lang="es-ES" b="1" dirty="0" err="1">
                <a:solidFill>
                  <a:schemeClr val="bg1"/>
                </a:solidFill>
              </a:rPr>
              <a:t>the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unit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cell</a:t>
            </a:r>
            <a:endParaRPr lang="es-ES" b="1" dirty="0">
              <a:solidFill>
                <a:schemeClr val="bg1"/>
              </a:solidFill>
            </a:endParaRPr>
          </a:p>
        </p:txBody>
      </p:sp>
      <p:sp>
        <p:nvSpPr>
          <p:cNvPr id="5" name="CuadroTexto 4"/>
          <p:cNvSpPr txBox="1"/>
          <p:nvPr/>
        </p:nvSpPr>
        <p:spPr>
          <a:xfrm>
            <a:off x="381000" y="3048000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bg1"/>
                </a:solidFill>
              </a:rPr>
              <a:t>2-D </a:t>
            </a:r>
            <a:r>
              <a:rPr lang="es-ES" b="1" dirty="0" err="1">
                <a:solidFill>
                  <a:schemeClr val="bg1"/>
                </a:solidFill>
              </a:rPr>
              <a:t>Monoatomic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plane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with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b="1" dirty="0" err="1">
                <a:solidFill>
                  <a:schemeClr val="bg1"/>
                </a:solidFill>
              </a:rPr>
              <a:t>only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s-ES" i="1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chemeClr val="bg1"/>
                </a:solidFill>
              </a:rPr>
              <a:t>-</a:t>
            </a:r>
            <a:r>
              <a:rPr lang="es-ES" b="1" dirty="0" err="1">
                <a:solidFill>
                  <a:schemeClr val="bg1"/>
                </a:solidFill>
              </a:rPr>
              <a:t>orbitals</a:t>
            </a:r>
            <a:r>
              <a:rPr lang="es-ES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CuadroTexto 5"/>
          <p:cNvSpPr txBox="1"/>
          <p:nvPr/>
        </p:nvSpPr>
        <p:spPr>
          <a:xfrm>
            <a:off x="381000" y="3918488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rgbClr val="FFFF00"/>
                </a:solidFill>
              </a:rPr>
              <a:t>3-D </a:t>
            </a:r>
            <a:r>
              <a:rPr lang="es-ES" b="1" dirty="0" err="1">
                <a:solidFill>
                  <a:srgbClr val="FFFF00"/>
                </a:solidFill>
              </a:rPr>
              <a:t>Monoatomic</a:t>
            </a:r>
            <a:r>
              <a:rPr lang="es-ES" b="1" dirty="0">
                <a:solidFill>
                  <a:srgbClr val="FFFF00"/>
                </a:solidFill>
              </a:rPr>
              <a:t> cube </a:t>
            </a:r>
            <a:r>
              <a:rPr lang="es-ES" b="1" dirty="0" err="1">
                <a:solidFill>
                  <a:srgbClr val="FFFF00"/>
                </a:solidFill>
              </a:rPr>
              <a:t>with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b="1" dirty="0" err="1">
                <a:solidFill>
                  <a:srgbClr val="FFFF00"/>
                </a:solidFill>
              </a:rPr>
              <a:t>only</a:t>
            </a:r>
            <a:r>
              <a:rPr lang="es-ES" b="1" dirty="0">
                <a:solidFill>
                  <a:srgbClr val="FFFF00"/>
                </a:solidFill>
              </a:rPr>
              <a:t> </a:t>
            </a:r>
            <a:r>
              <a:rPr lang="es-ES" i="1" dirty="0">
                <a:solidFill>
                  <a:srgbClr val="FFFF00"/>
                </a:solidFill>
                <a:latin typeface="Times New Roman"/>
                <a:cs typeface="Times New Roman"/>
              </a:rPr>
              <a:t>s</a:t>
            </a:r>
            <a:r>
              <a:rPr lang="es-ES" b="1" dirty="0">
                <a:solidFill>
                  <a:srgbClr val="FFFF00"/>
                </a:solidFill>
              </a:rPr>
              <a:t>-</a:t>
            </a:r>
            <a:r>
              <a:rPr lang="es-ES" b="1" dirty="0" err="1">
                <a:solidFill>
                  <a:srgbClr val="FFFF00"/>
                </a:solidFill>
              </a:rPr>
              <a:t>orbitals</a:t>
            </a:r>
            <a:r>
              <a:rPr lang="es-ES" b="1" dirty="0">
                <a:solidFill>
                  <a:srgbClr val="FFFF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590562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ítulo 1"/>
          <p:cNvSpPr txBox="1">
            <a:spLocks/>
          </p:cNvSpPr>
          <p:nvPr/>
        </p:nvSpPr>
        <p:spPr bwMode="auto">
          <a:xfrm>
            <a:off x="0" y="0"/>
            <a:ext cx="8686800" cy="838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FF00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s-ES" kern="0" dirty="0" err="1"/>
              <a:t>Repeat</a:t>
            </a:r>
            <a:r>
              <a:rPr lang="es-ES" kern="0" dirty="0"/>
              <a:t> </a:t>
            </a:r>
            <a:r>
              <a:rPr lang="es-ES" kern="0" dirty="0" err="1"/>
              <a:t>the</a:t>
            </a:r>
            <a:r>
              <a:rPr lang="es-ES" kern="0" dirty="0"/>
              <a:t> </a:t>
            </a:r>
            <a:r>
              <a:rPr lang="es-ES" kern="0" dirty="0" err="1"/>
              <a:t>exercise</a:t>
            </a:r>
            <a:r>
              <a:rPr lang="es-ES" kern="0" dirty="0"/>
              <a:t> </a:t>
            </a:r>
            <a:r>
              <a:rPr lang="es-ES" kern="0" dirty="0" err="1"/>
              <a:t>for</a:t>
            </a:r>
            <a:r>
              <a:rPr lang="es-ES" kern="0" dirty="0"/>
              <a:t> </a:t>
            </a:r>
          </a:p>
          <a:p>
            <a:r>
              <a:rPr lang="es-ES" kern="0" dirty="0" err="1"/>
              <a:t>the</a:t>
            </a:r>
            <a:r>
              <a:rPr lang="es-ES" kern="0" dirty="0"/>
              <a:t> </a:t>
            </a:r>
            <a:r>
              <a:rPr lang="es-ES" kern="0" dirty="0" err="1"/>
              <a:t>monoatomic</a:t>
            </a:r>
            <a:r>
              <a:rPr lang="es-ES" kern="0" dirty="0"/>
              <a:t> cube </a:t>
            </a:r>
            <a:r>
              <a:rPr lang="es-ES" kern="0" dirty="0" err="1"/>
              <a:t>with</a:t>
            </a:r>
            <a:r>
              <a:rPr lang="es-ES" kern="0" dirty="0"/>
              <a:t> </a:t>
            </a:r>
            <a:r>
              <a:rPr lang="es-ES" kern="0" dirty="0" err="1"/>
              <a:t>only</a:t>
            </a:r>
            <a:r>
              <a:rPr lang="es-ES" kern="0" dirty="0"/>
              <a:t> </a:t>
            </a:r>
            <a:r>
              <a:rPr lang="es-ES" b="0" i="1" kern="0" dirty="0">
                <a:latin typeface="Times New Roman"/>
                <a:cs typeface="Times New Roman"/>
              </a:rPr>
              <a:t>s</a:t>
            </a:r>
            <a:r>
              <a:rPr lang="es-ES" kern="0" dirty="0"/>
              <a:t>-</a:t>
            </a:r>
            <a:r>
              <a:rPr lang="es-ES" kern="0" dirty="0" err="1"/>
              <a:t>orbitals</a:t>
            </a:r>
            <a:endParaRPr lang="es-ES" kern="0" dirty="0"/>
          </a:p>
        </p:txBody>
      </p:sp>
      <p:sp>
        <p:nvSpPr>
          <p:cNvPr id="7" name="CuadroTexto 6"/>
          <p:cNvSpPr txBox="1"/>
          <p:nvPr/>
        </p:nvSpPr>
        <p:spPr>
          <a:xfrm>
            <a:off x="381000" y="1764268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>
                <a:solidFill>
                  <a:schemeClr val="bg1"/>
                </a:solidFill>
              </a:rPr>
              <a:t>Band </a:t>
            </a:r>
            <a:r>
              <a:rPr lang="es-ES_tradnl" b="1" dirty="0" err="1">
                <a:solidFill>
                  <a:schemeClr val="bg1"/>
                </a:solidFill>
              </a:rPr>
              <a:t>structure</a:t>
            </a:r>
            <a:endParaRPr lang="es-ES_tradnl" b="1" dirty="0">
              <a:solidFill>
                <a:schemeClr val="bg1"/>
              </a:solidFill>
            </a:endParaRPr>
          </a:p>
        </p:txBody>
      </p:sp>
      <p:sp>
        <p:nvSpPr>
          <p:cNvPr id="10" name="CuadroTexto 9"/>
          <p:cNvSpPr txBox="1"/>
          <p:nvPr/>
        </p:nvSpPr>
        <p:spPr>
          <a:xfrm>
            <a:off x="5029200" y="1752600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>
                <a:solidFill>
                  <a:schemeClr val="bg1"/>
                </a:solidFill>
              </a:rPr>
              <a:t>Density</a:t>
            </a:r>
            <a:r>
              <a:rPr lang="es-ES_tradnl" b="1" dirty="0">
                <a:solidFill>
                  <a:schemeClr val="bg1"/>
                </a:solidFill>
              </a:rPr>
              <a:t> Of </a:t>
            </a:r>
            <a:r>
              <a:rPr lang="es-ES_tradnl" b="1" dirty="0" err="1">
                <a:solidFill>
                  <a:schemeClr val="bg1"/>
                </a:solidFill>
              </a:rPr>
              <a:t>States</a:t>
            </a:r>
            <a:endParaRPr lang="es-ES_tradnl" b="1" dirty="0">
              <a:solidFill>
                <a:schemeClr val="bg1"/>
              </a:solidFill>
            </a:endParaRPr>
          </a:p>
        </p:txBody>
      </p:sp>
      <p:grpSp>
        <p:nvGrpSpPr>
          <p:cNvPr id="14" name="Agrupar 13"/>
          <p:cNvGrpSpPr/>
          <p:nvPr/>
        </p:nvGrpSpPr>
        <p:grpSpPr>
          <a:xfrm>
            <a:off x="3962400" y="5486400"/>
            <a:ext cx="5192110" cy="381000"/>
            <a:chOff x="3962400" y="6477000"/>
            <a:chExt cx="5192110" cy="381000"/>
          </a:xfrm>
        </p:grpSpPr>
        <p:cxnSp>
          <p:nvCxnSpPr>
            <p:cNvPr id="11" name="Conector recto de flecha 10"/>
            <p:cNvCxnSpPr/>
            <p:nvPr/>
          </p:nvCxnSpPr>
          <p:spPr>
            <a:xfrm>
              <a:off x="5638800" y="6477000"/>
              <a:ext cx="259080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CuadroTexto 11"/>
            <p:cNvSpPr txBox="1"/>
            <p:nvPr/>
          </p:nvSpPr>
          <p:spPr>
            <a:xfrm>
              <a:off x="3962400" y="6477000"/>
              <a:ext cx="2895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b="1" dirty="0" err="1">
                  <a:solidFill>
                    <a:schemeClr val="bg1"/>
                  </a:solidFill>
                </a:rPr>
                <a:t>Change</a:t>
              </a:r>
              <a:r>
                <a:rPr lang="es-ES_tradnl" b="1" dirty="0">
                  <a:solidFill>
                    <a:schemeClr val="bg1"/>
                  </a:solidFill>
                </a:rPr>
                <a:t> in </a:t>
              </a:r>
              <a:r>
                <a:rPr lang="es-ES_tradnl" b="1" dirty="0" err="1">
                  <a:solidFill>
                    <a:schemeClr val="bg1"/>
                  </a:solidFill>
                </a:rPr>
                <a:t>bandwidth</a:t>
              </a:r>
              <a:r>
                <a:rPr lang="es-ES_tradnl" b="1" dirty="0">
                  <a:solidFill>
                    <a:schemeClr val="bg1"/>
                  </a:solidFill>
                </a:rPr>
                <a:t> to </a:t>
              </a:r>
            </a:p>
          </p:txBody>
        </p:sp>
        <p:pic>
          <p:nvPicPr>
            <p:cNvPr id="13" name="Imagen 1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763002" y="6553200"/>
              <a:ext cx="2391508" cy="304800"/>
            </a:xfrm>
            <a:prstGeom prst="rect">
              <a:avLst/>
            </a:prstGeom>
          </p:spPr>
        </p:pic>
      </p:grpSp>
      <p:pic>
        <p:nvPicPr>
          <p:cNvPr id="16" name="Imagen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000" y="2140800"/>
            <a:ext cx="4320000" cy="3240000"/>
          </a:xfrm>
          <a:prstGeom prst="rect">
            <a:avLst/>
          </a:prstGeom>
        </p:spPr>
      </p:pic>
      <p:pic>
        <p:nvPicPr>
          <p:cNvPr id="17" name="Imagen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8000" y="2140800"/>
            <a:ext cx="432000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160069"/>
      </p:ext>
    </p:extLst>
  </p:cSld>
  <p:clrMapOvr>
    <a:masterClrMapping/>
  </p:clrMapOvr>
</p:sld>
</file>

<file path=ppt/theme/theme1.xml><?xml version="1.0" encoding="utf-8"?>
<a:theme xmlns:a="http://schemas.openxmlformats.org/drawingml/2006/main" name="blank">
  <a:themeElements>
    <a:clrScheme name="blan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ema de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16143</TotalTime>
  <Words>2356</Words>
  <Application>Microsoft Macintosh PowerPoint</Application>
  <PresentationFormat>Presentación en pantalla (4:3)</PresentationFormat>
  <Paragraphs>249</Paragraphs>
  <Slides>42</Slides>
  <Notes>1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42</vt:i4>
      </vt:variant>
    </vt:vector>
  </HeadingPairs>
  <TitlesOfParts>
    <vt:vector size="46" baseType="lpstr">
      <vt:lpstr>Arial</vt:lpstr>
      <vt:lpstr>Symbol</vt:lpstr>
      <vt:lpstr>Times New Roman</vt:lpstr>
      <vt:lpstr>blank</vt:lpstr>
      <vt:lpstr>Presentación de PowerPoint</vt:lpstr>
      <vt:lpstr>Most important references followed in this lecture</vt:lpstr>
      <vt:lpstr>Most important references followed in this lecture</vt:lpstr>
      <vt:lpstr>The tight binding is a method to describe the electronic band structure of solids and molecules</vt:lpstr>
      <vt:lpstr>The tight binding is a method to describe the electronic band structure of solids and molecules</vt:lpstr>
      <vt:lpstr>Starting point: the solutions of the Schrödinger equation for the isolated atoms that form the crystal</vt:lpstr>
      <vt:lpstr>Starting point: the solutions of the Schrödinger equation for the isolated atoms that form the crystal</vt:lpstr>
      <vt:lpstr>We seek solutions for the Schrödinger equation of the entire periodic system</vt:lpstr>
      <vt:lpstr>Ansatz: a good approximation for the Bloch eigenfunctions is provided by a linear combination of the atomic orbitals</vt:lpstr>
      <vt:lpstr>Construction of a basis set that satisfies Bloch theorem</vt:lpstr>
      <vt:lpstr>Schrödinger equation in a basis of Bloch-like atomic orbitals</vt:lpstr>
      <vt:lpstr>Matrix elements of the Hamiltonian in a basis of Bloch-like atomic orbitals</vt:lpstr>
      <vt:lpstr>Matrix elements of the Hamiltonian in a basis of Bloch-like atomic orbitals</vt:lpstr>
      <vt:lpstr>The secular equation in matricial form</vt:lpstr>
      <vt:lpstr>The secular equation in matricial form</vt:lpstr>
      <vt:lpstr>… Now let us practice with some simple examples: analytical calculations and scale-up simulations</vt:lpstr>
      <vt:lpstr>… Now let us practice with some simple examples: analytical calculations and scale-up simulations</vt:lpstr>
      <vt:lpstr>Solving the secular equation in a simple case: the linear chain of atoms with only s-orbitals</vt:lpstr>
      <vt:lpstr>Solving the secular equation in a simple case: the linear chain of atoms with only s-orbitals</vt:lpstr>
      <vt:lpstr>Solving the secular equation in a simple case: the linear chain of atoms with only s-orbitals</vt:lpstr>
      <vt:lpstr>Interpreting the band structure of the     linear chain of atoms with only s-orbitals</vt:lpstr>
      <vt:lpstr>Interpreting the band structure of the     linear chain of atoms with only s-orbitals</vt:lpstr>
      <vt:lpstr>Relationship between the hopping parameter and the effective mass</vt:lpstr>
      <vt:lpstr>Relationship between the hopping parameter and the effective mass</vt:lpstr>
      <vt:lpstr>… Now let us practice with some simple examples: analytical calculations and scale-up simulations</vt:lpstr>
      <vt:lpstr>Solving the secular equation in a simple case: the monoatomic linear chain with only s-orbitals</vt:lpstr>
      <vt:lpstr>Solving the secular equation in a simple case: the monoatomic linear chain with only s-orbitals</vt:lpstr>
      <vt:lpstr>Solving the secular equation in a simple case: the monoatomic linear chain with only s-orbitals</vt:lpstr>
      <vt:lpstr>Solving the secular equation in a simple case: the monoatomic linear chain with only s-orbitals</vt:lpstr>
      <vt:lpstr>Solving the secular equation in a simple case: the monoatomic linear chain with only s-orbitals</vt:lpstr>
      <vt:lpstr>Solving the secular equation in a simple case: the monoatomic linear chain with only s-orbitals</vt:lpstr>
      <vt:lpstr>Solving the secular equation in a simple case: the monoatomic linear chain with only s-orbitals</vt:lpstr>
      <vt:lpstr>Solving the secular equation in a simple case: the monoatomic linear chain with only s-orbitals</vt:lpstr>
      <vt:lpstr>Solving the secular equation in a simple case: the monoatomic linear chain with only s-orbitals</vt:lpstr>
      <vt:lpstr>… Now let us practice with some simple examples: analytical calculations and scale-up simulations</vt:lpstr>
      <vt:lpstr>Solving the secular equation in a simple case:       the monoatomic square plane with only s-orbitals</vt:lpstr>
      <vt:lpstr>Solving the secular equation in a simple case:      the monoatomic square plane with only s-orbitals</vt:lpstr>
      <vt:lpstr>Solving the secular equation in a simple case:      the monoatomic square plane with only s-orbitals</vt:lpstr>
      <vt:lpstr>Plotting the band structure in a simple case:       the monoatomic square plane with only s-orbitals</vt:lpstr>
      <vt:lpstr>Presentación de PowerPoint</vt:lpstr>
      <vt:lpstr>… Now let us practice with some simple examples: analytical calculations and scale-up simulations</vt:lpstr>
      <vt:lpstr>Presentación de PowerPoint</vt:lpstr>
    </vt:vector>
  </TitlesOfParts>
  <Company>Universidad de Cantabria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Difficulty: how to deal accurately with both the core and valence electrons</dc:title>
  <dc:creator>Javier</dc:creator>
  <cp:lastModifiedBy>Junquera Quintana, Francisco Javier</cp:lastModifiedBy>
  <cp:revision>1112</cp:revision>
  <dcterms:created xsi:type="dcterms:W3CDTF">2005-05-05T21:57:52Z</dcterms:created>
  <dcterms:modified xsi:type="dcterms:W3CDTF">2024-04-09T13:58:02Z</dcterms:modified>
</cp:coreProperties>
</file>