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35" r:id="rId2"/>
    <p:sldId id="384" r:id="rId3"/>
    <p:sldId id="593" r:id="rId4"/>
    <p:sldId id="594" r:id="rId5"/>
    <p:sldId id="516" r:id="rId6"/>
    <p:sldId id="595" r:id="rId7"/>
    <p:sldId id="596" r:id="rId8"/>
    <p:sldId id="278" r:id="rId9"/>
    <p:sldId id="336" r:id="rId10"/>
    <p:sldId id="337" r:id="rId11"/>
    <p:sldId id="338" r:id="rId12"/>
    <p:sldId id="339" r:id="rId13"/>
    <p:sldId id="341" r:id="rId14"/>
    <p:sldId id="598" r:id="rId15"/>
    <p:sldId id="599" r:id="rId16"/>
    <p:sldId id="600" r:id="rId17"/>
    <p:sldId id="597" r:id="rId18"/>
    <p:sldId id="342" r:id="rId19"/>
    <p:sldId id="343" r:id="rId20"/>
    <p:sldId id="344" r:id="rId21"/>
    <p:sldId id="621" r:id="rId22"/>
    <p:sldId id="345" r:id="rId23"/>
    <p:sldId id="346" r:id="rId24"/>
    <p:sldId id="584" r:id="rId25"/>
    <p:sldId id="533" r:id="rId26"/>
    <p:sldId id="602" r:id="rId27"/>
    <p:sldId id="603" r:id="rId28"/>
    <p:sldId id="604" r:id="rId29"/>
    <p:sldId id="605" r:id="rId30"/>
    <p:sldId id="606" r:id="rId31"/>
    <p:sldId id="536" r:id="rId32"/>
    <p:sldId id="534" r:id="rId33"/>
    <p:sldId id="601" r:id="rId34"/>
    <p:sldId id="607" r:id="rId35"/>
    <p:sldId id="525" r:id="rId36"/>
    <p:sldId id="535" r:id="rId37"/>
    <p:sldId id="587" r:id="rId38"/>
    <p:sldId id="609" r:id="rId39"/>
    <p:sldId id="610" r:id="rId40"/>
    <p:sldId id="611" r:id="rId41"/>
    <p:sldId id="608" r:id="rId42"/>
    <p:sldId id="588" r:id="rId43"/>
    <p:sldId id="589" r:id="rId44"/>
    <p:sldId id="590" r:id="rId45"/>
    <p:sldId id="591" r:id="rId46"/>
    <p:sldId id="612" r:id="rId47"/>
    <p:sldId id="613" r:id="rId48"/>
    <p:sldId id="614" r:id="rId49"/>
    <p:sldId id="615" r:id="rId50"/>
    <p:sldId id="616" r:id="rId51"/>
    <p:sldId id="617" r:id="rId52"/>
    <p:sldId id="618" r:id="rId53"/>
    <p:sldId id="619" r:id="rId54"/>
    <p:sldId id="592" r:id="rId55"/>
    <p:sldId id="620" r:id="rId56"/>
    <p:sldId id="542" r:id="rId57"/>
  </p:sldIdLst>
  <p:sldSz cx="9144000" cy="6858000" type="screen4x3"/>
  <p:notesSz cx="7099300" cy="102346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howGuides="1">
      <p:cViewPr varScale="1">
        <p:scale>
          <a:sx n="116" d="100"/>
          <a:sy n="116" d="100"/>
        </p:scale>
        <p:origin x="1968" y="176"/>
      </p:cViewPr>
      <p:guideLst>
        <p:guide orient="horz" pos="384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-2634" y="-96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31.xml"/><Relationship Id="rId18" Type="http://schemas.openxmlformats.org/officeDocument/2006/relationships/slide" Target="slides/slide36.xml"/><Relationship Id="rId26" Type="http://schemas.openxmlformats.org/officeDocument/2006/relationships/slide" Target="slides/slide44.xml"/><Relationship Id="rId21" Type="http://schemas.openxmlformats.org/officeDocument/2006/relationships/slide" Target="slides/slide39.xml"/><Relationship Id="rId34" Type="http://schemas.openxmlformats.org/officeDocument/2006/relationships/slide" Target="slides/slide52.xml"/><Relationship Id="rId7" Type="http://schemas.openxmlformats.org/officeDocument/2006/relationships/slide" Target="slides/slide25.xml"/><Relationship Id="rId12" Type="http://schemas.openxmlformats.org/officeDocument/2006/relationships/slide" Target="slides/slide30.xml"/><Relationship Id="rId17" Type="http://schemas.openxmlformats.org/officeDocument/2006/relationships/slide" Target="slides/slide35.xml"/><Relationship Id="rId25" Type="http://schemas.openxmlformats.org/officeDocument/2006/relationships/slide" Target="slides/slide43.xml"/><Relationship Id="rId33" Type="http://schemas.openxmlformats.org/officeDocument/2006/relationships/slide" Target="slides/slide51.xml"/><Relationship Id="rId2" Type="http://schemas.openxmlformats.org/officeDocument/2006/relationships/slide" Target="slides/slide4.xml"/><Relationship Id="rId16" Type="http://schemas.openxmlformats.org/officeDocument/2006/relationships/slide" Target="slides/slide34.xml"/><Relationship Id="rId20" Type="http://schemas.openxmlformats.org/officeDocument/2006/relationships/slide" Target="slides/slide38.xml"/><Relationship Id="rId29" Type="http://schemas.openxmlformats.org/officeDocument/2006/relationships/slide" Target="slides/slide47.xml"/><Relationship Id="rId1" Type="http://schemas.openxmlformats.org/officeDocument/2006/relationships/slide" Target="slides/slide3.xml"/><Relationship Id="rId6" Type="http://schemas.openxmlformats.org/officeDocument/2006/relationships/slide" Target="slides/slide24.xml"/><Relationship Id="rId11" Type="http://schemas.openxmlformats.org/officeDocument/2006/relationships/slide" Target="slides/slide29.xml"/><Relationship Id="rId24" Type="http://schemas.openxmlformats.org/officeDocument/2006/relationships/slide" Target="slides/slide42.xml"/><Relationship Id="rId32" Type="http://schemas.openxmlformats.org/officeDocument/2006/relationships/slide" Target="slides/slide50.xml"/><Relationship Id="rId37" Type="http://schemas.openxmlformats.org/officeDocument/2006/relationships/slide" Target="slides/slide55.xml"/><Relationship Id="rId5" Type="http://schemas.openxmlformats.org/officeDocument/2006/relationships/slide" Target="slides/slide7.xml"/><Relationship Id="rId15" Type="http://schemas.openxmlformats.org/officeDocument/2006/relationships/slide" Target="slides/slide33.xml"/><Relationship Id="rId23" Type="http://schemas.openxmlformats.org/officeDocument/2006/relationships/slide" Target="slides/slide41.xml"/><Relationship Id="rId28" Type="http://schemas.openxmlformats.org/officeDocument/2006/relationships/slide" Target="slides/slide46.xml"/><Relationship Id="rId36" Type="http://schemas.openxmlformats.org/officeDocument/2006/relationships/slide" Target="slides/slide54.xml"/><Relationship Id="rId10" Type="http://schemas.openxmlformats.org/officeDocument/2006/relationships/slide" Target="slides/slide28.xml"/><Relationship Id="rId19" Type="http://schemas.openxmlformats.org/officeDocument/2006/relationships/slide" Target="slides/slide37.xml"/><Relationship Id="rId31" Type="http://schemas.openxmlformats.org/officeDocument/2006/relationships/slide" Target="slides/slide49.xml"/><Relationship Id="rId4" Type="http://schemas.openxmlformats.org/officeDocument/2006/relationships/slide" Target="slides/slide6.xml"/><Relationship Id="rId9" Type="http://schemas.openxmlformats.org/officeDocument/2006/relationships/slide" Target="slides/slide27.xml"/><Relationship Id="rId14" Type="http://schemas.openxmlformats.org/officeDocument/2006/relationships/slide" Target="slides/slide32.xml"/><Relationship Id="rId22" Type="http://schemas.openxmlformats.org/officeDocument/2006/relationships/slide" Target="slides/slide40.xml"/><Relationship Id="rId27" Type="http://schemas.openxmlformats.org/officeDocument/2006/relationships/slide" Target="slides/slide45.xml"/><Relationship Id="rId30" Type="http://schemas.openxmlformats.org/officeDocument/2006/relationships/slide" Target="slides/slide48.xml"/><Relationship Id="rId35" Type="http://schemas.openxmlformats.org/officeDocument/2006/relationships/slide" Target="slides/slide53.xml"/><Relationship Id="rId8" Type="http://schemas.openxmlformats.org/officeDocument/2006/relationships/slide" Target="slides/slide26.xml"/><Relationship Id="rId3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quera Quintana, Francisco Javier" userId="5a95c82c-4321-47ad-938a-db2c19283866" providerId="ADAL" clId="{69DEE90D-E80A-50FC-BF0B-2DB1AE5FB4D0}"/>
    <pc:docChg chg="modSld">
      <pc:chgData name="Junquera Quintana, Francisco Javier" userId="5a95c82c-4321-47ad-938a-db2c19283866" providerId="ADAL" clId="{69DEE90D-E80A-50FC-BF0B-2DB1AE5FB4D0}" dt="2026-04-08T07:59:12.600" v="1" actId="20577"/>
      <pc:docMkLst>
        <pc:docMk/>
      </pc:docMkLst>
      <pc:sldChg chg="modSp mod">
        <pc:chgData name="Junquera Quintana, Francisco Javier" userId="5a95c82c-4321-47ad-938a-db2c19283866" providerId="ADAL" clId="{69DEE90D-E80A-50FC-BF0B-2DB1AE5FB4D0}" dt="2026-04-08T07:59:12.600" v="1" actId="20577"/>
        <pc:sldMkLst>
          <pc:docMk/>
          <pc:sldMk cId="1936849295" sldId="607"/>
        </pc:sldMkLst>
        <pc:spChg chg="mod">
          <ac:chgData name="Junquera Quintana, Francisco Javier" userId="5a95c82c-4321-47ad-938a-db2c19283866" providerId="ADAL" clId="{69DEE90D-E80A-50FC-BF0B-2DB1AE5FB4D0}" dt="2026-04-08T07:59:12.600" v="1" actId="20577"/>
          <ac:spMkLst>
            <pc:docMk/>
            <pc:sldMk cId="1936849295" sldId="607"/>
            <ac:spMk id="2" creationId="{FE0AB576-E076-878D-C64D-EC142F63B08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01482CC7-88D0-94D1-C8AC-89F7EAD5F6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DD0DC44-A8B7-53D4-C46A-677026E11D1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46E85115-9C34-00CB-EA20-AA55C5DB887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E8572610-D6EA-C2C2-D375-A4621C5E787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pPr>
              <a:defRPr/>
            </a:pPr>
            <a:fld id="{6408611C-6973-9D48-AF44-0E51E6EBF12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8DDA67F-6043-600E-3272-C816C3BE82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33BF73A-DBF7-572A-F56F-F8E09C4D87E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86BA523-F55C-41C1-502E-68481D78F94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ED7DDD9D-DD4F-973C-8219-AD86D58A954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noProof="0"/>
              <a:t>Haga clic para modificar el estilo de texto del patrón</a:t>
            </a:r>
          </a:p>
          <a:p>
            <a:pPr lvl="1"/>
            <a:r>
              <a:rPr lang="es-ES" altLang="es-ES" noProof="0"/>
              <a:t>Segundo nivel</a:t>
            </a:r>
          </a:p>
          <a:p>
            <a:pPr lvl="2"/>
            <a:r>
              <a:rPr lang="es-ES" altLang="es-ES" noProof="0"/>
              <a:t>Tercer nivel</a:t>
            </a:r>
          </a:p>
          <a:p>
            <a:pPr lvl="3"/>
            <a:r>
              <a:rPr lang="es-ES" altLang="es-ES" noProof="0"/>
              <a:t>Cuarto nivel</a:t>
            </a:r>
          </a:p>
          <a:p>
            <a:pPr lvl="4"/>
            <a:r>
              <a:rPr lang="es-ES" altLang="es-ES" noProof="0"/>
              <a:t>Quinto nivel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9235D8BF-66F7-BF2B-C302-0AC1F35608E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85386491-CB12-4DB4-CEF9-22988C62C6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pPr>
              <a:defRPr/>
            </a:pPr>
            <a:fld id="{946034D0-BC83-F545-BCD1-912E0AB8E36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B71B2CCA-3D55-40F5-6DA2-DEDB75231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E2AD68-CE5B-3C47-A948-2129E41793DF}" type="slidenum">
              <a:rPr lang="es-ES" altLang="es-ES" smtClean="0"/>
              <a:pPr>
                <a:spcBef>
                  <a:spcPct val="0"/>
                </a:spcBef>
              </a:pPr>
              <a:t>1</a:t>
            </a:fld>
            <a:endParaRPr lang="es-ES" altLang="es-E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B9E1BA4-242E-E90C-C543-3AE0E59400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2DAE74B-D137-6A69-2A6C-EAECB0D2D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18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03406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19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2224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20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94811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6ED11-954D-874B-625A-E64B9ADFB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714C34B-C97A-911E-A32C-B77A323C1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230F9B7-5DEE-9880-A451-E0E8A78BA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6FCF13-04BD-32DD-EB1B-212EF7A8F4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21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72368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22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7749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23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75443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2206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11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6517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12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29540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13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7915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14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8821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15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05020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16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60552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6034D0-BC83-F545-BCD1-912E0AB8E367}" type="slidenum">
              <a:rPr lang="es-ES" altLang="es-ES" smtClean="0"/>
              <a:pPr>
                <a:defRPr/>
              </a:pPr>
              <a:t>17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128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271" y="2130426"/>
            <a:ext cx="7773458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865" y="3886200"/>
            <a:ext cx="640027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89008-A494-51C4-A755-86A4FED59A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BDD9D4-573F-A973-85C4-9D5B62458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28D11E-B292-1FEA-CAB8-0D5B03CC0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FECCE-5096-C64D-9ECC-5639514097A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4298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A40CE3-3220-77E3-A75E-9F6450041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8A8320-E69F-DD95-9A74-8B6066D890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F5688C-47FF-673C-5B11-54F7173CE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AEC5B-AA2C-A14E-AB0B-96CF3BF86EC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1346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136" y="274639"/>
            <a:ext cx="2057135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729" y="274639"/>
            <a:ext cx="6044407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DE0F5F-C1E9-C56D-8712-E0E8939077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31C072-A7C7-A0CF-B997-2DC286A88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1F51EE-BACF-92BD-2431-C54478F5E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7977F-7D45-4A44-BA09-068E5EA74D0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5883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229023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489" y="1600201"/>
            <a:ext cx="4045238" cy="4525963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1273" y="1600200"/>
            <a:ext cx="4045239" cy="21859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41273" y="3938589"/>
            <a:ext cx="4045239" cy="2187575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457489" y="6245225"/>
            <a:ext cx="2133023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3124489" y="6245225"/>
            <a:ext cx="2895023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489" y="6245225"/>
            <a:ext cx="2133023" cy="476250"/>
          </a:xfrm>
        </p:spPr>
        <p:txBody>
          <a:bodyPr/>
          <a:lstStyle>
            <a:lvl1pPr>
              <a:defRPr/>
            </a:lvl1pPr>
          </a:lstStyle>
          <a:p>
            <a:fld id="{15C06C74-EE00-7047-8C94-C9EEED11214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68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8229023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57489" y="1600200"/>
            <a:ext cx="4045238" cy="21859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1273" y="1600200"/>
            <a:ext cx="4045239" cy="21859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57489" y="3938589"/>
            <a:ext cx="4045238" cy="2187575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1273" y="3938589"/>
            <a:ext cx="4045239" cy="2187575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489" y="6245225"/>
            <a:ext cx="2133023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489" y="6245225"/>
            <a:ext cx="2895023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489" y="6245225"/>
            <a:ext cx="2133023" cy="476250"/>
          </a:xfrm>
        </p:spPr>
        <p:txBody>
          <a:bodyPr/>
          <a:lstStyle>
            <a:lvl1pPr>
              <a:defRPr/>
            </a:lvl1pPr>
          </a:lstStyle>
          <a:p>
            <a:fld id="{BF23622A-A85B-6145-AB95-962AF8E19E82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5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307726-A782-F2BD-0734-97F2A78977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3C9D3D-2770-69B1-5A49-A3006A82F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C6D436-E389-7BCF-27B7-A0A294679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D44C0-F050-7847-BB71-43BEDB263E4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740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136" cy="1362075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136" cy="1500187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F9A52B-851D-8F5A-91DE-9C13E76348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670BC6-6303-8B53-1415-6CCB971B0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98C92E-0433-0F07-0320-8C11A9184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9D981-E9E7-0B49-AD77-337D747A998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7381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730" y="1600201"/>
            <a:ext cx="4050771" cy="452596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5500" y="1600201"/>
            <a:ext cx="4050771" cy="452596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2CED9F-442E-6C0E-53E4-CDAD41E761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EFEA10-9EAC-C94A-E96B-6A3B29E671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4F43D6-4EA9-ABE3-FC86-A8EA7DC86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7E846-3A11-844C-AD01-DA6C60D7BA4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7488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729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729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4761" y="1535113"/>
            <a:ext cx="404151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4761" y="2174875"/>
            <a:ext cx="4041510" cy="3951288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E55D81-6F3D-CDC7-2C62-82672A482B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FC20EF-AD87-BEE0-70FB-45DB58924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1E5BDA-245A-656C-1A0B-C97FF6B778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7CD91-D320-8F42-8857-4351A9E9E63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6759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6313B0-A5C5-1F6F-875C-FA533CB1C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AA1392-27A9-13B5-22E1-002D1E5BD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A59F3E-CB51-46EE-36BA-4CC23CE7F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79DEE-8AC0-5A49-ACB8-F7D8ADFBFAC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5506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B13CC5-14BF-2B65-A82C-0A182448B6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1FBD93-4D42-FFE9-D3EA-801BA0675C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9671F8-BDC7-35DE-C34C-3871E511D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4FF63-BC97-CC44-B846-82BF455B090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54971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729" y="273050"/>
            <a:ext cx="3008313" cy="1162050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4521" y="273051"/>
            <a:ext cx="5111750" cy="5853113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729" y="1435101"/>
            <a:ext cx="3008313" cy="4691063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3E49FD-9A2F-E1B1-A18F-D003978C26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CFC43-7CFF-10AB-BD91-83ABF37121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212D4E-E84C-1675-C307-08E5FC2CB7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D0A65-BAD7-B54E-8DAA-E9D5F762B4D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7887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553" y="4800600"/>
            <a:ext cx="5486135" cy="566738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553" y="612775"/>
            <a:ext cx="5486135" cy="41148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553" y="5367338"/>
            <a:ext cx="5486135" cy="804862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CA911-7764-50B3-264A-B7EDEC5A4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DA9F8-8480-F2DB-2285-8017FC0BA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23648C-5134-3046-CD78-7C65926E9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45191-9AC1-B447-9FCC-978E8B66DD8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6655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50000">
              <a:schemeClr val="accent2"/>
            </a:gs>
            <a:gs pos="100000">
              <a:srgbClr val="1818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0F7ABC-F71D-085C-E8D3-207D0BA42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1544C7-74E3-5355-853C-E7555E88AB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0D480FB-73E6-FCFB-8B0B-306EBB5F61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67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EA52D7-95D9-9218-3C88-68C3F557F8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67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26ECAF6-3D7F-248B-F525-C5D4734FF6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67"/>
            </a:lvl1pPr>
          </a:lstStyle>
          <a:p>
            <a:pPr>
              <a:defRPr/>
            </a:pPr>
            <a:fld id="{7F868698-F8AE-754F-9401-B0D89054213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17538" indent="-236538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ＭＳ Ｐゴシック" charset="-128"/>
        </a:defRPr>
      </a:lvl2pPr>
      <a:lvl3pPr marL="950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1913" indent="-1889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712913" indent="-1889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09541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6pPr>
      <a:lvl7pPr marL="2476401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7pPr>
      <a:lvl8pPr marL="285738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8pPr>
      <a:lvl9pPr marL="3238370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s-ES_tradnl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5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4.png"/><Relationship Id="rId7" Type="http://schemas.openxmlformats.org/officeDocument/2006/relationships/image" Target="../media/image4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7.png"/><Relationship Id="rId7" Type="http://schemas.openxmlformats.org/officeDocument/2006/relationships/image" Target="../media/image10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99.png"/><Relationship Id="rId10" Type="http://schemas.openxmlformats.org/officeDocument/2006/relationships/image" Target="../media/image107.png"/><Relationship Id="rId4" Type="http://schemas.openxmlformats.org/officeDocument/2006/relationships/image" Target="../media/image98.pn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10.png"/><Relationship Id="rId5" Type="http://schemas.openxmlformats.org/officeDocument/2006/relationships/image" Target="../media/image99.png"/><Relationship Id="rId10" Type="http://schemas.openxmlformats.org/officeDocument/2006/relationships/image" Target="../media/image109.emf"/><Relationship Id="rId4" Type="http://schemas.openxmlformats.org/officeDocument/2006/relationships/image" Target="../media/image98.png"/><Relationship Id="rId9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openxmlformats.org/officeDocument/2006/relationships/image" Target="../media/image109.emf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emf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png"/><Relationship Id="rId4" Type="http://schemas.openxmlformats.org/officeDocument/2006/relationships/image" Target="../media/image12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43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148.png"/><Relationship Id="rId5" Type="http://schemas.openxmlformats.org/officeDocument/2006/relationships/image" Target="../media/image143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6.png"/><Relationship Id="rId7" Type="http://schemas.openxmlformats.org/officeDocument/2006/relationships/image" Target="../media/image4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5" Type="http://schemas.openxmlformats.org/officeDocument/2006/relationships/image" Target="../media/image138.png"/><Relationship Id="rId4" Type="http://schemas.openxmlformats.org/officeDocument/2006/relationships/image" Target="../media/image1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38.png"/><Relationship Id="rId7" Type="http://schemas.openxmlformats.org/officeDocument/2006/relationships/image" Target="../media/image4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10" Type="http://schemas.openxmlformats.org/officeDocument/2006/relationships/image" Target="../media/image156.png"/><Relationship Id="rId4" Type="http://schemas.openxmlformats.org/officeDocument/2006/relationships/image" Target="../media/image151.png"/><Relationship Id="rId9" Type="http://schemas.openxmlformats.org/officeDocument/2006/relationships/image" Target="../media/image15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png"/><Relationship Id="rId7" Type="http://schemas.openxmlformats.org/officeDocument/2006/relationships/image" Target="../media/image14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png"/><Relationship Id="rId5" Type="http://schemas.openxmlformats.org/officeDocument/2006/relationships/image" Target="../media/image44.png"/><Relationship Id="rId10" Type="http://schemas.openxmlformats.org/officeDocument/2006/relationships/image" Target="../media/image162.png"/><Relationship Id="rId4" Type="http://schemas.openxmlformats.org/officeDocument/2006/relationships/image" Target="../media/image158.png"/><Relationship Id="rId9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3.png"/><Relationship Id="rId7" Type="http://schemas.openxmlformats.org/officeDocument/2006/relationships/image" Target="../media/image165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image" Target="../media/image44.png"/><Relationship Id="rId10" Type="http://schemas.openxmlformats.org/officeDocument/2006/relationships/image" Target="../media/image168.png"/><Relationship Id="rId4" Type="http://schemas.openxmlformats.org/officeDocument/2006/relationships/image" Target="../media/image164.png"/><Relationship Id="rId9" Type="http://schemas.openxmlformats.org/officeDocument/2006/relationships/image" Target="../media/image16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2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>
            <a:extLst>
              <a:ext uri="{FF2B5EF4-FFF2-40B4-BE49-F238E27FC236}">
                <a16:creationId xmlns:a16="http://schemas.microsoft.com/office/drawing/2014/main" id="{F41BDB42-198B-9BB2-D33C-15B5A80D8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5283200"/>
            <a:ext cx="2795587" cy="485775"/>
          </a:xfrm>
          <a:prstGeom prst="rect">
            <a:avLst/>
          </a:prstGeom>
          <a:noFill/>
          <a:ln>
            <a:noFill/>
          </a:ln>
        </p:spPr>
        <p:txBody>
          <a:bodyPr lIns="76158" tIns="38078" rIns="76158" bIns="3807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s-ES" sz="2667" b="1">
                <a:solidFill>
                  <a:srgbClr val="FFFF00"/>
                </a:solidFill>
              </a:rPr>
              <a:t>Javier Junquera</a:t>
            </a:r>
            <a:endParaRPr lang="en-US" altLang="es-ES" sz="2333" b="1">
              <a:solidFill>
                <a:srgbClr val="FFFF00"/>
              </a:solidFill>
            </a:endParaRPr>
          </a:p>
        </p:txBody>
      </p:sp>
      <p:sp>
        <p:nvSpPr>
          <p:cNvPr id="15362" name="Text Box 6">
            <a:extLst>
              <a:ext uri="{FF2B5EF4-FFF2-40B4-BE49-F238E27FC236}">
                <a16:creationId xmlns:a16="http://schemas.microsoft.com/office/drawing/2014/main" id="{51D1402E-2994-D2A6-3C6E-AF6F9F23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80772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58" tIns="38078" rIns="76158" bIns="38078">
            <a:spAutoFit/>
          </a:bodyPr>
          <a:lstStyle>
            <a:lvl1pPr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3000" b="1" dirty="0">
                <a:solidFill>
                  <a:srgbClr val="FFFF00"/>
                </a:solidFill>
                <a:cs typeface="Arial" panose="020B0604020202020204" pitchFamily="34" charset="0"/>
                <a:sym typeface="Symbol" pitchFamily="2" charset="2"/>
              </a:rPr>
              <a:t>The nearly free electron approximation</a:t>
            </a:r>
          </a:p>
        </p:txBody>
      </p:sp>
      <p:pic>
        <p:nvPicPr>
          <p:cNvPr id="15363" name="Picture 10" descr="logoUCgran">
            <a:extLst>
              <a:ext uri="{FF2B5EF4-FFF2-40B4-BE49-F238E27FC236}">
                <a16:creationId xmlns:a16="http://schemas.microsoft.com/office/drawing/2014/main" id="{871A231D-1AA2-88D6-AADB-2A937014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4964113"/>
            <a:ext cx="1339850" cy="1120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30" descr="logo-tex">
            <a:extLst>
              <a:ext uri="{FF2B5EF4-FFF2-40B4-BE49-F238E27FC236}">
                <a16:creationId xmlns:a16="http://schemas.microsoft.com/office/drawing/2014/main" id="{2AF5B9E2-AC53-F4A3-D83A-7E0EF0BC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5251450"/>
            <a:ext cx="1190625" cy="547688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20100" cy="1066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a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with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periodicity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underlying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Bravais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lattice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265F5D-24FD-7B12-32B0-DDC88466C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066800"/>
            <a:ext cx="2743200" cy="4572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617D99-DB47-AC15-F3B3-B313A4F453E6}"/>
              </a:ext>
            </a:extLst>
          </p:cNvPr>
          <p:cNvSpPr txBox="1"/>
          <p:nvPr/>
        </p:nvSpPr>
        <p:spPr>
          <a:xfrm>
            <a:off x="657225" y="2152471"/>
            <a:ext cx="782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periodicity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order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10</a:t>
            </a:r>
            <a:r>
              <a:rPr lang="es-ES" b="1" baseline="30000" dirty="0">
                <a:solidFill>
                  <a:schemeClr val="bg1"/>
                </a:solidFill>
              </a:rPr>
              <a:t>-10</a:t>
            </a:r>
            <a:r>
              <a:rPr lang="es-ES" b="1" dirty="0">
                <a:solidFill>
                  <a:schemeClr val="bg1"/>
                </a:solidFill>
              </a:rPr>
              <a:t> m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( ≈ de </a:t>
            </a:r>
            <a:r>
              <a:rPr lang="es-ES" b="1" dirty="0" err="1">
                <a:solidFill>
                  <a:schemeClr val="bg1"/>
                </a:solidFill>
              </a:rPr>
              <a:t>Broglie’s</a:t>
            </a:r>
            <a:r>
              <a:rPr lang="es-ES" b="1" dirty="0">
                <a:solidFill>
                  <a:schemeClr val="bg1"/>
                </a:solidFill>
              </a:rPr>
              <a:t> wave </a:t>
            </a:r>
            <a:r>
              <a:rPr lang="es-ES" b="1" dirty="0" err="1">
                <a:solidFill>
                  <a:schemeClr val="bg1"/>
                </a:solidFill>
              </a:rPr>
              <a:t>length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Sommerfeld’s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model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rgbClr val="FFFF00"/>
                </a:solidFill>
              </a:rPr>
              <a:t>A quantum </a:t>
            </a:r>
            <a:r>
              <a:rPr lang="es-ES" b="1" dirty="0" err="1">
                <a:solidFill>
                  <a:srgbClr val="FFFF00"/>
                </a:solidFill>
              </a:rPr>
              <a:t>formalism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is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still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required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317305-D5E0-8612-982A-F4E3D665229C}"/>
              </a:ext>
            </a:extLst>
          </p:cNvPr>
          <p:cNvSpPr txBox="1"/>
          <p:nvPr/>
        </p:nvSpPr>
        <p:spPr>
          <a:xfrm>
            <a:off x="3200400" y="327660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New </a:t>
            </a:r>
            <a:r>
              <a:rPr lang="es-ES" b="1" dirty="0" err="1">
                <a:solidFill>
                  <a:srgbClr val="00B0F0"/>
                </a:solidFill>
              </a:rPr>
              <a:t>concepts</a:t>
            </a:r>
            <a:r>
              <a:rPr lang="es-ES" b="1" dirty="0">
                <a:solidFill>
                  <a:srgbClr val="00B0F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s-ES" b="1" dirty="0">
                <a:solidFill>
                  <a:schemeClr val="bg1"/>
                </a:solidFill>
              </a:rPr>
              <a:t>Energy </a:t>
            </a:r>
            <a:r>
              <a:rPr lang="es-ES" b="1" dirty="0" err="1">
                <a:solidFill>
                  <a:schemeClr val="bg1"/>
                </a:solidFill>
              </a:rPr>
              <a:t>bands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b="1" dirty="0">
                <a:solidFill>
                  <a:schemeClr val="bg1"/>
                </a:solidFill>
              </a:rPr>
              <a:t>Band gaps</a:t>
            </a:r>
          </a:p>
          <a:p>
            <a:pPr marL="285750" indent="-285750">
              <a:buFontTx/>
              <a:buChar char="-"/>
            </a:pPr>
            <a:r>
              <a:rPr lang="es-ES" b="1" dirty="0">
                <a:solidFill>
                  <a:schemeClr val="bg1"/>
                </a:solidFill>
              </a:rPr>
              <a:t>Fermi </a:t>
            </a:r>
            <a:r>
              <a:rPr lang="es-ES" b="1" dirty="0" err="1">
                <a:solidFill>
                  <a:schemeClr val="bg1"/>
                </a:solidFill>
              </a:rPr>
              <a:t>surfaces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b="1" dirty="0" err="1">
                <a:solidFill>
                  <a:schemeClr val="bg1"/>
                </a:solidFill>
              </a:rPr>
              <a:t>Effective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masses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F3AC04-32BD-198B-203F-B53E89FA9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24400"/>
            <a:ext cx="5633126" cy="17738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0FBE420-AFD7-74F4-F475-9418A7F5F672}"/>
              </a:ext>
            </a:extLst>
          </p:cNvPr>
          <p:cNvSpPr txBox="1"/>
          <p:nvPr/>
        </p:nvSpPr>
        <p:spPr>
          <a:xfrm>
            <a:off x="5867400" y="4878033"/>
            <a:ext cx="32060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Fermi </a:t>
            </a:r>
            <a:r>
              <a:rPr lang="es-ES" b="1" dirty="0" err="1">
                <a:solidFill>
                  <a:schemeClr val="bg1"/>
                </a:solidFill>
              </a:rPr>
              <a:t>surface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occupy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levels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distributed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bands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separated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gaps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forbidden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29272D-6575-E3BB-D875-6DBC737BA6E5}"/>
              </a:ext>
            </a:extLst>
          </p:cNvPr>
          <p:cNvSpPr txBox="1"/>
          <p:nvPr/>
        </p:nvSpPr>
        <p:spPr>
          <a:xfrm>
            <a:off x="1828800" y="653125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From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Kittel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F4822E-AA17-408E-CD48-923F01E63462}"/>
              </a:ext>
            </a:extLst>
          </p:cNvPr>
          <p:cNvSpPr txBox="1"/>
          <p:nvPr/>
        </p:nvSpPr>
        <p:spPr>
          <a:xfrm>
            <a:off x="-76200" y="152400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Deviations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of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perfect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periodicity</a:t>
            </a:r>
            <a:r>
              <a:rPr lang="es-ES" b="1" dirty="0">
                <a:solidFill>
                  <a:srgbClr val="00B0F0"/>
                </a:solidFill>
              </a:rPr>
              <a:t> (</a:t>
            </a:r>
            <a:r>
              <a:rPr lang="es-ES" b="1" dirty="0" err="1">
                <a:solidFill>
                  <a:srgbClr val="00B0F0"/>
                </a:solidFill>
              </a:rPr>
              <a:t>defects</a:t>
            </a:r>
            <a:r>
              <a:rPr lang="es-ES" b="1" dirty="0">
                <a:solidFill>
                  <a:srgbClr val="00B0F0"/>
                </a:solidFill>
              </a:rPr>
              <a:t>, </a:t>
            </a:r>
            <a:r>
              <a:rPr lang="es-ES" b="1" dirty="0" err="1">
                <a:solidFill>
                  <a:srgbClr val="00B0F0"/>
                </a:solidFill>
              </a:rPr>
              <a:t>lattice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vibrations</a:t>
            </a:r>
            <a:r>
              <a:rPr lang="es-ES" b="1">
                <a:solidFill>
                  <a:srgbClr val="00B0F0"/>
                </a:solidFill>
              </a:rPr>
              <a:t>,…) </a:t>
            </a:r>
            <a:r>
              <a:rPr lang="es-ES" b="1" dirty="0" err="1">
                <a:solidFill>
                  <a:srgbClr val="00B0F0"/>
                </a:solidFill>
              </a:rPr>
              <a:t>will</a:t>
            </a:r>
            <a:r>
              <a:rPr lang="es-ES" b="1" dirty="0">
                <a:solidFill>
                  <a:srgbClr val="00B0F0"/>
                </a:solidFill>
              </a:rPr>
              <a:t> be </a:t>
            </a:r>
            <a:r>
              <a:rPr lang="es-ES" b="1" dirty="0" err="1">
                <a:solidFill>
                  <a:srgbClr val="00B0F0"/>
                </a:solidFill>
              </a:rPr>
              <a:t>neglected</a:t>
            </a:r>
            <a:endParaRPr lang="es-ES" b="1" dirty="0">
              <a:solidFill>
                <a:srgbClr val="00B0F0"/>
              </a:solidFill>
            </a:endParaRPr>
          </a:p>
          <a:p>
            <a:pPr algn="ctr"/>
            <a:r>
              <a:rPr lang="es-ES" b="1" dirty="0" err="1">
                <a:solidFill>
                  <a:srgbClr val="00B0F0"/>
                </a:solidFill>
              </a:rPr>
              <a:t>Assumption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of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an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infinitely</a:t>
            </a:r>
            <a:r>
              <a:rPr lang="es-ES" b="1" dirty="0">
                <a:solidFill>
                  <a:srgbClr val="00B0F0"/>
                </a:solidFill>
              </a:rPr>
              <a:t> extended </a:t>
            </a:r>
            <a:r>
              <a:rPr lang="es-ES" b="1" dirty="0" err="1">
                <a:solidFill>
                  <a:srgbClr val="00B0F0"/>
                </a:solidFill>
              </a:rPr>
              <a:t>potential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means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the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neglect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all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surface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effects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61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57800" cy="1066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From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model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to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bands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617D99-DB47-AC15-F3B3-B313A4F453E6}"/>
              </a:ext>
            </a:extLst>
          </p:cNvPr>
          <p:cNvSpPr txBox="1"/>
          <p:nvPr/>
        </p:nvSpPr>
        <p:spPr>
          <a:xfrm>
            <a:off x="657225" y="914400"/>
            <a:ext cx="782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model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allowed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values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distributed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continuosly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zero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infinity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61A9F2-F4BE-726A-CB66-162A6A1AB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784" y="1638648"/>
            <a:ext cx="3611806" cy="720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598F79-5AAD-5C2B-EC37-E60770274FCE}"/>
              </a:ext>
            </a:extLst>
          </p:cNvPr>
          <p:cNvSpPr txBox="1"/>
          <p:nvPr/>
        </p:nvSpPr>
        <p:spPr>
          <a:xfrm>
            <a:off x="685912" y="2406161"/>
            <a:ext cx="782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over</a:t>
            </a:r>
            <a:r>
              <a:rPr lang="es-ES" b="1" dirty="0">
                <a:solidFill>
                  <a:schemeClr val="bg1"/>
                </a:solidFill>
              </a:rPr>
              <a:t> a cube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side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CE1AD5-CBE4-43F9-9BB5-F4427C555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4" y="2898078"/>
            <a:ext cx="4533871" cy="61200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74229DE2-9897-6032-B435-4CBBB2AF1651}"/>
              </a:ext>
            </a:extLst>
          </p:cNvPr>
          <p:cNvGrpSpPr/>
          <p:nvPr/>
        </p:nvGrpSpPr>
        <p:grpSpPr>
          <a:xfrm>
            <a:off x="518830" y="3462700"/>
            <a:ext cx="8131441" cy="720000"/>
            <a:chOff x="518830" y="3462700"/>
            <a:chExt cx="8131441" cy="72000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6753AFE-A33F-50AA-0F72-092D08834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0746" y="3462700"/>
              <a:ext cx="2369525" cy="7200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EF08B8B-3207-5D5D-BEBA-5D22180E30BB}"/>
                </a:ext>
              </a:extLst>
            </p:cNvPr>
            <p:cNvSpPr txBox="1"/>
            <p:nvPr/>
          </p:nvSpPr>
          <p:spPr>
            <a:xfrm>
              <a:off x="518830" y="3638034"/>
              <a:ext cx="5905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The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free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wave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functions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are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of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the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form</a:t>
              </a:r>
              <a:endParaRPr lang="es-ES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7C7986D8-260E-A5E6-9DD0-835559A5A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533900"/>
            <a:ext cx="2882900" cy="23241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A9D99C8-F9E0-8998-FBA3-821942F53446}"/>
              </a:ext>
            </a:extLst>
          </p:cNvPr>
          <p:cNvSpPr txBox="1"/>
          <p:nvPr/>
        </p:nvSpPr>
        <p:spPr>
          <a:xfrm>
            <a:off x="914400" y="41827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Free </a:t>
            </a:r>
            <a:r>
              <a:rPr lang="es-ES" b="1" dirty="0" err="1">
                <a:solidFill>
                  <a:srgbClr val="00B0F0"/>
                </a:solidFill>
              </a:rPr>
              <a:t>electron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model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9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57800" cy="1066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From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free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model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to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energy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bands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617D99-DB47-AC15-F3B3-B313A4F453E6}"/>
              </a:ext>
            </a:extLst>
          </p:cNvPr>
          <p:cNvSpPr txBox="1"/>
          <p:nvPr/>
        </p:nvSpPr>
        <p:spPr>
          <a:xfrm>
            <a:off x="657225" y="914400"/>
            <a:ext cx="782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model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allowed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values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distributed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continuosly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zero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infinity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61A9F2-F4BE-726A-CB66-162A6A1AB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784" y="1638648"/>
            <a:ext cx="3611806" cy="720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598F79-5AAD-5C2B-EC37-E60770274FCE}"/>
              </a:ext>
            </a:extLst>
          </p:cNvPr>
          <p:cNvSpPr txBox="1"/>
          <p:nvPr/>
        </p:nvSpPr>
        <p:spPr>
          <a:xfrm>
            <a:off x="685912" y="2406161"/>
            <a:ext cx="782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over</a:t>
            </a:r>
            <a:r>
              <a:rPr lang="es-ES" b="1" dirty="0">
                <a:solidFill>
                  <a:schemeClr val="bg1"/>
                </a:solidFill>
              </a:rPr>
              <a:t> a cube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side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CE1AD5-CBE4-43F9-9BB5-F4427C555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4" y="2898078"/>
            <a:ext cx="4533871" cy="61200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74229DE2-9897-6032-B435-4CBBB2AF1651}"/>
              </a:ext>
            </a:extLst>
          </p:cNvPr>
          <p:cNvGrpSpPr/>
          <p:nvPr/>
        </p:nvGrpSpPr>
        <p:grpSpPr>
          <a:xfrm>
            <a:off x="518830" y="3462700"/>
            <a:ext cx="8131441" cy="720000"/>
            <a:chOff x="518830" y="3462700"/>
            <a:chExt cx="8131441" cy="72000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6753AFE-A33F-50AA-0F72-092D08834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0746" y="3462700"/>
              <a:ext cx="2369525" cy="7200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EF08B8B-3207-5D5D-BEBA-5D22180E30BB}"/>
                </a:ext>
              </a:extLst>
            </p:cNvPr>
            <p:cNvSpPr txBox="1"/>
            <p:nvPr/>
          </p:nvSpPr>
          <p:spPr>
            <a:xfrm>
              <a:off x="518830" y="3638034"/>
              <a:ext cx="5905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The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free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wave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functions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are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of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the</a:t>
              </a:r>
              <a:r>
                <a:rPr lang="es-E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form</a:t>
              </a:r>
              <a:endParaRPr lang="es-ES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CD697CE-F226-E499-58C0-CE21A2946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560794"/>
            <a:ext cx="7467600" cy="2324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48F08EA-B89B-E037-D33A-C669DD0750E3}"/>
              </a:ext>
            </a:extLst>
          </p:cNvPr>
          <p:cNvSpPr txBox="1"/>
          <p:nvPr/>
        </p:nvSpPr>
        <p:spPr>
          <a:xfrm>
            <a:off x="914400" y="41827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Free </a:t>
            </a:r>
            <a:r>
              <a:rPr lang="es-ES" b="1" dirty="0" err="1">
                <a:solidFill>
                  <a:srgbClr val="00B0F0"/>
                </a:solidFill>
              </a:rPr>
              <a:t>electron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model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0D9F7A-2BAB-FC29-75D6-6D1D8ED50A54}"/>
              </a:ext>
            </a:extLst>
          </p:cNvPr>
          <p:cNvSpPr txBox="1"/>
          <p:nvPr/>
        </p:nvSpPr>
        <p:spPr>
          <a:xfrm>
            <a:off x="4800600" y="4191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Nearly</a:t>
            </a:r>
            <a:r>
              <a:rPr lang="es-ES" b="1" dirty="0">
                <a:solidFill>
                  <a:srgbClr val="00B0F0"/>
                </a:solidFill>
              </a:rPr>
              <a:t> free </a:t>
            </a:r>
            <a:r>
              <a:rPr lang="es-ES" b="1" dirty="0" err="1">
                <a:solidFill>
                  <a:srgbClr val="00B0F0"/>
                </a:solidFill>
              </a:rPr>
              <a:t>electron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model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73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77000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Two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different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aspects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to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analyze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D4E3312-417B-0220-B8FE-D5B92A60E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164" y="914400"/>
            <a:ext cx="5325672" cy="208499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1FBCD7-C68E-8203-A1F4-54DF192E43EB}"/>
              </a:ext>
            </a:extLst>
          </p:cNvPr>
          <p:cNvSpPr txBox="1"/>
          <p:nvPr/>
        </p:nvSpPr>
        <p:spPr>
          <a:xfrm>
            <a:off x="1371600" y="3200400"/>
            <a:ext cx="647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s-ES" b="1" dirty="0">
                <a:solidFill>
                  <a:srgbClr val="FFFF00"/>
                </a:solidFill>
              </a:rPr>
              <a:t>General </a:t>
            </a:r>
            <a:r>
              <a:rPr lang="es-ES" b="1" dirty="0" err="1">
                <a:solidFill>
                  <a:srgbClr val="FFFF00"/>
                </a:solidFill>
              </a:rPr>
              <a:t>symmetry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properties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What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kind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symmetry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properties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impose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electronic</a:t>
            </a:r>
            <a:r>
              <a:rPr lang="es-ES" b="1" dirty="0">
                <a:solidFill>
                  <a:schemeClr val="bg1"/>
                </a:solidFill>
              </a:rPr>
              <a:t> wave </a:t>
            </a:r>
            <a:r>
              <a:rPr lang="es-ES" b="1" dirty="0" err="1">
                <a:solidFill>
                  <a:schemeClr val="bg1"/>
                </a:solidFill>
              </a:rPr>
              <a:t>function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Bloch </a:t>
            </a:r>
            <a:r>
              <a:rPr lang="es-ES" b="1" dirty="0" err="1">
                <a:solidFill>
                  <a:srgbClr val="FFFF00"/>
                </a:solidFill>
              </a:rPr>
              <a:t>theorem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30A782-2E20-8948-016B-6F14B25BDAA5}"/>
              </a:ext>
            </a:extLst>
          </p:cNvPr>
          <p:cNvSpPr txBox="1"/>
          <p:nvPr/>
        </p:nvSpPr>
        <p:spPr>
          <a:xfrm>
            <a:off x="1371600" y="5075872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2. </a:t>
            </a:r>
            <a:r>
              <a:rPr lang="es-ES" b="1" dirty="0" err="1">
                <a:solidFill>
                  <a:srgbClr val="FFFF00"/>
                </a:solidFill>
              </a:rPr>
              <a:t>Interaction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with</a:t>
            </a:r>
            <a:r>
              <a:rPr lang="es-ES" b="1" dirty="0">
                <a:solidFill>
                  <a:srgbClr val="FFFF00"/>
                </a:solidFill>
              </a:rPr>
              <a:t> a </a:t>
            </a:r>
            <a:r>
              <a:rPr lang="es-ES" b="1" dirty="0" err="1">
                <a:solidFill>
                  <a:srgbClr val="FFFF00"/>
                </a:solidFill>
              </a:rPr>
              <a:t>weak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periodic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potential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nearly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model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rgbClr val="FFFF00"/>
                </a:solidFill>
              </a:rPr>
              <a:t>Energy </a:t>
            </a:r>
            <a:r>
              <a:rPr lang="es-ES" b="1" dirty="0" err="1">
                <a:solidFill>
                  <a:srgbClr val="FFFF00"/>
                </a:solidFill>
              </a:rPr>
              <a:t>bands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7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infinitely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extended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solid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described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using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Born-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von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-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Karman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boundary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conditions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7218FBE9-7120-51CD-545A-FC1C02795CD8}"/>
              </a:ext>
            </a:extLst>
          </p:cNvPr>
          <p:cNvGrpSpPr/>
          <p:nvPr/>
        </p:nvGrpSpPr>
        <p:grpSpPr>
          <a:xfrm>
            <a:off x="3750185" y="2971800"/>
            <a:ext cx="1289815" cy="1325269"/>
            <a:chOff x="3750185" y="3178800"/>
            <a:chExt cx="1289815" cy="132526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C7BF3B8-08C0-26D9-2714-49E50D13B553}"/>
                </a:ext>
              </a:extLst>
            </p:cNvPr>
            <p:cNvSpPr/>
            <p:nvPr/>
          </p:nvSpPr>
          <p:spPr>
            <a:xfrm>
              <a:off x="4104000" y="3189600"/>
              <a:ext cx="936000" cy="936000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260CD15-918E-3DA6-1388-89D56B67A8ED}"/>
                </a:ext>
              </a:extLst>
            </p:cNvPr>
            <p:cNvSpPr txBox="1"/>
            <p:nvPr/>
          </p:nvSpPr>
          <p:spPr>
            <a:xfrm>
              <a:off x="4191000" y="3352800"/>
              <a:ext cx="76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Unit</a:t>
              </a:r>
              <a:r>
                <a:rPr lang="es-ES" b="1" dirty="0"/>
                <a:t> </a:t>
              </a:r>
              <a:r>
                <a:rPr lang="es-ES" b="1" dirty="0" err="1"/>
                <a:t>cell</a:t>
              </a:r>
              <a:endParaRPr lang="es-ES" b="1" dirty="0"/>
            </a:p>
          </p:txBody>
        </p:sp>
        <p:cxnSp>
          <p:nvCxnSpPr>
            <p:cNvPr id="3" name="Conector recto de flecha 2">
              <a:extLst>
                <a:ext uri="{FF2B5EF4-FFF2-40B4-BE49-F238E27FC236}">
                  <a16:creationId xmlns:a16="http://schemas.microsoft.com/office/drawing/2014/main" id="{96D5C3A5-BBAB-0318-F226-4A79AE84632D}"/>
                </a:ext>
              </a:extLst>
            </p:cNvPr>
            <p:cNvCxnSpPr/>
            <p:nvPr/>
          </p:nvCxnSpPr>
          <p:spPr>
            <a:xfrm>
              <a:off x="4104000" y="4125600"/>
              <a:ext cx="9360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>
              <a:extLst>
                <a:ext uri="{FF2B5EF4-FFF2-40B4-BE49-F238E27FC236}">
                  <a16:creationId xmlns:a16="http://schemas.microsoft.com/office/drawing/2014/main" id="{13308685-903D-8490-6EBB-5EEA132F353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46799" y="3646800"/>
              <a:ext cx="9360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9CC9806-8479-3129-1659-E35AFC9F3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9599" y="4252069"/>
              <a:ext cx="244801" cy="25200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A0B8EB7-39C5-140E-9AE5-0A3687291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0185" y="3520799"/>
              <a:ext cx="252000" cy="252000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835881C-E562-8EB6-0353-BE672C3ACA1A}"/>
              </a:ext>
            </a:extLst>
          </p:cNvPr>
          <p:cNvGrpSpPr/>
          <p:nvPr/>
        </p:nvGrpSpPr>
        <p:grpSpPr>
          <a:xfrm>
            <a:off x="1476272" y="4785600"/>
            <a:ext cx="6219928" cy="396000"/>
            <a:chOff x="2466872" y="4926332"/>
            <a:chExt cx="6219928" cy="396000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E0780EA-C124-6D88-E6E4-8D4B0A64F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6872" y="4926332"/>
              <a:ext cx="1006055" cy="396000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84D4170-D58C-A119-BBA4-5E8F18ECE0F8}"/>
                </a:ext>
              </a:extLst>
            </p:cNvPr>
            <p:cNvSpPr txBox="1"/>
            <p:nvPr/>
          </p:nvSpPr>
          <p:spPr>
            <a:xfrm>
              <a:off x="3505200" y="4953000"/>
              <a:ext cx="518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are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primitive </a:t>
              </a:r>
              <a:r>
                <a:rPr lang="es-ES" b="1" dirty="0" err="1">
                  <a:solidFill>
                    <a:schemeClr val="bg1"/>
                  </a:solidFill>
                </a:rPr>
                <a:t>vectors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Bravais </a:t>
              </a:r>
              <a:r>
                <a:rPr lang="es-ES" b="1" dirty="0" err="1">
                  <a:solidFill>
                    <a:schemeClr val="bg1"/>
                  </a:solidFill>
                </a:rPr>
                <a:t>lattice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745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infinitely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extended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solid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described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using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Born-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von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-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Karman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boundary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conditions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F0EDCE7-B7F0-2A03-BD22-98E98A701E43}"/>
              </a:ext>
            </a:extLst>
          </p:cNvPr>
          <p:cNvGrpSpPr/>
          <p:nvPr/>
        </p:nvGrpSpPr>
        <p:grpSpPr>
          <a:xfrm>
            <a:off x="3178800" y="2035800"/>
            <a:ext cx="2786400" cy="2841000"/>
            <a:chOff x="3178800" y="2209800"/>
            <a:chExt cx="2786400" cy="2841000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C7BF3B8-08C0-26D9-2714-49E50D13B553}"/>
                </a:ext>
              </a:extLst>
            </p:cNvPr>
            <p:cNvSpPr/>
            <p:nvPr/>
          </p:nvSpPr>
          <p:spPr>
            <a:xfrm>
              <a:off x="4104000" y="3189600"/>
              <a:ext cx="936000" cy="936000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260CD15-918E-3DA6-1388-89D56B67A8ED}"/>
                </a:ext>
              </a:extLst>
            </p:cNvPr>
            <p:cNvSpPr txBox="1"/>
            <p:nvPr/>
          </p:nvSpPr>
          <p:spPr>
            <a:xfrm>
              <a:off x="4191000" y="3298200"/>
              <a:ext cx="76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Unit</a:t>
              </a:r>
              <a:r>
                <a:rPr lang="es-ES" b="1" dirty="0"/>
                <a:t> </a:t>
              </a:r>
              <a:r>
                <a:rPr lang="es-ES" b="1" dirty="0" err="1"/>
                <a:t>cell</a:t>
              </a:r>
              <a:endParaRPr lang="es-ES" b="1" dirty="0"/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2ABA0B77-7077-CC71-6545-16B09D1BFF6C}"/>
                </a:ext>
              </a:extLst>
            </p:cNvPr>
            <p:cNvSpPr/>
            <p:nvPr/>
          </p:nvSpPr>
          <p:spPr>
            <a:xfrm>
              <a:off x="4104000" y="2209800"/>
              <a:ext cx="936000" cy="93600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D7AB8F53-4575-ABA4-0499-A14F2FE67E42}"/>
                </a:ext>
              </a:extLst>
            </p:cNvPr>
            <p:cNvSpPr/>
            <p:nvPr/>
          </p:nvSpPr>
          <p:spPr>
            <a:xfrm>
              <a:off x="5029200" y="2209800"/>
              <a:ext cx="936000" cy="93600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0B38872-B70E-EDA5-C57E-E849AA151249}"/>
                </a:ext>
              </a:extLst>
            </p:cNvPr>
            <p:cNvSpPr/>
            <p:nvPr/>
          </p:nvSpPr>
          <p:spPr>
            <a:xfrm>
              <a:off x="4093200" y="4114800"/>
              <a:ext cx="936000" cy="93600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3D19E49-3DDE-EC03-3A42-3F8DFB20C81B}"/>
                </a:ext>
              </a:extLst>
            </p:cNvPr>
            <p:cNvSpPr/>
            <p:nvPr/>
          </p:nvSpPr>
          <p:spPr>
            <a:xfrm>
              <a:off x="5029200" y="4114800"/>
              <a:ext cx="936000" cy="93600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2677225-B780-382B-E603-CAD958A83659}"/>
                </a:ext>
              </a:extLst>
            </p:cNvPr>
            <p:cNvSpPr/>
            <p:nvPr/>
          </p:nvSpPr>
          <p:spPr>
            <a:xfrm>
              <a:off x="5029200" y="3178800"/>
              <a:ext cx="936000" cy="93600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0BB6DEAE-1858-67E7-22F3-111ACC64522E}"/>
                </a:ext>
              </a:extLst>
            </p:cNvPr>
            <p:cNvSpPr/>
            <p:nvPr/>
          </p:nvSpPr>
          <p:spPr>
            <a:xfrm>
              <a:off x="3178800" y="2209800"/>
              <a:ext cx="936000" cy="93600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FDD359B-09D2-C606-6E67-7DD9A256069D}"/>
                </a:ext>
              </a:extLst>
            </p:cNvPr>
            <p:cNvSpPr/>
            <p:nvPr/>
          </p:nvSpPr>
          <p:spPr>
            <a:xfrm>
              <a:off x="3178800" y="3178800"/>
              <a:ext cx="936000" cy="93600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2718853-D58A-111C-9B96-502F8E447173}"/>
                </a:ext>
              </a:extLst>
            </p:cNvPr>
            <p:cNvSpPr/>
            <p:nvPr/>
          </p:nvSpPr>
          <p:spPr>
            <a:xfrm>
              <a:off x="3178800" y="4114800"/>
              <a:ext cx="936000" cy="93600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4E6E325-D03F-A557-49E0-5CAFC57EC167}"/>
              </a:ext>
            </a:extLst>
          </p:cNvPr>
          <p:cNvGrpSpPr/>
          <p:nvPr/>
        </p:nvGrpSpPr>
        <p:grpSpPr>
          <a:xfrm>
            <a:off x="-58271" y="1574202"/>
            <a:ext cx="9430871" cy="369332"/>
            <a:chOff x="-58271" y="1574202"/>
            <a:chExt cx="9430871" cy="369332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094C9BBA-7B14-8E20-4E17-DAD6A9E3F216}"/>
                </a:ext>
              </a:extLst>
            </p:cNvPr>
            <p:cNvSpPr txBox="1"/>
            <p:nvPr/>
          </p:nvSpPr>
          <p:spPr>
            <a:xfrm>
              <a:off x="-58271" y="1574202"/>
              <a:ext cx="9430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repeat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unit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cell</a:t>
              </a:r>
              <a:r>
                <a:rPr lang="es-ES" b="1" dirty="0">
                  <a:solidFill>
                    <a:schemeClr val="bg1"/>
                  </a:solidFill>
                </a:rPr>
                <a:t>       times </a:t>
              </a:r>
              <a:r>
                <a:rPr lang="es-ES" b="1" dirty="0" err="1">
                  <a:solidFill>
                    <a:schemeClr val="bg1"/>
                  </a:solidFill>
                </a:rPr>
                <a:t>along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direction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      Bravais </a:t>
              </a:r>
              <a:r>
                <a:rPr lang="es-ES" b="1" dirty="0" err="1">
                  <a:solidFill>
                    <a:schemeClr val="bg1"/>
                  </a:solidFill>
                </a:rPr>
                <a:t>lattice</a:t>
              </a:r>
              <a:r>
                <a:rPr lang="es-ES" b="1" dirty="0">
                  <a:solidFill>
                    <a:schemeClr val="bg1"/>
                  </a:solidFill>
                </a:rPr>
                <a:t>  vector</a:t>
              </a: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242BD30C-FFAC-8384-E2A4-CE4BFAD7A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7000" y="1657654"/>
              <a:ext cx="302400" cy="25200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C200254E-8790-9362-7FE1-3B92AF8D1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800" y="1621654"/>
              <a:ext cx="248000" cy="288000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247FA365-3E6C-7F54-E87A-570CB692DEA8}"/>
              </a:ext>
            </a:extLst>
          </p:cNvPr>
          <p:cNvGrpSpPr/>
          <p:nvPr/>
        </p:nvGrpSpPr>
        <p:grpSpPr>
          <a:xfrm>
            <a:off x="1104900" y="1030069"/>
            <a:ext cx="6934200" cy="369332"/>
            <a:chOff x="1104900" y="1030069"/>
            <a:chExt cx="6934200" cy="369332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CDCC181-C219-D70F-2B6A-0AA4A9B550B0}"/>
                </a:ext>
              </a:extLst>
            </p:cNvPr>
            <p:cNvSpPr txBox="1"/>
            <p:nvPr/>
          </p:nvSpPr>
          <p:spPr>
            <a:xfrm>
              <a:off x="1104900" y="1030069"/>
              <a:ext cx="693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build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supercell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contains</a:t>
              </a:r>
              <a:r>
                <a:rPr lang="es-ES" b="1" dirty="0">
                  <a:solidFill>
                    <a:schemeClr val="bg1"/>
                  </a:solidFill>
                </a:rPr>
                <a:t>                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unit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cells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8FF2A02-FF0A-700E-E31B-F98F81CC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9200" y="1108802"/>
              <a:ext cx="1756801" cy="252000"/>
            </a:xfrm>
            <a:prstGeom prst="rect">
              <a:avLst/>
            </a:prstGeom>
          </p:spPr>
        </p:pic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7238D88-DDEF-7040-9520-8ECF52E1AE84}"/>
              </a:ext>
            </a:extLst>
          </p:cNvPr>
          <p:cNvSpPr txBox="1"/>
          <p:nvPr/>
        </p:nvSpPr>
        <p:spPr>
          <a:xfrm>
            <a:off x="5867400" y="31496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C000"/>
                </a:solidFill>
              </a:rPr>
              <a:t>This</a:t>
            </a:r>
            <a:r>
              <a:rPr lang="es-ES" b="1" dirty="0">
                <a:solidFill>
                  <a:srgbClr val="FFC000"/>
                </a:solidFill>
              </a:rPr>
              <a:t> </a:t>
            </a:r>
            <a:r>
              <a:rPr lang="es-ES" b="1" dirty="0" err="1">
                <a:solidFill>
                  <a:srgbClr val="FFC000"/>
                </a:solidFill>
              </a:rPr>
              <a:t>is</a:t>
            </a:r>
            <a:r>
              <a:rPr lang="es-ES" b="1" dirty="0">
                <a:solidFill>
                  <a:srgbClr val="FFC000"/>
                </a:solidFill>
              </a:rPr>
              <a:t> </a:t>
            </a:r>
            <a:r>
              <a:rPr lang="es-ES" b="1" dirty="0" err="1">
                <a:solidFill>
                  <a:srgbClr val="FFC000"/>
                </a:solidFill>
              </a:rPr>
              <a:t>the</a:t>
            </a:r>
            <a:r>
              <a:rPr lang="es-ES" b="1" dirty="0">
                <a:solidFill>
                  <a:srgbClr val="FFC000"/>
                </a:solidFill>
              </a:rPr>
              <a:t> Born-</a:t>
            </a:r>
            <a:r>
              <a:rPr lang="es-ES" b="1" dirty="0" err="1">
                <a:solidFill>
                  <a:srgbClr val="FFC000"/>
                </a:solidFill>
              </a:rPr>
              <a:t>von</a:t>
            </a:r>
            <a:r>
              <a:rPr lang="es-ES" b="1" dirty="0">
                <a:solidFill>
                  <a:srgbClr val="FFC000"/>
                </a:solidFill>
              </a:rPr>
              <a:t>-</a:t>
            </a:r>
            <a:r>
              <a:rPr lang="es-ES" b="1" dirty="0" err="1">
                <a:solidFill>
                  <a:srgbClr val="FFC000"/>
                </a:solidFill>
              </a:rPr>
              <a:t>Karman</a:t>
            </a:r>
            <a:r>
              <a:rPr lang="es-ES" b="1" dirty="0">
                <a:solidFill>
                  <a:srgbClr val="FFC000"/>
                </a:solidFill>
              </a:rPr>
              <a:t> </a:t>
            </a:r>
            <a:r>
              <a:rPr lang="es-ES" b="1" dirty="0" err="1">
                <a:solidFill>
                  <a:srgbClr val="FFC000"/>
                </a:solidFill>
              </a:rPr>
              <a:t>supercell</a:t>
            </a:r>
            <a:endParaRPr lang="es-ES" b="1" dirty="0">
              <a:solidFill>
                <a:srgbClr val="FFC0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BDCDB74-90AD-715E-95A5-112983B6DF1E}"/>
              </a:ext>
            </a:extLst>
          </p:cNvPr>
          <p:cNvSpPr txBox="1"/>
          <p:nvPr/>
        </p:nvSpPr>
        <p:spPr>
          <a:xfrm>
            <a:off x="647700" y="4876800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apply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Born-</a:t>
            </a:r>
            <a:r>
              <a:rPr lang="es-ES" b="1" dirty="0" err="1">
                <a:solidFill>
                  <a:schemeClr val="bg1"/>
                </a:solidFill>
              </a:rPr>
              <a:t>von</a:t>
            </a:r>
            <a:r>
              <a:rPr lang="es-ES" b="1" dirty="0">
                <a:solidFill>
                  <a:schemeClr val="bg1"/>
                </a:solidFill>
              </a:rPr>
              <a:t>-</a:t>
            </a:r>
            <a:r>
              <a:rPr lang="es-ES" b="1" dirty="0" err="1">
                <a:solidFill>
                  <a:schemeClr val="bg1"/>
                </a:solidFill>
              </a:rPr>
              <a:t>Karman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supercell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(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bulk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properties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solid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not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depend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choice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wich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dictated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analytical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convenience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40D4F923-2750-CFD9-355E-9F1F5F4A6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481134"/>
            <a:ext cx="5181600" cy="3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1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Allowed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values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   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points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4CBCB1E-05D6-81B6-6BFE-70F12C4246FE}"/>
              </a:ext>
            </a:extLst>
          </p:cNvPr>
          <p:cNvGrpSpPr/>
          <p:nvPr/>
        </p:nvGrpSpPr>
        <p:grpSpPr>
          <a:xfrm>
            <a:off x="381000" y="3100256"/>
            <a:ext cx="3984458" cy="375682"/>
            <a:chOff x="2416342" y="3288268"/>
            <a:chExt cx="3984458" cy="375682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78E89783-2D8F-0FFA-8FD9-E60717A39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6342" y="3346450"/>
              <a:ext cx="250658" cy="317500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7EA2BE3-A2BA-0902-BE45-71BF5A4689B5}"/>
                </a:ext>
              </a:extLst>
            </p:cNvPr>
            <p:cNvSpPr txBox="1"/>
            <p:nvPr/>
          </p:nvSpPr>
          <p:spPr>
            <a:xfrm>
              <a:off x="2667000" y="3288268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are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reciprocal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lattice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vectors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id="{59EA2FE4-35D0-15B6-CAAD-EF51EDB7D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741" y="3105936"/>
            <a:ext cx="2385659" cy="396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DEB0936-F4BB-8397-DAA6-9E0AB6607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951" y="3677044"/>
            <a:ext cx="5189668" cy="50291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594D354E-AFD6-6DB1-6E8A-7B635D451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661" y="2511336"/>
            <a:ext cx="3588248" cy="39600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BB989A6E-886B-A867-9AEC-8F177AA04573}"/>
              </a:ext>
            </a:extLst>
          </p:cNvPr>
          <p:cNvSpPr txBox="1"/>
          <p:nvPr/>
        </p:nvSpPr>
        <p:spPr>
          <a:xfrm>
            <a:off x="76200" y="998082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Let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us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search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plane </a:t>
            </a:r>
            <a:r>
              <a:rPr lang="es-ES" b="1" dirty="0" err="1">
                <a:solidFill>
                  <a:schemeClr val="bg1"/>
                </a:solidFill>
              </a:rPr>
              <a:t>waves</a:t>
            </a:r>
            <a:r>
              <a:rPr lang="es-ES" b="1" dirty="0">
                <a:solidFill>
                  <a:schemeClr val="bg1"/>
                </a:solidFill>
              </a:rPr>
              <a:t> compatible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E7397D17-06EB-0AE8-061E-6E06D258A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1" y="1512211"/>
            <a:ext cx="3061569" cy="432000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4C6AE620-EE80-5963-D979-E80718A7A1F5}"/>
              </a:ext>
            </a:extLst>
          </p:cNvPr>
          <p:cNvSpPr txBox="1"/>
          <p:nvPr/>
        </p:nvSpPr>
        <p:spPr>
          <a:xfrm>
            <a:off x="76200" y="2065804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Where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wave </a:t>
            </a:r>
            <a:r>
              <a:rPr lang="es-ES" b="1" dirty="0" err="1">
                <a:solidFill>
                  <a:schemeClr val="bg1"/>
                </a:solidFill>
              </a:rPr>
              <a:t>vectors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given</a:t>
            </a:r>
            <a:r>
              <a:rPr lang="es-ES" b="1" dirty="0">
                <a:solidFill>
                  <a:schemeClr val="bg1"/>
                </a:solidFill>
              </a:rPr>
              <a:t> in a basis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reciprocal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lattice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vectors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2DD0252-B100-869E-F57D-9068A1A6FF45}"/>
              </a:ext>
            </a:extLst>
          </p:cNvPr>
          <p:cNvSpPr txBox="1"/>
          <p:nvPr/>
        </p:nvSpPr>
        <p:spPr>
          <a:xfrm>
            <a:off x="76200" y="43550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Consequently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must</a:t>
            </a:r>
            <a:r>
              <a:rPr lang="es-ES" b="1" dirty="0">
                <a:solidFill>
                  <a:schemeClr val="bg1"/>
                </a:solidFill>
              </a:rPr>
              <a:t>  </a:t>
            </a:r>
            <a:r>
              <a:rPr lang="es-ES" b="1" dirty="0" err="1">
                <a:solidFill>
                  <a:schemeClr val="bg1"/>
                </a:solidFill>
              </a:rPr>
              <a:t>have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0D351A4F-DAD5-F78B-2364-EF329B598E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1585" y="4859569"/>
            <a:ext cx="3454400" cy="703031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205C2579-13B6-AAB3-32DA-479E3A5DA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5293" y="6112462"/>
            <a:ext cx="1441784" cy="745538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09009B05-A828-B504-B16A-C51A3D140AB1}"/>
              </a:ext>
            </a:extLst>
          </p:cNvPr>
          <p:cNvSpPr txBox="1"/>
          <p:nvPr/>
        </p:nvSpPr>
        <p:spPr>
          <a:xfrm>
            <a:off x="0" y="5652865"/>
            <a:ext cx="555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general </a:t>
            </a:r>
            <a:r>
              <a:rPr lang="es-ES" b="1" dirty="0" err="1">
                <a:solidFill>
                  <a:schemeClr val="bg1"/>
                </a:solidFill>
              </a:rPr>
              <a:t>form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allowed</a:t>
            </a:r>
            <a:r>
              <a:rPr lang="es-ES" b="1" dirty="0">
                <a:solidFill>
                  <a:schemeClr val="bg1"/>
                </a:solidFill>
              </a:rPr>
              <a:t> wave </a:t>
            </a:r>
            <a:r>
              <a:rPr lang="es-ES" b="1" dirty="0" err="1">
                <a:solidFill>
                  <a:schemeClr val="bg1"/>
                </a:solidFill>
              </a:rPr>
              <a:t>vectors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AC82B299-0875-2BDA-EDE9-179E349975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600" y="126243"/>
            <a:ext cx="279400" cy="520700"/>
          </a:xfrm>
          <a:prstGeom prst="rect">
            <a:avLst/>
          </a:prstGeom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id="{BDE26A28-62B4-2FAD-3D2A-892DCAD80D60}"/>
              </a:ext>
            </a:extLst>
          </p:cNvPr>
          <p:cNvGrpSpPr/>
          <p:nvPr/>
        </p:nvGrpSpPr>
        <p:grpSpPr>
          <a:xfrm>
            <a:off x="5638800" y="5380672"/>
            <a:ext cx="3507951" cy="1477328"/>
            <a:chOff x="5638800" y="5380672"/>
            <a:chExt cx="3507951" cy="1477328"/>
          </a:xfrm>
        </p:grpSpPr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03A4FC89-A75E-0D68-25D6-51CE3301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67196" y="5863009"/>
              <a:ext cx="2651157" cy="256327"/>
            </a:xfrm>
            <a:prstGeom prst="rect">
              <a:avLst/>
            </a:prstGeom>
          </p:spPr>
        </p:pic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DE226E13-6BB0-1AD6-9AFB-324DD8B3A1B8}"/>
                </a:ext>
              </a:extLst>
            </p:cNvPr>
            <p:cNvSpPr txBox="1"/>
            <p:nvPr/>
          </p:nvSpPr>
          <p:spPr>
            <a:xfrm>
              <a:off x="5638800" y="5380672"/>
              <a:ext cx="350795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There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will</a:t>
              </a:r>
              <a:r>
                <a:rPr lang="es-ES" b="1" dirty="0">
                  <a:solidFill>
                    <a:srgbClr val="FFFF00"/>
                  </a:solidFill>
                </a:rPr>
                <a:t> be </a:t>
              </a:r>
            </a:p>
            <a:p>
              <a:pPr algn="ctr"/>
              <a:endParaRPr lang="es-ES" b="1" dirty="0">
                <a:solidFill>
                  <a:srgbClr val="FFFF00"/>
                </a:solidFill>
              </a:endParaRPr>
            </a:p>
            <a:p>
              <a:pPr algn="ctr"/>
              <a:endParaRPr lang="es-ES" b="1" dirty="0">
                <a:solidFill>
                  <a:srgbClr val="FFFF00"/>
                </a:solidFill>
              </a:endParaRPr>
            </a:p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Allowed</a:t>
              </a:r>
              <a:r>
                <a:rPr lang="es-ES" b="1" dirty="0">
                  <a:solidFill>
                    <a:srgbClr val="FFFF00"/>
                  </a:solidFill>
                </a:rPr>
                <a:t> wave </a:t>
              </a:r>
              <a:r>
                <a:rPr lang="es-ES" b="1" dirty="0" err="1">
                  <a:solidFill>
                    <a:srgbClr val="FFFF00"/>
                  </a:solidFill>
                </a:rPr>
                <a:t>vectors</a:t>
              </a:r>
              <a:r>
                <a:rPr lang="es-ES" b="1" dirty="0">
                  <a:solidFill>
                    <a:srgbClr val="FFFF00"/>
                  </a:solidFill>
                </a:rPr>
                <a:t> in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first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Brillouin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zone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472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57800" cy="9144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General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symmetry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properties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periodic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617D99-DB47-AC15-F3B3-B313A4F453E6}"/>
              </a:ext>
            </a:extLst>
          </p:cNvPr>
          <p:cNvSpPr txBox="1"/>
          <p:nvPr/>
        </p:nvSpPr>
        <p:spPr>
          <a:xfrm>
            <a:off x="228600" y="914400"/>
            <a:ext cx="861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Time </a:t>
            </a:r>
            <a:r>
              <a:rPr lang="es-ES" b="1" dirty="0" err="1">
                <a:solidFill>
                  <a:schemeClr val="bg1"/>
                </a:solidFill>
              </a:rPr>
              <a:t>independent</a:t>
            </a:r>
            <a:r>
              <a:rPr lang="es-ES" b="1" dirty="0">
                <a:solidFill>
                  <a:schemeClr val="bg1"/>
                </a:solidFill>
              </a:rPr>
              <a:t> Schrödinger </a:t>
            </a:r>
            <a:r>
              <a:rPr lang="es-ES" b="1" dirty="0" err="1">
                <a:solidFill>
                  <a:schemeClr val="bg1"/>
                </a:solidFill>
              </a:rPr>
              <a:t>equation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a finite and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D49CCBC-0A66-FC6F-D838-BE65F709B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99" y="1422025"/>
            <a:ext cx="5340002" cy="72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59BB1DD-403B-004E-C424-991002E4B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307000"/>
            <a:ext cx="2160000" cy="360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2DB3855-175F-C2E5-1F13-160AA850152F}"/>
              </a:ext>
            </a:extLst>
          </p:cNvPr>
          <p:cNvSpPr txBox="1"/>
          <p:nvPr/>
        </p:nvSpPr>
        <p:spPr>
          <a:xfrm>
            <a:off x="809625" y="2297668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where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195047A-9091-A3A2-3DC0-70D173B2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017" y="2334600"/>
            <a:ext cx="3375485" cy="3600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ABAB932-EDAD-23F0-FE7A-10E63BAA7FA0}"/>
              </a:ext>
            </a:extLst>
          </p:cNvPr>
          <p:cNvSpPr txBox="1"/>
          <p:nvPr/>
        </p:nvSpPr>
        <p:spPr>
          <a:xfrm>
            <a:off x="628650" y="3059668"/>
            <a:ext cx="782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Since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has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same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periodicity</a:t>
            </a:r>
            <a:r>
              <a:rPr lang="es-ES" b="1" dirty="0">
                <a:solidFill>
                  <a:schemeClr val="bg1"/>
                </a:solidFill>
              </a:rPr>
              <a:t> as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lattice</a:t>
            </a:r>
            <a:r>
              <a:rPr lang="es-ES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it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expanded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following</a:t>
            </a:r>
            <a:r>
              <a:rPr lang="es-ES" b="1" dirty="0">
                <a:solidFill>
                  <a:schemeClr val="bg1"/>
                </a:solidFill>
              </a:rPr>
              <a:t> Fourier series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DFF01AE-D7ED-4B56-33BC-CEAC373B9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499" y="3844987"/>
            <a:ext cx="2385001" cy="720000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6F713268-51B2-2133-DA83-B0437478D305}"/>
              </a:ext>
            </a:extLst>
          </p:cNvPr>
          <p:cNvGrpSpPr/>
          <p:nvPr/>
        </p:nvGrpSpPr>
        <p:grpSpPr>
          <a:xfrm>
            <a:off x="762000" y="4724400"/>
            <a:ext cx="7610474" cy="382973"/>
            <a:chOff x="762000" y="4724400"/>
            <a:chExt cx="7610474" cy="382973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4E7739A-CE2B-591D-CD79-225782B0303E}"/>
                </a:ext>
              </a:extLst>
            </p:cNvPr>
            <p:cNvSpPr txBox="1"/>
            <p:nvPr/>
          </p:nvSpPr>
          <p:spPr>
            <a:xfrm>
              <a:off x="762000" y="4738041"/>
              <a:ext cx="7610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where</a:t>
              </a:r>
              <a:r>
                <a:rPr lang="es-ES" b="1" dirty="0">
                  <a:solidFill>
                    <a:schemeClr val="bg1"/>
                  </a:solidFill>
                </a:rPr>
                <a:t>                                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reciprocal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lattice</a:t>
              </a:r>
              <a:r>
                <a:rPr lang="es-ES" b="1" dirty="0">
                  <a:solidFill>
                    <a:schemeClr val="bg1"/>
                  </a:solidFill>
                </a:rPr>
                <a:t> vector</a:t>
              </a:r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2A0B742-8975-C3FC-B3C6-D3848994B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32148" y="4724400"/>
              <a:ext cx="2668452" cy="360000"/>
            </a:xfrm>
            <a:prstGeom prst="rect">
              <a:avLst/>
            </a:prstGeom>
          </p:spPr>
        </p:pic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4B85915-E14A-933F-22E4-CED632E32440}"/>
              </a:ext>
            </a:extLst>
          </p:cNvPr>
          <p:cNvSpPr txBox="1"/>
          <p:nvPr/>
        </p:nvSpPr>
        <p:spPr>
          <a:xfrm>
            <a:off x="114300" y="5597029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Besides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take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account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Born </a:t>
            </a:r>
            <a:r>
              <a:rPr lang="es-ES" b="1" dirty="0" err="1">
                <a:solidFill>
                  <a:schemeClr val="bg1"/>
                </a:solidFill>
              </a:rPr>
              <a:t>von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Karman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73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57800" cy="9144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General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symmetry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properties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electronic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wave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function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617D99-DB47-AC15-F3B3-B313A4F453E6}"/>
              </a:ext>
            </a:extLst>
          </p:cNvPr>
          <p:cNvSpPr txBox="1"/>
          <p:nvPr/>
        </p:nvSpPr>
        <p:spPr>
          <a:xfrm>
            <a:off x="228600" y="1905000"/>
            <a:ext cx="861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can </a:t>
            </a:r>
            <a:r>
              <a:rPr lang="es-ES" b="1" dirty="0" err="1">
                <a:solidFill>
                  <a:schemeClr val="bg1"/>
                </a:solidFill>
              </a:rPr>
              <a:t>expand</a:t>
            </a:r>
            <a:r>
              <a:rPr lang="es-ES" b="1" dirty="0">
                <a:solidFill>
                  <a:schemeClr val="bg1"/>
                </a:solidFill>
              </a:rPr>
              <a:t> a wave </a:t>
            </a:r>
            <a:r>
              <a:rPr lang="es-ES" b="1" dirty="0" err="1">
                <a:solidFill>
                  <a:schemeClr val="bg1"/>
                </a:solidFill>
              </a:rPr>
              <a:t>function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obeys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Born-</a:t>
            </a:r>
            <a:r>
              <a:rPr lang="es-ES" b="1" dirty="0" err="1">
                <a:solidFill>
                  <a:schemeClr val="bg1"/>
                </a:solidFill>
              </a:rPr>
              <a:t>von</a:t>
            </a:r>
            <a:r>
              <a:rPr lang="es-ES" b="1" dirty="0">
                <a:solidFill>
                  <a:schemeClr val="bg1"/>
                </a:solidFill>
              </a:rPr>
              <a:t>-</a:t>
            </a:r>
            <a:r>
              <a:rPr lang="es-ES" b="1" dirty="0" err="1">
                <a:solidFill>
                  <a:schemeClr val="bg1"/>
                </a:solidFill>
              </a:rPr>
              <a:t>Karman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r>
              <a:rPr lang="es-ES" b="1" dirty="0">
                <a:solidFill>
                  <a:schemeClr val="bg1"/>
                </a:solidFill>
              </a:rPr>
              <a:t> as plane wave </a:t>
            </a:r>
            <a:r>
              <a:rPr lang="es-ES" b="1" dirty="0" err="1">
                <a:solidFill>
                  <a:schemeClr val="bg1"/>
                </a:solidFill>
              </a:rPr>
              <a:t>expansion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8B875F2-41AC-AF1C-D1E5-026E41615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699" y="2689624"/>
            <a:ext cx="2394602" cy="7560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404CFEF-36DF-11A3-8EA1-2AA56CA0F91E}"/>
              </a:ext>
            </a:extLst>
          </p:cNvPr>
          <p:cNvGrpSpPr/>
          <p:nvPr/>
        </p:nvGrpSpPr>
        <p:grpSpPr>
          <a:xfrm>
            <a:off x="838200" y="3511420"/>
            <a:ext cx="7467600" cy="679580"/>
            <a:chOff x="838200" y="2633751"/>
            <a:chExt cx="7467600" cy="679580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3B9C2C32-2F88-FF91-8AF7-925E8364F9AC}"/>
                </a:ext>
              </a:extLst>
            </p:cNvPr>
            <p:cNvSpPr txBox="1"/>
            <p:nvPr/>
          </p:nvSpPr>
          <p:spPr>
            <a:xfrm>
              <a:off x="838200" y="2667000"/>
              <a:ext cx="746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where</a:t>
              </a:r>
              <a:r>
                <a:rPr lang="es-ES" b="1" dirty="0">
                  <a:solidFill>
                    <a:schemeClr val="bg1"/>
                  </a:solidFill>
                </a:rPr>
                <a:t>       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point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reciprocal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compatible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periodic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boundary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conditions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81B80FD-C03C-5461-EB1C-41EC6F683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00" y="2633751"/>
              <a:ext cx="193172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0426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8758" cy="9144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General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symmetry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properties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time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independent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Schrödinger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equation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(TISE)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F593E5A-F8BD-1A60-569F-BCF3B8CF6338}"/>
              </a:ext>
            </a:extLst>
          </p:cNvPr>
          <p:cNvGrpSpPr/>
          <p:nvPr/>
        </p:nvGrpSpPr>
        <p:grpSpPr>
          <a:xfrm>
            <a:off x="-38100" y="2005800"/>
            <a:ext cx="9179385" cy="864000"/>
            <a:chOff x="-38100" y="3048000"/>
            <a:chExt cx="9179385" cy="864000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84E82A1-54CF-259A-372E-2D9180617D64}"/>
                </a:ext>
              </a:extLst>
            </p:cNvPr>
            <p:cNvSpPr txBox="1"/>
            <p:nvPr/>
          </p:nvSpPr>
          <p:spPr>
            <a:xfrm>
              <a:off x="-38100" y="3288268"/>
              <a:ext cx="201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Potential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45B8F50-9548-0054-7128-B98CBC31C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599" y="3048000"/>
              <a:ext cx="7007686" cy="864000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88D11BC-19AA-B3C2-C4FB-0D778039E0BA}"/>
              </a:ext>
            </a:extLst>
          </p:cNvPr>
          <p:cNvGrpSpPr/>
          <p:nvPr/>
        </p:nvGrpSpPr>
        <p:grpSpPr>
          <a:xfrm>
            <a:off x="2019300" y="4114800"/>
            <a:ext cx="5162564" cy="369332"/>
            <a:chOff x="1447800" y="4343400"/>
            <a:chExt cx="5162564" cy="369332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7BAD3ED7-4BAA-43B5-B4A2-8DE36574E187}"/>
                </a:ext>
              </a:extLst>
            </p:cNvPr>
            <p:cNvSpPr txBox="1"/>
            <p:nvPr/>
          </p:nvSpPr>
          <p:spPr>
            <a:xfrm>
              <a:off x="1447800" y="4343400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Renaming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summation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indices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66785F3F-48B0-B6A6-C972-1228D3484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0" y="4372984"/>
              <a:ext cx="1276364" cy="288000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BEB492C-3CD6-3101-376D-7AA3AABC2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037" y="4841545"/>
            <a:ext cx="5096827" cy="883055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99C55AA3-CC45-B31E-C5EE-961F718AD6D3}"/>
              </a:ext>
            </a:extLst>
          </p:cNvPr>
          <p:cNvGrpSpPr/>
          <p:nvPr/>
        </p:nvGrpSpPr>
        <p:grpSpPr>
          <a:xfrm>
            <a:off x="-38100" y="1143000"/>
            <a:ext cx="9160942" cy="720000"/>
            <a:chOff x="-38100" y="1143000"/>
            <a:chExt cx="9160942" cy="720000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892FB99-3818-174A-BED6-BAAC0B5F2A5C}"/>
                </a:ext>
              </a:extLst>
            </p:cNvPr>
            <p:cNvSpPr txBox="1"/>
            <p:nvPr/>
          </p:nvSpPr>
          <p:spPr>
            <a:xfrm>
              <a:off x="-38100" y="1287734"/>
              <a:ext cx="201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Kinetic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3ED5DAB-7978-D38B-898D-34C131BDF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6400" y="1143000"/>
              <a:ext cx="7446442" cy="720000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F9E47D7-EC99-E6B4-8EE8-1B0DAE6254A3}"/>
              </a:ext>
            </a:extLst>
          </p:cNvPr>
          <p:cNvGrpSpPr/>
          <p:nvPr/>
        </p:nvGrpSpPr>
        <p:grpSpPr>
          <a:xfrm>
            <a:off x="0" y="3153849"/>
            <a:ext cx="7772400" cy="720000"/>
            <a:chOff x="0" y="3153849"/>
            <a:chExt cx="7772400" cy="720000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D4E5706B-2C42-E404-3BDE-9E0597BF328D}"/>
                </a:ext>
              </a:extLst>
            </p:cNvPr>
            <p:cNvSpPr txBox="1"/>
            <p:nvPr/>
          </p:nvSpPr>
          <p:spPr>
            <a:xfrm>
              <a:off x="0" y="3329815"/>
              <a:ext cx="914400" cy="368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TISE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1B1C503-C764-50D6-8D49-57CE5EDB5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3227" y="3153849"/>
              <a:ext cx="5609173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0296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858000" cy="8382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Basic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references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,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where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most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information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taken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from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59DCDC9-8540-E7FF-DB55-63C38623F177}"/>
              </a:ext>
            </a:extLst>
          </p:cNvPr>
          <p:cNvSpPr txBox="1"/>
          <p:nvPr/>
        </p:nvSpPr>
        <p:spPr>
          <a:xfrm>
            <a:off x="1714500" y="3118821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Harald </a:t>
            </a:r>
            <a:r>
              <a:rPr lang="es-ES" b="1" dirty="0" err="1">
                <a:solidFill>
                  <a:srgbClr val="FFFF00"/>
                </a:solidFill>
              </a:rPr>
              <a:t>Ibach</a:t>
            </a:r>
            <a:r>
              <a:rPr lang="es-ES" b="1" dirty="0">
                <a:solidFill>
                  <a:srgbClr val="FFFF00"/>
                </a:solidFill>
              </a:rPr>
              <a:t> and Hans </a:t>
            </a:r>
            <a:r>
              <a:rPr lang="es-ES" b="1" dirty="0" err="1">
                <a:solidFill>
                  <a:srgbClr val="FFFF00"/>
                </a:solidFill>
              </a:rPr>
              <a:t>Lüth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“Solid-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Physics</a:t>
            </a:r>
            <a:r>
              <a:rPr lang="es-ES" b="1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Springer-</a:t>
            </a:r>
            <a:r>
              <a:rPr lang="es-ES" b="1" dirty="0" err="1">
                <a:solidFill>
                  <a:schemeClr val="bg1"/>
                </a:solidFill>
              </a:rPr>
              <a:t>Verlag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Berlin</a:t>
            </a:r>
            <a:r>
              <a:rPr lang="es-ES" b="1" dirty="0">
                <a:solidFill>
                  <a:schemeClr val="bg1"/>
                </a:solidFill>
              </a:rPr>
              <a:t>, 1993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ISBN 3-540-56841-7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Chapter</a:t>
            </a:r>
            <a:r>
              <a:rPr lang="es-ES" b="1" dirty="0">
                <a:solidFill>
                  <a:schemeClr val="bg1"/>
                </a:solidFill>
              </a:rPr>
              <a:t> 7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B9E75DE-900B-EAFA-595B-6F6845E44787}"/>
              </a:ext>
            </a:extLst>
          </p:cNvPr>
          <p:cNvSpPr txBox="1"/>
          <p:nvPr/>
        </p:nvSpPr>
        <p:spPr>
          <a:xfrm>
            <a:off x="1676400" y="962848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Charles </a:t>
            </a:r>
            <a:r>
              <a:rPr lang="es-ES" b="1" dirty="0" err="1">
                <a:solidFill>
                  <a:srgbClr val="FFFF00"/>
                </a:solidFill>
              </a:rPr>
              <a:t>Kittel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“</a:t>
            </a:r>
            <a:r>
              <a:rPr lang="es-ES" b="1" dirty="0" err="1">
                <a:solidFill>
                  <a:schemeClr val="bg1"/>
                </a:solidFill>
              </a:rPr>
              <a:t>Introduction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Solid-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Physics</a:t>
            </a:r>
            <a:r>
              <a:rPr lang="es-ES" b="1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John-Wiley &amp; </a:t>
            </a:r>
            <a:r>
              <a:rPr lang="es-ES" b="1" dirty="0" err="1">
                <a:solidFill>
                  <a:schemeClr val="bg1"/>
                </a:solidFill>
              </a:rPr>
              <a:t>Sons</a:t>
            </a:r>
            <a:r>
              <a:rPr lang="es-ES" b="1" dirty="0">
                <a:solidFill>
                  <a:schemeClr val="bg1"/>
                </a:solidFill>
              </a:rPr>
              <a:t>, New York, 1996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ISBN 0-471-11181-3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Chapter</a:t>
            </a:r>
            <a:r>
              <a:rPr lang="es-ES" b="1" dirty="0">
                <a:solidFill>
                  <a:schemeClr val="bg1"/>
                </a:solidFill>
              </a:rPr>
              <a:t> 9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705AE65-27F4-674E-BCC6-F132EF5DB0C0}"/>
              </a:ext>
            </a:extLst>
          </p:cNvPr>
          <p:cNvSpPr txBox="1"/>
          <p:nvPr/>
        </p:nvSpPr>
        <p:spPr>
          <a:xfrm>
            <a:off x="1752600" y="5029200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N. W. Ashcroft and N. D. </a:t>
            </a:r>
            <a:r>
              <a:rPr lang="es-ES" b="1" dirty="0" err="1">
                <a:solidFill>
                  <a:srgbClr val="FFFF00"/>
                </a:solidFill>
              </a:rPr>
              <a:t>Mermin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“Solid </a:t>
            </a:r>
            <a:r>
              <a:rPr lang="es-ES" b="1" dirty="0" err="1">
                <a:solidFill>
                  <a:schemeClr val="bg1"/>
                </a:solidFill>
              </a:rPr>
              <a:t>State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Physics</a:t>
            </a:r>
            <a:r>
              <a:rPr lang="es-ES" b="1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Saunders </a:t>
            </a:r>
            <a:r>
              <a:rPr lang="es-ES" b="1" dirty="0" err="1">
                <a:solidFill>
                  <a:schemeClr val="bg1"/>
                </a:solidFill>
              </a:rPr>
              <a:t>College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Publishers</a:t>
            </a:r>
            <a:r>
              <a:rPr lang="es-ES" b="1" dirty="0">
                <a:solidFill>
                  <a:schemeClr val="bg1"/>
                </a:solidFill>
              </a:rPr>
              <a:t>, Fort Worth, 1976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ISBN 0-03-083993-9 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Chapter</a:t>
            </a:r>
            <a:r>
              <a:rPr lang="es-ES" b="1" dirty="0">
                <a:solidFill>
                  <a:schemeClr val="bg1"/>
                </a:solidFill>
              </a:rPr>
              <a:t> 3 and 8</a:t>
            </a:r>
          </a:p>
        </p:txBody>
      </p:sp>
    </p:spTree>
    <p:extLst>
      <p:ext uri="{BB962C8B-B14F-4D97-AF65-F5344CB8AC3E}">
        <p14:creationId xmlns:p14="http://schemas.microsoft.com/office/powerpoint/2010/main" val="1239783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8758" cy="9144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General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symmetry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properties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time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independent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Schrödinger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equation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(TISE)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EB492C-3CD6-3101-376D-7AA3AABC2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84" y="1113466"/>
            <a:ext cx="5194630" cy="90000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4A04995-1C71-4B7E-5F60-3B2F1030BFFC}"/>
              </a:ext>
            </a:extLst>
          </p:cNvPr>
          <p:cNvGrpSpPr/>
          <p:nvPr/>
        </p:nvGrpSpPr>
        <p:grpSpPr>
          <a:xfrm>
            <a:off x="1676400" y="2057400"/>
            <a:ext cx="5867400" cy="369332"/>
            <a:chOff x="1676400" y="2222227"/>
            <a:chExt cx="5867400" cy="369332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F307672-74F0-779F-98B4-734EEC2A03DA}"/>
                </a:ext>
              </a:extLst>
            </p:cNvPr>
            <p:cNvSpPr txBox="1"/>
            <p:nvPr/>
          </p:nvSpPr>
          <p:spPr>
            <a:xfrm>
              <a:off x="1676400" y="2222227"/>
              <a:ext cx="586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condition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valid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for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every</a:t>
              </a:r>
              <a:r>
                <a:rPr lang="es-ES" b="1" dirty="0">
                  <a:solidFill>
                    <a:schemeClr val="bg1"/>
                  </a:solidFill>
                </a:rPr>
                <a:t> position vector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0539FAD-2E85-4D29-4114-D9D820E1C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200" y="2262600"/>
              <a:ext cx="201600" cy="252000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B03689B-8466-C142-C439-864DFB91E9CD}"/>
              </a:ext>
            </a:extLst>
          </p:cNvPr>
          <p:cNvSpPr txBox="1"/>
          <p:nvPr/>
        </p:nvSpPr>
        <p:spPr>
          <a:xfrm>
            <a:off x="1181099" y="25146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expression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brackets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independent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position, </a:t>
            </a:r>
            <a:r>
              <a:rPr lang="es-ES" b="1" dirty="0" err="1">
                <a:solidFill>
                  <a:schemeClr val="bg1"/>
                </a:solidFill>
              </a:rPr>
              <a:t>must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vanish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every</a:t>
            </a:r>
            <a:r>
              <a:rPr lang="es-ES" b="1" dirty="0">
                <a:solidFill>
                  <a:schemeClr val="bg1"/>
                </a:solidFill>
              </a:rPr>
              <a:t>       </a:t>
            </a:r>
            <a:r>
              <a:rPr lang="es-ES" b="1" dirty="0" err="1">
                <a:solidFill>
                  <a:schemeClr val="bg1"/>
                </a:solidFill>
              </a:rPr>
              <a:t>point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DB17454-001F-12A1-6737-AB64E0596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836200"/>
            <a:ext cx="154538" cy="288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DEEE764-758E-CDBA-D47C-7C0582B44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727" y="3367200"/>
            <a:ext cx="4704544" cy="900000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A32A12CC-B6BD-2B72-E5E6-E7B9E9B2E14A}"/>
              </a:ext>
            </a:extLst>
          </p:cNvPr>
          <p:cNvGrpSpPr/>
          <p:nvPr/>
        </p:nvGrpSpPr>
        <p:grpSpPr>
          <a:xfrm>
            <a:off x="250883" y="4572000"/>
            <a:ext cx="8642231" cy="646331"/>
            <a:chOff x="457200" y="4299466"/>
            <a:chExt cx="8642231" cy="646331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AFE705A-52FE-DE29-88F4-FAAA608AB90F}"/>
                </a:ext>
              </a:extLst>
            </p:cNvPr>
            <p:cNvSpPr txBox="1"/>
            <p:nvPr/>
          </p:nvSpPr>
          <p:spPr>
            <a:xfrm>
              <a:off x="457200" y="4299466"/>
              <a:ext cx="861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expression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couples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only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expansion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coefficients</a:t>
              </a:r>
              <a:r>
                <a:rPr lang="es-ES" b="1" dirty="0">
                  <a:solidFill>
                    <a:schemeClr val="bg1"/>
                  </a:solidFill>
                </a:rPr>
                <a:t>      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     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whose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value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     </a:t>
              </a:r>
              <a:r>
                <a:rPr lang="es-ES" b="1" dirty="0" err="1">
                  <a:solidFill>
                    <a:schemeClr val="bg1"/>
                  </a:solidFill>
                </a:rPr>
                <a:t>differ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only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from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one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another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by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reciprocal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lattice</a:t>
              </a:r>
              <a:r>
                <a:rPr lang="es-ES" b="1" dirty="0">
                  <a:solidFill>
                    <a:schemeClr val="bg1"/>
                  </a:solidFill>
                </a:rPr>
                <a:t> vector</a:t>
              </a: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455DCDE-1FDE-5EFC-4A78-A904DDB38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9117" y="4396201"/>
              <a:ext cx="269378" cy="251999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A2DA3CD2-A66C-F117-0A62-FF7F16999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75944" y="4396201"/>
              <a:ext cx="458456" cy="251999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0E5557F8-25A5-FC7C-F003-4FCDC9E12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6263" y="4572000"/>
              <a:ext cx="154537" cy="288000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698902C9-E300-2828-FCB0-DBFFCA382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15040" y="4608000"/>
              <a:ext cx="184391" cy="252000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FC930487-028D-95AE-E276-92DCB087B2C7}"/>
              </a:ext>
            </a:extLst>
          </p:cNvPr>
          <p:cNvGrpSpPr/>
          <p:nvPr/>
        </p:nvGrpSpPr>
        <p:grpSpPr>
          <a:xfrm>
            <a:off x="228600" y="5678269"/>
            <a:ext cx="8708723" cy="923330"/>
            <a:chOff x="250883" y="5025709"/>
            <a:chExt cx="8708723" cy="923330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BFADFD86-8307-1F26-6424-11B356119EDE}"/>
                </a:ext>
              </a:extLst>
            </p:cNvPr>
            <p:cNvSpPr txBox="1"/>
            <p:nvPr/>
          </p:nvSpPr>
          <p:spPr>
            <a:xfrm>
              <a:off x="250883" y="5025709"/>
              <a:ext cx="87087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original </a:t>
              </a:r>
              <a:r>
                <a:rPr lang="es-ES" b="1" dirty="0" err="1">
                  <a:solidFill>
                    <a:schemeClr val="bg1"/>
                  </a:solidFill>
                </a:rPr>
                <a:t>problem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separates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into</a:t>
              </a:r>
              <a:r>
                <a:rPr lang="es-ES" b="1" dirty="0">
                  <a:solidFill>
                    <a:schemeClr val="bg1"/>
                  </a:solidFill>
                </a:rPr>
                <a:t>      </a:t>
              </a:r>
              <a:r>
                <a:rPr lang="es-ES" b="1" dirty="0" err="1">
                  <a:solidFill>
                    <a:schemeClr val="bg1"/>
                  </a:solidFill>
                </a:rPr>
                <a:t>problems</a:t>
              </a:r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 (    = </a:t>
              </a:r>
              <a:r>
                <a:rPr lang="es-ES" b="1" dirty="0" err="1">
                  <a:solidFill>
                    <a:schemeClr val="bg1"/>
                  </a:solidFill>
                </a:rPr>
                <a:t>number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unit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cells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Born-</a:t>
              </a:r>
              <a:r>
                <a:rPr lang="es-ES" b="1" dirty="0" err="1">
                  <a:solidFill>
                    <a:schemeClr val="bg1"/>
                  </a:solidFill>
                </a:rPr>
                <a:t>von</a:t>
              </a:r>
              <a:r>
                <a:rPr lang="es-ES" b="1" dirty="0">
                  <a:solidFill>
                    <a:schemeClr val="bg1"/>
                  </a:solidFill>
                </a:rPr>
                <a:t>-</a:t>
              </a:r>
              <a:r>
                <a:rPr lang="es-ES" b="1" dirty="0" err="1">
                  <a:solidFill>
                    <a:schemeClr val="bg1"/>
                  </a:solidFill>
                </a:rPr>
                <a:t>Karman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supercell</a:t>
              </a:r>
              <a:r>
                <a:rPr lang="es-ES" b="1" dirty="0">
                  <a:solidFill>
                    <a:schemeClr val="bg1"/>
                  </a:solidFill>
                </a:rPr>
                <a:t>)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Each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corresponds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a     vector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unit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cell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reciprocal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lattice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08107ED9-EE66-B0A5-AA87-C0512F38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2283" y="5616622"/>
              <a:ext cx="152400" cy="284018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45A1B1CC-A01C-6218-17C5-66A13639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89683" y="5111506"/>
              <a:ext cx="269054" cy="216000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F8C24C77-F2EE-C2FD-08FE-C1897EF09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70083" y="5379840"/>
              <a:ext cx="269054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0205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53D0-CF44-4388-72C2-D225439DE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2E0FBA1D-44CF-B927-2DDD-5CBCE614C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8758" cy="9144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Decoupling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equations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reciprocal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space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2BABB8-E613-2A6F-7516-16D01859F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28800"/>
            <a:ext cx="7772400" cy="385892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2ADB52-FA48-9A6A-B5D5-462D33C77FFB}"/>
              </a:ext>
            </a:extLst>
          </p:cNvPr>
          <p:cNvSpPr txBox="1"/>
          <p:nvPr/>
        </p:nvSpPr>
        <p:spPr>
          <a:xfrm>
            <a:off x="2286000" y="5867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00B0F0"/>
                </a:solidFill>
              </a:rPr>
              <a:t>From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Kittel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42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8758" cy="9144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General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symmetry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properties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time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independent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Schrödinger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equation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(TISE)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C7D1D38-F87D-75BB-C619-A648F7391AB2}"/>
              </a:ext>
            </a:extLst>
          </p:cNvPr>
          <p:cNvGrpSpPr/>
          <p:nvPr/>
        </p:nvGrpSpPr>
        <p:grpSpPr>
          <a:xfrm>
            <a:off x="-152400" y="2191434"/>
            <a:ext cx="9448800" cy="646331"/>
            <a:chOff x="-152400" y="5410200"/>
            <a:chExt cx="9448800" cy="646331"/>
          </a:xfrm>
        </p:grpSpPr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9739DEC3-C21B-1AFC-1DB0-EA6C5B3CECE3}"/>
                </a:ext>
              </a:extLst>
            </p:cNvPr>
            <p:cNvSpPr txBox="1"/>
            <p:nvPr/>
          </p:nvSpPr>
          <p:spPr>
            <a:xfrm>
              <a:off x="-152400" y="5410200"/>
              <a:ext cx="944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Each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     </a:t>
              </a:r>
              <a:r>
                <a:rPr lang="es-ES" b="1" dirty="0" err="1">
                  <a:solidFill>
                    <a:schemeClr val="bg1"/>
                  </a:solidFill>
                </a:rPr>
                <a:t>system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equations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yields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solution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can be </a:t>
              </a:r>
              <a:r>
                <a:rPr lang="es-ES" b="1" dirty="0" err="1">
                  <a:solidFill>
                    <a:schemeClr val="bg1"/>
                  </a:solidFill>
                </a:rPr>
                <a:t>represented</a:t>
              </a:r>
              <a:r>
                <a:rPr lang="es-ES" b="1" dirty="0">
                  <a:solidFill>
                    <a:schemeClr val="bg1"/>
                  </a:solidFill>
                </a:rPr>
                <a:t> as a </a:t>
              </a:r>
              <a:r>
                <a:rPr lang="es-ES" b="1" dirty="0" err="1">
                  <a:solidFill>
                    <a:schemeClr val="bg1"/>
                  </a:solidFill>
                </a:rPr>
                <a:t>superposition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plane </a:t>
              </a:r>
              <a:r>
                <a:rPr lang="es-ES" b="1" dirty="0" err="1">
                  <a:solidFill>
                    <a:schemeClr val="bg1"/>
                  </a:solidFill>
                </a:rPr>
                <a:t>waves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whose</a:t>
              </a:r>
              <a:r>
                <a:rPr lang="es-ES" b="1" dirty="0">
                  <a:solidFill>
                    <a:schemeClr val="bg1"/>
                  </a:solidFill>
                </a:rPr>
                <a:t> wave </a:t>
              </a:r>
              <a:r>
                <a:rPr lang="es-ES" b="1" dirty="0" err="1">
                  <a:solidFill>
                    <a:schemeClr val="bg1"/>
                  </a:solidFill>
                </a:rPr>
                <a:t>vectors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differ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reciprocal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lattice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vectors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ECCE37DE-DB17-C0A9-8295-9AAB0D696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7800" y="5487346"/>
              <a:ext cx="269054" cy="216000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E300BFCE-3609-462D-B81A-782AE8B8C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728" y="1089035"/>
            <a:ext cx="4704544" cy="900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A11EA88-1FE5-1F59-CE16-AD7F7B03831A}"/>
              </a:ext>
            </a:extLst>
          </p:cNvPr>
          <p:cNvSpPr txBox="1"/>
          <p:nvPr/>
        </p:nvSpPr>
        <p:spPr>
          <a:xfrm>
            <a:off x="228600" y="3081403"/>
            <a:ext cx="867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eigenvalue</a:t>
            </a:r>
            <a:r>
              <a:rPr lang="es-ES" b="1" dirty="0">
                <a:solidFill>
                  <a:srgbClr val="FFFF00"/>
                </a:solidFill>
              </a:rPr>
              <a:t>       </a:t>
            </a:r>
            <a:r>
              <a:rPr lang="es-ES" b="1" dirty="0" err="1">
                <a:solidFill>
                  <a:srgbClr val="FFFF00"/>
                </a:solidFill>
              </a:rPr>
              <a:t>of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Schrödinger </a:t>
            </a:r>
            <a:r>
              <a:rPr lang="es-ES" b="1" dirty="0" err="1">
                <a:solidFill>
                  <a:srgbClr val="FFFF00"/>
                </a:solidFill>
              </a:rPr>
              <a:t>equation</a:t>
            </a:r>
            <a:r>
              <a:rPr lang="es-ES" b="1" dirty="0">
                <a:solidFill>
                  <a:srgbClr val="FFFF00"/>
                </a:solidFill>
              </a:rPr>
              <a:t> can be </a:t>
            </a:r>
            <a:r>
              <a:rPr lang="es-ES" b="1" dirty="0" err="1">
                <a:solidFill>
                  <a:srgbClr val="FFFF00"/>
                </a:solidFill>
              </a:rPr>
              <a:t>indexed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according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to</a:t>
            </a:r>
            <a:r>
              <a:rPr lang="es-ES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F4C49E-6864-5FB5-FF8E-9924B9BBB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728" y="3187899"/>
            <a:ext cx="231159" cy="216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2D51E2-279A-ADB7-C9C5-0C19E5988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356" y="3081403"/>
            <a:ext cx="154538" cy="28800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3FCDEE46-E17A-C745-9D03-9A8478E0AF53}"/>
              </a:ext>
            </a:extLst>
          </p:cNvPr>
          <p:cNvGrpSpPr/>
          <p:nvPr/>
        </p:nvGrpSpPr>
        <p:grpSpPr>
          <a:xfrm>
            <a:off x="1968718" y="4127361"/>
            <a:ext cx="5189921" cy="369332"/>
            <a:chOff x="1854418" y="4235687"/>
            <a:chExt cx="5189921" cy="369332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B5CC2F0-3260-FFCA-C97F-86B3164D7B09}"/>
                </a:ext>
              </a:extLst>
            </p:cNvPr>
            <p:cNvSpPr txBox="1"/>
            <p:nvPr/>
          </p:nvSpPr>
          <p:spPr>
            <a:xfrm>
              <a:off x="1854418" y="4235687"/>
              <a:ext cx="5189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And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wave </a:t>
              </a:r>
              <a:r>
                <a:rPr lang="es-ES" b="1" dirty="0" err="1">
                  <a:solidFill>
                    <a:srgbClr val="FFFF00"/>
                  </a:solidFill>
                </a:rPr>
                <a:t>functions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belonging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to</a:t>
              </a:r>
              <a:r>
                <a:rPr lang="es-ES" b="1" dirty="0">
                  <a:solidFill>
                    <a:srgbClr val="FFFF00"/>
                  </a:solidFill>
                </a:rPr>
                <a:t>        </a:t>
              </a: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D06CEC4-41C7-8053-EE15-D47D83494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3200" y="4256852"/>
              <a:ext cx="154538" cy="288000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4CD1594E-4150-FDB2-7F08-BBAADC732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104" y="4541166"/>
            <a:ext cx="4004396" cy="86603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E681C45-6D44-A3A9-0B35-20A51EBC2005}"/>
              </a:ext>
            </a:extLst>
          </p:cNvPr>
          <p:cNvSpPr txBox="1"/>
          <p:nvPr/>
        </p:nvSpPr>
        <p:spPr>
          <a:xfrm>
            <a:off x="2590800" y="6273242"/>
            <a:ext cx="524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Fourier series </a:t>
            </a:r>
            <a:r>
              <a:rPr lang="es-ES" b="1" dirty="0" err="1">
                <a:solidFill>
                  <a:schemeClr val="bg1"/>
                </a:solidFill>
              </a:rPr>
              <a:t>over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reciprocal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lattice</a:t>
            </a:r>
            <a:r>
              <a:rPr lang="es-ES" b="1" dirty="0">
                <a:solidFill>
                  <a:schemeClr val="bg1"/>
                </a:solidFill>
              </a:rPr>
              <a:t> vector and </a:t>
            </a:r>
            <a:r>
              <a:rPr lang="es-ES" b="1" dirty="0" err="1">
                <a:solidFill>
                  <a:schemeClr val="bg1"/>
                </a:solidFill>
              </a:rPr>
              <a:t>thus</a:t>
            </a:r>
            <a:r>
              <a:rPr lang="es-ES" b="1" dirty="0">
                <a:solidFill>
                  <a:schemeClr val="bg1"/>
                </a:solidFill>
              </a:rPr>
              <a:t> has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periodicity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lattice</a:t>
            </a:r>
            <a:endParaRPr lang="es-ES" b="1" dirty="0">
              <a:solidFill>
                <a:schemeClr val="bg1"/>
              </a:solidFill>
            </a:endParaRP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91893233-6CAC-2C7B-8197-D322743268C8}"/>
              </a:ext>
            </a:extLst>
          </p:cNvPr>
          <p:cNvCxnSpPr/>
          <p:nvPr/>
        </p:nvCxnSpPr>
        <p:spPr>
          <a:xfrm flipV="1">
            <a:off x="5213456" y="6144600"/>
            <a:ext cx="0" cy="1800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24FC8499-8CE9-DBC2-B80C-FE1835479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312" y="5388600"/>
            <a:ext cx="7585375" cy="936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453830-7E8D-BDE4-C4DE-D63F9314E4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3534601"/>
            <a:ext cx="1731925" cy="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94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8758" cy="914400"/>
          </a:xfrm>
        </p:spPr>
        <p:txBody>
          <a:bodyPr/>
          <a:lstStyle/>
          <a:p>
            <a:pPr algn="l"/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General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symmetry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properties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Quantization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wave vector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1E2236-96C2-7609-8740-AF5B3AE46153}"/>
              </a:ext>
            </a:extLst>
          </p:cNvPr>
          <p:cNvSpPr txBox="1"/>
          <p:nvPr/>
        </p:nvSpPr>
        <p:spPr>
          <a:xfrm>
            <a:off x="609600" y="1143000"/>
            <a:ext cx="790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wave vector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conditions</a:t>
            </a:r>
            <a:r>
              <a:rPr lang="es-ES" b="1" dirty="0">
                <a:solidFill>
                  <a:schemeClr val="bg1"/>
                </a:solidFill>
              </a:rPr>
              <a:t> can </a:t>
            </a:r>
            <a:r>
              <a:rPr lang="es-ES" b="1" dirty="0" err="1">
                <a:solidFill>
                  <a:schemeClr val="bg1"/>
                </a:solidFill>
              </a:rPr>
              <a:t>take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values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30CEFA-9FA7-3F0D-45F4-994B2BC3C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27" y="1794600"/>
            <a:ext cx="4699173" cy="72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93F4825-B725-42F7-6EFC-F41E2351E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612" y="2709000"/>
            <a:ext cx="4682133" cy="72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1BE2D4D-8FD6-D4E7-BD58-37E1956CA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112" y="3711268"/>
            <a:ext cx="4665088" cy="720000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D7338989-564F-E28D-36B3-9B55E0ED64DB}"/>
              </a:ext>
            </a:extLst>
          </p:cNvPr>
          <p:cNvGrpSpPr/>
          <p:nvPr/>
        </p:nvGrpSpPr>
        <p:grpSpPr>
          <a:xfrm>
            <a:off x="1905000" y="4625668"/>
            <a:ext cx="5334000" cy="369332"/>
            <a:chOff x="3657600" y="4625668"/>
            <a:chExt cx="5334000" cy="36933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82EE8D3-224D-C33E-6B63-11B8DD850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4724400"/>
              <a:ext cx="193263" cy="216000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A7A8746C-E1C5-AFC4-6548-59D4157DB3AD}"/>
                </a:ext>
              </a:extLst>
            </p:cNvPr>
            <p:cNvSpPr txBox="1"/>
            <p:nvPr/>
          </p:nvSpPr>
          <p:spPr>
            <a:xfrm>
              <a:off x="3886200" y="4625668"/>
              <a:ext cx="510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macroscopic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dimension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crystal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23D0032-4ADB-38D1-EE7D-61E665C8E74D}"/>
              </a:ext>
            </a:extLst>
          </p:cNvPr>
          <p:cNvGrpSpPr/>
          <p:nvPr/>
        </p:nvGrpSpPr>
        <p:grpSpPr>
          <a:xfrm>
            <a:off x="76200" y="5177746"/>
            <a:ext cx="9067800" cy="657985"/>
            <a:chOff x="76200" y="5177746"/>
            <a:chExt cx="9067800" cy="657985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A93E046B-6A12-DC14-2AF5-144A9B3D4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200" y="5177746"/>
              <a:ext cx="4487478" cy="404108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E8B75AD1-B8C4-E1D7-C5D1-D73BE4B4846E}"/>
                </a:ext>
              </a:extLst>
            </p:cNvPr>
            <p:cNvSpPr txBox="1"/>
            <p:nvPr/>
          </p:nvSpPr>
          <p:spPr>
            <a:xfrm>
              <a:off x="76200" y="5189400"/>
              <a:ext cx="906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yields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correct</a:t>
              </a:r>
              <a:r>
                <a:rPr lang="es-ES" b="1" dirty="0">
                  <a:solidFill>
                    <a:schemeClr val="bg1"/>
                  </a:solidFill>
                </a:rPr>
                <a:t> quantum </a:t>
              </a:r>
              <a:r>
                <a:rPr lang="es-ES" b="1" dirty="0" err="1">
                  <a:solidFill>
                    <a:schemeClr val="bg1"/>
                  </a:solidFill>
                </a:rPr>
                <a:t>numbers</a:t>
              </a:r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according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which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eigenvalues</a:t>
              </a:r>
              <a:r>
                <a:rPr lang="es-ES" b="1" dirty="0">
                  <a:solidFill>
                    <a:schemeClr val="bg1"/>
                  </a:solidFill>
                </a:rPr>
                <a:t> and quantum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may</a:t>
              </a:r>
              <a:r>
                <a:rPr lang="es-ES" b="1" dirty="0">
                  <a:solidFill>
                    <a:schemeClr val="bg1"/>
                  </a:solidFill>
                </a:rPr>
                <a:t> be </a:t>
              </a:r>
              <a:r>
                <a:rPr lang="es-ES" b="1" dirty="0" err="1">
                  <a:solidFill>
                    <a:schemeClr val="bg1"/>
                  </a:solidFill>
                </a:rPr>
                <a:t>indexed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611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>
            <a:extLst>
              <a:ext uri="{FF2B5EF4-FFF2-40B4-BE49-F238E27FC236}">
                <a16:creationId xmlns:a16="http://schemas.microsoft.com/office/drawing/2014/main" id="{78E41852-549E-C3DB-B6C2-F43E9E31B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257"/>
            <a:ext cx="8312727" cy="648854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</a:rPr>
              <a:t>Summary</a:t>
            </a:r>
            <a:r>
              <a:rPr lang="es-ES" altLang="es-ES" sz="2800" b="1" dirty="0">
                <a:solidFill>
                  <a:srgbClr val="FFFF00"/>
                </a:solidFill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</a:rPr>
              <a:t> Bloch </a:t>
            </a:r>
            <a:r>
              <a:rPr lang="es-ES" altLang="es-ES" sz="2800" b="1" dirty="0" err="1">
                <a:solidFill>
                  <a:srgbClr val="FFFF00"/>
                </a:solidFill>
              </a:rPr>
              <a:t>theorem</a:t>
            </a:r>
            <a:endParaRPr lang="es-ES" altLang="es-ES" sz="2800" b="1" dirty="0">
              <a:solidFill>
                <a:srgbClr val="FFFF00"/>
              </a:solidFill>
            </a:endParaRPr>
          </a:p>
        </p:txBody>
      </p:sp>
      <p:pic>
        <p:nvPicPr>
          <p:cNvPr id="614407" name="Picture 7">
            <a:extLst>
              <a:ext uri="{FF2B5EF4-FFF2-40B4-BE49-F238E27FC236}">
                <a16:creationId xmlns:a16="http://schemas.microsoft.com/office/drawing/2014/main" id="{B75E5AC2-8679-88AF-F8FA-6B686ECEC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9" y="1572926"/>
            <a:ext cx="2770909" cy="5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11" name="Group 11">
            <a:extLst>
              <a:ext uri="{FF2B5EF4-FFF2-40B4-BE49-F238E27FC236}">
                <a16:creationId xmlns:a16="http://schemas.microsoft.com/office/drawing/2014/main" id="{4140DF8F-15EF-409F-414D-1C1FD72A4C0B}"/>
              </a:ext>
            </a:extLst>
          </p:cNvPr>
          <p:cNvGrpSpPr>
            <a:grpSpLocks/>
          </p:cNvGrpSpPr>
          <p:nvPr/>
        </p:nvGrpSpPr>
        <p:grpSpPr bwMode="auto">
          <a:xfrm>
            <a:off x="138546" y="718562"/>
            <a:ext cx="4225636" cy="2286000"/>
            <a:chOff x="96" y="696"/>
            <a:chExt cx="2928" cy="1584"/>
          </a:xfrm>
        </p:grpSpPr>
        <p:pic>
          <p:nvPicPr>
            <p:cNvPr id="614409" name="Picture 9">
              <a:extLst>
                <a:ext uri="{FF2B5EF4-FFF2-40B4-BE49-F238E27FC236}">
                  <a16:creationId xmlns:a16="http://schemas.microsoft.com/office/drawing/2014/main" id="{9E05F728-CA4C-2FBC-562F-2AF957C86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696"/>
              <a:ext cx="1584" cy="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410" name="Text Box 10">
              <a:extLst>
                <a:ext uri="{FF2B5EF4-FFF2-40B4-BE49-F238E27FC236}">
                  <a16:creationId xmlns:a16="http://schemas.microsoft.com/office/drawing/2014/main" id="{1EA35DFD-4367-0EDB-B046-69EA952687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363"/>
              <a:ext cx="1296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s-ES" sz="1818" b="1" dirty="0">
                  <a:solidFill>
                    <a:schemeClr val="bg1"/>
                  </a:solidFill>
                </a:rPr>
                <a:t>Periodic solid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5538B5D8-F8E3-0A76-948C-141EFAF62F5E}"/>
              </a:ext>
            </a:extLst>
          </p:cNvPr>
          <p:cNvGrpSpPr/>
          <p:nvPr/>
        </p:nvGrpSpPr>
        <p:grpSpPr>
          <a:xfrm>
            <a:off x="207818" y="3048000"/>
            <a:ext cx="8728364" cy="3784022"/>
            <a:chOff x="207818" y="3764973"/>
            <a:chExt cx="8728364" cy="3784022"/>
          </a:xfrm>
        </p:grpSpPr>
        <p:grpSp>
          <p:nvGrpSpPr>
            <p:cNvPr id="614403" name="Group 3">
              <a:extLst>
                <a:ext uri="{FF2B5EF4-FFF2-40B4-BE49-F238E27FC236}">
                  <a16:creationId xmlns:a16="http://schemas.microsoft.com/office/drawing/2014/main" id="{17C68317-03D5-C907-6723-F5B873E545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818" y="3764973"/>
              <a:ext cx="8728364" cy="3784022"/>
              <a:chOff x="144" y="2336"/>
              <a:chExt cx="6048" cy="2622"/>
            </a:xfrm>
          </p:grpSpPr>
          <p:sp>
            <p:nvSpPr>
              <p:cNvPr id="614404" name="Text Box 4">
                <a:extLst>
                  <a:ext uri="{FF2B5EF4-FFF2-40B4-BE49-F238E27FC236}">
                    <a16:creationId xmlns:a16="http://schemas.microsoft.com/office/drawing/2014/main" id="{67DBA845-70FD-D65D-280B-3AD4CA605B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" y="2336"/>
                <a:ext cx="6048" cy="2622"/>
              </a:xfrm>
              <a:prstGeom prst="rect">
                <a:avLst/>
              </a:prstGeom>
              <a:noFill/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66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s-ES" sz="1818" b="1" dirty="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ct val="50000"/>
                  </a:spcBef>
                  <a:buFontTx/>
                  <a:buChar char="•"/>
                </a:pPr>
                <a:endParaRPr lang="en-US" altLang="es-ES" sz="1818" b="1" dirty="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s-ES" sz="2000" b="1" dirty="0" err="1">
                    <a:solidFill>
                      <a:srgbClr val="FFFF00"/>
                    </a:solidFill>
                  </a:rPr>
                  <a:t>Bloch's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Theorem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: </a:t>
                </a:r>
              </a:p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s-ES" sz="2000" b="1" dirty="0" err="1">
                    <a:solidFill>
                      <a:srgbClr val="FFFF00"/>
                    </a:solidFill>
                  </a:rPr>
                  <a:t>The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wave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function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of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an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electron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within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a mean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periodic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potential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   can be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written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as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the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product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of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a plane wave times a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periodic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function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with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the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periodicity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of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the</a:t>
                </a:r>
                <a:r>
                  <a:rPr lang="es-ES" sz="2000" b="1" dirty="0">
                    <a:solidFill>
                      <a:srgbClr val="FFFF00"/>
                    </a:solidFill>
                  </a:rPr>
                  <a:t> </a:t>
                </a:r>
                <a:r>
                  <a:rPr lang="es-ES" sz="2000" b="1" dirty="0" err="1">
                    <a:solidFill>
                      <a:srgbClr val="FFFF00"/>
                    </a:solidFill>
                  </a:rPr>
                  <a:t>lattice</a:t>
                </a:r>
                <a:endParaRPr lang="es-ES" sz="2000" b="1" dirty="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s-ES" altLang="es-ES" sz="2000" b="1" dirty="0" err="1">
                    <a:solidFill>
                      <a:srgbClr val="FFFF00"/>
                    </a:solidFill>
                    <a:cs typeface="Arial" panose="020B0604020202020204" pitchFamily="34" charset="0"/>
                  </a:rPr>
                  <a:t>The</a:t>
                </a:r>
                <a:r>
                  <a:rPr lang="es-ES" altLang="es-ES" sz="2000" b="1" dirty="0">
                    <a:solidFill>
                      <a:srgbClr val="FFFF00"/>
                    </a:solidFill>
                    <a:cs typeface="Arial" panose="020B0604020202020204" pitchFamily="34" charset="0"/>
                  </a:rPr>
                  <a:t> wave </a:t>
                </a:r>
                <a:r>
                  <a:rPr lang="es-ES" altLang="es-ES" sz="2000" b="1" dirty="0" err="1">
                    <a:solidFill>
                      <a:srgbClr val="FFFF00"/>
                    </a:solidFill>
                    <a:cs typeface="Arial" panose="020B0604020202020204" pitchFamily="34" charset="0"/>
                  </a:rPr>
                  <a:t>functions</a:t>
                </a:r>
                <a:r>
                  <a:rPr lang="es-ES" altLang="es-ES" sz="2000" b="1" dirty="0">
                    <a:solidFill>
                      <a:srgbClr val="FFFF00"/>
                    </a:solidFill>
                    <a:cs typeface="Arial" panose="020B0604020202020204" pitchFamily="34" charset="0"/>
                  </a:rPr>
                  <a:t> are </a:t>
                </a:r>
                <a:r>
                  <a:rPr lang="es-ES" altLang="es-ES" sz="2000" b="1" dirty="0" err="1">
                    <a:solidFill>
                      <a:srgbClr val="FFFF00"/>
                    </a:solidFill>
                    <a:cs typeface="Arial" panose="020B0604020202020204" pitchFamily="34" charset="0"/>
                  </a:rPr>
                  <a:t>called</a:t>
                </a:r>
                <a:r>
                  <a:rPr lang="es-ES" altLang="es-ES" sz="2000" b="1" dirty="0">
                    <a:solidFill>
                      <a:srgbClr val="FFFF00"/>
                    </a:solidFill>
                    <a:cs typeface="Arial" panose="020B0604020202020204" pitchFamily="34" charset="0"/>
                  </a:rPr>
                  <a:t> Bloch </a:t>
                </a:r>
                <a:r>
                  <a:rPr lang="es-ES" altLang="es-ES" sz="2000" b="1" dirty="0" err="1">
                    <a:solidFill>
                      <a:srgbClr val="FFFF00"/>
                    </a:solidFill>
                    <a:cs typeface="Arial" panose="020B0604020202020204" pitchFamily="34" charset="0"/>
                  </a:rPr>
                  <a:t>states</a:t>
                </a:r>
                <a:r>
                  <a:rPr lang="es-ES" altLang="es-ES" sz="2000" b="1" dirty="0">
                    <a:solidFill>
                      <a:srgbClr val="FFFF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s-ES" altLang="es-ES" sz="2000" b="1" dirty="0" err="1">
                    <a:solidFill>
                      <a:srgbClr val="FFFF00"/>
                    </a:solidFill>
                    <a:cs typeface="Arial" panose="020B0604020202020204" pitchFamily="34" charset="0"/>
                  </a:rPr>
                  <a:t>or</a:t>
                </a:r>
                <a:r>
                  <a:rPr lang="es-ES" altLang="es-ES" sz="2000" b="1" dirty="0">
                    <a:solidFill>
                      <a:srgbClr val="FFFF00"/>
                    </a:solidFill>
                    <a:cs typeface="Arial" panose="020B0604020202020204" pitchFamily="34" charset="0"/>
                  </a:rPr>
                  <a:t> Bloch </a:t>
                </a:r>
                <a:r>
                  <a:rPr lang="es-ES" altLang="es-ES" sz="2000" b="1" dirty="0" err="1">
                    <a:solidFill>
                      <a:srgbClr val="FFFF00"/>
                    </a:solidFill>
                    <a:cs typeface="Arial" panose="020B0604020202020204" pitchFamily="34" charset="0"/>
                  </a:rPr>
                  <a:t>waves</a:t>
                </a:r>
                <a:endParaRPr lang="en-US" altLang="es-ES" sz="1818" b="1" dirty="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614405" name="Picture 5">
                <a:extLst>
                  <a:ext uri="{FF2B5EF4-FFF2-40B4-BE49-F238E27FC236}">
                    <a16:creationId xmlns:a16="http://schemas.microsoft.com/office/drawing/2014/main" id="{F4CE7613-E729-B6A5-23A3-F15E5A9AC3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" y="2505"/>
                <a:ext cx="2803" cy="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57A2D4E-D0F8-B44E-29A8-36BC73BB9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7800" y="4071131"/>
              <a:ext cx="3440149" cy="57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68" y="11667"/>
            <a:ext cx="8229023" cy="9233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Bloch wave functions are not eigenstates of the momentum operator </a:t>
            </a:r>
          </a:p>
        </p:txBody>
      </p:sp>
      <p:pic>
        <p:nvPicPr>
          <p:cNvPr id="566278" name="Picture 6" descr="Eq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47" y="2991524"/>
            <a:ext cx="6380306" cy="279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311728" y="1004455"/>
            <a:ext cx="85205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err="1">
                <a:solidFill>
                  <a:schemeClr val="bg1"/>
                </a:solidFill>
              </a:rPr>
              <a:t>Bloch’s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theorem</a:t>
            </a:r>
            <a:r>
              <a:rPr lang="es-ES" b="1" dirty="0">
                <a:solidFill>
                  <a:schemeClr val="bg1"/>
                </a:solidFill>
              </a:rPr>
              <a:t> introduces a wave vector      </a:t>
            </a:r>
            <a:r>
              <a:rPr lang="es-ES" b="1" dirty="0" err="1">
                <a:solidFill>
                  <a:schemeClr val="bg1"/>
                </a:solidFill>
              </a:rPr>
              <a:t>which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play</a:t>
            </a:r>
            <a:r>
              <a:rPr lang="es-ES" b="1" dirty="0">
                <a:solidFill>
                  <a:schemeClr val="bg1"/>
                </a:solidFill>
              </a:rPr>
              <a:t> a similar role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wave vector      </a:t>
            </a:r>
            <a:r>
              <a:rPr lang="es-ES" b="1" dirty="0" err="1">
                <a:solidFill>
                  <a:schemeClr val="bg1"/>
                </a:solidFill>
              </a:rPr>
              <a:t>plays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Sommerfeld </a:t>
            </a:r>
            <a:r>
              <a:rPr lang="es-ES" b="1" dirty="0" err="1">
                <a:solidFill>
                  <a:schemeClr val="bg1"/>
                </a:solidFill>
              </a:rPr>
              <a:t>theorem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0B7D03-07D1-5CB1-784D-DB3E82018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863" y="1007400"/>
            <a:ext cx="154537" cy="28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0B1EDE-11D3-D11C-95E5-8E2C0677F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063" y="1295400"/>
            <a:ext cx="154537" cy="2880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A60748E6-2539-4F5B-CE22-51C2580AE837}"/>
              </a:ext>
            </a:extLst>
          </p:cNvPr>
          <p:cNvGrpSpPr/>
          <p:nvPr/>
        </p:nvGrpSpPr>
        <p:grpSpPr>
          <a:xfrm>
            <a:off x="311728" y="1660479"/>
            <a:ext cx="8520545" cy="784830"/>
            <a:chOff x="311727" y="1819112"/>
            <a:chExt cx="8520545" cy="784830"/>
          </a:xfrm>
        </p:grpSpPr>
        <p:sp>
          <p:nvSpPr>
            <p:cNvPr id="566280" name="Text Box 8"/>
            <p:cNvSpPr txBox="1">
              <a:spLocks noChangeArrowheads="1"/>
            </p:cNvSpPr>
            <p:nvPr/>
          </p:nvSpPr>
          <p:spPr bwMode="auto">
            <a:xfrm>
              <a:off x="311727" y="1819112"/>
              <a:ext cx="8520545" cy="784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b="1" dirty="0" err="1">
                  <a:solidFill>
                    <a:schemeClr val="bg1"/>
                  </a:solidFill>
                </a:rPr>
                <a:t>However</a:t>
              </a:r>
              <a:r>
                <a:rPr lang="es-ES" b="1" dirty="0">
                  <a:solidFill>
                    <a:schemeClr val="bg1"/>
                  </a:solidFill>
                </a:rPr>
                <a:t>,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periodic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potential</a:t>
              </a:r>
              <a:r>
                <a:rPr lang="es-ES" b="1" dirty="0">
                  <a:solidFill>
                    <a:schemeClr val="bg1"/>
                  </a:solidFill>
                </a:rPr>
                <a:t> case       </a:t>
              </a:r>
            </a:p>
            <a:p>
              <a:pPr algn="ctr">
                <a:spcBef>
                  <a:spcPct val="50000"/>
                </a:spcBef>
              </a:pPr>
              <a:r>
                <a:rPr lang="es-ES" b="1" dirty="0" err="1">
                  <a:solidFill>
                    <a:srgbClr val="FFFF00"/>
                  </a:solidFill>
                </a:rPr>
                <a:t>is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not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proportional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to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electronic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momentum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9E7BBC5-DCF3-58B6-0E12-6CEE310A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00" y="2200313"/>
              <a:ext cx="173854" cy="324000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63972BE-73A4-FA09-7273-45C74D187894}"/>
              </a:ext>
            </a:extLst>
          </p:cNvPr>
          <p:cNvGrpSpPr/>
          <p:nvPr/>
        </p:nvGrpSpPr>
        <p:grpSpPr>
          <a:xfrm>
            <a:off x="2414968" y="5943600"/>
            <a:ext cx="4519231" cy="369332"/>
            <a:chOff x="1858139" y="5720759"/>
            <a:chExt cx="4519231" cy="36933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12331C3-6DFE-6767-7072-ECC80CAD1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8139" y="5731754"/>
              <a:ext cx="351661" cy="32400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91FAFADC-D6B1-3E63-F39A-FCCB5396CEE7}"/>
                </a:ext>
              </a:extLst>
            </p:cNvPr>
            <p:cNvSpPr txBox="1"/>
            <p:nvPr/>
          </p:nvSpPr>
          <p:spPr>
            <a:xfrm>
              <a:off x="2209799" y="5720759"/>
              <a:ext cx="4167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rgbClr val="FFFF00"/>
                  </a:solidFill>
                </a:rPr>
                <a:t>is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known</a:t>
              </a:r>
              <a:r>
                <a:rPr lang="es-ES" b="1" dirty="0">
                  <a:solidFill>
                    <a:srgbClr val="FFFF00"/>
                  </a:solidFill>
                </a:rPr>
                <a:t> as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crystal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momentum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CA45CA9-96C4-3A0F-36F9-B875F79AE71F}"/>
              </a:ext>
            </a:extLst>
          </p:cNvPr>
          <p:cNvGrpSpPr/>
          <p:nvPr/>
        </p:nvGrpSpPr>
        <p:grpSpPr>
          <a:xfrm>
            <a:off x="1077526" y="6488668"/>
            <a:ext cx="6988946" cy="369332"/>
            <a:chOff x="1077526" y="6265827"/>
            <a:chExt cx="6988946" cy="369332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78C321E-ADC5-047F-5698-4FC95DEF843C}"/>
                </a:ext>
              </a:extLst>
            </p:cNvPr>
            <p:cNvSpPr txBox="1"/>
            <p:nvPr/>
          </p:nvSpPr>
          <p:spPr>
            <a:xfrm>
              <a:off x="1077526" y="6265827"/>
              <a:ext cx="6988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(a natural </a:t>
              </a:r>
              <a:r>
                <a:rPr lang="es-ES" b="1" dirty="0" err="1">
                  <a:solidFill>
                    <a:schemeClr val="bg1"/>
                  </a:solidFill>
                </a:rPr>
                <a:t>extension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    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case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periodic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potential</a:t>
              </a:r>
              <a:r>
                <a:rPr lang="es-ES" b="1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FE30744-8C35-AEA1-A2C3-1155AA79F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3560" y="6311159"/>
              <a:ext cx="215040" cy="288000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F576B8-50E5-9691-13DB-5B6EDD956B4B}"/>
              </a:ext>
            </a:extLst>
          </p:cNvPr>
          <p:cNvSpPr txBox="1"/>
          <p:nvPr/>
        </p:nvSpPr>
        <p:spPr>
          <a:xfrm>
            <a:off x="533400" y="2438400"/>
            <a:ext cx="807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Bloch wave </a:t>
            </a:r>
            <a:r>
              <a:rPr lang="es-ES" b="1" dirty="0" err="1">
                <a:solidFill>
                  <a:srgbClr val="FFFF00"/>
                </a:solidFill>
              </a:rPr>
              <a:t>function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is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not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an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eigenstate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of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mometum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operator</a:t>
            </a:r>
            <a:endParaRPr lang="es-E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68" y="11667"/>
            <a:ext cx="8983532" cy="9233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given     there are many solutions to the Schrödinger equation, labeled by the band index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DC62301-E98E-277E-C6C4-C93257C0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45" y="-7485"/>
            <a:ext cx="251123" cy="46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B0B05A7-AE7D-91A1-9B2E-32246A54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146" y="561844"/>
            <a:ext cx="305052" cy="252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CB68218-6D0E-3428-4A79-B2811D8801EF}"/>
              </a:ext>
            </a:extLst>
          </p:cNvPr>
          <p:cNvSpPr txBox="1"/>
          <p:nvPr/>
        </p:nvSpPr>
        <p:spPr>
          <a:xfrm>
            <a:off x="190500" y="1179355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Look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solutions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Schrödinger </a:t>
            </a:r>
            <a:r>
              <a:rPr lang="es-ES" b="1" dirty="0" err="1">
                <a:solidFill>
                  <a:schemeClr val="bg1"/>
                </a:solidFill>
              </a:rPr>
              <a:t>equation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have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Bloch </a:t>
            </a:r>
            <a:r>
              <a:rPr lang="es-ES" b="1" dirty="0" err="1">
                <a:solidFill>
                  <a:schemeClr val="bg1"/>
                </a:solidFill>
              </a:rPr>
              <a:t>form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1BE6E9E-6CB8-F02F-FD35-106BCE9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01" y="1793045"/>
            <a:ext cx="9161182" cy="40894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39409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68" y="11667"/>
            <a:ext cx="8983532" cy="9233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given     there are many solutions to the Schrödinger equation, labeled by the band index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DC62301-E98E-277E-C6C4-C93257C0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45" y="-7485"/>
            <a:ext cx="251123" cy="46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B0B05A7-AE7D-91A1-9B2E-32246A54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146" y="561844"/>
            <a:ext cx="305052" cy="252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2AC95FB-E21A-B47B-8DE8-FEE4D26C4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80" y="1031680"/>
            <a:ext cx="8254640" cy="57439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6096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68" y="11667"/>
            <a:ext cx="8983532" cy="9233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given     there are many solutions to the Schrödinger equation, labeled by the band index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DC62301-E98E-277E-C6C4-C93257C0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45" y="-7485"/>
            <a:ext cx="251123" cy="46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B0B05A7-AE7D-91A1-9B2E-32246A54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146" y="561844"/>
            <a:ext cx="305052" cy="252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2AC95FB-E21A-B47B-8DE8-FEE4D26C4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80" y="1031680"/>
            <a:ext cx="8254640" cy="57439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40074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68" y="11667"/>
            <a:ext cx="8983532" cy="9233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given     there are many solutions to the Schrödinger equation, labeled by the band index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DC62301-E98E-277E-C6C4-C93257C0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45" y="-7485"/>
            <a:ext cx="251123" cy="46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B0B05A7-AE7D-91A1-9B2E-32246A54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146" y="561844"/>
            <a:ext cx="305052" cy="252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353821F-FB91-522E-97CB-3466D7449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849" y="968493"/>
            <a:ext cx="6844301" cy="57860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90595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8797636" cy="727362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rgbClr val="FFFF00"/>
                </a:solidFill>
              </a:rPr>
              <a:t>Proos</a:t>
            </a:r>
            <a:r>
              <a:rPr lang="en-US" sz="2800" b="1" dirty="0">
                <a:solidFill>
                  <a:srgbClr val="FFFF00"/>
                </a:solidFill>
              </a:rPr>
              <a:t> of the free electron model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DD0E37-4043-3C5E-B4C7-DFE9B1CDBA69}"/>
              </a:ext>
            </a:extLst>
          </p:cNvPr>
          <p:cNvSpPr txBox="1"/>
          <p:nvPr/>
        </p:nvSpPr>
        <p:spPr>
          <a:xfrm>
            <a:off x="96981" y="969572"/>
            <a:ext cx="895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model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succesfully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accounts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wide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range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metallic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properties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37B4A14-13CC-8180-D022-7F2CD15E494B}"/>
              </a:ext>
            </a:extLst>
          </p:cNvPr>
          <p:cNvSpPr txBox="1"/>
          <p:nvPr/>
        </p:nvSpPr>
        <p:spPr>
          <a:xfrm>
            <a:off x="238992" y="1676400"/>
            <a:ext cx="8666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Stricking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deficiencies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Drude’s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model</a:t>
            </a:r>
            <a:r>
              <a:rPr lang="es-ES" b="1" dirty="0">
                <a:solidFill>
                  <a:schemeClr val="bg1"/>
                </a:solidFill>
              </a:rPr>
              <a:t> (</a:t>
            </a:r>
            <a:r>
              <a:rPr lang="es-ES" b="1" dirty="0" err="1">
                <a:solidFill>
                  <a:schemeClr val="bg1"/>
                </a:solidFill>
              </a:rPr>
              <a:t>due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use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classical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statistics</a:t>
            </a:r>
            <a:r>
              <a:rPr lang="es-ES" b="1" dirty="0">
                <a:solidFill>
                  <a:schemeClr val="bg1"/>
                </a:solidFill>
              </a:rPr>
              <a:t>):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/>
                </a:solidFill>
              </a:rPr>
              <a:t>Thermoelectric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fields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/>
                </a:solidFill>
              </a:rPr>
              <a:t>Heat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capacities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/>
                </a:solidFill>
              </a:rPr>
              <a:t>Wiedemann</a:t>
            </a:r>
            <a:r>
              <a:rPr lang="es-ES" b="1" dirty="0">
                <a:solidFill>
                  <a:schemeClr val="bg1"/>
                </a:solidFill>
              </a:rPr>
              <a:t>-Franz </a:t>
            </a:r>
            <a:r>
              <a:rPr lang="es-ES" b="1" dirty="0" err="1">
                <a:solidFill>
                  <a:schemeClr val="bg1"/>
                </a:solidFill>
              </a:rPr>
              <a:t>law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9176ABE-ECC3-EA30-DECB-22AE8BF71E94}"/>
              </a:ext>
            </a:extLst>
          </p:cNvPr>
          <p:cNvSpPr txBox="1"/>
          <p:nvPr/>
        </p:nvSpPr>
        <p:spPr>
          <a:xfrm>
            <a:off x="2895600" y="23622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(</a:t>
            </a:r>
            <a:r>
              <a:rPr lang="es-ES" b="1" dirty="0" err="1">
                <a:solidFill>
                  <a:srgbClr val="00B0F0"/>
                </a:solidFill>
              </a:rPr>
              <a:t>hundreths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of</a:t>
            </a:r>
            <a:r>
              <a:rPr lang="es-ES" b="1" dirty="0">
                <a:solidFill>
                  <a:srgbClr val="00B0F0"/>
                </a:solidFill>
              </a:rPr>
              <a:t> times </a:t>
            </a:r>
            <a:r>
              <a:rPr lang="es-ES" b="1" dirty="0" err="1">
                <a:solidFill>
                  <a:srgbClr val="00B0F0"/>
                </a:solidFill>
              </a:rPr>
              <a:t>too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large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even</a:t>
            </a:r>
            <a:r>
              <a:rPr lang="es-ES" b="1" dirty="0">
                <a:solidFill>
                  <a:srgbClr val="00B0F0"/>
                </a:solidFill>
              </a:rPr>
              <a:t> at </a:t>
            </a:r>
            <a:r>
              <a:rPr lang="es-ES" b="1" dirty="0" err="1">
                <a:solidFill>
                  <a:srgbClr val="00B0F0"/>
                </a:solidFill>
              </a:rPr>
              <a:t>room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temperature</a:t>
            </a:r>
            <a:r>
              <a:rPr lang="es-ES" b="1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79A5F3-C2F1-A149-4353-BBFBB1B1B7D6}"/>
              </a:ext>
            </a:extLst>
          </p:cNvPr>
          <p:cNvSpPr txBox="1"/>
          <p:nvPr/>
        </p:nvSpPr>
        <p:spPr>
          <a:xfrm>
            <a:off x="2895600" y="27548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(</a:t>
            </a:r>
            <a:r>
              <a:rPr lang="es-ES" b="1" dirty="0" err="1">
                <a:solidFill>
                  <a:srgbClr val="00B0F0"/>
                </a:solidFill>
              </a:rPr>
              <a:t>fortuitous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compensation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of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errors</a:t>
            </a:r>
            <a:r>
              <a:rPr lang="es-ES" b="1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489F63-663C-99FA-BE48-2E3F674699B6}"/>
              </a:ext>
            </a:extLst>
          </p:cNvPr>
          <p:cNvSpPr txBox="1"/>
          <p:nvPr/>
        </p:nvSpPr>
        <p:spPr>
          <a:xfrm>
            <a:off x="228600" y="3932872"/>
            <a:ext cx="866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Fermi-Dirac </a:t>
            </a:r>
            <a:r>
              <a:rPr lang="es-ES" b="1" dirty="0" err="1">
                <a:solidFill>
                  <a:schemeClr val="bg1"/>
                </a:solidFill>
              </a:rPr>
              <a:t>statistics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eliminated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class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difficulties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8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68" y="11667"/>
            <a:ext cx="8983532" cy="9233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given     there are many solutions to the Schrödinger equation, labeled by the band index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DC62301-E98E-277E-C6C4-C93257C0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45" y="-7485"/>
            <a:ext cx="251123" cy="46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B0B05A7-AE7D-91A1-9B2E-32246A54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146" y="561844"/>
            <a:ext cx="305052" cy="252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01B122-D5A1-B0F6-9FB3-B00768591E15}"/>
              </a:ext>
            </a:extLst>
          </p:cNvPr>
          <p:cNvSpPr txBox="1"/>
          <p:nvPr/>
        </p:nvSpPr>
        <p:spPr>
          <a:xfrm>
            <a:off x="800100" y="26670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Hermititian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eigenvalue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problem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restricted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a single primitive </a:t>
            </a:r>
            <a:r>
              <a:rPr lang="es-ES" b="1" dirty="0" err="1">
                <a:solidFill>
                  <a:schemeClr val="bg1"/>
                </a:solidFill>
              </a:rPr>
              <a:t>cell</a:t>
            </a:r>
            <a:r>
              <a:rPr lang="es-ES" b="1" dirty="0">
                <a:solidFill>
                  <a:schemeClr val="bg1"/>
                </a:solidFill>
              </a:rPr>
              <a:t> (</a:t>
            </a:r>
            <a:r>
              <a:rPr lang="es-ES" b="1" dirty="0" err="1">
                <a:solidFill>
                  <a:schemeClr val="bg1"/>
                </a:solidFill>
              </a:rPr>
              <a:t>fixed</a:t>
            </a:r>
            <a:r>
              <a:rPr lang="es-ES" b="1" dirty="0">
                <a:solidFill>
                  <a:schemeClr val="bg1"/>
                </a:solidFill>
              </a:rPr>
              <a:t> finite </a:t>
            </a:r>
            <a:r>
              <a:rPr lang="es-ES" b="1" dirty="0" err="1">
                <a:solidFill>
                  <a:schemeClr val="bg1"/>
                </a:solidFill>
              </a:rPr>
              <a:t>volume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A61E47C-C401-3A97-399F-7A86E9E96BA1}"/>
              </a:ext>
            </a:extLst>
          </p:cNvPr>
          <p:cNvGrpSpPr/>
          <p:nvPr/>
        </p:nvGrpSpPr>
        <p:grpSpPr>
          <a:xfrm>
            <a:off x="876300" y="3810000"/>
            <a:ext cx="7391400" cy="646331"/>
            <a:chOff x="876300" y="3810000"/>
            <a:chExt cx="7391400" cy="646331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A429EAD-F433-4AD7-E0C2-1ADFF58ECD20}"/>
                </a:ext>
              </a:extLst>
            </p:cNvPr>
            <p:cNvSpPr txBox="1"/>
            <p:nvPr/>
          </p:nvSpPr>
          <p:spPr>
            <a:xfrm>
              <a:off x="876300" y="3810000"/>
              <a:ext cx="7391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Infinite </a:t>
              </a:r>
              <a:r>
                <a:rPr lang="es-ES" b="1" dirty="0" err="1">
                  <a:solidFill>
                    <a:srgbClr val="FFFF00"/>
                  </a:solidFill>
                </a:rPr>
                <a:t>family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solutions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with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discretely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spaced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eigenvalues</a:t>
              </a:r>
              <a:r>
                <a:rPr lang="es-ES" b="1" dirty="0">
                  <a:solidFill>
                    <a:srgbClr val="FFFF00"/>
                  </a:solidFill>
                </a:rPr>
                <a:t>, </a:t>
              </a:r>
              <a:r>
                <a:rPr lang="es-ES" b="1" dirty="0" err="1">
                  <a:solidFill>
                    <a:srgbClr val="FFFF00"/>
                  </a:solidFill>
                </a:rPr>
                <a:t>that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will</a:t>
              </a:r>
              <a:r>
                <a:rPr lang="es-ES" b="1" dirty="0">
                  <a:solidFill>
                    <a:srgbClr val="FFFF00"/>
                  </a:solidFill>
                </a:rPr>
                <a:t> be </a:t>
              </a:r>
              <a:r>
                <a:rPr lang="es-ES" b="1" dirty="0" err="1">
                  <a:solidFill>
                    <a:srgbClr val="FFFF00"/>
                  </a:solidFill>
                </a:rPr>
                <a:t>labelled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with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band </a:t>
              </a:r>
              <a:r>
                <a:rPr lang="es-ES" b="1" dirty="0" err="1">
                  <a:solidFill>
                    <a:srgbClr val="FFFF00"/>
                  </a:solidFill>
                </a:rPr>
                <a:t>index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66DF8A9-7506-4B59-CF81-555EFD88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8706" y="4191000"/>
              <a:ext cx="217894" cy="180000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0C412A94-A275-6083-7475-83E761269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08017"/>
            <a:ext cx="7789772" cy="756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C14C6E3-9D14-617D-D1CA-22A4DC78F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936" y="1995835"/>
            <a:ext cx="3010127" cy="50399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E283BC28-743F-331F-D93F-04DCF8DEC5D3}"/>
              </a:ext>
            </a:extLst>
          </p:cNvPr>
          <p:cNvGrpSpPr/>
          <p:nvPr/>
        </p:nvGrpSpPr>
        <p:grpSpPr>
          <a:xfrm>
            <a:off x="954303" y="4679362"/>
            <a:ext cx="7252766" cy="375600"/>
            <a:chOff x="876300" y="4953000"/>
            <a:chExt cx="7252766" cy="375600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4167C7F-312A-993B-1CE9-B995BA79BBDE}"/>
                </a:ext>
              </a:extLst>
            </p:cNvPr>
            <p:cNvSpPr txBox="1"/>
            <p:nvPr/>
          </p:nvSpPr>
          <p:spPr>
            <a:xfrm>
              <a:off x="876300" y="4953000"/>
              <a:ext cx="720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wave vector      </a:t>
              </a:r>
              <a:r>
                <a:rPr lang="es-ES" b="1" dirty="0" err="1">
                  <a:solidFill>
                    <a:schemeClr val="bg1"/>
                  </a:solidFill>
                </a:rPr>
                <a:t>appears</a:t>
              </a:r>
              <a:r>
                <a:rPr lang="es-ES" b="1" dirty="0">
                  <a:solidFill>
                    <a:schemeClr val="bg1"/>
                  </a:solidFill>
                </a:rPr>
                <a:t> as a </a:t>
              </a:r>
              <a:r>
                <a:rPr lang="es-ES" b="1" dirty="0" err="1">
                  <a:solidFill>
                    <a:schemeClr val="bg1"/>
                  </a:solidFill>
                </a:rPr>
                <a:t>parameter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Hamiltonian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D96EF8F-B6A8-936C-1197-0A02DF5D6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2400" y="4968600"/>
              <a:ext cx="356666" cy="36000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0E3EDED-1461-9BB5-A75A-FD92EBC2C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9400" y="4953000"/>
              <a:ext cx="173855" cy="324000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2C6156DF-F849-FD74-723C-971EF0165B77}"/>
              </a:ext>
            </a:extLst>
          </p:cNvPr>
          <p:cNvGrpSpPr/>
          <p:nvPr/>
        </p:nvGrpSpPr>
        <p:grpSpPr>
          <a:xfrm>
            <a:off x="12551" y="5224570"/>
            <a:ext cx="9144000" cy="419451"/>
            <a:chOff x="0" y="5436281"/>
            <a:chExt cx="9144000" cy="419451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44D87F0-98B2-7257-99DF-CD5201D0B02D}"/>
                </a:ext>
              </a:extLst>
            </p:cNvPr>
            <p:cNvSpPr txBox="1"/>
            <p:nvPr/>
          </p:nvSpPr>
          <p:spPr>
            <a:xfrm>
              <a:off x="0" y="5486400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expect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each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levels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for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given</a:t>
              </a:r>
              <a:r>
                <a:rPr lang="es-ES" b="1" dirty="0">
                  <a:solidFill>
                    <a:schemeClr val="bg1"/>
                  </a:solidFill>
                </a:rPr>
                <a:t>    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vary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continuously</a:t>
              </a:r>
              <a:r>
                <a:rPr lang="es-ES" b="1" dirty="0">
                  <a:solidFill>
                    <a:schemeClr val="bg1"/>
                  </a:solidFill>
                </a:rPr>
                <a:t> as    varies 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C9402665-3BEE-4671-C069-BB9A290F8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4000" y="5436281"/>
              <a:ext cx="193171" cy="36000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00C3330-889C-91C2-C43A-D8AB6A68A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5203" y="5436281"/>
              <a:ext cx="193171" cy="360000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6FA208C-49CC-F6BB-154D-23AEA85ABDA2}"/>
              </a:ext>
            </a:extLst>
          </p:cNvPr>
          <p:cNvGrpSpPr/>
          <p:nvPr/>
        </p:nvGrpSpPr>
        <p:grpSpPr>
          <a:xfrm>
            <a:off x="249453" y="5756597"/>
            <a:ext cx="8610600" cy="923330"/>
            <a:chOff x="228600" y="5906869"/>
            <a:chExt cx="8610600" cy="923330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06F9F89-732B-A819-A0BD-81345078BAE3}"/>
                </a:ext>
              </a:extLst>
            </p:cNvPr>
            <p:cNvSpPr txBox="1"/>
            <p:nvPr/>
          </p:nvSpPr>
          <p:spPr>
            <a:xfrm>
              <a:off x="228600" y="5906869"/>
              <a:ext cx="861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We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arrive</a:t>
              </a:r>
              <a:r>
                <a:rPr lang="es-ES" b="1" dirty="0">
                  <a:solidFill>
                    <a:srgbClr val="FFFF00"/>
                  </a:solidFill>
                </a:rPr>
                <a:t> at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description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levels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an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electron</a:t>
              </a:r>
              <a:r>
                <a:rPr lang="es-ES" b="1" dirty="0">
                  <a:solidFill>
                    <a:srgbClr val="FFFF00"/>
                  </a:solidFill>
                </a:rPr>
                <a:t> in a </a:t>
              </a:r>
              <a:r>
                <a:rPr lang="es-ES" b="1" dirty="0" err="1">
                  <a:solidFill>
                    <a:srgbClr val="FFFF00"/>
                  </a:solidFill>
                </a:rPr>
                <a:t>periodic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potential</a:t>
              </a:r>
              <a:r>
                <a:rPr lang="es-ES" b="1" dirty="0">
                  <a:solidFill>
                    <a:srgbClr val="FFFF00"/>
                  </a:solidFill>
                </a:rPr>
                <a:t> in </a:t>
              </a:r>
              <a:r>
                <a:rPr lang="es-ES" b="1" dirty="0" err="1">
                  <a:solidFill>
                    <a:srgbClr val="FFFF00"/>
                  </a:solidFill>
                </a:rPr>
                <a:t>terms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a </a:t>
              </a:r>
              <a:r>
                <a:rPr lang="es-ES" b="1" dirty="0" err="1">
                  <a:solidFill>
                    <a:srgbClr val="FFFF00"/>
                  </a:solidFill>
                </a:rPr>
                <a:t>family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continuous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functions</a:t>
              </a:r>
              <a:endParaRPr lang="es-ES" b="1" dirty="0">
                <a:solidFill>
                  <a:srgbClr val="FFFF00"/>
                </a:solidFill>
              </a:endParaRPr>
            </a:p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(ENERGY BANDS)  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23459DF9-1F08-0362-7314-6EA33455C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4200" y="6202746"/>
              <a:ext cx="704344" cy="350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61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12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Both the Bloch wave functions and the eigenvalues are periodic functions in reciprocal space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EF7F22D-F8F5-1726-465B-16FDAE5D5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75" y="1219200"/>
            <a:ext cx="3974849" cy="54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9A13DE4-4704-77F6-29D6-52C0D882A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397000"/>
            <a:ext cx="3705882" cy="540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43F6638F-485B-221E-8554-2F29ED23EE6D}"/>
              </a:ext>
            </a:extLst>
          </p:cNvPr>
          <p:cNvGrpSpPr/>
          <p:nvPr/>
        </p:nvGrpSpPr>
        <p:grpSpPr>
          <a:xfrm>
            <a:off x="457200" y="3429000"/>
            <a:ext cx="8305800" cy="646331"/>
            <a:chOff x="533400" y="4267200"/>
            <a:chExt cx="8305800" cy="646331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2704028C-B997-5950-0E68-138D69DEDAEE}"/>
                </a:ext>
              </a:extLst>
            </p:cNvPr>
            <p:cNvSpPr txBox="1"/>
            <p:nvPr/>
          </p:nvSpPr>
          <p:spPr>
            <a:xfrm>
              <a:off x="533400" y="4267200"/>
              <a:ext cx="830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wave vector      </a:t>
              </a:r>
              <a:r>
                <a:rPr lang="es-ES" b="1" dirty="0" err="1">
                  <a:solidFill>
                    <a:srgbClr val="FFFF00"/>
                  </a:solidFill>
                </a:rPr>
                <a:t>appearing</a:t>
              </a:r>
              <a:r>
                <a:rPr lang="es-ES" b="1" dirty="0">
                  <a:solidFill>
                    <a:srgbClr val="FFFF00"/>
                  </a:solidFill>
                </a:rPr>
                <a:t> in </a:t>
              </a:r>
              <a:r>
                <a:rPr lang="es-ES" b="1" dirty="0" err="1">
                  <a:solidFill>
                    <a:srgbClr val="FFFF00"/>
                  </a:solidFill>
                </a:rPr>
                <a:t>Bloch’s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theorem</a:t>
              </a:r>
              <a:r>
                <a:rPr lang="es-ES" b="1" dirty="0">
                  <a:solidFill>
                    <a:srgbClr val="FFFF00"/>
                  </a:solidFill>
                </a:rPr>
                <a:t> can </a:t>
              </a:r>
              <a:r>
                <a:rPr lang="es-ES" b="1" dirty="0" err="1">
                  <a:solidFill>
                    <a:srgbClr val="FFFF00"/>
                  </a:solidFill>
                </a:rPr>
                <a:t>always</a:t>
              </a:r>
              <a:r>
                <a:rPr lang="es-ES" b="1" dirty="0">
                  <a:solidFill>
                    <a:srgbClr val="FFFF00"/>
                  </a:solidFill>
                </a:rPr>
                <a:t> be </a:t>
              </a:r>
              <a:r>
                <a:rPr lang="es-ES" b="1" dirty="0" err="1">
                  <a:solidFill>
                    <a:srgbClr val="FFFF00"/>
                  </a:solidFill>
                </a:rPr>
                <a:t>confined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to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first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Brillouin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zone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A4B1FD4-609B-815A-E763-1867F2688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0800" y="4284000"/>
              <a:ext cx="154538" cy="288000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4B9225-0A35-884E-7D1B-B8FB4A19EAF3}"/>
              </a:ext>
            </a:extLst>
          </p:cNvPr>
          <p:cNvSpPr txBox="1"/>
          <p:nvPr/>
        </p:nvSpPr>
        <p:spPr>
          <a:xfrm>
            <a:off x="1143000" y="43434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Any</a:t>
            </a:r>
            <a:r>
              <a:rPr lang="es-ES" b="1" dirty="0">
                <a:solidFill>
                  <a:schemeClr val="bg1"/>
                </a:solidFill>
              </a:rPr>
              <a:t> vector       </a:t>
            </a:r>
            <a:r>
              <a:rPr lang="es-ES" b="1" dirty="0" err="1">
                <a:solidFill>
                  <a:schemeClr val="bg1"/>
                </a:solidFill>
              </a:rPr>
              <a:t>not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Brillouin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zone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written</a:t>
            </a:r>
            <a:r>
              <a:rPr lang="es-ES" b="1" dirty="0">
                <a:solidFill>
                  <a:schemeClr val="bg1"/>
                </a:solidFill>
              </a:rPr>
              <a:t> as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20CD94A-A524-C4A6-EEFD-0482A63C7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799" y="4343398"/>
            <a:ext cx="210733" cy="28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D0EBE57-79DE-FD38-2243-14A85879D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150" y="4953000"/>
            <a:ext cx="1663700" cy="377334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7A76853E-F056-B1E3-80AF-A52BCDF6C098}"/>
              </a:ext>
            </a:extLst>
          </p:cNvPr>
          <p:cNvGrpSpPr/>
          <p:nvPr/>
        </p:nvGrpSpPr>
        <p:grpSpPr>
          <a:xfrm>
            <a:off x="381000" y="5562600"/>
            <a:ext cx="8458200" cy="369332"/>
            <a:chOff x="381000" y="6400800"/>
            <a:chExt cx="8458200" cy="369332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0E3D85C-014D-3AE6-BA5D-8D275F1253E8}"/>
                </a:ext>
              </a:extLst>
            </p:cNvPr>
            <p:cNvSpPr txBox="1"/>
            <p:nvPr/>
          </p:nvSpPr>
          <p:spPr>
            <a:xfrm>
              <a:off x="381000" y="6400800"/>
              <a:ext cx="845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where</a:t>
              </a:r>
              <a:r>
                <a:rPr lang="es-ES" b="1" dirty="0">
                  <a:solidFill>
                    <a:schemeClr val="bg1"/>
                  </a:solidFill>
                </a:rPr>
                <a:t>     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reciprocal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lattice</a:t>
              </a:r>
              <a:r>
                <a:rPr lang="es-ES" b="1" dirty="0">
                  <a:solidFill>
                    <a:schemeClr val="bg1"/>
                  </a:solidFill>
                </a:rPr>
                <a:t> vector and      lie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first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Brillouin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zone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C2DF4E93-5910-C741-5D9B-875F66EE8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89468" y="6400800"/>
              <a:ext cx="210732" cy="28800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84FBEE87-3E25-428E-5C5D-6B562A6AB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1862" y="6400800"/>
              <a:ext cx="154538" cy="28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>
          <a:xfrm>
            <a:off x="-896" y="11438"/>
            <a:ext cx="8840096" cy="8312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The energy eigenfunctions are periodic functions of the wave vectors of the Bloch waves</a:t>
            </a:r>
          </a:p>
        </p:txBody>
      </p:sp>
      <p:sp>
        <p:nvSpPr>
          <p:cNvPr id="567306" name="Text Box 10"/>
          <p:cNvSpPr txBox="1">
            <a:spLocks noChangeArrowheads="1"/>
          </p:cNvSpPr>
          <p:nvPr/>
        </p:nvSpPr>
        <p:spPr bwMode="auto">
          <a:xfrm>
            <a:off x="2083088" y="1780084"/>
            <a:ext cx="4977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err="1">
                <a:solidFill>
                  <a:schemeClr val="bg1"/>
                </a:solidFill>
              </a:rPr>
              <a:t>Demonstration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67311" name="Line 15"/>
          <p:cNvSpPr>
            <a:spLocks noChangeShapeType="1"/>
          </p:cNvSpPr>
          <p:nvPr/>
        </p:nvSpPr>
        <p:spPr bwMode="auto">
          <a:xfrm flipH="1" flipV="1">
            <a:off x="5562600" y="3726347"/>
            <a:ext cx="371186" cy="480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A723CAF-E270-B01C-F1BC-8C45EB39C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75" y="865684"/>
            <a:ext cx="3974849" cy="54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4BBFA26-3E30-AF8F-4189-33D660C2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89684"/>
            <a:ext cx="7772400" cy="5819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64B217C-FD8E-424D-9CBA-DC70E16B7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50" y="3454084"/>
            <a:ext cx="3004096" cy="612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3547753-EAC4-7472-1512-D7D4E2244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370" y="5033284"/>
            <a:ext cx="1441319" cy="252000"/>
          </a:xfrm>
          <a:prstGeom prst="rect">
            <a:avLst/>
          </a:prstGeom>
        </p:spPr>
      </p:pic>
      <p:sp>
        <p:nvSpPr>
          <p:cNvPr id="13" name="Line 15">
            <a:extLst>
              <a:ext uri="{FF2B5EF4-FFF2-40B4-BE49-F238E27FC236}">
                <a16:creationId xmlns:a16="http://schemas.microsoft.com/office/drawing/2014/main" id="{515A166C-0A64-2D59-A01E-F3C82DECF8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62600" y="5204275"/>
            <a:ext cx="371186" cy="480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AE154B0-7FE1-678A-C77A-04C1416F2163}"/>
              </a:ext>
            </a:extLst>
          </p:cNvPr>
          <p:cNvGrpSpPr/>
          <p:nvPr/>
        </p:nvGrpSpPr>
        <p:grpSpPr>
          <a:xfrm>
            <a:off x="17165" y="3380284"/>
            <a:ext cx="5469235" cy="2791916"/>
            <a:chOff x="17165" y="3733800"/>
            <a:chExt cx="5469235" cy="279191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BA136CF-C738-71AF-5849-79FC96E00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65" y="3733800"/>
              <a:ext cx="5469235" cy="7200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AF83EE8-E65A-CA21-2551-9E07BC774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5000" y="4495800"/>
              <a:ext cx="3478847" cy="72000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AE0F074-1688-A45B-8AE2-EBD52C444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5000" y="6237716"/>
              <a:ext cx="1025404" cy="2880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CB717A7C-DE1E-59EC-3AB3-857BE9170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34350" y="5334000"/>
              <a:ext cx="2713850" cy="720000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FB142CBF-9E60-7D6F-E534-3894A8413A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2200" y="6324600"/>
            <a:ext cx="4343400" cy="44883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>
          <a:xfrm>
            <a:off x="-896" y="11438"/>
            <a:ext cx="8840096" cy="8312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The energy eigenvalues are periodic functions of the wave vectors of the Bloch waves</a:t>
            </a:r>
          </a:p>
        </p:txBody>
      </p:sp>
      <p:sp>
        <p:nvSpPr>
          <p:cNvPr id="567306" name="Text Box 10"/>
          <p:cNvSpPr txBox="1">
            <a:spLocks noChangeArrowheads="1"/>
          </p:cNvSpPr>
          <p:nvPr/>
        </p:nvSpPr>
        <p:spPr bwMode="auto">
          <a:xfrm>
            <a:off x="2083088" y="1780084"/>
            <a:ext cx="4977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err="1">
                <a:solidFill>
                  <a:schemeClr val="bg1"/>
                </a:solidFill>
              </a:rPr>
              <a:t>Demonstration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B45B93-1071-A720-CDE3-2068DBA38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918" y="1066800"/>
            <a:ext cx="3705882" cy="54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4A46287-D3C3-68D5-387F-2D6C13F3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712" y="2584200"/>
            <a:ext cx="4423088" cy="54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9E5B5A-1731-C34E-0AE3-E97447B2C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429000"/>
            <a:ext cx="5926034" cy="54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E19A738-C928-3D96-2952-86BCC455E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998" y="4997503"/>
            <a:ext cx="5238003" cy="540000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78136929-6E8B-025A-B8B3-36DBB90631FB}"/>
              </a:ext>
            </a:extLst>
          </p:cNvPr>
          <p:cNvGrpSpPr/>
          <p:nvPr/>
        </p:nvGrpSpPr>
        <p:grpSpPr>
          <a:xfrm>
            <a:off x="1524000" y="4191000"/>
            <a:ext cx="6144771" cy="504000"/>
            <a:chOff x="2694918" y="4220400"/>
            <a:chExt cx="6144771" cy="50400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A984BB2-7FDF-E9CC-D2C1-BA58C4B64A92}"/>
                </a:ext>
              </a:extLst>
            </p:cNvPr>
            <p:cNvSpPr txBox="1"/>
            <p:nvPr/>
          </p:nvSpPr>
          <p:spPr>
            <a:xfrm>
              <a:off x="2694918" y="4343400"/>
              <a:ext cx="1267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But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since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A063D56B-C380-4401-A9EE-ED9180AEE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2400" y="4220400"/>
              <a:ext cx="4877289" cy="504000"/>
            </a:xfrm>
            <a:prstGeom prst="rect">
              <a:avLst/>
            </a:prstGeom>
          </p:spPr>
        </p:pic>
      </p:grpSp>
      <p:sp>
        <p:nvSpPr>
          <p:cNvPr id="20" name="Text Box 10">
            <a:extLst>
              <a:ext uri="{FF2B5EF4-FFF2-40B4-BE49-F238E27FC236}">
                <a16:creationId xmlns:a16="http://schemas.microsoft.com/office/drawing/2014/main" id="{5EB03374-A359-3CA5-EE18-9421B498A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726668"/>
            <a:ext cx="655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</a:rPr>
              <a:t>So, </a:t>
            </a:r>
            <a:r>
              <a:rPr lang="es-ES" b="1" dirty="0" err="1">
                <a:solidFill>
                  <a:schemeClr val="bg1"/>
                </a:solidFill>
              </a:rPr>
              <a:t>finally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comparing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equation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FBB5872-5566-D7B7-2D4B-14D44D5A2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976" y="6238489"/>
            <a:ext cx="321176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88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>
          <a:xfrm>
            <a:off x="-896" y="11438"/>
            <a:ext cx="8840096" cy="8312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Upper and lower bounds in the band structure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B45B93-1071-A720-CDE3-2068DBA38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059" y="1465349"/>
            <a:ext cx="3705882" cy="5400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6E402092-9D95-137E-3A3A-F9946622FB20}"/>
              </a:ext>
            </a:extLst>
          </p:cNvPr>
          <p:cNvGrpSpPr/>
          <p:nvPr/>
        </p:nvGrpSpPr>
        <p:grpSpPr>
          <a:xfrm>
            <a:off x="75752" y="3343870"/>
            <a:ext cx="8992496" cy="923330"/>
            <a:chOff x="75752" y="3343870"/>
            <a:chExt cx="8992496" cy="923330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FE0AB576-E076-878D-C64D-EC142F63B084}"/>
                </a:ext>
              </a:extLst>
            </p:cNvPr>
            <p:cNvSpPr txBox="1"/>
            <p:nvPr/>
          </p:nvSpPr>
          <p:spPr>
            <a:xfrm>
              <a:off x="75752" y="3343870"/>
              <a:ext cx="89924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Since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bands</a:t>
              </a:r>
              <a:r>
                <a:rPr lang="es-ES" b="1" dirty="0">
                  <a:solidFill>
                    <a:schemeClr val="bg1"/>
                  </a:solidFill>
                </a:rPr>
                <a:t> are </a:t>
              </a:r>
              <a:r>
                <a:rPr lang="es-ES" b="1" dirty="0" err="1">
                  <a:solidFill>
                    <a:schemeClr val="bg1"/>
                  </a:solidFill>
                </a:rPr>
                <a:t>periodic</a:t>
              </a:r>
              <a:r>
                <a:rPr lang="es-ES" b="1" dirty="0">
                  <a:solidFill>
                    <a:schemeClr val="bg1"/>
                  </a:solidFill>
                </a:rPr>
                <a:t> in     and </a:t>
              </a:r>
              <a:r>
                <a:rPr lang="es-ES" b="1" dirty="0" err="1">
                  <a:solidFill>
                    <a:schemeClr val="bg1"/>
                  </a:solidFill>
                </a:rPr>
                <a:t>continuous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have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upper</a:t>
              </a:r>
              <a:r>
                <a:rPr lang="es-ES" b="1" dirty="0">
                  <a:solidFill>
                    <a:schemeClr val="bg1"/>
                  </a:solidFill>
                </a:rPr>
                <a:t> and </a:t>
              </a:r>
              <a:r>
                <a:rPr lang="es-ES" b="1" dirty="0" err="1">
                  <a:solidFill>
                    <a:schemeClr val="bg1"/>
                  </a:solidFill>
                </a:rPr>
                <a:t>lower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bound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</a:p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so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all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levels</a:t>
              </a:r>
              <a:r>
                <a:rPr lang="es-ES" b="1" dirty="0">
                  <a:solidFill>
                    <a:schemeClr val="bg1"/>
                  </a:solidFill>
                </a:rPr>
                <a:t>            lie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band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energies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lying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between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these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limits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B730BD0-292B-3EBF-C6EB-8323A7ECC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0" y="3343870"/>
              <a:ext cx="154537" cy="28800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C83FC48-A172-F04C-CA17-861F0CB3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3943200"/>
              <a:ext cx="651176" cy="3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849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1439"/>
            <a:ext cx="8153400" cy="831273"/>
          </a:xfrm>
        </p:spPr>
        <p:txBody>
          <a:bodyPr/>
          <a:lstStyle/>
          <a:p>
            <a:pPr algn="l"/>
            <a:r>
              <a:rPr lang="es-ES" sz="2800" b="1" dirty="0">
                <a:solidFill>
                  <a:srgbClr val="FFFF00"/>
                </a:solidFill>
              </a:rPr>
              <a:t>Bloch </a:t>
            </a:r>
            <a:r>
              <a:rPr lang="es-ES" sz="2800" b="1" dirty="0" err="1">
                <a:solidFill>
                  <a:srgbClr val="FFFF00"/>
                </a:solidFill>
              </a:rPr>
              <a:t>functions</a:t>
            </a:r>
            <a:r>
              <a:rPr lang="es-ES" sz="2800" b="1" dirty="0">
                <a:solidFill>
                  <a:srgbClr val="FFFF00"/>
                </a:solidFill>
              </a:rPr>
              <a:t> are </a:t>
            </a:r>
            <a:r>
              <a:rPr lang="es-ES" sz="2800" b="1" dirty="0" err="1">
                <a:solidFill>
                  <a:srgbClr val="FFFF00"/>
                </a:solidFill>
              </a:rPr>
              <a:t>not</a:t>
            </a:r>
            <a:r>
              <a:rPr lang="es-ES" sz="2800" b="1" dirty="0">
                <a:solidFill>
                  <a:srgbClr val="FFFF00"/>
                </a:solidFill>
              </a:rPr>
              <a:t> </a:t>
            </a:r>
            <a:r>
              <a:rPr lang="es-ES" sz="2800" b="1" dirty="0" err="1">
                <a:solidFill>
                  <a:srgbClr val="FFFF00"/>
                </a:solidFill>
              </a:rPr>
              <a:t>periodic</a:t>
            </a:r>
            <a:r>
              <a:rPr lang="es-ES" sz="2800" b="1" dirty="0">
                <a:solidFill>
                  <a:srgbClr val="FFFF00"/>
                </a:solidFill>
              </a:rPr>
              <a:t> in real </a:t>
            </a:r>
            <a:r>
              <a:rPr lang="es-ES" sz="2800" b="1" dirty="0" err="1">
                <a:solidFill>
                  <a:srgbClr val="FFFF00"/>
                </a:solidFill>
              </a:rPr>
              <a:t>space</a:t>
            </a:r>
            <a:endParaRPr lang="es-ES" sz="2800" b="1" dirty="0">
              <a:solidFill>
                <a:srgbClr val="FFFF00"/>
              </a:solidFill>
            </a:endParaRPr>
          </a:p>
        </p:txBody>
      </p:sp>
      <p:pic>
        <p:nvPicPr>
          <p:cNvPr id="538662" name="Picture 38" descr="eqn16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10" y="1974273"/>
            <a:ext cx="7537739" cy="366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8663" name="Text Box 39"/>
          <p:cNvSpPr txBox="1">
            <a:spLocks noChangeArrowheads="1"/>
          </p:cNvSpPr>
          <p:nvPr/>
        </p:nvSpPr>
        <p:spPr bwMode="auto">
          <a:xfrm>
            <a:off x="1524000" y="964101"/>
            <a:ext cx="609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chemeClr val="bg1"/>
                </a:solidFill>
              </a:rPr>
              <a:t>Bloch </a:t>
            </a:r>
            <a:r>
              <a:rPr lang="es-ES" b="1" dirty="0" err="1">
                <a:solidFill>
                  <a:schemeClr val="bg1"/>
                </a:solidFill>
              </a:rPr>
              <a:t>functions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not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in real </a:t>
            </a:r>
            <a:r>
              <a:rPr lang="es-ES" b="1" dirty="0" err="1">
                <a:solidFill>
                  <a:schemeClr val="bg1"/>
                </a:solidFill>
              </a:rPr>
              <a:t>space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38671" name="Text Box 47"/>
          <p:cNvSpPr txBox="1">
            <a:spLocks noChangeArrowheads="1"/>
          </p:cNvSpPr>
          <p:nvPr/>
        </p:nvSpPr>
        <p:spPr bwMode="auto">
          <a:xfrm>
            <a:off x="-37950" y="2633913"/>
            <a:ext cx="9296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err="1">
                <a:solidFill>
                  <a:schemeClr val="bg1"/>
                </a:solidFill>
              </a:rPr>
              <a:t>Its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square</a:t>
            </a:r>
            <a:r>
              <a:rPr lang="es-ES" b="1" dirty="0">
                <a:solidFill>
                  <a:schemeClr val="bg1"/>
                </a:solidFill>
              </a:rPr>
              <a:t> (</a:t>
            </a:r>
            <a:r>
              <a:rPr lang="es-ES" b="1" dirty="0" err="1">
                <a:solidFill>
                  <a:schemeClr val="bg1"/>
                </a:solidFill>
              </a:rPr>
              <a:t>associated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probability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finding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in a </a:t>
            </a:r>
            <a:r>
              <a:rPr lang="es-ES" b="1" dirty="0" err="1">
                <a:solidFill>
                  <a:schemeClr val="bg1"/>
                </a:solidFill>
              </a:rPr>
              <a:t>given</a:t>
            </a:r>
            <a:r>
              <a:rPr lang="es-ES" b="1" dirty="0">
                <a:solidFill>
                  <a:schemeClr val="bg1"/>
                </a:solidFill>
              </a:rPr>
              <a:t> position)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538682" name="Group 58"/>
          <p:cNvGrpSpPr>
            <a:grpSpLocks/>
          </p:cNvGrpSpPr>
          <p:nvPr/>
        </p:nvGrpSpPr>
        <p:grpSpPr bwMode="auto">
          <a:xfrm>
            <a:off x="3048000" y="3530888"/>
            <a:ext cx="3001818" cy="431512"/>
            <a:chOff x="2112" y="1872"/>
            <a:chExt cx="2080" cy="299"/>
          </a:xfrm>
        </p:grpSpPr>
        <p:pic>
          <p:nvPicPr>
            <p:cNvPr id="538677" name="Picture 53" descr="eqn35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" y="1872"/>
              <a:ext cx="2049" cy="2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8678" name="Line 54"/>
            <p:cNvSpPr>
              <a:spLocks noChangeShapeType="1"/>
            </p:cNvSpPr>
            <p:nvPr/>
          </p:nvSpPr>
          <p:spPr bwMode="auto">
            <a:xfrm flipV="1">
              <a:off x="2112" y="1872"/>
              <a:ext cx="0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8679" name="Line 55"/>
            <p:cNvSpPr>
              <a:spLocks noChangeShapeType="1"/>
            </p:cNvSpPr>
            <p:nvPr/>
          </p:nvSpPr>
          <p:spPr bwMode="auto">
            <a:xfrm flipV="1">
              <a:off x="3072" y="1872"/>
              <a:ext cx="0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8680" name="Line 56"/>
            <p:cNvSpPr>
              <a:spLocks noChangeShapeType="1"/>
            </p:cNvSpPr>
            <p:nvPr/>
          </p:nvSpPr>
          <p:spPr bwMode="auto">
            <a:xfrm flipV="1">
              <a:off x="3456" y="1872"/>
              <a:ext cx="0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8681" name="Line 57"/>
            <p:cNvSpPr>
              <a:spLocks noChangeShapeType="1"/>
            </p:cNvSpPr>
            <p:nvPr/>
          </p:nvSpPr>
          <p:spPr bwMode="auto">
            <a:xfrm flipV="1">
              <a:off x="4032" y="1872"/>
              <a:ext cx="0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38685" name="Group 61"/>
          <p:cNvGrpSpPr>
            <a:grpSpLocks/>
          </p:cNvGrpSpPr>
          <p:nvPr/>
        </p:nvGrpSpPr>
        <p:grpSpPr bwMode="auto">
          <a:xfrm>
            <a:off x="0" y="4260273"/>
            <a:ext cx="9144000" cy="1870364"/>
            <a:chOff x="0" y="2448"/>
            <a:chExt cx="6336" cy="1296"/>
          </a:xfrm>
        </p:grpSpPr>
        <p:sp>
          <p:nvSpPr>
            <p:cNvPr id="538684" name="Rectangle 60"/>
            <p:cNvSpPr>
              <a:spLocks noChangeArrowheads="1"/>
            </p:cNvSpPr>
            <p:nvPr/>
          </p:nvSpPr>
          <p:spPr bwMode="auto">
            <a:xfrm>
              <a:off x="0" y="2448"/>
              <a:ext cx="6336" cy="1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pic>
          <p:nvPicPr>
            <p:cNvPr id="538683" name="Picture 59" descr="bloch func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2578"/>
              <a:ext cx="6177" cy="1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65818" cy="831273"/>
          </a:xfrm>
        </p:spPr>
        <p:txBody>
          <a:bodyPr/>
          <a:lstStyle/>
          <a:p>
            <a:pPr algn="just"/>
            <a:r>
              <a:rPr lang="en-US" b="1" dirty="0">
                <a:solidFill>
                  <a:srgbClr val="FFFF00"/>
                </a:solidFill>
                <a:cs typeface="Arial" charset="0"/>
                <a:sym typeface="Symbol" charset="0"/>
              </a:rPr>
              <a:t>Electron velocity</a:t>
            </a:r>
          </a:p>
        </p:txBody>
      </p:sp>
      <p:sp>
        <p:nvSpPr>
          <p:cNvPr id="568328" name="Text Box 8"/>
          <p:cNvSpPr txBox="1">
            <a:spLocks noChangeArrowheads="1"/>
          </p:cNvSpPr>
          <p:nvPr/>
        </p:nvSpPr>
        <p:spPr bwMode="auto">
          <a:xfrm>
            <a:off x="495300" y="1051092"/>
            <a:ext cx="8153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err="1">
                <a:solidFill>
                  <a:schemeClr val="bg1"/>
                </a:solidFill>
              </a:rPr>
              <a:t>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in a </a:t>
            </a:r>
            <a:r>
              <a:rPr lang="es-ES" b="1" dirty="0" err="1">
                <a:solidFill>
                  <a:schemeClr val="bg1"/>
                </a:solidFill>
              </a:rPr>
              <a:t>level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specified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a band </a:t>
            </a:r>
            <a:r>
              <a:rPr lang="es-ES" b="1" dirty="0" err="1">
                <a:solidFill>
                  <a:schemeClr val="bg1"/>
                </a:solidFill>
              </a:rPr>
              <a:t>index</a:t>
            </a:r>
            <a:r>
              <a:rPr lang="es-ES" b="1" dirty="0">
                <a:solidFill>
                  <a:schemeClr val="bg1"/>
                </a:solidFill>
              </a:rPr>
              <a:t>        and a wave vector       has a non-</a:t>
            </a:r>
            <a:r>
              <a:rPr lang="es-ES" b="1" dirty="0" err="1">
                <a:solidFill>
                  <a:schemeClr val="bg1"/>
                </a:solidFill>
              </a:rPr>
              <a:t>vanishing</a:t>
            </a:r>
            <a:r>
              <a:rPr lang="es-ES" b="1" dirty="0">
                <a:solidFill>
                  <a:schemeClr val="bg1"/>
                </a:solidFill>
              </a:rPr>
              <a:t> mean </a:t>
            </a:r>
            <a:r>
              <a:rPr lang="es-ES" b="1" dirty="0" err="1">
                <a:solidFill>
                  <a:schemeClr val="bg1"/>
                </a:solidFill>
              </a:rPr>
              <a:t>velocity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68329" name="Text Box 9"/>
          <p:cNvSpPr txBox="1">
            <a:spLocks noChangeArrowheads="1"/>
          </p:cNvSpPr>
          <p:nvPr/>
        </p:nvSpPr>
        <p:spPr bwMode="auto">
          <a:xfrm>
            <a:off x="-76200" y="3348335"/>
            <a:ext cx="9220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err="1">
                <a:solidFill>
                  <a:schemeClr val="bg1"/>
                </a:solidFill>
              </a:rPr>
              <a:t>There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stationary</a:t>
            </a:r>
            <a:r>
              <a:rPr lang="es-ES" b="1" dirty="0">
                <a:solidFill>
                  <a:schemeClr val="bg1"/>
                </a:solidFill>
              </a:rPr>
              <a:t> (time </a:t>
            </a:r>
            <a:r>
              <a:rPr lang="es-ES" b="1" dirty="0" err="1">
                <a:solidFill>
                  <a:schemeClr val="bg1"/>
                </a:solidFill>
              </a:rPr>
              <a:t>independent</a:t>
            </a:r>
            <a:r>
              <a:rPr lang="es-ES" b="1" dirty="0">
                <a:solidFill>
                  <a:schemeClr val="bg1"/>
                </a:solidFill>
              </a:rPr>
              <a:t>) </a:t>
            </a:r>
            <a:r>
              <a:rPr lang="es-ES" b="1" dirty="0" err="1">
                <a:solidFill>
                  <a:schemeClr val="bg1"/>
                </a:solidFill>
              </a:rPr>
              <a:t>levels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in a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which</a:t>
            </a:r>
            <a:r>
              <a:rPr lang="es-ES" b="1" dirty="0">
                <a:solidFill>
                  <a:schemeClr val="bg1"/>
                </a:solidFill>
              </a:rPr>
              <a:t>, in </a:t>
            </a:r>
            <a:r>
              <a:rPr lang="es-ES" b="1" dirty="0" err="1">
                <a:solidFill>
                  <a:schemeClr val="bg1"/>
                </a:solidFill>
              </a:rPr>
              <a:t>spite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interaction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fixed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lattice</a:t>
            </a:r>
            <a:r>
              <a:rPr lang="es-ES" b="1" dirty="0">
                <a:solidFill>
                  <a:schemeClr val="bg1"/>
                </a:solidFill>
              </a:rPr>
              <a:t>,                 </a:t>
            </a:r>
            <a:r>
              <a:rPr lang="es-ES" b="1" dirty="0" err="1">
                <a:solidFill>
                  <a:schemeClr val="bg1"/>
                </a:solidFill>
              </a:rPr>
              <a:t>it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moves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forever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without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any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degradation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of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its</a:t>
            </a:r>
            <a:r>
              <a:rPr lang="es-ES" b="1" dirty="0">
                <a:solidFill>
                  <a:srgbClr val="FFFF00"/>
                </a:solidFill>
              </a:rPr>
              <a:t> mean </a:t>
            </a:r>
            <a:r>
              <a:rPr lang="es-ES" b="1" dirty="0" err="1">
                <a:solidFill>
                  <a:srgbClr val="FFFF00"/>
                </a:solidFill>
              </a:rPr>
              <a:t>velocity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568330" name="Text Box 10"/>
          <p:cNvSpPr txBox="1">
            <a:spLocks noChangeArrowheads="1"/>
          </p:cNvSpPr>
          <p:nvPr/>
        </p:nvSpPr>
        <p:spPr bwMode="auto">
          <a:xfrm>
            <a:off x="228600" y="4880401"/>
            <a:ext cx="8686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err="1">
                <a:solidFill>
                  <a:schemeClr val="bg1"/>
                </a:solidFill>
              </a:rPr>
              <a:t>Contrast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Drude’s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model</a:t>
            </a:r>
            <a:r>
              <a:rPr lang="es-ES" b="1" dirty="0">
                <a:solidFill>
                  <a:schemeClr val="bg1"/>
                </a:solidFill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s-ES" b="1" dirty="0" err="1">
                <a:solidFill>
                  <a:schemeClr val="bg1"/>
                </a:solidFill>
              </a:rPr>
              <a:t>Collisions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simply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encounters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between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and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ions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C573D7-6A73-77B0-F1CB-81703627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155117"/>
            <a:ext cx="217895" cy="18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E14325F-8533-20D7-EEEC-7A2C2B985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845" y="1020943"/>
            <a:ext cx="173854" cy="324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BB6414-7AA1-77BF-910E-E7DAB67BD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436" y="2119942"/>
            <a:ext cx="2931128" cy="720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05800" cy="8312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The nearly-free-electron approximation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776FEF-8FF5-83E8-C198-B275DEC0BAD3}"/>
              </a:ext>
            </a:extLst>
          </p:cNvPr>
          <p:cNvSpPr txBox="1"/>
          <p:nvPr/>
        </p:nvSpPr>
        <p:spPr>
          <a:xfrm>
            <a:off x="609600" y="693003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consider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case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vanishingly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small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7257E8-C046-29C9-C48E-41439ED2D2E6}"/>
              </a:ext>
            </a:extLst>
          </p:cNvPr>
          <p:cNvSpPr txBox="1"/>
          <p:nvPr/>
        </p:nvSpPr>
        <p:spPr>
          <a:xfrm>
            <a:off x="595256" y="118246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shall</a:t>
            </a:r>
            <a:r>
              <a:rPr lang="es-ES" b="1" dirty="0">
                <a:solidFill>
                  <a:schemeClr val="bg1"/>
                </a:solidFill>
              </a:rPr>
              <a:t> imagine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starts</a:t>
            </a:r>
            <a:r>
              <a:rPr lang="es-ES" b="1" dirty="0">
                <a:solidFill>
                  <a:schemeClr val="bg1"/>
                </a:solidFill>
              </a:rPr>
              <a:t> at </a:t>
            </a:r>
            <a:r>
              <a:rPr lang="es-ES" b="1" dirty="0" err="1">
                <a:solidFill>
                  <a:schemeClr val="bg1"/>
                </a:solidFill>
              </a:rPr>
              <a:t>zero</a:t>
            </a:r>
            <a:r>
              <a:rPr lang="es-ES" b="1" dirty="0">
                <a:solidFill>
                  <a:schemeClr val="bg1"/>
                </a:solidFill>
              </a:rPr>
              <a:t> and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gradually</a:t>
            </a:r>
            <a:r>
              <a:rPr lang="es-ES" b="1" dirty="0">
                <a:solidFill>
                  <a:schemeClr val="bg1"/>
                </a:solidFill>
              </a:rPr>
              <a:t> “</a:t>
            </a:r>
            <a:r>
              <a:rPr lang="es-ES" b="1" dirty="0" err="1">
                <a:solidFill>
                  <a:schemeClr val="bg1"/>
                </a:solidFill>
              </a:rPr>
              <a:t>switched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76AF07-992D-E037-8BA1-B2DEE0C2DFCC}"/>
              </a:ext>
            </a:extLst>
          </p:cNvPr>
          <p:cNvSpPr txBox="1"/>
          <p:nvPr/>
        </p:nvSpPr>
        <p:spPr>
          <a:xfrm>
            <a:off x="595256" y="19812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happens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DAB585-2845-C83F-39EE-7F18FF184EB3}"/>
              </a:ext>
            </a:extLst>
          </p:cNvPr>
          <p:cNvSpPr txBox="1"/>
          <p:nvPr/>
        </p:nvSpPr>
        <p:spPr>
          <a:xfrm>
            <a:off x="0" y="251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start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square-well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78B4177-F35A-9E5A-E4AD-52B6D77BF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353" y="2895600"/>
            <a:ext cx="1628847" cy="648000"/>
          </a:xfrm>
          <a:prstGeom prst="rect">
            <a:avLst/>
          </a:prstGeom>
        </p:spPr>
      </p:pic>
      <p:pic>
        <p:nvPicPr>
          <p:cNvPr id="1026" name="Picture 2" descr="page2image1411932464">
            <a:extLst>
              <a:ext uri="{FF2B5EF4-FFF2-40B4-BE49-F238E27FC236}">
                <a16:creationId xmlns:a16="http://schemas.microsoft.com/office/drawing/2014/main" id="{EF0D7A74-9C38-C164-DF81-5D52930E9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6" y="4026192"/>
            <a:ext cx="7543800" cy="23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312D177-82B2-5204-1AE4-00E1ADC90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5851568"/>
            <a:ext cx="185370" cy="2804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9AD78D-7FD4-455F-BA70-702901281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5851568"/>
            <a:ext cx="185370" cy="28043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C7A999E-F658-58B9-08E1-3E4A346E7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6390000"/>
            <a:ext cx="159120" cy="468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B296015-4D0C-111C-404F-3427C71CF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6360600"/>
            <a:ext cx="371280" cy="4680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67FEAFF-C1BD-8E0F-10E8-24F6A89F6229}"/>
              </a:ext>
            </a:extLst>
          </p:cNvPr>
          <p:cNvSpPr txBox="1"/>
          <p:nvPr/>
        </p:nvSpPr>
        <p:spPr>
          <a:xfrm>
            <a:off x="1081144" y="3669268"/>
            <a:ext cx="333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Extended </a:t>
            </a:r>
            <a:r>
              <a:rPr lang="es-ES" b="1" dirty="0" err="1">
                <a:solidFill>
                  <a:srgbClr val="FFFF00"/>
                </a:solidFill>
              </a:rPr>
              <a:t>zone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scheme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A1AD3FB-4574-4511-421D-6CD1E0C1057D}"/>
              </a:ext>
            </a:extLst>
          </p:cNvPr>
          <p:cNvSpPr txBox="1"/>
          <p:nvPr/>
        </p:nvSpPr>
        <p:spPr>
          <a:xfrm>
            <a:off x="4800600" y="3669268"/>
            <a:ext cx="333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Reduced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zone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scheme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21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05800" cy="8312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Extended zone scheme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F32ECF7-8CA9-D9E8-8CAD-7098836A269E}"/>
              </a:ext>
            </a:extLst>
          </p:cNvPr>
          <p:cNvGrpSpPr/>
          <p:nvPr/>
        </p:nvGrpSpPr>
        <p:grpSpPr>
          <a:xfrm>
            <a:off x="762000" y="914400"/>
            <a:ext cx="7543800" cy="2320469"/>
            <a:chOff x="823876" y="4026192"/>
            <a:chExt cx="7543800" cy="2320469"/>
          </a:xfrm>
        </p:grpSpPr>
        <p:pic>
          <p:nvPicPr>
            <p:cNvPr id="1026" name="Picture 2" descr="page2image1411932464">
              <a:extLst>
                <a:ext uri="{FF2B5EF4-FFF2-40B4-BE49-F238E27FC236}">
                  <a16:creationId xmlns:a16="http://schemas.microsoft.com/office/drawing/2014/main" id="{EF0D7A74-9C38-C164-DF81-5D52930E9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76" y="4026192"/>
              <a:ext cx="7543800" cy="2320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B312D177-82B2-5204-1AE4-00E1ADC90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5851568"/>
              <a:ext cx="185370" cy="280432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9F9AD78D-7FD4-455F-BA70-702901281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8600" y="5851568"/>
              <a:ext cx="185370" cy="280432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5C4F0C6-5ECE-E3FD-5FF9-19ABC5E23BF7}"/>
              </a:ext>
            </a:extLst>
          </p:cNvPr>
          <p:cNvSpPr/>
          <p:nvPr/>
        </p:nvSpPr>
        <p:spPr>
          <a:xfrm>
            <a:off x="4572000" y="914400"/>
            <a:ext cx="3733800" cy="2320469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623E11-7436-9C74-CCB4-BE8075467AA7}"/>
              </a:ext>
            </a:extLst>
          </p:cNvPr>
          <p:cNvSpPr txBox="1"/>
          <p:nvPr/>
        </p:nvSpPr>
        <p:spPr>
          <a:xfrm>
            <a:off x="4808998" y="1066800"/>
            <a:ext cx="3099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Only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one</a:t>
            </a:r>
            <a:r>
              <a:rPr lang="es-ES" b="1" dirty="0">
                <a:solidFill>
                  <a:schemeClr val="bg1"/>
                </a:solidFill>
              </a:rPr>
              <a:t> band </a:t>
            </a:r>
            <a:r>
              <a:rPr lang="es-ES" b="1" dirty="0" err="1">
                <a:solidFill>
                  <a:schemeClr val="bg1"/>
                </a:solidFill>
              </a:rPr>
              <a:t>plotted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kpoints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(</a:t>
            </a:r>
            <a:r>
              <a:rPr lang="es-ES" b="1" dirty="0" err="1">
                <a:solidFill>
                  <a:schemeClr val="bg1"/>
                </a:solidFill>
              </a:rPr>
              <a:t>including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those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outside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Brillouin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zone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03AB1ED1-75D7-6640-A776-9FA3C6AF4A17}"/>
              </a:ext>
            </a:extLst>
          </p:cNvPr>
          <p:cNvGrpSpPr/>
          <p:nvPr/>
        </p:nvGrpSpPr>
        <p:grpSpPr>
          <a:xfrm>
            <a:off x="381000" y="2656173"/>
            <a:ext cx="8069399" cy="1528917"/>
            <a:chOff x="381000" y="2656173"/>
            <a:chExt cx="8069399" cy="152891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C5ED9A5-209F-6E25-1108-96F47AE2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4332" y="3020803"/>
              <a:ext cx="158468" cy="179597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3121DF69-0508-FC89-A4D0-2B9C8038623C}"/>
                </a:ext>
              </a:extLst>
            </p:cNvPr>
            <p:cNvCxnSpPr>
              <a:cxnSpLocks/>
            </p:cNvCxnSpPr>
            <p:nvPr/>
          </p:nvCxnSpPr>
          <p:spPr>
            <a:xfrm>
              <a:off x="3276600" y="2739776"/>
              <a:ext cx="0" cy="28043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9A9757C4-8CF4-E2C0-D1F2-8F3E99EA8F4F}"/>
                </a:ext>
              </a:extLst>
            </p:cNvPr>
            <p:cNvGrpSpPr/>
            <p:nvPr/>
          </p:nvGrpSpPr>
          <p:grpSpPr>
            <a:xfrm>
              <a:off x="381000" y="3534073"/>
              <a:ext cx="7036397" cy="651017"/>
              <a:chOff x="381000" y="3534073"/>
              <a:chExt cx="7036397" cy="651017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E0B74B1E-4A89-5675-7D89-559618799AE8}"/>
                  </a:ext>
                </a:extLst>
              </p:cNvPr>
              <p:cNvSpPr txBox="1"/>
              <p:nvPr/>
            </p:nvSpPr>
            <p:spPr>
              <a:xfrm>
                <a:off x="381000" y="3534073"/>
                <a:ext cx="70363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err="1">
                    <a:solidFill>
                      <a:schemeClr val="bg1"/>
                    </a:solidFill>
                  </a:rPr>
                  <a:t>Let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us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take</a:t>
                </a:r>
                <a:r>
                  <a:rPr lang="es-ES" b="1" dirty="0">
                    <a:solidFill>
                      <a:schemeClr val="bg1"/>
                    </a:solidFill>
                  </a:rPr>
                  <a:t> a k-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point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outside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first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Brillouin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zone</a:t>
                </a:r>
                <a:r>
                  <a:rPr lang="es-ES" b="1" dirty="0">
                    <a:solidFill>
                      <a:schemeClr val="bg1"/>
                    </a:solidFill>
                  </a:rPr>
                  <a:t>,      ,</a:t>
                </a:r>
              </a:p>
              <a:p>
                <a:pPr algn="ctr"/>
                <a:r>
                  <a:rPr lang="es-ES" b="1" dirty="0" err="1">
                    <a:solidFill>
                      <a:schemeClr val="bg1"/>
                    </a:solidFill>
                  </a:rPr>
                  <a:t>with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an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associated</a:t>
                </a:r>
                <a:r>
                  <a:rPr lang="es-ES" b="1" dirty="0">
                    <a:solidFill>
                      <a:schemeClr val="bg1"/>
                    </a:solidFill>
                  </a:rPr>
                  <a:t> </a:t>
                </a:r>
                <a:r>
                  <a:rPr lang="es-ES" b="1" dirty="0" err="1">
                    <a:solidFill>
                      <a:schemeClr val="bg1"/>
                    </a:solidFill>
                  </a:rPr>
                  <a:t>eigenvalue</a:t>
                </a:r>
                <a:r>
                  <a:rPr lang="es-ES" b="1" dirty="0">
                    <a:solidFill>
                      <a:schemeClr val="bg1"/>
                    </a:solidFill>
                  </a:rPr>
                  <a:t>  </a:t>
                </a:r>
              </a:p>
            </p:txBody>
          </p:sp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592F5954-C39D-37FB-5EEB-D4A82B8F5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7595" y="3534073"/>
                <a:ext cx="270405" cy="306459"/>
              </a:xfrm>
              <a:prstGeom prst="rect">
                <a:avLst/>
              </a:prstGeom>
            </p:spPr>
          </p:pic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2EC80A04-19AB-52BE-C33A-25415D32F2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38800" y="3861090"/>
                <a:ext cx="695864" cy="324000"/>
              </a:xfrm>
              <a:prstGeom prst="rect">
                <a:avLst/>
              </a:prstGeom>
            </p:spPr>
          </p:pic>
        </p:grp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9020AFF0-DB72-2BF7-D604-997C1DBD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9800" y="2656173"/>
              <a:ext cx="449530" cy="209305"/>
            </a:xfrm>
            <a:prstGeom prst="rect">
              <a:avLst/>
            </a:prstGeom>
          </p:spPr>
        </p:pic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C33466D6-A663-B8B2-D3B0-8F04BDA61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7842" y="2743200"/>
              <a:ext cx="565724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9F90E64C-3A73-8F62-C77E-1A3BA982E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0400" y="3548463"/>
              <a:ext cx="1439999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37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19800" cy="8312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From the extended zone scheme to the reduced zone scheme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7C8B8D24-F3FB-F3A8-37C2-6B6F625F5667}"/>
              </a:ext>
            </a:extLst>
          </p:cNvPr>
          <p:cNvGrpSpPr/>
          <p:nvPr/>
        </p:nvGrpSpPr>
        <p:grpSpPr>
          <a:xfrm>
            <a:off x="762000" y="1359192"/>
            <a:ext cx="7543800" cy="2831808"/>
            <a:chOff x="762000" y="914400"/>
            <a:chExt cx="7543800" cy="2831808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F32ECF7-8CA9-D9E8-8CAD-7098836A269E}"/>
                </a:ext>
              </a:extLst>
            </p:cNvPr>
            <p:cNvGrpSpPr/>
            <p:nvPr/>
          </p:nvGrpSpPr>
          <p:grpSpPr>
            <a:xfrm>
              <a:off x="762000" y="914400"/>
              <a:ext cx="7543800" cy="2831808"/>
              <a:chOff x="823876" y="4026192"/>
              <a:chExt cx="7543800" cy="2831808"/>
            </a:xfrm>
          </p:grpSpPr>
          <p:pic>
            <p:nvPicPr>
              <p:cNvPr id="1026" name="Picture 2" descr="page2image1411932464">
                <a:extLst>
                  <a:ext uri="{FF2B5EF4-FFF2-40B4-BE49-F238E27FC236}">
                    <a16:creationId xmlns:a16="http://schemas.microsoft.com/office/drawing/2014/main" id="{EF0D7A74-9C38-C164-DF81-5D52930E94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876" y="4026192"/>
                <a:ext cx="7543800" cy="2320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B312D177-82B2-5204-1AE4-00E1ADC90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91000" y="5851568"/>
                <a:ext cx="185370" cy="280432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9F9AD78D-7FD4-455F-BA70-702901281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48600" y="5851568"/>
                <a:ext cx="185370" cy="280432"/>
              </a:xfrm>
              <a:prstGeom prst="rect">
                <a:avLst/>
              </a:prstGeom>
            </p:spPr>
          </p:pic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7C7A999E-F658-58B9-08E1-3E4A346E7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9400" y="6390000"/>
                <a:ext cx="159120" cy="468000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8B296015-4D0C-111C-404F-3427C71CF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19800" y="6360600"/>
                <a:ext cx="371280" cy="468000"/>
              </a:xfrm>
              <a:prstGeom prst="rect">
                <a:avLst/>
              </a:prstGeom>
            </p:spPr>
          </p:pic>
        </p:grpSp>
        <p:cxnSp>
          <p:nvCxnSpPr>
            <p:cNvPr id="2" name="Conector recto 1">
              <a:extLst>
                <a:ext uri="{FF2B5EF4-FFF2-40B4-BE49-F238E27FC236}">
                  <a16:creationId xmlns:a16="http://schemas.microsoft.com/office/drawing/2014/main" id="{2774E9C1-3787-02BC-A3E3-BB40737634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7842" y="2743200"/>
              <a:ext cx="565724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ector recto 2">
              <a:extLst>
                <a:ext uri="{FF2B5EF4-FFF2-40B4-BE49-F238E27FC236}">
                  <a16:creationId xmlns:a16="http://schemas.microsoft.com/office/drawing/2014/main" id="{071FEB83-208A-13C3-C6A5-185E745E8B5E}"/>
                </a:ext>
              </a:extLst>
            </p:cNvPr>
            <p:cNvCxnSpPr>
              <a:cxnSpLocks/>
            </p:cNvCxnSpPr>
            <p:nvPr/>
          </p:nvCxnSpPr>
          <p:spPr>
            <a:xfrm>
              <a:off x="3276600" y="2739776"/>
              <a:ext cx="0" cy="28043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9427560-3B3F-74F0-80AE-561FC72ED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00" y="2656173"/>
              <a:ext cx="449530" cy="209305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2A2E9AE-A91E-0AAC-F4DA-175F89292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4332" y="3020803"/>
              <a:ext cx="158468" cy="17959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050D404-12E3-EA21-CC1A-E4382CF63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2670" y="2667000"/>
              <a:ext cx="449530" cy="209305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8A76C259-7BE1-3604-D22A-1B1A73B900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4676" y="2743200"/>
              <a:ext cx="565724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9FCA1D0D-08AC-4EA1-2BE6-733F7E2CCBE2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00" y="2743200"/>
              <a:ext cx="0" cy="28043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097774B-4A6B-82E8-4C5C-EF8FE20C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4200" y="3020803"/>
              <a:ext cx="158468" cy="17959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29714B5-81BF-5D9D-07F2-96F76644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0417" y="3020400"/>
              <a:ext cx="118983" cy="180000"/>
            </a:xfrm>
            <a:prstGeom prst="rect">
              <a:avLst/>
            </a:prstGeom>
          </p:spPr>
        </p:pic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CF99351-2E84-B051-765A-58CBD2190B57}"/>
                </a:ext>
              </a:extLst>
            </p:cNvPr>
            <p:cNvCxnSpPr>
              <a:cxnSpLocks/>
            </p:cNvCxnSpPr>
            <p:nvPr/>
          </p:nvCxnSpPr>
          <p:spPr>
            <a:xfrm>
              <a:off x="6553200" y="2743200"/>
              <a:ext cx="0" cy="28043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B44F4CFB-EDB9-9B03-D7F6-2750E8F51120}"/>
                </a:ext>
              </a:extLst>
            </p:cNvPr>
            <p:cNvCxnSpPr/>
            <p:nvPr/>
          </p:nvCxnSpPr>
          <p:spPr>
            <a:xfrm>
              <a:off x="6553200" y="2743200"/>
              <a:ext cx="49998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9599390-4391-DFEC-33F2-F94E68FE0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26644" y="2493436"/>
              <a:ext cx="186868" cy="186868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EE95C33-0198-B26E-C8D3-3E16062BE3AA}"/>
              </a:ext>
            </a:extLst>
          </p:cNvPr>
          <p:cNvGrpSpPr/>
          <p:nvPr/>
        </p:nvGrpSpPr>
        <p:grpSpPr>
          <a:xfrm>
            <a:off x="2552700" y="4075430"/>
            <a:ext cx="4038600" cy="801370"/>
            <a:chOff x="2590800" y="4507468"/>
            <a:chExt cx="4038600" cy="801370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F99DABEC-140D-902E-40C8-6C08171D7540}"/>
                </a:ext>
              </a:extLst>
            </p:cNvPr>
            <p:cNvSpPr txBox="1"/>
            <p:nvPr/>
          </p:nvSpPr>
          <p:spPr>
            <a:xfrm>
              <a:off x="2590800" y="4507468"/>
              <a:ext cx="403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Then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this</a:t>
              </a:r>
              <a:r>
                <a:rPr lang="es-ES" b="1" dirty="0">
                  <a:solidFill>
                    <a:schemeClr val="bg1"/>
                  </a:solidFill>
                </a:rPr>
                <a:t> k-</a:t>
              </a:r>
              <a:r>
                <a:rPr lang="es-ES" b="1" dirty="0" err="1">
                  <a:solidFill>
                    <a:schemeClr val="bg1"/>
                  </a:solidFill>
                </a:rPr>
                <a:t>point</a:t>
              </a:r>
              <a:r>
                <a:rPr lang="es-ES" b="1" dirty="0">
                  <a:solidFill>
                    <a:schemeClr val="bg1"/>
                  </a:solidFill>
                </a:rPr>
                <a:t> can be </a:t>
              </a:r>
              <a:r>
                <a:rPr lang="es-ES" b="1" dirty="0" err="1">
                  <a:solidFill>
                    <a:schemeClr val="bg1"/>
                  </a:solidFill>
                </a:rPr>
                <a:t>written</a:t>
              </a:r>
              <a:r>
                <a:rPr lang="es-ES" b="1" dirty="0">
                  <a:solidFill>
                    <a:schemeClr val="bg1"/>
                  </a:solidFill>
                </a:rPr>
                <a:t> as</a:t>
              </a:r>
            </a:p>
          </p:txBody>
        </p: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4B0E2AAA-B430-5391-3E12-2B4D5FAB1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2883" y="4984838"/>
              <a:ext cx="1694434" cy="324000"/>
            </a:xfrm>
            <a:prstGeom prst="rect">
              <a:avLst/>
            </a:prstGeom>
          </p:spPr>
        </p:pic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B9A5F7D-7E69-FD89-53E0-BA92390B4C26}"/>
              </a:ext>
            </a:extLst>
          </p:cNvPr>
          <p:cNvSpPr txBox="1"/>
          <p:nvPr/>
        </p:nvSpPr>
        <p:spPr>
          <a:xfrm>
            <a:off x="-76200" y="4867870"/>
            <a:ext cx="9296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It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follows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wave vector </a:t>
            </a:r>
            <a:r>
              <a:rPr lang="es-ES" b="1" dirty="0" err="1">
                <a:solidFill>
                  <a:schemeClr val="bg1"/>
                </a:solidFill>
              </a:rPr>
              <a:t>outside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first-Brillouin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zone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equal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eigenvalue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first-Brillouin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zone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 (</a:t>
            </a:r>
            <a:r>
              <a:rPr lang="es-ES" b="1" dirty="0" err="1">
                <a:solidFill>
                  <a:schemeClr val="bg1"/>
                </a:solidFill>
              </a:rPr>
              <a:t>might</a:t>
            </a:r>
            <a:r>
              <a:rPr lang="es-ES" b="1" dirty="0">
                <a:solidFill>
                  <a:schemeClr val="bg1"/>
                </a:solidFill>
              </a:rPr>
              <a:t> be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other</a:t>
            </a:r>
            <a:r>
              <a:rPr lang="es-ES" b="1" dirty="0">
                <a:solidFill>
                  <a:schemeClr val="bg1"/>
                </a:solidFill>
              </a:rPr>
              <a:t> band </a:t>
            </a:r>
            <a:r>
              <a:rPr lang="es-ES" b="1" dirty="0" err="1">
                <a:solidFill>
                  <a:schemeClr val="bg1"/>
                </a:solidFill>
              </a:rPr>
              <a:t>index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</a:rPr>
              <a:t>In </a:t>
            </a:r>
            <a:r>
              <a:rPr lang="es-ES" sz="1600" b="1" dirty="0" err="1">
                <a:solidFill>
                  <a:schemeClr val="bg1"/>
                </a:solidFill>
              </a:rPr>
              <a:t>the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example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above</a:t>
            </a:r>
            <a:r>
              <a:rPr lang="es-ES" sz="1600" b="1" dirty="0">
                <a:solidFill>
                  <a:schemeClr val="bg1"/>
                </a:solidFill>
              </a:rPr>
              <a:t>, </a:t>
            </a:r>
            <a:r>
              <a:rPr lang="es-ES" sz="1600" b="1" dirty="0" err="1">
                <a:solidFill>
                  <a:schemeClr val="bg1"/>
                </a:solidFill>
              </a:rPr>
              <a:t>there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is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one</a:t>
            </a:r>
            <a:r>
              <a:rPr lang="es-ES" sz="1600" b="1" dirty="0">
                <a:solidFill>
                  <a:schemeClr val="bg1"/>
                </a:solidFill>
              </a:rPr>
              <a:t> red band and </a:t>
            </a:r>
            <a:r>
              <a:rPr lang="es-ES" sz="1600" b="1" dirty="0" err="1">
                <a:solidFill>
                  <a:schemeClr val="bg1"/>
                </a:solidFill>
              </a:rPr>
              <a:t>one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green</a:t>
            </a:r>
            <a:r>
              <a:rPr lang="es-ES" sz="1600" b="1" dirty="0">
                <a:solidFill>
                  <a:schemeClr val="bg1"/>
                </a:solidFill>
              </a:rPr>
              <a:t> band </a:t>
            </a:r>
            <a:r>
              <a:rPr lang="es-ES" sz="1600" b="1" dirty="0" err="1">
                <a:solidFill>
                  <a:schemeClr val="bg1"/>
                </a:solidFill>
              </a:rPr>
              <a:t>below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our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translated</a:t>
            </a:r>
            <a:r>
              <a:rPr lang="es-ES" sz="1600" b="1" dirty="0">
                <a:solidFill>
                  <a:schemeClr val="bg1"/>
                </a:solidFill>
              </a:rPr>
              <a:t> band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CE4AB1E-E3C2-4463-2A4D-CB2202955372}"/>
              </a:ext>
            </a:extLst>
          </p:cNvPr>
          <p:cNvSpPr txBox="1"/>
          <p:nvPr/>
        </p:nvSpPr>
        <p:spPr>
          <a:xfrm>
            <a:off x="914400" y="990600"/>
            <a:ext cx="3505200" cy="36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Extended </a:t>
            </a:r>
            <a:r>
              <a:rPr lang="es-ES" b="1" dirty="0" err="1">
                <a:solidFill>
                  <a:srgbClr val="FFFF00"/>
                </a:solidFill>
              </a:rPr>
              <a:t>zone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scheme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949AB52-BD00-DB06-461F-0375361A0BE4}"/>
              </a:ext>
            </a:extLst>
          </p:cNvPr>
          <p:cNvSpPr txBox="1"/>
          <p:nvPr/>
        </p:nvSpPr>
        <p:spPr>
          <a:xfrm>
            <a:off x="4648200" y="990600"/>
            <a:ext cx="3505200" cy="36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Reduced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zone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scheme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CB4C4C-A6E4-C341-DE9C-775B3EC7D38B}"/>
              </a:ext>
            </a:extLst>
          </p:cNvPr>
          <p:cNvSpPr txBox="1"/>
          <p:nvPr/>
        </p:nvSpPr>
        <p:spPr>
          <a:xfrm>
            <a:off x="400050" y="648593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We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need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solve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for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energy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only</a:t>
            </a:r>
            <a:r>
              <a:rPr lang="es-ES" b="1" dirty="0">
                <a:solidFill>
                  <a:srgbClr val="FFFF00"/>
                </a:solidFill>
              </a:rPr>
              <a:t> in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first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Brillouin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zone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for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each</a:t>
            </a:r>
            <a:r>
              <a:rPr lang="es-ES" b="1" dirty="0">
                <a:solidFill>
                  <a:srgbClr val="FFFF00"/>
                </a:solidFill>
              </a:rPr>
              <a:t> band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A0E11B87-F870-E8FD-4366-407389ADEB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3230" y="6085173"/>
            <a:ext cx="5917539" cy="3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50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8797636" cy="727362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rgbClr val="FFFF00"/>
                </a:solidFill>
              </a:rPr>
              <a:t>Inedequacies</a:t>
            </a:r>
            <a:r>
              <a:rPr lang="en-US" sz="2800" b="1" dirty="0">
                <a:solidFill>
                  <a:srgbClr val="FFFF00"/>
                </a:solidFill>
              </a:rPr>
              <a:t> of the free electron model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350830-11A4-C398-669C-162AA87DD0B5}"/>
              </a:ext>
            </a:extLst>
          </p:cNvPr>
          <p:cNvSpPr txBox="1"/>
          <p:nvPr/>
        </p:nvSpPr>
        <p:spPr>
          <a:xfrm>
            <a:off x="781050" y="1295400"/>
            <a:ext cx="7581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Hall </a:t>
            </a:r>
            <a:r>
              <a:rPr lang="es-ES" b="1" dirty="0" err="1">
                <a:solidFill>
                  <a:schemeClr val="bg1"/>
                </a:solidFill>
              </a:rPr>
              <a:t>coefficient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magnetoresistance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thermoelectric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field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Wiedemann</a:t>
            </a:r>
            <a:r>
              <a:rPr lang="es-ES" b="1" dirty="0">
                <a:solidFill>
                  <a:schemeClr val="bg1"/>
                </a:solidFill>
              </a:rPr>
              <a:t>-Franz </a:t>
            </a:r>
            <a:r>
              <a:rPr lang="es-ES" b="1" dirty="0" err="1">
                <a:solidFill>
                  <a:schemeClr val="bg1"/>
                </a:solidFill>
              </a:rPr>
              <a:t>law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/>
                </a:solidFill>
              </a:rPr>
              <a:t>Temperature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dependence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DC </a:t>
            </a:r>
            <a:r>
              <a:rPr lang="es-ES" b="1" dirty="0" err="1">
                <a:solidFill>
                  <a:schemeClr val="bg1"/>
                </a:solidFill>
              </a:rPr>
              <a:t>electrical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conductivity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/>
                </a:solidFill>
              </a:rPr>
              <a:t>Directional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dependence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DC </a:t>
            </a:r>
            <a:r>
              <a:rPr lang="es-ES" b="1" dirty="0" err="1">
                <a:solidFill>
                  <a:schemeClr val="bg1"/>
                </a:solidFill>
              </a:rPr>
              <a:t>electric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conductivity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1"/>
                </a:solidFill>
              </a:rPr>
              <a:t>AC </a:t>
            </a:r>
            <a:r>
              <a:rPr lang="es-ES" b="1" dirty="0" err="1">
                <a:solidFill>
                  <a:schemeClr val="bg1"/>
                </a:solidFill>
              </a:rPr>
              <a:t>conductivity</a:t>
            </a:r>
            <a:endParaRPr lang="es-ES" b="1" dirty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/>
                </a:solidFill>
              </a:rPr>
              <a:t>Optical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properties</a:t>
            </a:r>
            <a:r>
              <a:rPr lang="es-ES" b="1" dirty="0">
                <a:solidFill>
                  <a:schemeClr val="bg1"/>
                </a:solidFill>
              </a:rPr>
              <a:t> 	(Sharp </a:t>
            </a:r>
            <a:r>
              <a:rPr lang="es-ES" b="1" dirty="0" err="1">
                <a:solidFill>
                  <a:schemeClr val="bg1"/>
                </a:solidFill>
              </a:rPr>
              <a:t>resonance-like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structures</a:t>
            </a:r>
            <a:r>
              <a:rPr lang="es-ES" b="1" dirty="0">
                <a:solidFill>
                  <a:schemeClr val="bg1"/>
                </a:solidFill>
              </a:rPr>
              <a:t> 					</a:t>
            </a:r>
            <a:r>
              <a:rPr lang="es-ES" b="1" dirty="0" err="1">
                <a:solidFill>
                  <a:schemeClr val="bg1"/>
                </a:solidFill>
              </a:rPr>
              <a:t>observed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optical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spectra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solids</a:t>
            </a:r>
            <a:r>
              <a:rPr lang="es-ES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5651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19800" cy="8312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From the reduced zone scheme to the periodic zone scheme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7C8B8D24-F3FB-F3A8-37C2-6B6F625F5667}"/>
              </a:ext>
            </a:extLst>
          </p:cNvPr>
          <p:cNvGrpSpPr/>
          <p:nvPr/>
        </p:nvGrpSpPr>
        <p:grpSpPr>
          <a:xfrm>
            <a:off x="762000" y="1359192"/>
            <a:ext cx="7543800" cy="2831808"/>
            <a:chOff x="762000" y="914400"/>
            <a:chExt cx="7543800" cy="2831808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F32ECF7-8CA9-D9E8-8CAD-7098836A269E}"/>
                </a:ext>
              </a:extLst>
            </p:cNvPr>
            <p:cNvGrpSpPr/>
            <p:nvPr/>
          </p:nvGrpSpPr>
          <p:grpSpPr>
            <a:xfrm>
              <a:off x="762000" y="914400"/>
              <a:ext cx="7543800" cy="2831808"/>
              <a:chOff x="823876" y="4026192"/>
              <a:chExt cx="7543800" cy="2831808"/>
            </a:xfrm>
          </p:grpSpPr>
          <p:pic>
            <p:nvPicPr>
              <p:cNvPr id="1026" name="Picture 2" descr="page2image1411932464">
                <a:extLst>
                  <a:ext uri="{FF2B5EF4-FFF2-40B4-BE49-F238E27FC236}">
                    <a16:creationId xmlns:a16="http://schemas.microsoft.com/office/drawing/2014/main" id="{EF0D7A74-9C38-C164-DF81-5D52930E94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876" y="4026192"/>
                <a:ext cx="7543800" cy="2320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B312D177-82B2-5204-1AE4-00E1ADC90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91000" y="5851568"/>
                <a:ext cx="185370" cy="280432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9F9AD78D-7FD4-455F-BA70-702901281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48600" y="5851568"/>
                <a:ext cx="185370" cy="280432"/>
              </a:xfrm>
              <a:prstGeom prst="rect">
                <a:avLst/>
              </a:prstGeom>
            </p:spPr>
          </p:pic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7C7A999E-F658-58B9-08E1-3E4A346E7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9400" y="6390000"/>
                <a:ext cx="159120" cy="468000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8B296015-4D0C-111C-404F-3427C71CF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19800" y="6360600"/>
                <a:ext cx="371280" cy="468000"/>
              </a:xfrm>
              <a:prstGeom prst="rect">
                <a:avLst/>
              </a:prstGeom>
            </p:spPr>
          </p:pic>
        </p:grpSp>
        <p:cxnSp>
          <p:nvCxnSpPr>
            <p:cNvPr id="2" name="Conector recto 1">
              <a:extLst>
                <a:ext uri="{FF2B5EF4-FFF2-40B4-BE49-F238E27FC236}">
                  <a16:creationId xmlns:a16="http://schemas.microsoft.com/office/drawing/2014/main" id="{2774E9C1-3787-02BC-A3E3-BB40737634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7842" y="2743200"/>
              <a:ext cx="565724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ector recto 2">
              <a:extLst>
                <a:ext uri="{FF2B5EF4-FFF2-40B4-BE49-F238E27FC236}">
                  <a16:creationId xmlns:a16="http://schemas.microsoft.com/office/drawing/2014/main" id="{071FEB83-208A-13C3-C6A5-185E745E8B5E}"/>
                </a:ext>
              </a:extLst>
            </p:cNvPr>
            <p:cNvCxnSpPr>
              <a:cxnSpLocks/>
            </p:cNvCxnSpPr>
            <p:nvPr/>
          </p:nvCxnSpPr>
          <p:spPr>
            <a:xfrm>
              <a:off x="3276600" y="2739776"/>
              <a:ext cx="0" cy="28043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9427560-3B3F-74F0-80AE-561FC72ED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00" y="2656173"/>
              <a:ext cx="449530" cy="209305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2A2E9AE-A91E-0AAC-F4DA-175F89292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4332" y="3020803"/>
              <a:ext cx="158468" cy="17959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050D404-12E3-EA21-CC1A-E4382CF63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2670" y="2667000"/>
              <a:ext cx="449530" cy="209305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8A76C259-7BE1-3604-D22A-1B1A73B900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4676" y="2743200"/>
              <a:ext cx="565724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9FCA1D0D-08AC-4EA1-2BE6-733F7E2CCBE2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00" y="2743200"/>
              <a:ext cx="0" cy="28043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097774B-4A6B-82E8-4C5C-EF8FE20C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4200" y="3020803"/>
              <a:ext cx="158468" cy="17959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29714B5-81BF-5D9D-07F2-96F76644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0417" y="3020400"/>
              <a:ext cx="118983" cy="180000"/>
            </a:xfrm>
            <a:prstGeom prst="rect">
              <a:avLst/>
            </a:prstGeom>
          </p:spPr>
        </p:pic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CF99351-2E84-B051-765A-58CBD2190B57}"/>
                </a:ext>
              </a:extLst>
            </p:cNvPr>
            <p:cNvCxnSpPr>
              <a:cxnSpLocks/>
            </p:cNvCxnSpPr>
            <p:nvPr/>
          </p:nvCxnSpPr>
          <p:spPr>
            <a:xfrm>
              <a:off x="6553200" y="2743200"/>
              <a:ext cx="0" cy="28043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B44F4CFB-EDB9-9B03-D7F6-2750E8F51120}"/>
                </a:ext>
              </a:extLst>
            </p:cNvPr>
            <p:cNvCxnSpPr/>
            <p:nvPr/>
          </p:nvCxnSpPr>
          <p:spPr>
            <a:xfrm>
              <a:off x="6553200" y="2743200"/>
              <a:ext cx="49998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9599390-4391-DFEC-33F2-F94E68FE0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26644" y="2493436"/>
              <a:ext cx="186868" cy="186868"/>
            </a:xfrm>
            <a:prstGeom prst="rect">
              <a:avLst/>
            </a:prstGeom>
          </p:spPr>
        </p:pic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B9A5F7D-7E69-FD89-53E0-BA92390B4C26}"/>
              </a:ext>
            </a:extLst>
          </p:cNvPr>
          <p:cNvSpPr txBox="1"/>
          <p:nvPr/>
        </p:nvSpPr>
        <p:spPr>
          <a:xfrm>
            <a:off x="495300" y="407806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Sometimes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helpful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repeat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Brillouin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zone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periodically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through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reciprocal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space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CE4AB1E-E3C2-4463-2A4D-CB2202955372}"/>
              </a:ext>
            </a:extLst>
          </p:cNvPr>
          <p:cNvSpPr txBox="1"/>
          <p:nvPr/>
        </p:nvSpPr>
        <p:spPr>
          <a:xfrm>
            <a:off x="914400" y="990600"/>
            <a:ext cx="3505200" cy="36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Extended </a:t>
            </a:r>
            <a:r>
              <a:rPr lang="es-ES" b="1" dirty="0" err="1">
                <a:solidFill>
                  <a:srgbClr val="FFFF00"/>
                </a:solidFill>
              </a:rPr>
              <a:t>zone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scheme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949AB52-BD00-DB06-461F-0375361A0BE4}"/>
              </a:ext>
            </a:extLst>
          </p:cNvPr>
          <p:cNvSpPr txBox="1"/>
          <p:nvPr/>
        </p:nvSpPr>
        <p:spPr>
          <a:xfrm>
            <a:off x="4648200" y="990600"/>
            <a:ext cx="3505200" cy="36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Reduced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zone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scheme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D97AA3-553B-4189-F44B-DE52E200E57B}"/>
              </a:ext>
            </a:extLst>
          </p:cNvPr>
          <p:cNvSpPr txBox="1"/>
          <p:nvPr/>
        </p:nvSpPr>
        <p:spPr>
          <a:xfrm>
            <a:off x="4588585" y="4886467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If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can </a:t>
            </a:r>
            <a:r>
              <a:rPr lang="es-ES" b="1" dirty="0" err="1">
                <a:solidFill>
                  <a:schemeClr val="bg1"/>
                </a:solidFill>
              </a:rPr>
              <a:t>translate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contents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other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zones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zone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then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can </a:t>
            </a:r>
            <a:r>
              <a:rPr lang="es-ES" b="1" dirty="0" err="1">
                <a:solidFill>
                  <a:schemeClr val="bg1"/>
                </a:solidFill>
              </a:rPr>
              <a:t>translate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zone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every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other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zone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E3C470-16AF-EA6F-8550-3D3A8ED90E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4933950"/>
            <a:ext cx="3352800" cy="19240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7567602-6C97-D237-FFA9-688229CAA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6674" y="6371875"/>
            <a:ext cx="2810526" cy="3337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201E10B-2488-92DD-E508-A4949B2AD6AC}"/>
              </a:ext>
            </a:extLst>
          </p:cNvPr>
          <p:cNvSpPr txBox="1"/>
          <p:nvPr/>
        </p:nvSpPr>
        <p:spPr>
          <a:xfrm>
            <a:off x="762000" y="46598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Periodic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zone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scheme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66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05800" cy="8312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The nearly-free-electron approximation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776FEF-8FF5-83E8-C198-B275DEC0BAD3}"/>
              </a:ext>
            </a:extLst>
          </p:cNvPr>
          <p:cNvSpPr txBox="1"/>
          <p:nvPr/>
        </p:nvSpPr>
        <p:spPr>
          <a:xfrm>
            <a:off x="609600" y="693003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consider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case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vanishingly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small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7257E8-C046-29C9-C48E-41439ED2D2E6}"/>
              </a:ext>
            </a:extLst>
          </p:cNvPr>
          <p:cNvSpPr txBox="1"/>
          <p:nvPr/>
        </p:nvSpPr>
        <p:spPr>
          <a:xfrm>
            <a:off x="595256" y="118246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shall</a:t>
            </a:r>
            <a:r>
              <a:rPr lang="es-ES" b="1" dirty="0">
                <a:solidFill>
                  <a:schemeClr val="bg1"/>
                </a:solidFill>
              </a:rPr>
              <a:t> imagine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periodic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starts</a:t>
            </a:r>
            <a:r>
              <a:rPr lang="es-ES" b="1" dirty="0">
                <a:solidFill>
                  <a:schemeClr val="bg1"/>
                </a:solidFill>
              </a:rPr>
              <a:t> at </a:t>
            </a:r>
            <a:r>
              <a:rPr lang="es-ES" b="1" dirty="0" err="1">
                <a:solidFill>
                  <a:schemeClr val="bg1"/>
                </a:solidFill>
              </a:rPr>
              <a:t>zero</a:t>
            </a:r>
            <a:r>
              <a:rPr lang="es-ES" b="1" dirty="0">
                <a:solidFill>
                  <a:schemeClr val="bg1"/>
                </a:solidFill>
              </a:rPr>
              <a:t> and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gradually</a:t>
            </a:r>
            <a:r>
              <a:rPr lang="es-ES" b="1" dirty="0">
                <a:solidFill>
                  <a:schemeClr val="bg1"/>
                </a:solidFill>
              </a:rPr>
              <a:t> “</a:t>
            </a:r>
            <a:r>
              <a:rPr lang="es-ES" b="1" dirty="0" err="1">
                <a:solidFill>
                  <a:schemeClr val="bg1"/>
                </a:solidFill>
              </a:rPr>
              <a:t>switched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76AF07-992D-E037-8BA1-B2DEE0C2DFCC}"/>
              </a:ext>
            </a:extLst>
          </p:cNvPr>
          <p:cNvSpPr txBox="1"/>
          <p:nvPr/>
        </p:nvSpPr>
        <p:spPr>
          <a:xfrm>
            <a:off x="595256" y="19812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happens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DAB585-2845-C83F-39EE-7F18FF184EB3}"/>
              </a:ext>
            </a:extLst>
          </p:cNvPr>
          <p:cNvSpPr txBox="1"/>
          <p:nvPr/>
        </p:nvSpPr>
        <p:spPr>
          <a:xfrm>
            <a:off x="0" y="251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shall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start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square-well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DF1EFB1-E4C5-A0E0-0268-193AF957932F}"/>
              </a:ext>
            </a:extLst>
          </p:cNvPr>
          <p:cNvGrpSpPr/>
          <p:nvPr/>
        </p:nvGrpSpPr>
        <p:grpSpPr>
          <a:xfrm>
            <a:off x="152400" y="3657600"/>
            <a:ext cx="8915400" cy="1214598"/>
            <a:chOff x="152400" y="4416999"/>
            <a:chExt cx="8915400" cy="1214598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63331FA-C20E-5C31-12F2-3840EF0AF218}"/>
                </a:ext>
              </a:extLst>
            </p:cNvPr>
            <p:cNvSpPr txBox="1"/>
            <p:nvPr/>
          </p:nvSpPr>
          <p:spPr>
            <a:xfrm>
              <a:off x="152400" y="4431268"/>
              <a:ext cx="8915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extreme case, </a:t>
              </a:r>
              <a:r>
                <a:rPr lang="es-ES" b="1" dirty="0" err="1">
                  <a:solidFill>
                    <a:schemeClr val="bg1"/>
                  </a:solidFill>
                </a:rPr>
                <a:t>where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potential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still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zero</a:t>
              </a:r>
              <a:r>
                <a:rPr lang="es-ES" b="1" dirty="0">
                  <a:solidFill>
                    <a:schemeClr val="bg1"/>
                  </a:solidFill>
                </a:rPr>
                <a:t> (                         )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one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must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consider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symmetry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requirements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periodicity</a:t>
              </a:r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possible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states</a:t>
              </a:r>
              <a:r>
                <a:rPr lang="es-ES" b="1" dirty="0">
                  <a:solidFill>
                    <a:schemeClr val="bg1"/>
                  </a:solidFill>
                </a:rPr>
                <a:t> are </a:t>
              </a:r>
              <a:r>
                <a:rPr lang="es-ES" b="1" dirty="0" err="1">
                  <a:solidFill>
                    <a:schemeClr val="bg1"/>
                  </a:solidFill>
                </a:rPr>
                <a:t>not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restricted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a single </a:t>
              </a:r>
              <a:r>
                <a:rPr lang="es-ES" b="1" dirty="0" err="1">
                  <a:solidFill>
                    <a:schemeClr val="bg1"/>
                  </a:solidFill>
                </a:rPr>
                <a:t>parabola</a:t>
              </a:r>
              <a:r>
                <a:rPr lang="es-ES" b="1" dirty="0">
                  <a:solidFill>
                    <a:schemeClr val="bg1"/>
                  </a:solidFill>
                </a:rPr>
                <a:t> in     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but</a:t>
              </a:r>
              <a:r>
                <a:rPr lang="es-ES" b="1" dirty="0">
                  <a:solidFill>
                    <a:schemeClr val="bg1"/>
                  </a:solidFill>
                </a:rPr>
                <a:t> can be </a:t>
              </a:r>
              <a:r>
                <a:rPr lang="es-ES" b="1" dirty="0" err="1">
                  <a:solidFill>
                    <a:schemeClr val="bg1"/>
                  </a:solidFill>
                </a:rPr>
                <a:t>found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equally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well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parabolas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shifted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any</a:t>
              </a:r>
              <a:r>
                <a:rPr lang="es-ES" b="1" dirty="0">
                  <a:solidFill>
                    <a:schemeClr val="bg1"/>
                  </a:solidFill>
                </a:rPr>
                <a:t>      vector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F76982E-1A92-0C13-8265-445DD5EF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3024" y="4416999"/>
              <a:ext cx="1510376" cy="37673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71A001B-311B-BFFA-429B-F86A0BFC6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800" y="5013267"/>
              <a:ext cx="154537" cy="28800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6B5F56B-3E3A-126D-973D-FDFF59117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3913" y="5301267"/>
              <a:ext cx="193687" cy="264706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8AC4A3E9-1630-739D-27A9-0A3DF0198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886467"/>
            <a:ext cx="3352800" cy="19240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FAE2907-C364-2184-CF3E-CE03F403F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164" y="5567780"/>
            <a:ext cx="3960280" cy="62369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78B4177-F35A-9E5A-E4AD-52B6D77BF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1353" y="2971800"/>
            <a:ext cx="1628847" cy="64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23F9199-3801-DDFB-2FA3-142584A82145}"/>
              </a:ext>
            </a:extLst>
          </p:cNvPr>
          <p:cNvSpPr txBox="1"/>
          <p:nvPr/>
        </p:nvSpPr>
        <p:spPr>
          <a:xfrm>
            <a:off x="2286000" y="50292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Ibach</a:t>
            </a:r>
            <a:r>
              <a:rPr lang="es-ES" sz="1600" dirty="0"/>
              <a:t> &amp; </a:t>
            </a:r>
            <a:r>
              <a:rPr lang="es-ES" sz="1600" dirty="0" err="1"/>
              <a:t>Lüth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117560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05800" cy="8312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Reduction to the first Brillouin zone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326079D-3B78-054C-3E1F-617EE3AE5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04" y="1371600"/>
            <a:ext cx="6655592" cy="327842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726B2430-29AA-E794-2EA5-B25739AB7CEC}"/>
              </a:ext>
            </a:extLst>
          </p:cNvPr>
          <p:cNvGrpSpPr/>
          <p:nvPr/>
        </p:nvGrpSpPr>
        <p:grpSpPr>
          <a:xfrm>
            <a:off x="1143000" y="725269"/>
            <a:ext cx="6858000" cy="646331"/>
            <a:chOff x="1143000" y="725269"/>
            <a:chExt cx="6858000" cy="646331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237EAEE-8F03-3A7A-9C06-872C70A69F7B}"/>
                </a:ext>
              </a:extLst>
            </p:cNvPr>
            <p:cNvSpPr txBox="1"/>
            <p:nvPr/>
          </p:nvSpPr>
          <p:spPr>
            <a:xfrm>
              <a:off x="1143000" y="725269"/>
              <a:ext cx="685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Since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behaviour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         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periodic</a:t>
              </a:r>
              <a:r>
                <a:rPr lang="es-ES" b="1" dirty="0">
                  <a:solidFill>
                    <a:schemeClr val="bg1"/>
                  </a:solidFill>
                </a:rPr>
                <a:t> in     </a:t>
              </a:r>
              <a:r>
                <a:rPr lang="es-ES" b="1" dirty="0" err="1">
                  <a:solidFill>
                    <a:schemeClr val="bg1"/>
                  </a:solidFill>
                </a:rPr>
                <a:t>space</a:t>
              </a:r>
              <a:r>
                <a:rPr lang="es-ES" b="1" dirty="0">
                  <a:solidFill>
                    <a:schemeClr val="bg1"/>
                  </a:solidFill>
                </a:rPr>
                <a:t>,       </a:t>
              </a:r>
            </a:p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sufficient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represent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this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first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Brilloun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zone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only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451787B-6802-5D91-F8A3-EFD97B4F5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1961" y="725269"/>
              <a:ext cx="552477" cy="341531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ACE2F246-1BA9-696E-AECB-26D7D8673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800" y="779146"/>
              <a:ext cx="154537" cy="288000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2D5CA41-BBD7-8340-7DD4-A6DFAC3F159D}"/>
              </a:ext>
            </a:extLst>
          </p:cNvPr>
          <p:cNvGrpSpPr/>
          <p:nvPr/>
        </p:nvGrpSpPr>
        <p:grpSpPr>
          <a:xfrm>
            <a:off x="952500" y="4694872"/>
            <a:ext cx="7239000" cy="1477328"/>
            <a:chOff x="952500" y="4953000"/>
            <a:chExt cx="7239000" cy="1477328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D216C0D-45A6-937B-6118-F447FAE06C4F}"/>
                </a:ext>
              </a:extLst>
            </p:cNvPr>
            <p:cNvSpPr txBox="1"/>
            <p:nvPr/>
          </p:nvSpPr>
          <p:spPr>
            <a:xfrm>
              <a:off x="952500" y="4953000"/>
              <a:ext cx="72390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degeneracy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energy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values</a:t>
              </a:r>
              <a:r>
                <a:rPr lang="es-ES" b="1" dirty="0">
                  <a:solidFill>
                    <a:schemeClr val="bg1"/>
                  </a:solidFill>
                </a:rPr>
                <a:t> at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edges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first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Brillouin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zone</a:t>
              </a:r>
              <a:r>
                <a:rPr lang="es-ES" b="1" dirty="0">
                  <a:solidFill>
                    <a:schemeClr val="bg1"/>
                  </a:solidFill>
                </a:rPr>
                <a:t>,                   and                        , </a:t>
              </a:r>
            </a:p>
            <a:p>
              <a:pPr algn="ctr"/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two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parabolas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intersect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F0135F65-5F26-7036-B588-80BE42CF9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7044" y="5439728"/>
              <a:ext cx="862310" cy="467878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28DF680-D339-DC23-ADE9-677CA366C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4096" y="5374859"/>
              <a:ext cx="1153408" cy="522069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A04DD13C-2529-2C66-164F-04B2D586FAF9}"/>
              </a:ext>
            </a:extLst>
          </p:cNvPr>
          <p:cNvGrpSpPr/>
          <p:nvPr/>
        </p:nvGrpSpPr>
        <p:grpSpPr>
          <a:xfrm>
            <a:off x="381000" y="6248400"/>
            <a:ext cx="8382000" cy="646331"/>
            <a:chOff x="381000" y="6248400"/>
            <a:chExt cx="8382000" cy="646331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A556F51C-F16E-EC47-2E58-6AED4BBABCFC}"/>
                </a:ext>
              </a:extLst>
            </p:cNvPr>
            <p:cNvSpPr txBox="1"/>
            <p:nvPr/>
          </p:nvSpPr>
          <p:spPr>
            <a:xfrm>
              <a:off x="381000" y="6248400"/>
              <a:ext cx="838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description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state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these</a:t>
              </a:r>
              <a:r>
                <a:rPr lang="es-ES" b="1" dirty="0">
                  <a:solidFill>
                    <a:schemeClr val="bg1"/>
                  </a:solidFill>
                </a:rPr>
                <a:t>       </a:t>
              </a:r>
              <a:r>
                <a:rPr lang="es-ES" b="1" dirty="0" err="1">
                  <a:solidFill>
                    <a:schemeClr val="bg1"/>
                  </a:solidFill>
                </a:rPr>
                <a:t>values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necessarily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superposition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at </a:t>
              </a:r>
              <a:r>
                <a:rPr lang="es-ES" b="1" dirty="0" err="1">
                  <a:solidFill>
                    <a:schemeClr val="bg1"/>
                  </a:solidFill>
                </a:rPr>
                <a:t>least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two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corresponding</a:t>
              </a:r>
              <a:r>
                <a:rPr lang="es-ES" b="1" dirty="0">
                  <a:solidFill>
                    <a:schemeClr val="bg1"/>
                  </a:solidFill>
                </a:rPr>
                <a:t> plane </a:t>
              </a:r>
              <a:r>
                <a:rPr lang="es-ES" b="1" dirty="0" err="1">
                  <a:solidFill>
                    <a:schemeClr val="bg1"/>
                  </a:solidFill>
                </a:rPr>
                <a:t>waves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A5609F9-5BAC-1FCF-6E19-65F125D0E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0235" y="6277750"/>
              <a:ext cx="154537" cy="288000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B6E92DD2-FBC7-C3CD-7E39-8047E79446FF}"/>
              </a:ext>
            </a:extLst>
          </p:cNvPr>
          <p:cNvSpPr txBox="1"/>
          <p:nvPr/>
        </p:nvSpPr>
        <p:spPr>
          <a:xfrm>
            <a:off x="5105400" y="13716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Ibach</a:t>
            </a:r>
            <a:r>
              <a:rPr lang="es-ES" dirty="0"/>
              <a:t> &amp; </a:t>
            </a:r>
            <a:r>
              <a:rPr lang="es-ES" dirty="0" err="1"/>
              <a:t>Lüth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2820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05800" cy="9670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The nearly-free-electron approximation: solutions at the Brillouin zone border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3A8D562-B6E2-BBC6-8932-1C3DE14301C7}"/>
              </a:ext>
            </a:extLst>
          </p:cNvPr>
          <p:cNvSpPr txBox="1"/>
          <p:nvPr/>
        </p:nvSpPr>
        <p:spPr>
          <a:xfrm>
            <a:off x="304800" y="13716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vanishing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(</a:t>
            </a:r>
            <a:r>
              <a:rPr lang="es-ES" b="1" dirty="0" err="1">
                <a:solidFill>
                  <a:schemeClr val="bg1"/>
                </a:solidFill>
              </a:rPr>
              <a:t>zero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order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approximation</a:t>
            </a:r>
            <a:r>
              <a:rPr lang="es-ES" b="1" dirty="0">
                <a:solidFill>
                  <a:schemeClr val="bg1"/>
                </a:solidFill>
              </a:rPr>
              <a:t>) </a:t>
            </a:r>
            <a:r>
              <a:rPr lang="es-ES" b="1" dirty="0" err="1">
                <a:solidFill>
                  <a:schemeClr val="bg1"/>
                </a:solidFill>
              </a:rPr>
              <a:t>these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waves</a:t>
            </a:r>
            <a:r>
              <a:rPr lang="es-ES" b="1" dirty="0">
                <a:solidFill>
                  <a:schemeClr val="bg1"/>
                </a:solidFill>
              </a:rPr>
              <a:t> are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960DBC4-3B3F-75C6-8DC7-7B2207854F34}"/>
              </a:ext>
            </a:extLst>
          </p:cNvPr>
          <p:cNvGrpSpPr/>
          <p:nvPr/>
        </p:nvGrpSpPr>
        <p:grpSpPr>
          <a:xfrm>
            <a:off x="1625589" y="1888616"/>
            <a:ext cx="6661385" cy="451050"/>
            <a:chOff x="1600200" y="1504950"/>
            <a:chExt cx="6661385" cy="451050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C819DAF-74C6-6DA6-BF0A-8C433D29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504950"/>
              <a:ext cx="1174154" cy="4320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E89CCFAD-DB90-9115-F95B-5AC50973F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1524000"/>
              <a:ext cx="4375385" cy="432000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07056D4-09D8-72E3-D587-33D25684168D}"/>
                </a:ext>
              </a:extLst>
            </p:cNvPr>
            <p:cNvSpPr txBox="1"/>
            <p:nvPr/>
          </p:nvSpPr>
          <p:spPr>
            <a:xfrm>
              <a:off x="3048000" y="152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and</a:t>
              </a: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65352E8-C288-3D8C-C900-3BB2F03C1ABD}"/>
              </a:ext>
            </a:extLst>
          </p:cNvPr>
          <p:cNvSpPr txBox="1"/>
          <p:nvPr/>
        </p:nvSpPr>
        <p:spPr>
          <a:xfrm>
            <a:off x="1104900" y="25146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approximate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expressions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perturbation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calculation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influence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small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form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0AA0B5A-E77E-1BFE-AA95-51164BDD0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280259"/>
            <a:ext cx="7772400" cy="61755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243DE00-A61C-468F-F6F8-91C009937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126468"/>
            <a:ext cx="7772400" cy="609721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B24738B-1CF3-D36C-C312-13C347F07F86}"/>
              </a:ext>
            </a:extLst>
          </p:cNvPr>
          <p:cNvSpPr txBox="1"/>
          <p:nvPr/>
        </p:nvSpPr>
        <p:spPr>
          <a:xfrm>
            <a:off x="457200" y="504446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These</a:t>
            </a:r>
            <a:r>
              <a:rPr lang="es-ES" b="1" dirty="0">
                <a:solidFill>
                  <a:schemeClr val="bg1"/>
                </a:solidFill>
              </a:rPr>
              <a:t> are standing </a:t>
            </a:r>
            <a:r>
              <a:rPr lang="es-ES" b="1" dirty="0" err="1">
                <a:solidFill>
                  <a:schemeClr val="bg1"/>
                </a:solidFill>
              </a:rPr>
              <a:t>waves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possessing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zeros</a:t>
            </a:r>
            <a:r>
              <a:rPr lang="es-ES" b="1" dirty="0">
                <a:solidFill>
                  <a:schemeClr val="bg1"/>
                </a:solidFill>
              </a:rPr>
              <a:t> at </a:t>
            </a:r>
            <a:r>
              <a:rPr lang="es-ES" b="1" dirty="0" err="1">
                <a:solidFill>
                  <a:schemeClr val="bg1"/>
                </a:solidFill>
              </a:rPr>
              <a:t>fixed</a:t>
            </a:r>
            <a:r>
              <a:rPr lang="es-ES" b="1" dirty="0">
                <a:solidFill>
                  <a:schemeClr val="bg1"/>
                </a:solidFill>
              </a:rPr>
              <a:t> position in </a:t>
            </a:r>
            <a:r>
              <a:rPr lang="es-ES" b="1" dirty="0" err="1">
                <a:solidFill>
                  <a:schemeClr val="bg1"/>
                </a:solidFill>
              </a:rPr>
              <a:t>space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8E01212-D0AE-ADFB-7718-246931CACBCF}"/>
              </a:ext>
            </a:extLst>
          </p:cNvPr>
          <p:cNvSpPr txBox="1"/>
          <p:nvPr/>
        </p:nvSpPr>
        <p:spPr>
          <a:xfrm>
            <a:off x="495300" y="562987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They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represented</a:t>
            </a:r>
            <a:r>
              <a:rPr lang="es-ES" b="1" dirty="0">
                <a:solidFill>
                  <a:schemeClr val="bg1"/>
                </a:solidFill>
              </a:rPr>
              <a:t> as a </a:t>
            </a:r>
            <a:r>
              <a:rPr lang="es-ES" b="1" dirty="0" err="1">
                <a:solidFill>
                  <a:schemeClr val="bg1"/>
                </a:solidFill>
              </a:rPr>
              <a:t>superposition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</a:t>
            </a:r>
            <a:endParaRPr lang="es-ES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b="1" dirty="0" err="1">
                <a:solidFill>
                  <a:schemeClr val="bg1"/>
                </a:solidFill>
              </a:rPr>
              <a:t>incoming</a:t>
            </a:r>
            <a:r>
              <a:rPr lang="es-ES" b="1" dirty="0">
                <a:solidFill>
                  <a:schemeClr val="bg1"/>
                </a:solidFill>
              </a:rPr>
              <a:t> wave and </a:t>
            </a:r>
          </a:p>
          <a:p>
            <a:pPr marL="285750" indent="-285750">
              <a:buFontTx/>
              <a:buChar char="-"/>
            </a:pPr>
            <a:r>
              <a:rPr lang="es-ES" b="1" dirty="0">
                <a:solidFill>
                  <a:schemeClr val="bg1"/>
                </a:solidFill>
              </a:rPr>
              <a:t>a </a:t>
            </a:r>
            <a:r>
              <a:rPr lang="es-ES" b="1" dirty="0" err="1">
                <a:solidFill>
                  <a:schemeClr val="bg1"/>
                </a:solidFill>
              </a:rPr>
              <a:t>counter-propagating</a:t>
            </a:r>
            <a:r>
              <a:rPr lang="es-ES" b="1" dirty="0">
                <a:solidFill>
                  <a:schemeClr val="bg1"/>
                </a:solidFill>
              </a:rPr>
              <a:t> “Bragg-</a:t>
            </a:r>
            <a:r>
              <a:rPr lang="es-ES" b="1" dirty="0" err="1">
                <a:solidFill>
                  <a:schemeClr val="bg1"/>
                </a:solidFill>
              </a:rPr>
              <a:t>reflected</a:t>
            </a:r>
            <a:r>
              <a:rPr lang="es-ES" b="1" dirty="0">
                <a:solidFill>
                  <a:schemeClr val="bg1"/>
                </a:solidFill>
              </a:rPr>
              <a:t>” wave </a:t>
            </a:r>
          </a:p>
        </p:txBody>
      </p:sp>
    </p:spTree>
    <p:extLst>
      <p:ext uri="{BB962C8B-B14F-4D97-AF65-F5344CB8AC3E}">
        <p14:creationId xmlns:p14="http://schemas.microsoft.com/office/powerpoint/2010/main" val="2824965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670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The nearly-free-electron approximation:        solutions at the Brillouin zone boundary (density)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0AA0B5A-E77E-1BFE-AA95-51164BDD0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34870"/>
            <a:ext cx="7772400" cy="61755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243DE00-A61C-468F-F6F8-91C009937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81079"/>
            <a:ext cx="7772400" cy="609721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B24738B-1CF3-D36C-C312-13C347F07F86}"/>
              </a:ext>
            </a:extLst>
          </p:cNvPr>
          <p:cNvSpPr txBox="1"/>
          <p:nvPr/>
        </p:nvSpPr>
        <p:spPr>
          <a:xfrm>
            <a:off x="457200" y="2743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corresponding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probability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densities</a:t>
            </a:r>
            <a:r>
              <a:rPr lang="es-ES" b="1" dirty="0">
                <a:solidFill>
                  <a:schemeClr val="bg1"/>
                </a:solidFill>
              </a:rPr>
              <a:t> are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195C06-9B00-155C-918A-C18EF9CC4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15" y="3200400"/>
            <a:ext cx="3623685" cy="612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3FA725-5790-A57D-428A-8AE1A5F00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200400"/>
            <a:ext cx="3599525" cy="612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61A63F7-CFE7-5BD3-C39D-D5E507FAA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635" y="3960898"/>
            <a:ext cx="6309250" cy="27447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982504A-A379-A4AF-A926-F6CF939CF6CF}"/>
              </a:ext>
            </a:extLst>
          </p:cNvPr>
          <p:cNvSpPr txBox="1"/>
          <p:nvPr/>
        </p:nvSpPr>
        <p:spPr>
          <a:xfrm>
            <a:off x="4952720" y="39624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Ibach</a:t>
            </a:r>
            <a:r>
              <a:rPr lang="es-ES" dirty="0"/>
              <a:t> &amp; </a:t>
            </a:r>
            <a:r>
              <a:rPr lang="es-ES" dirty="0" err="1"/>
              <a:t>Lüth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61574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670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The nearly-free-electron approximation:        solutions at the Brillouin zone boundary (energy)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8B7277-92A0-B075-88BD-9151CFC3E329}"/>
              </a:ext>
            </a:extLst>
          </p:cNvPr>
          <p:cNvSpPr txBox="1"/>
          <p:nvPr/>
        </p:nvSpPr>
        <p:spPr>
          <a:xfrm>
            <a:off x="76200" y="1219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chemeClr val="bg1"/>
                </a:solidFill>
              </a:rPr>
              <a:t>  has  </a:t>
            </a:r>
            <a:r>
              <a:rPr lang="es-ES" b="1" dirty="0" err="1">
                <a:solidFill>
                  <a:schemeClr val="bg1"/>
                </a:solidFill>
              </a:rPr>
              <a:t>lower</a:t>
            </a:r>
            <a:r>
              <a:rPr lang="es-ES" b="1" dirty="0">
                <a:solidFill>
                  <a:schemeClr val="bg1"/>
                </a:solidFill>
              </a:rPr>
              <a:t> total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(</a:t>
            </a:r>
            <a:r>
              <a:rPr lang="es-ES" b="1" dirty="0" err="1">
                <a:solidFill>
                  <a:schemeClr val="bg1"/>
                </a:solidFill>
              </a:rPr>
              <a:t>particularly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) </a:t>
            </a:r>
            <a:r>
              <a:rPr lang="es-ES" b="1" dirty="0" err="1">
                <a:solidFill>
                  <a:schemeClr val="bg1"/>
                </a:solidFill>
              </a:rPr>
              <a:t>than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a 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E3C0F1-AB0E-51B7-C1AE-D22FE88E4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1" y="1256444"/>
            <a:ext cx="371369" cy="28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40E44D-D0F2-B062-A5CC-CC2B90C3D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9400"/>
            <a:ext cx="381404" cy="28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C3D59C8-F45E-5C63-4E9A-C614318329FC}"/>
              </a:ext>
            </a:extLst>
          </p:cNvPr>
          <p:cNvSpPr txBox="1"/>
          <p:nvPr/>
        </p:nvSpPr>
        <p:spPr>
          <a:xfrm>
            <a:off x="152400" y="1752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chemeClr val="bg1"/>
                </a:solidFill>
              </a:rPr>
              <a:t>  has  </a:t>
            </a:r>
            <a:r>
              <a:rPr lang="es-ES" b="1" dirty="0" err="1">
                <a:solidFill>
                  <a:schemeClr val="bg1"/>
                </a:solidFill>
              </a:rPr>
              <a:t>higher</a:t>
            </a:r>
            <a:r>
              <a:rPr lang="es-ES" b="1" dirty="0">
                <a:solidFill>
                  <a:schemeClr val="bg1"/>
                </a:solidFill>
              </a:rPr>
              <a:t> total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(</a:t>
            </a:r>
            <a:r>
              <a:rPr lang="es-ES" b="1" dirty="0" err="1">
                <a:solidFill>
                  <a:schemeClr val="bg1"/>
                </a:solidFill>
              </a:rPr>
              <a:t>particularly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) </a:t>
            </a:r>
            <a:r>
              <a:rPr lang="es-ES" b="1" dirty="0" err="1">
                <a:solidFill>
                  <a:schemeClr val="bg1"/>
                </a:solidFill>
              </a:rPr>
              <a:t>than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a 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dirty="0"/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B667FAB-FBFF-6A29-A1A7-2CF9B584D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95" y="2209800"/>
            <a:ext cx="7234409" cy="3535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6AE5C50-3D49-15B9-E2F2-1890B363D3A8}"/>
              </a:ext>
            </a:extLst>
          </p:cNvPr>
          <p:cNvSpPr txBox="1"/>
          <p:nvPr/>
        </p:nvSpPr>
        <p:spPr>
          <a:xfrm>
            <a:off x="76200" y="5748661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increase</a:t>
            </a:r>
            <a:r>
              <a:rPr lang="es-ES" b="1" dirty="0">
                <a:solidFill>
                  <a:schemeClr val="bg1"/>
                </a:solidFill>
              </a:rPr>
              <a:t> and </a:t>
            </a:r>
            <a:r>
              <a:rPr lang="es-ES" b="1" dirty="0" err="1">
                <a:solidFill>
                  <a:schemeClr val="bg1"/>
                </a:solidFill>
              </a:rPr>
              <a:t>decrease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states</a:t>
            </a:r>
            <a:r>
              <a:rPr lang="es-ES" b="1" dirty="0">
                <a:solidFill>
                  <a:schemeClr val="bg1"/>
                </a:solidFill>
              </a:rPr>
              <a:t> at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zone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boundary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represents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deviation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free-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parabola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4E8FC3E-DAB2-F651-C32A-960480FEC76D}"/>
              </a:ext>
            </a:extLst>
          </p:cNvPr>
          <p:cNvGrpSpPr/>
          <p:nvPr/>
        </p:nvGrpSpPr>
        <p:grpSpPr>
          <a:xfrm>
            <a:off x="685800" y="6324600"/>
            <a:ext cx="7848600" cy="461665"/>
            <a:chOff x="1219200" y="6324600"/>
            <a:chExt cx="7848600" cy="461665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B897861-9247-BFFA-0880-06505481BA2B}"/>
                </a:ext>
              </a:extLst>
            </p:cNvPr>
            <p:cNvSpPr txBox="1"/>
            <p:nvPr/>
          </p:nvSpPr>
          <p:spPr>
            <a:xfrm>
              <a:off x="1219200" y="6324600"/>
              <a:ext cx="7848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A gap </a:t>
              </a:r>
              <a:r>
                <a:rPr lang="es-ES" b="1" dirty="0" err="1">
                  <a:solidFill>
                    <a:srgbClr val="FFFF00"/>
                  </a:solidFill>
                </a:rPr>
                <a:t>is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opened</a:t>
              </a:r>
              <a:r>
                <a:rPr lang="es-ES" b="1" dirty="0">
                  <a:solidFill>
                    <a:srgbClr val="FFFF00"/>
                  </a:solidFill>
                </a:rPr>
                <a:t> at              </a:t>
              </a:r>
              <a:r>
                <a:rPr lang="es-ES" b="1" dirty="0" err="1">
                  <a:solidFill>
                    <a:srgbClr val="FFFF00"/>
                  </a:solidFill>
                </a:rPr>
                <a:t>where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sz="24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s-ES" sz="2400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is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determined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by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lattice</a:t>
              </a:r>
              <a:r>
                <a:rPr lang="es-ES" b="1" dirty="0">
                  <a:solidFill>
                    <a:srgbClr val="FFFF00"/>
                  </a:solidFill>
                </a:rPr>
                <a:t>  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65B5F56-AFD7-2181-3FBC-453553D9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6200" y="6400800"/>
              <a:ext cx="606911" cy="377020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2E5B9CCE-4D85-C9B9-84F3-602AF2B81005}"/>
              </a:ext>
            </a:extLst>
          </p:cNvPr>
          <p:cNvSpPr txBox="1"/>
          <p:nvPr/>
        </p:nvSpPr>
        <p:spPr>
          <a:xfrm>
            <a:off x="4724400" y="25146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Ibach</a:t>
            </a:r>
            <a:r>
              <a:rPr lang="es-ES" dirty="0"/>
              <a:t> &amp; </a:t>
            </a:r>
            <a:r>
              <a:rPr lang="es-ES" dirty="0" err="1"/>
              <a:t>Lüth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7355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670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The nearly-free-electron approximation:</a:t>
            </a:r>
            <a:b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</a:br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quantitative solution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D84A09A-905F-248E-C08D-C00D52FB55AB}"/>
              </a:ext>
            </a:extLst>
          </p:cNvPr>
          <p:cNvSpPr txBox="1"/>
          <p:nvPr/>
        </p:nvSpPr>
        <p:spPr>
          <a:xfrm>
            <a:off x="1028700" y="12192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solution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considered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</a:p>
          <a:p>
            <a:pPr algn="ctr"/>
            <a:r>
              <a:rPr lang="es-ES" b="1" dirty="0" err="1">
                <a:solidFill>
                  <a:srgbClr val="FFFF00"/>
                </a:solidFill>
              </a:rPr>
              <a:t>perturbation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of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eigenstates</a:t>
            </a:r>
            <a:r>
              <a:rPr lang="es-ES" b="1" dirty="0">
                <a:solidFill>
                  <a:srgbClr val="FFFF00"/>
                </a:solidFill>
              </a:rPr>
              <a:t> at </a:t>
            </a:r>
            <a:r>
              <a:rPr lang="es-ES" b="1" dirty="0" err="1">
                <a:solidFill>
                  <a:srgbClr val="FFFF00"/>
                </a:solidFill>
              </a:rPr>
              <a:t>zero</a:t>
            </a:r>
            <a:r>
              <a:rPr lang="es-ES" b="1" dirty="0">
                <a:solidFill>
                  <a:srgbClr val="FFFF00"/>
                </a:solidFill>
              </a:rPr>
              <a:t> potencial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6A3C73-5A34-92EC-2CEA-B0EBEDA83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2" y="2133600"/>
            <a:ext cx="2527298" cy="767941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05F765B5-DC24-6D57-1275-F583DBEFB060}"/>
              </a:ext>
            </a:extLst>
          </p:cNvPr>
          <p:cNvGrpSpPr/>
          <p:nvPr/>
        </p:nvGrpSpPr>
        <p:grpSpPr>
          <a:xfrm>
            <a:off x="990600" y="3200400"/>
            <a:ext cx="7086600" cy="762000"/>
            <a:chOff x="990600" y="3200400"/>
            <a:chExt cx="7086600" cy="762000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20C1D29A-6EED-77E4-0D87-F07BF4D4F744}"/>
                </a:ext>
              </a:extLst>
            </p:cNvPr>
            <p:cNvSpPr txBox="1"/>
            <p:nvPr/>
          </p:nvSpPr>
          <p:spPr>
            <a:xfrm>
              <a:off x="990600" y="3200400"/>
              <a:ext cx="708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Trivially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verifies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Bloch </a:t>
              </a:r>
              <a:r>
                <a:rPr lang="es-ES" b="1" dirty="0" err="1">
                  <a:solidFill>
                    <a:schemeClr val="bg1"/>
                  </a:solidFill>
                </a:rPr>
                <a:t>theorem</a:t>
              </a:r>
              <a:r>
                <a:rPr lang="es-ES" b="1" dirty="0">
                  <a:solidFill>
                    <a:schemeClr val="bg1"/>
                  </a:solidFill>
                </a:rPr>
                <a:t>.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function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periodicity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lattice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B085ECA-F363-27A2-78BA-A96A79043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9000" y="3432108"/>
              <a:ext cx="384392" cy="530292"/>
            </a:xfrm>
            <a:prstGeom prst="rect">
              <a:avLst/>
            </a:prstGeom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BDD6D9-71A4-979C-017B-2423FB9477AE}"/>
              </a:ext>
            </a:extLst>
          </p:cNvPr>
          <p:cNvSpPr txBox="1"/>
          <p:nvPr/>
        </p:nvSpPr>
        <p:spPr>
          <a:xfrm>
            <a:off x="1905000" y="443126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associated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eigenvalue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CCAA903-64E9-458E-2D9A-0604ABAC5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992" y="5105400"/>
            <a:ext cx="2104016" cy="77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701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568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Fourier transform of a weak periodic potential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BDD6D9-71A4-979C-017B-2423FB9477AE}"/>
              </a:ext>
            </a:extLst>
          </p:cNvPr>
          <p:cNvSpPr txBox="1"/>
          <p:nvPr/>
        </p:nvSpPr>
        <p:spPr>
          <a:xfrm>
            <a:off x="990600" y="1371409"/>
            <a:ext cx="72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Therefore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it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expanded</a:t>
            </a:r>
            <a:r>
              <a:rPr lang="es-ES" b="1" dirty="0">
                <a:solidFill>
                  <a:schemeClr val="bg1"/>
                </a:solidFill>
              </a:rPr>
              <a:t> in a basis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plane </a:t>
            </a:r>
            <a:r>
              <a:rPr lang="es-ES" b="1" dirty="0" err="1">
                <a:solidFill>
                  <a:schemeClr val="bg1"/>
                </a:solidFill>
              </a:rPr>
              <a:t>waves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wave </a:t>
            </a:r>
            <a:r>
              <a:rPr lang="es-ES" b="1" dirty="0" err="1">
                <a:solidFill>
                  <a:schemeClr val="bg1"/>
                </a:solidFill>
              </a:rPr>
              <a:t>vectors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vectors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reciprocal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lattice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BBBEEA19-D96E-6019-5085-43BBBAD70CC5}"/>
              </a:ext>
            </a:extLst>
          </p:cNvPr>
          <p:cNvGrpSpPr/>
          <p:nvPr/>
        </p:nvGrpSpPr>
        <p:grpSpPr>
          <a:xfrm>
            <a:off x="1562100" y="569940"/>
            <a:ext cx="6057900" cy="646331"/>
            <a:chOff x="1562100" y="1219200"/>
            <a:chExt cx="6057900" cy="646331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D84A09A-905F-248E-C08D-C00D52FB55AB}"/>
                </a:ext>
              </a:extLst>
            </p:cNvPr>
            <p:cNvSpPr txBox="1"/>
            <p:nvPr/>
          </p:nvSpPr>
          <p:spPr>
            <a:xfrm>
              <a:off x="1562100" y="1219200"/>
              <a:ext cx="6057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Let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us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assume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that</a:t>
              </a:r>
              <a:r>
                <a:rPr lang="es-ES" b="1" dirty="0">
                  <a:solidFill>
                    <a:schemeClr val="bg1"/>
                  </a:solidFill>
                </a:rPr>
                <a:t>         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weak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periodic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potential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periodicity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lattice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215BD9-E814-AF91-51EF-47C889435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6200" y="1295400"/>
              <a:ext cx="482747" cy="252000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B77C9096-A80F-ACDB-2EAE-BA75FEE22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09609"/>
            <a:ext cx="2426849" cy="646331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BCB571F4-27F2-6DFF-76BF-D354081D7082}"/>
              </a:ext>
            </a:extLst>
          </p:cNvPr>
          <p:cNvGrpSpPr/>
          <p:nvPr/>
        </p:nvGrpSpPr>
        <p:grpSpPr>
          <a:xfrm>
            <a:off x="952500" y="2907268"/>
            <a:ext cx="7200900" cy="369332"/>
            <a:chOff x="952500" y="3620869"/>
            <a:chExt cx="7200900" cy="369332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95C68D4-61F1-8B06-E017-9EE0D6C84139}"/>
                </a:ext>
              </a:extLst>
            </p:cNvPr>
            <p:cNvSpPr txBox="1"/>
            <p:nvPr/>
          </p:nvSpPr>
          <p:spPr>
            <a:xfrm>
              <a:off x="952500" y="3620869"/>
              <a:ext cx="720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Fourier </a:t>
              </a:r>
              <a:r>
                <a:rPr lang="es-ES" b="1" dirty="0" err="1">
                  <a:solidFill>
                    <a:schemeClr val="bg1"/>
                  </a:solidFill>
                </a:rPr>
                <a:t>components</a:t>
              </a:r>
              <a:r>
                <a:rPr lang="es-ES" b="1" dirty="0">
                  <a:solidFill>
                    <a:schemeClr val="bg1"/>
                  </a:solidFill>
                </a:rPr>
                <a:t>            are </a:t>
              </a:r>
              <a:r>
                <a:rPr lang="es-ES" b="1" dirty="0" err="1">
                  <a:solidFill>
                    <a:schemeClr val="bg1"/>
                  </a:solidFill>
                </a:rPr>
                <a:t>related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         </a:t>
              </a:r>
              <a:r>
                <a:rPr lang="es-ES" b="1" dirty="0" err="1">
                  <a:solidFill>
                    <a:schemeClr val="bg1"/>
                  </a:solidFill>
                </a:rPr>
                <a:t>by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7F3D7BE-71ED-9F47-2A38-F64AEFC89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2124" y="3674400"/>
              <a:ext cx="524676" cy="28800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4C8C877-8AAB-361F-CD2D-E28F1F0C0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0" y="3709491"/>
              <a:ext cx="482747" cy="252000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2BE3C3DA-4897-1155-DFCE-08FA833C0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392269"/>
            <a:ext cx="3395262" cy="62544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1862847-CA63-A257-FBF0-65E9BEAB8FB0}"/>
              </a:ext>
            </a:extLst>
          </p:cNvPr>
          <p:cNvSpPr txBox="1"/>
          <p:nvPr/>
        </p:nvSpPr>
        <p:spPr>
          <a:xfrm>
            <a:off x="264640" y="4114800"/>
            <a:ext cx="8699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Since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are at </a:t>
            </a:r>
            <a:r>
              <a:rPr lang="es-ES" b="1" dirty="0" err="1">
                <a:solidFill>
                  <a:schemeClr val="bg1"/>
                </a:solidFill>
              </a:rPr>
              <a:t>liberty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change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additive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constant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fix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constant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requiring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spatial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average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over</a:t>
            </a:r>
            <a:r>
              <a:rPr lang="es-ES" b="1" dirty="0">
                <a:solidFill>
                  <a:schemeClr val="bg1"/>
                </a:solidFill>
              </a:rPr>
              <a:t> a primitive </a:t>
            </a:r>
            <a:r>
              <a:rPr lang="es-ES" b="1" dirty="0" err="1">
                <a:solidFill>
                  <a:schemeClr val="bg1"/>
                </a:solidFill>
              </a:rPr>
              <a:t>cell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vanishes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B97A199-B21B-C133-C46F-2B80D101DECA}"/>
              </a:ext>
            </a:extLst>
          </p:cNvPr>
          <p:cNvGrpSpPr/>
          <p:nvPr/>
        </p:nvGrpSpPr>
        <p:grpSpPr>
          <a:xfrm>
            <a:off x="6019800" y="3392269"/>
            <a:ext cx="2908444" cy="646331"/>
            <a:chOff x="6019800" y="3733800"/>
            <a:chExt cx="2908444" cy="646331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EB8DD85-B264-1E2D-9086-76F0DA3BDFE8}"/>
                </a:ext>
              </a:extLst>
            </p:cNvPr>
            <p:cNvSpPr txBox="1"/>
            <p:nvPr/>
          </p:nvSpPr>
          <p:spPr>
            <a:xfrm>
              <a:off x="6019800" y="3733800"/>
              <a:ext cx="274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00B0F0"/>
                  </a:solidFill>
                </a:rPr>
                <a:t>Integral </a:t>
              </a:r>
              <a:r>
                <a:rPr lang="es-ES" b="1" dirty="0" err="1">
                  <a:solidFill>
                    <a:srgbClr val="00B0F0"/>
                  </a:solidFill>
                </a:rPr>
                <a:t>over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the</a:t>
              </a:r>
              <a:r>
                <a:rPr lang="es-ES" b="1" dirty="0">
                  <a:solidFill>
                    <a:srgbClr val="00B0F0"/>
                  </a:solidFill>
                </a:rPr>
                <a:t> primitive </a:t>
              </a:r>
              <a:r>
                <a:rPr lang="es-ES" b="1" dirty="0" err="1">
                  <a:solidFill>
                    <a:srgbClr val="00B0F0"/>
                  </a:solidFill>
                </a:rPr>
                <a:t>cell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of</a:t>
              </a:r>
              <a:r>
                <a:rPr lang="es-ES" b="1" dirty="0">
                  <a:solidFill>
                    <a:srgbClr val="00B0F0"/>
                  </a:solidFill>
                </a:rPr>
                <a:t> </a:t>
              </a:r>
              <a:r>
                <a:rPr lang="es-ES" b="1" dirty="0" err="1">
                  <a:solidFill>
                    <a:srgbClr val="00B0F0"/>
                  </a:solidFill>
                </a:rPr>
                <a:t>volume</a:t>
              </a:r>
              <a:endParaRPr lang="es-ES" b="1" dirty="0">
                <a:solidFill>
                  <a:srgbClr val="00B0F0"/>
                </a:solidFill>
              </a:endParaRPr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A9958A4-D1C9-F91F-E3EC-5D731C391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7141" y="4056965"/>
              <a:ext cx="201103" cy="216000"/>
            </a:xfrm>
            <a:prstGeom prst="rect">
              <a:avLst/>
            </a:prstGeom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0DE37DEC-5406-12B4-829E-E8F8A32B4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176" y="5029200"/>
            <a:ext cx="4337624" cy="620129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77D379C0-30AE-7361-A341-63312E540CF8}"/>
              </a:ext>
            </a:extLst>
          </p:cNvPr>
          <p:cNvGrpSpPr/>
          <p:nvPr/>
        </p:nvGrpSpPr>
        <p:grpSpPr>
          <a:xfrm>
            <a:off x="1981200" y="5802868"/>
            <a:ext cx="5109267" cy="369332"/>
            <a:chOff x="1656161" y="6315523"/>
            <a:chExt cx="5109267" cy="369332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641CC88-7E2E-CB42-8441-CEDB325D56CD}"/>
                </a:ext>
              </a:extLst>
            </p:cNvPr>
            <p:cNvSpPr txBox="1"/>
            <p:nvPr/>
          </p:nvSpPr>
          <p:spPr>
            <a:xfrm>
              <a:off x="1656161" y="6315523"/>
              <a:ext cx="2973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Since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potential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real</a:t>
              </a: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66A577B5-B07A-EFB9-34C1-6738DBDC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8200" y="6324600"/>
              <a:ext cx="2117228" cy="360000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CBB57E1-201E-1B0D-760E-26A70E305EBA}"/>
              </a:ext>
            </a:extLst>
          </p:cNvPr>
          <p:cNvGrpSpPr/>
          <p:nvPr/>
        </p:nvGrpSpPr>
        <p:grpSpPr>
          <a:xfrm>
            <a:off x="1030387" y="6378149"/>
            <a:ext cx="7123013" cy="479851"/>
            <a:chOff x="1295400" y="6378149"/>
            <a:chExt cx="7123013" cy="479851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B93E0C48-B294-5B9E-FA72-81D61A8FD1D9}"/>
                </a:ext>
              </a:extLst>
            </p:cNvPr>
            <p:cNvSpPr txBox="1"/>
            <p:nvPr/>
          </p:nvSpPr>
          <p:spPr>
            <a:xfrm>
              <a:off x="1295400" y="6422997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In a </a:t>
              </a:r>
              <a:r>
                <a:rPr lang="es-ES" b="1" dirty="0" err="1">
                  <a:solidFill>
                    <a:srgbClr val="FFFF00"/>
                  </a:solidFill>
                </a:rPr>
                <a:t>weak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periodic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potential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BD1E0F72-08B8-13F4-7E1F-E31079BF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0875" y="6378149"/>
              <a:ext cx="3767538" cy="47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439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568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Electronic wave function in a weak periodic potential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E7BE43-01C0-9CD2-3617-19104936A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447800"/>
            <a:ext cx="5562600" cy="86833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43DDFB8-AE01-056F-B061-8023E58113B9}"/>
              </a:ext>
            </a:extLst>
          </p:cNvPr>
          <p:cNvSpPr txBox="1"/>
          <p:nvPr/>
        </p:nvSpPr>
        <p:spPr>
          <a:xfrm>
            <a:off x="1714500" y="926068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 </a:t>
            </a:r>
            <a:r>
              <a:rPr lang="es-ES" b="1" dirty="0" err="1">
                <a:solidFill>
                  <a:schemeClr val="bg1"/>
                </a:solidFill>
              </a:rPr>
              <a:t>function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complies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Bloch </a:t>
            </a:r>
            <a:r>
              <a:rPr lang="es-ES" b="1" dirty="0" err="1">
                <a:solidFill>
                  <a:schemeClr val="bg1"/>
                </a:solidFill>
              </a:rPr>
              <a:t>theorem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141510-EF22-8F80-0D34-C171DDDEF853}"/>
              </a:ext>
            </a:extLst>
          </p:cNvPr>
          <p:cNvSpPr txBox="1"/>
          <p:nvPr/>
        </p:nvSpPr>
        <p:spPr>
          <a:xfrm>
            <a:off x="1066800" y="26670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If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weak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expect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wave </a:t>
            </a:r>
            <a:r>
              <a:rPr lang="es-ES" b="1" dirty="0" err="1">
                <a:solidFill>
                  <a:schemeClr val="bg1"/>
                </a:solidFill>
              </a:rPr>
              <a:t>functions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differ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slightly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unperturbed</a:t>
            </a:r>
            <a:r>
              <a:rPr lang="es-ES" b="1" dirty="0">
                <a:solidFill>
                  <a:schemeClr val="bg1"/>
                </a:solidFill>
              </a:rPr>
              <a:t> wave </a:t>
            </a:r>
            <a:r>
              <a:rPr lang="es-ES" b="1" dirty="0" err="1">
                <a:solidFill>
                  <a:schemeClr val="bg1"/>
                </a:solidFill>
              </a:rPr>
              <a:t>functions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54AF419-41E7-BBE6-F56C-CB9A18172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02" y="3389531"/>
            <a:ext cx="2527298" cy="767941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051B29A-48A5-8680-88CC-9FDB8CBA0A22}"/>
              </a:ext>
            </a:extLst>
          </p:cNvPr>
          <p:cNvSpPr txBox="1"/>
          <p:nvPr/>
        </p:nvSpPr>
        <p:spPr>
          <a:xfrm>
            <a:off x="1066800" y="4227731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In </a:t>
            </a:r>
            <a:r>
              <a:rPr lang="es-ES" b="1" dirty="0" err="1">
                <a:solidFill>
                  <a:schemeClr val="bg1"/>
                </a:solidFill>
              </a:rPr>
              <a:t>other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words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expect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E76605A-E4D7-98DE-24A0-1FE37EC55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687332"/>
            <a:ext cx="3496544" cy="6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087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568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Consequences of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141510-EF22-8F80-0D34-C171DDDEF853}"/>
              </a:ext>
            </a:extLst>
          </p:cNvPr>
          <p:cNvSpPr txBox="1"/>
          <p:nvPr/>
        </p:nvSpPr>
        <p:spPr>
          <a:xfrm>
            <a:off x="21476" y="88672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Starting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general </a:t>
            </a:r>
            <a:r>
              <a:rPr lang="es-ES" b="1" dirty="0" err="1">
                <a:solidFill>
                  <a:schemeClr val="bg1"/>
                </a:solidFill>
              </a:rPr>
              <a:t>representation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Schrödinger </a:t>
            </a:r>
            <a:r>
              <a:rPr lang="es-ES" b="1" dirty="0" err="1">
                <a:solidFill>
                  <a:schemeClr val="bg1"/>
                </a:solidFill>
              </a:rPr>
              <a:t>equation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reciprocal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space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047B49-4AAF-26C4-D538-BF9292FA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976" y="1"/>
            <a:ext cx="4512424" cy="8819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EEA2415-C452-4B34-A3F5-65ED06A35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6" y="1662958"/>
            <a:ext cx="4704544" cy="900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C359C74-62DE-2DA0-68A5-3AA33F61E5E8}"/>
              </a:ext>
            </a:extLst>
          </p:cNvPr>
          <p:cNvSpPr txBox="1"/>
          <p:nvPr/>
        </p:nvSpPr>
        <p:spPr>
          <a:xfrm>
            <a:off x="609600" y="2704937"/>
            <a:ext cx="792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And </a:t>
            </a:r>
            <a:r>
              <a:rPr lang="es-ES" b="1" dirty="0" err="1">
                <a:solidFill>
                  <a:schemeClr val="bg1"/>
                </a:solidFill>
              </a:rPr>
              <a:t>translating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reciprocal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lattice</a:t>
            </a:r>
            <a:r>
              <a:rPr lang="es-ES" b="1" dirty="0">
                <a:solidFill>
                  <a:schemeClr val="bg1"/>
                </a:solidFill>
              </a:rPr>
              <a:t> vector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E51F234-0D26-FB82-AA9A-DA5A130A3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98" y="3198868"/>
            <a:ext cx="7338204" cy="756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31AEA7-7742-4074-59B5-6F7348C03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802" y="4166068"/>
            <a:ext cx="1343998" cy="252000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698126A-BA19-A472-E318-09313245EDC9}"/>
              </a:ext>
            </a:extLst>
          </p:cNvPr>
          <p:cNvCxnSpPr/>
          <p:nvPr/>
        </p:nvCxnSpPr>
        <p:spPr>
          <a:xfrm flipV="1">
            <a:off x="6096000" y="3576868"/>
            <a:ext cx="0" cy="5025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9BDE18D-C0F8-C297-68E2-653262E1CA90}"/>
              </a:ext>
            </a:extLst>
          </p:cNvPr>
          <p:cNvGrpSpPr/>
          <p:nvPr/>
        </p:nvGrpSpPr>
        <p:grpSpPr>
          <a:xfrm>
            <a:off x="353029" y="4415135"/>
            <a:ext cx="8437941" cy="369332"/>
            <a:chOff x="560008" y="4908339"/>
            <a:chExt cx="8437941" cy="369332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5A746CA7-87B7-2DE8-A962-7D5A2125D2C0}"/>
                </a:ext>
              </a:extLst>
            </p:cNvPr>
            <p:cNvSpPr txBox="1"/>
            <p:nvPr/>
          </p:nvSpPr>
          <p:spPr>
            <a:xfrm>
              <a:off x="560008" y="4908339"/>
              <a:ext cx="8279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sum,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only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relevant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term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will</a:t>
              </a:r>
              <a:r>
                <a:rPr lang="es-ES" b="1" dirty="0">
                  <a:solidFill>
                    <a:schemeClr val="bg1"/>
                  </a:solidFill>
                </a:rPr>
                <a:t> be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one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        , i.e.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 </a:t>
              </a: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2AB3444-5D9D-23C4-F0B5-E9FD7196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0924" y="4984539"/>
              <a:ext cx="313348" cy="293132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1C58869-BD08-C53F-9099-4A40AC897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0849" y="4943355"/>
              <a:ext cx="927100" cy="299300"/>
            </a:xfrm>
            <a:prstGeom prst="rect">
              <a:avLst/>
            </a:prstGeom>
          </p:spPr>
        </p:pic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1ECABB2C-2CA1-E08F-F00B-DFC2E94DB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4857734"/>
            <a:ext cx="4081768" cy="648000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8BBF6FE1-77B0-198E-4BDF-163BC72D3D51}"/>
              </a:ext>
            </a:extLst>
          </p:cNvPr>
          <p:cNvGrpSpPr/>
          <p:nvPr/>
        </p:nvGrpSpPr>
        <p:grpSpPr>
          <a:xfrm>
            <a:off x="3276571" y="5574268"/>
            <a:ext cx="2590829" cy="369332"/>
            <a:chOff x="2895571" y="6019800"/>
            <a:chExt cx="2590829" cy="369332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F3A633C-5E25-2AE5-341C-A0AE76E32247}"/>
                </a:ext>
              </a:extLst>
            </p:cNvPr>
            <p:cNvSpPr txBox="1"/>
            <p:nvPr/>
          </p:nvSpPr>
          <p:spPr>
            <a:xfrm>
              <a:off x="2895571" y="60198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Solving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for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B8A7446C-6121-4621-4A07-4D5C09090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40884" y="6096000"/>
              <a:ext cx="645516" cy="288000"/>
            </a:xfrm>
            <a:prstGeom prst="rect">
              <a:avLst/>
            </a:prstGeom>
          </p:spPr>
        </p:pic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148BD241-A520-5E5C-0AB6-E2A1F7E2C5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6016936"/>
            <a:ext cx="4488005" cy="792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769142-2567-579D-0E58-117C45C014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5303" y="1768007"/>
            <a:ext cx="2426918" cy="41147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FE245615-9D10-A709-F5E9-DCDF076D2B6E}"/>
              </a:ext>
            </a:extLst>
          </p:cNvPr>
          <p:cNvGrpSpPr/>
          <p:nvPr/>
        </p:nvGrpSpPr>
        <p:grpSpPr>
          <a:xfrm>
            <a:off x="5437802" y="914400"/>
            <a:ext cx="3706198" cy="369332"/>
            <a:chOff x="5437802" y="914400"/>
            <a:chExt cx="3706198" cy="369332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D1727EF-FA07-F375-B276-553CEAE78B5B}"/>
                </a:ext>
              </a:extLst>
            </p:cNvPr>
            <p:cNvSpPr txBox="1"/>
            <p:nvPr/>
          </p:nvSpPr>
          <p:spPr>
            <a:xfrm>
              <a:off x="5437802" y="914400"/>
              <a:ext cx="3706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Where</a:t>
              </a:r>
              <a:r>
                <a:rPr lang="es-ES" b="1" dirty="0">
                  <a:solidFill>
                    <a:schemeClr val="bg1"/>
                  </a:solidFill>
                </a:rPr>
                <a:t>      </a:t>
              </a:r>
              <a:r>
                <a:rPr lang="es-ES" b="1" dirty="0" err="1">
                  <a:solidFill>
                    <a:schemeClr val="bg1"/>
                  </a:solidFill>
                </a:rPr>
                <a:t>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eigenvalue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563FB3B-1E39-A921-5605-B00321BF9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00052" y="1003153"/>
              <a:ext cx="192632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72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8797636" cy="727362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Failures of the free electron model</a:t>
            </a:r>
          </a:p>
        </p:txBody>
      </p:sp>
      <p:pic>
        <p:nvPicPr>
          <p:cNvPr id="501852" name="Picture 9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" r="2177" b="4716"/>
          <a:stretch>
            <a:fillRect/>
          </a:stretch>
        </p:blipFill>
        <p:spPr>
          <a:xfrm>
            <a:off x="3048000" y="2362200"/>
            <a:ext cx="3048000" cy="1801091"/>
          </a:xfrm>
          <a:noFill/>
          <a:ln/>
        </p:spPr>
      </p:pic>
      <p:sp>
        <p:nvSpPr>
          <p:cNvPr id="501854" name="Text Box 94"/>
          <p:cNvSpPr txBox="1">
            <a:spLocks noChangeArrowheads="1"/>
          </p:cNvSpPr>
          <p:nvPr/>
        </p:nvSpPr>
        <p:spPr bwMode="auto">
          <a:xfrm>
            <a:off x="2417618" y="4259685"/>
            <a:ext cx="4364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err="1">
                <a:solidFill>
                  <a:srgbClr val="FFFF00"/>
                </a:solidFill>
              </a:rPr>
              <a:t>All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energies</a:t>
            </a:r>
            <a:r>
              <a:rPr lang="es-ES" b="1" dirty="0">
                <a:solidFill>
                  <a:srgbClr val="FFFF00"/>
                </a:solidFill>
              </a:rPr>
              <a:t> are </a:t>
            </a:r>
            <a:r>
              <a:rPr lang="es-ES" b="1" dirty="0" err="1">
                <a:solidFill>
                  <a:srgbClr val="FFFF00"/>
                </a:solidFill>
              </a:rPr>
              <a:t>allowed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501855" name="Text Box 95"/>
          <p:cNvSpPr txBox="1">
            <a:spLocks noChangeArrowheads="1"/>
          </p:cNvSpPr>
          <p:nvPr/>
        </p:nvSpPr>
        <p:spPr bwMode="auto">
          <a:xfrm>
            <a:off x="6414654" y="2950677"/>
            <a:ext cx="2119746" cy="65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818" b="1" dirty="0" err="1">
                <a:solidFill>
                  <a:srgbClr val="FFFF00"/>
                </a:solidFill>
              </a:rPr>
              <a:t>Independent</a:t>
            </a:r>
            <a:r>
              <a:rPr lang="es-ES" sz="1818" b="1" dirty="0">
                <a:solidFill>
                  <a:srgbClr val="FFFF00"/>
                </a:solidFill>
              </a:rPr>
              <a:t> </a:t>
            </a:r>
            <a:r>
              <a:rPr lang="es-ES" sz="1818" b="1" dirty="0" err="1">
                <a:solidFill>
                  <a:srgbClr val="FFFF00"/>
                </a:solidFill>
              </a:rPr>
              <a:t>of</a:t>
            </a:r>
            <a:r>
              <a:rPr lang="es-ES" sz="1818" b="1" dirty="0">
                <a:solidFill>
                  <a:srgbClr val="FFFF00"/>
                </a:solidFill>
              </a:rPr>
              <a:t> </a:t>
            </a:r>
            <a:r>
              <a:rPr lang="es-ES" sz="1818" b="1" dirty="0" err="1">
                <a:solidFill>
                  <a:srgbClr val="FFFF00"/>
                </a:solidFill>
              </a:rPr>
              <a:t>the</a:t>
            </a:r>
            <a:r>
              <a:rPr lang="es-ES" sz="1818" b="1" dirty="0">
                <a:solidFill>
                  <a:srgbClr val="FFFF00"/>
                </a:solidFill>
              </a:rPr>
              <a:t> material!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0053AE-9BE7-5D0D-6AF2-3260AD797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13" y="2895600"/>
            <a:ext cx="1838387" cy="727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EB0222-1DEF-A098-408D-BA971EA63DBE}"/>
              </a:ext>
            </a:extLst>
          </p:cNvPr>
          <p:cNvSpPr txBox="1"/>
          <p:nvPr/>
        </p:nvSpPr>
        <p:spPr>
          <a:xfrm>
            <a:off x="1447800" y="10668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Too</a:t>
            </a:r>
            <a:r>
              <a:rPr lang="es-ES" b="1" dirty="0">
                <a:solidFill>
                  <a:schemeClr val="bg1"/>
                </a:solidFill>
              </a:rPr>
              <a:t> simple </a:t>
            </a:r>
            <a:r>
              <a:rPr lang="es-ES" b="1" dirty="0" err="1">
                <a:solidFill>
                  <a:schemeClr val="bg1"/>
                </a:solidFill>
              </a:rPr>
              <a:t>model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explain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difference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between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insulator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semiconductors</a:t>
            </a:r>
            <a:r>
              <a:rPr lang="es-ES" b="1" dirty="0">
                <a:solidFill>
                  <a:schemeClr val="bg1"/>
                </a:solidFill>
              </a:rPr>
              <a:t> and </a:t>
            </a:r>
            <a:r>
              <a:rPr lang="es-ES" b="1" dirty="0" err="1">
                <a:solidFill>
                  <a:schemeClr val="bg1"/>
                </a:solidFill>
              </a:rPr>
              <a:t>metals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568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Consequences of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141510-EF22-8F80-0D34-C171DDDEF853}"/>
              </a:ext>
            </a:extLst>
          </p:cNvPr>
          <p:cNvSpPr txBox="1"/>
          <p:nvPr/>
        </p:nvSpPr>
        <p:spPr>
          <a:xfrm>
            <a:off x="609600" y="876137"/>
            <a:ext cx="7924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small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perturbations</a:t>
            </a:r>
            <a:r>
              <a:rPr lang="es-ES" b="1" dirty="0">
                <a:solidFill>
                  <a:schemeClr val="bg1"/>
                </a:solidFill>
              </a:rPr>
              <a:t>, a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approximation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Can be </a:t>
            </a:r>
            <a:r>
              <a:rPr lang="es-ES" b="1" dirty="0" err="1">
                <a:solidFill>
                  <a:schemeClr val="bg1"/>
                </a:solidFill>
              </a:rPr>
              <a:t>made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setting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true </a:t>
            </a:r>
            <a:r>
              <a:rPr lang="es-ES" b="1" dirty="0" err="1">
                <a:solidFill>
                  <a:schemeClr val="bg1"/>
                </a:solidFill>
              </a:rPr>
              <a:t>eigenvalue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seeking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equal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047B49-4AAF-26C4-D538-BF9292FA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976" y="1"/>
            <a:ext cx="4512424" cy="88195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8A7446C-6121-4621-4A07-4D5C09090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950267"/>
            <a:ext cx="645516" cy="28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EA5F618-368E-295C-7FE9-2F5BCB166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611" y="1828800"/>
            <a:ext cx="5604778" cy="9233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D132E01-127D-10AA-883C-7C8101B965F7}"/>
              </a:ext>
            </a:extLst>
          </p:cNvPr>
          <p:cNvSpPr txBox="1"/>
          <p:nvPr/>
        </p:nvSpPr>
        <p:spPr>
          <a:xfrm>
            <a:off x="1769611" y="3151700"/>
            <a:ext cx="560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Remember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Fourier </a:t>
            </a:r>
            <a:r>
              <a:rPr lang="es-ES" b="1" dirty="0" err="1">
                <a:solidFill>
                  <a:schemeClr val="bg1"/>
                </a:solidFill>
              </a:rPr>
              <a:t>coefficients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small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7558435E-5D70-31F8-014B-13D73BC7775C}"/>
              </a:ext>
            </a:extLst>
          </p:cNvPr>
          <p:cNvGrpSpPr/>
          <p:nvPr/>
        </p:nvGrpSpPr>
        <p:grpSpPr>
          <a:xfrm>
            <a:off x="1030387" y="3586249"/>
            <a:ext cx="7123013" cy="479851"/>
            <a:chOff x="1295400" y="6378149"/>
            <a:chExt cx="7123013" cy="479851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5905186-E9F6-B7A9-6940-AA6F47661AC9}"/>
                </a:ext>
              </a:extLst>
            </p:cNvPr>
            <p:cNvSpPr txBox="1"/>
            <p:nvPr/>
          </p:nvSpPr>
          <p:spPr>
            <a:xfrm>
              <a:off x="1295400" y="6422997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In a </a:t>
              </a:r>
              <a:r>
                <a:rPr lang="es-ES" b="1" dirty="0" err="1">
                  <a:solidFill>
                    <a:srgbClr val="FFFF00"/>
                  </a:solidFill>
                </a:rPr>
                <a:t>weak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periodic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potential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881B0240-388B-8AD0-B407-8663329EB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0875" y="6378149"/>
              <a:ext cx="3767538" cy="479851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E5AC171-645F-AF28-7018-E33962D894F9}"/>
              </a:ext>
            </a:extLst>
          </p:cNvPr>
          <p:cNvGrpSpPr/>
          <p:nvPr/>
        </p:nvGrpSpPr>
        <p:grpSpPr>
          <a:xfrm>
            <a:off x="2667000" y="4168342"/>
            <a:ext cx="3767538" cy="731877"/>
            <a:chOff x="2667000" y="4445642"/>
            <a:chExt cx="3767538" cy="731877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DE6592D-C924-C098-1B60-EC68563AA427}"/>
                </a:ext>
              </a:extLst>
            </p:cNvPr>
            <p:cNvSpPr txBox="1"/>
            <p:nvPr/>
          </p:nvSpPr>
          <p:spPr>
            <a:xfrm>
              <a:off x="2667000" y="4621378"/>
              <a:ext cx="37675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So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will</a:t>
              </a:r>
              <a:r>
                <a:rPr lang="es-ES" b="1" dirty="0">
                  <a:solidFill>
                    <a:schemeClr val="bg1"/>
                  </a:solidFill>
                </a:rPr>
                <a:t> be </a:t>
              </a:r>
              <a:r>
                <a:rPr lang="es-ES" b="1" dirty="0" err="1">
                  <a:solidFill>
                    <a:schemeClr val="bg1"/>
                  </a:solidFill>
                </a:rPr>
                <a:t>small</a:t>
              </a:r>
              <a:r>
                <a:rPr lang="es-ES" b="1" dirty="0">
                  <a:solidFill>
                    <a:schemeClr val="bg1"/>
                  </a:solidFill>
                </a:rPr>
                <a:t>… </a:t>
              </a:r>
            </a:p>
          </p:txBody>
        </p: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43831309-E338-A3A7-7F4E-DC45B62E0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1400" y="4445642"/>
              <a:ext cx="700953" cy="731877"/>
            </a:xfrm>
            <a:prstGeom prst="rect">
              <a:avLst/>
            </a:prstGeom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3842C08-F6D9-0E12-10E7-EDDCF11D43ED}"/>
              </a:ext>
            </a:extLst>
          </p:cNvPr>
          <p:cNvGrpSpPr/>
          <p:nvPr/>
        </p:nvGrpSpPr>
        <p:grpSpPr>
          <a:xfrm>
            <a:off x="93069" y="5076934"/>
            <a:ext cx="8915400" cy="1200329"/>
            <a:chOff x="93069" y="5354234"/>
            <a:chExt cx="8915400" cy="1200329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407D8761-64BE-A89A-4B3B-6D0CB76E8B61}"/>
                </a:ext>
              </a:extLst>
            </p:cNvPr>
            <p:cNvSpPr txBox="1"/>
            <p:nvPr/>
          </p:nvSpPr>
          <p:spPr>
            <a:xfrm>
              <a:off x="93069" y="5354234"/>
              <a:ext cx="8915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When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this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happens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expect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wave </a:t>
              </a:r>
              <a:r>
                <a:rPr lang="es-ES" b="1" dirty="0" err="1">
                  <a:solidFill>
                    <a:schemeClr val="bg1"/>
                  </a:solidFill>
                </a:rPr>
                <a:t>function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for</a:t>
              </a:r>
              <a:r>
                <a:rPr lang="es-ES" b="1" dirty="0">
                  <a:solidFill>
                    <a:schemeClr val="bg1"/>
                  </a:solidFill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</a:rPr>
                <a:t>given</a:t>
              </a:r>
              <a:r>
                <a:rPr lang="es-ES" b="1" dirty="0">
                  <a:solidFill>
                    <a:schemeClr val="bg1"/>
                  </a:solidFill>
                </a:rPr>
                <a:t>        in a </a:t>
              </a:r>
              <a:r>
                <a:rPr lang="es-ES" b="1" dirty="0" err="1">
                  <a:solidFill>
                    <a:schemeClr val="bg1"/>
                  </a:solidFill>
                </a:rPr>
                <a:t>weak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periodic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potential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to</a:t>
              </a:r>
              <a:r>
                <a:rPr lang="es-ES" b="1" dirty="0">
                  <a:solidFill>
                    <a:schemeClr val="bg1"/>
                  </a:solidFill>
                </a:rPr>
                <a:t> be </a:t>
              </a:r>
              <a:r>
                <a:rPr lang="es-ES" b="1" dirty="0" err="1">
                  <a:solidFill>
                    <a:schemeClr val="bg1"/>
                  </a:solidFill>
                </a:rPr>
                <a:t>well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described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by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component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plane wave        . </a:t>
              </a:r>
            </a:p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Those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electrons</a:t>
              </a:r>
              <a:r>
                <a:rPr lang="es-ES" b="1" dirty="0">
                  <a:solidFill>
                    <a:schemeClr val="bg1"/>
                  </a:solidFill>
                </a:rPr>
                <a:t> are </a:t>
              </a:r>
              <a:r>
                <a:rPr lang="es-ES" b="1" dirty="0" err="1">
                  <a:solidFill>
                    <a:schemeClr val="bg1"/>
                  </a:solidFill>
                </a:rPr>
                <a:t>essentially</a:t>
              </a:r>
              <a:r>
                <a:rPr lang="es-ES" b="1" dirty="0">
                  <a:solidFill>
                    <a:schemeClr val="bg1"/>
                  </a:solidFill>
                </a:rPr>
                <a:t> plane </a:t>
              </a:r>
              <a:r>
                <a:rPr lang="es-ES" b="1" dirty="0" err="1">
                  <a:solidFill>
                    <a:schemeClr val="bg1"/>
                  </a:solidFill>
                </a:rPr>
                <a:t>waves</a:t>
              </a:r>
              <a:r>
                <a:rPr lang="es-ES" b="1" dirty="0">
                  <a:solidFill>
                    <a:schemeClr val="bg1"/>
                  </a:solidFill>
                </a:rPr>
                <a:t>.</a:t>
              </a:r>
            </a:p>
          </p:txBody>
        </p: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B7B63733-AEEA-9D89-BF71-FDC8533E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8200" y="5977768"/>
              <a:ext cx="307860" cy="288000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ABB8F716-1706-5B15-D42C-24D558B0C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60863" y="5354234"/>
              <a:ext cx="154537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955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56830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rgbClr val="FFFF00"/>
                </a:solidFill>
                <a:cs typeface="Arial" charset="0"/>
                <a:sym typeface="Symbol" charset="0"/>
              </a:rPr>
              <a:t>Behaviour</a:t>
            </a:r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 under the </a:t>
            </a:r>
            <a:r>
              <a:rPr lang="en-US" sz="2800" b="1">
                <a:solidFill>
                  <a:srgbClr val="FFFF00"/>
                </a:solidFill>
                <a:cs typeface="Arial" charset="0"/>
                <a:sym typeface="Symbol" charset="0"/>
              </a:rPr>
              <a:t>Bragg condition</a:t>
            </a:r>
            <a:endParaRPr lang="en-US" sz="2800" b="1" dirty="0">
              <a:solidFill>
                <a:srgbClr val="FFFF00"/>
              </a:solidFill>
              <a:cs typeface="Arial" charset="0"/>
              <a:sym typeface="Symbol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141510-EF22-8F80-0D34-C171DDDEF853}"/>
              </a:ext>
            </a:extLst>
          </p:cNvPr>
          <p:cNvSpPr txBox="1"/>
          <p:nvPr/>
        </p:nvSpPr>
        <p:spPr>
          <a:xfrm>
            <a:off x="609600" y="876137"/>
            <a:ext cx="7924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small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perturbations</a:t>
            </a:r>
            <a:r>
              <a:rPr lang="es-ES" b="1" dirty="0">
                <a:solidFill>
                  <a:schemeClr val="bg1"/>
                </a:solidFill>
              </a:rPr>
              <a:t>, a </a:t>
            </a:r>
            <a:r>
              <a:rPr lang="es-ES" b="1" dirty="0" err="1">
                <a:solidFill>
                  <a:schemeClr val="bg1"/>
                </a:solidFill>
              </a:rPr>
              <a:t>first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approximation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Can be </a:t>
            </a:r>
            <a:r>
              <a:rPr lang="es-ES" b="1" dirty="0" err="1">
                <a:solidFill>
                  <a:schemeClr val="bg1"/>
                </a:solidFill>
              </a:rPr>
              <a:t>made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setting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true </a:t>
            </a:r>
            <a:r>
              <a:rPr lang="es-ES" b="1" dirty="0" err="1">
                <a:solidFill>
                  <a:schemeClr val="bg1"/>
                </a:solidFill>
              </a:rPr>
              <a:t>eigenvalue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seeking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equal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8A7446C-6121-4621-4A07-4D5C09090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950267"/>
            <a:ext cx="645516" cy="28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D132E01-127D-10AA-883C-7C8101B965F7}"/>
              </a:ext>
            </a:extLst>
          </p:cNvPr>
          <p:cNvSpPr txBox="1"/>
          <p:nvPr/>
        </p:nvSpPr>
        <p:spPr>
          <a:xfrm>
            <a:off x="1769611" y="3151700"/>
            <a:ext cx="560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Remember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Fourier </a:t>
            </a:r>
            <a:r>
              <a:rPr lang="es-ES" b="1" dirty="0" err="1">
                <a:solidFill>
                  <a:schemeClr val="bg1"/>
                </a:solidFill>
              </a:rPr>
              <a:t>coefficients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small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7558435E-5D70-31F8-014B-13D73BC7775C}"/>
              </a:ext>
            </a:extLst>
          </p:cNvPr>
          <p:cNvGrpSpPr/>
          <p:nvPr/>
        </p:nvGrpSpPr>
        <p:grpSpPr>
          <a:xfrm>
            <a:off x="1030387" y="3586249"/>
            <a:ext cx="7123013" cy="479851"/>
            <a:chOff x="1295400" y="6378149"/>
            <a:chExt cx="7123013" cy="479851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5905186-E9F6-B7A9-6940-AA6F47661AC9}"/>
                </a:ext>
              </a:extLst>
            </p:cNvPr>
            <p:cNvSpPr txBox="1"/>
            <p:nvPr/>
          </p:nvSpPr>
          <p:spPr>
            <a:xfrm>
              <a:off x="1295400" y="6422997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In a </a:t>
              </a:r>
              <a:r>
                <a:rPr lang="es-ES" b="1" dirty="0" err="1">
                  <a:solidFill>
                    <a:srgbClr val="FFFF00"/>
                  </a:solidFill>
                </a:rPr>
                <a:t>weak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periodic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potential</a:t>
              </a:r>
              <a:endParaRPr lang="es-ES" b="1" dirty="0">
                <a:solidFill>
                  <a:srgbClr val="FFFF00"/>
                </a:solidFill>
              </a:endParaRP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881B0240-388B-8AD0-B407-8663329EB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0875" y="6378149"/>
              <a:ext cx="3767538" cy="479851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E5AC171-645F-AF28-7018-E33962D894F9}"/>
              </a:ext>
            </a:extLst>
          </p:cNvPr>
          <p:cNvGrpSpPr/>
          <p:nvPr/>
        </p:nvGrpSpPr>
        <p:grpSpPr>
          <a:xfrm>
            <a:off x="2667000" y="4168342"/>
            <a:ext cx="3767538" cy="731877"/>
            <a:chOff x="2667000" y="4445642"/>
            <a:chExt cx="3767538" cy="731877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DE6592D-C924-C098-1B60-EC68563AA427}"/>
                </a:ext>
              </a:extLst>
            </p:cNvPr>
            <p:cNvSpPr txBox="1"/>
            <p:nvPr/>
          </p:nvSpPr>
          <p:spPr>
            <a:xfrm>
              <a:off x="2667000" y="4621378"/>
              <a:ext cx="37675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So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will</a:t>
              </a:r>
              <a:r>
                <a:rPr lang="es-ES" b="1" dirty="0">
                  <a:solidFill>
                    <a:schemeClr val="bg1"/>
                  </a:solidFill>
                </a:rPr>
                <a:t> be </a:t>
              </a:r>
              <a:r>
                <a:rPr lang="es-ES" b="1" dirty="0" err="1">
                  <a:solidFill>
                    <a:schemeClr val="bg1"/>
                  </a:solidFill>
                </a:rPr>
                <a:t>small</a:t>
              </a:r>
              <a:r>
                <a:rPr lang="es-ES" b="1" dirty="0">
                  <a:solidFill>
                    <a:schemeClr val="bg1"/>
                  </a:solidFill>
                </a:rPr>
                <a:t>… </a:t>
              </a:r>
            </a:p>
          </p:txBody>
        </p: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43831309-E338-A3A7-7F4E-DC45B62E0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1400" y="4445642"/>
              <a:ext cx="700953" cy="731877"/>
            </a:xfrm>
            <a:prstGeom prst="rect">
              <a:avLst/>
            </a:prstGeom>
          </p:spPr>
        </p:pic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07D8761-64BE-A89A-4B3B-6D0CB76E8B61}"/>
              </a:ext>
            </a:extLst>
          </p:cNvPr>
          <p:cNvSpPr txBox="1"/>
          <p:nvPr/>
        </p:nvSpPr>
        <p:spPr>
          <a:xfrm>
            <a:off x="1775886" y="4864151"/>
            <a:ext cx="56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…</a:t>
            </a:r>
            <a:r>
              <a:rPr lang="es-ES" b="1" dirty="0" err="1">
                <a:solidFill>
                  <a:schemeClr val="bg1"/>
                </a:solidFill>
              </a:rPr>
              <a:t>unless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demonitator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will</a:t>
            </a:r>
            <a:r>
              <a:rPr lang="es-ES" b="1" dirty="0">
                <a:solidFill>
                  <a:schemeClr val="bg1"/>
                </a:solidFill>
              </a:rPr>
              <a:t> be </a:t>
            </a:r>
            <a:r>
              <a:rPr lang="es-ES" b="1" dirty="0" err="1">
                <a:solidFill>
                  <a:schemeClr val="bg1"/>
                </a:solidFill>
              </a:rPr>
              <a:t>also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small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r>
              <a:rPr lang="es-ES" b="1" dirty="0" err="1">
                <a:solidFill>
                  <a:schemeClr val="bg1"/>
                </a:solidFill>
              </a:rPr>
              <a:t>When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7B3C30-7E3A-92E5-25D1-2449BB1D8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5285300"/>
            <a:ext cx="1972563" cy="569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EE7314C-2CCD-4491-9611-14124A25084B}"/>
              </a:ext>
            </a:extLst>
          </p:cNvPr>
          <p:cNvSpPr txBox="1"/>
          <p:nvPr/>
        </p:nvSpPr>
        <p:spPr>
          <a:xfrm>
            <a:off x="339686" y="5987534"/>
            <a:ext cx="842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right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term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arbitrarily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large</a:t>
            </a:r>
            <a:r>
              <a:rPr lang="es-ES" b="1" dirty="0">
                <a:solidFill>
                  <a:schemeClr val="bg1"/>
                </a:solidFill>
              </a:rPr>
              <a:t> and                  </a:t>
            </a:r>
            <a:r>
              <a:rPr lang="es-ES" b="1" dirty="0" err="1">
                <a:solidFill>
                  <a:schemeClr val="bg1"/>
                </a:solidFill>
              </a:rPr>
              <a:t>cannot</a:t>
            </a:r>
            <a:r>
              <a:rPr lang="es-ES" b="1" dirty="0">
                <a:solidFill>
                  <a:schemeClr val="bg1"/>
                </a:solidFill>
              </a:rPr>
              <a:t> be </a:t>
            </a:r>
            <a:r>
              <a:rPr lang="es-ES" b="1" dirty="0" err="1">
                <a:solidFill>
                  <a:schemeClr val="bg1"/>
                </a:solidFill>
              </a:rPr>
              <a:t>ignored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CC476F-1C95-BDD7-CFD7-D16D4111A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6804" y="6019800"/>
            <a:ext cx="941596" cy="369333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782E2879-3B5E-3964-6AEB-82E6596E4B8D}"/>
              </a:ext>
            </a:extLst>
          </p:cNvPr>
          <p:cNvGrpSpPr/>
          <p:nvPr/>
        </p:nvGrpSpPr>
        <p:grpSpPr>
          <a:xfrm>
            <a:off x="340835" y="6412468"/>
            <a:ext cx="8422165" cy="369332"/>
            <a:chOff x="340835" y="6412468"/>
            <a:chExt cx="8422165" cy="369332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07ED25D-7E21-6F62-AAC5-64EF6D8A0403}"/>
                </a:ext>
              </a:extLst>
            </p:cNvPr>
            <p:cNvSpPr txBox="1"/>
            <p:nvPr/>
          </p:nvSpPr>
          <p:spPr>
            <a:xfrm>
              <a:off x="340835" y="6412468"/>
              <a:ext cx="8422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Both</a:t>
              </a:r>
              <a:r>
                <a:rPr lang="es-ES" b="1" dirty="0">
                  <a:solidFill>
                    <a:schemeClr val="bg1"/>
                  </a:solidFill>
                </a:rPr>
                <a:t>             and          </a:t>
              </a:r>
              <a:r>
                <a:rPr lang="es-ES" b="1" dirty="0" err="1">
                  <a:solidFill>
                    <a:schemeClr val="bg1"/>
                  </a:solidFill>
                </a:rPr>
                <a:t>appear</a:t>
              </a:r>
              <a:r>
                <a:rPr lang="es-ES" b="1" dirty="0">
                  <a:solidFill>
                    <a:schemeClr val="bg1"/>
                  </a:solidFill>
                </a:rPr>
                <a:t> in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expansión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wave </a:t>
              </a:r>
              <a:r>
                <a:rPr lang="es-ES" b="1" dirty="0" err="1">
                  <a:solidFill>
                    <a:schemeClr val="bg1"/>
                  </a:solidFill>
                </a:rPr>
                <a:t>function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35DEF7C-5E9A-93DA-657A-045D353FF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5696" y="6480005"/>
              <a:ext cx="645518" cy="28800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7302179-5129-D878-DD42-7B616760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2539" y="6490844"/>
              <a:ext cx="307861" cy="288000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23377045-A16C-DEBF-AABE-25EDDE6AE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1966238"/>
            <a:ext cx="7772400" cy="83986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73F64E5-13EF-6048-92A1-3C63A16F89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5256332"/>
            <a:ext cx="3162158" cy="602159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7390152B-BD03-0C2D-34B5-3214A43F5E24}"/>
              </a:ext>
            </a:extLst>
          </p:cNvPr>
          <p:cNvGrpSpPr/>
          <p:nvPr/>
        </p:nvGrpSpPr>
        <p:grpSpPr>
          <a:xfrm>
            <a:off x="5678587" y="5105400"/>
            <a:ext cx="3465413" cy="923330"/>
            <a:chOff x="5678587" y="5105400"/>
            <a:chExt cx="3465413" cy="923330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59352984-4D52-731D-DB4F-1B514CC7A38D}"/>
                </a:ext>
              </a:extLst>
            </p:cNvPr>
            <p:cNvSpPr txBox="1"/>
            <p:nvPr/>
          </p:nvSpPr>
          <p:spPr>
            <a:xfrm>
              <a:off x="5791200" y="5105400"/>
              <a:ext cx="3352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rgbClr val="FFFF00"/>
                  </a:solidFill>
                </a:rPr>
                <a:t>This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happens</a:t>
              </a:r>
              <a:r>
                <a:rPr lang="es-ES" b="1" dirty="0">
                  <a:solidFill>
                    <a:srgbClr val="FFFF00"/>
                  </a:solidFill>
                </a:rPr>
                <a:t> at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edges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Brillouin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zone</a:t>
              </a:r>
              <a:endParaRPr lang="es-ES" b="1" dirty="0">
                <a:solidFill>
                  <a:srgbClr val="FFFF00"/>
                </a:solidFill>
              </a:endParaRPr>
            </a:p>
            <a:p>
              <a:pPr algn="ctr"/>
              <a:endParaRPr lang="es-ES" b="1" dirty="0">
                <a:solidFill>
                  <a:srgbClr val="FFFF00"/>
                </a:solidFill>
              </a:endParaRP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4B0B571E-5517-53CD-B8D4-B65FD7F00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78587" y="5715000"/>
              <a:ext cx="3465413" cy="276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33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56830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rgbClr val="FFFF00"/>
                </a:solidFill>
                <a:cs typeface="Arial" charset="0"/>
                <a:sym typeface="Symbol" charset="0"/>
              </a:rPr>
              <a:t>Behaviour</a:t>
            </a:r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 under the </a:t>
            </a:r>
            <a:r>
              <a:rPr lang="en-US" sz="2800" b="1">
                <a:solidFill>
                  <a:srgbClr val="FFFF00"/>
                </a:solidFill>
                <a:cs typeface="Arial" charset="0"/>
                <a:sym typeface="Symbol" charset="0"/>
              </a:rPr>
              <a:t>Bragg condition</a:t>
            </a:r>
            <a:endParaRPr lang="en-US" sz="2800" b="1" dirty="0">
              <a:solidFill>
                <a:srgbClr val="FFFF00"/>
              </a:solidFill>
              <a:cs typeface="Arial" charset="0"/>
              <a:sym typeface="Symbol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230084D-7459-DA90-F34E-5BC5C391D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98" y="1624964"/>
            <a:ext cx="7338204" cy="75600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74F14AEC-FF1E-741B-C383-8808B5E78726}"/>
              </a:ext>
            </a:extLst>
          </p:cNvPr>
          <p:cNvGrpSpPr/>
          <p:nvPr/>
        </p:nvGrpSpPr>
        <p:grpSpPr>
          <a:xfrm>
            <a:off x="762000" y="697431"/>
            <a:ext cx="7618056" cy="369369"/>
            <a:chOff x="916344" y="756831"/>
            <a:chExt cx="7618056" cy="369369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A39633A-F2D4-EC65-3B8D-8B0B8529A8BE}"/>
                </a:ext>
              </a:extLst>
            </p:cNvPr>
            <p:cNvSpPr txBox="1"/>
            <p:nvPr/>
          </p:nvSpPr>
          <p:spPr>
            <a:xfrm>
              <a:off x="916344" y="756831"/>
              <a:ext cx="73382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FFFF00"/>
                  </a:solidFill>
                </a:rPr>
                <a:t>In </a:t>
              </a:r>
              <a:r>
                <a:rPr lang="es-ES" b="1" dirty="0" err="1">
                  <a:solidFill>
                    <a:srgbClr val="FFFF00"/>
                  </a:solidFill>
                </a:rPr>
                <a:t>such</a:t>
              </a:r>
              <a:r>
                <a:rPr lang="es-ES" b="1" dirty="0">
                  <a:solidFill>
                    <a:srgbClr val="FFFF00"/>
                  </a:solidFill>
                </a:rPr>
                <a:t> a case, </a:t>
              </a:r>
              <a:r>
                <a:rPr lang="es-ES" b="1" dirty="0" err="1">
                  <a:solidFill>
                    <a:srgbClr val="FFFF00"/>
                  </a:solidFill>
                </a:rPr>
                <a:t>we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need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to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know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both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the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coefficient</a:t>
              </a:r>
              <a:r>
                <a:rPr lang="es-ES" b="1" dirty="0">
                  <a:solidFill>
                    <a:srgbClr val="FFFF00"/>
                  </a:solidFill>
                </a:rPr>
                <a:t> </a:t>
              </a:r>
              <a:r>
                <a:rPr lang="es-ES" b="1" dirty="0" err="1">
                  <a:solidFill>
                    <a:srgbClr val="FFFF00"/>
                  </a:solidFill>
                </a:rPr>
                <a:t>of</a:t>
              </a:r>
              <a:r>
                <a:rPr lang="es-ES" b="1" dirty="0">
                  <a:solidFill>
                    <a:srgbClr val="FFFF00"/>
                  </a:solidFill>
                </a:rPr>
                <a:t>       and </a:t>
              </a: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5E48326E-2CE7-9AE2-3211-F631C209A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3539" y="838200"/>
              <a:ext cx="307861" cy="288000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E367785A-4C99-28B6-2336-14949630B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8884" y="838200"/>
              <a:ext cx="645516" cy="288000"/>
            </a:xfrm>
            <a:prstGeom prst="rect">
              <a:avLst/>
            </a:prstGeom>
          </p:spPr>
        </p:pic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A270786-669E-511B-48D7-B6A626A81040}"/>
              </a:ext>
            </a:extLst>
          </p:cNvPr>
          <p:cNvSpPr txBox="1"/>
          <p:nvPr/>
        </p:nvSpPr>
        <p:spPr>
          <a:xfrm>
            <a:off x="2362200" y="1164932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Starting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E578347-2BCF-BB10-98BF-D2DD229EAF9E}"/>
              </a:ext>
            </a:extLst>
          </p:cNvPr>
          <p:cNvGrpSpPr/>
          <p:nvPr/>
        </p:nvGrpSpPr>
        <p:grpSpPr>
          <a:xfrm>
            <a:off x="2023314" y="2486842"/>
            <a:ext cx="5067540" cy="369332"/>
            <a:chOff x="2522668" y="2667000"/>
            <a:chExt cx="5067540" cy="369332"/>
          </a:xfrm>
        </p:grpSpPr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D5930CD8-F2BC-55AB-EF71-8756305E11C0}"/>
                </a:ext>
              </a:extLst>
            </p:cNvPr>
            <p:cNvSpPr txBox="1"/>
            <p:nvPr/>
          </p:nvSpPr>
          <p:spPr>
            <a:xfrm>
              <a:off x="2522668" y="2667000"/>
              <a:ext cx="5067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From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here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get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equation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for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0AA6D0D4-223A-FC61-D71D-E00FC8AC2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52554" y="2711558"/>
              <a:ext cx="307860" cy="288000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645F035E-98B1-CF8E-2FDC-183025FFC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4233000"/>
            <a:ext cx="5043529" cy="7200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726C432-F876-3E3B-51E0-04C1D289EE1C}"/>
              </a:ext>
            </a:extLst>
          </p:cNvPr>
          <p:cNvGrpSpPr/>
          <p:nvPr/>
        </p:nvGrpSpPr>
        <p:grpSpPr>
          <a:xfrm>
            <a:off x="1828800" y="3733800"/>
            <a:ext cx="5524740" cy="493586"/>
            <a:chOff x="2019060" y="3773614"/>
            <a:chExt cx="5524740" cy="493586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3AB41D1-E19C-64EF-8921-EA88A5C95E18}"/>
                </a:ext>
              </a:extLst>
            </p:cNvPr>
            <p:cNvSpPr txBox="1"/>
            <p:nvPr/>
          </p:nvSpPr>
          <p:spPr>
            <a:xfrm>
              <a:off x="2560559" y="3885174"/>
              <a:ext cx="4983241" cy="38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5B2EB2B-9116-571F-8C61-7B790486372F}"/>
                </a:ext>
              </a:extLst>
            </p:cNvPr>
            <p:cNvSpPr txBox="1"/>
            <p:nvPr/>
          </p:nvSpPr>
          <p:spPr>
            <a:xfrm>
              <a:off x="2019060" y="3773614"/>
              <a:ext cx="5067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Making</a:t>
              </a:r>
              <a:r>
                <a:rPr lang="es-ES" b="1" dirty="0">
                  <a:solidFill>
                    <a:schemeClr val="bg1"/>
                  </a:solidFill>
                </a:rPr>
                <a:t>                 </a:t>
              </a:r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get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equation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for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FDC7CD8-E913-4B6B-B088-EC5FC54EE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3900" y="3815500"/>
              <a:ext cx="927100" cy="29930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902CB61-198E-6D7B-DA25-F11F869EE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8000" y="3875946"/>
              <a:ext cx="645517" cy="288000"/>
            </a:xfrm>
            <a:prstGeom prst="rect">
              <a:avLst/>
            </a:prstGeom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58855FF-FF62-AF79-959C-985F52E0BB29}"/>
              </a:ext>
            </a:extLst>
          </p:cNvPr>
          <p:cNvSpPr txBox="1"/>
          <p:nvPr/>
        </p:nvSpPr>
        <p:spPr>
          <a:xfrm>
            <a:off x="1257300" y="5077346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thus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obtain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secular </a:t>
            </a:r>
            <a:r>
              <a:rPr lang="es-ES" b="1" dirty="0" err="1">
                <a:solidFill>
                  <a:schemeClr val="bg1"/>
                </a:solidFill>
              </a:rPr>
              <a:t>equation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value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AA3027F-AC64-DBE2-FBF5-6DD6840828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7400" y="5562600"/>
            <a:ext cx="4983242" cy="11928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9A33D17-BDF5-B0E5-3366-79AA8740AC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2895600"/>
            <a:ext cx="41047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324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08201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Value of the gap at the zone boundary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58855FF-FF62-AF79-959C-985F52E0BB29}"/>
              </a:ext>
            </a:extLst>
          </p:cNvPr>
          <p:cNvSpPr txBox="1"/>
          <p:nvPr/>
        </p:nvSpPr>
        <p:spPr>
          <a:xfrm>
            <a:off x="1257300" y="495748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thus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obtain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secular </a:t>
            </a:r>
            <a:r>
              <a:rPr lang="es-ES" b="1" dirty="0" err="1">
                <a:solidFill>
                  <a:schemeClr val="bg1"/>
                </a:solidFill>
              </a:rPr>
              <a:t>equation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value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AA3027F-AC64-DBE2-FBF5-6DD684082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81002"/>
            <a:ext cx="4983242" cy="119283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E03D5E4-4809-5FC3-9B1D-415FE51663AA}"/>
              </a:ext>
            </a:extLst>
          </p:cNvPr>
          <p:cNvSpPr txBox="1"/>
          <p:nvPr/>
        </p:nvSpPr>
        <p:spPr>
          <a:xfrm>
            <a:off x="1043821" y="240074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two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solutions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this</a:t>
            </a:r>
            <a:r>
              <a:rPr lang="es-ES" b="1" dirty="0">
                <a:solidFill>
                  <a:schemeClr val="bg1"/>
                </a:solidFill>
              </a:rPr>
              <a:t> secular </a:t>
            </a:r>
            <a:r>
              <a:rPr lang="es-ES" b="1" dirty="0" err="1">
                <a:solidFill>
                  <a:schemeClr val="bg1"/>
                </a:solidFill>
              </a:rPr>
              <a:t>equation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might</a:t>
            </a:r>
            <a:r>
              <a:rPr lang="es-ES" b="1" dirty="0">
                <a:solidFill>
                  <a:schemeClr val="bg1"/>
                </a:solidFill>
              </a:rPr>
              <a:t> be </a:t>
            </a:r>
            <a:r>
              <a:rPr lang="es-ES" b="1" dirty="0" err="1">
                <a:solidFill>
                  <a:schemeClr val="bg1"/>
                </a:solidFill>
              </a:rPr>
              <a:t>written</a:t>
            </a:r>
            <a:r>
              <a:rPr lang="es-ES" b="1" dirty="0">
                <a:solidFill>
                  <a:schemeClr val="bg1"/>
                </a:solidFill>
              </a:rPr>
              <a:t> 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09517E-D0FD-FB5A-53CE-281B124A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242" y="2875454"/>
            <a:ext cx="6505358" cy="1125494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3C3C4D88-BA81-98EA-F9FD-A844D13DD855}"/>
              </a:ext>
            </a:extLst>
          </p:cNvPr>
          <p:cNvGrpSpPr/>
          <p:nvPr/>
        </p:nvGrpSpPr>
        <p:grpSpPr>
          <a:xfrm>
            <a:off x="1600200" y="4080461"/>
            <a:ext cx="5477884" cy="606287"/>
            <a:chOff x="1600200" y="4453522"/>
            <a:chExt cx="5477884" cy="606287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38449CC5-1E5B-6CB2-6FC5-539D7E9D53B6}"/>
                </a:ext>
              </a:extLst>
            </p:cNvPr>
            <p:cNvSpPr txBox="1"/>
            <p:nvPr/>
          </p:nvSpPr>
          <p:spPr>
            <a:xfrm>
              <a:off x="1600200" y="45720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</a:rPr>
                <a:t>Where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have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defined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4578436-F5F5-E31C-93F6-FD1E48CC8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9684" y="4453522"/>
              <a:ext cx="2438400" cy="606287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87698363-6A8E-B55D-812F-B70225AB7E52}"/>
              </a:ext>
            </a:extLst>
          </p:cNvPr>
          <p:cNvGrpSpPr/>
          <p:nvPr/>
        </p:nvGrpSpPr>
        <p:grpSpPr>
          <a:xfrm>
            <a:off x="1066800" y="4762948"/>
            <a:ext cx="7010400" cy="923330"/>
            <a:chOff x="1066800" y="5193268"/>
            <a:chExt cx="7010400" cy="923330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EA10A43-9353-D01B-E17E-EAE722C675F7}"/>
                </a:ext>
              </a:extLst>
            </p:cNvPr>
            <p:cNvSpPr txBox="1"/>
            <p:nvPr/>
          </p:nvSpPr>
          <p:spPr>
            <a:xfrm>
              <a:off x="1066800" y="5193268"/>
              <a:ext cx="701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At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zone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boundary</a:t>
              </a:r>
              <a:r>
                <a:rPr lang="es-ES" b="1" dirty="0">
                  <a:solidFill>
                    <a:schemeClr val="bg1"/>
                  </a:solidFill>
                </a:rPr>
                <a:t>, </a:t>
              </a:r>
              <a:r>
                <a:rPr lang="es-ES" b="1" dirty="0" err="1">
                  <a:solidFill>
                    <a:schemeClr val="bg1"/>
                  </a:solidFill>
                </a:rPr>
                <a:t>where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contributions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of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the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two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waves</a:t>
              </a:r>
              <a:r>
                <a:rPr lang="es-ES" b="1" dirty="0"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</a:rPr>
                <a:t>with</a:t>
              </a:r>
              <a:r>
                <a:rPr lang="es-ES" b="1" dirty="0">
                  <a:solidFill>
                    <a:schemeClr val="bg1"/>
                  </a:solidFill>
                </a:rPr>
                <a:t>           and           are </a:t>
              </a:r>
              <a:r>
                <a:rPr lang="es-ES" b="1" dirty="0" err="1">
                  <a:solidFill>
                    <a:schemeClr val="bg1"/>
                  </a:solidFill>
                </a:rPr>
                <a:t>equal</a:t>
              </a:r>
              <a:endParaRPr lang="es-ES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>
                  <a:solidFill>
                    <a:schemeClr val="bg1"/>
                  </a:solidFill>
                </a:rPr>
                <a:t>and 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7CE005E-4713-F71E-2FE6-77FB4F58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400" y="5503200"/>
              <a:ext cx="307860" cy="288000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E342196C-5B01-40BD-CB92-345D2D029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7083" y="5503200"/>
              <a:ext cx="645517" cy="2880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ECEE1EB-6A77-72DC-027C-556D3E907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7083" y="5792598"/>
              <a:ext cx="1216472" cy="324000"/>
            </a:xfrm>
            <a:prstGeom prst="rect">
              <a:avLst/>
            </a:prstGeom>
          </p:spPr>
        </p:pic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C8E2EE01-DABB-F3A3-4002-6B80BD11A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3054" y="5812200"/>
            <a:ext cx="1881819" cy="360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DBD0D84-CC1F-25D9-36AA-54552DAA30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5853" y="5802148"/>
            <a:ext cx="1885093" cy="360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2B48940-8BD0-E82A-9398-8C8F2648FE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3379" y="6324600"/>
            <a:ext cx="4485083" cy="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03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20200" cy="9670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Dispersion relation for the nearly-free electron model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2C0EBA-D783-989F-D2D1-25E79CB8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988120" y="1591199"/>
            <a:ext cx="5243960" cy="44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282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967073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cs typeface="Arial" charset="0"/>
                <a:sym typeface="Symbol" charset="0"/>
              </a:rPr>
              <a:t>The nearly-free-electron approximation: formal calculation of the band splitting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EA10772-0ECE-0025-4AA7-CDAC63B4E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43000"/>
            <a:ext cx="6248400" cy="54301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C36C60-18A1-C421-4958-ABD54955E0BF}"/>
              </a:ext>
            </a:extLst>
          </p:cNvPr>
          <p:cNvSpPr txBox="1"/>
          <p:nvPr/>
        </p:nvSpPr>
        <p:spPr>
          <a:xfrm>
            <a:off x="4953000" y="11430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Ibach</a:t>
            </a:r>
            <a:r>
              <a:rPr lang="es-ES" dirty="0"/>
              <a:t> &amp; </a:t>
            </a:r>
            <a:r>
              <a:rPr lang="es-ES" dirty="0" err="1"/>
              <a:t>Lüth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139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89" y="3586"/>
            <a:ext cx="8229023" cy="758414"/>
          </a:xfrm>
        </p:spPr>
        <p:txBody>
          <a:bodyPr/>
          <a:lstStyle/>
          <a:p>
            <a:pPr algn="l"/>
            <a:r>
              <a:rPr lang="es-ES" sz="2800" b="1" dirty="0">
                <a:solidFill>
                  <a:srgbClr val="FFFF00"/>
                </a:solidFill>
              </a:rPr>
              <a:t>Band </a:t>
            </a:r>
            <a:r>
              <a:rPr lang="es-ES" sz="2800" b="1" dirty="0" err="1">
                <a:solidFill>
                  <a:srgbClr val="FFFF00"/>
                </a:solidFill>
              </a:rPr>
              <a:t>structure</a:t>
            </a:r>
            <a:r>
              <a:rPr lang="es-ES" sz="2800" b="1" dirty="0">
                <a:solidFill>
                  <a:srgbClr val="FFFF00"/>
                </a:solidFill>
              </a:rPr>
              <a:t> in </a:t>
            </a:r>
            <a:r>
              <a:rPr lang="es-ES" sz="2800" b="1" dirty="0" err="1">
                <a:solidFill>
                  <a:srgbClr val="FFFF00"/>
                </a:solidFill>
              </a:rPr>
              <a:t>the</a:t>
            </a:r>
            <a:r>
              <a:rPr lang="es-ES" sz="2800" b="1" dirty="0">
                <a:solidFill>
                  <a:srgbClr val="FFFF00"/>
                </a:solidFill>
              </a:rPr>
              <a:t> </a:t>
            </a:r>
            <a:r>
              <a:rPr lang="es-ES" sz="2800" b="1" dirty="0" err="1">
                <a:solidFill>
                  <a:srgbClr val="FFFF00"/>
                </a:solidFill>
              </a:rPr>
              <a:t>three</a:t>
            </a:r>
            <a:r>
              <a:rPr lang="es-ES" sz="2800" b="1" dirty="0">
                <a:solidFill>
                  <a:srgbClr val="FFFF00"/>
                </a:solidFill>
              </a:rPr>
              <a:t> </a:t>
            </a:r>
            <a:r>
              <a:rPr lang="es-ES" sz="2800" b="1" dirty="0" err="1">
                <a:solidFill>
                  <a:srgbClr val="FFFF00"/>
                </a:solidFill>
              </a:rPr>
              <a:t>schemas</a:t>
            </a:r>
            <a:endParaRPr lang="es-ES" sz="2800" b="1" dirty="0">
              <a:solidFill>
                <a:srgbClr val="FFFF00"/>
              </a:solidFill>
            </a:endParaRPr>
          </a:p>
        </p:txBody>
      </p:sp>
      <p:graphicFrame>
        <p:nvGraphicFramePr>
          <p:cNvPr id="576515" name="Object 3"/>
          <p:cNvGraphicFramePr>
            <a:graphicFrameLocks noChangeAspect="1"/>
          </p:cNvGraphicFramePr>
          <p:nvPr/>
        </p:nvGraphicFramePr>
        <p:xfrm>
          <a:off x="103909" y="2736273"/>
          <a:ext cx="2840182" cy="215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126015" imgH="2605012" progId="Photoshop.Image.5">
                  <p:embed/>
                </p:oleObj>
              </mc:Choice>
              <mc:Fallback>
                <p:oleObj name="Image" r:id="rId2" imgW="3126015" imgH="2605012" progId="Photoshop.Image.5">
                  <p:embed/>
                  <p:pic>
                    <p:nvPicPr>
                      <p:cNvPr id="5765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09" y="2736273"/>
                        <a:ext cx="2840182" cy="21517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6516" name="Object 4"/>
          <p:cNvGraphicFramePr>
            <a:graphicFrameLocks noChangeAspect="1"/>
          </p:cNvGraphicFramePr>
          <p:nvPr/>
        </p:nvGraphicFramePr>
        <p:xfrm>
          <a:off x="3286126" y="2736273"/>
          <a:ext cx="2570306" cy="2153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075185" imgH="2833745" progId="Photoshop.Image.5">
                  <p:embed/>
                </p:oleObj>
              </mc:Choice>
              <mc:Fallback>
                <p:oleObj name="Image" r:id="rId4" imgW="3075185" imgH="2833745" progId="Photoshop.Image.5">
                  <p:embed/>
                  <p:pic>
                    <p:nvPicPr>
                      <p:cNvPr id="5765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6" y="2736273"/>
                        <a:ext cx="2570306" cy="21532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6517" name="Object 5"/>
          <p:cNvGraphicFramePr>
            <a:graphicFrameLocks noChangeAspect="1"/>
          </p:cNvGraphicFramePr>
          <p:nvPr/>
        </p:nvGraphicFramePr>
        <p:xfrm>
          <a:off x="6279285" y="2736273"/>
          <a:ext cx="2679988" cy="2133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3164137" imgH="2770208" progId="Photoshop.Image.5">
                  <p:embed/>
                </p:oleObj>
              </mc:Choice>
              <mc:Fallback>
                <p:oleObj name="Image" r:id="rId6" imgW="3164137" imgH="2770208" progId="Photoshop.Image.5">
                  <p:embed/>
                  <p:pic>
                    <p:nvPicPr>
                      <p:cNvPr id="5765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9285" y="2736273"/>
                        <a:ext cx="2679988" cy="2133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6518" name="Text Box 6"/>
          <p:cNvSpPr txBox="1">
            <a:spLocks noChangeArrowheads="1"/>
          </p:cNvSpPr>
          <p:nvPr/>
        </p:nvSpPr>
        <p:spPr bwMode="auto">
          <a:xfrm>
            <a:off x="6689149" y="5118966"/>
            <a:ext cx="1830950" cy="37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818" b="1" dirty="0">
                <a:solidFill>
                  <a:srgbClr val="FFFF00"/>
                </a:solidFill>
              </a:rPr>
              <a:t>Extended </a:t>
            </a:r>
            <a:r>
              <a:rPr lang="es-ES" sz="1818" b="1" dirty="0" err="1">
                <a:solidFill>
                  <a:srgbClr val="FFFF00"/>
                </a:solidFill>
              </a:rPr>
              <a:t>zone</a:t>
            </a:r>
            <a:endParaRPr lang="es-ES" sz="1818" b="1" dirty="0">
              <a:solidFill>
                <a:srgbClr val="FFFF00"/>
              </a:solidFill>
            </a:endParaRPr>
          </a:p>
        </p:txBody>
      </p:sp>
      <p:sp>
        <p:nvSpPr>
          <p:cNvPr id="576519" name="Text Box 7"/>
          <p:cNvSpPr txBox="1">
            <a:spLocks noChangeArrowheads="1"/>
          </p:cNvSpPr>
          <p:nvPr/>
        </p:nvSpPr>
        <p:spPr bwMode="auto">
          <a:xfrm>
            <a:off x="3698876" y="5118966"/>
            <a:ext cx="1766830" cy="37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818" b="1" dirty="0" err="1">
                <a:solidFill>
                  <a:srgbClr val="FFFF00"/>
                </a:solidFill>
              </a:rPr>
              <a:t>Reduced</a:t>
            </a:r>
            <a:r>
              <a:rPr lang="es-ES" sz="1818" b="1" dirty="0">
                <a:solidFill>
                  <a:srgbClr val="FFFF00"/>
                </a:solidFill>
              </a:rPr>
              <a:t> </a:t>
            </a:r>
            <a:r>
              <a:rPr lang="es-ES" sz="1818" b="1" dirty="0" err="1">
                <a:solidFill>
                  <a:srgbClr val="FFFF00"/>
                </a:solidFill>
              </a:rPr>
              <a:t>zone</a:t>
            </a:r>
            <a:endParaRPr lang="es-ES" sz="1818" b="1" dirty="0">
              <a:solidFill>
                <a:srgbClr val="FFFF00"/>
              </a:solidFill>
            </a:endParaRPr>
          </a:p>
        </p:txBody>
      </p:sp>
      <p:sp>
        <p:nvSpPr>
          <p:cNvPr id="576520" name="Text Box 8"/>
          <p:cNvSpPr txBox="1">
            <a:spLocks noChangeArrowheads="1"/>
          </p:cNvSpPr>
          <p:nvPr/>
        </p:nvSpPr>
        <p:spPr bwMode="auto">
          <a:xfrm>
            <a:off x="609023" y="5091545"/>
            <a:ext cx="1701107" cy="37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818" b="1" dirty="0" err="1">
                <a:solidFill>
                  <a:srgbClr val="FFFF00"/>
                </a:solidFill>
              </a:rPr>
              <a:t>Periodic</a:t>
            </a:r>
            <a:r>
              <a:rPr lang="es-ES" sz="1818" b="1" dirty="0">
                <a:solidFill>
                  <a:srgbClr val="FFFF00"/>
                </a:solidFill>
              </a:rPr>
              <a:t> </a:t>
            </a:r>
            <a:r>
              <a:rPr lang="es-ES" sz="1818" b="1" dirty="0" err="1">
                <a:solidFill>
                  <a:srgbClr val="FFFF00"/>
                </a:solidFill>
              </a:rPr>
              <a:t>zone</a:t>
            </a:r>
            <a:endParaRPr lang="es-ES" sz="1818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8797636" cy="727362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Reviews of basic assumptions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9FE72-4DA5-910E-15D9-338F508CA249}"/>
              </a:ext>
            </a:extLst>
          </p:cNvPr>
          <p:cNvSpPr txBox="1"/>
          <p:nvPr/>
        </p:nvSpPr>
        <p:spPr>
          <a:xfrm>
            <a:off x="1981200" y="1199502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Free </a:t>
            </a:r>
            <a:r>
              <a:rPr lang="es-ES" b="1" dirty="0" err="1">
                <a:solidFill>
                  <a:srgbClr val="FFFF00"/>
                </a:solidFill>
              </a:rPr>
              <a:t>electron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approximation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metallic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play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very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minor</a:t>
            </a:r>
            <a:r>
              <a:rPr lang="es-ES" b="1" dirty="0">
                <a:solidFill>
                  <a:schemeClr val="bg1"/>
                </a:solidFill>
              </a:rPr>
              <a:t> role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0594796-8703-D5E6-2C2A-76D7BA32C660}"/>
              </a:ext>
            </a:extLst>
          </p:cNvPr>
          <p:cNvSpPr txBox="1"/>
          <p:nvPr/>
        </p:nvSpPr>
        <p:spPr>
          <a:xfrm>
            <a:off x="1333500" y="2964304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Independent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electron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approximation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interaction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another</a:t>
            </a:r>
            <a:r>
              <a:rPr lang="es-ES" b="1" dirty="0">
                <a:solidFill>
                  <a:schemeClr val="bg1"/>
                </a:solidFill>
              </a:rPr>
              <a:t> are </a:t>
            </a:r>
            <a:r>
              <a:rPr lang="es-ES" b="1" dirty="0" err="1">
                <a:solidFill>
                  <a:schemeClr val="bg1"/>
                </a:solidFill>
              </a:rPr>
              <a:t>ignored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D788AF-F552-535B-3AAC-3C7E4D475762}"/>
              </a:ext>
            </a:extLst>
          </p:cNvPr>
          <p:cNvSpPr txBox="1"/>
          <p:nvPr/>
        </p:nvSpPr>
        <p:spPr>
          <a:xfrm>
            <a:off x="419100" y="4829542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Relaxation</a:t>
            </a:r>
            <a:r>
              <a:rPr lang="es-ES" b="1" dirty="0">
                <a:solidFill>
                  <a:srgbClr val="FFFF00"/>
                </a:solidFill>
              </a:rPr>
              <a:t> time </a:t>
            </a:r>
            <a:r>
              <a:rPr lang="es-ES" b="1" dirty="0" err="1">
                <a:solidFill>
                  <a:srgbClr val="FFFF00"/>
                </a:solidFill>
              </a:rPr>
              <a:t>approximation</a:t>
            </a:r>
            <a:endParaRPr lang="es-ES" b="1" dirty="0">
              <a:solidFill>
                <a:srgbClr val="FFFF00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outcome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collision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assumed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not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depend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configuration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at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moment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collision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EB092F-814C-86D0-66CD-C24D54FD5D72}"/>
              </a:ext>
            </a:extLst>
          </p:cNvPr>
          <p:cNvSpPr txBox="1"/>
          <p:nvPr/>
        </p:nvSpPr>
        <p:spPr>
          <a:xfrm>
            <a:off x="1219200" y="6211669"/>
            <a:ext cx="662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</a:rPr>
              <a:t>Supersimplifications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to</a:t>
            </a:r>
            <a:r>
              <a:rPr lang="es-ES" b="1" dirty="0">
                <a:solidFill>
                  <a:srgbClr val="FFFF00"/>
                </a:solidFill>
              </a:rPr>
              <a:t> be </a:t>
            </a:r>
            <a:r>
              <a:rPr lang="es-ES" b="1" dirty="0" err="1">
                <a:solidFill>
                  <a:srgbClr val="FFFF00"/>
                </a:solidFill>
              </a:rPr>
              <a:t>abandoned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if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we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want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to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obtain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an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accurate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model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of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solid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5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8801100" cy="92333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Next approximation: </a:t>
            </a:r>
            <a:br>
              <a:rPr lang="en-US" sz="2800" b="1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rgbClr val="FFFF00"/>
                </a:solidFill>
              </a:rPr>
              <a:t>abandon the free electron approximation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9BB98C-0712-947E-EB39-04EFD2308D17}"/>
              </a:ext>
            </a:extLst>
          </p:cNvPr>
          <p:cNvSpPr txBox="1"/>
          <p:nvPr/>
        </p:nvSpPr>
        <p:spPr>
          <a:xfrm>
            <a:off x="1099745" y="3429000"/>
            <a:ext cx="6944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Significant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progress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made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maintaining</a:t>
            </a:r>
            <a:r>
              <a:rPr lang="es-ES" b="1" dirty="0">
                <a:solidFill>
                  <a:schemeClr val="bg1"/>
                </a:solidFill>
              </a:rPr>
              <a:t> (2) and (3), </a:t>
            </a:r>
            <a:r>
              <a:rPr lang="es-ES" b="1" dirty="0" err="1">
                <a:solidFill>
                  <a:schemeClr val="bg1"/>
                </a:solidFill>
              </a:rPr>
              <a:t>concentrating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revising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free </a:t>
            </a:r>
            <a:r>
              <a:rPr lang="es-ES" b="1" dirty="0" err="1">
                <a:solidFill>
                  <a:schemeClr val="bg1"/>
                </a:solidFill>
              </a:rPr>
              <a:t>electron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approximation</a:t>
            </a:r>
            <a:r>
              <a:rPr lang="es-ES" b="1" dirty="0">
                <a:solidFill>
                  <a:schemeClr val="bg1"/>
                </a:solidFill>
              </a:rPr>
              <a:t> (1)</a:t>
            </a:r>
          </a:p>
        </p:txBody>
      </p:sp>
    </p:spTree>
    <p:extLst>
      <p:ext uri="{BB962C8B-B14F-4D97-AF65-F5344CB8AC3E}">
        <p14:creationId xmlns:p14="http://schemas.microsoft.com/office/powerpoint/2010/main" val="1263501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6781800" cy="1066800"/>
          </a:xfrm>
        </p:spPr>
        <p:txBody>
          <a:bodyPr/>
          <a:lstStyle/>
          <a:p>
            <a:pPr algn="l"/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One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step forward: </a:t>
            </a:r>
            <a:b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consideration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periodic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potential</a:t>
            </a:r>
            <a:endParaRPr lang="es-ES" altLang="es-ES" sz="28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8628B7-F92B-07F0-9231-6151C36DE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554540"/>
            <a:ext cx="7753623" cy="792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A72B249-7233-22BB-9A95-4AB2F68B3883}"/>
              </a:ext>
            </a:extLst>
          </p:cNvPr>
          <p:cNvSpPr txBox="1"/>
          <p:nvPr/>
        </p:nvSpPr>
        <p:spPr>
          <a:xfrm>
            <a:off x="723900" y="959284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All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physics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system</a:t>
            </a:r>
            <a:r>
              <a:rPr lang="es-ES" b="1" dirty="0">
                <a:solidFill>
                  <a:schemeClr val="bg1"/>
                </a:solidFill>
              </a:rPr>
              <a:t> can be </a:t>
            </a:r>
            <a:r>
              <a:rPr lang="es-ES" b="1" dirty="0" err="1">
                <a:solidFill>
                  <a:schemeClr val="bg1"/>
                </a:solidFill>
              </a:rPr>
              <a:t>described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its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Hamiltonian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C09B23A-EEC9-EA6E-7B44-C47ABFDDDDD9}"/>
              </a:ext>
            </a:extLst>
          </p:cNvPr>
          <p:cNvSpPr txBox="1"/>
          <p:nvPr/>
        </p:nvSpPr>
        <p:spPr>
          <a:xfrm>
            <a:off x="6019800" y="2603393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Captures </a:t>
            </a:r>
            <a:r>
              <a:rPr lang="es-ES" sz="1600" b="1" dirty="0" err="1">
                <a:solidFill>
                  <a:schemeClr val="bg1"/>
                </a:solidFill>
              </a:rPr>
              <a:t>the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rgbClr val="00B0F0"/>
                </a:solidFill>
              </a:rPr>
              <a:t>electron-lattice</a:t>
            </a:r>
            <a:r>
              <a:rPr lang="es-ES" sz="1600" b="1" dirty="0">
                <a:solidFill>
                  <a:schemeClr val="bg1"/>
                </a:solidFill>
              </a:rPr>
              <a:t> (</a:t>
            </a:r>
            <a:r>
              <a:rPr lang="es-ES" sz="1600" b="1" dirty="0" err="1">
                <a:solidFill>
                  <a:schemeClr val="bg1"/>
                </a:solidFill>
              </a:rPr>
              <a:t>or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electron-phonon</a:t>
            </a:r>
            <a:r>
              <a:rPr lang="es-ES" sz="1600" b="1" dirty="0">
                <a:solidFill>
                  <a:schemeClr val="bg1"/>
                </a:solidFill>
              </a:rPr>
              <a:t>) </a:t>
            </a:r>
            <a:r>
              <a:rPr lang="es-ES" sz="1600" b="1" dirty="0" err="1">
                <a:solidFill>
                  <a:schemeClr val="bg1"/>
                </a:solidFill>
              </a:rPr>
              <a:t>interaction</a:t>
            </a:r>
            <a:endParaRPr lang="es-ES" sz="1600" b="1" dirty="0">
              <a:solidFill>
                <a:schemeClr val="bg1"/>
              </a:solidFill>
            </a:endParaRPr>
          </a:p>
          <a:p>
            <a:pPr algn="ctr"/>
            <a:endParaRPr lang="es-ES" sz="1600" b="1" dirty="0">
              <a:solidFill>
                <a:schemeClr val="bg1"/>
              </a:solidFill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</a:rPr>
              <a:t>Coulomb-</a:t>
            </a:r>
            <a:r>
              <a:rPr lang="es-ES" sz="1600" b="1" dirty="0" err="1">
                <a:solidFill>
                  <a:schemeClr val="bg1"/>
                </a:solidFill>
              </a:rPr>
              <a:t>like</a:t>
            </a:r>
            <a:endParaRPr lang="es-ES" sz="1600" b="1" dirty="0">
              <a:solidFill>
                <a:schemeClr val="bg1"/>
              </a:solidFill>
            </a:endParaRPr>
          </a:p>
          <a:p>
            <a:pPr algn="ctr"/>
            <a:r>
              <a:rPr lang="es-ES" sz="1600" b="1" dirty="0" err="1">
                <a:solidFill>
                  <a:schemeClr val="bg1"/>
                </a:solidFill>
              </a:rPr>
              <a:t>Attractive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C711E80-B129-66FE-95D4-BDA08E5C25BA}"/>
              </a:ext>
            </a:extLst>
          </p:cNvPr>
          <p:cNvSpPr txBox="1"/>
          <p:nvPr/>
        </p:nvSpPr>
        <p:spPr>
          <a:xfrm>
            <a:off x="2971800" y="262134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Captures </a:t>
            </a:r>
            <a:r>
              <a:rPr lang="es-ES" sz="1600" b="1" dirty="0" err="1">
                <a:solidFill>
                  <a:schemeClr val="bg1"/>
                </a:solidFill>
              </a:rPr>
              <a:t>the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rgbClr val="00B0F0"/>
                </a:solidFill>
              </a:rPr>
              <a:t>electron-electron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interaction</a:t>
            </a:r>
            <a:endParaRPr lang="es-ES" sz="1600" b="1" dirty="0">
              <a:solidFill>
                <a:schemeClr val="bg1"/>
              </a:solidFill>
            </a:endParaRPr>
          </a:p>
          <a:p>
            <a:pPr algn="ctr"/>
            <a:endParaRPr lang="es-ES" sz="1600" b="1" dirty="0">
              <a:solidFill>
                <a:schemeClr val="bg1"/>
              </a:solidFill>
            </a:endParaRPr>
          </a:p>
          <a:p>
            <a:pPr algn="ctr"/>
            <a:endParaRPr lang="es-ES" sz="1600" b="1" dirty="0">
              <a:solidFill>
                <a:schemeClr val="bg1"/>
              </a:solidFill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</a:rPr>
              <a:t>Coulomb-</a:t>
            </a:r>
            <a:r>
              <a:rPr lang="es-ES" sz="1600" b="1" dirty="0" err="1">
                <a:solidFill>
                  <a:schemeClr val="bg1"/>
                </a:solidFill>
              </a:rPr>
              <a:t>like</a:t>
            </a:r>
            <a:endParaRPr lang="es-ES" sz="1600" b="1" dirty="0">
              <a:solidFill>
                <a:schemeClr val="bg1"/>
              </a:solidFill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</a:rPr>
              <a:t>Repulsive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A1B8B9C-FDF2-45A9-71BA-D1C7F39E927F}"/>
              </a:ext>
            </a:extLst>
          </p:cNvPr>
          <p:cNvSpPr txBox="1"/>
          <p:nvPr/>
        </p:nvSpPr>
        <p:spPr>
          <a:xfrm>
            <a:off x="625736" y="262134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rgbClr val="00B0F0"/>
                </a:solidFill>
              </a:rPr>
              <a:t>Kinetic</a:t>
            </a:r>
            <a:r>
              <a:rPr lang="es-ES" sz="1600" b="1" dirty="0">
                <a:solidFill>
                  <a:srgbClr val="00B0F0"/>
                </a:solidFill>
              </a:rPr>
              <a:t> </a:t>
            </a:r>
            <a:r>
              <a:rPr lang="es-ES" sz="1600" b="1" dirty="0" err="1">
                <a:solidFill>
                  <a:srgbClr val="00B0F0"/>
                </a:solidFill>
              </a:rPr>
              <a:t>energy</a:t>
            </a:r>
            <a:r>
              <a:rPr lang="es-ES" sz="1600" b="1" dirty="0">
                <a:solidFill>
                  <a:srgbClr val="00B0F0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of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the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electrons</a:t>
            </a:r>
            <a:endParaRPr lang="es-ES" sz="1600" b="1" dirty="0">
              <a:solidFill>
                <a:schemeClr val="bg1"/>
              </a:solidFill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B77954C8-02CB-CDF1-2655-D63419124D3F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1921136" y="2316540"/>
            <a:ext cx="1050664" cy="30480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2A1C8581-964D-D264-A8DD-939C45428962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4572000" y="2353729"/>
            <a:ext cx="0" cy="267611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523E660-26FD-D6AA-7477-55CFA2BDD1DF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543800" y="2362702"/>
            <a:ext cx="0" cy="240691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B97F3E7C-6EF3-98D0-056C-EC713AE62CBD}"/>
              </a:ext>
            </a:extLst>
          </p:cNvPr>
          <p:cNvSpPr txBox="1"/>
          <p:nvPr/>
        </p:nvSpPr>
        <p:spPr>
          <a:xfrm>
            <a:off x="228600" y="4498839"/>
            <a:ext cx="868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We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enrich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physical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phenomenology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crystal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considering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move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periodic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potential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resulting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from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distribution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positive </a:t>
            </a:r>
            <a:r>
              <a:rPr lang="es-ES" b="1" dirty="0" err="1">
                <a:solidFill>
                  <a:schemeClr val="bg1"/>
                </a:solidFill>
              </a:rPr>
              <a:t>particles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located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static</a:t>
            </a:r>
            <a:r>
              <a:rPr lang="es-ES" b="1" dirty="0">
                <a:solidFill>
                  <a:schemeClr val="bg1"/>
                </a:solidFill>
              </a:rPr>
              <a:t> positions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>
                <a:solidFill>
                  <a:srgbClr val="FFFF00"/>
                </a:solidFill>
              </a:rPr>
              <a:t>Bravais </a:t>
            </a:r>
            <a:r>
              <a:rPr lang="es-ES" b="1" dirty="0" err="1">
                <a:solidFill>
                  <a:srgbClr val="FFFF00"/>
                </a:solidFill>
              </a:rPr>
              <a:t>lattice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090FC0-8566-7AA4-3E10-17ACF0EA3F6E}"/>
              </a:ext>
            </a:extLst>
          </p:cNvPr>
          <p:cNvSpPr txBox="1"/>
          <p:nvPr/>
        </p:nvSpPr>
        <p:spPr>
          <a:xfrm>
            <a:off x="1324111" y="5593913"/>
            <a:ext cx="655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electrons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move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within</a:t>
            </a:r>
            <a:r>
              <a:rPr lang="es-ES" b="1" dirty="0">
                <a:solidFill>
                  <a:schemeClr val="bg1"/>
                </a:solidFill>
              </a:rPr>
              <a:t> a </a:t>
            </a:r>
            <a:r>
              <a:rPr lang="es-ES" b="1" dirty="0" err="1">
                <a:solidFill>
                  <a:schemeClr val="bg1"/>
                </a:solidFill>
              </a:rPr>
              <a:t>potential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that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will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fulfill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C2D0B5-21F7-05C8-2A3B-253ECDA0C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6169825"/>
            <a:ext cx="27432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8AF9A3A-B892-0E0E-F134-885DB921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667000"/>
            <a:ext cx="8420100" cy="1066800"/>
          </a:xfrm>
        </p:spPr>
        <p:txBody>
          <a:bodyPr/>
          <a:lstStyle/>
          <a:p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“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This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chapter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not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easiest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one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book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,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but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is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most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s-ES" altLang="es-ES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important</a:t>
            </a:r>
            <a:r>
              <a:rPr lang="es-ES" altLang="es-ES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”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B7736AA-D253-444E-1ACC-B3C7A351E1F8}"/>
              </a:ext>
            </a:extLst>
          </p:cNvPr>
          <p:cNvSpPr txBox="1"/>
          <p:nvPr/>
        </p:nvSpPr>
        <p:spPr>
          <a:xfrm>
            <a:off x="1714500" y="51816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Ch. </a:t>
            </a:r>
            <a:r>
              <a:rPr lang="es-ES" b="1" dirty="0" err="1">
                <a:solidFill>
                  <a:schemeClr val="bg1"/>
                </a:solidFill>
              </a:rPr>
              <a:t>Kittel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 err="1">
                <a:solidFill>
                  <a:schemeClr val="bg1"/>
                </a:solidFill>
              </a:rPr>
              <a:t>Starting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sentence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of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chapter</a:t>
            </a:r>
            <a:r>
              <a:rPr lang="es-ES" b="1" dirty="0">
                <a:solidFill>
                  <a:schemeClr val="bg1"/>
                </a:solidFill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47688922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28889</TotalTime>
  <Words>2895</Words>
  <Application>Microsoft Macintosh PowerPoint</Application>
  <PresentationFormat>Presentación en pantalla (4:3)</PresentationFormat>
  <Paragraphs>353</Paragraphs>
  <Slides>56</Slides>
  <Notes>15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1" baseType="lpstr">
      <vt:lpstr>ＭＳ Ｐゴシック</vt:lpstr>
      <vt:lpstr>Arial</vt:lpstr>
      <vt:lpstr>Times New Roman</vt:lpstr>
      <vt:lpstr>Diseño predeterminado</vt:lpstr>
      <vt:lpstr>Image</vt:lpstr>
      <vt:lpstr>Presentación de PowerPoint</vt:lpstr>
      <vt:lpstr>Basic references, where most of the information is taken from</vt:lpstr>
      <vt:lpstr>Proos of the free electron model</vt:lpstr>
      <vt:lpstr>Inedequacies of the free electron model</vt:lpstr>
      <vt:lpstr>Failures of the free electron model</vt:lpstr>
      <vt:lpstr>Reviews of basic assumptions</vt:lpstr>
      <vt:lpstr>Next approximation:  abandon the free electron approximation</vt:lpstr>
      <vt:lpstr>One step forward:  consideration of a periodic potential</vt:lpstr>
      <vt:lpstr>“This chapter is not the easiest one in the book, but is the most important” </vt:lpstr>
      <vt:lpstr>Electron in a potential with the periodicity of the underlying Bravais lattice</vt:lpstr>
      <vt:lpstr>From the free electron model to the energy bands</vt:lpstr>
      <vt:lpstr>From the free electron model to the energy bands</vt:lpstr>
      <vt:lpstr>Two different aspects to analyze</vt:lpstr>
      <vt:lpstr>The infinitely extended solid is described using Born-von-Karman boundary conditions</vt:lpstr>
      <vt:lpstr>The infinitely extended solid is described using Born-von-Karman boundary conditions</vt:lpstr>
      <vt:lpstr>Allowed values of     points</vt:lpstr>
      <vt:lpstr>General symmetry properties The periodic potential</vt:lpstr>
      <vt:lpstr>General symmetry properties The electronic wave function</vt:lpstr>
      <vt:lpstr>General symmetry properties The time independent Schrödinger equation (TISE)</vt:lpstr>
      <vt:lpstr>General symmetry properties The time independent Schrödinger equation (TISE)</vt:lpstr>
      <vt:lpstr>Decoupling of the equations in reciprocal space</vt:lpstr>
      <vt:lpstr>General symmetry properties The time independent Schrödinger equation (TISE)</vt:lpstr>
      <vt:lpstr>General symmetry properties Quantization of the wave vector</vt:lpstr>
      <vt:lpstr>Summary of the Bloch theorem</vt:lpstr>
      <vt:lpstr>The Bloch wave functions are not eigenstates of the momentum operator </vt:lpstr>
      <vt:lpstr>For a given     there are many solutions to the Schrödinger equation, labeled by the band index</vt:lpstr>
      <vt:lpstr>For a given     there are many solutions to the Schrödinger equation, labeled by the band index</vt:lpstr>
      <vt:lpstr>For a given     there are many solutions to the Schrödinger equation, labeled by the band index</vt:lpstr>
      <vt:lpstr>For a given     there are many solutions to the Schrödinger equation, labeled by the band index</vt:lpstr>
      <vt:lpstr>For a given     there are many solutions to the Schrödinger equation, labeled by the band index</vt:lpstr>
      <vt:lpstr>Both the Bloch wave functions and the eigenvalues are periodic functions in reciprocal space </vt:lpstr>
      <vt:lpstr>The energy eigenfunctions are periodic functions of the wave vectors of the Bloch waves</vt:lpstr>
      <vt:lpstr>The energy eigenvalues are periodic functions of the wave vectors of the Bloch waves</vt:lpstr>
      <vt:lpstr>Upper and lower bounds in the band structure</vt:lpstr>
      <vt:lpstr>Bloch functions are not periodic in real space</vt:lpstr>
      <vt:lpstr>Electron velocity</vt:lpstr>
      <vt:lpstr>The nearly-free-electron approximation</vt:lpstr>
      <vt:lpstr>Extended zone scheme</vt:lpstr>
      <vt:lpstr>From the extended zone scheme to the reduced zone scheme</vt:lpstr>
      <vt:lpstr>From the reduced zone scheme to the periodic zone scheme</vt:lpstr>
      <vt:lpstr>The nearly-free-electron approximation</vt:lpstr>
      <vt:lpstr>Reduction to the first Brillouin zone</vt:lpstr>
      <vt:lpstr>The nearly-free-electron approximation: solutions at the Brillouin zone border</vt:lpstr>
      <vt:lpstr>The nearly-free-electron approximation:        solutions at the Brillouin zone boundary (density)</vt:lpstr>
      <vt:lpstr>The nearly-free-electron approximation:        solutions at the Brillouin zone boundary (energy)</vt:lpstr>
      <vt:lpstr>The nearly-free-electron approximation: quantitative solution</vt:lpstr>
      <vt:lpstr>Fourier transform of a weak periodic potential</vt:lpstr>
      <vt:lpstr>Electronic wave function in a weak periodic potential</vt:lpstr>
      <vt:lpstr>Consequences of </vt:lpstr>
      <vt:lpstr>Consequences of </vt:lpstr>
      <vt:lpstr>Behaviour under the Bragg condition</vt:lpstr>
      <vt:lpstr>Behaviour under the Bragg condition</vt:lpstr>
      <vt:lpstr>Value of the gap at the zone boundary</vt:lpstr>
      <vt:lpstr>Dispersion relation for the nearly-free electron model</vt:lpstr>
      <vt:lpstr>The nearly-free-electron approximation: formal calculation of the band splitting</vt:lpstr>
      <vt:lpstr>Band structure in the three schemas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Junquera Quintana, Francisco Javier</cp:lastModifiedBy>
  <cp:revision>1102</cp:revision>
  <cp:lastPrinted>2023-02-13T17:02:33Z</cp:lastPrinted>
  <dcterms:created xsi:type="dcterms:W3CDTF">2010-11-03T07:37:02Z</dcterms:created>
  <dcterms:modified xsi:type="dcterms:W3CDTF">2026-04-08T07:59:22Z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