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77"/>
  </p:notesMasterIdLst>
  <p:sldIdLst>
    <p:sldId id="494" r:id="rId2"/>
    <p:sldId id="428" r:id="rId3"/>
    <p:sldId id="481" r:id="rId4"/>
    <p:sldId id="470" r:id="rId5"/>
    <p:sldId id="445" r:id="rId6"/>
    <p:sldId id="449" r:id="rId7"/>
    <p:sldId id="450" r:id="rId8"/>
    <p:sldId id="446" r:id="rId9"/>
    <p:sldId id="482" r:id="rId10"/>
    <p:sldId id="448" r:id="rId11"/>
    <p:sldId id="429" r:id="rId12"/>
    <p:sldId id="533" r:id="rId13"/>
    <p:sldId id="602" r:id="rId14"/>
    <p:sldId id="603" r:id="rId15"/>
    <p:sldId id="604" r:id="rId16"/>
    <p:sldId id="605" r:id="rId17"/>
    <p:sldId id="606" r:id="rId18"/>
    <p:sldId id="536" r:id="rId19"/>
    <p:sldId id="608" r:id="rId20"/>
    <p:sldId id="534" r:id="rId21"/>
    <p:sldId id="601" r:id="rId22"/>
    <p:sldId id="607" r:id="rId23"/>
    <p:sldId id="525" r:id="rId24"/>
    <p:sldId id="430" r:id="rId25"/>
    <p:sldId id="452" r:id="rId26"/>
    <p:sldId id="610" r:id="rId27"/>
    <p:sldId id="609" r:id="rId28"/>
    <p:sldId id="611" r:id="rId29"/>
    <p:sldId id="456" r:id="rId30"/>
    <p:sldId id="511" r:id="rId31"/>
    <p:sldId id="521" r:id="rId32"/>
    <p:sldId id="566" r:id="rId33"/>
    <p:sldId id="455" r:id="rId34"/>
    <p:sldId id="513" r:id="rId35"/>
    <p:sldId id="541" r:id="rId36"/>
    <p:sldId id="475" r:id="rId37"/>
    <p:sldId id="554" r:id="rId38"/>
    <p:sldId id="453" r:id="rId39"/>
    <p:sldId id="473" r:id="rId40"/>
    <p:sldId id="471" r:id="rId41"/>
    <p:sldId id="519" r:id="rId42"/>
    <p:sldId id="564" r:id="rId43"/>
    <p:sldId id="555" r:id="rId44"/>
    <p:sldId id="472" r:id="rId45"/>
    <p:sldId id="547" r:id="rId46"/>
    <p:sldId id="613" r:id="rId47"/>
    <p:sldId id="474" r:id="rId48"/>
    <p:sldId id="556" r:id="rId49"/>
    <p:sldId id="558" r:id="rId50"/>
    <p:sldId id="557" r:id="rId51"/>
    <p:sldId id="559" r:id="rId52"/>
    <p:sldId id="546" r:id="rId53"/>
    <p:sldId id="539" r:id="rId54"/>
    <p:sldId id="476" r:id="rId55"/>
    <p:sldId id="477" r:id="rId56"/>
    <p:sldId id="478" r:id="rId57"/>
    <p:sldId id="479" r:id="rId58"/>
    <p:sldId id="480" r:id="rId59"/>
    <p:sldId id="514" r:id="rId60"/>
    <p:sldId id="458" r:id="rId61"/>
    <p:sldId id="483" r:id="rId62"/>
    <p:sldId id="484" r:id="rId63"/>
    <p:sldId id="485" r:id="rId64"/>
    <p:sldId id="486" r:id="rId65"/>
    <p:sldId id="487" r:id="rId66"/>
    <p:sldId id="515" r:id="rId67"/>
    <p:sldId id="488" r:id="rId68"/>
    <p:sldId id="489" r:id="rId69"/>
    <p:sldId id="490" r:id="rId70"/>
    <p:sldId id="491" r:id="rId71"/>
    <p:sldId id="492" r:id="rId72"/>
    <p:sldId id="493" r:id="rId73"/>
    <p:sldId id="612" r:id="rId74"/>
    <p:sldId id="454" r:id="rId75"/>
    <p:sldId id="457" r:id="rId76"/>
  </p:sldIdLst>
  <p:sldSz cx="10383838" cy="7254875"/>
  <p:notesSz cx="7099300" cy="10234613"/>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97">
          <p15:clr>
            <a:srgbClr val="A4A3A4"/>
          </p15:clr>
        </p15:guide>
        <p15:guide id="2" pos="327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38"/>
    <p:restoredTop sz="96405" autoAdjust="0"/>
  </p:normalViewPr>
  <p:slideViewPr>
    <p:cSldViewPr showGuides="1">
      <p:cViewPr varScale="1">
        <p:scale>
          <a:sx n="138" d="100"/>
          <a:sy n="138" d="100"/>
        </p:scale>
        <p:origin x="1784" y="184"/>
      </p:cViewPr>
      <p:guideLst>
        <p:guide orient="horz" pos="797"/>
        <p:guide pos="3271"/>
      </p:guideLst>
    </p:cSldViewPr>
  </p:slideViewPr>
  <p:notesTextViewPr>
    <p:cViewPr>
      <p:scale>
        <a:sx n="100" d="100"/>
        <a:sy n="100" d="100"/>
      </p:scale>
      <p:origin x="0" y="0"/>
    </p:cViewPr>
  </p:notesTextViewPr>
  <p:sorterViewPr>
    <p:cViewPr>
      <p:scale>
        <a:sx n="1" d="1"/>
        <a:sy n="1" d="1"/>
      </p:scale>
      <p:origin x="0" y="8748"/>
    </p:cViewPr>
  </p:sorterViewPr>
  <p:notesViewPr>
    <p:cSldViewPr showGuides="1">
      <p:cViewPr varScale="1">
        <p:scale>
          <a:sx n="54" d="100"/>
          <a:sy n="54" d="100"/>
        </p:scale>
        <p:origin x="-2538" y="-8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2DE73BC-DD97-DCDF-397D-6510DED9F701}"/>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ltLang="es-ES"/>
          </a:p>
        </p:txBody>
      </p:sp>
      <p:sp>
        <p:nvSpPr>
          <p:cNvPr id="3075" name="Rectangle 3">
            <a:extLst>
              <a:ext uri="{FF2B5EF4-FFF2-40B4-BE49-F238E27FC236}">
                <a16:creationId xmlns:a16="http://schemas.microsoft.com/office/drawing/2014/main" id="{2323FD0A-09D1-B228-EBE1-FADAB14664C4}"/>
              </a:ext>
            </a:extLst>
          </p:cNvPr>
          <p:cNvSpPr>
            <a:spLocks noGrp="1" noChangeArrowheads="1"/>
          </p:cNvSpPr>
          <p:nvPr>
            <p:ph type="dt" idx="1"/>
          </p:nvPr>
        </p:nvSpPr>
        <p:spPr bwMode="auto">
          <a:xfrm>
            <a:off x="4021138" y="0"/>
            <a:ext cx="3076575" cy="51117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ltLang="es-ES"/>
          </a:p>
        </p:txBody>
      </p:sp>
      <p:sp>
        <p:nvSpPr>
          <p:cNvPr id="14340" name="Rectangle 4">
            <a:extLst>
              <a:ext uri="{FF2B5EF4-FFF2-40B4-BE49-F238E27FC236}">
                <a16:creationId xmlns:a16="http://schemas.microsoft.com/office/drawing/2014/main" id="{9FE6AB94-611F-8CC4-0AD8-75913F94B67D}"/>
              </a:ext>
            </a:extLst>
          </p:cNvPr>
          <p:cNvSpPr>
            <a:spLocks noRot="1" noChangeArrowheads="1" noTextEdit="1"/>
          </p:cNvSpPr>
          <p:nvPr>
            <p:ph type="sldImg" idx="2"/>
          </p:nvPr>
        </p:nvSpPr>
        <p:spPr bwMode="auto">
          <a:xfrm>
            <a:off x="803275" y="768350"/>
            <a:ext cx="549275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2130BCE-3D0D-373D-8B62-9DDFC7410218}"/>
              </a:ext>
            </a:extLst>
          </p:cNvPr>
          <p:cNvSpPr>
            <a:spLocks noGrp="1" noChangeArrowheads="1"/>
          </p:cNvSpPr>
          <p:nvPr>
            <p:ph type="body" sz="quarter" idx="3"/>
          </p:nvPr>
        </p:nvSpPr>
        <p:spPr bwMode="auto">
          <a:xfrm>
            <a:off x="709613" y="4862513"/>
            <a:ext cx="5680075" cy="4603750"/>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s-ES" noProof="0"/>
              <a:t>Click to edit Master text styles</a:t>
            </a:r>
          </a:p>
          <a:p>
            <a:pPr lvl="1"/>
            <a:r>
              <a:rPr lang="en-US" altLang="es-ES" noProof="0"/>
              <a:t>Second level</a:t>
            </a:r>
          </a:p>
          <a:p>
            <a:pPr lvl="2"/>
            <a:r>
              <a:rPr lang="en-US" altLang="es-ES" noProof="0"/>
              <a:t>Third level</a:t>
            </a:r>
          </a:p>
          <a:p>
            <a:pPr lvl="3"/>
            <a:r>
              <a:rPr lang="en-US" altLang="es-ES" noProof="0"/>
              <a:t>Fourth level</a:t>
            </a:r>
          </a:p>
          <a:p>
            <a:pPr lvl="4"/>
            <a:r>
              <a:rPr lang="en-US" altLang="es-ES" noProof="0"/>
              <a:t>Fifth level</a:t>
            </a:r>
          </a:p>
        </p:txBody>
      </p:sp>
      <p:sp>
        <p:nvSpPr>
          <p:cNvPr id="3078" name="Rectangle 6">
            <a:extLst>
              <a:ext uri="{FF2B5EF4-FFF2-40B4-BE49-F238E27FC236}">
                <a16:creationId xmlns:a16="http://schemas.microsoft.com/office/drawing/2014/main" id="{D9EDA4DC-F950-4B25-98B2-297A20860725}"/>
              </a:ext>
            </a:extLst>
          </p:cNvPr>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ltLang="es-ES"/>
          </a:p>
        </p:txBody>
      </p:sp>
      <p:sp>
        <p:nvSpPr>
          <p:cNvPr id="3079" name="Rectangle 7">
            <a:extLst>
              <a:ext uri="{FF2B5EF4-FFF2-40B4-BE49-F238E27FC236}">
                <a16:creationId xmlns:a16="http://schemas.microsoft.com/office/drawing/2014/main" id="{F8A07C20-EADB-258D-4962-5DDC0FCB9B91}"/>
              </a:ext>
            </a:extLst>
          </p:cNvPr>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34BF848F-420B-8346-BDE9-1D2838809F7D}"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E9720004-9330-0FD7-3766-82D0307DA6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3BCC5F66-58FC-F943-9207-6662CC3FFC01}" type="slidenum">
              <a:rPr lang="en-US" altLang="es-ES" sz="1300" smtClean="0"/>
              <a:pPr/>
              <a:t>5</a:t>
            </a:fld>
            <a:endParaRPr lang="en-US" altLang="es-ES" sz="1300"/>
          </a:p>
        </p:txBody>
      </p:sp>
      <p:sp>
        <p:nvSpPr>
          <p:cNvPr id="20482" name="Rectangle 2">
            <a:extLst>
              <a:ext uri="{FF2B5EF4-FFF2-40B4-BE49-F238E27FC236}">
                <a16:creationId xmlns:a16="http://schemas.microsoft.com/office/drawing/2014/main" id="{6114ACF8-441D-4B0B-8547-07B1E65B341F}"/>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E2C78BB0-9EA4-3101-8090-037B3EC025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s-ES"/>
              <a:t>A crystal is an ordered state of matter in which the position of the nuclei (and consequently all properties) are repeated periodically in space. It is completely specified by the types and the positions of the nuclei in one repeated unit (primitive unit cell), and the riles that describe the repetition (translations). </a:t>
            </a:r>
          </a:p>
          <a:p>
            <a:pPr eaLnBrk="1" hangingPunct="1"/>
            <a:r>
              <a:rPr lang="en-US" altLang="es-ES"/>
              <a:t>The positions and types of the atoms in the primitive cell are called the basis. The set of translations, which generates the entire periodic crystal by repeating the basis, is a lattice of points in space called the Bravais lattice. Specification of the crystal can be summarized as:</a:t>
            </a:r>
          </a:p>
          <a:p>
            <a:pPr eaLnBrk="1" hangingPunct="1"/>
            <a:endParaRPr lang="en-US" altLang="es-ES"/>
          </a:p>
          <a:p>
            <a:pPr eaLnBrk="1" hangingPunct="1"/>
            <a:r>
              <a:rPr lang="en-US" altLang="es-ES"/>
              <a:t>Crystal structure = Bravais lattice + basis.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451F9355-F113-4C34-3929-560058173BB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EF75C74E-3D03-C568-C4E9-CD47CE063D1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
        <p:nvSpPr>
          <p:cNvPr id="103427" name="Slide Number Placeholder 3">
            <a:extLst>
              <a:ext uri="{FF2B5EF4-FFF2-40B4-BE49-F238E27FC236}">
                <a16:creationId xmlns:a16="http://schemas.microsoft.com/office/drawing/2014/main" id="{C3CE6DED-28AB-5160-52D5-C7D129F3A2F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9C4E83-F215-C446-A4A9-3337A3353338}" type="slidenum">
              <a:rPr lang="en-US" altLang="es-ES" sz="1300" smtClean="0">
                <a:latin typeface="Times New Roman" panose="02020603050405020304" pitchFamily="18" charset="0"/>
              </a:rPr>
              <a:pPr>
                <a:spcBef>
                  <a:spcPct val="0"/>
                </a:spcBef>
              </a:pPr>
              <a:t>73</a:t>
            </a:fld>
            <a:endParaRPr lang="en-US" altLang="es-ES" sz="13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02A30F8D-6F6C-AB7F-EA43-BDFD3D72B6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810FE572-5B5E-D949-88F8-1E65EFF8FF44}" type="slidenum">
              <a:rPr lang="en-US" altLang="es-ES" sz="1300" smtClean="0"/>
              <a:pPr/>
              <a:t>74</a:t>
            </a:fld>
            <a:endParaRPr lang="en-US" altLang="es-ES" sz="1300"/>
          </a:p>
        </p:txBody>
      </p:sp>
      <p:sp>
        <p:nvSpPr>
          <p:cNvPr id="86018" name="Rectangle 2">
            <a:extLst>
              <a:ext uri="{FF2B5EF4-FFF2-40B4-BE49-F238E27FC236}">
                <a16:creationId xmlns:a16="http://schemas.microsoft.com/office/drawing/2014/main" id="{C014C706-CBB2-3B0A-C902-71D560249FE5}"/>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74098D9A-D5C5-F35B-1EE5-934A64C22E57}"/>
              </a:ext>
            </a:extLst>
          </p:cNvPr>
          <p:cNvSpPr>
            <a:spLocks noGrp="1" noChangeArrowheads="1"/>
          </p:cNvSpPr>
          <p:nvPr>
            <p:ph type="body" idx="1"/>
          </p:nvPr>
        </p:nvSpPr>
        <p:spPr>
          <a:xfrm>
            <a:off x="946150" y="4862513"/>
            <a:ext cx="5207000" cy="460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8D5A3443-3DA7-0D56-F5C8-8429927A51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6EED9278-2344-8C43-B254-FC8E17E22596}" type="slidenum">
              <a:rPr lang="en-US" altLang="es-ES" sz="1300" smtClean="0"/>
              <a:pPr/>
              <a:t>6</a:t>
            </a:fld>
            <a:endParaRPr lang="en-US" altLang="es-ES" sz="1300"/>
          </a:p>
        </p:txBody>
      </p:sp>
      <p:sp>
        <p:nvSpPr>
          <p:cNvPr id="22530" name="Rectangle 2">
            <a:extLst>
              <a:ext uri="{FF2B5EF4-FFF2-40B4-BE49-F238E27FC236}">
                <a16:creationId xmlns:a16="http://schemas.microsoft.com/office/drawing/2014/main" id="{4E959603-84AB-D86C-EE72-63F18A66F378}"/>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66E975C2-0531-982A-AB95-720A721B3C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s-ES"/>
              <a:t>A crystal is an ordered state of matter in which the position of the nuclei (and consequently all properties are periodically repeated in space). It is completely specified by the types and the positions of the nuclei in one repeated unit (primitive unit cell), and the riles that describe the repetition (translations). </a:t>
            </a:r>
          </a:p>
          <a:p>
            <a:pPr eaLnBrk="1" hangingPunct="1"/>
            <a:r>
              <a:rPr lang="en-US" altLang="es-ES"/>
              <a:t>The positions and types of the atoms in the primitive cell are called the basis. The set of translations, which generates the entire periodic crystal by repeating the basis, is a lattice of points in space called the Bravais lattice. Specification of the crystal can be summarized as:</a:t>
            </a:r>
          </a:p>
          <a:p>
            <a:pPr eaLnBrk="1" hangingPunct="1"/>
            <a:endParaRPr lang="en-US" altLang="es-ES"/>
          </a:p>
          <a:p>
            <a:pPr eaLnBrk="1" hangingPunct="1"/>
            <a:r>
              <a:rPr lang="en-US" altLang="es-ES"/>
              <a:t>Crystal structure = Bravais lattice + basis.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E7804159-BBD3-4C90-3B30-B497C1934F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5891C840-C9C6-F343-80A1-93A7404F44A9}" type="slidenum">
              <a:rPr lang="en-US" altLang="es-ES" sz="1300" smtClean="0"/>
              <a:pPr/>
              <a:t>7</a:t>
            </a:fld>
            <a:endParaRPr lang="en-US" altLang="es-ES" sz="1300"/>
          </a:p>
        </p:txBody>
      </p:sp>
      <p:sp>
        <p:nvSpPr>
          <p:cNvPr id="24578" name="Rectangle 2">
            <a:extLst>
              <a:ext uri="{FF2B5EF4-FFF2-40B4-BE49-F238E27FC236}">
                <a16:creationId xmlns:a16="http://schemas.microsoft.com/office/drawing/2014/main" id="{60C07CDC-B8BA-1E7F-C507-EF40B43AB767}"/>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850ECB45-C22D-1721-72CA-1C445F5E5C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s-ES"/>
              <a:t>The cell is not unique, since there are an infinite number of possible choices for the primitive translation vectors.</a:t>
            </a:r>
          </a:p>
          <a:p>
            <a:pPr eaLnBrk="1" hangingPunct="1"/>
            <a:r>
              <a:rPr lang="en-US" altLang="es-ES"/>
              <a:t>Sometimes, it is convenient to describe the solid in terms of a cell containing more atoms than the unit cell (the conventional cell) in order to simplify the description of the symmetry properties, e.g., so that the lattice vectors are orthogonal.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DAC57CB-A93D-609C-FFC1-831235214A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DDA7D2ED-64DD-7E43-8ACF-7B0FB5EBD58A}" type="slidenum">
              <a:rPr lang="en-US" altLang="es-ES" sz="1300" smtClean="0"/>
              <a:pPr/>
              <a:t>8</a:t>
            </a:fld>
            <a:endParaRPr lang="en-US" altLang="es-ES" sz="1300"/>
          </a:p>
        </p:txBody>
      </p:sp>
      <p:sp>
        <p:nvSpPr>
          <p:cNvPr id="26626" name="Rectangle 2">
            <a:extLst>
              <a:ext uri="{FF2B5EF4-FFF2-40B4-BE49-F238E27FC236}">
                <a16:creationId xmlns:a16="http://schemas.microsoft.com/office/drawing/2014/main" id="{C0F47189-DBEA-29B5-9111-11C87D483DB9}"/>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CC48D0C9-8397-0DDA-CE26-8246D1E0D7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s-ES"/>
              <a:t>Square lattice for CuO2 planes common to the cuprate high-temperature superconductors: there are three atoms per primitive cell. Right: honeycomb lattice for a single plane of graphite in hexagonal BN: the lattice is triangular and there are two atoms per primitive cell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F4FE0157-D624-F5AC-05F7-26081D5B8D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07A35909-EC3B-EF4D-93A2-60A693B29FA3}" type="slidenum">
              <a:rPr lang="en-US" altLang="es-ES" sz="1300" smtClean="0"/>
              <a:pPr/>
              <a:t>33</a:t>
            </a:fld>
            <a:endParaRPr lang="en-US" altLang="es-ES" sz="1300"/>
          </a:p>
        </p:txBody>
      </p:sp>
      <p:sp>
        <p:nvSpPr>
          <p:cNvPr id="41986" name="Rectangle 2">
            <a:extLst>
              <a:ext uri="{FF2B5EF4-FFF2-40B4-BE49-F238E27FC236}">
                <a16:creationId xmlns:a16="http://schemas.microsoft.com/office/drawing/2014/main" id="{4ABCDA39-115A-9CBE-585A-4A48FBDFFD1A}"/>
              </a:ext>
            </a:extLst>
          </p:cNvPr>
          <p:cNvSpPr>
            <a:spLocks noRot="1" noChangeArrowheads="1" noTextEdit="1"/>
          </p:cNvSpPr>
          <p:nvPr>
            <p:ph type="sldImg"/>
          </p:nvPr>
        </p:nvSpPr>
        <p:spPr>
          <a:xfrm>
            <a:off x="804863" y="768350"/>
            <a:ext cx="5494337" cy="3838575"/>
          </a:xfrm>
          <a:ln/>
        </p:spPr>
      </p:sp>
      <p:sp>
        <p:nvSpPr>
          <p:cNvPr id="41987" name="Rectangle 3">
            <a:extLst>
              <a:ext uri="{FF2B5EF4-FFF2-40B4-BE49-F238E27FC236}">
                <a16:creationId xmlns:a16="http://schemas.microsoft.com/office/drawing/2014/main" id="{676324D4-1F5D-7D1E-177B-31324EC3E4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211" tIns="50605" rIns="101211" bIns="50605"/>
          <a:lstStyle/>
          <a:p>
            <a:pPr eaLnBrk="1" hangingPunct="1"/>
            <a:endParaRPr lang="de-AT"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DFDD5829-135C-CEB8-2A55-9CDCB270BD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34C821FF-FD7D-E145-9ED2-279397316D95}" type="slidenum">
              <a:rPr lang="en-US" altLang="es-ES" sz="1300" smtClean="0"/>
              <a:pPr/>
              <a:t>38</a:t>
            </a:fld>
            <a:endParaRPr lang="en-US" altLang="es-ES" sz="1300"/>
          </a:p>
        </p:txBody>
      </p:sp>
      <p:sp>
        <p:nvSpPr>
          <p:cNvPr id="48130" name="Rectangle 2">
            <a:extLst>
              <a:ext uri="{FF2B5EF4-FFF2-40B4-BE49-F238E27FC236}">
                <a16:creationId xmlns:a16="http://schemas.microsoft.com/office/drawing/2014/main" id="{AA438FA8-F060-A28E-02D1-1F54E634CBEF}"/>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57315496-E9F2-33B5-9C4E-EE3911955602}"/>
              </a:ext>
            </a:extLst>
          </p:cNvPr>
          <p:cNvSpPr>
            <a:spLocks noGrp="1" noChangeArrowheads="1"/>
          </p:cNvSpPr>
          <p:nvPr>
            <p:ph type="body" idx="1"/>
          </p:nvPr>
        </p:nvSpPr>
        <p:spPr>
          <a:xfrm>
            <a:off x="946150" y="4862513"/>
            <a:ext cx="5207000" cy="460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75510A19-2D79-DD6D-9034-CA1C5107B7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45717A99-E59F-6647-821B-EB11B65B0A0A}" type="slidenum">
              <a:rPr lang="en-US" altLang="es-ES" sz="1300" smtClean="0"/>
              <a:pPr/>
              <a:t>40</a:t>
            </a:fld>
            <a:endParaRPr lang="en-US" altLang="es-ES" sz="1300"/>
          </a:p>
        </p:txBody>
      </p:sp>
      <p:sp>
        <p:nvSpPr>
          <p:cNvPr id="51202" name="Rectangle 2">
            <a:extLst>
              <a:ext uri="{FF2B5EF4-FFF2-40B4-BE49-F238E27FC236}">
                <a16:creationId xmlns:a16="http://schemas.microsoft.com/office/drawing/2014/main" id="{6DFD4803-1220-6F13-027C-7374B2F8B8F5}"/>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C7278952-119E-31C0-848B-795FA8D27F27}"/>
              </a:ext>
            </a:extLst>
          </p:cNvPr>
          <p:cNvSpPr>
            <a:spLocks noGrp="1" noChangeArrowheads="1"/>
          </p:cNvSpPr>
          <p:nvPr>
            <p:ph type="body" idx="1"/>
          </p:nvPr>
        </p:nvSpPr>
        <p:spPr>
          <a:xfrm>
            <a:off x="946150" y="4862513"/>
            <a:ext cx="5207000" cy="460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0DC1750-D247-0A07-04A1-AFA9BF8936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36E2C386-DD4E-524A-8929-A764A3B6E1DD}" type="slidenum">
              <a:rPr lang="en-US" altLang="es-ES" sz="1300" smtClean="0"/>
              <a:pPr/>
              <a:t>44</a:t>
            </a:fld>
            <a:endParaRPr lang="en-US" altLang="es-ES" sz="1300"/>
          </a:p>
        </p:txBody>
      </p:sp>
      <p:sp>
        <p:nvSpPr>
          <p:cNvPr id="56322" name="Rectangle 2">
            <a:extLst>
              <a:ext uri="{FF2B5EF4-FFF2-40B4-BE49-F238E27FC236}">
                <a16:creationId xmlns:a16="http://schemas.microsoft.com/office/drawing/2014/main" id="{14E48CF5-70CE-578D-E0E6-A2DA87E6C338}"/>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12054CB2-CE7B-B11A-B00B-F0C34F417FCB}"/>
              </a:ext>
            </a:extLst>
          </p:cNvPr>
          <p:cNvSpPr>
            <a:spLocks noGrp="1" noChangeArrowheads="1"/>
          </p:cNvSpPr>
          <p:nvPr>
            <p:ph type="body" idx="1"/>
          </p:nvPr>
        </p:nvSpPr>
        <p:spPr>
          <a:xfrm>
            <a:off x="946150" y="4862513"/>
            <a:ext cx="5207000" cy="460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7DCE076D-62DD-E11C-0815-21EF6411BF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614424E3-CFED-AA4C-841F-9ECBD9EA6D8D}" type="slidenum">
              <a:rPr lang="en-US" altLang="es-ES" sz="1300" smtClean="0"/>
              <a:pPr/>
              <a:t>46</a:t>
            </a:fld>
            <a:endParaRPr lang="en-US" altLang="es-ES" sz="1300"/>
          </a:p>
        </p:txBody>
      </p:sp>
      <p:sp>
        <p:nvSpPr>
          <p:cNvPr id="101378" name="Rectangle 2">
            <a:extLst>
              <a:ext uri="{FF2B5EF4-FFF2-40B4-BE49-F238E27FC236}">
                <a16:creationId xmlns:a16="http://schemas.microsoft.com/office/drawing/2014/main" id="{95D07C80-7618-429C-3C00-D1D51537F5DD}"/>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AC47A0E5-5264-3703-8DE1-19835D7FAE9C}"/>
              </a:ext>
            </a:extLst>
          </p:cNvPr>
          <p:cNvSpPr>
            <a:spLocks noGrp="1" noChangeArrowheads="1"/>
          </p:cNvSpPr>
          <p:nvPr>
            <p:ph type="body" idx="1"/>
          </p:nvPr>
        </p:nvSpPr>
        <p:spPr>
          <a:xfrm>
            <a:off x="946150" y="4862513"/>
            <a:ext cx="5207000" cy="4603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8575" y="1187450"/>
            <a:ext cx="7786688" cy="2525713"/>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298575" y="3810000"/>
            <a:ext cx="7786688" cy="17526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664F5039-5D59-F069-431C-9D731B3C846C}"/>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a:extLst>
              <a:ext uri="{FF2B5EF4-FFF2-40B4-BE49-F238E27FC236}">
                <a16:creationId xmlns:a16="http://schemas.microsoft.com/office/drawing/2014/main" id="{8469B383-A1F8-A80A-A578-A1B12D4950C4}"/>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6" name="Rectangle 6">
            <a:extLst>
              <a:ext uri="{FF2B5EF4-FFF2-40B4-BE49-F238E27FC236}">
                <a16:creationId xmlns:a16="http://schemas.microsoft.com/office/drawing/2014/main" id="{463D11C9-5ED1-EB30-50C2-3583ABC90926}"/>
              </a:ext>
            </a:extLst>
          </p:cNvPr>
          <p:cNvSpPr>
            <a:spLocks noGrp="1" noChangeArrowheads="1"/>
          </p:cNvSpPr>
          <p:nvPr>
            <p:ph type="sldNum" sz="quarter" idx="12"/>
          </p:nvPr>
        </p:nvSpPr>
        <p:spPr>
          <a:ln/>
        </p:spPr>
        <p:txBody>
          <a:bodyPr/>
          <a:lstStyle>
            <a:lvl1pPr>
              <a:defRPr/>
            </a:lvl1pPr>
          </a:lstStyle>
          <a:p>
            <a:pPr>
              <a:defRPr/>
            </a:pPr>
            <a:fld id="{00A831E5-0CFA-224A-A000-A0943356925A}" type="slidenum">
              <a:rPr lang="en-US" altLang="es-ES"/>
              <a:pPr>
                <a:defRPr/>
              </a:pPr>
              <a:t>‹Nº›</a:t>
            </a:fld>
            <a:endParaRPr lang="en-US" altLang="es-ES"/>
          </a:p>
        </p:txBody>
      </p:sp>
    </p:spTree>
    <p:extLst>
      <p:ext uri="{BB962C8B-B14F-4D97-AF65-F5344CB8AC3E}">
        <p14:creationId xmlns:p14="http://schemas.microsoft.com/office/powerpoint/2010/main" val="273340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70219D23-AB6A-579F-7666-303A5E489F5D}"/>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a:extLst>
              <a:ext uri="{FF2B5EF4-FFF2-40B4-BE49-F238E27FC236}">
                <a16:creationId xmlns:a16="http://schemas.microsoft.com/office/drawing/2014/main" id="{67BF27C3-4D8E-9410-8F9F-189DA038E6A8}"/>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6" name="Rectangle 6">
            <a:extLst>
              <a:ext uri="{FF2B5EF4-FFF2-40B4-BE49-F238E27FC236}">
                <a16:creationId xmlns:a16="http://schemas.microsoft.com/office/drawing/2014/main" id="{C23BE812-6397-0B42-BBE4-01D7C47DE648}"/>
              </a:ext>
            </a:extLst>
          </p:cNvPr>
          <p:cNvSpPr>
            <a:spLocks noGrp="1" noChangeArrowheads="1"/>
          </p:cNvSpPr>
          <p:nvPr>
            <p:ph type="sldNum" sz="quarter" idx="12"/>
          </p:nvPr>
        </p:nvSpPr>
        <p:spPr>
          <a:ln/>
        </p:spPr>
        <p:txBody>
          <a:bodyPr/>
          <a:lstStyle>
            <a:lvl1pPr>
              <a:defRPr/>
            </a:lvl1pPr>
          </a:lstStyle>
          <a:p>
            <a:pPr>
              <a:defRPr/>
            </a:pPr>
            <a:fld id="{A22BFFF9-83CF-D64E-AA86-62AF40BD6F10}" type="slidenum">
              <a:rPr lang="en-US" altLang="es-ES"/>
              <a:pPr>
                <a:defRPr/>
              </a:pPr>
              <a:t>‹Nº›</a:t>
            </a:fld>
            <a:endParaRPr lang="en-US" altLang="es-ES"/>
          </a:p>
        </p:txBody>
      </p:sp>
    </p:spTree>
    <p:extLst>
      <p:ext uri="{BB962C8B-B14F-4D97-AF65-F5344CB8AC3E}">
        <p14:creationId xmlns:p14="http://schemas.microsoft.com/office/powerpoint/2010/main" val="93871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99338" y="0"/>
            <a:ext cx="2465387" cy="648017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0" y="0"/>
            <a:ext cx="7246938" cy="64801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62C8180C-C7A8-6C47-62BA-745D8A0DB7C3}"/>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a:extLst>
              <a:ext uri="{FF2B5EF4-FFF2-40B4-BE49-F238E27FC236}">
                <a16:creationId xmlns:a16="http://schemas.microsoft.com/office/drawing/2014/main" id="{21DD7F6F-F4C8-A740-AE81-924F5A5B8BD3}"/>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6" name="Rectangle 6">
            <a:extLst>
              <a:ext uri="{FF2B5EF4-FFF2-40B4-BE49-F238E27FC236}">
                <a16:creationId xmlns:a16="http://schemas.microsoft.com/office/drawing/2014/main" id="{43392CFC-6D41-D46E-3EDE-EB72059BF9B4}"/>
              </a:ext>
            </a:extLst>
          </p:cNvPr>
          <p:cNvSpPr>
            <a:spLocks noGrp="1" noChangeArrowheads="1"/>
          </p:cNvSpPr>
          <p:nvPr>
            <p:ph type="sldNum" sz="quarter" idx="12"/>
          </p:nvPr>
        </p:nvSpPr>
        <p:spPr>
          <a:ln/>
        </p:spPr>
        <p:txBody>
          <a:bodyPr/>
          <a:lstStyle>
            <a:lvl1pPr>
              <a:defRPr/>
            </a:lvl1pPr>
          </a:lstStyle>
          <a:p>
            <a:pPr>
              <a:defRPr/>
            </a:pPr>
            <a:fld id="{C5EAF736-DFE7-DD4C-B64D-62DE6A506290}" type="slidenum">
              <a:rPr lang="en-US" altLang="es-ES"/>
              <a:pPr>
                <a:defRPr/>
              </a:pPr>
              <a:t>‹Nº›</a:t>
            </a:fld>
            <a:endParaRPr lang="en-US" altLang="es-ES"/>
          </a:p>
        </p:txBody>
      </p:sp>
    </p:spTree>
    <p:extLst>
      <p:ext uri="{BB962C8B-B14F-4D97-AF65-F5344CB8AC3E}">
        <p14:creationId xmlns:p14="http://schemas.microsoft.com/office/powerpoint/2010/main" val="90651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344025" cy="1209675"/>
          </a:xfrm>
        </p:spPr>
        <p:txBody>
          <a:bodyPr/>
          <a:lstStyle/>
          <a:p>
            <a:r>
              <a:rPr lang="es-ES"/>
              <a:t>Haga clic para modificar el estilo de título del patrón</a:t>
            </a:r>
          </a:p>
        </p:txBody>
      </p:sp>
      <p:sp>
        <p:nvSpPr>
          <p:cNvPr id="3" name="Marcador de texto 2"/>
          <p:cNvSpPr>
            <a:spLocks noGrp="1"/>
          </p:cNvSpPr>
          <p:nvPr>
            <p:ph type="body" sz="half" idx="1"/>
          </p:nvPr>
        </p:nvSpPr>
        <p:spPr>
          <a:xfrm>
            <a:off x="519113" y="1692275"/>
            <a:ext cx="4595812" cy="47879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quarter" idx="2"/>
          </p:nvPr>
        </p:nvSpPr>
        <p:spPr>
          <a:xfrm>
            <a:off x="5267325" y="1692275"/>
            <a:ext cx="4597400" cy="2317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contenido 4"/>
          <p:cNvSpPr>
            <a:spLocks noGrp="1"/>
          </p:cNvSpPr>
          <p:nvPr>
            <p:ph sz="quarter" idx="3"/>
          </p:nvPr>
        </p:nvSpPr>
        <p:spPr>
          <a:xfrm>
            <a:off x="5267325" y="4162425"/>
            <a:ext cx="4597400" cy="2317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a:extLst>
              <a:ext uri="{FF2B5EF4-FFF2-40B4-BE49-F238E27FC236}">
                <a16:creationId xmlns:a16="http://schemas.microsoft.com/office/drawing/2014/main" id="{4AA43167-7B9F-1A68-065D-FABAA7E27CC9}"/>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7" name="Rectangle 5">
            <a:extLst>
              <a:ext uri="{FF2B5EF4-FFF2-40B4-BE49-F238E27FC236}">
                <a16:creationId xmlns:a16="http://schemas.microsoft.com/office/drawing/2014/main" id="{09251601-12CD-4C76-C2A5-F252D4A7C7A1}"/>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8" name="Rectangle 6">
            <a:extLst>
              <a:ext uri="{FF2B5EF4-FFF2-40B4-BE49-F238E27FC236}">
                <a16:creationId xmlns:a16="http://schemas.microsoft.com/office/drawing/2014/main" id="{2A5362CB-2E3A-F16C-86E6-3A651B30C493}"/>
              </a:ext>
            </a:extLst>
          </p:cNvPr>
          <p:cNvSpPr>
            <a:spLocks noGrp="1" noChangeArrowheads="1"/>
          </p:cNvSpPr>
          <p:nvPr>
            <p:ph type="sldNum" sz="quarter" idx="12"/>
          </p:nvPr>
        </p:nvSpPr>
        <p:spPr>
          <a:ln/>
        </p:spPr>
        <p:txBody>
          <a:bodyPr/>
          <a:lstStyle>
            <a:lvl1pPr>
              <a:defRPr/>
            </a:lvl1pPr>
          </a:lstStyle>
          <a:p>
            <a:pPr>
              <a:defRPr/>
            </a:pPr>
            <a:fld id="{6D5E34B8-69FF-9442-90BA-79485CD94B4D}" type="slidenum">
              <a:rPr lang="en-US" altLang="es-ES"/>
              <a:pPr>
                <a:defRPr/>
              </a:pPr>
              <a:t>‹Nº›</a:t>
            </a:fld>
            <a:endParaRPr lang="en-US" altLang="es-ES"/>
          </a:p>
        </p:txBody>
      </p:sp>
    </p:spTree>
    <p:extLst>
      <p:ext uri="{BB962C8B-B14F-4D97-AF65-F5344CB8AC3E}">
        <p14:creationId xmlns:p14="http://schemas.microsoft.com/office/powerpoint/2010/main" val="1571925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1" y="0"/>
            <a:ext cx="9344799" cy="1209146"/>
          </a:xfrm>
        </p:spPr>
        <p:txBody>
          <a:bodyPr/>
          <a:lstStyle/>
          <a:p>
            <a:r>
              <a:rPr lang="es-ES_tradnl"/>
              <a:t>Clic para editar título</a:t>
            </a:r>
            <a:endParaRPr lang="es-ES"/>
          </a:p>
        </p:txBody>
      </p:sp>
      <p:sp>
        <p:nvSpPr>
          <p:cNvPr id="3" name="Marcador de contenido 2"/>
          <p:cNvSpPr>
            <a:spLocks noGrp="1"/>
          </p:cNvSpPr>
          <p:nvPr>
            <p:ph sz="quarter" idx="1"/>
          </p:nvPr>
        </p:nvSpPr>
        <p:spPr>
          <a:xfrm>
            <a:off x="519520" y="1692804"/>
            <a:ext cx="4593733" cy="231249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quarter" idx="2"/>
          </p:nvPr>
        </p:nvSpPr>
        <p:spPr>
          <a:xfrm>
            <a:off x="5270585" y="1692804"/>
            <a:ext cx="4593734" cy="231249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contenido 4"/>
          <p:cNvSpPr>
            <a:spLocks noGrp="1"/>
          </p:cNvSpPr>
          <p:nvPr>
            <p:ph sz="quarter" idx="3"/>
          </p:nvPr>
        </p:nvSpPr>
        <p:spPr>
          <a:xfrm>
            <a:off x="519520" y="4166517"/>
            <a:ext cx="4593733" cy="231417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contenido 5"/>
          <p:cNvSpPr>
            <a:spLocks noGrp="1"/>
          </p:cNvSpPr>
          <p:nvPr>
            <p:ph sz="quarter" idx="4"/>
          </p:nvPr>
        </p:nvSpPr>
        <p:spPr>
          <a:xfrm>
            <a:off x="5270585" y="4166517"/>
            <a:ext cx="4593734" cy="231417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a:extLst>
              <a:ext uri="{FF2B5EF4-FFF2-40B4-BE49-F238E27FC236}">
                <a16:creationId xmlns:a16="http://schemas.microsoft.com/office/drawing/2014/main" id="{C5E66553-8C85-DEC3-28DB-FD83B1983F05}"/>
              </a:ext>
            </a:extLst>
          </p:cNvPr>
          <p:cNvSpPr>
            <a:spLocks noGrp="1"/>
          </p:cNvSpPr>
          <p:nvPr>
            <p:ph type="dt" sz="half" idx="10"/>
          </p:nvPr>
        </p:nvSpPr>
        <p:spPr/>
        <p:txBody>
          <a:bodyPr/>
          <a:lstStyle>
            <a:lvl1pPr>
              <a:defRPr/>
            </a:lvl1pPr>
          </a:lstStyle>
          <a:p>
            <a:pPr>
              <a:defRPr/>
            </a:pPr>
            <a:endParaRPr lang="en-US"/>
          </a:p>
        </p:txBody>
      </p:sp>
      <p:sp>
        <p:nvSpPr>
          <p:cNvPr id="8" name="Marcador de pie de página 7">
            <a:extLst>
              <a:ext uri="{FF2B5EF4-FFF2-40B4-BE49-F238E27FC236}">
                <a16:creationId xmlns:a16="http://schemas.microsoft.com/office/drawing/2014/main" id="{5B4332C5-ED44-E8AC-C00F-CB4F4F84A252}"/>
              </a:ext>
            </a:extLst>
          </p:cNvPr>
          <p:cNvSpPr>
            <a:spLocks noGrp="1"/>
          </p:cNvSpPr>
          <p:nvPr>
            <p:ph type="ftr" sz="quarter" idx="11"/>
          </p:nvPr>
        </p:nvSpPr>
        <p:spPr/>
        <p:txBody>
          <a:bodyPr/>
          <a:lstStyle>
            <a:lvl1pPr>
              <a:defRPr/>
            </a:lvl1pPr>
          </a:lstStyle>
          <a:p>
            <a:pPr>
              <a:defRPr/>
            </a:pPr>
            <a:endParaRPr lang="en-US"/>
          </a:p>
        </p:txBody>
      </p:sp>
      <p:sp>
        <p:nvSpPr>
          <p:cNvPr id="9" name="Marcador de número de diapositiva 8">
            <a:extLst>
              <a:ext uri="{FF2B5EF4-FFF2-40B4-BE49-F238E27FC236}">
                <a16:creationId xmlns:a16="http://schemas.microsoft.com/office/drawing/2014/main" id="{4F539693-9256-6B82-F86D-E3DB032E8E09}"/>
              </a:ext>
            </a:extLst>
          </p:cNvPr>
          <p:cNvSpPr>
            <a:spLocks noGrp="1"/>
          </p:cNvSpPr>
          <p:nvPr>
            <p:ph type="sldNum" sz="quarter" idx="12"/>
          </p:nvPr>
        </p:nvSpPr>
        <p:spPr/>
        <p:txBody>
          <a:bodyPr/>
          <a:lstStyle>
            <a:lvl1pPr>
              <a:defRPr/>
            </a:lvl1pPr>
          </a:lstStyle>
          <a:p>
            <a:pPr>
              <a:defRPr/>
            </a:pPr>
            <a:fld id="{EAD2D759-9A03-B548-AB22-D4B1D2BCF43D}" type="slidenum">
              <a:rPr lang="en-US"/>
              <a:pPr>
                <a:defRPr/>
              </a:pPr>
              <a:t>‹Nº›</a:t>
            </a:fld>
            <a:endParaRPr lang="en-US"/>
          </a:p>
        </p:txBody>
      </p:sp>
    </p:spTree>
    <p:extLst>
      <p:ext uri="{BB962C8B-B14F-4D97-AF65-F5344CB8AC3E}">
        <p14:creationId xmlns:p14="http://schemas.microsoft.com/office/powerpoint/2010/main" val="28058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281D5114-C106-933D-6139-09AF529238C3}"/>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a:extLst>
              <a:ext uri="{FF2B5EF4-FFF2-40B4-BE49-F238E27FC236}">
                <a16:creationId xmlns:a16="http://schemas.microsoft.com/office/drawing/2014/main" id="{50A9B26D-92BB-960E-F241-FF08A37E378C}"/>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6" name="Rectangle 6">
            <a:extLst>
              <a:ext uri="{FF2B5EF4-FFF2-40B4-BE49-F238E27FC236}">
                <a16:creationId xmlns:a16="http://schemas.microsoft.com/office/drawing/2014/main" id="{98F260F3-60CC-1A32-6F41-3F2E900B59D3}"/>
              </a:ext>
            </a:extLst>
          </p:cNvPr>
          <p:cNvSpPr>
            <a:spLocks noGrp="1" noChangeArrowheads="1"/>
          </p:cNvSpPr>
          <p:nvPr>
            <p:ph type="sldNum" sz="quarter" idx="12"/>
          </p:nvPr>
        </p:nvSpPr>
        <p:spPr>
          <a:ln/>
        </p:spPr>
        <p:txBody>
          <a:bodyPr/>
          <a:lstStyle>
            <a:lvl1pPr>
              <a:defRPr/>
            </a:lvl1pPr>
          </a:lstStyle>
          <a:p>
            <a:pPr>
              <a:defRPr/>
            </a:pPr>
            <a:fld id="{F89271E6-8CC5-B448-AD4B-67787AB95787}" type="slidenum">
              <a:rPr lang="en-US" altLang="es-ES"/>
              <a:pPr>
                <a:defRPr/>
              </a:pPr>
              <a:t>‹Nº›</a:t>
            </a:fld>
            <a:endParaRPr lang="en-US" altLang="es-ES"/>
          </a:p>
        </p:txBody>
      </p:sp>
    </p:spTree>
    <p:extLst>
      <p:ext uri="{BB962C8B-B14F-4D97-AF65-F5344CB8AC3E}">
        <p14:creationId xmlns:p14="http://schemas.microsoft.com/office/powerpoint/2010/main" val="362815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08025" y="1808163"/>
            <a:ext cx="8956675" cy="30178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708025" y="4854575"/>
            <a:ext cx="8956675" cy="15875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82CE5CB5-EA82-E1D1-7053-AF6D75D0997D}"/>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a:extLst>
              <a:ext uri="{FF2B5EF4-FFF2-40B4-BE49-F238E27FC236}">
                <a16:creationId xmlns:a16="http://schemas.microsoft.com/office/drawing/2014/main" id="{0C224318-6843-8100-8B5B-EFCDDE7E1E66}"/>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6" name="Rectangle 6">
            <a:extLst>
              <a:ext uri="{FF2B5EF4-FFF2-40B4-BE49-F238E27FC236}">
                <a16:creationId xmlns:a16="http://schemas.microsoft.com/office/drawing/2014/main" id="{04D5ACBB-051C-FD94-5988-32C38D570333}"/>
              </a:ext>
            </a:extLst>
          </p:cNvPr>
          <p:cNvSpPr>
            <a:spLocks noGrp="1" noChangeArrowheads="1"/>
          </p:cNvSpPr>
          <p:nvPr>
            <p:ph type="sldNum" sz="quarter" idx="12"/>
          </p:nvPr>
        </p:nvSpPr>
        <p:spPr>
          <a:ln/>
        </p:spPr>
        <p:txBody>
          <a:bodyPr/>
          <a:lstStyle>
            <a:lvl1pPr>
              <a:defRPr/>
            </a:lvl1pPr>
          </a:lstStyle>
          <a:p>
            <a:pPr>
              <a:defRPr/>
            </a:pPr>
            <a:fld id="{FE56783A-47F9-FB4B-9390-F299586AC8EA}" type="slidenum">
              <a:rPr lang="en-US" altLang="es-ES"/>
              <a:pPr>
                <a:defRPr/>
              </a:pPr>
              <a:t>‹Nº›</a:t>
            </a:fld>
            <a:endParaRPr lang="en-US" altLang="es-ES"/>
          </a:p>
        </p:txBody>
      </p:sp>
    </p:spTree>
    <p:extLst>
      <p:ext uri="{BB962C8B-B14F-4D97-AF65-F5344CB8AC3E}">
        <p14:creationId xmlns:p14="http://schemas.microsoft.com/office/powerpoint/2010/main" val="187966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519113" y="1692275"/>
            <a:ext cx="4595812" cy="47879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5267325" y="1692275"/>
            <a:ext cx="4597400" cy="47879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258F16C1-AAA2-D665-B9C3-C1D1F822594D}"/>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a:extLst>
              <a:ext uri="{FF2B5EF4-FFF2-40B4-BE49-F238E27FC236}">
                <a16:creationId xmlns:a16="http://schemas.microsoft.com/office/drawing/2014/main" id="{B2004B81-4880-3F90-3263-BFB8FF1DE925}"/>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7" name="Rectangle 6">
            <a:extLst>
              <a:ext uri="{FF2B5EF4-FFF2-40B4-BE49-F238E27FC236}">
                <a16:creationId xmlns:a16="http://schemas.microsoft.com/office/drawing/2014/main" id="{397BC662-375F-9342-2E27-F6DB5BCC3133}"/>
              </a:ext>
            </a:extLst>
          </p:cNvPr>
          <p:cNvSpPr>
            <a:spLocks noGrp="1" noChangeArrowheads="1"/>
          </p:cNvSpPr>
          <p:nvPr>
            <p:ph type="sldNum" sz="quarter" idx="12"/>
          </p:nvPr>
        </p:nvSpPr>
        <p:spPr>
          <a:ln/>
        </p:spPr>
        <p:txBody>
          <a:bodyPr/>
          <a:lstStyle>
            <a:lvl1pPr>
              <a:defRPr/>
            </a:lvl1pPr>
          </a:lstStyle>
          <a:p>
            <a:pPr>
              <a:defRPr/>
            </a:pPr>
            <a:fld id="{9A69A133-9E9A-6E43-AE27-C6EEE0DBD868}" type="slidenum">
              <a:rPr lang="en-US" altLang="es-ES"/>
              <a:pPr>
                <a:defRPr/>
              </a:pPr>
              <a:t>‹Nº›</a:t>
            </a:fld>
            <a:endParaRPr lang="en-US" altLang="es-ES"/>
          </a:p>
        </p:txBody>
      </p:sp>
    </p:spTree>
    <p:extLst>
      <p:ext uri="{BB962C8B-B14F-4D97-AF65-F5344CB8AC3E}">
        <p14:creationId xmlns:p14="http://schemas.microsoft.com/office/powerpoint/2010/main" val="366088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715963" y="385763"/>
            <a:ext cx="8955087" cy="1403350"/>
          </a:xfrm>
        </p:spPr>
        <p:txBody>
          <a:bodyPr/>
          <a:lstStyle/>
          <a:p>
            <a:r>
              <a:rPr lang="es-ES"/>
              <a:t>Haga clic para modificar el estilo de título del patrón</a:t>
            </a:r>
          </a:p>
        </p:txBody>
      </p:sp>
      <p:sp>
        <p:nvSpPr>
          <p:cNvPr id="3" name="Marcador de texto 2"/>
          <p:cNvSpPr>
            <a:spLocks noGrp="1"/>
          </p:cNvSpPr>
          <p:nvPr>
            <p:ph type="body" idx="1"/>
          </p:nvPr>
        </p:nvSpPr>
        <p:spPr>
          <a:xfrm>
            <a:off x="715963" y="1778000"/>
            <a:ext cx="4392612" cy="871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715963" y="2649538"/>
            <a:ext cx="4392612" cy="38989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5256213" y="1778000"/>
            <a:ext cx="4414837" cy="871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5256213" y="2649538"/>
            <a:ext cx="4414837" cy="38989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08154C45-1F2A-466F-FA1F-4F9833662180}"/>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8" name="Rectangle 5">
            <a:extLst>
              <a:ext uri="{FF2B5EF4-FFF2-40B4-BE49-F238E27FC236}">
                <a16:creationId xmlns:a16="http://schemas.microsoft.com/office/drawing/2014/main" id="{39D9FCF7-D83D-B561-FFB6-827D7643B284}"/>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9" name="Rectangle 6">
            <a:extLst>
              <a:ext uri="{FF2B5EF4-FFF2-40B4-BE49-F238E27FC236}">
                <a16:creationId xmlns:a16="http://schemas.microsoft.com/office/drawing/2014/main" id="{3DECFAF3-C54A-2EDC-1C49-6CFD576C9B9D}"/>
              </a:ext>
            </a:extLst>
          </p:cNvPr>
          <p:cNvSpPr>
            <a:spLocks noGrp="1" noChangeArrowheads="1"/>
          </p:cNvSpPr>
          <p:nvPr>
            <p:ph type="sldNum" sz="quarter" idx="12"/>
          </p:nvPr>
        </p:nvSpPr>
        <p:spPr>
          <a:ln/>
        </p:spPr>
        <p:txBody>
          <a:bodyPr/>
          <a:lstStyle>
            <a:lvl1pPr>
              <a:defRPr/>
            </a:lvl1pPr>
          </a:lstStyle>
          <a:p>
            <a:pPr>
              <a:defRPr/>
            </a:pPr>
            <a:fld id="{F59D0699-8F0C-AD49-BA6E-A07CB17C0300}" type="slidenum">
              <a:rPr lang="en-US" altLang="es-ES"/>
              <a:pPr>
                <a:defRPr/>
              </a:pPr>
              <a:t>‹Nº›</a:t>
            </a:fld>
            <a:endParaRPr lang="en-US" altLang="es-ES"/>
          </a:p>
        </p:txBody>
      </p:sp>
    </p:spTree>
    <p:extLst>
      <p:ext uri="{BB962C8B-B14F-4D97-AF65-F5344CB8AC3E}">
        <p14:creationId xmlns:p14="http://schemas.microsoft.com/office/powerpoint/2010/main" val="139300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A9D0918C-E693-F07C-0A67-415FFA99EA79}"/>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4" name="Rectangle 5">
            <a:extLst>
              <a:ext uri="{FF2B5EF4-FFF2-40B4-BE49-F238E27FC236}">
                <a16:creationId xmlns:a16="http://schemas.microsoft.com/office/drawing/2014/main" id="{3AE20E8D-AE09-E9C1-E094-E98F715EAA3A}"/>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5" name="Rectangle 6">
            <a:extLst>
              <a:ext uri="{FF2B5EF4-FFF2-40B4-BE49-F238E27FC236}">
                <a16:creationId xmlns:a16="http://schemas.microsoft.com/office/drawing/2014/main" id="{B947932C-62C2-04E1-CB9E-9BCDCB06BE44}"/>
              </a:ext>
            </a:extLst>
          </p:cNvPr>
          <p:cNvSpPr>
            <a:spLocks noGrp="1" noChangeArrowheads="1"/>
          </p:cNvSpPr>
          <p:nvPr>
            <p:ph type="sldNum" sz="quarter" idx="12"/>
          </p:nvPr>
        </p:nvSpPr>
        <p:spPr>
          <a:ln/>
        </p:spPr>
        <p:txBody>
          <a:bodyPr/>
          <a:lstStyle>
            <a:lvl1pPr>
              <a:defRPr/>
            </a:lvl1pPr>
          </a:lstStyle>
          <a:p>
            <a:pPr>
              <a:defRPr/>
            </a:pPr>
            <a:fld id="{629AB25C-5C72-4942-9587-7F9256E260A3}" type="slidenum">
              <a:rPr lang="en-US" altLang="es-ES"/>
              <a:pPr>
                <a:defRPr/>
              </a:pPr>
              <a:t>‹Nº›</a:t>
            </a:fld>
            <a:endParaRPr lang="en-US" altLang="es-ES"/>
          </a:p>
        </p:txBody>
      </p:sp>
    </p:spTree>
    <p:extLst>
      <p:ext uri="{BB962C8B-B14F-4D97-AF65-F5344CB8AC3E}">
        <p14:creationId xmlns:p14="http://schemas.microsoft.com/office/powerpoint/2010/main" val="195218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82A311-B7AE-C6C9-C84F-8BD0FCFA3268}"/>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3" name="Rectangle 5">
            <a:extLst>
              <a:ext uri="{FF2B5EF4-FFF2-40B4-BE49-F238E27FC236}">
                <a16:creationId xmlns:a16="http://schemas.microsoft.com/office/drawing/2014/main" id="{96D5CE61-00EA-1A2C-0CDD-18014D085DDA}"/>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4" name="Rectangle 6">
            <a:extLst>
              <a:ext uri="{FF2B5EF4-FFF2-40B4-BE49-F238E27FC236}">
                <a16:creationId xmlns:a16="http://schemas.microsoft.com/office/drawing/2014/main" id="{A71D76FD-3C35-E5E1-F95F-FD0C359D2E73}"/>
              </a:ext>
            </a:extLst>
          </p:cNvPr>
          <p:cNvSpPr>
            <a:spLocks noGrp="1" noChangeArrowheads="1"/>
          </p:cNvSpPr>
          <p:nvPr>
            <p:ph type="sldNum" sz="quarter" idx="12"/>
          </p:nvPr>
        </p:nvSpPr>
        <p:spPr>
          <a:ln/>
        </p:spPr>
        <p:txBody>
          <a:bodyPr/>
          <a:lstStyle>
            <a:lvl1pPr>
              <a:defRPr/>
            </a:lvl1pPr>
          </a:lstStyle>
          <a:p>
            <a:pPr>
              <a:defRPr/>
            </a:pPr>
            <a:fld id="{9D8FDAFE-1BB3-4F4C-9028-AB07FD2FA9A7}" type="slidenum">
              <a:rPr lang="en-US" altLang="es-ES"/>
              <a:pPr>
                <a:defRPr/>
              </a:pPr>
              <a:t>‹Nº›</a:t>
            </a:fld>
            <a:endParaRPr lang="en-US" altLang="es-ES"/>
          </a:p>
        </p:txBody>
      </p:sp>
    </p:spTree>
    <p:extLst>
      <p:ext uri="{BB962C8B-B14F-4D97-AF65-F5344CB8AC3E}">
        <p14:creationId xmlns:p14="http://schemas.microsoft.com/office/powerpoint/2010/main" val="263979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15963" y="484188"/>
            <a:ext cx="3348037" cy="1692275"/>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4414838" y="1044575"/>
            <a:ext cx="5256212" cy="5156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715963" y="2176463"/>
            <a:ext cx="3348037" cy="4032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F1FD069A-4C88-9E3F-C08E-56795352F30D}"/>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a:extLst>
              <a:ext uri="{FF2B5EF4-FFF2-40B4-BE49-F238E27FC236}">
                <a16:creationId xmlns:a16="http://schemas.microsoft.com/office/drawing/2014/main" id="{CC37DD55-1A21-B5AF-6182-A177FDBE9ADC}"/>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7" name="Rectangle 6">
            <a:extLst>
              <a:ext uri="{FF2B5EF4-FFF2-40B4-BE49-F238E27FC236}">
                <a16:creationId xmlns:a16="http://schemas.microsoft.com/office/drawing/2014/main" id="{EA2D86E0-BB30-6FFE-F179-511C80F52C6A}"/>
              </a:ext>
            </a:extLst>
          </p:cNvPr>
          <p:cNvSpPr>
            <a:spLocks noGrp="1" noChangeArrowheads="1"/>
          </p:cNvSpPr>
          <p:nvPr>
            <p:ph type="sldNum" sz="quarter" idx="12"/>
          </p:nvPr>
        </p:nvSpPr>
        <p:spPr>
          <a:ln/>
        </p:spPr>
        <p:txBody>
          <a:bodyPr/>
          <a:lstStyle>
            <a:lvl1pPr>
              <a:defRPr/>
            </a:lvl1pPr>
          </a:lstStyle>
          <a:p>
            <a:pPr>
              <a:defRPr/>
            </a:pPr>
            <a:fld id="{DE6677C6-2B64-E944-9FED-E013646F9FE1}" type="slidenum">
              <a:rPr lang="en-US" altLang="es-ES"/>
              <a:pPr>
                <a:defRPr/>
              </a:pPr>
              <a:t>‹Nº›</a:t>
            </a:fld>
            <a:endParaRPr lang="en-US" altLang="es-ES"/>
          </a:p>
        </p:txBody>
      </p:sp>
    </p:spTree>
    <p:extLst>
      <p:ext uri="{BB962C8B-B14F-4D97-AF65-F5344CB8AC3E}">
        <p14:creationId xmlns:p14="http://schemas.microsoft.com/office/powerpoint/2010/main" val="176584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15963" y="484188"/>
            <a:ext cx="3348037" cy="1692275"/>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4414838" y="1044575"/>
            <a:ext cx="5256212" cy="515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715963" y="2176463"/>
            <a:ext cx="3348037" cy="4032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A924886D-CFD3-373B-46E7-5782D8C1E26F}"/>
              </a:ext>
            </a:extLst>
          </p:cNvPr>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a:extLst>
              <a:ext uri="{FF2B5EF4-FFF2-40B4-BE49-F238E27FC236}">
                <a16:creationId xmlns:a16="http://schemas.microsoft.com/office/drawing/2014/main" id="{3FF01BBF-E522-D16D-E9C7-096F43EC2554}"/>
              </a:ext>
            </a:extLst>
          </p:cNvPr>
          <p:cNvSpPr>
            <a:spLocks noGrp="1" noChangeArrowheads="1"/>
          </p:cNvSpPr>
          <p:nvPr>
            <p:ph type="ftr" sz="quarter" idx="11"/>
          </p:nvPr>
        </p:nvSpPr>
        <p:spPr>
          <a:ln/>
        </p:spPr>
        <p:txBody>
          <a:bodyPr/>
          <a:lstStyle>
            <a:lvl1pPr>
              <a:defRPr/>
            </a:lvl1pPr>
          </a:lstStyle>
          <a:p>
            <a:pPr>
              <a:defRPr/>
            </a:pPr>
            <a:endParaRPr lang="en-US" altLang="es-ES"/>
          </a:p>
        </p:txBody>
      </p:sp>
      <p:sp>
        <p:nvSpPr>
          <p:cNvPr id="7" name="Rectangle 6">
            <a:extLst>
              <a:ext uri="{FF2B5EF4-FFF2-40B4-BE49-F238E27FC236}">
                <a16:creationId xmlns:a16="http://schemas.microsoft.com/office/drawing/2014/main" id="{298F0109-2E88-EB1C-4F05-867D056F5D13}"/>
              </a:ext>
            </a:extLst>
          </p:cNvPr>
          <p:cNvSpPr>
            <a:spLocks noGrp="1" noChangeArrowheads="1"/>
          </p:cNvSpPr>
          <p:nvPr>
            <p:ph type="sldNum" sz="quarter" idx="12"/>
          </p:nvPr>
        </p:nvSpPr>
        <p:spPr>
          <a:ln/>
        </p:spPr>
        <p:txBody>
          <a:bodyPr/>
          <a:lstStyle>
            <a:lvl1pPr>
              <a:defRPr/>
            </a:lvl1pPr>
          </a:lstStyle>
          <a:p>
            <a:pPr>
              <a:defRPr/>
            </a:pPr>
            <a:fld id="{99879A49-CA9F-EF4B-B1E9-D66FE63A55F4}" type="slidenum">
              <a:rPr lang="en-US" altLang="es-ES"/>
              <a:pPr>
                <a:defRPr/>
              </a:pPr>
              <a:t>‹Nº›</a:t>
            </a:fld>
            <a:endParaRPr lang="en-US" altLang="es-ES"/>
          </a:p>
        </p:txBody>
      </p:sp>
    </p:spTree>
    <p:extLst>
      <p:ext uri="{BB962C8B-B14F-4D97-AF65-F5344CB8AC3E}">
        <p14:creationId xmlns:p14="http://schemas.microsoft.com/office/powerpoint/2010/main" val="77317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50000">
              <a:schemeClr val="accent2"/>
            </a:gs>
            <a:gs pos="100000">
              <a:srgbClr val="181847"/>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4AD0CD-FAD6-B2A5-680C-D9505620B313}"/>
              </a:ext>
            </a:extLst>
          </p:cNvPr>
          <p:cNvSpPr>
            <a:spLocks noGrp="1" noChangeArrowheads="1"/>
          </p:cNvSpPr>
          <p:nvPr>
            <p:ph type="title"/>
          </p:nvPr>
        </p:nvSpPr>
        <p:spPr bwMode="auto">
          <a:xfrm>
            <a:off x="0" y="0"/>
            <a:ext cx="93440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691" tIns="50346" rIns="100691" bIns="50346" numCol="1" anchor="ctr" anchorCtr="0" compatLnSpc="1">
            <a:prstTxWarp prst="textNoShape">
              <a:avLst/>
            </a:prstTxWarp>
          </a:bodyPr>
          <a:lstStyle/>
          <a:p>
            <a:pPr lvl="0"/>
            <a:r>
              <a:rPr lang="en-US" altLang="es-ES"/>
              <a:t>Click to edit Master title style</a:t>
            </a:r>
          </a:p>
        </p:txBody>
      </p:sp>
      <p:sp>
        <p:nvSpPr>
          <p:cNvPr id="1027" name="Rectangle 3">
            <a:extLst>
              <a:ext uri="{FF2B5EF4-FFF2-40B4-BE49-F238E27FC236}">
                <a16:creationId xmlns:a16="http://schemas.microsoft.com/office/drawing/2014/main" id="{8159B4FA-6CBE-5B90-EAE5-A67133793518}"/>
              </a:ext>
            </a:extLst>
          </p:cNvPr>
          <p:cNvSpPr>
            <a:spLocks noGrp="1" noChangeArrowheads="1"/>
          </p:cNvSpPr>
          <p:nvPr>
            <p:ph type="body" idx="1"/>
          </p:nvPr>
        </p:nvSpPr>
        <p:spPr bwMode="auto">
          <a:xfrm>
            <a:off x="519113" y="1692275"/>
            <a:ext cx="9345612"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691" tIns="50346" rIns="100691" bIns="50346"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p>
        </p:txBody>
      </p:sp>
      <p:sp>
        <p:nvSpPr>
          <p:cNvPr id="1028" name="Rectangle 4">
            <a:extLst>
              <a:ext uri="{FF2B5EF4-FFF2-40B4-BE49-F238E27FC236}">
                <a16:creationId xmlns:a16="http://schemas.microsoft.com/office/drawing/2014/main" id="{E0704839-AD9B-9D2E-406E-4332F53102F7}"/>
              </a:ext>
            </a:extLst>
          </p:cNvPr>
          <p:cNvSpPr>
            <a:spLocks noGrp="1" noChangeArrowheads="1"/>
          </p:cNvSpPr>
          <p:nvPr>
            <p:ph type="dt" sz="half" idx="2"/>
          </p:nvPr>
        </p:nvSpPr>
        <p:spPr bwMode="auto">
          <a:xfrm>
            <a:off x="519113" y="6607175"/>
            <a:ext cx="2422525" cy="503238"/>
          </a:xfrm>
          <a:prstGeom prst="rect">
            <a:avLst/>
          </a:prstGeom>
          <a:noFill/>
          <a:ln>
            <a:noFill/>
          </a:ln>
          <a:effectLst/>
        </p:spPr>
        <p:txBody>
          <a:bodyPr vert="horz" wrap="square" lIns="100691" tIns="50346" rIns="100691" bIns="50346" numCol="1" anchor="t" anchorCtr="0" compatLnSpc="1">
            <a:prstTxWarp prst="textNoShape">
              <a:avLst/>
            </a:prstTxWarp>
          </a:bodyPr>
          <a:lstStyle>
            <a:lvl1pPr defTabSz="1008063" eaLnBrk="1" hangingPunct="1">
              <a:defRPr sz="1500"/>
            </a:lvl1pPr>
          </a:lstStyle>
          <a:p>
            <a:pPr>
              <a:defRPr/>
            </a:pPr>
            <a:endParaRPr lang="en-US" altLang="es-ES"/>
          </a:p>
        </p:txBody>
      </p:sp>
      <p:sp>
        <p:nvSpPr>
          <p:cNvPr id="1029" name="Rectangle 5">
            <a:extLst>
              <a:ext uri="{FF2B5EF4-FFF2-40B4-BE49-F238E27FC236}">
                <a16:creationId xmlns:a16="http://schemas.microsoft.com/office/drawing/2014/main" id="{B9BB71C8-0278-76AD-868F-93FFC93462BC}"/>
              </a:ext>
            </a:extLst>
          </p:cNvPr>
          <p:cNvSpPr>
            <a:spLocks noGrp="1" noChangeArrowheads="1"/>
          </p:cNvSpPr>
          <p:nvPr>
            <p:ph type="ftr" sz="quarter" idx="3"/>
          </p:nvPr>
        </p:nvSpPr>
        <p:spPr bwMode="auto">
          <a:xfrm>
            <a:off x="3548063" y="6607175"/>
            <a:ext cx="3287712" cy="503238"/>
          </a:xfrm>
          <a:prstGeom prst="rect">
            <a:avLst/>
          </a:prstGeom>
          <a:noFill/>
          <a:ln>
            <a:noFill/>
          </a:ln>
          <a:effectLst/>
        </p:spPr>
        <p:txBody>
          <a:bodyPr vert="horz" wrap="square" lIns="100691" tIns="50346" rIns="100691" bIns="50346" numCol="1" anchor="t" anchorCtr="0" compatLnSpc="1">
            <a:prstTxWarp prst="textNoShape">
              <a:avLst/>
            </a:prstTxWarp>
          </a:bodyPr>
          <a:lstStyle>
            <a:lvl1pPr algn="ctr" defTabSz="1008063" eaLnBrk="1" hangingPunct="1">
              <a:defRPr sz="1500"/>
            </a:lvl1pPr>
          </a:lstStyle>
          <a:p>
            <a:pPr>
              <a:defRPr/>
            </a:pPr>
            <a:endParaRPr lang="en-US" altLang="es-ES"/>
          </a:p>
        </p:txBody>
      </p:sp>
      <p:sp>
        <p:nvSpPr>
          <p:cNvPr id="1030" name="Rectangle 6">
            <a:extLst>
              <a:ext uri="{FF2B5EF4-FFF2-40B4-BE49-F238E27FC236}">
                <a16:creationId xmlns:a16="http://schemas.microsoft.com/office/drawing/2014/main" id="{479EFF9C-1926-9C5A-3EA6-9FA57346799C}"/>
              </a:ext>
            </a:extLst>
          </p:cNvPr>
          <p:cNvSpPr>
            <a:spLocks noGrp="1" noChangeArrowheads="1"/>
          </p:cNvSpPr>
          <p:nvPr>
            <p:ph type="sldNum" sz="quarter" idx="4"/>
          </p:nvPr>
        </p:nvSpPr>
        <p:spPr bwMode="auto">
          <a:xfrm>
            <a:off x="7442200" y="6607175"/>
            <a:ext cx="2422525" cy="503238"/>
          </a:xfrm>
          <a:prstGeom prst="rect">
            <a:avLst/>
          </a:prstGeom>
          <a:noFill/>
          <a:ln>
            <a:noFill/>
          </a:ln>
          <a:effectLst/>
        </p:spPr>
        <p:txBody>
          <a:bodyPr vert="horz" wrap="square" lIns="100691" tIns="50346" rIns="100691" bIns="50346" numCol="1" anchor="t" anchorCtr="0" compatLnSpc="1">
            <a:prstTxWarp prst="textNoShape">
              <a:avLst/>
            </a:prstTxWarp>
          </a:bodyPr>
          <a:lstStyle>
            <a:lvl1pPr algn="r" defTabSz="1008063" eaLnBrk="1" hangingPunct="1">
              <a:defRPr sz="1500"/>
            </a:lvl1pPr>
          </a:lstStyle>
          <a:p>
            <a:pPr>
              <a:defRPr/>
            </a:pPr>
            <a:fld id="{7FCCC0DB-DE4F-DB44-A84D-A58BD25D3C79}"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1008063" rtl="0" eaLnBrk="0" fontAlgn="base" hangingPunct="0">
        <a:spcBef>
          <a:spcPct val="0"/>
        </a:spcBef>
        <a:spcAft>
          <a:spcPct val="0"/>
        </a:spcAft>
        <a:defRPr sz="3100" b="1" kern="1200">
          <a:solidFill>
            <a:srgbClr val="FFFF00"/>
          </a:solidFill>
          <a:latin typeface="+mj-lt"/>
          <a:ea typeface="+mj-ea"/>
          <a:cs typeface="+mj-cs"/>
        </a:defRPr>
      </a:lvl1pPr>
      <a:lvl2pPr algn="l" defTabSz="1008063" rtl="0" eaLnBrk="0" fontAlgn="base" hangingPunct="0">
        <a:spcBef>
          <a:spcPct val="0"/>
        </a:spcBef>
        <a:spcAft>
          <a:spcPct val="0"/>
        </a:spcAft>
        <a:defRPr sz="3100" b="1">
          <a:solidFill>
            <a:srgbClr val="FFFF00"/>
          </a:solidFill>
          <a:latin typeface="Arial" panose="020B0604020202020204" pitchFamily="34" charset="0"/>
        </a:defRPr>
      </a:lvl2pPr>
      <a:lvl3pPr algn="l" defTabSz="1008063" rtl="0" eaLnBrk="0" fontAlgn="base" hangingPunct="0">
        <a:spcBef>
          <a:spcPct val="0"/>
        </a:spcBef>
        <a:spcAft>
          <a:spcPct val="0"/>
        </a:spcAft>
        <a:defRPr sz="3100" b="1">
          <a:solidFill>
            <a:srgbClr val="FFFF00"/>
          </a:solidFill>
          <a:latin typeface="Arial" panose="020B0604020202020204" pitchFamily="34" charset="0"/>
        </a:defRPr>
      </a:lvl3pPr>
      <a:lvl4pPr algn="l" defTabSz="1008063" rtl="0" eaLnBrk="0" fontAlgn="base" hangingPunct="0">
        <a:spcBef>
          <a:spcPct val="0"/>
        </a:spcBef>
        <a:spcAft>
          <a:spcPct val="0"/>
        </a:spcAft>
        <a:defRPr sz="3100" b="1">
          <a:solidFill>
            <a:srgbClr val="FFFF00"/>
          </a:solidFill>
          <a:latin typeface="Arial" panose="020B0604020202020204" pitchFamily="34" charset="0"/>
        </a:defRPr>
      </a:lvl4pPr>
      <a:lvl5pPr algn="l" defTabSz="1008063" rtl="0" eaLnBrk="0" fontAlgn="base" hangingPunct="0">
        <a:spcBef>
          <a:spcPct val="0"/>
        </a:spcBef>
        <a:spcAft>
          <a:spcPct val="0"/>
        </a:spcAft>
        <a:defRPr sz="3100" b="1">
          <a:solidFill>
            <a:srgbClr val="FFFF00"/>
          </a:solidFill>
          <a:latin typeface="Arial" panose="020B0604020202020204" pitchFamily="34" charset="0"/>
        </a:defRPr>
      </a:lvl5pPr>
      <a:lvl6pPr marL="457200" algn="l" defTabSz="1008063" rtl="0" fontAlgn="base">
        <a:spcBef>
          <a:spcPct val="0"/>
        </a:spcBef>
        <a:spcAft>
          <a:spcPct val="0"/>
        </a:spcAft>
        <a:defRPr sz="3100" b="1">
          <a:solidFill>
            <a:srgbClr val="FFFF00"/>
          </a:solidFill>
          <a:latin typeface="Arial" panose="020B0604020202020204" pitchFamily="34" charset="0"/>
        </a:defRPr>
      </a:lvl6pPr>
      <a:lvl7pPr marL="914400" algn="l" defTabSz="1008063" rtl="0" fontAlgn="base">
        <a:spcBef>
          <a:spcPct val="0"/>
        </a:spcBef>
        <a:spcAft>
          <a:spcPct val="0"/>
        </a:spcAft>
        <a:defRPr sz="3100" b="1">
          <a:solidFill>
            <a:srgbClr val="FFFF00"/>
          </a:solidFill>
          <a:latin typeface="Arial" panose="020B0604020202020204" pitchFamily="34" charset="0"/>
        </a:defRPr>
      </a:lvl7pPr>
      <a:lvl8pPr marL="1371600" algn="l" defTabSz="1008063" rtl="0" fontAlgn="base">
        <a:spcBef>
          <a:spcPct val="0"/>
        </a:spcBef>
        <a:spcAft>
          <a:spcPct val="0"/>
        </a:spcAft>
        <a:defRPr sz="3100" b="1">
          <a:solidFill>
            <a:srgbClr val="FFFF00"/>
          </a:solidFill>
          <a:latin typeface="Arial" panose="020B0604020202020204" pitchFamily="34" charset="0"/>
        </a:defRPr>
      </a:lvl8pPr>
      <a:lvl9pPr marL="1828800" algn="l" defTabSz="1008063" rtl="0" fontAlgn="base">
        <a:spcBef>
          <a:spcPct val="0"/>
        </a:spcBef>
        <a:spcAft>
          <a:spcPct val="0"/>
        </a:spcAft>
        <a:defRPr sz="3100" b="1">
          <a:solidFill>
            <a:srgbClr val="FFFF00"/>
          </a:solidFill>
          <a:latin typeface="Arial" panose="020B0604020202020204" pitchFamily="34" charset="0"/>
        </a:defRPr>
      </a:lvl9pPr>
    </p:titleStyle>
    <p:bodyStyle>
      <a:lvl1pPr marL="377825" indent="-377825" algn="l" defTabSz="1008063" rtl="0" eaLnBrk="0" fontAlgn="base" hangingPunct="0">
        <a:spcBef>
          <a:spcPct val="20000"/>
        </a:spcBef>
        <a:spcAft>
          <a:spcPct val="0"/>
        </a:spcAft>
        <a:buChar char="•"/>
        <a:defRPr sz="2600" b="1" kern="1200">
          <a:solidFill>
            <a:schemeClr val="bg1"/>
          </a:solidFill>
          <a:latin typeface="+mn-lt"/>
          <a:ea typeface="+mn-ea"/>
          <a:cs typeface="+mn-cs"/>
        </a:defRPr>
      </a:lvl1pPr>
      <a:lvl2pPr marL="819150" indent="-315913" algn="l" defTabSz="1008063" rtl="0" eaLnBrk="0" fontAlgn="base" hangingPunct="0">
        <a:spcBef>
          <a:spcPct val="20000"/>
        </a:spcBef>
        <a:spcAft>
          <a:spcPct val="0"/>
        </a:spcAft>
        <a:buChar char="–"/>
        <a:defRPr sz="2000" b="1" kern="1200">
          <a:solidFill>
            <a:schemeClr val="bg1"/>
          </a:solidFill>
          <a:latin typeface="+mn-lt"/>
          <a:ea typeface="+mn-ea"/>
          <a:cs typeface="+mn-cs"/>
        </a:defRPr>
      </a:lvl2pPr>
      <a:lvl3pPr marL="1257300" indent="-249238" algn="l" defTabSz="1008063" rtl="0" eaLnBrk="0" fontAlgn="base" hangingPunct="0">
        <a:spcBef>
          <a:spcPct val="20000"/>
        </a:spcBef>
        <a:spcAft>
          <a:spcPct val="0"/>
        </a:spcAft>
        <a:buChar char="•"/>
        <a:defRPr sz="1500" b="1" kern="1200">
          <a:solidFill>
            <a:schemeClr val="bg1"/>
          </a:solidFill>
          <a:latin typeface="+mn-lt"/>
          <a:ea typeface="+mn-ea"/>
          <a:cs typeface="+mn-cs"/>
        </a:defRPr>
      </a:lvl3pPr>
      <a:lvl4pPr marL="1760538" indent="-249238" algn="l" defTabSz="1008063" rtl="0" eaLnBrk="0" fontAlgn="base" hangingPunct="0">
        <a:spcBef>
          <a:spcPct val="20000"/>
        </a:spcBef>
        <a:spcAft>
          <a:spcPct val="0"/>
        </a:spcAft>
        <a:buChar char="–"/>
        <a:defRPr sz="1300" b="1" kern="1200">
          <a:solidFill>
            <a:schemeClr val="bg1"/>
          </a:solidFill>
          <a:latin typeface="+mn-lt"/>
          <a:ea typeface="+mn-ea"/>
          <a:cs typeface="+mn-cs"/>
        </a:defRPr>
      </a:lvl4pPr>
      <a:lvl5pPr marL="2263775" indent="-247650" algn="l" defTabSz="1008063" rtl="0" eaLnBrk="0" fontAlgn="base" hangingPunct="0">
        <a:spcBef>
          <a:spcPct val="20000"/>
        </a:spcBef>
        <a:spcAft>
          <a:spcPct val="0"/>
        </a:spcAft>
        <a:buChar char="»"/>
        <a:defRPr sz="11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5.emf"/></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emf"/><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jpeg"/><Relationship Id="rId4" Type="http://schemas.openxmlformats.org/officeDocument/2006/relationships/image" Target="../media/image86.png"/><Relationship Id="rId9" Type="http://schemas.openxmlformats.org/officeDocument/2006/relationships/image" Target="../media/image91.jpeg"/></Relationships>
</file>

<file path=ppt/slides/_rels/slide6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85.png"/><Relationship Id="rId7" Type="http://schemas.openxmlformats.org/officeDocument/2006/relationships/image" Target="../media/image99.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6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64.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4.png"/><Relationship Id="rId3" Type="http://schemas.openxmlformats.org/officeDocument/2006/relationships/image" Target="../media/image85.png"/><Relationship Id="rId7" Type="http://schemas.openxmlformats.org/officeDocument/2006/relationships/image" Target="../media/image97.png"/><Relationship Id="rId12" Type="http://schemas.openxmlformats.org/officeDocument/2006/relationships/image" Target="../media/image91.jpe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104.png"/><Relationship Id="rId11" Type="http://schemas.openxmlformats.org/officeDocument/2006/relationships/image" Target="../media/image101.png"/><Relationship Id="rId5" Type="http://schemas.openxmlformats.org/officeDocument/2006/relationships/image" Target="../media/image99.png"/><Relationship Id="rId10" Type="http://schemas.openxmlformats.org/officeDocument/2006/relationships/image" Target="../media/image100.png"/><Relationship Id="rId4" Type="http://schemas.openxmlformats.org/officeDocument/2006/relationships/image" Target="../media/image96.png"/><Relationship Id="rId9" Type="http://schemas.openxmlformats.org/officeDocument/2006/relationships/image" Target="../media/image93.png"/></Relationships>
</file>

<file path=ppt/slides/_rels/slide6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9.png"/><Relationship Id="rId7" Type="http://schemas.openxmlformats.org/officeDocument/2006/relationships/image" Target="../media/image107.png"/><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9.png"/><Relationship Id="rId4" Type="http://schemas.openxmlformats.org/officeDocument/2006/relationships/image" Target="../media/image97.png"/></Relationships>
</file>

<file path=ppt/slides/_rels/slide6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3.emf"/><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112.emf"/><Relationship Id="rId4"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6.emf"/><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115.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4.png"/><Relationship Id="rId1" Type="http://schemas.openxmlformats.org/officeDocument/2006/relationships/slideLayout" Target="../slideLayouts/slideLayout7.xml"/><Relationship Id="rId5" Type="http://schemas.openxmlformats.org/officeDocument/2006/relationships/image" Target="../media/image115.emf"/><Relationship Id="rId4" Type="http://schemas.openxmlformats.org/officeDocument/2006/relationships/oleObject" Target="../embeddings/oleObject10.bin"/></Relationships>
</file>

<file path=ppt/slides/_rels/slide71.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image" Target="../media/image117.png"/><Relationship Id="rId7" Type="http://schemas.openxmlformats.org/officeDocument/2006/relationships/oleObject" Target="../embeddings/oleObject12.bin"/><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emf"/><Relationship Id="rId5" Type="http://schemas.openxmlformats.org/officeDocument/2006/relationships/oleObject" Target="../embeddings/oleObject11.bin"/><Relationship Id="rId4" Type="http://schemas.openxmlformats.org/officeDocument/2006/relationships/image" Target="../media/image110.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18.emf"/><Relationship Id="rId5" Type="http://schemas.openxmlformats.org/officeDocument/2006/relationships/oleObject" Target="../embeddings/oleObject13.bin"/><Relationship Id="rId4" Type="http://schemas.openxmlformats.org/officeDocument/2006/relationships/image" Target="../media/image11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a:extLst>
              <a:ext uri="{FF2B5EF4-FFF2-40B4-BE49-F238E27FC236}">
                <a16:creationId xmlns:a16="http://schemas.microsoft.com/office/drawing/2014/main" id="{521EB413-919F-AD9B-500B-51F8ADD1B9DF}"/>
              </a:ext>
            </a:extLst>
          </p:cNvPr>
          <p:cNvSpPr txBox="1">
            <a:spLocks noChangeArrowheads="1"/>
          </p:cNvSpPr>
          <p:nvPr/>
        </p:nvSpPr>
        <p:spPr bwMode="auto">
          <a:xfrm>
            <a:off x="619125" y="4954588"/>
            <a:ext cx="389413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6" tIns="50383" rIns="100766" bIns="50383">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50000"/>
              </a:spcBef>
              <a:buFontTx/>
              <a:buNone/>
            </a:pPr>
            <a:r>
              <a:rPr lang="en-US" altLang="es-ES" sz="3200">
                <a:solidFill>
                  <a:srgbClr val="FFFF00"/>
                </a:solidFill>
              </a:rPr>
              <a:t>Javier Junquera</a:t>
            </a:r>
          </a:p>
        </p:txBody>
      </p:sp>
      <p:grpSp>
        <p:nvGrpSpPr>
          <p:cNvPr id="15362" name="Group 4">
            <a:extLst>
              <a:ext uri="{FF2B5EF4-FFF2-40B4-BE49-F238E27FC236}">
                <a16:creationId xmlns:a16="http://schemas.microsoft.com/office/drawing/2014/main" id="{8CB4C143-AF8C-6627-6EE6-69CA77AB8793}"/>
              </a:ext>
            </a:extLst>
          </p:cNvPr>
          <p:cNvGrpSpPr>
            <a:grpSpLocks/>
          </p:cNvGrpSpPr>
          <p:nvPr/>
        </p:nvGrpSpPr>
        <p:grpSpPr bwMode="auto">
          <a:xfrm>
            <a:off x="5754688" y="4764088"/>
            <a:ext cx="4067175" cy="966787"/>
            <a:chOff x="3408" y="3552"/>
            <a:chExt cx="2256" cy="576"/>
          </a:xfrm>
        </p:grpSpPr>
        <p:sp>
          <p:nvSpPr>
            <p:cNvPr id="15369" name="Rectangle 5">
              <a:extLst>
                <a:ext uri="{FF2B5EF4-FFF2-40B4-BE49-F238E27FC236}">
                  <a16:creationId xmlns:a16="http://schemas.microsoft.com/office/drawing/2014/main" id="{F6E88960-90CA-0862-0061-4672C471413C}"/>
                </a:ext>
              </a:extLst>
            </p:cNvPr>
            <p:cNvSpPr>
              <a:spLocks noChangeArrowheads="1"/>
            </p:cNvSpPr>
            <p:nvPr/>
          </p:nvSpPr>
          <p:spPr bwMode="auto">
            <a:xfrm>
              <a:off x="3408" y="3552"/>
              <a:ext cx="2256"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s-ES" altLang="es-ES"/>
            </a:p>
          </p:txBody>
        </p:sp>
        <p:pic>
          <p:nvPicPr>
            <p:cNvPr id="15370" name="Picture 6">
              <a:extLst>
                <a:ext uri="{FF2B5EF4-FFF2-40B4-BE49-F238E27FC236}">
                  <a16:creationId xmlns:a16="http://schemas.microsoft.com/office/drawing/2014/main" id="{6FD5A7B9-E484-845A-C008-4EE740A79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 y="3663"/>
              <a:ext cx="2112"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8">
            <a:extLst>
              <a:ext uri="{FF2B5EF4-FFF2-40B4-BE49-F238E27FC236}">
                <a16:creationId xmlns:a16="http://schemas.microsoft.com/office/drawing/2014/main" id="{43BC02F2-2177-DAF2-A1C8-DCA0D00B61C6}"/>
              </a:ext>
            </a:extLst>
          </p:cNvPr>
          <p:cNvSpPr txBox="1">
            <a:spLocks noChangeArrowheads="1"/>
          </p:cNvSpPr>
          <p:nvPr/>
        </p:nvSpPr>
        <p:spPr bwMode="auto">
          <a:xfrm>
            <a:off x="619125" y="165100"/>
            <a:ext cx="914241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6" tIns="50383" rIns="100766" bIns="50383">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50000"/>
              </a:spcBef>
              <a:buFontTx/>
              <a:buNone/>
            </a:pPr>
            <a:r>
              <a:rPr lang="en-US" altLang="es-ES" sz="4000">
                <a:solidFill>
                  <a:srgbClr val="FFFF00"/>
                </a:solidFill>
              </a:rPr>
              <a:t>K-point sampling, smearing, metals</a:t>
            </a:r>
          </a:p>
        </p:txBody>
      </p:sp>
      <p:sp>
        <p:nvSpPr>
          <p:cNvPr id="2" name="CuadroTexto 1">
            <a:extLst>
              <a:ext uri="{FF2B5EF4-FFF2-40B4-BE49-F238E27FC236}">
                <a16:creationId xmlns:a16="http://schemas.microsoft.com/office/drawing/2014/main" id="{EC44186D-4B57-813E-0495-B495E72AB23C}"/>
              </a:ext>
            </a:extLst>
          </p:cNvPr>
          <p:cNvSpPr txBox="1"/>
          <p:nvPr/>
        </p:nvSpPr>
        <p:spPr>
          <a:xfrm>
            <a:off x="11113" y="6500813"/>
            <a:ext cx="10296525" cy="708025"/>
          </a:xfrm>
          <a:prstGeom prst="rect">
            <a:avLst/>
          </a:prstGeom>
          <a:noFill/>
        </p:spPr>
        <p:txBody>
          <a:bodyPr>
            <a:spAutoFit/>
          </a:bodyPr>
          <a:lstStyle/>
          <a:p>
            <a:pPr algn="ctr">
              <a:defRPr/>
            </a:pPr>
            <a:r>
              <a:rPr lang="es-ES" b="1" dirty="0">
                <a:solidFill>
                  <a:srgbClr val="FFFF00"/>
                </a:solidFill>
                <a:latin typeface="+mn-lt"/>
              </a:rPr>
              <a:t>8</a:t>
            </a:r>
            <a:r>
              <a:rPr lang="es-ES" b="1" baseline="30000" dirty="0">
                <a:solidFill>
                  <a:srgbClr val="FFFF00"/>
                </a:solidFill>
                <a:latin typeface="+mn-lt"/>
              </a:rPr>
              <a:t>th</a:t>
            </a:r>
            <a:r>
              <a:rPr lang="es-ES" b="1" dirty="0">
                <a:solidFill>
                  <a:srgbClr val="FFFF00"/>
                </a:solidFill>
                <a:latin typeface="+mn-lt"/>
              </a:rPr>
              <a:t> </a:t>
            </a:r>
            <a:r>
              <a:rPr lang="es-ES" b="1" dirty="0" err="1">
                <a:solidFill>
                  <a:srgbClr val="FFFF00"/>
                </a:solidFill>
                <a:latin typeface="+mn-lt"/>
              </a:rPr>
              <a:t>African</a:t>
            </a:r>
            <a:r>
              <a:rPr lang="es-ES" b="1" dirty="0">
                <a:solidFill>
                  <a:srgbClr val="FFFF00"/>
                </a:solidFill>
                <a:latin typeface="+mn-lt"/>
              </a:rPr>
              <a:t> </a:t>
            </a:r>
            <a:r>
              <a:rPr lang="es-ES" b="1" dirty="0" err="1">
                <a:solidFill>
                  <a:srgbClr val="FFFF00"/>
                </a:solidFill>
                <a:latin typeface="+mn-lt"/>
              </a:rPr>
              <a:t>School</a:t>
            </a:r>
            <a:r>
              <a:rPr lang="es-ES" b="1" dirty="0">
                <a:solidFill>
                  <a:srgbClr val="FFFF00"/>
                </a:solidFill>
                <a:latin typeface="+mn-lt"/>
              </a:rPr>
              <a:t> </a:t>
            </a:r>
            <a:r>
              <a:rPr lang="es-ES" b="1" dirty="0" err="1">
                <a:solidFill>
                  <a:srgbClr val="FFFF00"/>
                </a:solidFill>
                <a:latin typeface="+mn-lt"/>
              </a:rPr>
              <a:t>on</a:t>
            </a:r>
            <a:r>
              <a:rPr lang="es-ES" b="1" dirty="0">
                <a:solidFill>
                  <a:srgbClr val="FFFF00"/>
                </a:solidFill>
                <a:latin typeface="+mn-lt"/>
              </a:rPr>
              <a:t> Electronic </a:t>
            </a:r>
            <a:r>
              <a:rPr lang="es-ES" b="1" dirty="0" err="1">
                <a:solidFill>
                  <a:srgbClr val="FFFF00"/>
                </a:solidFill>
                <a:latin typeface="+mn-lt"/>
              </a:rPr>
              <a:t>Structure</a:t>
            </a:r>
            <a:r>
              <a:rPr lang="es-ES" b="1" dirty="0">
                <a:solidFill>
                  <a:srgbClr val="FFFF00"/>
                </a:solidFill>
                <a:latin typeface="+mn-lt"/>
              </a:rPr>
              <a:t> </a:t>
            </a:r>
            <a:r>
              <a:rPr lang="es-ES" b="1" dirty="0" err="1">
                <a:solidFill>
                  <a:srgbClr val="FFFF00"/>
                </a:solidFill>
                <a:latin typeface="+mn-lt"/>
              </a:rPr>
              <a:t>Methods</a:t>
            </a:r>
            <a:r>
              <a:rPr lang="es-ES" b="1" dirty="0">
                <a:solidFill>
                  <a:srgbClr val="FFFF00"/>
                </a:solidFill>
                <a:latin typeface="+mn-lt"/>
              </a:rPr>
              <a:t> and </a:t>
            </a:r>
            <a:r>
              <a:rPr lang="es-ES" b="1" dirty="0" err="1">
                <a:solidFill>
                  <a:srgbClr val="FFFF00"/>
                </a:solidFill>
                <a:latin typeface="+mn-lt"/>
              </a:rPr>
              <a:t>Applications</a:t>
            </a:r>
            <a:r>
              <a:rPr lang="es-ES" b="1" dirty="0">
                <a:solidFill>
                  <a:srgbClr val="FFFF00"/>
                </a:solidFill>
                <a:latin typeface="+mn-lt"/>
              </a:rPr>
              <a:t> </a:t>
            </a:r>
          </a:p>
          <a:p>
            <a:pPr algn="ctr">
              <a:defRPr/>
            </a:pPr>
            <a:r>
              <a:rPr lang="es-ES" b="1" dirty="0">
                <a:solidFill>
                  <a:srgbClr val="FFFF00"/>
                </a:solidFill>
                <a:latin typeface="+mn-lt"/>
              </a:rPr>
              <a:t>ASESMA 2025, Accra (Ghana), June 10th 2025</a:t>
            </a:r>
          </a:p>
        </p:txBody>
      </p:sp>
      <p:pic>
        <p:nvPicPr>
          <p:cNvPr id="15365" name="Picture 12">
            <a:extLst>
              <a:ext uri="{FF2B5EF4-FFF2-40B4-BE49-F238E27FC236}">
                <a16:creationId xmlns:a16="http://schemas.microsoft.com/office/drawing/2014/main" id="{E03A6FAB-D647-D838-A7FF-A0460E9DB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192213"/>
            <a:ext cx="877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a:extLst>
              <a:ext uri="{FF2B5EF4-FFF2-40B4-BE49-F238E27FC236}">
                <a16:creationId xmlns:a16="http://schemas.microsoft.com/office/drawing/2014/main" id="{8BF6E535-E294-4415-F0D8-4AABBDB22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2146300"/>
            <a:ext cx="23510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3">
            <a:extLst>
              <a:ext uri="{FF2B5EF4-FFF2-40B4-BE49-F238E27FC236}">
                <a16:creationId xmlns:a16="http://schemas.microsoft.com/office/drawing/2014/main" id="{7AFE222E-DE4B-2274-D3FD-7C2A63A45D5D}"/>
              </a:ext>
            </a:extLst>
          </p:cNvPr>
          <p:cNvSpPr txBox="1">
            <a:spLocks noChangeArrowheads="1"/>
          </p:cNvSpPr>
          <p:nvPr/>
        </p:nvSpPr>
        <p:spPr bwMode="auto">
          <a:xfrm>
            <a:off x="239713" y="5746750"/>
            <a:ext cx="464820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6" tIns="50383" rIns="100766" bIns="50383">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0"/>
              </a:spcBef>
              <a:buFontTx/>
              <a:buNone/>
            </a:pPr>
            <a:r>
              <a:rPr lang="en-US" altLang="es-ES" sz="3200">
                <a:solidFill>
                  <a:srgbClr val="FFFF00"/>
                </a:solidFill>
              </a:rPr>
              <a:t>Shobhana Narasimhan</a:t>
            </a:r>
          </a:p>
          <a:p>
            <a:pPr>
              <a:spcBef>
                <a:spcPct val="50000"/>
              </a:spcBef>
              <a:buFontTx/>
              <a:buNone/>
            </a:pPr>
            <a:endParaRPr lang="en-US" altLang="es-ES" sz="3100">
              <a:solidFill>
                <a:srgbClr val="FFFF00"/>
              </a:solidFill>
            </a:endParaRPr>
          </a:p>
        </p:txBody>
      </p:sp>
      <p:sp>
        <p:nvSpPr>
          <p:cNvPr id="15368" name="CuadroTexto 6">
            <a:extLst>
              <a:ext uri="{FF2B5EF4-FFF2-40B4-BE49-F238E27FC236}">
                <a16:creationId xmlns:a16="http://schemas.microsoft.com/office/drawing/2014/main" id="{32623611-B857-8996-8715-7AED586BB76E}"/>
              </a:ext>
            </a:extLst>
          </p:cNvPr>
          <p:cNvSpPr txBox="1">
            <a:spLocks noChangeArrowheads="1"/>
          </p:cNvSpPr>
          <p:nvPr/>
        </p:nvSpPr>
        <p:spPr bwMode="auto">
          <a:xfrm>
            <a:off x="5754688" y="5881688"/>
            <a:ext cx="410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s-ES" b="1">
                <a:solidFill>
                  <a:schemeClr val="bg1"/>
                </a:solidFill>
              </a:rPr>
              <a:t>JNCASR, Bangalore, India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00066104-0B5E-E8C0-1176-9EA4E65FE703}"/>
              </a:ext>
            </a:extLst>
          </p:cNvPr>
          <p:cNvSpPr txBox="1">
            <a:spLocks noChangeArrowheads="1"/>
          </p:cNvSpPr>
          <p:nvPr/>
        </p:nvSpPr>
        <p:spPr bwMode="auto">
          <a:xfrm>
            <a:off x="346075" y="1854200"/>
            <a:ext cx="951865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marL="377825" indent="-377825" defTabSz="1008063">
              <a:spcBef>
                <a:spcPct val="20000"/>
              </a:spcBef>
              <a:buChar char="•"/>
              <a:defRPr sz="2600" b="1">
                <a:solidFill>
                  <a:schemeClr val="bg1"/>
                </a:solidFill>
                <a:latin typeface="Arial" panose="020B0604020202020204" pitchFamily="34" charset="0"/>
              </a:defRPr>
            </a:lvl1pPr>
            <a:lvl2pPr marL="882650" indent="-379413" defTabSz="1008063">
              <a:spcBef>
                <a:spcPct val="20000"/>
              </a:spcBef>
              <a:buChar char="–"/>
              <a:defRPr sz="2000" b="1">
                <a:solidFill>
                  <a:schemeClr val="bg1"/>
                </a:solidFill>
                <a:latin typeface="Arial" panose="020B0604020202020204" pitchFamily="34" charset="0"/>
              </a:defRPr>
            </a:lvl2pPr>
            <a:lvl3pPr marL="1385888" indent="-377825" defTabSz="1008063">
              <a:spcBef>
                <a:spcPct val="20000"/>
              </a:spcBef>
              <a:buChar char="•"/>
              <a:defRPr sz="1500" b="1">
                <a:solidFill>
                  <a:schemeClr val="bg1"/>
                </a:solidFill>
                <a:latin typeface="Arial" panose="020B0604020202020204" pitchFamily="34" charset="0"/>
              </a:defRPr>
            </a:lvl3pPr>
            <a:lvl4pPr marL="1889125" indent="-377825" defTabSz="1008063">
              <a:spcBef>
                <a:spcPct val="20000"/>
              </a:spcBef>
              <a:buChar char="–"/>
              <a:defRPr sz="1300" b="1">
                <a:solidFill>
                  <a:schemeClr val="bg1"/>
                </a:solidFill>
                <a:latin typeface="Arial" panose="020B0604020202020204" pitchFamily="34" charset="0"/>
              </a:defRPr>
            </a:lvl4pPr>
            <a:lvl5pPr marL="2393950" indent="-377825" defTabSz="1008063">
              <a:spcBef>
                <a:spcPct val="20000"/>
              </a:spcBef>
              <a:buChar char="»"/>
              <a:defRPr sz="1100" b="1">
                <a:solidFill>
                  <a:schemeClr val="bg1"/>
                </a:solidFill>
                <a:latin typeface="Arial" panose="020B0604020202020204" pitchFamily="34" charset="0"/>
              </a:defRPr>
            </a:lvl5pPr>
            <a:lvl6pPr marL="2851150" indent="-377825"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308350" indent="-377825"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765550" indent="-377825"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222750" indent="-377825"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AutoNum type="arabicPeriod"/>
            </a:pPr>
            <a:r>
              <a:rPr lang="en-US" altLang="es-ES" sz="2000"/>
              <a:t>In a periodic solid:</a:t>
            </a:r>
          </a:p>
          <a:p>
            <a:pPr algn="ctr" eaLnBrk="1" hangingPunct="1">
              <a:spcBef>
                <a:spcPct val="50000"/>
              </a:spcBef>
              <a:buFont typeface="Symbol" pitchFamily="2" charset="2"/>
              <a:buChar char="¥"/>
            </a:pPr>
            <a:r>
              <a:rPr lang="en-US" altLang="es-ES" sz="2000">
                <a:sym typeface="Symbol" pitchFamily="2" charset="2"/>
              </a:rPr>
              <a:t> Number of atoms </a:t>
            </a:r>
          </a:p>
          <a:p>
            <a:pPr algn="ctr" eaLnBrk="1" hangingPunct="1">
              <a:spcBef>
                <a:spcPct val="50000"/>
              </a:spcBef>
              <a:buFont typeface="Symbol" pitchFamily="2" charset="2"/>
              <a:buChar char="¥"/>
            </a:pPr>
            <a:r>
              <a:rPr lang="en-US" altLang="es-ES" sz="2000">
                <a:sym typeface="Symbol" pitchFamily="2" charset="2"/>
              </a:rPr>
              <a:t> Number and electrons</a:t>
            </a:r>
          </a:p>
          <a:p>
            <a:pPr algn="ctr" eaLnBrk="1" hangingPunct="1">
              <a:spcBef>
                <a:spcPct val="50000"/>
              </a:spcBef>
              <a:buFont typeface="Symbol" pitchFamily="2" charset="2"/>
              <a:buNone/>
            </a:pPr>
            <a:r>
              <a:rPr lang="en-US" altLang="es-ES" sz="2000">
                <a:sym typeface="Symbol" pitchFamily="2" charset="2"/>
              </a:rPr>
              <a:t></a:t>
            </a:r>
          </a:p>
          <a:p>
            <a:pPr algn="ctr" eaLnBrk="1" hangingPunct="1">
              <a:spcBef>
                <a:spcPct val="50000"/>
              </a:spcBef>
              <a:buFont typeface="Symbol" pitchFamily="2" charset="2"/>
              <a:buNone/>
            </a:pPr>
            <a:r>
              <a:rPr lang="en-US" altLang="es-ES" sz="2000">
                <a:solidFill>
                  <a:srgbClr val="FFFF00"/>
                </a:solidFill>
                <a:sym typeface="Symbol" pitchFamily="2" charset="2"/>
              </a:rPr>
              <a:t> Number of wave functions ??</a:t>
            </a:r>
          </a:p>
        </p:txBody>
      </p:sp>
      <p:sp>
        <p:nvSpPr>
          <p:cNvPr id="28674" name="Text Box 3">
            <a:extLst>
              <a:ext uri="{FF2B5EF4-FFF2-40B4-BE49-F238E27FC236}">
                <a16:creationId xmlns:a16="http://schemas.microsoft.com/office/drawing/2014/main" id="{61B59FC4-D0B4-C7A2-4C44-62A279A4F15D}"/>
              </a:ext>
            </a:extLst>
          </p:cNvPr>
          <p:cNvSpPr txBox="1">
            <a:spLocks noChangeArrowheads="1"/>
          </p:cNvSpPr>
          <p:nvPr/>
        </p:nvSpPr>
        <p:spPr bwMode="auto">
          <a:xfrm>
            <a:off x="2119313" y="6207125"/>
            <a:ext cx="57991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400">
                <a:solidFill>
                  <a:srgbClr val="FFFF00"/>
                </a:solidFill>
              </a:rPr>
              <a:t>Bloch theorem will rescue us!! </a:t>
            </a:r>
            <a:endParaRPr lang="es-ES" altLang="es-ES" sz="2400">
              <a:solidFill>
                <a:srgbClr val="FFFF00"/>
              </a:solidFill>
            </a:endParaRPr>
          </a:p>
        </p:txBody>
      </p:sp>
      <p:sp>
        <p:nvSpPr>
          <p:cNvPr id="28675" name="Text Box 4">
            <a:extLst>
              <a:ext uri="{FF2B5EF4-FFF2-40B4-BE49-F238E27FC236}">
                <a16:creationId xmlns:a16="http://schemas.microsoft.com/office/drawing/2014/main" id="{B66E11BD-AF8D-0110-7FF1-7FFB135FEB45}"/>
              </a:ext>
            </a:extLst>
          </p:cNvPr>
          <p:cNvSpPr txBox="1">
            <a:spLocks noChangeArrowheads="1"/>
          </p:cNvSpPr>
          <p:nvPr/>
        </p:nvSpPr>
        <p:spPr bwMode="auto">
          <a:xfrm>
            <a:off x="346075" y="4916488"/>
            <a:ext cx="9280525"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1800"/>
              <a:t>2. Wave function will be extended over the entire solid</a:t>
            </a:r>
            <a:r>
              <a:rPr lang="en-US" altLang="es-ES" sz="1800">
                <a:solidFill>
                  <a:srgbClr val="FFFF00"/>
                </a:solidFill>
              </a:rPr>
              <a:t> </a:t>
            </a:r>
            <a:endParaRPr lang="en-US" altLang="es-ES" sz="1800">
              <a:solidFill>
                <a:srgbClr val="FFFF00"/>
              </a:solidFill>
              <a:sym typeface="Symbol" pitchFamily="2" charset="2"/>
            </a:endParaRPr>
          </a:p>
        </p:txBody>
      </p:sp>
      <p:sp>
        <p:nvSpPr>
          <p:cNvPr id="28676" name="Rectangle 5">
            <a:extLst>
              <a:ext uri="{FF2B5EF4-FFF2-40B4-BE49-F238E27FC236}">
                <a16:creationId xmlns:a16="http://schemas.microsoft.com/office/drawing/2014/main" id="{BC557A27-12F9-3CD0-7F7A-C8115689AB80}"/>
              </a:ext>
            </a:extLst>
          </p:cNvPr>
          <p:cNvSpPr>
            <a:spLocks noGrp="1" noChangeArrowheads="1"/>
          </p:cNvSpPr>
          <p:nvPr>
            <p:ph type="ctrTitle"/>
          </p:nvPr>
        </p:nvSpPr>
        <p:spPr>
          <a:xfrm>
            <a:off x="0" y="0"/>
            <a:ext cx="10210800" cy="1112838"/>
          </a:xfrm>
          <a:noFill/>
        </p:spPr>
        <p:txBody>
          <a:bodyPr anchor="ctr"/>
          <a:lstStyle/>
          <a:p>
            <a:pPr algn="l" eaLnBrk="1" hangingPunct="1"/>
            <a:r>
              <a:rPr lang="en-US" altLang="es-ES" sz="2800"/>
              <a:t>Periodic systems are  idealizations of real systems</a:t>
            </a:r>
            <a:br>
              <a:rPr lang="en-US" altLang="es-ES" sz="2800"/>
            </a:br>
            <a:r>
              <a:rPr lang="en-US" altLang="es-ES" sz="2800"/>
              <a:t>Computational problems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CA3F0E34-2148-2354-A7D6-20BC88E04243}"/>
              </a:ext>
            </a:extLst>
          </p:cNvPr>
          <p:cNvSpPr>
            <a:spLocks noGrp="1" noChangeArrowheads="1"/>
          </p:cNvSpPr>
          <p:nvPr>
            <p:ph type="title"/>
          </p:nvPr>
        </p:nvSpPr>
        <p:spPr>
          <a:xfrm>
            <a:off x="0" y="0"/>
            <a:ext cx="9536113" cy="1209675"/>
          </a:xfrm>
        </p:spPr>
        <p:txBody>
          <a:bodyPr/>
          <a:lstStyle/>
          <a:p>
            <a:pPr eaLnBrk="1" hangingPunct="1"/>
            <a:r>
              <a:rPr lang="es-ES" altLang="es-ES" sz="2800"/>
              <a:t>A periodic potential commensurate with the lattice. The Bloch theorem</a:t>
            </a:r>
          </a:p>
        </p:txBody>
      </p:sp>
      <p:pic>
        <p:nvPicPr>
          <p:cNvPr id="29698" name="Picture 7">
            <a:extLst>
              <a:ext uri="{FF2B5EF4-FFF2-40B4-BE49-F238E27FC236}">
                <a16:creationId xmlns:a16="http://schemas.microsoft.com/office/drawing/2014/main" id="{DC9FEA0D-29C5-99B2-A2D4-5D418F983FE8}"/>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639888" y="1195388"/>
            <a:ext cx="1919287"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14">
            <a:extLst>
              <a:ext uri="{FF2B5EF4-FFF2-40B4-BE49-F238E27FC236}">
                <a16:creationId xmlns:a16="http://schemas.microsoft.com/office/drawing/2014/main" id="{D6462F74-4548-E384-E93C-A96678E3B538}"/>
              </a:ext>
            </a:extLst>
          </p:cNvPr>
          <p:cNvGrpSpPr>
            <a:grpSpLocks/>
          </p:cNvGrpSpPr>
          <p:nvPr/>
        </p:nvGrpSpPr>
        <p:grpSpPr bwMode="auto">
          <a:xfrm>
            <a:off x="158750" y="2984500"/>
            <a:ext cx="10064750" cy="2362200"/>
            <a:chOff x="100" y="1880"/>
            <a:chExt cx="6340" cy="1488"/>
          </a:xfrm>
        </p:grpSpPr>
        <p:sp>
          <p:nvSpPr>
            <p:cNvPr id="29708" name="Text Box 3">
              <a:extLst>
                <a:ext uri="{FF2B5EF4-FFF2-40B4-BE49-F238E27FC236}">
                  <a16:creationId xmlns:a16="http://schemas.microsoft.com/office/drawing/2014/main" id="{4CB25322-16B6-5139-5411-C1B8E29311B9}"/>
                </a:ext>
              </a:extLst>
            </p:cNvPr>
            <p:cNvSpPr txBox="1">
              <a:spLocks noChangeArrowheads="1"/>
            </p:cNvSpPr>
            <p:nvPr/>
          </p:nvSpPr>
          <p:spPr bwMode="auto">
            <a:xfrm>
              <a:off x="148" y="1880"/>
              <a:ext cx="6243" cy="981"/>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13" tIns="47657" rIns="95313" bIns="47657">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50000"/>
                </a:lnSpc>
                <a:spcBef>
                  <a:spcPct val="50000"/>
                </a:spcBef>
              </a:pPr>
              <a:r>
                <a:rPr lang="en-US" altLang="es-ES" sz="2400" b="1">
                  <a:solidFill>
                    <a:srgbClr val="FFFF00"/>
                  </a:solidFill>
                  <a:cs typeface="Arial" panose="020B0604020202020204" pitchFamily="34" charset="0"/>
                </a:rPr>
                <a:t>Bloch Theorem:</a:t>
              </a:r>
              <a:r>
                <a:rPr lang="en-US" altLang="es-ES" sz="2100" b="1">
                  <a:solidFill>
                    <a:srgbClr val="FFFF00"/>
                  </a:solidFill>
                  <a:cs typeface="Arial" panose="020B0604020202020204" pitchFamily="34" charset="0"/>
                </a:rPr>
                <a:t> </a:t>
              </a:r>
              <a:r>
                <a:rPr lang="en-US" altLang="es-ES" b="1">
                  <a:solidFill>
                    <a:schemeClr val="bg1"/>
                  </a:solidFill>
                  <a:cs typeface="Arial" panose="020B0604020202020204" pitchFamily="34" charset="0"/>
                </a:rPr>
                <a:t>The eigenstates of the one-electron Hamiltonian in a periodic potential can be chosen to have the form of a plane wave times a function with the periodicity of the Bravais lattice.</a:t>
              </a:r>
              <a:endParaRPr lang="en-US" altLang="es-ES" b="1">
                <a:solidFill>
                  <a:schemeClr val="bg1"/>
                </a:solidFill>
                <a:sym typeface="Symbol" pitchFamily="2" charset="2"/>
              </a:endParaRPr>
            </a:p>
          </p:txBody>
        </p:sp>
        <p:pic>
          <p:nvPicPr>
            <p:cNvPr id="29709" name="Picture 12">
              <a:extLst>
                <a:ext uri="{FF2B5EF4-FFF2-40B4-BE49-F238E27FC236}">
                  <a16:creationId xmlns:a16="http://schemas.microsoft.com/office/drawing/2014/main" id="{DAE36548-04E8-5105-D648-8F7B67EB4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 y="2861"/>
              <a:ext cx="63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0" name="Picture 16">
            <a:extLst>
              <a:ext uri="{FF2B5EF4-FFF2-40B4-BE49-F238E27FC236}">
                <a16:creationId xmlns:a16="http://schemas.microsoft.com/office/drawing/2014/main" id="{048D84A3-0ED3-E818-901F-F6EDC4DD6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3" y="1922463"/>
            <a:ext cx="2943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23">
            <a:extLst>
              <a:ext uri="{FF2B5EF4-FFF2-40B4-BE49-F238E27FC236}">
                <a16:creationId xmlns:a16="http://schemas.microsoft.com/office/drawing/2014/main" id="{B80AE216-779E-7B1B-2ED5-39836D9ABBC3}"/>
              </a:ext>
            </a:extLst>
          </p:cNvPr>
          <p:cNvGrpSpPr>
            <a:grpSpLocks/>
          </p:cNvGrpSpPr>
          <p:nvPr/>
        </p:nvGrpSpPr>
        <p:grpSpPr bwMode="auto">
          <a:xfrm>
            <a:off x="1076325" y="5656263"/>
            <a:ext cx="7378700" cy="1522412"/>
            <a:chOff x="678" y="3563"/>
            <a:chExt cx="4648" cy="959"/>
          </a:xfrm>
        </p:grpSpPr>
        <p:sp>
          <p:nvSpPr>
            <p:cNvPr id="29702" name="Text Box 13">
              <a:extLst>
                <a:ext uri="{FF2B5EF4-FFF2-40B4-BE49-F238E27FC236}">
                  <a16:creationId xmlns:a16="http://schemas.microsoft.com/office/drawing/2014/main" id="{31A4C687-3EA9-8F94-7BA4-87A409CC7C98}"/>
                </a:ext>
              </a:extLst>
            </p:cNvPr>
            <p:cNvSpPr txBox="1">
              <a:spLocks noChangeArrowheads="1"/>
            </p:cNvSpPr>
            <p:nvPr/>
          </p:nvSpPr>
          <p:spPr bwMode="auto">
            <a:xfrm>
              <a:off x="678" y="3917"/>
              <a:ext cx="25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Periodicity in reciprocal space</a:t>
              </a:r>
            </a:p>
          </p:txBody>
        </p:sp>
        <p:sp>
          <p:nvSpPr>
            <p:cNvPr id="29703" name="AutoShape 17">
              <a:extLst>
                <a:ext uri="{FF2B5EF4-FFF2-40B4-BE49-F238E27FC236}">
                  <a16:creationId xmlns:a16="http://schemas.microsoft.com/office/drawing/2014/main" id="{5DE4D74D-149F-A5CE-19A1-7344F8353655}"/>
                </a:ext>
              </a:extLst>
            </p:cNvPr>
            <p:cNvSpPr>
              <a:spLocks/>
            </p:cNvSpPr>
            <p:nvPr/>
          </p:nvSpPr>
          <p:spPr bwMode="auto">
            <a:xfrm>
              <a:off x="3127" y="3581"/>
              <a:ext cx="48" cy="941"/>
            </a:xfrm>
            <a:prstGeom prst="leftBrace">
              <a:avLst>
                <a:gd name="adj1" fmla="val 163368"/>
                <a:gd name="adj2" fmla="val 50000"/>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29704" name="Picture 19">
              <a:extLst>
                <a:ext uri="{FF2B5EF4-FFF2-40B4-BE49-F238E27FC236}">
                  <a16:creationId xmlns:a16="http://schemas.microsoft.com/office/drawing/2014/main" id="{B3558051-E5A5-023B-0A21-97984E245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 y="3563"/>
              <a:ext cx="20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0">
              <a:extLst>
                <a:ext uri="{FF2B5EF4-FFF2-40B4-BE49-F238E27FC236}">
                  <a16:creationId xmlns:a16="http://schemas.microsoft.com/office/drawing/2014/main" id="{21292E1F-E54D-0A30-3445-1A99914FE5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 y="4183"/>
              <a:ext cx="131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1">
              <a:extLst>
                <a:ext uri="{FF2B5EF4-FFF2-40B4-BE49-F238E27FC236}">
                  <a16:creationId xmlns:a16="http://schemas.microsoft.com/office/drawing/2014/main" id="{C5063176-EB2D-3D6A-4BD1-9C1D28100A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 y="4203"/>
              <a:ext cx="19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22">
              <a:extLst>
                <a:ext uri="{FF2B5EF4-FFF2-40B4-BE49-F238E27FC236}">
                  <a16:creationId xmlns:a16="http://schemas.microsoft.com/office/drawing/2014/main" id="{AC8CA35E-AEF1-F819-8C7D-55BE7383005F}"/>
                </a:ext>
              </a:extLst>
            </p:cNvPr>
            <p:cNvSpPr txBox="1">
              <a:spLocks noChangeArrowheads="1"/>
            </p:cNvSpPr>
            <p:nvPr/>
          </p:nvSpPr>
          <p:spPr bwMode="auto">
            <a:xfrm>
              <a:off x="967" y="4176"/>
              <a:ext cx="21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00FFFF"/>
                  </a:solidFill>
                  <a:sym typeface="Symbol" pitchFamily="2" charset="2"/>
                </a:rPr>
                <a:t></a:t>
              </a:r>
              <a:r>
                <a:rPr lang="en-US" altLang="es-ES" sz="2000">
                  <a:solidFill>
                    <a:srgbClr val="00FFFF"/>
                  </a:solidFill>
                </a:rPr>
                <a:t>Reciprocal lattice vector</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2CE85D7B-D573-8E39-2A1D-2302C6829591}"/>
              </a:ext>
            </a:extLst>
          </p:cNvPr>
          <p:cNvSpPr>
            <a:spLocks noGrp="1" noChangeArrowheads="1"/>
          </p:cNvSpPr>
          <p:nvPr>
            <p:ph type="title"/>
          </p:nvPr>
        </p:nvSpPr>
        <p:spPr>
          <a:xfrm>
            <a:off x="19050" y="3175"/>
            <a:ext cx="8705850" cy="976313"/>
          </a:xfrm>
        </p:spPr>
        <p:txBody>
          <a:bodyPr/>
          <a:lstStyle/>
          <a:p>
            <a:r>
              <a:rPr lang="en-US" altLang="es-ES" sz="2800">
                <a:cs typeface="Arial" panose="020B0604020202020204" pitchFamily="34" charset="0"/>
              </a:rPr>
              <a:t>The Bloch wave functions are not eigenstates of the momentum operator </a:t>
            </a:r>
          </a:p>
        </p:txBody>
      </p:sp>
      <p:pic>
        <p:nvPicPr>
          <p:cNvPr id="89090" name="Picture 6" descr="Eq1">
            <a:extLst>
              <a:ext uri="{FF2B5EF4-FFF2-40B4-BE49-F238E27FC236}">
                <a16:creationId xmlns:a16="http://schemas.microsoft.com/office/drawing/2014/main" id="{25E56CC1-5754-A436-8620-B9184B320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3163888"/>
            <a:ext cx="6748462"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7">
            <a:extLst>
              <a:ext uri="{FF2B5EF4-FFF2-40B4-BE49-F238E27FC236}">
                <a16:creationId xmlns:a16="http://schemas.microsoft.com/office/drawing/2014/main" id="{2B2373FF-E0C5-B0A6-DB0D-31CABF0C8015}"/>
              </a:ext>
            </a:extLst>
          </p:cNvPr>
          <p:cNvSpPr txBox="1">
            <a:spLocks noChangeArrowheads="1"/>
          </p:cNvSpPr>
          <p:nvPr/>
        </p:nvSpPr>
        <p:spPr bwMode="auto">
          <a:xfrm>
            <a:off x="685800" y="1062038"/>
            <a:ext cx="9012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s-ES" altLang="es-ES" b="1">
                <a:solidFill>
                  <a:schemeClr val="bg1"/>
                </a:solidFill>
              </a:rPr>
              <a:t>Bloch’s theorem introduces a wave vector      which play a similar role to that of the free electron wave vector      plays in the Sommerfeld theorem </a:t>
            </a:r>
          </a:p>
        </p:txBody>
      </p:sp>
      <p:pic>
        <p:nvPicPr>
          <p:cNvPr id="89092" name="Imagen 1">
            <a:extLst>
              <a:ext uri="{FF2B5EF4-FFF2-40B4-BE49-F238E27FC236}">
                <a16:creationId xmlns:a16="http://schemas.microsoft.com/office/drawing/2014/main" id="{E4AF076B-8152-9616-AC9D-D72382806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1065213"/>
            <a:ext cx="163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Imagen 2">
            <a:extLst>
              <a:ext uri="{FF2B5EF4-FFF2-40B4-BE49-F238E27FC236}">
                <a16:creationId xmlns:a16="http://schemas.microsoft.com/office/drawing/2014/main" id="{48216037-7461-BD72-60E4-78F1B7758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370013"/>
            <a:ext cx="163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4" name="Grupo 4">
            <a:extLst>
              <a:ext uri="{FF2B5EF4-FFF2-40B4-BE49-F238E27FC236}">
                <a16:creationId xmlns:a16="http://schemas.microsoft.com/office/drawing/2014/main" id="{F9E37B8B-93CF-3441-EEC4-C79F5256EF5E}"/>
              </a:ext>
            </a:extLst>
          </p:cNvPr>
          <p:cNvGrpSpPr>
            <a:grpSpLocks/>
          </p:cNvGrpSpPr>
          <p:nvPr/>
        </p:nvGrpSpPr>
        <p:grpSpPr bwMode="auto">
          <a:xfrm>
            <a:off x="685800" y="1757363"/>
            <a:ext cx="9012238" cy="860425"/>
            <a:chOff x="311727" y="1819112"/>
            <a:chExt cx="8520545" cy="814631"/>
          </a:xfrm>
        </p:grpSpPr>
        <p:sp>
          <p:nvSpPr>
            <p:cNvPr id="89102" name="Text Box 8">
              <a:extLst>
                <a:ext uri="{FF2B5EF4-FFF2-40B4-BE49-F238E27FC236}">
                  <a16:creationId xmlns:a16="http://schemas.microsoft.com/office/drawing/2014/main" id="{20A5BF6C-045C-D880-0AD8-D0371734E5BA}"/>
                </a:ext>
              </a:extLst>
            </p:cNvPr>
            <p:cNvSpPr txBox="1">
              <a:spLocks noChangeArrowheads="1"/>
            </p:cNvSpPr>
            <p:nvPr/>
          </p:nvSpPr>
          <p:spPr bwMode="auto">
            <a:xfrm>
              <a:off x="311727" y="1819112"/>
              <a:ext cx="8520545" cy="81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s-ES" altLang="es-ES" b="1">
                  <a:solidFill>
                    <a:schemeClr val="bg1"/>
                  </a:solidFill>
                </a:rPr>
                <a:t>However, in the periodic potential case       </a:t>
              </a:r>
            </a:p>
            <a:p>
              <a:pPr algn="ctr">
                <a:spcBef>
                  <a:spcPct val="50000"/>
                </a:spcBef>
              </a:pPr>
              <a:r>
                <a:rPr lang="es-ES" altLang="es-ES" b="1">
                  <a:solidFill>
                    <a:srgbClr val="FFFF00"/>
                  </a:solidFill>
                </a:rPr>
                <a:t>is not proportional to the electronic momentum</a:t>
              </a:r>
            </a:p>
          </p:txBody>
        </p:sp>
        <p:pic>
          <p:nvPicPr>
            <p:cNvPr id="89103" name="Imagen 3">
              <a:extLst>
                <a:ext uri="{FF2B5EF4-FFF2-40B4-BE49-F238E27FC236}">
                  <a16:creationId xmlns:a16="http://schemas.microsoft.com/office/drawing/2014/main" id="{0A7DE9F2-2B02-71FB-D1C3-D9DC45536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738" y="2255191"/>
              <a:ext cx="17385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095" name="Grupo 7">
            <a:extLst>
              <a:ext uri="{FF2B5EF4-FFF2-40B4-BE49-F238E27FC236}">
                <a16:creationId xmlns:a16="http://schemas.microsoft.com/office/drawing/2014/main" id="{058515A7-B7BA-23E7-41AC-E9A0A01C24CF}"/>
              </a:ext>
            </a:extLst>
          </p:cNvPr>
          <p:cNvGrpSpPr>
            <a:grpSpLocks/>
          </p:cNvGrpSpPr>
          <p:nvPr/>
        </p:nvGrpSpPr>
        <p:grpSpPr bwMode="auto">
          <a:xfrm>
            <a:off x="2909888" y="6288088"/>
            <a:ext cx="5557837" cy="417512"/>
            <a:chOff x="1858139" y="5720759"/>
            <a:chExt cx="5254385" cy="395072"/>
          </a:xfrm>
        </p:grpSpPr>
        <p:pic>
          <p:nvPicPr>
            <p:cNvPr id="89100" name="Imagen 5">
              <a:extLst>
                <a:ext uri="{FF2B5EF4-FFF2-40B4-BE49-F238E27FC236}">
                  <a16:creationId xmlns:a16="http://schemas.microsoft.com/office/drawing/2014/main" id="{F1AB00FA-02CC-F381-C99C-364B1E899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139" y="5731754"/>
              <a:ext cx="351661"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45A145C4-7A91-03C4-3423-3F348C396596}"/>
                </a:ext>
              </a:extLst>
            </p:cNvPr>
            <p:cNvSpPr txBox="1"/>
            <p:nvPr/>
          </p:nvSpPr>
          <p:spPr>
            <a:xfrm>
              <a:off x="2209332" y="5720759"/>
              <a:ext cx="4903192" cy="395072"/>
            </a:xfrm>
            <a:prstGeom prst="rect">
              <a:avLst/>
            </a:prstGeom>
            <a:noFill/>
          </p:spPr>
          <p:txBody>
            <a:bodyPr>
              <a:spAutoFit/>
            </a:bodyPr>
            <a:lstStyle/>
            <a:p>
              <a:pPr>
                <a:defRPr/>
              </a:pPr>
              <a:r>
                <a:rPr lang="es-ES" sz="2116" b="1" dirty="0" err="1">
                  <a:solidFill>
                    <a:srgbClr val="FFFF00"/>
                  </a:solidFill>
                </a:rPr>
                <a:t>is</a:t>
              </a:r>
              <a:r>
                <a:rPr lang="es-ES" sz="2116" b="1" dirty="0">
                  <a:solidFill>
                    <a:srgbClr val="FFFF00"/>
                  </a:solidFill>
                </a:rPr>
                <a:t> </a:t>
              </a:r>
              <a:r>
                <a:rPr lang="es-ES" sz="2116" b="1" dirty="0" err="1">
                  <a:solidFill>
                    <a:srgbClr val="FFFF00"/>
                  </a:solidFill>
                </a:rPr>
                <a:t>known</a:t>
              </a:r>
              <a:r>
                <a:rPr lang="es-ES" sz="2116" b="1" dirty="0">
                  <a:solidFill>
                    <a:srgbClr val="FFFF00"/>
                  </a:solidFill>
                </a:rPr>
                <a:t> as </a:t>
              </a:r>
              <a:r>
                <a:rPr lang="es-ES" sz="2116" b="1" dirty="0" err="1">
                  <a:solidFill>
                    <a:srgbClr val="FFFF00"/>
                  </a:solidFill>
                </a:rPr>
                <a:t>the</a:t>
              </a:r>
              <a:r>
                <a:rPr lang="es-ES" sz="2116" b="1" dirty="0">
                  <a:solidFill>
                    <a:srgbClr val="FFFF00"/>
                  </a:solidFill>
                </a:rPr>
                <a:t> </a:t>
              </a:r>
              <a:r>
                <a:rPr lang="es-ES" sz="2116" b="1" dirty="0" err="1">
                  <a:solidFill>
                    <a:srgbClr val="FFFF00"/>
                  </a:solidFill>
                </a:rPr>
                <a:t>crystal</a:t>
              </a:r>
              <a:r>
                <a:rPr lang="es-ES" sz="2116" b="1" dirty="0">
                  <a:solidFill>
                    <a:srgbClr val="FFFF00"/>
                  </a:solidFill>
                </a:rPr>
                <a:t> </a:t>
              </a:r>
              <a:r>
                <a:rPr lang="es-ES" sz="2116" b="1" dirty="0" err="1">
                  <a:solidFill>
                    <a:srgbClr val="FFFF00"/>
                  </a:solidFill>
                </a:rPr>
                <a:t>momentum</a:t>
              </a:r>
              <a:r>
                <a:rPr lang="es-ES" sz="2116" b="1" dirty="0">
                  <a:solidFill>
                    <a:srgbClr val="FFFF00"/>
                  </a:solidFill>
                </a:rPr>
                <a:t> </a:t>
              </a:r>
            </a:p>
          </p:txBody>
        </p:sp>
      </p:grpSp>
      <p:grpSp>
        <p:nvGrpSpPr>
          <p:cNvPr id="89096" name="Grupo 10">
            <a:extLst>
              <a:ext uri="{FF2B5EF4-FFF2-40B4-BE49-F238E27FC236}">
                <a16:creationId xmlns:a16="http://schemas.microsoft.com/office/drawing/2014/main" id="{31551C50-97FE-185E-149E-71113C31CE48}"/>
              </a:ext>
            </a:extLst>
          </p:cNvPr>
          <p:cNvGrpSpPr>
            <a:grpSpLocks/>
          </p:cNvGrpSpPr>
          <p:nvPr/>
        </p:nvGrpSpPr>
        <p:grpSpPr bwMode="auto">
          <a:xfrm>
            <a:off x="1074738" y="6864350"/>
            <a:ext cx="8308975" cy="742950"/>
            <a:chOff x="1077526" y="6265827"/>
            <a:chExt cx="6988946" cy="702862"/>
          </a:xfrm>
        </p:grpSpPr>
        <p:sp>
          <p:nvSpPr>
            <p:cNvPr id="9" name="CuadroTexto 8">
              <a:extLst>
                <a:ext uri="{FF2B5EF4-FFF2-40B4-BE49-F238E27FC236}">
                  <a16:creationId xmlns:a16="http://schemas.microsoft.com/office/drawing/2014/main" id="{1B3A3D48-F791-CE55-184E-F9AF1F25E42A}"/>
                </a:ext>
              </a:extLst>
            </p:cNvPr>
            <p:cNvSpPr txBox="1"/>
            <p:nvPr/>
          </p:nvSpPr>
          <p:spPr>
            <a:xfrm>
              <a:off x="1077526" y="6265827"/>
              <a:ext cx="6988946" cy="702862"/>
            </a:xfrm>
            <a:prstGeom prst="rect">
              <a:avLst/>
            </a:prstGeom>
            <a:noFill/>
          </p:spPr>
          <p:txBody>
            <a:bodyPr>
              <a:spAutoFit/>
            </a:bodyPr>
            <a:lstStyle/>
            <a:p>
              <a:pPr algn="ctr">
                <a:defRPr/>
              </a:pPr>
              <a:r>
                <a:rPr lang="es-ES" sz="2116" b="1" dirty="0">
                  <a:solidFill>
                    <a:schemeClr val="bg1"/>
                  </a:solidFill>
                </a:rPr>
                <a:t>(a natural </a:t>
              </a:r>
              <a:r>
                <a:rPr lang="es-ES" sz="2116" b="1" dirty="0" err="1">
                  <a:solidFill>
                    <a:schemeClr val="bg1"/>
                  </a:solidFill>
                </a:rPr>
                <a:t>extension</a:t>
              </a:r>
              <a:r>
                <a:rPr lang="es-ES" sz="2116" b="1" dirty="0">
                  <a:solidFill>
                    <a:schemeClr val="bg1"/>
                  </a:solidFill>
                </a:rPr>
                <a:t> </a:t>
              </a:r>
              <a:r>
                <a:rPr lang="es-ES" sz="2116" b="1" dirty="0" err="1">
                  <a:solidFill>
                    <a:schemeClr val="bg1"/>
                  </a:solidFill>
                </a:rPr>
                <a:t>of</a:t>
              </a:r>
              <a:r>
                <a:rPr lang="es-ES" sz="2116" b="1" dirty="0">
                  <a:solidFill>
                    <a:schemeClr val="bg1"/>
                  </a:solidFill>
                </a:rPr>
                <a:t>      </a:t>
              </a:r>
              <a:r>
                <a:rPr lang="es-ES" sz="2116" b="1" dirty="0" err="1">
                  <a:solidFill>
                    <a:schemeClr val="bg1"/>
                  </a:solidFill>
                </a:rPr>
                <a:t>to</a:t>
              </a:r>
              <a:r>
                <a:rPr lang="es-ES" sz="2116" b="1" dirty="0">
                  <a:solidFill>
                    <a:schemeClr val="bg1"/>
                  </a:solidFill>
                </a:rPr>
                <a:t> </a:t>
              </a:r>
              <a:r>
                <a:rPr lang="es-ES" sz="2116" b="1" dirty="0" err="1">
                  <a:solidFill>
                    <a:schemeClr val="bg1"/>
                  </a:solidFill>
                </a:rPr>
                <a:t>the</a:t>
              </a:r>
              <a:r>
                <a:rPr lang="es-ES" sz="2116" b="1" dirty="0">
                  <a:solidFill>
                    <a:schemeClr val="bg1"/>
                  </a:solidFill>
                </a:rPr>
                <a:t> case </a:t>
              </a:r>
              <a:r>
                <a:rPr lang="es-ES" sz="2116" b="1" dirty="0" err="1">
                  <a:solidFill>
                    <a:schemeClr val="bg1"/>
                  </a:solidFill>
                </a:rPr>
                <a:t>of</a:t>
              </a:r>
              <a:r>
                <a:rPr lang="es-ES" sz="2116" b="1" dirty="0">
                  <a:solidFill>
                    <a:schemeClr val="bg1"/>
                  </a:solidFill>
                </a:rPr>
                <a:t> a </a:t>
              </a:r>
              <a:r>
                <a:rPr lang="es-ES" sz="2116" b="1" dirty="0" err="1">
                  <a:solidFill>
                    <a:schemeClr val="bg1"/>
                  </a:solidFill>
                </a:rPr>
                <a:t>periodic</a:t>
              </a:r>
              <a:r>
                <a:rPr lang="es-ES" sz="2116" b="1" dirty="0">
                  <a:solidFill>
                    <a:schemeClr val="bg1"/>
                  </a:solidFill>
                </a:rPr>
                <a:t> </a:t>
              </a:r>
              <a:r>
                <a:rPr lang="es-ES" sz="2116" b="1" dirty="0" err="1">
                  <a:solidFill>
                    <a:schemeClr val="bg1"/>
                  </a:solidFill>
                </a:rPr>
                <a:t>potential</a:t>
              </a:r>
              <a:r>
                <a:rPr lang="es-ES" sz="2116" b="1" dirty="0">
                  <a:solidFill>
                    <a:schemeClr val="bg1"/>
                  </a:solidFill>
                </a:rPr>
                <a:t>)</a:t>
              </a:r>
            </a:p>
          </p:txBody>
        </p:sp>
        <p:pic>
          <p:nvPicPr>
            <p:cNvPr id="89099" name="Imagen 9">
              <a:extLst>
                <a:ext uri="{FF2B5EF4-FFF2-40B4-BE49-F238E27FC236}">
                  <a16:creationId xmlns:a16="http://schemas.microsoft.com/office/drawing/2014/main" id="{573A815D-46C3-579F-55E5-39CC5FC73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25" y="6311159"/>
              <a:ext cx="21504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7" name="CuadroTexto 12">
            <a:extLst>
              <a:ext uri="{FF2B5EF4-FFF2-40B4-BE49-F238E27FC236}">
                <a16:creationId xmlns:a16="http://schemas.microsoft.com/office/drawing/2014/main" id="{9F6D2F7B-93FA-D36C-1AFA-6991E00A2CA2}"/>
              </a:ext>
            </a:extLst>
          </p:cNvPr>
          <p:cNvSpPr txBox="1">
            <a:spLocks noChangeArrowheads="1"/>
          </p:cNvSpPr>
          <p:nvPr/>
        </p:nvSpPr>
        <p:spPr bwMode="auto">
          <a:xfrm>
            <a:off x="674688" y="2636838"/>
            <a:ext cx="901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s-ES" altLang="es-ES" b="1">
                <a:solidFill>
                  <a:srgbClr val="FFFF00"/>
                </a:solidFill>
              </a:rPr>
              <a:t>The Bloch wave function is not an eigenstate of the mometum operator</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CuadroTexto 14">
            <a:extLst>
              <a:ext uri="{FF2B5EF4-FFF2-40B4-BE49-F238E27FC236}">
                <a16:creationId xmlns:a16="http://schemas.microsoft.com/office/drawing/2014/main" id="{BB047FA5-715D-8F3A-4E4F-54A9E0B63EB8}"/>
              </a:ext>
            </a:extLst>
          </p:cNvPr>
          <p:cNvSpPr txBox="1">
            <a:spLocks noChangeArrowheads="1"/>
          </p:cNvSpPr>
          <p:nvPr/>
        </p:nvSpPr>
        <p:spPr bwMode="auto">
          <a:xfrm>
            <a:off x="211138" y="1247775"/>
            <a:ext cx="1001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s-ES" altLang="es-ES" b="1">
                <a:solidFill>
                  <a:schemeClr val="bg1"/>
                </a:solidFill>
              </a:rPr>
              <a:t>Look for all the solutions to the Schrödinger equation that have the Bloch form</a:t>
            </a:r>
          </a:p>
        </p:txBody>
      </p:sp>
      <p:pic>
        <p:nvPicPr>
          <p:cNvPr id="90114" name="Imagen 15">
            <a:extLst>
              <a:ext uri="{FF2B5EF4-FFF2-40B4-BE49-F238E27FC236}">
                <a16:creationId xmlns:a16="http://schemas.microsoft.com/office/drawing/2014/main" id="{2A803A5E-C276-8E32-EF9F-F0CC75372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897063"/>
            <a:ext cx="9691687" cy="432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0115" name="Rectangle 2">
            <a:extLst>
              <a:ext uri="{FF2B5EF4-FFF2-40B4-BE49-F238E27FC236}">
                <a16:creationId xmlns:a16="http://schemas.microsoft.com/office/drawing/2014/main" id="{29487143-BDC5-C17A-51CD-98B7AE7FA494}"/>
              </a:ext>
            </a:extLst>
          </p:cNvPr>
          <p:cNvSpPr>
            <a:spLocks noGrp="1" noChangeArrowheads="1"/>
          </p:cNvSpPr>
          <p:nvPr>
            <p:ph type="title"/>
          </p:nvPr>
        </p:nvSpPr>
        <p:spPr>
          <a:xfrm>
            <a:off x="14288" y="60325"/>
            <a:ext cx="9502775" cy="976313"/>
          </a:xfrm>
        </p:spPr>
        <p:txBody>
          <a:bodyPr/>
          <a:lstStyle/>
          <a:p>
            <a:r>
              <a:rPr lang="en-US" altLang="es-ES" sz="2800">
                <a:cs typeface="Arial" panose="020B0604020202020204" pitchFamily="34" charset="0"/>
              </a:rPr>
              <a:t>For a given     there are many solutions to the Schrödinger equation, labeled by the band index</a:t>
            </a:r>
          </a:p>
        </p:txBody>
      </p:sp>
      <p:pic>
        <p:nvPicPr>
          <p:cNvPr id="90116" name="Imagen 5">
            <a:extLst>
              <a:ext uri="{FF2B5EF4-FFF2-40B4-BE49-F238E27FC236}">
                <a16:creationId xmlns:a16="http://schemas.microsoft.com/office/drawing/2014/main" id="{F28616E2-491A-136B-0460-9F986AC1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7463"/>
            <a:ext cx="2651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Imagen 6">
            <a:extLst>
              <a:ext uri="{FF2B5EF4-FFF2-40B4-BE49-F238E27FC236}">
                <a16:creationId xmlns:a16="http://schemas.microsoft.com/office/drawing/2014/main" id="{0DE860C5-4818-42E5-6354-F0003AF2B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313" y="642938"/>
            <a:ext cx="3222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7" name="Imagen 1">
            <a:extLst>
              <a:ext uri="{FF2B5EF4-FFF2-40B4-BE49-F238E27FC236}">
                <a16:creationId xmlns:a16="http://schemas.microsoft.com/office/drawing/2014/main" id="{106668ED-E730-520C-287D-3B11EB36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090613"/>
            <a:ext cx="8732838" cy="6076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1138" name="Rectangle 2">
            <a:extLst>
              <a:ext uri="{FF2B5EF4-FFF2-40B4-BE49-F238E27FC236}">
                <a16:creationId xmlns:a16="http://schemas.microsoft.com/office/drawing/2014/main" id="{0ED8381B-D641-E9CF-46BC-48E191CCF952}"/>
              </a:ext>
            </a:extLst>
          </p:cNvPr>
          <p:cNvSpPr>
            <a:spLocks noGrp="1" noChangeArrowheads="1"/>
          </p:cNvSpPr>
          <p:nvPr>
            <p:ph type="title"/>
          </p:nvPr>
        </p:nvSpPr>
        <p:spPr>
          <a:xfrm>
            <a:off x="14288" y="60325"/>
            <a:ext cx="9502775" cy="976313"/>
          </a:xfrm>
        </p:spPr>
        <p:txBody>
          <a:bodyPr/>
          <a:lstStyle/>
          <a:p>
            <a:r>
              <a:rPr lang="en-US" altLang="es-ES" sz="2800">
                <a:cs typeface="Arial" panose="020B0604020202020204" pitchFamily="34" charset="0"/>
              </a:rPr>
              <a:t>For a given     there are many solutions to the Schrödinger equation, labeled by the band index</a:t>
            </a:r>
          </a:p>
        </p:txBody>
      </p:sp>
      <p:pic>
        <p:nvPicPr>
          <p:cNvPr id="91139" name="Imagen 5">
            <a:extLst>
              <a:ext uri="{FF2B5EF4-FFF2-40B4-BE49-F238E27FC236}">
                <a16:creationId xmlns:a16="http://schemas.microsoft.com/office/drawing/2014/main" id="{E9CF828C-1E89-29A7-3DE4-9793651D7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7463"/>
            <a:ext cx="2651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Imagen 6">
            <a:extLst>
              <a:ext uri="{FF2B5EF4-FFF2-40B4-BE49-F238E27FC236}">
                <a16:creationId xmlns:a16="http://schemas.microsoft.com/office/drawing/2014/main" id="{8C404626-62E2-C953-510B-59A716ED6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313" y="642938"/>
            <a:ext cx="3222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1" name="Imagen 1">
            <a:extLst>
              <a:ext uri="{FF2B5EF4-FFF2-40B4-BE49-F238E27FC236}">
                <a16:creationId xmlns:a16="http://schemas.microsoft.com/office/drawing/2014/main" id="{82172150-CA98-B62F-BB0E-6FCED8C58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090613"/>
            <a:ext cx="8732838" cy="6076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162" name="Rectangle 2">
            <a:extLst>
              <a:ext uri="{FF2B5EF4-FFF2-40B4-BE49-F238E27FC236}">
                <a16:creationId xmlns:a16="http://schemas.microsoft.com/office/drawing/2014/main" id="{E6F844C7-6154-CCCA-6E39-98BC12F875C2}"/>
              </a:ext>
            </a:extLst>
          </p:cNvPr>
          <p:cNvSpPr>
            <a:spLocks noGrp="1" noChangeArrowheads="1"/>
          </p:cNvSpPr>
          <p:nvPr>
            <p:ph type="title"/>
          </p:nvPr>
        </p:nvSpPr>
        <p:spPr>
          <a:xfrm>
            <a:off x="14288" y="60325"/>
            <a:ext cx="9502775" cy="976313"/>
          </a:xfrm>
        </p:spPr>
        <p:txBody>
          <a:bodyPr/>
          <a:lstStyle/>
          <a:p>
            <a:r>
              <a:rPr lang="en-US" altLang="es-ES" sz="2800">
                <a:cs typeface="Arial" panose="020B0604020202020204" pitchFamily="34" charset="0"/>
              </a:rPr>
              <a:t>For a given     there are many solutions to the Schrödinger equation, labeled by the band index</a:t>
            </a:r>
          </a:p>
        </p:txBody>
      </p:sp>
      <p:pic>
        <p:nvPicPr>
          <p:cNvPr id="92163" name="Imagen 4">
            <a:extLst>
              <a:ext uri="{FF2B5EF4-FFF2-40B4-BE49-F238E27FC236}">
                <a16:creationId xmlns:a16="http://schemas.microsoft.com/office/drawing/2014/main" id="{6180602B-A410-D58B-E47C-3D2BBA75E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7463"/>
            <a:ext cx="2651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Imagen 5">
            <a:extLst>
              <a:ext uri="{FF2B5EF4-FFF2-40B4-BE49-F238E27FC236}">
                <a16:creationId xmlns:a16="http://schemas.microsoft.com/office/drawing/2014/main" id="{8B8C9200-32A1-4E21-0313-7164FB6D0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313" y="642938"/>
            <a:ext cx="3222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185" name="Imagen 2">
            <a:extLst>
              <a:ext uri="{FF2B5EF4-FFF2-40B4-BE49-F238E27FC236}">
                <a16:creationId xmlns:a16="http://schemas.microsoft.com/office/drawing/2014/main" id="{5F0FA403-7CB5-4CED-16D5-A94DD6AD1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023938"/>
            <a:ext cx="7240588" cy="612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3186" name="Rectangle 2">
            <a:extLst>
              <a:ext uri="{FF2B5EF4-FFF2-40B4-BE49-F238E27FC236}">
                <a16:creationId xmlns:a16="http://schemas.microsoft.com/office/drawing/2014/main" id="{F44DF09A-56A5-F184-EF4B-C468016DE7BF}"/>
              </a:ext>
            </a:extLst>
          </p:cNvPr>
          <p:cNvSpPr>
            <a:spLocks noGrp="1" noChangeArrowheads="1"/>
          </p:cNvSpPr>
          <p:nvPr>
            <p:ph type="title"/>
          </p:nvPr>
        </p:nvSpPr>
        <p:spPr>
          <a:xfrm>
            <a:off x="14288" y="60325"/>
            <a:ext cx="9502775" cy="976313"/>
          </a:xfrm>
        </p:spPr>
        <p:txBody>
          <a:bodyPr/>
          <a:lstStyle/>
          <a:p>
            <a:r>
              <a:rPr lang="en-US" altLang="es-ES" sz="2800">
                <a:cs typeface="Arial" panose="020B0604020202020204" pitchFamily="34" charset="0"/>
              </a:rPr>
              <a:t>For a given     there are many solutions to the Schrödinger equation, labeled by the band index</a:t>
            </a:r>
          </a:p>
        </p:txBody>
      </p:sp>
      <p:pic>
        <p:nvPicPr>
          <p:cNvPr id="93187" name="Imagen 4">
            <a:extLst>
              <a:ext uri="{FF2B5EF4-FFF2-40B4-BE49-F238E27FC236}">
                <a16:creationId xmlns:a16="http://schemas.microsoft.com/office/drawing/2014/main" id="{87C30C38-DEFE-316D-567C-096FCB168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7938"/>
            <a:ext cx="2651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Imagen 5">
            <a:extLst>
              <a:ext uri="{FF2B5EF4-FFF2-40B4-BE49-F238E27FC236}">
                <a16:creationId xmlns:a16="http://schemas.microsoft.com/office/drawing/2014/main" id="{2DB7B0ED-7CE7-2E26-99A9-53C1F2529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313" y="642938"/>
            <a:ext cx="3222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CuadroTexto 1">
            <a:extLst>
              <a:ext uri="{FF2B5EF4-FFF2-40B4-BE49-F238E27FC236}">
                <a16:creationId xmlns:a16="http://schemas.microsoft.com/office/drawing/2014/main" id="{720DB5E3-B1BB-5E65-70CF-014FCB7ED015}"/>
              </a:ext>
            </a:extLst>
          </p:cNvPr>
          <p:cNvSpPr txBox="1">
            <a:spLocks noChangeArrowheads="1"/>
          </p:cNvSpPr>
          <p:nvPr/>
        </p:nvSpPr>
        <p:spPr bwMode="auto">
          <a:xfrm>
            <a:off x="1201738" y="2820988"/>
            <a:ext cx="7980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ES" altLang="es-ES" b="1">
                <a:solidFill>
                  <a:schemeClr val="bg1"/>
                </a:solidFill>
              </a:rPr>
              <a:t>Hermititian eigenvalue problem restricted to a single primitive cell (fixed finite volume)</a:t>
            </a:r>
          </a:p>
        </p:txBody>
      </p:sp>
      <p:grpSp>
        <p:nvGrpSpPr>
          <p:cNvPr id="94210" name="Grupo 5">
            <a:extLst>
              <a:ext uri="{FF2B5EF4-FFF2-40B4-BE49-F238E27FC236}">
                <a16:creationId xmlns:a16="http://schemas.microsoft.com/office/drawing/2014/main" id="{5DFE8016-C5F2-1CA0-F3CC-A13759BB862E}"/>
              </a:ext>
            </a:extLst>
          </p:cNvPr>
          <p:cNvGrpSpPr>
            <a:grpSpLocks/>
          </p:cNvGrpSpPr>
          <p:nvPr/>
        </p:nvGrpSpPr>
        <p:grpSpPr bwMode="auto">
          <a:xfrm>
            <a:off x="1282700" y="4030663"/>
            <a:ext cx="7818438" cy="708025"/>
            <a:chOff x="876300" y="3810000"/>
            <a:chExt cx="7391400" cy="669161"/>
          </a:xfrm>
        </p:grpSpPr>
        <p:sp>
          <p:nvSpPr>
            <p:cNvPr id="94227" name="CuadroTexto 3">
              <a:extLst>
                <a:ext uri="{FF2B5EF4-FFF2-40B4-BE49-F238E27FC236}">
                  <a16:creationId xmlns:a16="http://schemas.microsoft.com/office/drawing/2014/main" id="{54773E28-9BE4-DE67-F3AF-B9323A436BD7}"/>
                </a:ext>
              </a:extLst>
            </p:cNvPr>
            <p:cNvSpPr txBox="1">
              <a:spLocks noChangeArrowheads="1"/>
            </p:cNvSpPr>
            <p:nvPr/>
          </p:nvSpPr>
          <p:spPr bwMode="auto">
            <a:xfrm>
              <a:off x="876300" y="3810000"/>
              <a:ext cx="7391400" cy="66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ES" altLang="es-ES" b="1">
                  <a:solidFill>
                    <a:srgbClr val="FFFF00"/>
                  </a:solidFill>
                </a:rPr>
                <a:t>Infinite family of solutions with discretely spaced eigenvalues, that will be labelled with the band index </a:t>
              </a:r>
            </a:p>
          </p:txBody>
        </p:sp>
        <p:pic>
          <p:nvPicPr>
            <p:cNvPr id="94228" name="Imagen 4">
              <a:extLst>
                <a:ext uri="{FF2B5EF4-FFF2-40B4-BE49-F238E27FC236}">
                  <a16:creationId xmlns:a16="http://schemas.microsoft.com/office/drawing/2014/main" id="{2B9A5377-765C-D326-C2DD-95C2B9E3A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706" y="4191000"/>
              <a:ext cx="21789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211" name="Imagen 7">
            <a:extLst>
              <a:ext uri="{FF2B5EF4-FFF2-40B4-BE49-F238E27FC236}">
                <a16:creationId xmlns:a16="http://schemas.microsoft.com/office/drawing/2014/main" id="{9213416C-3C94-D28C-157D-AA77852B9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171575"/>
            <a:ext cx="82407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Imagen 8">
            <a:extLst>
              <a:ext uri="{FF2B5EF4-FFF2-40B4-BE49-F238E27FC236}">
                <a16:creationId xmlns:a16="http://schemas.microsoft.com/office/drawing/2014/main" id="{D96BE6F4-6632-A65E-E592-E58B02620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2111375"/>
            <a:ext cx="3182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13" name="Grupo 12">
            <a:extLst>
              <a:ext uri="{FF2B5EF4-FFF2-40B4-BE49-F238E27FC236}">
                <a16:creationId xmlns:a16="http://schemas.microsoft.com/office/drawing/2014/main" id="{03F2E383-4BE5-535C-6F9C-A39BCE513A31}"/>
              </a:ext>
            </a:extLst>
          </p:cNvPr>
          <p:cNvGrpSpPr>
            <a:grpSpLocks/>
          </p:cNvGrpSpPr>
          <p:nvPr/>
        </p:nvGrpSpPr>
        <p:grpSpPr bwMode="auto">
          <a:xfrm>
            <a:off x="1066800" y="4949825"/>
            <a:ext cx="8240713" cy="400050"/>
            <a:chOff x="287427" y="4953000"/>
            <a:chExt cx="7789772" cy="378222"/>
          </a:xfrm>
        </p:grpSpPr>
        <p:sp>
          <p:nvSpPr>
            <p:cNvPr id="94224" name="CuadroTexto 6">
              <a:extLst>
                <a:ext uri="{FF2B5EF4-FFF2-40B4-BE49-F238E27FC236}">
                  <a16:creationId xmlns:a16="http://schemas.microsoft.com/office/drawing/2014/main" id="{B65A6FE6-DBD6-85BC-531A-534FBAD635B5}"/>
                </a:ext>
              </a:extLst>
            </p:cNvPr>
            <p:cNvSpPr txBox="1">
              <a:spLocks noChangeArrowheads="1"/>
            </p:cNvSpPr>
            <p:nvPr/>
          </p:nvSpPr>
          <p:spPr bwMode="auto">
            <a:xfrm>
              <a:off x="287427" y="4953000"/>
              <a:ext cx="7789772" cy="37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s-ES" altLang="es-ES" b="1">
                  <a:solidFill>
                    <a:schemeClr val="bg1"/>
                  </a:solidFill>
                </a:rPr>
                <a:t>The wave vector      appears as a parameter in the Hamiltonian</a:t>
              </a:r>
            </a:p>
          </p:txBody>
        </p:sp>
        <p:pic>
          <p:nvPicPr>
            <p:cNvPr id="94225" name="Imagen 9">
              <a:extLst>
                <a:ext uri="{FF2B5EF4-FFF2-40B4-BE49-F238E27FC236}">
                  <a16:creationId xmlns:a16="http://schemas.microsoft.com/office/drawing/2014/main" id="{3529FD85-624C-71E4-FE02-BEA092593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320" y="4968600"/>
              <a:ext cx="356666"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6" name="Imagen 10">
              <a:extLst>
                <a:ext uri="{FF2B5EF4-FFF2-40B4-BE49-F238E27FC236}">
                  <a16:creationId xmlns:a16="http://schemas.microsoft.com/office/drawing/2014/main" id="{585653A5-ED94-6136-C6F3-BC59EA535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291" y="4953000"/>
              <a:ext cx="173855"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214" name="Grupo 17">
            <a:extLst>
              <a:ext uri="{FF2B5EF4-FFF2-40B4-BE49-F238E27FC236}">
                <a16:creationId xmlns:a16="http://schemas.microsoft.com/office/drawing/2014/main" id="{9E6C6B4C-5625-32CA-D183-9E2CF9DC2778}"/>
              </a:ext>
            </a:extLst>
          </p:cNvPr>
          <p:cNvGrpSpPr>
            <a:grpSpLocks/>
          </p:cNvGrpSpPr>
          <p:nvPr/>
        </p:nvGrpSpPr>
        <p:grpSpPr bwMode="auto">
          <a:xfrm>
            <a:off x="0" y="5527675"/>
            <a:ext cx="10383838" cy="452438"/>
            <a:chOff x="-348448" y="5436281"/>
            <a:chExt cx="9815793" cy="428341"/>
          </a:xfrm>
        </p:grpSpPr>
        <p:sp>
          <p:nvSpPr>
            <p:cNvPr id="94221" name="CuadroTexto 14">
              <a:extLst>
                <a:ext uri="{FF2B5EF4-FFF2-40B4-BE49-F238E27FC236}">
                  <a16:creationId xmlns:a16="http://schemas.microsoft.com/office/drawing/2014/main" id="{DF9D6072-76EC-25FB-15A6-9C3BA67DBB40}"/>
                </a:ext>
              </a:extLst>
            </p:cNvPr>
            <p:cNvSpPr txBox="1">
              <a:spLocks noChangeArrowheads="1"/>
            </p:cNvSpPr>
            <p:nvPr/>
          </p:nvSpPr>
          <p:spPr bwMode="auto">
            <a:xfrm>
              <a:off x="-348448" y="5486400"/>
              <a:ext cx="9815793" cy="37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s-ES" altLang="es-ES" b="1">
                  <a:solidFill>
                    <a:schemeClr val="bg1"/>
                  </a:solidFill>
                </a:rPr>
                <a:t>We expect each of the energy levels for a given     to vary continuously as    varies </a:t>
              </a:r>
            </a:p>
          </p:txBody>
        </p:sp>
        <p:pic>
          <p:nvPicPr>
            <p:cNvPr id="94222" name="Imagen 15">
              <a:extLst>
                <a:ext uri="{FF2B5EF4-FFF2-40B4-BE49-F238E27FC236}">
                  <a16:creationId xmlns:a16="http://schemas.microsoft.com/office/drawing/2014/main" id="{EE8C6139-44B5-2844-E84B-B5EE07DDF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624" y="5436281"/>
              <a:ext cx="19317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3" name="Imagen 16">
              <a:extLst>
                <a:ext uri="{FF2B5EF4-FFF2-40B4-BE49-F238E27FC236}">
                  <a16:creationId xmlns:a16="http://schemas.microsoft.com/office/drawing/2014/main" id="{7F700D38-7D92-50A7-3488-BF6789205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5203" y="5436281"/>
              <a:ext cx="19317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215" name="Grupo 20">
            <a:extLst>
              <a:ext uri="{FF2B5EF4-FFF2-40B4-BE49-F238E27FC236}">
                <a16:creationId xmlns:a16="http://schemas.microsoft.com/office/drawing/2014/main" id="{CA9A0C40-02A4-C03F-53A3-3683B420DC2E}"/>
              </a:ext>
            </a:extLst>
          </p:cNvPr>
          <p:cNvGrpSpPr>
            <a:grpSpLocks/>
          </p:cNvGrpSpPr>
          <p:nvPr/>
        </p:nvGrpSpPr>
        <p:grpSpPr bwMode="auto">
          <a:xfrm>
            <a:off x="619125" y="6089650"/>
            <a:ext cx="9109075" cy="1016000"/>
            <a:chOff x="228600" y="5906869"/>
            <a:chExt cx="8610600" cy="960102"/>
          </a:xfrm>
        </p:grpSpPr>
        <p:sp>
          <p:nvSpPr>
            <p:cNvPr id="94219" name="CuadroTexto 18">
              <a:extLst>
                <a:ext uri="{FF2B5EF4-FFF2-40B4-BE49-F238E27FC236}">
                  <a16:creationId xmlns:a16="http://schemas.microsoft.com/office/drawing/2014/main" id="{F9C88A21-A2AB-E151-F55C-3E3CDEB12CAD}"/>
                </a:ext>
              </a:extLst>
            </p:cNvPr>
            <p:cNvSpPr txBox="1">
              <a:spLocks noChangeArrowheads="1"/>
            </p:cNvSpPr>
            <p:nvPr/>
          </p:nvSpPr>
          <p:spPr bwMode="auto">
            <a:xfrm>
              <a:off x="228600" y="5906869"/>
              <a:ext cx="8610600" cy="96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ES" altLang="es-ES" b="1">
                  <a:solidFill>
                    <a:srgbClr val="FFFF00"/>
                  </a:solidFill>
                </a:rPr>
                <a:t>We arrive at the description of the levels of an electron in a periodic potential in terms of a family of continuous functions</a:t>
              </a:r>
            </a:p>
            <a:p>
              <a:pPr algn="ctr"/>
              <a:r>
                <a:rPr lang="es-ES" altLang="es-ES" b="1">
                  <a:solidFill>
                    <a:srgbClr val="FFFF00"/>
                  </a:solidFill>
                </a:rPr>
                <a:t>(ENERGY BANDS)  </a:t>
              </a:r>
            </a:p>
          </p:txBody>
        </p:sp>
        <p:pic>
          <p:nvPicPr>
            <p:cNvPr id="94220" name="Imagen 19">
              <a:extLst>
                <a:ext uri="{FF2B5EF4-FFF2-40B4-BE49-F238E27FC236}">
                  <a16:creationId xmlns:a16="http://schemas.microsoft.com/office/drawing/2014/main" id="{B16B2F9C-E159-9D89-C3D6-8DE756A8AD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4473" y="6202746"/>
              <a:ext cx="704344" cy="35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6" name="Rectangle 2">
            <a:extLst>
              <a:ext uri="{FF2B5EF4-FFF2-40B4-BE49-F238E27FC236}">
                <a16:creationId xmlns:a16="http://schemas.microsoft.com/office/drawing/2014/main" id="{6DBD68C0-3AB3-7A6E-7253-2F510D21B64A}"/>
              </a:ext>
            </a:extLst>
          </p:cNvPr>
          <p:cNvSpPr>
            <a:spLocks noGrp="1" noChangeArrowheads="1"/>
          </p:cNvSpPr>
          <p:nvPr>
            <p:ph type="title"/>
          </p:nvPr>
        </p:nvSpPr>
        <p:spPr>
          <a:xfrm>
            <a:off x="14288" y="60325"/>
            <a:ext cx="9502775" cy="976313"/>
          </a:xfrm>
        </p:spPr>
        <p:txBody>
          <a:bodyPr/>
          <a:lstStyle/>
          <a:p>
            <a:r>
              <a:rPr lang="en-US" altLang="es-ES" sz="2800">
                <a:cs typeface="Arial" panose="020B0604020202020204" pitchFamily="34" charset="0"/>
              </a:rPr>
              <a:t>For a given     there are many solutions to the Schrödinger equation, labeled by the band index</a:t>
            </a:r>
          </a:p>
        </p:txBody>
      </p:sp>
      <p:pic>
        <p:nvPicPr>
          <p:cNvPr id="94217" name="Imagen 22">
            <a:extLst>
              <a:ext uri="{FF2B5EF4-FFF2-40B4-BE49-F238E27FC236}">
                <a16:creationId xmlns:a16="http://schemas.microsoft.com/office/drawing/2014/main" id="{5E2272C7-8666-976E-B2D2-51472E585A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4713" y="17463"/>
            <a:ext cx="2651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Imagen 23">
            <a:extLst>
              <a:ext uri="{FF2B5EF4-FFF2-40B4-BE49-F238E27FC236}">
                <a16:creationId xmlns:a16="http://schemas.microsoft.com/office/drawing/2014/main" id="{5C313856-7D24-DC4C-CD3E-2417814EC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313" y="642938"/>
            <a:ext cx="3222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DA02C754-09C3-97E6-E1A9-0084E637519B}"/>
              </a:ext>
            </a:extLst>
          </p:cNvPr>
          <p:cNvSpPr>
            <a:spLocks noGrp="1" noChangeArrowheads="1"/>
          </p:cNvSpPr>
          <p:nvPr>
            <p:ph type="title"/>
          </p:nvPr>
        </p:nvSpPr>
        <p:spPr>
          <a:xfrm>
            <a:off x="0" y="-30163"/>
            <a:ext cx="9672638" cy="879476"/>
          </a:xfrm>
        </p:spPr>
        <p:txBody>
          <a:bodyPr/>
          <a:lstStyle/>
          <a:p>
            <a:r>
              <a:rPr lang="en-US" altLang="es-ES" sz="2800">
                <a:cs typeface="Arial" panose="020B0604020202020204" pitchFamily="34" charset="0"/>
                <a:sym typeface="Symbol" pitchFamily="2" charset="2"/>
              </a:rPr>
              <a:t>Both the Bloch wave functions and the eigenvalues are periodic functions in reciprocal space </a:t>
            </a:r>
          </a:p>
        </p:txBody>
      </p:sp>
      <p:pic>
        <p:nvPicPr>
          <p:cNvPr id="95234" name="Imagen 1">
            <a:extLst>
              <a:ext uri="{FF2B5EF4-FFF2-40B4-BE49-F238E27FC236}">
                <a16:creationId xmlns:a16="http://schemas.microsoft.com/office/drawing/2014/main" id="{C246D810-B677-4981-4B81-2FDA6853B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563" y="1289050"/>
            <a:ext cx="4203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Imagen 2">
            <a:extLst>
              <a:ext uri="{FF2B5EF4-FFF2-40B4-BE49-F238E27FC236}">
                <a16:creationId xmlns:a16="http://schemas.microsoft.com/office/drawing/2014/main" id="{3436FA4F-387C-A27E-8B2C-51788A150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2535238"/>
            <a:ext cx="3919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236" name="Grupo 8">
            <a:extLst>
              <a:ext uri="{FF2B5EF4-FFF2-40B4-BE49-F238E27FC236}">
                <a16:creationId xmlns:a16="http://schemas.microsoft.com/office/drawing/2014/main" id="{E3963DDB-882D-CA11-6B2B-7201B18413CB}"/>
              </a:ext>
            </a:extLst>
          </p:cNvPr>
          <p:cNvGrpSpPr>
            <a:grpSpLocks/>
          </p:cNvGrpSpPr>
          <p:nvPr/>
        </p:nvGrpSpPr>
        <p:grpSpPr bwMode="auto">
          <a:xfrm>
            <a:off x="839788" y="3627438"/>
            <a:ext cx="8785225" cy="708025"/>
            <a:chOff x="533400" y="4267200"/>
            <a:chExt cx="8305800" cy="669161"/>
          </a:xfrm>
        </p:grpSpPr>
        <p:sp>
          <p:nvSpPr>
            <p:cNvPr id="95244" name="CuadroTexto 3">
              <a:extLst>
                <a:ext uri="{FF2B5EF4-FFF2-40B4-BE49-F238E27FC236}">
                  <a16:creationId xmlns:a16="http://schemas.microsoft.com/office/drawing/2014/main" id="{3FBCDEC4-E7E9-E8C8-2DAA-201ECE4F88CA}"/>
                </a:ext>
              </a:extLst>
            </p:cNvPr>
            <p:cNvSpPr txBox="1">
              <a:spLocks noChangeArrowheads="1"/>
            </p:cNvSpPr>
            <p:nvPr/>
          </p:nvSpPr>
          <p:spPr bwMode="auto">
            <a:xfrm>
              <a:off x="533400" y="4267200"/>
              <a:ext cx="8305800" cy="66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ES" altLang="es-ES" b="1">
                  <a:solidFill>
                    <a:srgbClr val="FFFF00"/>
                  </a:solidFill>
                </a:rPr>
                <a:t>The wave vector      appearing in Bloch’s theorem can always be confined to the first Brillouin zone </a:t>
              </a:r>
            </a:p>
          </p:txBody>
        </p:sp>
        <p:pic>
          <p:nvPicPr>
            <p:cNvPr id="95245" name="Imagen 7">
              <a:extLst>
                <a:ext uri="{FF2B5EF4-FFF2-40B4-BE49-F238E27FC236}">
                  <a16:creationId xmlns:a16="http://schemas.microsoft.com/office/drawing/2014/main" id="{E43AF7E4-62EC-CE44-7666-E05E62232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475" y="4284000"/>
              <a:ext cx="154538"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7" name="CuadroTexto 9">
            <a:extLst>
              <a:ext uri="{FF2B5EF4-FFF2-40B4-BE49-F238E27FC236}">
                <a16:creationId xmlns:a16="http://schemas.microsoft.com/office/drawing/2014/main" id="{DF00B937-E0D6-C246-07AB-8734736F0FB6}"/>
              </a:ext>
            </a:extLst>
          </p:cNvPr>
          <p:cNvSpPr txBox="1">
            <a:spLocks noChangeArrowheads="1"/>
          </p:cNvSpPr>
          <p:nvPr/>
        </p:nvSpPr>
        <p:spPr bwMode="auto">
          <a:xfrm>
            <a:off x="1230313" y="4594225"/>
            <a:ext cx="789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s-ES" altLang="es-ES" b="1">
                <a:solidFill>
                  <a:schemeClr val="bg1"/>
                </a:solidFill>
              </a:rPr>
              <a:t>Any vector       not in the first Brillouin zone can be written as </a:t>
            </a:r>
          </a:p>
        </p:txBody>
      </p:sp>
      <p:pic>
        <p:nvPicPr>
          <p:cNvPr id="95238" name="Imagen 10">
            <a:extLst>
              <a:ext uri="{FF2B5EF4-FFF2-40B4-BE49-F238E27FC236}">
                <a16:creationId xmlns:a16="http://schemas.microsoft.com/office/drawing/2014/main" id="{089E9724-11C2-7FDC-3E02-3119A465E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275" y="4594225"/>
            <a:ext cx="223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Imagen 11">
            <a:extLst>
              <a:ext uri="{FF2B5EF4-FFF2-40B4-BE49-F238E27FC236}">
                <a16:creationId xmlns:a16="http://schemas.microsoft.com/office/drawing/2014/main" id="{501BB7D8-BE38-317E-8302-DBCC7A4BA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1650" y="5240338"/>
            <a:ext cx="17605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240" name="Grupo 15">
            <a:extLst>
              <a:ext uri="{FF2B5EF4-FFF2-40B4-BE49-F238E27FC236}">
                <a16:creationId xmlns:a16="http://schemas.microsoft.com/office/drawing/2014/main" id="{AE49AEB1-ABA5-4DC7-5CEF-1276A81EB7D9}"/>
              </a:ext>
            </a:extLst>
          </p:cNvPr>
          <p:cNvGrpSpPr>
            <a:grpSpLocks/>
          </p:cNvGrpSpPr>
          <p:nvPr/>
        </p:nvGrpSpPr>
        <p:grpSpPr bwMode="auto">
          <a:xfrm>
            <a:off x="758825" y="5884863"/>
            <a:ext cx="8947150" cy="400050"/>
            <a:chOff x="381000" y="6400800"/>
            <a:chExt cx="8458200" cy="378222"/>
          </a:xfrm>
        </p:grpSpPr>
        <p:sp>
          <p:nvSpPr>
            <p:cNvPr id="95241" name="CuadroTexto 12">
              <a:extLst>
                <a:ext uri="{FF2B5EF4-FFF2-40B4-BE49-F238E27FC236}">
                  <a16:creationId xmlns:a16="http://schemas.microsoft.com/office/drawing/2014/main" id="{AF416A84-45C5-65B4-1E29-DAAACD4DF711}"/>
                </a:ext>
              </a:extLst>
            </p:cNvPr>
            <p:cNvSpPr txBox="1">
              <a:spLocks noChangeArrowheads="1"/>
            </p:cNvSpPr>
            <p:nvPr/>
          </p:nvSpPr>
          <p:spPr bwMode="auto">
            <a:xfrm>
              <a:off x="381000" y="6400800"/>
              <a:ext cx="8458200" cy="37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ES" altLang="es-ES" b="1">
                  <a:solidFill>
                    <a:schemeClr val="bg1"/>
                  </a:solidFill>
                </a:rPr>
                <a:t>where      is a reciprocal lattice vector and      lie in the first Brillouin zone</a:t>
              </a:r>
            </a:p>
          </p:txBody>
        </p:sp>
        <p:pic>
          <p:nvPicPr>
            <p:cNvPr id="95242" name="Imagen 13">
              <a:extLst>
                <a:ext uri="{FF2B5EF4-FFF2-40B4-BE49-F238E27FC236}">
                  <a16:creationId xmlns:a16="http://schemas.microsoft.com/office/drawing/2014/main" id="{976E722C-A81B-FFBD-DB14-D668BCED4B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551" y="6400800"/>
              <a:ext cx="21073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3" name="Imagen 14">
              <a:extLst>
                <a:ext uri="{FF2B5EF4-FFF2-40B4-BE49-F238E27FC236}">
                  <a16:creationId xmlns:a16="http://schemas.microsoft.com/office/drawing/2014/main" id="{A6783CEB-F9D4-3C63-6EEF-4FE9994A8C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1862" y="6400800"/>
              <a:ext cx="154538"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ángulo 61">
            <a:extLst>
              <a:ext uri="{FF2B5EF4-FFF2-40B4-BE49-F238E27FC236}">
                <a16:creationId xmlns:a16="http://schemas.microsoft.com/office/drawing/2014/main" id="{8C16F75F-97FC-FBE6-AD32-F29424C2153C}"/>
              </a:ext>
            </a:extLst>
          </p:cNvPr>
          <p:cNvSpPr>
            <a:spLocks noChangeArrowheads="1"/>
          </p:cNvSpPr>
          <p:nvPr/>
        </p:nvSpPr>
        <p:spPr bwMode="auto">
          <a:xfrm>
            <a:off x="468313" y="731838"/>
            <a:ext cx="9677400" cy="5791200"/>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0722" name="Rectangle 2">
            <a:extLst>
              <a:ext uri="{FF2B5EF4-FFF2-40B4-BE49-F238E27FC236}">
                <a16:creationId xmlns:a16="http://schemas.microsoft.com/office/drawing/2014/main" id="{46476C7C-BA69-A293-A5D6-D2380C410A27}"/>
              </a:ext>
            </a:extLst>
          </p:cNvPr>
          <p:cNvSpPr>
            <a:spLocks noGrp="1" noChangeArrowheads="1"/>
          </p:cNvSpPr>
          <p:nvPr>
            <p:ph type="title"/>
          </p:nvPr>
        </p:nvSpPr>
        <p:spPr>
          <a:xfrm>
            <a:off x="0" y="-30163"/>
            <a:ext cx="9672638" cy="879476"/>
          </a:xfrm>
        </p:spPr>
        <p:txBody>
          <a:bodyPr/>
          <a:lstStyle/>
          <a:p>
            <a:r>
              <a:rPr lang="en-US" altLang="es-ES" sz="2800">
                <a:cs typeface="Arial" panose="020B0604020202020204" pitchFamily="34" charset="0"/>
                <a:sym typeface="Symbol" pitchFamily="2" charset="2"/>
              </a:rPr>
              <a:t>Concept of Brillouin zone</a:t>
            </a:r>
          </a:p>
        </p:txBody>
      </p:sp>
      <p:sp>
        <p:nvSpPr>
          <p:cNvPr id="5" name="Rectangle 3">
            <a:extLst>
              <a:ext uri="{FF2B5EF4-FFF2-40B4-BE49-F238E27FC236}">
                <a16:creationId xmlns:a16="http://schemas.microsoft.com/office/drawing/2014/main" id="{9427772B-B62E-2362-8671-F6DDC0E150E1}"/>
              </a:ext>
            </a:extLst>
          </p:cNvPr>
          <p:cNvSpPr txBox="1">
            <a:spLocks noChangeArrowheads="1"/>
          </p:cNvSpPr>
          <p:nvPr/>
        </p:nvSpPr>
        <p:spPr bwMode="auto">
          <a:xfrm>
            <a:off x="457200" y="762000"/>
            <a:ext cx="8153400" cy="1828800"/>
          </a:xfrm>
          <a:prstGeom prst="rect">
            <a:avLst/>
          </a:prstGeom>
          <a:noFill/>
          <a:ln>
            <a:noFill/>
          </a:ln>
          <a:effectLst/>
        </p:spPr>
        <p:txBody>
          <a:bodyPr lIns="100691" tIns="50346" rIns="100691" bIns="50346"/>
          <a:lstStyle>
            <a:lvl1pPr marL="377825" indent="-377825" algn="l" defTabSz="1008063" rtl="0" eaLnBrk="0" fontAlgn="base" hangingPunct="0">
              <a:spcBef>
                <a:spcPct val="20000"/>
              </a:spcBef>
              <a:spcAft>
                <a:spcPct val="0"/>
              </a:spcAft>
              <a:buChar char="•"/>
              <a:defRPr sz="2600" b="1" kern="1200">
                <a:solidFill>
                  <a:schemeClr val="bg1"/>
                </a:solidFill>
                <a:latin typeface="+mn-lt"/>
                <a:ea typeface="+mn-ea"/>
                <a:cs typeface="+mn-cs"/>
              </a:defRPr>
            </a:lvl1pPr>
            <a:lvl2pPr marL="819150" indent="-315913" algn="l" defTabSz="1008063" rtl="0" eaLnBrk="0" fontAlgn="base" hangingPunct="0">
              <a:spcBef>
                <a:spcPct val="20000"/>
              </a:spcBef>
              <a:spcAft>
                <a:spcPct val="0"/>
              </a:spcAft>
              <a:buChar char="–"/>
              <a:defRPr sz="2000" b="1" kern="1200">
                <a:solidFill>
                  <a:schemeClr val="bg1"/>
                </a:solidFill>
                <a:latin typeface="+mn-lt"/>
                <a:ea typeface="+mn-ea"/>
                <a:cs typeface="+mn-cs"/>
              </a:defRPr>
            </a:lvl2pPr>
            <a:lvl3pPr marL="1257300" indent="-249238" algn="l" defTabSz="1008063" rtl="0" eaLnBrk="0" fontAlgn="base" hangingPunct="0">
              <a:spcBef>
                <a:spcPct val="20000"/>
              </a:spcBef>
              <a:spcAft>
                <a:spcPct val="0"/>
              </a:spcAft>
              <a:buChar char="•"/>
              <a:defRPr sz="1500" b="1" kern="1200">
                <a:solidFill>
                  <a:schemeClr val="bg1"/>
                </a:solidFill>
                <a:latin typeface="+mn-lt"/>
                <a:ea typeface="+mn-ea"/>
                <a:cs typeface="+mn-cs"/>
              </a:defRPr>
            </a:lvl3pPr>
            <a:lvl4pPr marL="1760538" indent="-249238" algn="l" defTabSz="1008063" rtl="0" eaLnBrk="0" fontAlgn="base" hangingPunct="0">
              <a:spcBef>
                <a:spcPct val="20000"/>
              </a:spcBef>
              <a:spcAft>
                <a:spcPct val="0"/>
              </a:spcAft>
              <a:buChar char="–"/>
              <a:defRPr sz="1300" b="1" kern="1200">
                <a:solidFill>
                  <a:schemeClr val="bg1"/>
                </a:solidFill>
                <a:latin typeface="+mn-lt"/>
                <a:ea typeface="+mn-ea"/>
                <a:cs typeface="+mn-cs"/>
              </a:defRPr>
            </a:lvl4pPr>
            <a:lvl5pPr marL="2263775" indent="-247650" algn="l" defTabSz="1008063" rtl="0" eaLnBrk="0" fontAlgn="base" hangingPunct="0">
              <a:spcBef>
                <a:spcPct val="20000"/>
              </a:spcBef>
              <a:spcAft>
                <a:spcPct val="0"/>
              </a:spcAft>
              <a:buChar char="»"/>
              <a:defRPr sz="11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
                <a:srgbClr val="0000FF"/>
              </a:buClr>
              <a:buSzPct val="150000"/>
              <a:defRPr/>
            </a:pPr>
            <a:r>
              <a:rPr lang="en-US">
                <a:solidFill>
                  <a:srgbClr val="FF9900"/>
                </a:solidFill>
                <a:effectLst>
                  <a:outerShdw blurRad="38100" dist="38100" dir="2700000" algn="tl">
                    <a:srgbClr val="C0C0C0"/>
                  </a:outerShdw>
                </a:effectLst>
              </a:rPr>
              <a:t>Wigner-Seitz cell</a:t>
            </a:r>
            <a:r>
              <a:rPr lang="en-US">
                <a:solidFill>
                  <a:srgbClr val="0000FF"/>
                </a:solidFill>
              </a:rPr>
              <a:t> </a:t>
            </a:r>
            <a:r>
              <a:rPr lang="en-US">
                <a:solidFill>
                  <a:srgbClr val="9900FF"/>
                </a:solidFill>
              </a:rPr>
              <a:t>in reciprocal space</a:t>
            </a:r>
            <a:r>
              <a:rPr lang="en-US">
                <a:solidFill>
                  <a:srgbClr val="0000FF"/>
                </a:solidFill>
              </a:rPr>
              <a:t>.</a:t>
            </a:r>
            <a:endParaRPr lang="en-US" dirty="0">
              <a:solidFill>
                <a:srgbClr val="0000FF"/>
              </a:solidFill>
            </a:endParaRPr>
          </a:p>
        </p:txBody>
      </p:sp>
      <p:grpSp>
        <p:nvGrpSpPr>
          <p:cNvPr id="30724" name="Group 49">
            <a:extLst>
              <a:ext uri="{FF2B5EF4-FFF2-40B4-BE49-F238E27FC236}">
                <a16:creationId xmlns:a16="http://schemas.microsoft.com/office/drawing/2014/main" id="{F86E0AB9-82D4-E2C1-CE4F-C1CDE9D7BD4A}"/>
              </a:ext>
            </a:extLst>
          </p:cNvPr>
          <p:cNvGrpSpPr>
            <a:grpSpLocks/>
          </p:cNvGrpSpPr>
          <p:nvPr/>
        </p:nvGrpSpPr>
        <p:grpSpPr bwMode="auto">
          <a:xfrm>
            <a:off x="1295400" y="1219200"/>
            <a:ext cx="3352800" cy="2286000"/>
            <a:chOff x="2027" y="1558"/>
            <a:chExt cx="2726" cy="1698"/>
          </a:xfrm>
        </p:grpSpPr>
        <p:sp>
          <p:nvSpPr>
            <p:cNvPr id="30729" name="AutoShape 4">
              <a:extLst>
                <a:ext uri="{FF2B5EF4-FFF2-40B4-BE49-F238E27FC236}">
                  <a16:creationId xmlns:a16="http://schemas.microsoft.com/office/drawing/2014/main" id="{403A9D5D-EEA2-4505-3EA2-6896AA5076F7}"/>
                </a:ext>
              </a:extLst>
            </p:cNvPr>
            <p:cNvSpPr>
              <a:spLocks noChangeArrowheads="1"/>
            </p:cNvSpPr>
            <p:nvPr/>
          </p:nvSpPr>
          <p:spPr bwMode="auto">
            <a:xfrm>
              <a:off x="2471" y="2087"/>
              <a:ext cx="624" cy="528"/>
            </a:xfrm>
            <a:prstGeom prst="hexagon">
              <a:avLst>
                <a:gd name="adj" fmla="val 29545"/>
                <a:gd name="vf" fmla="val 11547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0" name="Oval 5">
              <a:extLst>
                <a:ext uri="{FF2B5EF4-FFF2-40B4-BE49-F238E27FC236}">
                  <a16:creationId xmlns:a16="http://schemas.microsoft.com/office/drawing/2014/main" id="{A6534F53-6E9A-2C64-8516-A0A5014B5BF7}"/>
                </a:ext>
              </a:extLst>
            </p:cNvPr>
            <p:cNvSpPr>
              <a:spLocks noChangeArrowheads="1"/>
            </p:cNvSpPr>
            <p:nvPr/>
          </p:nvSpPr>
          <p:spPr bwMode="auto">
            <a:xfrm rot="-5400000">
              <a:off x="4108" y="3080"/>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1" name="Oval 6">
              <a:extLst>
                <a:ext uri="{FF2B5EF4-FFF2-40B4-BE49-F238E27FC236}">
                  <a16:creationId xmlns:a16="http://schemas.microsoft.com/office/drawing/2014/main" id="{4747AA06-28F1-893E-281D-A8696D055F4C}"/>
                </a:ext>
              </a:extLst>
            </p:cNvPr>
            <p:cNvSpPr>
              <a:spLocks noChangeArrowheads="1"/>
            </p:cNvSpPr>
            <p:nvPr/>
          </p:nvSpPr>
          <p:spPr bwMode="auto">
            <a:xfrm rot="-5400000">
              <a:off x="2247" y="3084"/>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2" name="Oval 7">
              <a:extLst>
                <a:ext uri="{FF2B5EF4-FFF2-40B4-BE49-F238E27FC236}">
                  <a16:creationId xmlns:a16="http://schemas.microsoft.com/office/drawing/2014/main" id="{0BA4C2F2-F6E0-AC07-A99F-A2E74D73963E}"/>
                </a:ext>
              </a:extLst>
            </p:cNvPr>
            <p:cNvSpPr>
              <a:spLocks noChangeArrowheads="1"/>
            </p:cNvSpPr>
            <p:nvPr/>
          </p:nvSpPr>
          <p:spPr bwMode="auto">
            <a:xfrm rot="-5400000">
              <a:off x="2248" y="2529"/>
              <a:ext cx="166"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3" name="Oval 8">
              <a:extLst>
                <a:ext uri="{FF2B5EF4-FFF2-40B4-BE49-F238E27FC236}">
                  <a16:creationId xmlns:a16="http://schemas.microsoft.com/office/drawing/2014/main" id="{007B5EB9-DB32-47BA-8460-017DBB722EEC}"/>
                </a:ext>
              </a:extLst>
            </p:cNvPr>
            <p:cNvSpPr>
              <a:spLocks noChangeArrowheads="1"/>
            </p:cNvSpPr>
            <p:nvPr/>
          </p:nvSpPr>
          <p:spPr bwMode="auto">
            <a:xfrm rot="-5400000">
              <a:off x="2246" y="1973"/>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4" name="Oval 9">
              <a:extLst>
                <a:ext uri="{FF2B5EF4-FFF2-40B4-BE49-F238E27FC236}">
                  <a16:creationId xmlns:a16="http://schemas.microsoft.com/office/drawing/2014/main" id="{C4358082-DBD3-6E60-7B73-E523D4C31C2F}"/>
                </a:ext>
              </a:extLst>
            </p:cNvPr>
            <p:cNvSpPr>
              <a:spLocks noChangeArrowheads="1"/>
            </p:cNvSpPr>
            <p:nvPr/>
          </p:nvSpPr>
          <p:spPr bwMode="auto">
            <a:xfrm rot="-5400000">
              <a:off x="2719" y="1695"/>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5" name="Oval 10">
              <a:extLst>
                <a:ext uri="{FF2B5EF4-FFF2-40B4-BE49-F238E27FC236}">
                  <a16:creationId xmlns:a16="http://schemas.microsoft.com/office/drawing/2014/main" id="{4DCB3B29-0041-464C-A116-D02E65E79656}"/>
                </a:ext>
              </a:extLst>
            </p:cNvPr>
            <p:cNvSpPr>
              <a:spLocks noChangeArrowheads="1"/>
            </p:cNvSpPr>
            <p:nvPr/>
          </p:nvSpPr>
          <p:spPr bwMode="auto">
            <a:xfrm rot="-5400000">
              <a:off x="2719" y="2251"/>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6" name="Oval 11">
              <a:extLst>
                <a:ext uri="{FF2B5EF4-FFF2-40B4-BE49-F238E27FC236}">
                  <a16:creationId xmlns:a16="http://schemas.microsoft.com/office/drawing/2014/main" id="{59D96807-4B8C-AB10-851C-1AB397BE495D}"/>
                </a:ext>
              </a:extLst>
            </p:cNvPr>
            <p:cNvSpPr>
              <a:spLocks noChangeArrowheads="1"/>
            </p:cNvSpPr>
            <p:nvPr/>
          </p:nvSpPr>
          <p:spPr bwMode="auto">
            <a:xfrm rot="-5400000">
              <a:off x="2721" y="2807"/>
              <a:ext cx="166"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7" name="Oval 12">
              <a:extLst>
                <a:ext uri="{FF2B5EF4-FFF2-40B4-BE49-F238E27FC236}">
                  <a16:creationId xmlns:a16="http://schemas.microsoft.com/office/drawing/2014/main" id="{A9E20E51-3569-063F-1125-AC43B9B7529A}"/>
                </a:ext>
              </a:extLst>
            </p:cNvPr>
            <p:cNvSpPr>
              <a:spLocks noChangeArrowheads="1"/>
            </p:cNvSpPr>
            <p:nvPr/>
          </p:nvSpPr>
          <p:spPr bwMode="auto">
            <a:xfrm rot="-5400000">
              <a:off x="4581" y="2802"/>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8" name="Oval 13">
              <a:extLst>
                <a:ext uri="{FF2B5EF4-FFF2-40B4-BE49-F238E27FC236}">
                  <a16:creationId xmlns:a16="http://schemas.microsoft.com/office/drawing/2014/main" id="{A23881E4-677B-DFA6-BF65-F8E303F164FC}"/>
                </a:ext>
              </a:extLst>
            </p:cNvPr>
            <p:cNvSpPr>
              <a:spLocks noChangeArrowheads="1"/>
            </p:cNvSpPr>
            <p:nvPr/>
          </p:nvSpPr>
          <p:spPr bwMode="auto">
            <a:xfrm rot="-5400000">
              <a:off x="3133" y="3084"/>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39" name="Oval 14">
              <a:extLst>
                <a:ext uri="{FF2B5EF4-FFF2-40B4-BE49-F238E27FC236}">
                  <a16:creationId xmlns:a16="http://schemas.microsoft.com/office/drawing/2014/main" id="{925D312E-A98F-4ADC-E806-67C9B9631E97}"/>
                </a:ext>
              </a:extLst>
            </p:cNvPr>
            <p:cNvSpPr>
              <a:spLocks noChangeArrowheads="1"/>
            </p:cNvSpPr>
            <p:nvPr/>
          </p:nvSpPr>
          <p:spPr bwMode="auto">
            <a:xfrm rot="-5400000">
              <a:off x="3134" y="2529"/>
              <a:ext cx="166"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0" name="Oval 15">
              <a:extLst>
                <a:ext uri="{FF2B5EF4-FFF2-40B4-BE49-F238E27FC236}">
                  <a16:creationId xmlns:a16="http://schemas.microsoft.com/office/drawing/2014/main" id="{4561AAB6-34B2-B2DD-D75A-5936E5F4BF9E}"/>
                </a:ext>
              </a:extLst>
            </p:cNvPr>
            <p:cNvSpPr>
              <a:spLocks noChangeArrowheads="1"/>
            </p:cNvSpPr>
            <p:nvPr/>
          </p:nvSpPr>
          <p:spPr bwMode="auto">
            <a:xfrm rot="-5400000">
              <a:off x="3132" y="1973"/>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1" name="Oval 16">
              <a:extLst>
                <a:ext uri="{FF2B5EF4-FFF2-40B4-BE49-F238E27FC236}">
                  <a16:creationId xmlns:a16="http://schemas.microsoft.com/office/drawing/2014/main" id="{BF7E6E4E-DB43-FFD0-F854-7AC1A97EEB9D}"/>
                </a:ext>
              </a:extLst>
            </p:cNvPr>
            <p:cNvSpPr>
              <a:spLocks noChangeArrowheads="1"/>
            </p:cNvSpPr>
            <p:nvPr/>
          </p:nvSpPr>
          <p:spPr bwMode="auto">
            <a:xfrm rot="-5400000">
              <a:off x="4109" y="2532"/>
              <a:ext cx="166"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2" name="Oval 17">
              <a:extLst>
                <a:ext uri="{FF2B5EF4-FFF2-40B4-BE49-F238E27FC236}">
                  <a16:creationId xmlns:a16="http://schemas.microsoft.com/office/drawing/2014/main" id="{AFEC17C6-6AE2-5433-9D95-DEEB46AA18C7}"/>
                </a:ext>
              </a:extLst>
            </p:cNvPr>
            <p:cNvSpPr>
              <a:spLocks noChangeArrowheads="1"/>
            </p:cNvSpPr>
            <p:nvPr/>
          </p:nvSpPr>
          <p:spPr bwMode="auto">
            <a:xfrm rot="-5400000">
              <a:off x="4108" y="1979"/>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3" name="Oval 18">
              <a:extLst>
                <a:ext uri="{FF2B5EF4-FFF2-40B4-BE49-F238E27FC236}">
                  <a16:creationId xmlns:a16="http://schemas.microsoft.com/office/drawing/2014/main" id="{1B0A4CEA-B19B-1F85-9AFA-69A3F071D32D}"/>
                </a:ext>
              </a:extLst>
            </p:cNvPr>
            <p:cNvSpPr>
              <a:spLocks noChangeArrowheads="1"/>
            </p:cNvSpPr>
            <p:nvPr/>
          </p:nvSpPr>
          <p:spPr bwMode="auto">
            <a:xfrm rot="-5400000">
              <a:off x="4581" y="1698"/>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4" name="Oval 19">
              <a:extLst>
                <a:ext uri="{FF2B5EF4-FFF2-40B4-BE49-F238E27FC236}">
                  <a16:creationId xmlns:a16="http://schemas.microsoft.com/office/drawing/2014/main" id="{25F57C7B-888D-7B1E-44CD-7D2FF6932E3F}"/>
                </a:ext>
              </a:extLst>
            </p:cNvPr>
            <p:cNvSpPr>
              <a:spLocks noChangeArrowheads="1"/>
            </p:cNvSpPr>
            <p:nvPr/>
          </p:nvSpPr>
          <p:spPr bwMode="auto">
            <a:xfrm rot="-5400000">
              <a:off x="4581" y="2254"/>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5" name="Oval 20">
              <a:extLst>
                <a:ext uri="{FF2B5EF4-FFF2-40B4-BE49-F238E27FC236}">
                  <a16:creationId xmlns:a16="http://schemas.microsoft.com/office/drawing/2014/main" id="{6633A097-7D20-3991-465A-4E419E329847}"/>
                </a:ext>
              </a:extLst>
            </p:cNvPr>
            <p:cNvSpPr>
              <a:spLocks noChangeArrowheads="1"/>
            </p:cNvSpPr>
            <p:nvPr/>
          </p:nvSpPr>
          <p:spPr bwMode="auto">
            <a:xfrm rot="-5400000">
              <a:off x="3605" y="1695"/>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6" name="Oval 21">
              <a:extLst>
                <a:ext uri="{FF2B5EF4-FFF2-40B4-BE49-F238E27FC236}">
                  <a16:creationId xmlns:a16="http://schemas.microsoft.com/office/drawing/2014/main" id="{7CE20FEC-F9B6-1340-B279-0790AB9FDABC}"/>
                </a:ext>
              </a:extLst>
            </p:cNvPr>
            <p:cNvSpPr>
              <a:spLocks noChangeArrowheads="1"/>
            </p:cNvSpPr>
            <p:nvPr/>
          </p:nvSpPr>
          <p:spPr bwMode="auto">
            <a:xfrm rot="-5400000">
              <a:off x="3605" y="2251"/>
              <a:ext cx="167"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7" name="Oval 22">
              <a:extLst>
                <a:ext uri="{FF2B5EF4-FFF2-40B4-BE49-F238E27FC236}">
                  <a16:creationId xmlns:a16="http://schemas.microsoft.com/office/drawing/2014/main" id="{7CFE7F8D-1697-D050-1BB6-03A44708A606}"/>
                </a:ext>
              </a:extLst>
            </p:cNvPr>
            <p:cNvSpPr>
              <a:spLocks noChangeArrowheads="1"/>
            </p:cNvSpPr>
            <p:nvPr/>
          </p:nvSpPr>
          <p:spPr bwMode="auto">
            <a:xfrm rot="-5400000">
              <a:off x="3607" y="2807"/>
              <a:ext cx="166" cy="177"/>
            </a:xfrm>
            <a:prstGeom prst="ellipse">
              <a:avLst/>
            </a:prstGeom>
            <a:solidFill>
              <a:srgbClr val="9900FF"/>
            </a:solidFill>
            <a:ln w="9525">
              <a:solidFill>
                <a:schemeClr val="tx1"/>
              </a:solidFill>
              <a:round/>
              <a:headEnd/>
              <a:tailEnd/>
            </a:ln>
          </p:spPr>
          <p:txBody>
            <a:bodyPr wrap="none" anchor="ct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endParaRPr lang="es-ES" altLang="es-ES" sz="1600">
                <a:solidFill>
                  <a:schemeClr val="tx1"/>
                </a:solidFill>
                <a:latin typeface="Times New Roman" panose="02020603050405020304" pitchFamily="18" charset="0"/>
              </a:endParaRPr>
            </a:p>
          </p:txBody>
        </p:sp>
        <p:sp>
          <p:nvSpPr>
            <p:cNvPr id="30748" name="Line 23">
              <a:extLst>
                <a:ext uri="{FF2B5EF4-FFF2-40B4-BE49-F238E27FC236}">
                  <a16:creationId xmlns:a16="http://schemas.microsoft.com/office/drawing/2014/main" id="{B4516332-FCBC-DFB6-B0D7-3B5831F5C15A}"/>
                </a:ext>
              </a:extLst>
            </p:cNvPr>
            <p:cNvSpPr>
              <a:spLocks noChangeShapeType="1"/>
            </p:cNvSpPr>
            <p:nvPr/>
          </p:nvSpPr>
          <p:spPr bwMode="auto">
            <a:xfrm rot="-5400000">
              <a:off x="2439" y="2215"/>
              <a:ext cx="288" cy="512"/>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49" name="Line 24">
              <a:extLst>
                <a:ext uri="{FF2B5EF4-FFF2-40B4-BE49-F238E27FC236}">
                  <a16:creationId xmlns:a16="http://schemas.microsoft.com/office/drawing/2014/main" id="{8C07996D-2229-70D4-9508-755A21D8E0F8}"/>
                </a:ext>
              </a:extLst>
            </p:cNvPr>
            <p:cNvSpPr>
              <a:spLocks noChangeShapeType="1"/>
            </p:cNvSpPr>
            <p:nvPr/>
          </p:nvSpPr>
          <p:spPr bwMode="auto">
            <a:xfrm rot="16200000" flipV="1">
              <a:off x="2418" y="1926"/>
              <a:ext cx="288" cy="512"/>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0" name="Line 25">
              <a:extLst>
                <a:ext uri="{FF2B5EF4-FFF2-40B4-BE49-F238E27FC236}">
                  <a16:creationId xmlns:a16="http://schemas.microsoft.com/office/drawing/2014/main" id="{EABCEA37-EB46-42C4-03E9-A0B3BD43E4B2}"/>
                </a:ext>
              </a:extLst>
            </p:cNvPr>
            <p:cNvSpPr>
              <a:spLocks noChangeShapeType="1"/>
            </p:cNvSpPr>
            <p:nvPr/>
          </p:nvSpPr>
          <p:spPr bwMode="auto">
            <a:xfrm rot="-5400000">
              <a:off x="2531" y="2614"/>
              <a:ext cx="576" cy="0"/>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1" name="Line 26">
              <a:extLst>
                <a:ext uri="{FF2B5EF4-FFF2-40B4-BE49-F238E27FC236}">
                  <a16:creationId xmlns:a16="http://schemas.microsoft.com/office/drawing/2014/main" id="{89EB7ADD-4006-2E39-C78D-1F39067A408C}"/>
                </a:ext>
              </a:extLst>
            </p:cNvPr>
            <p:cNvSpPr>
              <a:spLocks noChangeShapeType="1"/>
            </p:cNvSpPr>
            <p:nvPr/>
          </p:nvSpPr>
          <p:spPr bwMode="auto">
            <a:xfrm rot="16200000" flipV="1">
              <a:off x="2867" y="2278"/>
              <a:ext cx="288" cy="384"/>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2" name="Line 27">
              <a:extLst>
                <a:ext uri="{FF2B5EF4-FFF2-40B4-BE49-F238E27FC236}">
                  <a16:creationId xmlns:a16="http://schemas.microsoft.com/office/drawing/2014/main" id="{31A7769E-5725-C7C8-1DC1-C3352671F807}"/>
                </a:ext>
              </a:extLst>
            </p:cNvPr>
            <p:cNvSpPr>
              <a:spLocks noChangeShapeType="1"/>
            </p:cNvSpPr>
            <p:nvPr/>
          </p:nvSpPr>
          <p:spPr bwMode="auto">
            <a:xfrm rot="-5400000">
              <a:off x="2530" y="2038"/>
              <a:ext cx="576" cy="0"/>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3" name="Line 28">
              <a:extLst>
                <a:ext uri="{FF2B5EF4-FFF2-40B4-BE49-F238E27FC236}">
                  <a16:creationId xmlns:a16="http://schemas.microsoft.com/office/drawing/2014/main" id="{4C62942F-6E77-4024-0FAD-6CDCB8F3A0F0}"/>
                </a:ext>
              </a:extLst>
            </p:cNvPr>
            <p:cNvSpPr>
              <a:spLocks noChangeShapeType="1"/>
            </p:cNvSpPr>
            <p:nvPr/>
          </p:nvSpPr>
          <p:spPr bwMode="auto">
            <a:xfrm rot="-5400000">
              <a:off x="2890" y="2014"/>
              <a:ext cx="240" cy="384"/>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4" name="Line 29">
              <a:extLst>
                <a:ext uri="{FF2B5EF4-FFF2-40B4-BE49-F238E27FC236}">
                  <a16:creationId xmlns:a16="http://schemas.microsoft.com/office/drawing/2014/main" id="{383E75FA-36F1-63E7-B2EA-006A1720642B}"/>
                </a:ext>
              </a:extLst>
            </p:cNvPr>
            <p:cNvSpPr>
              <a:spLocks noChangeShapeType="1"/>
            </p:cNvSpPr>
            <p:nvPr/>
          </p:nvSpPr>
          <p:spPr bwMode="auto">
            <a:xfrm rot="-5400000">
              <a:off x="3235" y="1910"/>
              <a:ext cx="0" cy="832"/>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5" name="Line 30">
              <a:extLst>
                <a:ext uri="{FF2B5EF4-FFF2-40B4-BE49-F238E27FC236}">
                  <a16:creationId xmlns:a16="http://schemas.microsoft.com/office/drawing/2014/main" id="{CCC57077-7129-FF8F-AFCC-71193204408D}"/>
                </a:ext>
              </a:extLst>
            </p:cNvPr>
            <p:cNvSpPr>
              <a:spLocks noChangeShapeType="1"/>
            </p:cNvSpPr>
            <p:nvPr/>
          </p:nvSpPr>
          <p:spPr bwMode="auto">
            <a:xfrm rot="16200000" flipV="1">
              <a:off x="2210" y="1718"/>
              <a:ext cx="768" cy="448"/>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6" name="Line 31">
              <a:extLst>
                <a:ext uri="{FF2B5EF4-FFF2-40B4-BE49-F238E27FC236}">
                  <a16:creationId xmlns:a16="http://schemas.microsoft.com/office/drawing/2014/main" id="{11573C97-A3BB-87A6-2C1A-317923F6BBCD}"/>
                </a:ext>
              </a:extLst>
            </p:cNvPr>
            <p:cNvSpPr>
              <a:spLocks noChangeShapeType="1"/>
            </p:cNvSpPr>
            <p:nvPr/>
          </p:nvSpPr>
          <p:spPr bwMode="auto">
            <a:xfrm rot="-5400000">
              <a:off x="2167" y="2535"/>
              <a:ext cx="864" cy="448"/>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7" name="Line 32">
              <a:extLst>
                <a:ext uri="{FF2B5EF4-FFF2-40B4-BE49-F238E27FC236}">
                  <a16:creationId xmlns:a16="http://schemas.microsoft.com/office/drawing/2014/main" id="{05883BB1-C5C1-516D-AC08-C1DE18535197}"/>
                </a:ext>
              </a:extLst>
            </p:cNvPr>
            <p:cNvSpPr>
              <a:spLocks noChangeShapeType="1"/>
            </p:cNvSpPr>
            <p:nvPr/>
          </p:nvSpPr>
          <p:spPr bwMode="auto">
            <a:xfrm rot="16200000" flipV="1">
              <a:off x="2579" y="2566"/>
              <a:ext cx="864" cy="384"/>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8" name="Line 33">
              <a:extLst>
                <a:ext uri="{FF2B5EF4-FFF2-40B4-BE49-F238E27FC236}">
                  <a16:creationId xmlns:a16="http://schemas.microsoft.com/office/drawing/2014/main" id="{30A72457-A52E-9AF3-5853-905D889BDFEA}"/>
                </a:ext>
              </a:extLst>
            </p:cNvPr>
            <p:cNvSpPr>
              <a:spLocks noChangeShapeType="1"/>
            </p:cNvSpPr>
            <p:nvPr/>
          </p:nvSpPr>
          <p:spPr bwMode="auto">
            <a:xfrm rot="-5400000">
              <a:off x="2615" y="1751"/>
              <a:ext cx="768" cy="384"/>
            </a:xfrm>
            <a:prstGeom prst="line">
              <a:avLst/>
            </a:prstGeom>
            <a:noFill/>
            <a:ln w="28575">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9" name="Line 34">
              <a:extLst>
                <a:ext uri="{FF2B5EF4-FFF2-40B4-BE49-F238E27FC236}">
                  <a16:creationId xmlns:a16="http://schemas.microsoft.com/office/drawing/2014/main" id="{2C5F8122-A771-3076-B769-1F90E1A649D0}"/>
                </a:ext>
              </a:extLst>
            </p:cNvPr>
            <p:cNvSpPr>
              <a:spLocks noChangeShapeType="1"/>
            </p:cNvSpPr>
            <p:nvPr/>
          </p:nvSpPr>
          <p:spPr bwMode="auto">
            <a:xfrm rot="16200000" flipV="1">
              <a:off x="1907" y="2062"/>
              <a:ext cx="1296" cy="768"/>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0" name="Line 35">
              <a:extLst>
                <a:ext uri="{FF2B5EF4-FFF2-40B4-BE49-F238E27FC236}">
                  <a16:creationId xmlns:a16="http://schemas.microsoft.com/office/drawing/2014/main" id="{81233D99-C5B6-0E89-187F-9E9C0C2F4E10}"/>
                </a:ext>
              </a:extLst>
            </p:cNvPr>
            <p:cNvSpPr>
              <a:spLocks noChangeShapeType="1"/>
            </p:cNvSpPr>
            <p:nvPr/>
          </p:nvSpPr>
          <p:spPr bwMode="auto">
            <a:xfrm rot="-5400000">
              <a:off x="2891" y="1750"/>
              <a:ext cx="0" cy="1728"/>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1" name="Line 36">
              <a:extLst>
                <a:ext uri="{FF2B5EF4-FFF2-40B4-BE49-F238E27FC236}">
                  <a16:creationId xmlns:a16="http://schemas.microsoft.com/office/drawing/2014/main" id="{BFEE61F8-0BC8-7DDC-5788-432CBDD9CE4C}"/>
                </a:ext>
              </a:extLst>
            </p:cNvPr>
            <p:cNvSpPr>
              <a:spLocks noChangeShapeType="1"/>
            </p:cNvSpPr>
            <p:nvPr/>
          </p:nvSpPr>
          <p:spPr bwMode="auto">
            <a:xfrm rot="-5400000">
              <a:off x="2651" y="2350"/>
              <a:ext cx="1104" cy="0"/>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2" name="Line 37">
              <a:extLst>
                <a:ext uri="{FF2B5EF4-FFF2-40B4-BE49-F238E27FC236}">
                  <a16:creationId xmlns:a16="http://schemas.microsoft.com/office/drawing/2014/main" id="{80A663D3-157F-7CF9-F775-4916E88E26A5}"/>
                </a:ext>
              </a:extLst>
            </p:cNvPr>
            <p:cNvSpPr>
              <a:spLocks noChangeShapeType="1"/>
            </p:cNvSpPr>
            <p:nvPr/>
          </p:nvSpPr>
          <p:spPr bwMode="auto">
            <a:xfrm rot="-5400000">
              <a:off x="2782" y="2367"/>
              <a:ext cx="528" cy="733"/>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3" name="Line 38">
              <a:extLst>
                <a:ext uri="{FF2B5EF4-FFF2-40B4-BE49-F238E27FC236}">
                  <a16:creationId xmlns:a16="http://schemas.microsoft.com/office/drawing/2014/main" id="{351BBBA2-D7C1-6C87-E990-52016E2D0258}"/>
                </a:ext>
              </a:extLst>
            </p:cNvPr>
            <p:cNvSpPr>
              <a:spLocks noChangeShapeType="1"/>
            </p:cNvSpPr>
            <p:nvPr/>
          </p:nvSpPr>
          <p:spPr bwMode="auto">
            <a:xfrm rot="-5400000">
              <a:off x="2096" y="1968"/>
              <a:ext cx="960" cy="523"/>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4" name="Line 39">
              <a:extLst>
                <a:ext uri="{FF2B5EF4-FFF2-40B4-BE49-F238E27FC236}">
                  <a16:creationId xmlns:a16="http://schemas.microsoft.com/office/drawing/2014/main" id="{C7139728-8C17-5391-7D3F-AD6023B41D27}"/>
                </a:ext>
              </a:extLst>
            </p:cNvPr>
            <p:cNvSpPr>
              <a:spLocks noChangeShapeType="1"/>
            </p:cNvSpPr>
            <p:nvPr/>
          </p:nvSpPr>
          <p:spPr bwMode="auto">
            <a:xfrm rot="-5400000">
              <a:off x="2668" y="2068"/>
              <a:ext cx="864" cy="419"/>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5" name="Line 40">
              <a:extLst>
                <a:ext uri="{FF2B5EF4-FFF2-40B4-BE49-F238E27FC236}">
                  <a16:creationId xmlns:a16="http://schemas.microsoft.com/office/drawing/2014/main" id="{7BB364D5-9B56-1A19-4F57-EF4AF6F5D903}"/>
                </a:ext>
              </a:extLst>
            </p:cNvPr>
            <p:cNvSpPr>
              <a:spLocks noChangeShapeType="1"/>
            </p:cNvSpPr>
            <p:nvPr/>
          </p:nvSpPr>
          <p:spPr bwMode="auto">
            <a:xfrm rot="16200000" flipV="1">
              <a:off x="2417" y="1920"/>
              <a:ext cx="1152" cy="523"/>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6" name="Line 41">
              <a:extLst>
                <a:ext uri="{FF2B5EF4-FFF2-40B4-BE49-F238E27FC236}">
                  <a16:creationId xmlns:a16="http://schemas.microsoft.com/office/drawing/2014/main" id="{C1F13EFB-F8FE-C179-0081-9D7B7ADED6F9}"/>
                </a:ext>
              </a:extLst>
            </p:cNvPr>
            <p:cNvSpPr>
              <a:spLocks noChangeShapeType="1"/>
            </p:cNvSpPr>
            <p:nvPr/>
          </p:nvSpPr>
          <p:spPr bwMode="auto">
            <a:xfrm rot="16200000" flipV="1">
              <a:off x="2803" y="1405"/>
              <a:ext cx="0" cy="1362"/>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7" name="Line 42">
              <a:extLst>
                <a:ext uri="{FF2B5EF4-FFF2-40B4-BE49-F238E27FC236}">
                  <a16:creationId xmlns:a16="http://schemas.microsoft.com/office/drawing/2014/main" id="{33D30727-3846-079B-48DE-57B7B1B35867}"/>
                </a:ext>
              </a:extLst>
            </p:cNvPr>
            <p:cNvSpPr>
              <a:spLocks noChangeShapeType="1"/>
            </p:cNvSpPr>
            <p:nvPr/>
          </p:nvSpPr>
          <p:spPr bwMode="auto">
            <a:xfrm rot="-5400000">
              <a:off x="1737" y="2326"/>
              <a:ext cx="1152" cy="0"/>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8" name="Line 43">
              <a:extLst>
                <a:ext uri="{FF2B5EF4-FFF2-40B4-BE49-F238E27FC236}">
                  <a16:creationId xmlns:a16="http://schemas.microsoft.com/office/drawing/2014/main" id="{5B92D83E-2926-6D94-3AC3-1F73513F6AAB}"/>
                </a:ext>
              </a:extLst>
            </p:cNvPr>
            <p:cNvSpPr>
              <a:spLocks noChangeShapeType="1"/>
            </p:cNvSpPr>
            <p:nvPr/>
          </p:nvSpPr>
          <p:spPr bwMode="auto">
            <a:xfrm rot="16200000" flipV="1">
              <a:off x="2339" y="2335"/>
              <a:ext cx="576" cy="942"/>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69" name="Line 44">
              <a:extLst>
                <a:ext uri="{FF2B5EF4-FFF2-40B4-BE49-F238E27FC236}">
                  <a16:creationId xmlns:a16="http://schemas.microsoft.com/office/drawing/2014/main" id="{75FFD14C-1661-FE8E-F14B-973AE72EDC76}"/>
                </a:ext>
              </a:extLst>
            </p:cNvPr>
            <p:cNvSpPr>
              <a:spLocks noChangeShapeType="1"/>
            </p:cNvSpPr>
            <p:nvPr/>
          </p:nvSpPr>
          <p:spPr bwMode="auto">
            <a:xfrm rot="-5400000">
              <a:off x="2336" y="1473"/>
              <a:ext cx="528" cy="890"/>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70" name="Line 45">
              <a:extLst>
                <a:ext uri="{FF2B5EF4-FFF2-40B4-BE49-F238E27FC236}">
                  <a16:creationId xmlns:a16="http://schemas.microsoft.com/office/drawing/2014/main" id="{C26C1D74-3E30-E3BF-CB6D-CEA3176B84B7}"/>
                </a:ext>
              </a:extLst>
            </p:cNvPr>
            <p:cNvSpPr>
              <a:spLocks noChangeShapeType="1"/>
            </p:cNvSpPr>
            <p:nvPr/>
          </p:nvSpPr>
          <p:spPr bwMode="auto">
            <a:xfrm rot="16200000" flipV="1">
              <a:off x="2831" y="1597"/>
              <a:ext cx="480" cy="786"/>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grpSp>
      <p:pic>
        <p:nvPicPr>
          <p:cNvPr id="30725" name="Picture 50" descr="bcc_wigner">
            <a:extLst>
              <a:ext uri="{FF2B5EF4-FFF2-40B4-BE49-F238E27FC236}">
                <a16:creationId xmlns:a16="http://schemas.microsoft.com/office/drawing/2014/main" id="{5BDB092C-1F02-A204-274F-CF2213182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8461" b="4579"/>
          <a:stretch>
            <a:fillRect/>
          </a:stretch>
        </p:blipFill>
        <p:spPr bwMode="auto">
          <a:xfrm>
            <a:off x="5410200" y="2971800"/>
            <a:ext cx="3200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51">
            <a:extLst>
              <a:ext uri="{FF2B5EF4-FFF2-40B4-BE49-F238E27FC236}">
                <a16:creationId xmlns:a16="http://schemas.microsoft.com/office/drawing/2014/main" id="{600F168D-E710-C68A-97BB-CCF21CC5D640}"/>
              </a:ext>
            </a:extLst>
          </p:cNvPr>
          <p:cNvSpPr txBox="1">
            <a:spLocks noChangeArrowheads="1"/>
          </p:cNvSpPr>
          <p:nvPr/>
        </p:nvSpPr>
        <p:spPr bwMode="auto">
          <a:xfrm>
            <a:off x="2819400" y="4572000"/>
            <a:ext cx="2460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000">
                <a:solidFill>
                  <a:schemeClr val="tx1"/>
                </a:solidFill>
              </a:rPr>
              <a:t>e.g., </a:t>
            </a:r>
            <a:r>
              <a:rPr lang="en-US" altLang="es-ES" sz="2000">
                <a:solidFill>
                  <a:srgbClr val="66CCFF"/>
                </a:solidFill>
              </a:rPr>
              <a:t>1</a:t>
            </a:r>
            <a:r>
              <a:rPr lang="en-US" altLang="es-ES" sz="2000" baseline="30000">
                <a:solidFill>
                  <a:srgbClr val="66CCFF"/>
                </a:solidFill>
              </a:rPr>
              <a:t>st</a:t>
            </a:r>
            <a:r>
              <a:rPr lang="en-US" altLang="es-ES" sz="2000">
                <a:solidFill>
                  <a:srgbClr val="66CCFF"/>
                </a:solidFill>
              </a:rPr>
              <a:t> BZ</a:t>
            </a:r>
            <a:r>
              <a:rPr lang="en-US" altLang="es-ES" sz="2000">
                <a:solidFill>
                  <a:schemeClr val="tx1"/>
                </a:solidFill>
              </a:rPr>
              <a:t> for FCC</a:t>
            </a:r>
          </a:p>
          <a:p>
            <a:pPr eaLnBrk="1" hangingPunct="1">
              <a:spcBef>
                <a:spcPct val="0"/>
              </a:spcBef>
              <a:buFontTx/>
              <a:buNone/>
            </a:pPr>
            <a:r>
              <a:rPr lang="en-US" altLang="es-ES" sz="2000">
                <a:solidFill>
                  <a:schemeClr val="tx1"/>
                </a:solidFill>
              </a:rPr>
              <a:t>lattice </a:t>
            </a:r>
            <a:r>
              <a:rPr lang="en-US" altLang="es-ES" sz="2000">
                <a:solidFill>
                  <a:schemeClr val="tx1"/>
                </a:solidFill>
                <a:sym typeface="Symbol" pitchFamily="2" charset="2"/>
              </a:rPr>
              <a:t></a:t>
            </a:r>
            <a:endParaRPr lang="en-US" altLang="es-ES" sz="2000">
              <a:solidFill>
                <a:schemeClr val="tx1"/>
              </a:solidFill>
            </a:endParaRPr>
          </a:p>
        </p:txBody>
      </p:sp>
      <p:sp>
        <p:nvSpPr>
          <p:cNvPr id="30727" name="Text Box 52">
            <a:extLst>
              <a:ext uri="{FF2B5EF4-FFF2-40B4-BE49-F238E27FC236}">
                <a16:creationId xmlns:a16="http://schemas.microsoft.com/office/drawing/2014/main" id="{6629FAB2-C6CB-E9FA-C2DA-80F216D5D345}"/>
              </a:ext>
            </a:extLst>
          </p:cNvPr>
          <p:cNvSpPr txBox="1">
            <a:spLocks noChangeArrowheads="1"/>
          </p:cNvSpPr>
          <p:nvPr/>
        </p:nvSpPr>
        <p:spPr bwMode="auto">
          <a:xfrm>
            <a:off x="4572000" y="5892800"/>
            <a:ext cx="1457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000" b="0">
                <a:solidFill>
                  <a:schemeClr val="tx1"/>
                </a:solidFill>
              </a:rPr>
              <a:t>(www.iue.tuwien.ac.at)</a:t>
            </a:r>
          </a:p>
        </p:txBody>
      </p:sp>
      <p:sp>
        <p:nvSpPr>
          <p:cNvPr id="30728" name="Text Box 53">
            <a:extLst>
              <a:ext uri="{FF2B5EF4-FFF2-40B4-BE49-F238E27FC236}">
                <a16:creationId xmlns:a16="http://schemas.microsoft.com/office/drawing/2014/main" id="{300C7003-AA03-3FDA-09CF-A3338C71CDE5}"/>
              </a:ext>
            </a:extLst>
          </p:cNvPr>
          <p:cNvSpPr txBox="1">
            <a:spLocks noChangeArrowheads="1"/>
          </p:cNvSpPr>
          <p:nvPr/>
        </p:nvSpPr>
        <p:spPr bwMode="auto">
          <a:xfrm>
            <a:off x="5186363" y="1470025"/>
            <a:ext cx="3684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400" b="0">
                <a:solidFill>
                  <a:schemeClr val="tx1"/>
                </a:solidFill>
              </a:rPr>
              <a:t>(Or could choose to use parallelepiped defined by </a:t>
            </a:r>
            <a:r>
              <a:rPr lang="en-US" altLang="es-ES" sz="2400">
                <a:solidFill>
                  <a:schemeClr val="tx1"/>
                </a:solidFill>
                <a:latin typeface="Times New Roman" panose="02020603050405020304" pitchFamily="18" charset="0"/>
              </a:rPr>
              <a:t>b</a:t>
            </a:r>
            <a:r>
              <a:rPr lang="en-US" altLang="es-ES" sz="2400" b="0" baseline="-25000">
                <a:solidFill>
                  <a:schemeClr val="tx1"/>
                </a:solidFill>
                <a:latin typeface="Times New Roman" panose="02020603050405020304" pitchFamily="18" charset="0"/>
              </a:rPr>
              <a:t>1</a:t>
            </a:r>
            <a:r>
              <a:rPr lang="en-US" altLang="es-ES" sz="2400" b="0">
                <a:solidFill>
                  <a:schemeClr val="tx1"/>
                </a:solidFill>
                <a:latin typeface="Times New Roman" panose="02020603050405020304" pitchFamily="18" charset="0"/>
              </a:rPr>
              <a:t>, </a:t>
            </a:r>
            <a:r>
              <a:rPr lang="en-US" altLang="es-ES" sz="2400">
                <a:solidFill>
                  <a:schemeClr val="tx1"/>
                </a:solidFill>
                <a:latin typeface="Times New Roman" panose="02020603050405020304" pitchFamily="18" charset="0"/>
              </a:rPr>
              <a:t>b</a:t>
            </a:r>
            <a:r>
              <a:rPr lang="en-US" altLang="es-ES" sz="2400" b="0" baseline="-25000">
                <a:solidFill>
                  <a:schemeClr val="tx1"/>
                </a:solidFill>
                <a:latin typeface="Times New Roman" panose="02020603050405020304" pitchFamily="18" charset="0"/>
              </a:rPr>
              <a:t>2</a:t>
            </a:r>
            <a:r>
              <a:rPr lang="en-US" altLang="es-ES" sz="2400" b="0">
                <a:solidFill>
                  <a:schemeClr val="tx1"/>
                </a:solidFill>
                <a:latin typeface="Times New Roman" panose="02020603050405020304" pitchFamily="18" charset="0"/>
              </a:rPr>
              <a:t>, </a:t>
            </a:r>
            <a:r>
              <a:rPr lang="en-US" altLang="es-ES" sz="2400">
                <a:solidFill>
                  <a:schemeClr val="tx1"/>
                </a:solidFill>
                <a:latin typeface="Times New Roman" panose="02020603050405020304" pitchFamily="18" charset="0"/>
              </a:rPr>
              <a:t>b</a:t>
            </a:r>
            <a:r>
              <a:rPr lang="en-US" altLang="es-ES" sz="2400" b="0" baseline="-25000">
                <a:solidFill>
                  <a:schemeClr val="tx1"/>
                </a:solidFill>
                <a:latin typeface="Times New Roman" panose="02020603050405020304" pitchFamily="18" charset="0"/>
              </a:rPr>
              <a:t>3</a:t>
            </a:r>
            <a:r>
              <a:rPr lang="en-US" altLang="es-ES" sz="2400" b="0">
                <a:solidFill>
                  <a:schemeClr val="tx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a:extLst>
              <a:ext uri="{FF2B5EF4-FFF2-40B4-BE49-F238E27FC236}">
                <a16:creationId xmlns:a16="http://schemas.microsoft.com/office/drawing/2014/main" id="{52B0A80A-1FA6-DD77-2B3F-F39B3B83FDEE}"/>
              </a:ext>
            </a:extLst>
          </p:cNvPr>
          <p:cNvSpPr>
            <a:spLocks noChangeArrowheads="1"/>
          </p:cNvSpPr>
          <p:nvPr/>
        </p:nvSpPr>
        <p:spPr bwMode="auto">
          <a:xfrm>
            <a:off x="0" y="0"/>
            <a:ext cx="102108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Bibliography used in the present lecture</a:t>
            </a:r>
          </a:p>
        </p:txBody>
      </p:sp>
      <p:pic>
        <p:nvPicPr>
          <p:cNvPr id="16386" name="Picture 10">
            <a:extLst>
              <a:ext uri="{FF2B5EF4-FFF2-40B4-BE49-F238E27FC236}">
                <a16:creationId xmlns:a16="http://schemas.microsoft.com/office/drawing/2014/main" id="{37FC78FD-620C-3AE6-B903-29582F53A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638" y="1055688"/>
            <a:ext cx="424497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469E1D1-E0CB-EDA2-220E-9375C35FFCEC}"/>
              </a:ext>
            </a:extLst>
          </p:cNvPr>
          <p:cNvSpPr>
            <a:spLocks noGrp="1" noChangeArrowheads="1"/>
          </p:cNvSpPr>
          <p:nvPr>
            <p:ph type="title"/>
          </p:nvPr>
        </p:nvSpPr>
        <p:spPr>
          <a:xfrm>
            <a:off x="1588" y="14288"/>
            <a:ext cx="9351962" cy="879475"/>
          </a:xfrm>
        </p:spPr>
        <p:txBody>
          <a:bodyPr/>
          <a:lstStyle/>
          <a:p>
            <a:r>
              <a:rPr lang="en-US" altLang="es-ES" sz="2800">
                <a:cs typeface="Arial" panose="020B0604020202020204" pitchFamily="34" charset="0"/>
                <a:sym typeface="Symbol" pitchFamily="2" charset="2"/>
              </a:rPr>
              <a:t>The energy eigenfunctions are periodic functions of the wave vectors of the Bloch waves</a:t>
            </a:r>
          </a:p>
        </p:txBody>
      </p:sp>
      <p:sp>
        <p:nvSpPr>
          <p:cNvPr id="96258" name="Text Box 10">
            <a:extLst>
              <a:ext uri="{FF2B5EF4-FFF2-40B4-BE49-F238E27FC236}">
                <a16:creationId xmlns:a16="http://schemas.microsoft.com/office/drawing/2014/main" id="{6189F1B5-68FD-13E8-FFFC-EE06BDCDECF8}"/>
              </a:ext>
            </a:extLst>
          </p:cNvPr>
          <p:cNvSpPr txBox="1">
            <a:spLocks noChangeArrowheads="1"/>
          </p:cNvSpPr>
          <p:nvPr/>
        </p:nvSpPr>
        <p:spPr bwMode="auto">
          <a:xfrm>
            <a:off x="2559050" y="1882775"/>
            <a:ext cx="526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s-ES" altLang="es-ES" b="1">
                <a:solidFill>
                  <a:schemeClr val="bg1"/>
                </a:solidFill>
              </a:rPr>
              <a:t>Demonstration</a:t>
            </a:r>
          </a:p>
        </p:txBody>
      </p:sp>
      <p:sp>
        <p:nvSpPr>
          <p:cNvPr id="567311" name="Line 15">
            <a:extLst>
              <a:ext uri="{FF2B5EF4-FFF2-40B4-BE49-F238E27FC236}">
                <a16:creationId xmlns:a16="http://schemas.microsoft.com/office/drawing/2014/main" id="{7190BD93-1D62-56A9-004C-B09BD7B19F58}"/>
              </a:ext>
            </a:extLst>
          </p:cNvPr>
          <p:cNvSpPr>
            <a:spLocks noChangeShapeType="1"/>
          </p:cNvSpPr>
          <p:nvPr/>
        </p:nvSpPr>
        <p:spPr bwMode="auto">
          <a:xfrm flipH="1" flipV="1">
            <a:off x="6240463" y="3941763"/>
            <a:ext cx="392112" cy="4762"/>
          </a:xfrm>
          <a:prstGeom prst="line">
            <a:avLst/>
          </a:prstGeom>
          <a:noFill/>
          <a:ln w="38100">
            <a:solidFill>
              <a:schemeClr val="bg1"/>
            </a:solidFill>
            <a:round/>
            <a:headEnd/>
            <a:tailEnd type="triangle" w="med" len="med"/>
          </a:ln>
          <a:effectLst/>
        </p:spPr>
        <p:txBody>
          <a:bodyPr/>
          <a:lstStyle/>
          <a:p>
            <a:pPr>
              <a:defRPr/>
            </a:pPr>
            <a:endParaRPr lang="es-ES" sz="2116"/>
          </a:p>
        </p:txBody>
      </p:sp>
      <p:pic>
        <p:nvPicPr>
          <p:cNvPr id="96260" name="Imagen 1">
            <a:extLst>
              <a:ext uri="{FF2B5EF4-FFF2-40B4-BE49-F238E27FC236}">
                <a16:creationId xmlns:a16="http://schemas.microsoft.com/office/drawing/2014/main" id="{85757412-B2D7-1342-31BC-A9EDE7B8D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563" y="915988"/>
            <a:ext cx="4203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Imagen 2">
            <a:extLst>
              <a:ext uri="{FF2B5EF4-FFF2-40B4-BE49-F238E27FC236}">
                <a16:creationId xmlns:a16="http://schemas.microsoft.com/office/drawing/2014/main" id="{FB680875-AF24-46A7-A74A-A6A7735E3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2527300"/>
            <a:ext cx="82216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Imagen 8">
            <a:extLst>
              <a:ext uri="{FF2B5EF4-FFF2-40B4-BE49-F238E27FC236}">
                <a16:creationId xmlns:a16="http://schemas.microsoft.com/office/drawing/2014/main" id="{88C9D1D9-58DD-687C-ADA5-86C68837D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425" y="3654425"/>
            <a:ext cx="3178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Imagen 11">
            <a:extLst>
              <a:ext uri="{FF2B5EF4-FFF2-40B4-BE49-F238E27FC236}">
                <a16:creationId xmlns:a16="http://schemas.microsoft.com/office/drawing/2014/main" id="{BFB9E19F-F744-042D-B846-272A6A814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4188" y="5324475"/>
            <a:ext cx="1524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5">
            <a:extLst>
              <a:ext uri="{FF2B5EF4-FFF2-40B4-BE49-F238E27FC236}">
                <a16:creationId xmlns:a16="http://schemas.microsoft.com/office/drawing/2014/main" id="{2992CCB4-2532-9B88-323D-228E22BB93BB}"/>
              </a:ext>
            </a:extLst>
          </p:cNvPr>
          <p:cNvSpPr>
            <a:spLocks noChangeShapeType="1"/>
          </p:cNvSpPr>
          <p:nvPr/>
        </p:nvSpPr>
        <p:spPr bwMode="auto">
          <a:xfrm flipH="1" flipV="1">
            <a:off x="6240463" y="5505450"/>
            <a:ext cx="392112" cy="4763"/>
          </a:xfrm>
          <a:prstGeom prst="line">
            <a:avLst/>
          </a:prstGeom>
          <a:noFill/>
          <a:ln w="38100">
            <a:solidFill>
              <a:schemeClr val="bg1"/>
            </a:solidFill>
            <a:round/>
            <a:headEnd/>
            <a:tailEnd type="triangle" w="med" len="med"/>
          </a:ln>
          <a:effectLst/>
        </p:spPr>
        <p:txBody>
          <a:bodyPr/>
          <a:lstStyle/>
          <a:p>
            <a:pPr>
              <a:defRPr/>
            </a:pPr>
            <a:endParaRPr lang="es-ES" sz="2116"/>
          </a:p>
        </p:txBody>
      </p:sp>
      <p:grpSp>
        <p:nvGrpSpPr>
          <p:cNvPr id="96265" name="Grupo 14">
            <a:extLst>
              <a:ext uri="{FF2B5EF4-FFF2-40B4-BE49-F238E27FC236}">
                <a16:creationId xmlns:a16="http://schemas.microsoft.com/office/drawing/2014/main" id="{53FE4E5D-F4F5-F3F6-DEF3-58655965B960}"/>
              </a:ext>
            </a:extLst>
          </p:cNvPr>
          <p:cNvGrpSpPr>
            <a:grpSpLocks/>
          </p:cNvGrpSpPr>
          <p:nvPr/>
        </p:nvGrpSpPr>
        <p:grpSpPr bwMode="auto">
          <a:xfrm>
            <a:off x="373063" y="3576638"/>
            <a:ext cx="5786437" cy="2952750"/>
            <a:chOff x="17165" y="3733800"/>
            <a:chExt cx="5469235" cy="2791916"/>
          </a:xfrm>
        </p:grpSpPr>
        <p:pic>
          <p:nvPicPr>
            <p:cNvPr id="96267" name="Imagen 4">
              <a:extLst>
                <a:ext uri="{FF2B5EF4-FFF2-40B4-BE49-F238E27FC236}">
                  <a16:creationId xmlns:a16="http://schemas.microsoft.com/office/drawing/2014/main" id="{15A31156-334F-26EA-245B-115B8D3D7C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5" y="3733800"/>
              <a:ext cx="546923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8" name="Imagen 5">
              <a:extLst>
                <a:ext uri="{FF2B5EF4-FFF2-40B4-BE49-F238E27FC236}">
                  <a16:creationId xmlns:a16="http://schemas.microsoft.com/office/drawing/2014/main" id="{2017F884-A2D3-E73E-D051-B55E177463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495800"/>
              <a:ext cx="347884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9" name="Imagen 9">
              <a:extLst>
                <a:ext uri="{FF2B5EF4-FFF2-40B4-BE49-F238E27FC236}">
                  <a16:creationId xmlns:a16="http://schemas.microsoft.com/office/drawing/2014/main" id="{32F64E4D-F513-8DB4-F465-91C6519E27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6237716"/>
              <a:ext cx="102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0" name="Imagen 13">
              <a:extLst>
                <a:ext uri="{FF2B5EF4-FFF2-40B4-BE49-F238E27FC236}">
                  <a16:creationId xmlns:a16="http://schemas.microsoft.com/office/drawing/2014/main" id="{F8D3F119-9BD0-0986-D923-89F88B47E2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4350" y="5334000"/>
              <a:ext cx="271385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266" name="Imagen 15">
            <a:extLst>
              <a:ext uri="{FF2B5EF4-FFF2-40B4-BE49-F238E27FC236}">
                <a16:creationId xmlns:a16="http://schemas.microsoft.com/office/drawing/2014/main" id="{B22434F4-69BC-AE17-F7CB-D711EEFD7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4325" y="6691313"/>
            <a:ext cx="45942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B9F51CC8-6F7A-60C4-AF41-B08105E56B73}"/>
              </a:ext>
            </a:extLst>
          </p:cNvPr>
          <p:cNvSpPr>
            <a:spLocks noGrp="1" noChangeArrowheads="1"/>
          </p:cNvSpPr>
          <p:nvPr>
            <p:ph type="title"/>
          </p:nvPr>
        </p:nvSpPr>
        <p:spPr>
          <a:xfrm>
            <a:off x="30163" y="25400"/>
            <a:ext cx="9351962" cy="879475"/>
          </a:xfrm>
        </p:spPr>
        <p:txBody>
          <a:bodyPr/>
          <a:lstStyle/>
          <a:p>
            <a:r>
              <a:rPr lang="en-US" altLang="es-ES" sz="2800">
                <a:cs typeface="Arial" panose="020B0604020202020204" pitchFamily="34" charset="0"/>
                <a:sym typeface="Symbol" pitchFamily="2" charset="2"/>
              </a:rPr>
              <a:t>The energy eigenvalues are periodic functions of the wave vectors of the Bloch waves</a:t>
            </a:r>
          </a:p>
        </p:txBody>
      </p:sp>
      <p:sp>
        <p:nvSpPr>
          <p:cNvPr id="97282" name="Text Box 10">
            <a:extLst>
              <a:ext uri="{FF2B5EF4-FFF2-40B4-BE49-F238E27FC236}">
                <a16:creationId xmlns:a16="http://schemas.microsoft.com/office/drawing/2014/main" id="{A4B104FE-D4C8-4B1B-6D02-E5616F74E5AE}"/>
              </a:ext>
            </a:extLst>
          </p:cNvPr>
          <p:cNvSpPr txBox="1">
            <a:spLocks noChangeArrowheads="1"/>
          </p:cNvSpPr>
          <p:nvPr/>
        </p:nvSpPr>
        <p:spPr bwMode="auto">
          <a:xfrm>
            <a:off x="2559050" y="1882775"/>
            <a:ext cx="526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s-ES" altLang="es-ES" b="1">
                <a:solidFill>
                  <a:schemeClr val="bg1"/>
                </a:solidFill>
              </a:rPr>
              <a:t>Demonstration</a:t>
            </a:r>
          </a:p>
        </p:txBody>
      </p:sp>
      <p:pic>
        <p:nvPicPr>
          <p:cNvPr id="97283" name="Imagen 3">
            <a:extLst>
              <a:ext uri="{FF2B5EF4-FFF2-40B4-BE49-F238E27FC236}">
                <a16:creationId xmlns:a16="http://schemas.microsoft.com/office/drawing/2014/main" id="{67330A74-C421-FA55-4FE7-C260B1985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0" y="1128713"/>
            <a:ext cx="3919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Imagen 6">
            <a:extLst>
              <a:ext uri="{FF2B5EF4-FFF2-40B4-BE49-F238E27FC236}">
                <a16:creationId xmlns:a16="http://schemas.microsoft.com/office/drawing/2014/main" id="{77F50310-9FE6-85C0-B7A4-9EA42D1CC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150" y="2733675"/>
            <a:ext cx="46783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Imagen 7">
            <a:extLst>
              <a:ext uri="{FF2B5EF4-FFF2-40B4-BE49-F238E27FC236}">
                <a16:creationId xmlns:a16="http://schemas.microsoft.com/office/drawing/2014/main" id="{F3B6BA35-49B4-409B-17A5-300538B45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3627438"/>
            <a:ext cx="62690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Imagen 10">
            <a:extLst>
              <a:ext uri="{FF2B5EF4-FFF2-40B4-BE49-F238E27FC236}">
                <a16:creationId xmlns:a16="http://schemas.microsoft.com/office/drawing/2014/main" id="{7D6F65FC-9276-46F2-4687-1A1E97A76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0938" y="5286375"/>
            <a:ext cx="5541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7" name="Grupo 18">
            <a:extLst>
              <a:ext uri="{FF2B5EF4-FFF2-40B4-BE49-F238E27FC236}">
                <a16:creationId xmlns:a16="http://schemas.microsoft.com/office/drawing/2014/main" id="{F482D287-4D56-C36D-C12B-ABF8213FEEA5}"/>
              </a:ext>
            </a:extLst>
          </p:cNvPr>
          <p:cNvGrpSpPr>
            <a:grpSpLocks/>
          </p:cNvGrpSpPr>
          <p:nvPr/>
        </p:nvGrpSpPr>
        <p:grpSpPr bwMode="auto">
          <a:xfrm>
            <a:off x="1611313" y="4433888"/>
            <a:ext cx="6856412" cy="533400"/>
            <a:chOff x="2357436" y="4220400"/>
            <a:chExt cx="6482253" cy="504000"/>
          </a:xfrm>
        </p:grpSpPr>
        <p:sp>
          <p:nvSpPr>
            <p:cNvPr id="97290" name="CuadroTexto 16">
              <a:extLst>
                <a:ext uri="{FF2B5EF4-FFF2-40B4-BE49-F238E27FC236}">
                  <a16:creationId xmlns:a16="http://schemas.microsoft.com/office/drawing/2014/main" id="{40BB823A-9E8D-6F9A-818A-9631E898A4B3}"/>
                </a:ext>
              </a:extLst>
            </p:cNvPr>
            <p:cNvSpPr txBox="1">
              <a:spLocks noChangeArrowheads="1"/>
            </p:cNvSpPr>
            <p:nvPr/>
          </p:nvSpPr>
          <p:spPr bwMode="auto">
            <a:xfrm>
              <a:off x="2357436" y="4343400"/>
              <a:ext cx="1604964" cy="37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s-ES" altLang="es-ES" b="1">
                  <a:solidFill>
                    <a:schemeClr val="bg1"/>
                  </a:solidFill>
                </a:rPr>
                <a:t>But since </a:t>
              </a:r>
            </a:p>
          </p:txBody>
        </p:sp>
        <p:pic>
          <p:nvPicPr>
            <p:cNvPr id="97291" name="Imagen 17">
              <a:extLst>
                <a:ext uri="{FF2B5EF4-FFF2-40B4-BE49-F238E27FC236}">
                  <a16:creationId xmlns:a16="http://schemas.microsoft.com/office/drawing/2014/main" id="{82B7BE0E-7982-C1DC-FD08-9B3868ECC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220400"/>
              <a:ext cx="4877289"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8" name="Text Box 10">
            <a:extLst>
              <a:ext uri="{FF2B5EF4-FFF2-40B4-BE49-F238E27FC236}">
                <a16:creationId xmlns:a16="http://schemas.microsoft.com/office/drawing/2014/main" id="{C8167E93-F05D-B9A0-7366-D7ABFA5533B8}"/>
              </a:ext>
            </a:extLst>
          </p:cNvPr>
          <p:cNvSpPr txBox="1">
            <a:spLocks noChangeArrowheads="1"/>
          </p:cNvSpPr>
          <p:nvPr/>
        </p:nvSpPr>
        <p:spPr bwMode="auto">
          <a:xfrm>
            <a:off x="1497013" y="6027738"/>
            <a:ext cx="742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s-ES" altLang="es-ES" b="1">
                <a:solidFill>
                  <a:schemeClr val="bg1"/>
                </a:solidFill>
              </a:rPr>
              <a:t>So, finally, comparing the first equation with this last one</a:t>
            </a:r>
          </a:p>
        </p:txBody>
      </p:sp>
      <p:pic>
        <p:nvPicPr>
          <p:cNvPr id="97289" name="Imagen 20">
            <a:extLst>
              <a:ext uri="{FF2B5EF4-FFF2-40B4-BE49-F238E27FC236}">
                <a16:creationId xmlns:a16="http://schemas.microsoft.com/office/drawing/2014/main" id="{B72952CC-8360-C194-F989-E53B7821C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7100" y="6599238"/>
            <a:ext cx="3398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0F231B53-87D8-C499-AFAA-531EB78B46A8}"/>
              </a:ext>
            </a:extLst>
          </p:cNvPr>
          <p:cNvSpPr>
            <a:spLocks noGrp="1" noChangeArrowheads="1"/>
          </p:cNvSpPr>
          <p:nvPr>
            <p:ph type="title"/>
          </p:nvPr>
        </p:nvSpPr>
        <p:spPr>
          <a:xfrm>
            <a:off x="11113" y="4763"/>
            <a:ext cx="9350375" cy="879475"/>
          </a:xfrm>
        </p:spPr>
        <p:txBody>
          <a:bodyPr/>
          <a:lstStyle/>
          <a:p>
            <a:r>
              <a:rPr lang="en-US" altLang="es-ES" sz="2800">
                <a:cs typeface="Arial" panose="020B0604020202020204" pitchFamily="34" charset="0"/>
                <a:sym typeface="Symbol" pitchFamily="2" charset="2"/>
              </a:rPr>
              <a:t>Upper and lower bounds in the band structure</a:t>
            </a:r>
          </a:p>
        </p:txBody>
      </p:sp>
      <p:pic>
        <p:nvPicPr>
          <p:cNvPr id="98306" name="Imagen 3">
            <a:extLst>
              <a:ext uri="{FF2B5EF4-FFF2-40B4-BE49-F238E27FC236}">
                <a16:creationId xmlns:a16="http://schemas.microsoft.com/office/drawing/2014/main" id="{E00DE601-3441-7FA0-51F2-39CE4AFFF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50" y="1549400"/>
            <a:ext cx="3919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07" name="Grupo 5">
            <a:extLst>
              <a:ext uri="{FF2B5EF4-FFF2-40B4-BE49-F238E27FC236}">
                <a16:creationId xmlns:a16="http://schemas.microsoft.com/office/drawing/2014/main" id="{24F47D0E-D59F-2C7A-9840-23C4DA63E63A}"/>
              </a:ext>
            </a:extLst>
          </p:cNvPr>
          <p:cNvGrpSpPr>
            <a:grpSpLocks/>
          </p:cNvGrpSpPr>
          <p:nvPr/>
        </p:nvGrpSpPr>
        <p:grpSpPr bwMode="auto">
          <a:xfrm>
            <a:off x="434975" y="3536950"/>
            <a:ext cx="9513888" cy="1323975"/>
            <a:chOff x="75752" y="3343870"/>
            <a:chExt cx="8992496" cy="1251041"/>
          </a:xfrm>
        </p:grpSpPr>
        <p:sp>
          <p:nvSpPr>
            <p:cNvPr id="98308" name="CuadroTexto 1">
              <a:extLst>
                <a:ext uri="{FF2B5EF4-FFF2-40B4-BE49-F238E27FC236}">
                  <a16:creationId xmlns:a16="http://schemas.microsoft.com/office/drawing/2014/main" id="{9CFB9153-824E-3F58-2BF6-8186A5BC226A}"/>
                </a:ext>
              </a:extLst>
            </p:cNvPr>
            <p:cNvSpPr txBox="1">
              <a:spLocks noChangeArrowheads="1"/>
            </p:cNvSpPr>
            <p:nvPr/>
          </p:nvSpPr>
          <p:spPr bwMode="auto">
            <a:xfrm>
              <a:off x="75752" y="3343870"/>
              <a:ext cx="8992496" cy="125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ES" altLang="es-ES" b="1">
                  <a:solidFill>
                    <a:schemeClr val="bg1"/>
                  </a:solidFill>
                </a:rPr>
                <a:t>Since the bands are periodic in     and continuous, </a:t>
              </a:r>
            </a:p>
            <a:p>
              <a:pPr algn="ctr"/>
              <a:r>
                <a:rPr lang="es-ES" altLang="es-ES" b="1">
                  <a:solidFill>
                    <a:schemeClr val="bg1"/>
                  </a:solidFill>
                </a:rPr>
                <a:t>they have an upper and lower bound, </a:t>
              </a:r>
            </a:p>
            <a:p>
              <a:pPr algn="ctr"/>
              <a:r>
                <a:rPr lang="es-ES" altLang="es-ES" b="1">
                  <a:solidFill>
                    <a:schemeClr val="bg1"/>
                  </a:solidFill>
                </a:rPr>
                <a:t>so that all the levels            lie in the band of energyes lying between these limits </a:t>
              </a:r>
            </a:p>
          </p:txBody>
        </p:sp>
        <p:pic>
          <p:nvPicPr>
            <p:cNvPr id="98309" name="Imagen 2">
              <a:extLst>
                <a:ext uri="{FF2B5EF4-FFF2-40B4-BE49-F238E27FC236}">
                  <a16:creationId xmlns:a16="http://schemas.microsoft.com/office/drawing/2014/main" id="{8763D083-FCD4-43A6-23AF-CC2013598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343870"/>
              <a:ext cx="15453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Imagen 4">
              <a:extLst>
                <a:ext uri="{FF2B5EF4-FFF2-40B4-BE49-F238E27FC236}">
                  <a16:creationId xmlns:a16="http://schemas.microsoft.com/office/drawing/2014/main" id="{2C73FC56-7C25-19C1-13F0-76553ABA7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180" y="3943200"/>
              <a:ext cx="651176"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7EEDD8A1-C91B-C9C8-F56D-2D541AFFAC0A}"/>
              </a:ext>
            </a:extLst>
          </p:cNvPr>
          <p:cNvSpPr>
            <a:spLocks noGrp="1" noChangeArrowheads="1"/>
          </p:cNvSpPr>
          <p:nvPr>
            <p:ph type="title" sz="quarter"/>
          </p:nvPr>
        </p:nvSpPr>
        <p:spPr>
          <a:xfrm>
            <a:off x="28575" y="-17463"/>
            <a:ext cx="8624888" cy="879476"/>
          </a:xfrm>
        </p:spPr>
        <p:txBody>
          <a:bodyPr/>
          <a:lstStyle/>
          <a:p>
            <a:r>
              <a:rPr lang="es-ES" altLang="es-ES" sz="2800"/>
              <a:t>Bloch functions are not periodic in real space</a:t>
            </a:r>
          </a:p>
        </p:txBody>
      </p:sp>
      <p:pic>
        <p:nvPicPr>
          <p:cNvPr id="99330" name="Picture 38" descr="eqn1665">
            <a:extLst>
              <a:ext uri="{FF2B5EF4-FFF2-40B4-BE49-F238E27FC236}">
                <a16:creationId xmlns:a16="http://schemas.microsoft.com/office/drawing/2014/main" id="{39364F40-D17B-B2E3-4652-CF37998F7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2089150"/>
            <a:ext cx="79740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663" name="Text Box 39">
            <a:extLst>
              <a:ext uri="{FF2B5EF4-FFF2-40B4-BE49-F238E27FC236}">
                <a16:creationId xmlns:a16="http://schemas.microsoft.com/office/drawing/2014/main" id="{C208B36A-6F2C-B51B-BFF7-99CBF2DAECFC}"/>
              </a:ext>
            </a:extLst>
          </p:cNvPr>
          <p:cNvSpPr txBox="1">
            <a:spLocks noChangeArrowheads="1"/>
          </p:cNvSpPr>
          <p:nvPr/>
        </p:nvSpPr>
        <p:spPr bwMode="auto">
          <a:xfrm>
            <a:off x="1966913" y="1019175"/>
            <a:ext cx="6450012" cy="419100"/>
          </a:xfrm>
          <a:prstGeom prst="rect">
            <a:avLst/>
          </a:prstGeom>
          <a:noFill/>
          <a:ln>
            <a:noFill/>
          </a:ln>
          <a:effectLst/>
        </p:spPr>
        <p:txBody>
          <a:bodyPr>
            <a:spAutoFit/>
          </a:bodyPr>
          <a:lstStyle/>
          <a:p>
            <a:pPr algn="ctr">
              <a:spcBef>
                <a:spcPct val="50000"/>
              </a:spcBef>
              <a:defRPr/>
            </a:pPr>
            <a:r>
              <a:rPr lang="es-ES" sz="2116" b="1" dirty="0">
                <a:solidFill>
                  <a:schemeClr val="bg1"/>
                </a:solidFill>
              </a:rPr>
              <a:t>Bloch </a:t>
            </a:r>
            <a:r>
              <a:rPr lang="es-ES" sz="2116" b="1" dirty="0" err="1">
                <a:solidFill>
                  <a:schemeClr val="bg1"/>
                </a:solidFill>
              </a:rPr>
              <a:t>functions</a:t>
            </a:r>
            <a:r>
              <a:rPr lang="es-ES" sz="2116" b="1" dirty="0">
                <a:solidFill>
                  <a:schemeClr val="bg1"/>
                </a:solidFill>
              </a:rPr>
              <a:t> are </a:t>
            </a:r>
            <a:r>
              <a:rPr lang="es-ES" sz="2116" b="1" dirty="0" err="1">
                <a:solidFill>
                  <a:schemeClr val="bg1"/>
                </a:solidFill>
              </a:rPr>
              <a:t>not</a:t>
            </a:r>
            <a:r>
              <a:rPr lang="es-ES" sz="2116" b="1" dirty="0">
                <a:solidFill>
                  <a:schemeClr val="bg1"/>
                </a:solidFill>
              </a:rPr>
              <a:t> </a:t>
            </a:r>
            <a:r>
              <a:rPr lang="es-ES" sz="2116" b="1" dirty="0" err="1">
                <a:solidFill>
                  <a:schemeClr val="bg1"/>
                </a:solidFill>
              </a:rPr>
              <a:t>periodic</a:t>
            </a:r>
            <a:r>
              <a:rPr lang="es-ES" sz="2116" b="1" dirty="0">
                <a:solidFill>
                  <a:schemeClr val="bg1"/>
                </a:solidFill>
              </a:rPr>
              <a:t> in real </a:t>
            </a:r>
            <a:r>
              <a:rPr lang="es-ES" sz="2116" b="1" dirty="0" err="1">
                <a:solidFill>
                  <a:schemeClr val="bg1"/>
                </a:solidFill>
              </a:rPr>
              <a:t>space</a:t>
            </a:r>
            <a:endParaRPr lang="es-ES" sz="2116" b="1" dirty="0">
              <a:solidFill>
                <a:schemeClr val="bg1"/>
              </a:solidFill>
            </a:endParaRPr>
          </a:p>
        </p:txBody>
      </p:sp>
      <p:sp>
        <p:nvSpPr>
          <p:cNvPr id="538671" name="Text Box 47">
            <a:extLst>
              <a:ext uri="{FF2B5EF4-FFF2-40B4-BE49-F238E27FC236}">
                <a16:creationId xmlns:a16="http://schemas.microsoft.com/office/drawing/2014/main" id="{0C7A0B93-0ACD-FAE7-2A81-2F6E7B7138B7}"/>
              </a:ext>
            </a:extLst>
          </p:cNvPr>
          <p:cNvSpPr txBox="1">
            <a:spLocks noChangeArrowheads="1"/>
          </p:cNvSpPr>
          <p:nvPr/>
        </p:nvSpPr>
        <p:spPr bwMode="auto">
          <a:xfrm>
            <a:off x="315913" y="2786063"/>
            <a:ext cx="9832975" cy="744537"/>
          </a:xfrm>
          <a:prstGeom prst="rect">
            <a:avLst/>
          </a:prstGeom>
          <a:noFill/>
          <a:ln>
            <a:noFill/>
          </a:ln>
          <a:effectLst/>
        </p:spPr>
        <p:txBody>
          <a:bodyPr>
            <a:spAutoFit/>
          </a:bodyPr>
          <a:lstStyle/>
          <a:p>
            <a:pPr algn="ctr">
              <a:spcBef>
                <a:spcPct val="50000"/>
              </a:spcBef>
              <a:defRPr/>
            </a:pPr>
            <a:r>
              <a:rPr lang="es-ES" sz="2116" b="1" dirty="0" err="1">
                <a:solidFill>
                  <a:schemeClr val="bg1"/>
                </a:solidFill>
              </a:rPr>
              <a:t>Its</a:t>
            </a:r>
            <a:r>
              <a:rPr lang="es-ES" sz="2116" b="1" dirty="0">
                <a:solidFill>
                  <a:schemeClr val="bg1"/>
                </a:solidFill>
              </a:rPr>
              <a:t> </a:t>
            </a:r>
            <a:r>
              <a:rPr lang="es-ES" sz="2116" b="1" dirty="0" err="1">
                <a:solidFill>
                  <a:schemeClr val="bg1"/>
                </a:solidFill>
              </a:rPr>
              <a:t>square</a:t>
            </a:r>
            <a:r>
              <a:rPr lang="es-ES" sz="2116" b="1" dirty="0">
                <a:solidFill>
                  <a:schemeClr val="bg1"/>
                </a:solidFill>
              </a:rPr>
              <a:t> (</a:t>
            </a:r>
            <a:r>
              <a:rPr lang="es-ES" sz="2116" b="1" dirty="0" err="1">
                <a:solidFill>
                  <a:schemeClr val="bg1"/>
                </a:solidFill>
              </a:rPr>
              <a:t>associated</a:t>
            </a:r>
            <a:r>
              <a:rPr lang="es-ES" sz="2116" b="1" dirty="0">
                <a:solidFill>
                  <a:schemeClr val="bg1"/>
                </a:solidFill>
              </a:rPr>
              <a:t> </a:t>
            </a:r>
            <a:r>
              <a:rPr lang="es-ES" sz="2116" b="1" dirty="0" err="1">
                <a:solidFill>
                  <a:schemeClr val="bg1"/>
                </a:solidFill>
              </a:rPr>
              <a:t>with</a:t>
            </a:r>
            <a:r>
              <a:rPr lang="es-ES" sz="2116" b="1" dirty="0">
                <a:solidFill>
                  <a:schemeClr val="bg1"/>
                </a:solidFill>
              </a:rPr>
              <a:t> </a:t>
            </a:r>
            <a:r>
              <a:rPr lang="es-ES" sz="2116" b="1" dirty="0" err="1">
                <a:solidFill>
                  <a:schemeClr val="bg1"/>
                </a:solidFill>
              </a:rPr>
              <a:t>the</a:t>
            </a:r>
            <a:r>
              <a:rPr lang="es-ES" sz="2116" b="1" dirty="0">
                <a:solidFill>
                  <a:schemeClr val="bg1"/>
                </a:solidFill>
              </a:rPr>
              <a:t> </a:t>
            </a:r>
            <a:r>
              <a:rPr lang="es-ES" sz="2116" b="1" dirty="0" err="1">
                <a:solidFill>
                  <a:schemeClr val="bg1"/>
                </a:solidFill>
              </a:rPr>
              <a:t>probability</a:t>
            </a:r>
            <a:r>
              <a:rPr lang="es-ES" sz="2116" b="1" dirty="0">
                <a:solidFill>
                  <a:schemeClr val="bg1"/>
                </a:solidFill>
              </a:rPr>
              <a:t> </a:t>
            </a:r>
            <a:r>
              <a:rPr lang="es-ES" sz="2116" b="1" dirty="0" err="1">
                <a:solidFill>
                  <a:schemeClr val="bg1"/>
                </a:solidFill>
              </a:rPr>
              <a:t>of</a:t>
            </a:r>
            <a:r>
              <a:rPr lang="es-ES" sz="2116" b="1" dirty="0">
                <a:solidFill>
                  <a:schemeClr val="bg1"/>
                </a:solidFill>
              </a:rPr>
              <a:t> </a:t>
            </a:r>
            <a:r>
              <a:rPr lang="es-ES" sz="2116" b="1" dirty="0" err="1">
                <a:solidFill>
                  <a:schemeClr val="bg1"/>
                </a:solidFill>
              </a:rPr>
              <a:t>finding</a:t>
            </a:r>
            <a:r>
              <a:rPr lang="es-ES" sz="2116" b="1" dirty="0">
                <a:solidFill>
                  <a:schemeClr val="bg1"/>
                </a:solidFill>
              </a:rPr>
              <a:t> </a:t>
            </a:r>
            <a:r>
              <a:rPr lang="es-ES" sz="2116" b="1" dirty="0" err="1">
                <a:solidFill>
                  <a:schemeClr val="bg1"/>
                </a:solidFill>
              </a:rPr>
              <a:t>an</a:t>
            </a:r>
            <a:r>
              <a:rPr lang="es-ES" sz="2116" b="1" dirty="0">
                <a:solidFill>
                  <a:schemeClr val="bg1"/>
                </a:solidFill>
              </a:rPr>
              <a:t> </a:t>
            </a:r>
            <a:r>
              <a:rPr lang="es-ES" sz="2116" b="1" dirty="0" err="1">
                <a:solidFill>
                  <a:schemeClr val="bg1"/>
                </a:solidFill>
              </a:rPr>
              <a:t>electron</a:t>
            </a:r>
            <a:r>
              <a:rPr lang="es-ES" sz="2116" b="1" dirty="0">
                <a:solidFill>
                  <a:schemeClr val="bg1"/>
                </a:solidFill>
              </a:rPr>
              <a:t> in a </a:t>
            </a:r>
            <a:r>
              <a:rPr lang="es-ES" sz="2116" b="1" dirty="0" err="1">
                <a:solidFill>
                  <a:schemeClr val="bg1"/>
                </a:solidFill>
              </a:rPr>
              <a:t>given</a:t>
            </a:r>
            <a:r>
              <a:rPr lang="es-ES" sz="2116" b="1" dirty="0">
                <a:solidFill>
                  <a:schemeClr val="bg1"/>
                </a:solidFill>
              </a:rPr>
              <a:t> position) </a:t>
            </a:r>
            <a:r>
              <a:rPr lang="es-ES" sz="2116" b="1" dirty="0" err="1">
                <a:solidFill>
                  <a:schemeClr val="bg1"/>
                </a:solidFill>
              </a:rPr>
              <a:t>is</a:t>
            </a:r>
            <a:r>
              <a:rPr lang="es-ES" sz="2116" b="1" dirty="0">
                <a:solidFill>
                  <a:schemeClr val="bg1"/>
                </a:solidFill>
              </a:rPr>
              <a:t> </a:t>
            </a:r>
            <a:r>
              <a:rPr lang="es-ES" sz="2116" b="1" dirty="0" err="1">
                <a:solidFill>
                  <a:schemeClr val="bg1"/>
                </a:solidFill>
              </a:rPr>
              <a:t>periodic</a:t>
            </a:r>
            <a:endParaRPr lang="es-ES" sz="2116" b="1" dirty="0">
              <a:solidFill>
                <a:schemeClr val="bg1"/>
              </a:solidFill>
            </a:endParaRPr>
          </a:p>
        </p:txBody>
      </p:sp>
      <p:grpSp>
        <p:nvGrpSpPr>
          <p:cNvPr id="99333" name="Group 58">
            <a:extLst>
              <a:ext uri="{FF2B5EF4-FFF2-40B4-BE49-F238E27FC236}">
                <a16:creationId xmlns:a16="http://schemas.microsoft.com/office/drawing/2014/main" id="{C6385881-03A4-487D-4C4E-24C703C2C329}"/>
              </a:ext>
            </a:extLst>
          </p:cNvPr>
          <p:cNvGrpSpPr>
            <a:grpSpLocks/>
          </p:cNvGrpSpPr>
          <p:nvPr/>
        </p:nvGrpSpPr>
        <p:grpSpPr bwMode="auto">
          <a:xfrm>
            <a:off x="3579813" y="3735388"/>
            <a:ext cx="3175000" cy="455612"/>
            <a:chOff x="2112" y="1872"/>
            <a:chExt cx="2080" cy="299"/>
          </a:xfrm>
        </p:grpSpPr>
        <p:pic>
          <p:nvPicPr>
            <p:cNvPr id="99337" name="Picture 53" descr="eqn3504">
              <a:extLst>
                <a:ext uri="{FF2B5EF4-FFF2-40B4-BE49-F238E27FC236}">
                  <a16:creationId xmlns:a16="http://schemas.microsoft.com/office/drawing/2014/main" id="{1AB33408-047D-DBCB-0D52-E1928843B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 y="1872"/>
              <a:ext cx="204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678" name="Line 54">
              <a:extLst>
                <a:ext uri="{FF2B5EF4-FFF2-40B4-BE49-F238E27FC236}">
                  <a16:creationId xmlns:a16="http://schemas.microsoft.com/office/drawing/2014/main" id="{0ED30E4D-7FD9-3EF6-5AC5-0853A6FA1112}"/>
                </a:ext>
              </a:extLst>
            </p:cNvPr>
            <p:cNvSpPr>
              <a:spLocks noChangeShapeType="1"/>
            </p:cNvSpPr>
            <p:nvPr/>
          </p:nvSpPr>
          <p:spPr bwMode="auto">
            <a:xfrm flipV="1">
              <a:off x="2112" y="1872"/>
              <a:ext cx="0" cy="288"/>
            </a:xfrm>
            <a:prstGeom prst="line">
              <a:avLst/>
            </a:prstGeom>
            <a:noFill/>
            <a:ln w="19050">
              <a:solidFill>
                <a:srgbClr val="FFFF00"/>
              </a:solidFill>
              <a:round/>
              <a:headEnd/>
              <a:tailEnd/>
            </a:ln>
            <a:effectLst/>
          </p:spPr>
          <p:txBody>
            <a:bodyPr/>
            <a:lstStyle/>
            <a:p>
              <a:pPr>
                <a:defRPr/>
              </a:pPr>
              <a:endParaRPr lang="es-ES" sz="2116"/>
            </a:p>
          </p:txBody>
        </p:sp>
        <p:sp>
          <p:nvSpPr>
            <p:cNvPr id="538679" name="Line 55">
              <a:extLst>
                <a:ext uri="{FF2B5EF4-FFF2-40B4-BE49-F238E27FC236}">
                  <a16:creationId xmlns:a16="http://schemas.microsoft.com/office/drawing/2014/main" id="{5F4B987D-85ED-F87F-51ED-DE456385FAB3}"/>
                </a:ext>
              </a:extLst>
            </p:cNvPr>
            <p:cNvSpPr>
              <a:spLocks noChangeShapeType="1"/>
            </p:cNvSpPr>
            <p:nvPr/>
          </p:nvSpPr>
          <p:spPr bwMode="auto">
            <a:xfrm flipV="1">
              <a:off x="3072" y="1872"/>
              <a:ext cx="0" cy="288"/>
            </a:xfrm>
            <a:prstGeom prst="line">
              <a:avLst/>
            </a:prstGeom>
            <a:noFill/>
            <a:ln w="19050">
              <a:solidFill>
                <a:srgbClr val="FFFF00"/>
              </a:solidFill>
              <a:round/>
              <a:headEnd/>
              <a:tailEnd/>
            </a:ln>
            <a:effectLst/>
          </p:spPr>
          <p:txBody>
            <a:bodyPr/>
            <a:lstStyle/>
            <a:p>
              <a:pPr>
                <a:defRPr/>
              </a:pPr>
              <a:endParaRPr lang="es-ES" sz="2116"/>
            </a:p>
          </p:txBody>
        </p:sp>
        <p:sp>
          <p:nvSpPr>
            <p:cNvPr id="538680" name="Line 56">
              <a:extLst>
                <a:ext uri="{FF2B5EF4-FFF2-40B4-BE49-F238E27FC236}">
                  <a16:creationId xmlns:a16="http://schemas.microsoft.com/office/drawing/2014/main" id="{D6AF9EB3-F546-D1D7-ABDA-02EFE3F5267B}"/>
                </a:ext>
              </a:extLst>
            </p:cNvPr>
            <p:cNvSpPr>
              <a:spLocks noChangeShapeType="1"/>
            </p:cNvSpPr>
            <p:nvPr/>
          </p:nvSpPr>
          <p:spPr bwMode="auto">
            <a:xfrm flipV="1">
              <a:off x="3456" y="1872"/>
              <a:ext cx="0" cy="288"/>
            </a:xfrm>
            <a:prstGeom prst="line">
              <a:avLst/>
            </a:prstGeom>
            <a:noFill/>
            <a:ln w="19050">
              <a:solidFill>
                <a:srgbClr val="FFFF00"/>
              </a:solidFill>
              <a:round/>
              <a:headEnd/>
              <a:tailEnd/>
            </a:ln>
            <a:effectLst/>
          </p:spPr>
          <p:txBody>
            <a:bodyPr/>
            <a:lstStyle/>
            <a:p>
              <a:pPr>
                <a:defRPr/>
              </a:pPr>
              <a:endParaRPr lang="es-ES" sz="2116"/>
            </a:p>
          </p:txBody>
        </p:sp>
        <p:sp>
          <p:nvSpPr>
            <p:cNvPr id="538681" name="Line 57">
              <a:extLst>
                <a:ext uri="{FF2B5EF4-FFF2-40B4-BE49-F238E27FC236}">
                  <a16:creationId xmlns:a16="http://schemas.microsoft.com/office/drawing/2014/main" id="{0BE7CB5A-C36A-25CF-39B6-22E8A5B55611}"/>
                </a:ext>
              </a:extLst>
            </p:cNvPr>
            <p:cNvSpPr>
              <a:spLocks noChangeShapeType="1"/>
            </p:cNvSpPr>
            <p:nvPr/>
          </p:nvSpPr>
          <p:spPr bwMode="auto">
            <a:xfrm flipV="1">
              <a:off x="4032" y="1872"/>
              <a:ext cx="0" cy="288"/>
            </a:xfrm>
            <a:prstGeom prst="line">
              <a:avLst/>
            </a:prstGeom>
            <a:noFill/>
            <a:ln w="19050">
              <a:solidFill>
                <a:srgbClr val="FFFF00"/>
              </a:solidFill>
              <a:round/>
              <a:headEnd/>
              <a:tailEnd/>
            </a:ln>
            <a:effectLst/>
          </p:spPr>
          <p:txBody>
            <a:bodyPr/>
            <a:lstStyle/>
            <a:p>
              <a:pPr>
                <a:defRPr/>
              </a:pPr>
              <a:endParaRPr lang="es-ES" sz="2116"/>
            </a:p>
          </p:txBody>
        </p:sp>
      </p:grpSp>
      <p:grpSp>
        <p:nvGrpSpPr>
          <p:cNvPr id="99334" name="Group 61">
            <a:extLst>
              <a:ext uri="{FF2B5EF4-FFF2-40B4-BE49-F238E27FC236}">
                <a16:creationId xmlns:a16="http://schemas.microsoft.com/office/drawing/2014/main" id="{9636B447-6FFA-5F07-E870-8EE9D9D1324A}"/>
              </a:ext>
            </a:extLst>
          </p:cNvPr>
          <p:cNvGrpSpPr>
            <a:grpSpLocks/>
          </p:cNvGrpSpPr>
          <p:nvPr/>
        </p:nvGrpSpPr>
        <p:grpSpPr bwMode="auto">
          <a:xfrm>
            <a:off x="355600" y="4506913"/>
            <a:ext cx="9672638" cy="1978025"/>
            <a:chOff x="0" y="2448"/>
            <a:chExt cx="6336" cy="1296"/>
          </a:xfrm>
        </p:grpSpPr>
        <p:sp>
          <p:nvSpPr>
            <p:cNvPr id="538684" name="Rectangle 60">
              <a:extLst>
                <a:ext uri="{FF2B5EF4-FFF2-40B4-BE49-F238E27FC236}">
                  <a16:creationId xmlns:a16="http://schemas.microsoft.com/office/drawing/2014/main" id="{8C727E06-0036-75E3-DBA4-FE440BB77952}"/>
                </a:ext>
              </a:extLst>
            </p:cNvPr>
            <p:cNvSpPr>
              <a:spLocks noChangeArrowheads="1"/>
            </p:cNvSpPr>
            <p:nvPr/>
          </p:nvSpPr>
          <p:spPr bwMode="auto">
            <a:xfrm>
              <a:off x="0" y="2448"/>
              <a:ext cx="6336" cy="1296"/>
            </a:xfrm>
            <a:prstGeom prst="rect">
              <a:avLst/>
            </a:prstGeom>
            <a:solidFill>
              <a:schemeClr val="bg1"/>
            </a:solidFill>
            <a:ln>
              <a:noFill/>
            </a:ln>
            <a:effectLst/>
          </p:spPr>
          <p:txBody>
            <a:bodyPr wrap="none" anchor="ctr"/>
            <a:lstStyle/>
            <a:p>
              <a:pPr>
                <a:defRPr/>
              </a:pPr>
              <a:endParaRPr lang="es-ES" sz="2116"/>
            </a:p>
          </p:txBody>
        </p:sp>
        <p:pic>
          <p:nvPicPr>
            <p:cNvPr id="99336" name="Picture 59" descr="bloch function">
              <a:extLst>
                <a:ext uri="{FF2B5EF4-FFF2-40B4-BE49-F238E27FC236}">
                  <a16:creationId xmlns:a16="http://schemas.microsoft.com/office/drawing/2014/main" id="{DBC94548-17DF-A9CB-85E2-8817C13B0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 y="2578"/>
              <a:ext cx="6177"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C74AD6E-CD69-4F52-4BA7-1FD4AB1924FF}"/>
              </a:ext>
            </a:extLst>
          </p:cNvPr>
          <p:cNvSpPr>
            <a:spLocks noGrp="1" noChangeArrowheads="1"/>
          </p:cNvSpPr>
          <p:nvPr>
            <p:ph type="title"/>
          </p:nvPr>
        </p:nvSpPr>
        <p:spPr>
          <a:xfrm>
            <a:off x="0" y="0"/>
            <a:ext cx="10383838" cy="1209675"/>
          </a:xfrm>
        </p:spPr>
        <p:txBody>
          <a:bodyPr/>
          <a:lstStyle/>
          <a:p>
            <a:pPr eaLnBrk="1" hangingPunct="1"/>
            <a:r>
              <a:rPr lang="es-ES" altLang="es-ES" sz="2800"/>
              <a:t>The wave vector k and the band index n allow us to label each electron (good quantum numbers) </a:t>
            </a:r>
          </a:p>
        </p:txBody>
      </p:sp>
      <p:sp>
        <p:nvSpPr>
          <p:cNvPr id="31746" name="Text Box 11">
            <a:extLst>
              <a:ext uri="{FF2B5EF4-FFF2-40B4-BE49-F238E27FC236}">
                <a16:creationId xmlns:a16="http://schemas.microsoft.com/office/drawing/2014/main" id="{2C620FC2-736B-3795-205F-53EE5D1FBD20}"/>
              </a:ext>
            </a:extLst>
          </p:cNvPr>
          <p:cNvSpPr txBox="1">
            <a:spLocks noChangeArrowheads="1"/>
          </p:cNvSpPr>
          <p:nvPr/>
        </p:nvSpPr>
        <p:spPr bwMode="auto">
          <a:xfrm>
            <a:off x="2028825" y="2408238"/>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400">
                <a:solidFill>
                  <a:srgbClr val="FFFF00"/>
                </a:solidFill>
              </a:rPr>
              <a:t>The Bloch theorem changes the problem</a:t>
            </a:r>
          </a:p>
        </p:txBody>
      </p:sp>
      <p:sp>
        <p:nvSpPr>
          <p:cNvPr id="288780" name="Text Box 12">
            <a:extLst>
              <a:ext uri="{FF2B5EF4-FFF2-40B4-BE49-F238E27FC236}">
                <a16:creationId xmlns:a16="http://schemas.microsoft.com/office/drawing/2014/main" id="{9275DD13-A4F9-2575-2131-42E0F03A6742}"/>
              </a:ext>
            </a:extLst>
          </p:cNvPr>
          <p:cNvSpPr txBox="1">
            <a:spLocks noChangeArrowheads="1"/>
          </p:cNvSpPr>
          <p:nvPr/>
        </p:nvSpPr>
        <p:spPr bwMode="auto">
          <a:xfrm>
            <a:off x="200025" y="4160838"/>
            <a:ext cx="479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Instead of computing an </a:t>
            </a:r>
            <a:r>
              <a:rPr lang="en-US" altLang="es-ES" sz="2000">
                <a:solidFill>
                  <a:srgbClr val="FFFF00"/>
                </a:solidFill>
              </a:rPr>
              <a:t>infinite</a:t>
            </a:r>
            <a:r>
              <a:rPr lang="en-US" altLang="es-ES" sz="2000"/>
              <a:t> number of electronic </a:t>
            </a:r>
            <a:r>
              <a:rPr lang="en-US" altLang="es-ES" sz="2000">
                <a:solidFill>
                  <a:srgbClr val="FFFF00"/>
                </a:solidFill>
              </a:rPr>
              <a:t>wave functions</a:t>
            </a:r>
          </a:p>
        </p:txBody>
      </p:sp>
      <p:sp>
        <p:nvSpPr>
          <p:cNvPr id="288781" name="Text Box 13">
            <a:extLst>
              <a:ext uri="{FF2B5EF4-FFF2-40B4-BE49-F238E27FC236}">
                <a16:creationId xmlns:a16="http://schemas.microsoft.com/office/drawing/2014/main" id="{0E48C3C8-529B-51C5-7048-C2120AEA941E}"/>
              </a:ext>
            </a:extLst>
          </p:cNvPr>
          <p:cNvSpPr txBox="1">
            <a:spLocks noChangeArrowheads="1"/>
          </p:cNvSpPr>
          <p:nvPr/>
        </p:nvSpPr>
        <p:spPr bwMode="auto">
          <a:xfrm>
            <a:off x="5381625" y="4191000"/>
            <a:ext cx="479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FF00"/>
                </a:solidFill>
              </a:rPr>
              <a:t>Finite</a:t>
            </a:r>
            <a:r>
              <a:rPr lang="en-US" altLang="es-ES" sz="2000"/>
              <a:t> number of </a:t>
            </a:r>
            <a:r>
              <a:rPr lang="en-US" altLang="es-ES" sz="2000">
                <a:solidFill>
                  <a:srgbClr val="FFFF00"/>
                </a:solidFill>
              </a:rPr>
              <a:t>wave functions </a:t>
            </a:r>
            <a:r>
              <a:rPr lang="en-US" altLang="es-ES" sz="2000"/>
              <a:t>at an infinite number of k-points in the 1BZ</a:t>
            </a:r>
            <a:endParaRPr lang="en-US" altLang="es-ES"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0" grpId="0"/>
      <p:bldP spid="2887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8B7A8156-3C31-248F-2EFD-5715D948B48D}"/>
              </a:ext>
            </a:extLst>
          </p:cNvPr>
          <p:cNvSpPr>
            <a:spLocks noGrp="1" noChangeArrowheads="1"/>
          </p:cNvSpPr>
          <p:nvPr>
            <p:ph type="title"/>
          </p:nvPr>
        </p:nvSpPr>
        <p:spPr>
          <a:xfrm>
            <a:off x="0" y="0"/>
            <a:ext cx="10383838" cy="1209675"/>
          </a:xfrm>
        </p:spPr>
        <p:txBody>
          <a:bodyPr/>
          <a:lstStyle/>
          <a:p>
            <a:pPr eaLnBrk="1" hangingPunct="1"/>
            <a:r>
              <a:rPr lang="es-ES_tradnl" altLang="es-ES" sz="2800"/>
              <a:t>Many magnitudes require integration of Bloch functions over Brillouin zone (1BZ)</a:t>
            </a:r>
            <a:endParaRPr lang="es-ES" altLang="es-ES" sz="2800"/>
          </a:p>
        </p:txBody>
      </p:sp>
      <p:sp>
        <p:nvSpPr>
          <p:cNvPr id="32770" name="Text Box 4">
            <a:extLst>
              <a:ext uri="{FF2B5EF4-FFF2-40B4-BE49-F238E27FC236}">
                <a16:creationId xmlns:a16="http://schemas.microsoft.com/office/drawing/2014/main" id="{D98DD449-8A18-7AA2-5170-BF0EBF103B90}"/>
              </a:ext>
            </a:extLst>
          </p:cNvPr>
          <p:cNvSpPr txBox="1">
            <a:spLocks noChangeArrowheads="1"/>
          </p:cNvSpPr>
          <p:nvPr/>
        </p:nvSpPr>
        <p:spPr bwMode="auto">
          <a:xfrm>
            <a:off x="200025" y="1304925"/>
            <a:ext cx="479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Charge density</a:t>
            </a:r>
          </a:p>
        </p:txBody>
      </p:sp>
      <p:grpSp>
        <p:nvGrpSpPr>
          <p:cNvPr id="32771" name="Group 6">
            <a:extLst>
              <a:ext uri="{FF2B5EF4-FFF2-40B4-BE49-F238E27FC236}">
                <a16:creationId xmlns:a16="http://schemas.microsoft.com/office/drawing/2014/main" id="{7F0A0545-24D2-9D1D-C4B1-DDC674521E2B}"/>
              </a:ext>
            </a:extLst>
          </p:cNvPr>
          <p:cNvGrpSpPr>
            <a:grpSpLocks/>
          </p:cNvGrpSpPr>
          <p:nvPr/>
        </p:nvGrpSpPr>
        <p:grpSpPr bwMode="auto">
          <a:xfrm>
            <a:off x="771525" y="4181475"/>
            <a:ext cx="8837613" cy="3073400"/>
            <a:chOff x="486" y="2477"/>
            <a:chExt cx="5567" cy="1935"/>
          </a:xfrm>
        </p:grpSpPr>
        <p:sp>
          <p:nvSpPr>
            <p:cNvPr id="32777" name="Text Box 7">
              <a:extLst>
                <a:ext uri="{FF2B5EF4-FFF2-40B4-BE49-F238E27FC236}">
                  <a16:creationId xmlns:a16="http://schemas.microsoft.com/office/drawing/2014/main" id="{02FF06AB-7370-32BD-1B8D-16F5BFAECA68}"/>
                </a:ext>
              </a:extLst>
            </p:cNvPr>
            <p:cNvSpPr txBox="1">
              <a:spLocks noChangeArrowheads="1"/>
            </p:cNvSpPr>
            <p:nvPr/>
          </p:nvSpPr>
          <p:spPr bwMode="auto">
            <a:xfrm>
              <a:off x="486" y="2477"/>
              <a:ext cx="5567"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400">
                  <a:solidFill>
                    <a:srgbClr val="FFFF00"/>
                  </a:solidFill>
                </a:rPr>
                <a:t>In practice:</a:t>
              </a:r>
              <a:r>
                <a:rPr lang="en-US" altLang="es-ES" sz="2000"/>
                <a:t> electronic wave functions at k-points that are very close together will be almost identical </a:t>
              </a:r>
              <a:r>
                <a:rPr lang="en-US" altLang="es-ES" sz="2000">
                  <a:sym typeface="Symbol" pitchFamily="2" charset="2"/>
                </a:rPr>
                <a:t> </a:t>
              </a:r>
            </a:p>
            <a:p>
              <a:pPr eaLnBrk="1" hangingPunct="1">
                <a:spcBef>
                  <a:spcPct val="50000"/>
                </a:spcBef>
                <a:buFontTx/>
                <a:buNone/>
              </a:pPr>
              <a:r>
                <a:rPr lang="en-US" altLang="es-ES" sz="2000">
                  <a:solidFill>
                    <a:srgbClr val="FFFF00"/>
                  </a:solidFill>
                  <a:sym typeface="Symbol" pitchFamily="2" charset="2"/>
                </a:rPr>
                <a:t>It is possible to represent electronic wave functions over a region of    k-space by the wave function at a single k-point.</a:t>
              </a:r>
              <a:r>
                <a:rPr lang="en-US" altLang="es-ES" sz="2000">
                  <a:solidFill>
                    <a:srgbClr val="FFFF00"/>
                  </a:solidFill>
                </a:rPr>
                <a:t> </a:t>
              </a:r>
            </a:p>
          </p:txBody>
        </p:sp>
        <p:pic>
          <p:nvPicPr>
            <p:cNvPr id="32778" name="Picture 8">
              <a:extLst>
                <a:ext uri="{FF2B5EF4-FFF2-40B4-BE49-F238E27FC236}">
                  <a16:creationId xmlns:a16="http://schemas.microsoft.com/office/drawing/2014/main" id="{5D89FD0B-6EB1-6E6F-FA0A-8FF38AC57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 y="3629"/>
              <a:ext cx="2171"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2" name="Text Box 9">
            <a:extLst>
              <a:ext uri="{FF2B5EF4-FFF2-40B4-BE49-F238E27FC236}">
                <a16:creationId xmlns:a16="http://schemas.microsoft.com/office/drawing/2014/main" id="{78D33CDB-8DC3-8AA5-1A2B-ED789DD20B18}"/>
              </a:ext>
            </a:extLst>
          </p:cNvPr>
          <p:cNvSpPr txBox="1">
            <a:spLocks noChangeArrowheads="1"/>
          </p:cNvSpPr>
          <p:nvPr/>
        </p:nvSpPr>
        <p:spPr bwMode="auto">
          <a:xfrm>
            <a:off x="5381625" y="1304925"/>
            <a:ext cx="479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Band structure energy</a:t>
            </a:r>
          </a:p>
        </p:txBody>
      </p:sp>
      <p:sp>
        <p:nvSpPr>
          <p:cNvPr id="32773" name="Text Box 10">
            <a:extLst>
              <a:ext uri="{FF2B5EF4-FFF2-40B4-BE49-F238E27FC236}">
                <a16:creationId xmlns:a16="http://schemas.microsoft.com/office/drawing/2014/main" id="{D91798D9-82C4-8FB9-DB45-8008F8D72CE4}"/>
              </a:ext>
            </a:extLst>
          </p:cNvPr>
          <p:cNvSpPr txBox="1">
            <a:spLocks noChangeArrowheads="1"/>
          </p:cNvSpPr>
          <p:nvPr/>
        </p:nvSpPr>
        <p:spPr bwMode="auto">
          <a:xfrm>
            <a:off x="771525" y="3246438"/>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400">
                <a:solidFill>
                  <a:srgbClr val="FFFF00"/>
                </a:solidFill>
              </a:rPr>
              <a:t>In principle:</a:t>
            </a:r>
            <a:r>
              <a:rPr lang="en-US" altLang="es-ES" sz="2000"/>
              <a:t> we should know the eigenvalues and/or eigenvectors at all the k-points in the first BZ</a:t>
            </a:r>
          </a:p>
        </p:txBody>
      </p:sp>
      <p:pic>
        <p:nvPicPr>
          <p:cNvPr id="32774" name="Picture 11">
            <a:extLst>
              <a:ext uri="{FF2B5EF4-FFF2-40B4-BE49-F238E27FC236}">
                <a16:creationId xmlns:a16="http://schemas.microsoft.com/office/drawing/2014/main" id="{A691ADA6-65D0-91F3-FDD2-8A6BBCB9C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4838"/>
            <a:ext cx="51736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2">
            <a:extLst>
              <a:ext uri="{FF2B5EF4-FFF2-40B4-BE49-F238E27FC236}">
                <a16:creationId xmlns:a16="http://schemas.microsoft.com/office/drawing/2014/main" id="{0E29A144-8BFE-EE6A-36D4-6BC64158A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313" y="1824038"/>
            <a:ext cx="46323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CuadroTexto 1">
            <a:extLst>
              <a:ext uri="{FF2B5EF4-FFF2-40B4-BE49-F238E27FC236}">
                <a16:creationId xmlns:a16="http://schemas.microsoft.com/office/drawing/2014/main" id="{34956B21-B795-5296-53FD-8423A80C3B18}"/>
              </a:ext>
            </a:extLst>
          </p:cNvPr>
          <p:cNvSpPr txBox="1">
            <a:spLocks noChangeArrowheads="1"/>
          </p:cNvSpPr>
          <p:nvPr/>
        </p:nvSpPr>
        <p:spPr bwMode="auto">
          <a:xfrm>
            <a:off x="7402513" y="6142038"/>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ES" altLang="es-ES" b="1">
                <a:solidFill>
                  <a:srgbClr val="FFFF00"/>
                </a:solidFill>
              </a:rPr>
              <a:t>Brillouin zone sampling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2DB6EE6-DE16-51F0-F661-104B5F39B836}"/>
              </a:ext>
            </a:extLst>
          </p:cNvPr>
          <p:cNvSpPr>
            <a:spLocks noGrp="1" noChangeArrowheads="1"/>
          </p:cNvSpPr>
          <p:nvPr>
            <p:ph type="title"/>
          </p:nvPr>
        </p:nvSpPr>
        <p:spPr>
          <a:xfrm>
            <a:off x="0" y="0"/>
            <a:ext cx="10383838" cy="731838"/>
          </a:xfrm>
        </p:spPr>
        <p:txBody>
          <a:bodyPr/>
          <a:lstStyle/>
          <a:p>
            <a:pPr eaLnBrk="1" hangingPunct="1"/>
            <a:r>
              <a:rPr lang="es-ES" altLang="es-ES" sz="2800"/>
              <a:t>Brillouin zone sampling</a:t>
            </a:r>
          </a:p>
        </p:txBody>
      </p:sp>
      <p:grpSp>
        <p:nvGrpSpPr>
          <p:cNvPr id="33794" name="Grupo 13">
            <a:extLst>
              <a:ext uri="{FF2B5EF4-FFF2-40B4-BE49-F238E27FC236}">
                <a16:creationId xmlns:a16="http://schemas.microsoft.com/office/drawing/2014/main" id="{917AB46C-4D79-BFB7-D4DD-301376B74BBC}"/>
              </a:ext>
            </a:extLst>
          </p:cNvPr>
          <p:cNvGrpSpPr>
            <a:grpSpLocks/>
          </p:cNvGrpSpPr>
          <p:nvPr/>
        </p:nvGrpSpPr>
        <p:grpSpPr bwMode="auto">
          <a:xfrm>
            <a:off x="827088" y="1874838"/>
            <a:ext cx="8728075" cy="3683000"/>
            <a:chOff x="654050" y="1163638"/>
            <a:chExt cx="8728869" cy="3682999"/>
          </a:xfrm>
        </p:grpSpPr>
        <p:sp>
          <p:nvSpPr>
            <p:cNvPr id="12" name="Rectangle 3">
              <a:extLst>
                <a:ext uri="{FF2B5EF4-FFF2-40B4-BE49-F238E27FC236}">
                  <a16:creationId xmlns:a16="http://schemas.microsoft.com/office/drawing/2014/main" id="{8E9435D6-E1B9-D442-1AD3-4F722FDFC45E}"/>
                </a:ext>
              </a:extLst>
            </p:cNvPr>
            <p:cNvSpPr txBox="1">
              <a:spLocks noChangeArrowheads="1"/>
            </p:cNvSpPr>
            <p:nvPr/>
          </p:nvSpPr>
          <p:spPr bwMode="auto">
            <a:xfrm>
              <a:off x="654050" y="1163638"/>
              <a:ext cx="8728869" cy="3682999"/>
            </a:xfrm>
            <a:prstGeom prst="rect">
              <a:avLst/>
            </a:prstGeom>
            <a:noFill/>
            <a:ln>
              <a:noFill/>
            </a:ln>
            <a:effectLst/>
          </p:spPr>
          <p:txBody>
            <a:bodyPr lIns="100691" tIns="50346" rIns="100691" bIns="50346"/>
            <a:lstStyle>
              <a:lvl1pPr marL="377825" indent="-377825" algn="l" defTabSz="1008063" rtl="0" eaLnBrk="0" fontAlgn="base" hangingPunct="0">
                <a:spcBef>
                  <a:spcPct val="20000"/>
                </a:spcBef>
                <a:spcAft>
                  <a:spcPct val="0"/>
                </a:spcAft>
                <a:buChar char="•"/>
                <a:defRPr sz="2600" b="1" kern="1200">
                  <a:solidFill>
                    <a:schemeClr val="bg1"/>
                  </a:solidFill>
                  <a:latin typeface="+mn-lt"/>
                  <a:ea typeface="+mn-ea"/>
                  <a:cs typeface="+mn-cs"/>
                </a:defRPr>
              </a:lvl1pPr>
              <a:lvl2pPr marL="819150" indent="-315913" algn="l" defTabSz="1008063" rtl="0" eaLnBrk="0" fontAlgn="base" hangingPunct="0">
                <a:spcBef>
                  <a:spcPct val="20000"/>
                </a:spcBef>
                <a:spcAft>
                  <a:spcPct val="0"/>
                </a:spcAft>
                <a:buChar char="–"/>
                <a:defRPr sz="2000" b="1" kern="1200">
                  <a:solidFill>
                    <a:schemeClr val="bg1"/>
                  </a:solidFill>
                  <a:latin typeface="+mn-lt"/>
                  <a:ea typeface="+mn-ea"/>
                  <a:cs typeface="+mn-cs"/>
                </a:defRPr>
              </a:lvl2pPr>
              <a:lvl3pPr marL="1257300" indent="-249238" algn="l" defTabSz="1008063" rtl="0" eaLnBrk="0" fontAlgn="base" hangingPunct="0">
                <a:spcBef>
                  <a:spcPct val="20000"/>
                </a:spcBef>
                <a:spcAft>
                  <a:spcPct val="0"/>
                </a:spcAft>
                <a:buChar char="•"/>
                <a:defRPr sz="1500" b="1" kern="1200">
                  <a:solidFill>
                    <a:schemeClr val="bg1"/>
                  </a:solidFill>
                  <a:latin typeface="+mn-lt"/>
                  <a:ea typeface="+mn-ea"/>
                  <a:cs typeface="+mn-cs"/>
                </a:defRPr>
              </a:lvl3pPr>
              <a:lvl4pPr marL="1760538" indent="-249238" algn="l" defTabSz="1008063" rtl="0" eaLnBrk="0" fontAlgn="base" hangingPunct="0">
                <a:spcBef>
                  <a:spcPct val="20000"/>
                </a:spcBef>
                <a:spcAft>
                  <a:spcPct val="0"/>
                </a:spcAft>
                <a:buChar char="–"/>
                <a:defRPr sz="1300" b="1" kern="1200">
                  <a:solidFill>
                    <a:schemeClr val="bg1"/>
                  </a:solidFill>
                  <a:latin typeface="+mn-lt"/>
                  <a:ea typeface="+mn-ea"/>
                  <a:cs typeface="+mn-cs"/>
                </a:defRPr>
              </a:lvl4pPr>
              <a:lvl5pPr marL="2263775" indent="-247650" algn="l" defTabSz="1008063" rtl="0" eaLnBrk="0" fontAlgn="base" hangingPunct="0">
                <a:spcBef>
                  <a:spcPct val="20000"/>
                </a:spcBef>
                <a:spcAft>
                  <a:spcPct val="0"/>
                </a:spcAft>
                <a:buChar char="»"/>
                <a:defRPr sz="11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spcBef>
                  <a:spcPts val="500"/>
                </a:spcBef>
                <a:buClr>
                  <a:schemeClr val="tx1"/>
                </a:buClr>
                <a:buSzPct val="55000"/>
                <a:buFontTx/>
                <a:buNone/>
                <a:defRPr/>
              </a:pPr>
              <a:r>
                <a:rPr lang="en-GB" altLang="es-ES" sz="2000" dirty="0"/>
                <a:t>In practice, sum over a finite number: BZ “sampling”</a:t>
              </a:r>
            </a:p>
            <a:p>
              <a:pPr algn="ctr" eaLnBrk="1" hangingPunct="1">
                <a:spcBef>
                  <a:spcPts val="500"/>
                </a:spcBef>
                <a:buClr>
                  <a:schemeClr val="tx1"/>
                </a:buClr>
                <a:buSzPct val="55000"/>
                <a:buFont typeface="Monotype Sorts" pitchFamily="2" charset="2"/>
                <a:buNone/>
                <a:defRPr/>
              </a:pPr>
              <a:endParaRPr lang="en-GB" altLang="es-ES" dirty="0">
                <a:solidFill>
                  <a:srgbClr val="FF0000"/>
                </a:solidFill>
              </a:endParaRPr>
            </a:p>
            <a:p>
              <a:pPr algn="ctr" eaLnBrk="1" hangingPunct="1">
                <a:spcBef>
                  <a:spcPts val="500"/>
                </a:spcBef>
                <a:buClr>
                  <a:schemeClr val="tx1"/>
                </a:buClr>
                <a:buSzPct val="55000"/>
                <a:buFont typeface="Monotype Sorts" pitchFamily="2" charset="2"/>
                <a:buChar char="l"/>
                <a:defRPr/>
              </a:pPr>
              <a:endParaRPr lang="en-GB" altLang="es-ES" dirty="0">
                <a:solidFill>
                  <a:srgbClr val="FF0000"/>
                </a:solidFill>
              </a:endParaRPr>
            </a:p>
            <a:p>
              <a:pPr algn="ctr" eaLnBrk="1" hangingPunct="1">
                <a:spcBef>
                  <a:spcPts val="500"/>
                </a:spcBef>
                <a:buClr>
                  <a:schemeClr val="tx1"/>
                </a:buClr>
                <a:buSzPct val="55000"/>
                <a:buFont typeface="Monotype Sorts" pitchFamily="2" charset="2"/>
                <a:buChar char="l"/>
                <a:defRPr/>
              </a:pPr>
              <a:endParaRPr lang="en-GB" altLang="es-ES" dirty="0"/>
            </a:p>
            <a:p>
              <a:pPr algn="ctr" eaLnBrk="1" hangingPunct="1">
                <a:spcBef>
                  <a:spcPts val="500"/>
                </a:spcBef>
                <a:buClr>
                  <a:schemeClr val="tx1"/>
                </a:buClr>
                <a:buSzPct val="55000"/>
                <a:buFont typeface="Monotype Sorts" pitchFamily="2" charset="2"/>
                <a:buChar char="l"/>
                <a:defRPr/>
              </a:pPr>
              <a:endParaRPr lang="en-GB" altLang="es-ES" dirty="0"/>
            </a:p>
            <a:p>
              <a:pPr marL="0" indent="0" algn="ctr" eaLnBrk="1" hangingPunct="1">
                <a:spcBef>
                  <a:spcPts val="500"/>
                </a:spcBef>
                <a:buClr>
                  <a:schemeClr val="tx1"/>
                </a:buClr>
                <a:buSzPct val="55000"/>
                <a:buFontTx/>
                <a:buNone/>
                <a:defRPr/>
              </a:pPr>
              <a:r>
                <a:rPr lang="en-GB" altLang="es-ES" sz="2000" dirty="0"/>
                <a:t>For computational reasons, we want the number of k’s to be small </a:t>
              </a:r>
            </a:p>
            <a:p>
              <a:pPr marL="0" indent="0" algn="ctr" eaLnBrk="1" hangingPunct="1">
                <a:spcBef>
                  <a:spcPts val="500"/>
                </a:spcBef>
                <a:buClr>
                  <a:schemeClr val="tx1"/>
                </a:buClr>
                <a:buSzPct val="55000"/>
                <a:buFontTx/>
                <a:buNone/>
                <a:defRPr/>
              </a:pPr>
              <a:r>
                <a:rPr lang="en-GB" altLang="es-ES" sz="2000" dirty="0"/>
                <a:t>Number needed depends on band structure</a:t>
              </a:r>
            </a:p>
            <a:p>
              <a:pPr marL="0" indent="0" algn="ctr" eaLnBrk="1" hangingPunct="1">
                <a:spcBef>
                  <a:spcPts val="500"/>
                </a:spcBef>
                <a:buClr>
                  <a:schemeClr val="tx1"/>
                </a:buClr>
                <a:buSzPct val="55000"/>
                <a:buFontTx/>
                <a:buNone/>
                <a:defRPr/>
              </a:pPr>
              <a:r>
                <a:rPr lang="en-GB" altLang="es-ES" sz="2000" dirty="0"/>
                <a:t>Need to test convergence with respect to the k-point sampling</a:t>
              </a:r>
              <a:endParaRPr lang="en-US" altLang="es-ES" sz="2000" dirty="0"/>
            </a:p>
          </p:txBody>
        </p:sp>
        <p:graphicFrame>
          <p:nvGraphicFramePr>
            <p:cNvPr id="33796" name="Object 5">
              <a:extLst>
                <a:ext uri="{FF2B5EF4-FFF2-40B4-BE49-F238E27FC236}">
                  <a16:creationId xmlns:a16="http://schemas.microsoft.com/office/drawing/2014/main" id="{6257D01B-84D0-6F38-4E61-7500F076BAF3}"/>
                </a:ext>
              </a:extLst>
            </p:cNvPr>
            <p:cNvGraphicFramePr>
              <a:graphicFrameLocks noChangeAspect="1"/>
            </p:cNvGraphicFramePr>
            <p:nvPr/>
          </p:nvGraphicFramePr>
          <p:xfrm>
            <a:off x="3591719" y="1798637"/>
            <a:ext cx="3200400" cy="1427163"/>
          </p:xfrm>
          <a:graphic>
            <a:graphicData uri="http://schemas.openxmlformats.org/presentationml/2006/ole">
              <mc:AlternateContent xmlns:mc="http://schemas.openxmlformats.org/markup-compatibility/2006">
                <mc:Choice xmlns:v="urn:schemas-microsoft-com:vml" Requires="v">
                  <p:oleObj name="Equation" r:id="rId2" imgW="27495500" imgH="12293600" progId="Equation.3">
                    <p:embed/>
                  </p:oleObj>
                </mc:Choice>
                <mc:Fallback>
                  <p:oleObj name="Equation" r:id="rId2" imgW="27495500" imgH="122936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719" y="1798637"/>
                          <a:ext cx="3200400" cy="1427163"/>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ángulo 11">
            <a:extLst>
              <a:ext uri="{FF2B5EF4-FFF2-40B4-BE49-F238E27FC236}">
                <a16:creationId xmlns:a16="http://schemas.microsoft.com/office/drawing/2014/main" id="{ABEACC92-8837-0805-645B-C805F51280AB}"/>
              </a:ext>
            </a:extLst>
          </p:cNvPr>
          <p:cNvSpPr>
            <a:spLocks noChangeArrowheads="1"/>
          </p:cNvSpPr>
          <p:nvPr/>
        </p:nvSpPr>
        <p:spPr bwMode="auto">
          <a:xfrm>
            <a:off x="544513" y="731838"/>
            <a:ext cx="9296400" cy="5715000"/>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4818" name="Rectangle 2">
            <a:extLst>
              <a:ext uri="{FF2B5EF4-FFF2-40B4-BE49-F238E27FC236}">
                <a16:creationId xmlns:a16="http://schemas.microsoft.com/office/drawing/2014/main" id="{F76DAE1A-DDB1-70E7-5917-BD5645B9DABA}"/>
              </a:ext>
            </a:extLst>
          </p:cNvPr>
          <p:cNvSpPr>
            <a:spLocks noGrp="1" noChangeArrowheads="1"/>
          </p:cNvSpPr>
          <p:nvPr>
            <p:ph type="title"/>
          </p:nvPr>
        </p:nvSpPr>
        <p:spPr>
          <a:xfrm>
            <a:off x="0" y="0"/>
            <a:ext cx="10383838" cy="884238"/>
          </a:xfrm>
        </p:spPr>
        <p:txBody>
          <a:bodyPr/>
          <a:lstStyle/>
          <a:p>
            <a:pPr eaLnBrk="1" hangingPunct="1"/>
            <a:r>
              <a:rPr lang="es-ES" altLang="es-ES" sz="2800"/>
              <a:t>Irreducible Brillouin zone</a:t>
            </a:r>
          </a:p>
        </p:txBody>
      </p:sp>
      <p:pic>
        <p:nvPicPr>
          <p:cNvPr id="34819" name="Picture 50" descr="fcczone">
            <a:extLst>
              <a:ext uri="{FF2B5EF4-FFF2-40B4-BE49-F238E27FC236}">
                <a16:creationId xmlns:a16="http://schemas.microsoft.com/office/drawing/2014/main" id="{A57D1FB6-0CC0-B4CD-2369-5E4B889AB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2616200"/>
            <a:ext cx="398145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
            <a:extLst>
              <a:ext uri="{FF2B5EF4-FFF2-40B4-BE49-F238E27FC236}">
                <a16:creationId xmlns:a16="http://schemas.microsoft.com/office/drawing/2014/main" id="{64F90FD2-5CAC-BF7B-6471-E73CACD5F472}"/>
              </a:ext>
            </a:extLst>
          </p:cNvPr>
          <p:cNvSpPr txBox="1">
            <a:spLocks noChangeArrowheads="1"/>
          </p:cNvSpPr>
          <p:nvPr/>
        </p:nvSpPr>
        <p:spPr bwMode="auto">
          <a:xfrm>
            <a:off x="588963" y="808038"/>
            <a:ext cx="8153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lstStyle>
            <a:lvl1pPr marL="377825" indent="-377825"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buClr>
                <a:srgbClr val="0000FF"/>
              </a:buClr>
              <a:buSzPct val="150000"/>
            </a:pPr>
            <a:r>
              <a:rPr lang="en-US" altLang="es-ES">
                <a:solidFill>
                  <a:srgbClr val="FF00FF"/>
                </a:solidFill>
              </a:rPr>
              <a:t>Smallest wedge of the 1</a:t>
            </a:r>
            <a:r>
              <a:rPr lang="en-US" altLang="es-ES" baseline="30000">
                <a:solidFill>
                  <a:srgbClr val="FF00FF"/>
                </a:solidFill>
              </a:rPr>
              <a:t>st</a:t>
            </a:r>
            <a:r>
              <a:rPr lang="en-US" altLang="es-ES">
                <a:solidFill>
                  <a:srgbClr val="FF00FF"/>
                </a:solidFill>
              </a:rPr>
              <a:t> BZ</a:t>
            </a:r>
            <a:r>
              <a:rPr lang="en-US" altLang="es-ES">
                <a:solidFill>
                  <a:srgbClr val="0000FF"/>
                </a:solidFill>
              </a:rPr>
              <a:t> </a:t>
            </a:r>
            <a:r>
              <a:rPr lang="en-US" altLang="es-ES">
                <a:solidFill>
                  <a:schemeClr val="tx2"/>
                </a:solidFill>
              </a:rPr>
              <a:t>such that </a:t>
            </a:r>
            <a:r>
              <a:rPr lang="en-US" altLang="es-ES">
                <a:solidFill>
                  <a:srgbClr val="FF9933"/>
                </a:solidFill>
              </a:rPr>
              <a:t>any wave-vector </a:t>
            </a:r>
            <a:r>
              <a:rPr lang="en-US" altLang="es-ES">
                <a:solidFill>
                  <a:srgbClr val="FF9933"/>
                </a:solidFill>
                <a:latin typeface="Times New Roman" panose="02020603050405020304" pitchFamily="18" charset="0"/>
              </a:rPr>
              <a:t>k</a:t>
            </a:r>
            <a:r>
              <a:rPr lang="en-US" altLang="es-ES">
                <a:solidFill>
                  <a:srgbClr val="FF9933"/>
                </a:solidFill>
              </a:rPr>
              <a:t> in the 1</a:t>
            </a:r>
            <a:r>
              <a:rPr lang="en-US" altLang="es-ES" baseline="30000">
                <a:solidFill>
                  <a:srgbClr val="FF9933"/>
                </a:solidFill>
              </a:rPr>
              <a:t>st</a:t>
            </a:r>
            <a:r>
              <a:rPr lang="en-US" altLang="es-ES">
                <a:solidFill>
                  <a:srgbClr val="FF9933"/>
                </a:solidFill>
              </a:rPr>
              <a:t> BZ</a:t>
            </a:r>
            <a:r>
              <a:rPr lang="en-US" altLang="es-ES">
                <a:solidFill>
                  <a:srgbClr val="0000FF"/>
                </a:solidFill>
              </a:rPr>
              <a:t> </a:t>
            </a:r>
            <a:r>
              <a:rPr lang="en-US" altLang="es-ES">
                <a:solidFill>
                  <a:schemeClr val="tx2"/>
                </a:solidFill>
              </a:rPr>
              <a:t>can be obtained from a </a:t>
            </a:r>
            <a:r>
              <a:rPr lang="en-US" altLang="es-ES">
                <a:solidFill>
                  <a:srgbClr val="FF00FF"/>
                </a:solidFill>
              </a:rPr>
              <a:t>wave-vector </a:t>
            </a:r>
            <a:r>
              <a:rPr lang="en-US" altLang="es-ES">
                <a:solidFill>
                  <a:srgbClr val="FF00FF"/>
                </a:solidFill>
                <a:latin typeface="Times New Roman" panose="02020603050405020304" pitchFamily="18" charset="0"/>
              </a:rPr>
              <a:t>k</a:t>
            </a:r>
            <a:r>
              <a:rPr lang="en-US" altLang="es-ES">
                <a:solidFill>
                  <a:srgbClr val="FF00FF"/>
                </a:solidFill>
              </a:rPr>
              <a:t> in the IBZ</a:t>
            </a:r>
            <a:r>
              <a:rPr lang="en-US" altLang="es-ES">
                <a:solidFill>
                  <a:srgbClr val="0000FF"/>
                </a:solidFill>
              </a:rPr>
              <a:t> </a:t>
            </a:r>
            <a:r>
              <a:rPr lang="en-US" altLang="es-ES">
                <a:solidFill>
                  <a:schemeClr val="tx2"/>
                </a:solidFill>
              </a:rPr>
              <a:t>by performing symmetry operations of the crystal structure</a:t>
            </a:r>
            <a:r>
              <a:rPr lang="en-US" altLang="es-ES"/>
              <a:t>. </a:t>
            </a:r>
          </a:p>
        </p:txBody>
      </p:sp>
      <p:sp>
        <p:nvSpPr>
          <p:cNvPr id="34821" name="Text Box 53">
            <a:extLst>
              <a:ext uri="{FF2B5EF4-FFF2-40B4-BE49-F238E27FC236}">
                <a16:creationId xmlns:a16="http://schemas.microsoft.com/office/drawing/2014/main" id="{4B6234AD-10DF-5227-D9F5-8F24C84CBC28}"/>
              </a:ext>
            </a:extLst>
          </p:cNvPr>
          <p:cNvSpPr txBox="1">
            <a:spLocks noChangeArrowheads="1"/>
          </p:cNvSpPr>
          <p:nvPr/>
        </p:nvSpPr>
        <p:spPr bwMode="auto">
          <a:xfrm>
            <a:off x="941388" y="3763963"/>
            <a:ext cx="1692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000">
                <a:solidFill>
                  <a:schemeClr val="tx1"/>
                </a:solidFill>
              </a:rPr>
              <a:t>e.g., for FCC</a:t>
            </a:r>
          </a:p>
          <a:p>
            <a:pPr eaLnBrk="1" hangingPunct="1">
              <a:spcBef>
                <a:spcPct val="0"/>
              </a:spcBef>
              <a:buFontTx/>
              <a:buNone/>
            </a:pPr>
            <a:r>
              <a:rPr lang="en-US" altLang="es-ES" sz="2000">
                <a:solidFill>
                  <a:schemeClr val="tx1"/>
                </a:solidFill>
              </a:rPr>
              <a:t>lattice</a:t>
            </a:r>
          </a:p>
        </p:txBody>
      </p:sp>
      <p:sp>
        <p:nvSpPr>
          <p:cNvPr id="34822" name="Text Box 54">
            <a:extLst>
              <a:ext uri="{FF2B5EF4-FFF2-40B4-BE49-F238E27FC236}">
                <a16:creationId xmlns:a16="http://schemas.microsoft.com/office/drawing/2014/main" id="{D1CF5C48-D64F-A744-D4DC-903C1001ACC0}"/>
              </a:ext>
            </a:extLst>
          </p:cNvPr>
          <p:cNvSpPr txBox="1">
            <a:spLocks noChangeArrowheads="1"/>
          </p:cNvSpPr>
          <p:nvPr/>
        </p:nvSpPr>
        <p:spPr bwMode="auto">
          <a:xfrm>
            <a:off x="5237163" y="2636838"/>
            <a:ext cx="3613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400" b="0" i="1">
                <a:solidFill>
                  <a:schemeClr val="tx1"/>
                </a:solidFill>
              </a:rPr>
              <a:t>This wedge is the</a:t>
            </a:r>
          </a:p>
          <a:p>
            <a:pPr eaLnBrk="1" hangingPunct="1">
              <a:spcBef>
                <a:spcPct val="0"/>
              </a:spcBef>
              <a:buFontTx/>
              <a:buNone/>
            </a:pPr>
            <a:r>
              <a:rPr lang="en-US" altLang="es-ES" sz="2400" b="0" i="1">
                <a:solidFill>
                  <a:srgbClr val="FF00FF"/>
                </a:solidFill>
              </a:rPr>
              <a:t>Irreducible Brillouin zone</a:t>
            </a:r>
            <a:r>
              <a:rPr lang="en-US" altLang="es-ES" sz="2400" b="0" i="1">
                <a:solidFill>
                  <a:schemeClr val="tx1"/>
                </a:solidFill>
              </a:rPr>
              <a:t>.</a:t>
            </a:r>
          </a:p>
        </p:txBody>
      </p:sp>
      <p:sp>
        <p:nvSpPr>
          <p:cNvPr id="34823" name="Freeform 55">
            <a:extLst>
              <a:ext uri="{FF2B5EF4-FFF2-40B4-BE49-F238E27FC236}">
                <a16:creationId xmlns:a16="http://schemas.microsoft.com/office/drawing/2014/main" id="{C0B6B60D-A8DB-D353-CC79-2ACD383739B5}"/>
              </a:ext>
            </a:extLst>
          </p:cNvPr>
          <p:cNvSpPr>
            <a:spLocks/>
          </p:cNvSpPr>
          <p:nvPr/>
        </p:nvSpPr>
        <p:spPr bwMode="auto">
          <a:xfrm>
            <a:off x="5008563" y="3382963"/>
            <a:ext cx="990600" cy="927100"/>
          </a:xfrm>
          <a:custGeom>
            <a:avLst/>
            <a:gdLst>
              <a:gd name="T0" fmla="*/ 0 w 1064"/>
              <a:gd name="T1" fmla="*/ 2147483646 h 968"/>
              <a:gd name="T2" fmla="*/ 2147483646 w 1064"/>
              <a:gd name="T3" fmla="*/ 2147483646 h 968"/>
              <a:gd name="T4" fmla="*/ 2147483646 w 1064"/>
              <a:gd name="T5" fmla="*/ 2147483646 h 968"/>
              <a:gd name="T6" fmla="*/ 2147483646 w 1064"/>
              <a:gd name="T7" fmla="*/ 2147483646 h 968"/>
              <a:gd name="T8" fmla="*/ 2147483646 w 1064"/>
              <a:gd name="T9" fmla="*/ 0 h 968"/>
              <a:gd name="T10" fmla="*/ 0 60000 65536"/>
              <a:gd name="T11" fmla="*/ 0 60000 65536"/>
              <a:gd name="T12" fmla="*/ 0 60000 65536"/>
              <a:gd name="T13" fmla="*/ 0 60000 65536"/>
              <a:gd name="T14" fmla="*/ 0 60000 65536"/>
              <a:gd name="T15" fmla="*/ 0 w 1064"/>
              <a:gd name="T16" fmla="*/ 0 h 968"/>
              <a:gd name="T17" fmla="*/ 1064 w 1064"/>
              <a:gd name="T18" fmla="*/ 968 h 968"/>
            </a:gdLst>
            <a:ahLst/>
            <a:cxnLst>
              <a:cxn ang="T10">
                <a:pos x="T0" y="T1"/>
              </a:cxn>
              <a:cxn ang="T11">
                <a:pos x="T2" y="T3"/>
              </a:cxn>
              <a:cxn ang="T12">
                <a:pos x="T4" y="T5"/>
              </a:cxn>
              <a:cxn ang="T13">
                <a:pos x="T6" y="T7"/>
              </a:cxn>
              <a:cxn ang="T14">
                <a:pos x="T8" y="T9"/>
              </a:cxn>
            </a:cxnLst>
            <a:rect l="T15" t="T16" r="T17" b="T18"/>
            <a:pathLst>
              <a:path w="1064" h="968">
                <a:moveTo>
                  <a:pt x="0" y="968"/>
                </a:moveTo>
                <a:cubicBezTo>
                  <a:pt x="46" y="887"/>
                  <a:pt x="93" y="807"/>
                  <a:pt x="121" y="726"/>
                </a:cubicBezTo>
                <a:cubicBezTo>
                  <a:pt x="149" y="645"/>
                  <a:pt x="97" y="532"/>
                  <a:pt x="169" y="484"/>
                </a:cubicBezTo>
                <a:cubicBezTo>
                  <a:pt x="241" y="436"/>
                  <a:pt x="407" y="517"/>
                  <a:pt x="556" y="436"/>
                </a:cubicBezTo>
                <a:cubicBezTo>
                  <a:pt x="705" y="355"/>
                  <a:pt x="884" y="177"/>
                  <a:pt x="1064" y="0"/>
                </a:cubicBezTo>
              </a:path>
            </a:pathLst>
          </a:custGeom>
          <a:noFill/>
          <a:ln w="19050">
            <a:solidFill>
              <a:srgbClr val="CC3399"/>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4824" name="Text Box 57">
            <a:extLst>
              <a:ext uri="{FF2B5EF4-FFF2-40B4-BE49-F238E27FC236}">
                <a16:creationId xmlns:a16="http://schemas.microsoft.com/office/drawing/2014/main" id="{F9C8BE25-19E6-F150-DCF9-5686B3B09698}"/>
              </a:ext>
            </a:extLst>
          </p:cNvPr>
          <p:cNvSpPr txBox="1">
            <a:spLocks noChangeArrowheads="1"/>
          </p:cNvSpPr>
          <p:nvPr/>
        </p:nvSpPr>
        <p:spPr bwMode="auto">
          <a:xfrm>
            <a:off x="3821113" y="2484438"/>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400" b="0" i="1">
                <a:solidFill>
                  <a:schemeClr val="tx1"/>
                </a:solidFill>
                <a:latin typeface="Times New Roman" panose="02020603050405020304" pitchFamily="18" charset="0"/>
              </a:rPr>
              <a:t>k</a:t>
            </a:r>
          </a:p>
        </p:txBody>
      </p:sp>
      <p:sp>
        <p:nvSpPr>
          <p:cNvPr id="34825" name="Text Box 58">
            <a:extLst>
              <a:ext uri="{FF2B5EF4-FFF2-40B4-BE49-F238E27FC236}">
                <a16:creationId xmlns:a16="http://schemas.microsoft.com/office/drawing/2014/main" id="{53B174FB-3D47-F6F5-D1C1-6AAD527C7E8C}"/>
              </a:ext>
            </a:extLst>
          </p:cNvPr>
          <p:cNvSpPr txBox="1">
            <a:spLocks noChangeArrowheads="1"/>
          </p:cNvSpPr>
          <p:nvPr/>
        </p:nvSpPr>
        <p:spPr bwMode="auto">
          <a:xfrm>
            <a:off x="3128963" y="4922838"/>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400" b="0" i="1">
                <a:solidFill>
                  <a:schemeClr val="tx1"/>
                </a:solidFill>
                <a:latin typeface="Times New Roman" panose="02020603050405020304" pitchFamily="18" charset="0"/>
              </a:rPr>
              <a:t>k</a:t>
            </a:r>
          </a:p>
        </p:txBody>
      </p:sp>
      <p:sp>
        <p:nvSpPr>
          <p:cNvPr id="34826" name="Text Box 59">
            <a:extLst>
              <a:ext uri="{FF2B5EF4-FFF2-40B4-BE49-F238E27FC236}">
                <a16:creationId xmlns:a16="http://schemas.microsoft.com/office/drawing/2014/main" id="{05EE5C9B-8724-F929-A913-4FFED21B38F1}"/>
              </a:ext>
            </a:extLst>
          </p:cNvPr>
          <p:cNvSpPr txBox="1">
            <a:spLocks noChangeArrowheads="1"/>
          </p:cNvSpPr>
          <p:nvPr/>
        </p:nvSpPr>
        <p:spPr bwMode="auto">
          <a:xfrm>
            <a:off x="5999163" y="4465638"/>
            <a:ext cx="31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400" b="0" i="1">
                <a:solidFill>
                  <a:schemeClr val="tx1"/>
                </a:solidFill>
                <a:latin typeface="Times New Roman" panose="02020603050405020304" pitchFamily="18" charset="0"/>
              </a:rPr>
              <a:t>k</a:t>
            </a:r>
          </a:p>
        </p:txBody>
      </p:sp>
      <p:sp>
        <p:nvSpPr>
          <p:cNvPr id="34827" name="Text Box 60">
            <a:extLst>
              <a:ext uri="{FF2B5EF4-FFF2-40B4-BE49-F238E27FC236}">
                <a16:creationId xmlns:a16="http://schemas.microsoft.com/office/drawing/2014/main" id="{F04F08DD-D9CA-67E3-6C91-032C39DF80F8}"/>
              </a:ext>
            </a:extLst>
          </p:cNvPr>
          <p:cNvSpPr txBox="1">
            <a:spLocks noChangeArrowheads="1"/>
          </p:cNvSpPr>
          <p:nvPr/>
        </p:nvSpPr>
        <p:spPr bwMode="auto">
          <a:xfrm>
            <a:off x="6211888" y="6186488"/>
            <a:ext cx="2035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600" b="0">
                <a:solidFill>
                  <a:schemeClr val="tx1"/>
                </a:solidFill>
              </a:rPr>
              <a:t>cst-www.nrl.navy.mil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ángulo 26">
            <a:extLst>
              <a:ext uri="{FF2B5EF4-FFF2-40B4-BE49-F238E27FC236}">
                <a16:creationId xmlns:a16="http://schemas.microsoft.com/office/drawing/2014/main" id="{004B7663-E177-C75F-5421-4FD3CF2CAEF6}"/>
              </a:ext>
            </a:extLst>
          </p:cNvPr>
          <p:cNvSpPr>
            <a:spLocks noChangeArrowheads="1"/>
          </p:cNvSpPr>
          <p:nvPr/>
        </p:nvSpPr>
        <p:spPr bwMode="auto">
          <a:xfrm>
            <a:off x="1031875" y="2463800"/>
            <a:ext cx="6045200" cy="3602038"/>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5842" name="Rectangle 2">
            <a:extLst>
              <a:ext uri="{FF2B5EF4-FFF2-40B4-BE49-F238E27FC236}">
                <a16:creationId xmlns:a16="http://schemas.microsoft.com/office/drawing/2014/main" id="{EE31D20F-FBF1-D0F3-53E2-EF102FE943CA}"/>
              </a:ext>
            </a:extLst>
          </p:cNvPr>
          <p:cNvSpPr>
            <a:spLocks noGrp="1" noChangeArrowheads="1"/>
          </p:cNvSpPr>
          <p:nvPr>
            <p:ph type="title"/>
          </p:nvPr>
        </p:nvSpPr>
        <p:spPr>
          <a:xfrm>
            <a:off x="0" y="0"/>
            <a:ext cx="10383838" cy="1081088"/>
          </a:xfrm>
        </p:spPr>
        <p:txBody>
          <a:bodyPr/>
          <a:lstStyle/>
          <a:p>
            <a:pPr eaLnBrk="1" hangingPunct="1"/>
            <a:r>
              <a:rPr lang="en-US" altLang="es-ES" sz="3200"/>
              <a:t>Using the Irreducible BZ: </a:t>
            </a:r>
            <a:br>
              <a:rPr lang="en-US" altLang="es-ES" sz="3200"/>
            </a:br>
            <a:r>
              <a:rPr lang="en-US" altLang="es-ES" sz="3200"/>
              <a:t>Weights</a:t>
            </a:r>
            <a:endParaRPr lang="es-ES" altLang="es-ES" sz="2800"/>
          </a:p>
        </p:txBody>
      </p:sp>
      <p:sp>
        <p:nvSpPr>
          <p:cNvPr id="35843" name="Rectangle 3">
            <a:extLst>
              <a:ext uri="{FF2B5EF4-FFF2-40B4-BE49-F238E27FC236}">
                <a16:creationId xmlns:a16="http://schemas.microsoft.com/office/drawing/2014/main" id="{58151BBE-AFB6-5E58-D0B8-7B50BCC8BC87}"/>
              </a:ext>
            </a:extLst>
          </p:cNvPr>
          <p:cNvSpPr txBox="1">
            <a:spLocks noChangeArrowheads="1"/>
          </p:cNvSpPr>
          <p:nvPr/>
        </p:nvSpPr>
        <p:spPr bwMode="auto">
          <a:xfrm>
            <a:off x="1314450" y="139382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buFontTx/>
              <a:buNone/>
            </a:pPr>
            <a:r>
              <a:rPr lang="en-US" altLang="es-ES" sz="2000"/>
              <a:t>Need not sum over k’s in entire BZ; </a:t>
            </a:r>
          </a:p>
          <a:p>
            <a:pPr algn="ctr" eaLnBrk="1" hangingPunct="1">
              <a:buFontTx/>
              <a:buNone/>
            </a:pPr>
            <a:r>
              <a:rPr lang="en-US" altLang="es-ES" sz="2000"/>
              <a:t>can restrict to Irreducible BZ, with appropriate weights</a:t>
            </a:r>
          </a:p>
          <a:p>
            <a:pPr algn="ctr" eaLnBrk="1" hangingPunct="1">
              <a:buFontTx/>
              <a:buNone/>
            </a:pPr>
            <a:endParaRPr lang="en-US" altLang="es-ES" sz="2000"/>
          </a:p>
          <a:p>
            <a:pPr algn="ctr" eaLnBrk="1" hangingPunct="1">
              <a:buFontTx/>
              <a:buNone/>
            </a:pPr>
            <a:endParaRPr lang="en-US" altLang="es-ES" sz="2000"/>
          </a:p>
          <a:p>
            <a:pPr algn="ctr" eaLnBrk="1" hangingPunct="1">
              <a:buFontTx/>
              <a:buNone/>
            </a:pPr>
            <a:endParaRPr lang="en-US" altLang="es-ES" sz="2000"/>
          </a:p>
        </p:txBody>
      </p:sp>
      <p:grpSp>
        <p:nvGrpSpPr>
          <p:cNvPr id="35844" name="Group 9">
            <a:extLst>
              <a:ext uri="{FF2B5EF4-FFF2-40B4-BE49-F238E27FC236}">
                <a16:creationId xmlns:a16="http://schemas.microsoft.com/office/drawing/2014/main" id="{CD09DC24-09C3-1587-5D83-F66E265A9C5D}"/>
              </a:ext>
            </a:extLst>
          </p:cNvPr>
          <p:cNvGrpSpPr>
            <a:grpSpLocks/>
          </p:cNvGrpSpPr>
          <p:nvPr/>
        </p:nvGrpSpPr>
        <p:grpSpPr bwMode="auto">
          <a:xfrm>
            <a:off x="2198688" y="2354263"/>
            <a:ext cx="3979862" cy="3724275"/>
            <a:chOff x="1453" y="1362"/>
            <a:chExt cx="2507" cy="2346"/>
          </a:xfrm>
        </p:grpSpPr>
        <p:pic>
          <p:nvPicPr>
            <p:cNvPr id="35854" name="Picture 4" descr="fcczone">
              <a:extLst>
                <a:ext uri="{FF2B5EF4-FFF2-40B4-BE49-F238E27FC236}">
                  <a16:creationId xmlns:a16="http://schemas.microsoft.com/office/drawing/2014/main" id="{F41DF2AE-FF5F-3ABA-FB6D-3EC4DCBE2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 y="1439"/>
              <a:ext cx="2507" cy="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Text Box 5">
              <a:extLst>
                <a:ext uri="{FF2B5EF4-FFF2-40B4-BE49-F238E27FC236}">
                  <a16:creationId xmlns:a16="http://schemas.microsoft.com/office/drawing/2014/main" id="{F0FCD7E1-3BA8-3445-E94D-765A305C2A6C}"/>
                </a:ext>
              </a:extLst>
            </p:cNvPr>
            <p:cNvSpPr txBox="1">
              <a:spLocks noChangeArrowheads="1"/>
            </p:cNvSpPr>
            <p:nvPr/>
          </p:nvSpPr>
          <p:spPr bwMode="auto">
            <a:xfrm>
              <a:off x="2324" y="136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400" b="0" i="1">
                  <a:solidFill>
                    <a:schemeClr val="tx1"/>
                  </a:solidFill>
                  <a:latin typeface="Times New Roman" panose="02020603050405020304" pitchFamily="18" charset="0"/>
                </a:rPr>
                <a:t>k</a:t>
              </a:r>
            </a:p>
          </p:txBody>
        </p:sp>
        <p:sp>
          <p:nvSpPr>
            <p:cNvPr id="35856" name="Text Box 6">
              <a:extLst>
                <a:ext uri="{FF2B5EF4-FFF2-40B4-BE49-F238E27FC236}">
                  <a16:creationId xmlns:a16="http://schemas.microsoft.com/office/drawing/2014/main" id="{67C1D557-40A3-A9B4-1F77-8680EFF53A68}"/>
                </a:ext>
              </a:extLst>
            </p:cNvPr>
            <p:cNvSpPr txBox="1">
              <a:spLocks noChangeArrowheads="1"/>
            </p:cNvSpPr>
            <p:nvPr/>
          </p:nvSpPr>
          <p:spPr bwMode="auto">
            <a:xfrm>
              <a:off x="1888" y="291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400" b="0" i="1">
                  <a:solidFill>
                    <a:schemeClr val="tx1"/>
                  </a:solidFill>
                  <a:latin typeface="Times New Roman" panose="02020603050405020304" pitchFamily="18" charset="0"/>
                </a:rPr>
                <a:t>k</a:t>
              </a:r>
            </a:p>
          </p:txBody>
        </p:sp>
        <p:sp>
          <p:nvSpPr>
            <p:cNvPr id="35857" name="Text Box 7">
              <a:extLst>
                <a:ext uri="{FF2B5EF4-FFF2-40B4-BE49-F238E27FC236}">
                  <a16:creationId xmlns:a16="http://schemas.microsoft.com/office/drawing/2014/main" id="{AE0CA342-91FB-9DD2-1F3D-C856DD80C9FA}"/>
                </a:ext>
              </a:extLst>
            </p:cNvPr>
            <p:cNvSpPr txBox="1">
              <a:spLocks noChangeArrowheads="1"/>
            </p:cNvSpPr>
            <p:nvPr/>
          </p:nvSpPr>
          <p:spPr bwMode="auto">
            <a:xfrm>
              <a:off x="3727" y="259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400" b="0" i="1">
                  <a:solidFill>
                    <a:schemeClr val="tx1"/>
                  </a:solidFill>
                  <a:latin typeface="Times New Roman" panose="02020603050405020304" pitchFamily="18" charset="0"/>
                </a:rPr>
                <a:t>k</a:t>
              </a:r>
            </a:p>
          </p:txBody>
        </p:sp>
      </p:grpSp>
      <p:sp>
        <p:nvSpPr>
          <p:cNvPr id="35845" name="Text Box 8">
            <a:extLst>
              <a:ext uri="{FF2B5EF4-FFF2-40B4-BE49-F238E27FC236}">
                <a16:creationId xmlns:a16="http://schemas.microsoft.com/office/drawing/2014/main" id="{373A449A-DDA8-1A92-9B09-B79B6C18550B}"/>
              </a:ext>
            </a:extLst>
          </p:cNvPr>
          <p:cNvSpPr txBox="1">
            <a:spLocks noChangeArrowheads="1"/>
          </p:cNvSpPr>
          <p:nvPr/>
        </p:nvSpPr>
        <p:spPr bwMode="auto">
          <a:xfrm>
            <a:off x="2181225" y="2498725"/>
            <a:ext cx="1406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600">
                <a:solidFill>
                  <a:schemeClr val="tx1"/>
                </a:solidFill>
              </a:rPr>
              <a:t>e.g., for FCC</a:t>
            </a:r>
          </a:p>
        </p:txBody>
      </p:sp>
      <p:sp>
        <p:nvSpPr>
          <p:cNvPr id="35846" name="Text Box 10">
            <a:extLst>
              <a:ext uri="{FF2B5EF4-FFF2-40B4-BE49-F238E27FC236}">
                <a16:creationId xmlns:a16="http://schemas.microsoft.com/office/drawing/2014/main" id="{D83BB1AA-5EF9-D826-3E21-A9E3086176FD}"/>
              </a:ext>
            </a:extLst>
          </p:cNvPr>
          <p:cNvSpPr txBox="1">
            <a:spLocks noChangeArrowheads="1"/>
          </p:cNvSpPr>
          <p:nvPr/>
        </p:nvSpPr>
        <p:spPr bwMode="auto">
          <a:xfrm>
            <a:off x="1108075" y="3314700"/>
            <a:ext cx="231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800" b="0">
                <a:solidFill>
                  <a:srgbClr val="800000"/>
                </a:solidFill>
              </a:rPr>
              <a:t>Count this only once.</a:t>
            </a:r>
          </a:p>
        </p:txBody>
      </p:sp>
      <p:sp>
        <p:nvSpPr>
          <p:cNvPr id="35847" name="Freeform 11">
            <a:extLst>
              <a:ext uri="{FF2B5EF4-FFF2-40B4-BE49-F238E27FC236}">
                <a16:creationId xmlns:a16="http://schemas.microsoft.com/office/drawing/2014/main" id="{33381CFE-E4A5-C969-80F1-96FCC43ECB69}"/>
              </a:ext>
            </a:extLst>
          </p:cNvPr>
          <p:cNvSpPr>
            <a:spLocks/>
          </p:cNvSpPr>
          <p:nvPr/>
        </p:nvSpPr>
        <p:spPr bwMode="auto">
          <a:xfrm>
            <a:off x="2152650" y="3659188"/>
            <a:ext cx="1735138" cy="922337"/>
          </a:xfrm>
          <a:custGeom>
            <a:avLst/>
            <a:gdLst>
              <a:gd name="T0" fmla="*/ 2147483646 w 1093"/>
              <a:gd name="T1" fmla="*/ 0 h 581"/>
              <a:gd name="T2" fmla="*/ 2147483646 w 1093"/>
              <a:gd name="T3" fmla="*/ 2147483646 h 581"/>
              <a:gd name="T4" fmla="*/ 2147483646 w 1093"/>
              <a:gd name="T5" fmla="*/ 2147483646 h 581"/>
              <a:gd name="T6" fmla="*/ 2147483646 w 1093"/>
              <a:gd name="T7" fmla="*/ 2147483646 h 581"/>
              <a:gd name="T8" fmla="*/ 0 60000 65536"/>
              <a:gd name="T9" fmla="*/ 0 60000 65536"/>
              <a:gd name="T10" fmla="*/ 0 60000 65536"/>
              <a:gd name="T11" fmla="*/ 0 60000 65536"/>
              <a:gd name="T12" fmla="*/ 0 w 1093"/>
              <a:gd name="T13" fmla="*/ 0 h 581"/>
              <a:gd name="T14" fmla="*/ 1093 w 1093"/>
              <a:gd name="T15" fmla="*/ 581 h 581"/>
            </a:gdLst>
            <a:ahLst/>
            <a:cxnLst>
              <a:cxn ang="T8">
                <a:pos x="T0" y="T1"/>
              </a:cxn>
              <a:cxn ang="T9">
                <a:pos x="T2" y="T3"/>
              </a:cxn>
              <a:cxn ang="T10">
                <a:pos x="T4" y="T5"/>
              </a:cxn>
              <a:cxn ang="T11">
                <a:pos x="T6" y="T7"/>
              </a:cxn>
            </a:cxnLst>
            <a:rect l="T12" t="T13" r="T14" b="T15"/>
            <a:pathLst>
              <a:path w="1093" h="581">
                <a:moveTo>
                  <a:pt x="29" y="0"/>
                </a:moveTo>
                <a:cubicBezTo>
                  <a:pt x="14" y="60"/>
                  <a:pt x="0" y="121"/>
                  <a:pt x="101" y="194"/>
                </a:cubicBezTo>
                <a:cubicBezTo>
                  <a:pt x="202" y="267"/>
                  <a:pt x="469" y="372"/>
                  <a:pt x="634" y="436"/>
                </a:cubicBezTo>
                <a:cubicBezTo>
                  <a:pt x="799" y="500"/>
                  <a:pt x="946" y="540"/>
                  <a:pt x="1093" y="581"/>
                </a:cubicBezTo>
              </a:path>
            </a:pathLst>
          </a:custGeom>
          <a:noFill/>
          <a:ln w="38100">
            <a:solidFill>
              <a:srgbClr val="8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48" name="Text Box 12">
            <a:extLst>
              <a:ext uri="{FF2B5EF4-FFF2-40B4-BE49-F238E27FC236}">
                <a16:creationId xmlns:a16="http://schemas.microsoft.com/office/drawing/2014/main" id="{E7E619C8-D400-26F8-B556-ACF0E4A31506}"/>
              </a:ext>
            </a:extLst>
          </p:cNvPr>
          <p:cNvSpPr txBox="1">
            <a:spLocks noChangeArrowheads="1"/>
          </p:cNvSpPr>
          <p:nvPr/>
        </p:nvSpPr>
        <p:spPr bwMode="auto">
          <a:xfrm>
            <a:off x="3963988" y="2794000"/>
            <a:ext cx="2922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800" b="0">
                <a:solidFill>
                  <a:srgbClr val="800000"/>
                </a:solidFill>
              </a:rPr>
              <a:t>Count this 8 x ½ = 4 times.</a:t>
            </a:r>
          </a:p>
        </p:txBody>
      </p:sp>
      <p:sp>
        <p:nvSpPr>
          <p:cNvPr id="35849" name="Freeform 13">
            <a:extLst>
              <a:ext uri="{FF2B5EF4-FFF2-40B4-BE49-F238E27FC236}">
                <a16:creationId xmlns:a16="http://schemas.microsoft.com/office/drawing/2014/main" id="{6DEE1FB4-D299-EDE2-A7D5-EE4B7FF3B11E}"/>
              </a:ext>
            </a:extLst>
          </p:cNvPr>
          <p:cNvSpPr>
            <a:spLocks/>
          </p:cNvSpPr>
          <p:nvPr/>
        </p:nvSpPr>
        <p:spPr bwMode="auto">
          <a:xfrm>
            <a:off x="4271963" y="3198813"/>
            <a:ext cx="1036637" cy="998537"/>
          </a:xfrm>
          <a:custGeom>
            <a:avLst/>
            <a:gdLst>
              <a:gd name="T0" fmla="*/ 0 w 653"/>
              <a:gd name="T1" fmla="*/ 2147483646 h 629"/>
              <a:gd name="T2" fmla="*/ 2147483646 w 653"/>
              <a:gd name="T3" fmla="*/ 2147483646 h 629"/>
              <a:gd name="T4" fmla="*/ 2147483646 w 653"/>
              <a:gd name="T5" fmla="*/ 0 h 629"/>
              <a:gd name="T6" fmla="*/ 0 60000 65536"/>
              <a:gd name="T7" fmla="*/ 0 60000 65536"/>
              <a:gd name="T8" fmla="*/ 0 60000 65536"/>
              <a:gd name="T9" fmla="*/ 0 w 653"/>
              <a:gd name="T10" fmla="*/ 0 h 629"/>
              <a:gd name="T11" fmla="*/ 653 w 653"/>
              <a:gd name="T12" fmla="*/ 629 h 629"/>
            </a:gdLst>
            <a:ahLst/>
            <a:cxnLst>
              <a:cxn ang="T6">
                <a:pos x="T0" y="T1"/>
              </a:cxn>
              <a:cxn ang="T7">
                <a:pos x="T2" y="T3"/>
              </a:cxn>
              <a:cxn ang="T8">
                <a:pos x="T4" y="T5"/>
              </a:cxn>
            </a:cxnLst>
            <a:rect l="T9" t="T10" r="T11" b="T12"/>
            <a:pathLst>
              <a:path w="653" h="629">
                <a:moveTo>
                  <a:pt x="0" y="629"/>
                </a:moveTo>
                <a:cubicBezTo>
                  <a:pt x="139" y="597"/>
                  <a:pt x="278" y="565"/>
                  <a:pt x="387" y="460"/>
                </a:cubicBezTo>
                <a:cubicBezTo>
                  <a:pt x="496" y="355"/>
                  <a:pt x="574" y="177"/>
                  <a:pt x="653" y="0"/>
                </a:cubicBezTo>
              </a:path>
            </a:pathLst>
          </a:custGeom>
          <a:noFill/>
          <a:ln w="38100">
            <a:solidFill>
              <a:srgbClr val="800000"/>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50" name="Text Box 14">
            <a:extLst>
              <a:ext uri="{FF2B5EF4-FFF2-40B4-BE49-F238E27FC236}">
                <a16:creationId xmlns:a16="http://schemas.microsoft.com/office/drawing/2014/main" id="{C1FEF50B-AA87-D368-A121-84D8D22B320C}"/>
              </a:ext>
            </a:extLst>
          </p:cNvPr>
          <p:cNvSpPr txBox="1">
            <a:spLocks noChangeArrowheads="1"/>
          </p:cNvSpPr>
          <p:nvPr/>
        </p:nvSpPr>
        <p:spPr bwMode="auto">
          <a:xfrm>
            <a:off x="4873625" y="5673725"/>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800" b="0">
                <a:solidFill>
                  <a:srgbClr val="800000"/>
                </a:solidFill>
              </a:rPr>
              <a:t>Count this 48 times.</a:t>
            </a:r>
          </a:p>
        </p:txBody>
      </p:sp>
      <p:sp>
        <p:nvSpPr>
          <p:cNvPr id="35851" name="Freeform 15">
            <a:extLst>
              <a:ext uri="{FF2B5EF4-FFF2-40B4-BE49-F238E27FC236}">
                <a16:creationId xmlns:a16="http://schemas.microsoft.com/office/drawing/2014/main" id="{FFF65AA4-85EF-5DBA-C7C7-7A63738F1AC8}"/>
              </a:ext>
            </a:extLst>
          </p:cNvPr>
          <p:cNvSpPr>
            <a:spLocks/>
          </p:cNvSpPr>
          <p:nvPr/>
        </p:nvSpPr>
        <p:spPr bwMode="auto">
          <a:xfrm>
            <a:off x="4233863" y="4581525"/>
            <a:ext cx="1190625" cy="1112838"/>
          </a:xfrm>
          <a:custGeom>
            <a:avLst/>
            <a:gdLst>
              <a:gd name="T0" fmla="*/ 0 w 750"/>
              <a:gd name="T1" fmla="*/ 0 h 701"/>
              <a:gd name="T2" fmla="*/ 2147483646 w 750"/>
              <a:gd name="T3" fmla="*/ 2147483646 h 701"/>
              <a:gd name="T4" fmla="*/ 2147483646 w 750"/>
              <a:gd name="T5" fmla="*/ 2147483646 h 701"/>
              <a:gd name="T6" fmla="*/ 2147483646 w 750"/>
              <a:gd name="T7" fmla="*/ 2147483646 h 701"/>
              <a:gd name="T8" fmla="*/ 0 60000 65536"/>
              <a:gd name="T9" fmla="*/ 0 60000 65536"/>
              <a:gd name="T10" fmla="*/ 0 60000 65536"/>
              <a:gd name="T11" fmla="*/ 0 60000 65536"/>
              <a:gd name="T12" fmla="*/ 0 w 750"/>
              <a:gd name="T13" fmla="*/ 0 h 701"/>
              <a:gd name="T14" fmla="*/ 750 w 750"/>
              <a:gd name="T15" fmla="*/ 701 h 701"/>
            </a:gdLst>
            <a:ahLst/>
            <a:cxnLst>
              <a:cxn ang="T8">
                <a:pos x="T0" y="T1"/>
              </a:cxn>
              <a:cxn ang="T9">
                <a:pos x="T2" y="T3"/>
              </a:cxn>
              <a:cxn ang="T10">
                <a:pos x="T4" y="T5"/>
              </a:cxn>
              <a:cxn ang="T11">
                <a:pos x="T6" y="T7"/>
              </a:cxn>
            </a:cxnLst>
            <a:rect l="T12" t="T13" r="T14" b="T15"/>
            <a:pathLst>
              <a:path w="750" h="701">
                <a:moveTo>
                  <a:pt x="0" y="0"/>
                </a:moveTo>
                <a:cubicBezTo>
                  <a:pt x="22" y="78"/>
                  <a:pt x="45" y="157"/>
                  <a:pt x="73" y="242"/>
                </a:cubicBezTo>
                <a:cubicBezTo>
                  <a:pt x="101" y="327"/>
                  <a:pt x="56" y="431"/>
                  <a:pt x="169" y="508"/>
                </a:cubicBezTo>
                <a:cubicBezTo>
                  <a:pt x="282" y="585"/>
                  <a:pt x="516" y="643"/>
                  <a:pt x="750" y="701"/>
                </a:cubicBezTo>
              </a:path>
            </a:pathLst>
          </a:custGeom>
          <a:noFill/>
          <a:ln w="38100">
            <a:solidFill>
              <a:srgbClr val="800000"/>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s-ES"/>
          </a:p>
        </p:txBody>
      </p:sp>
      <p:graphicFrame>
        <p:nvGraphicFramePr>
          <p:cNvPr id="35852" name="Object 16">
            <a:extLst>
              <a:ext uri="{FF2B5EF4-FFF2-40B4-BE49-F238E27FC236}">
                <a16:creationId xmlns:a16="http://schemas.microsoft.com/office/drawing/2014/main" id="{420D2304-F277-C992-07B8-3C52E50DD1E9}"/>
              </a:ext>
            </a:extLst>
          </p:cNvPr>
          <p:cNvGraphicFramePr>
            <a:graphicFrameLocks noChangeAspect="1"/>
          </p:cNvGraphicFramePr>
          <p:nvPr/>
        </p:nvGraphicFramePr>
        <p:xfrm>
          <a:off x="7205663" y="3787775"/>
          <a:ext cx="2940050" cy="1057275"/>
        </p:xfrm>
        <a:graphic>
          <a:graphicData uri="http://schemas.openxmlformats.org/presentationml/2006/ole">
            <mc:AlternateContent xmlns:mc="http://schemas.openxmlformats.org/markup-compatibility/2006">
              <mc:Choice xmlns:v="urn:schemas-microsoft-com:vml" Requires="v">
                <p:oleObj name="Equation" r:id="rId3" imgW="29260800" imgH="10528300" progId="Equation.3">
                  <p:embed/>
                </p:oleObj>
              </mc:Choice>
              <mc:Fallback>
                <p:oleObj name="Equation" r:id="rId3" imgW="29260800" imgH="105283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663" y="3787775"/>
                        <a:ext cx="2940050" cy="105727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3" name="Text Box 17">
            <a:extLst>
              <a:ext uri="{FF2B5EF4-FFF2-40B4-BE49-F238E27FC236}">
                <a16:creationId xmlns:a16="http://schemas.microsoft.com/office/drawing/2014/main" id="{564A361E-381E-26AD-0644-2DC3EB7DB935}"/>
              </a:ext>
            </a:extLst>
          </p:cNvPr>
          <p:cNvSpPr txBox="1">
            <a:spLocks noChangeArrowheads="1"/>
          </p:cNvSpPr>
          <p:nvPr/>
        </p:nvSpPr>
        <p:spPr bwMode="auto">
          <a:xfrm>
            <a:off x="812800" y="5849938"/>
            <a:ext cx="1341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000" b="0">
                <a:solidFill>
                  <a:schemeClr val="tx1"/>
                </a:solidFill>
              </a:rPr>
              <a:t>cst-www.nrl.navy.mil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9C2FC6F3-032C-97CA-38A3-D731228AA28E}"/>
              </a:ext>
            </a:extLst>
          </p:cNvPr>
          <p:cNvSpPr>
            <a:spLocks noGrp="1" noChangeArrowheads="1"/>
          </p:cNvSpPr>
          <p:nvPr>
            <p:ph type="title"/>
          </p:nvPr>
        </p:nvSpPr>
        <p:spPr>
          <a:xfrm>
            <a:off x="0" y="0"/>
            <a:ext cx="10383838" cy="1112838"/>
          </a:xfrm>
        </p:spPr>
        <p:txBody>
          <a:bodyPr/>
          <a:lstStyle/>
          <a:p>
            <a:pPr eaLnBrk="1" hangingPunct="1"/>
            <a:r>
              <a:rPr lang="es-ES_tradnl" altLang="es-ES" sz="2800"/>
              <a:t>Recipes to compute sets of spetial k-points for the different symmetries to accelate the convergence of BZ integrations </a:t>
            </a:r>
            <a:endParaRPr lang="es-ES" altLang="es-ES" sz="2800"/>
          </a:p>
        </p:txBody>
      </p:sp>
      <p:sp>
        <p:nvSpPr>
          <p:cNvPr id="36866" name="Text Box 3">
            <a:extLst>
              <a:ext uri="{FF2B5EF4-FFF2-40B4-BE49-F238E27FC236}">
                <a16:creationId xmlns:a16="http://schemas.microsoft.com/office/drawing/2014/main" id="{E4861184-72DD-F7BF-788C-38565B3C3688}"/>
              </a:ext>
            </a:extLst>
          </p:cNvPr>
          <p:cNvSpPr txBox="1">
            <a:spLocks noChangeArrowheads="1"/>
          </p:cNvSpPr>
          <p:nvPr/>
        </p:nvSpPr>
        <p:spPr bwMode="auto">
          <a:xfrm>
            <a:off x="1228725" y="1265238"/>
            <a:ext cx="7924800" cy="31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buFontTx/>
              <a:buNone/>
            </a:pPr>
            <a:r>
              <a:rPr lang="en-US" altLang="es-ES" sz="2000">
                <a:solidFill>
                  <a:srgbClr val="FFFF00"/>
                </a:solidFill>
              </a:rPr>
              <a:t>Using just one k-point</a:t>
            </a:r>
          </a:p>
          <a:p>
            <a:pPr algn="ctr" eaLnBrk="1" hangingPunct="1">
              <a:buFontTx/>
              <a:buNone/>
            </a:pPr>
            <a:r>
              <a:rPr lang="en-US" altLang="es-ES" sz="2000"/>
              <a:t>Baldereschi   and the “mean value point”</a:t>
            </a:r>
          </a:p>
          <a:p>
            <a:pPr algn="ctr" eaLnBrk="1" hangingPunct="1">
              <a:buFontTx/>
              <a:buNone/>
            </a:pPr>
            <a:r>
              <a:rPr lang="en-US" altLang="es-ES" sz="1600">
                <a:solidFill>
                  <a:srgbClr val="00B0F0"/>
                </a:solidFill>
              </a:rPr>
              <a:t>Phys. Rev. B 7 5212 (1973)</a:t>
            </a:r>
            <a:r>
              <a:rPr lang="en-US" altLang="es-ES" sz="1600"/>
              <a:t> </a:t>
            </a:r>
          </a:p>
          <a:p>
            <a:pPr algn="ctr" eaLnBrk="1" hangingPunct="1">
              <a:buFontTx/>
              <a:buNone/>
            </a:pPr>
            <a:r>
              <a:rPr lang="en-US" altLang="es-ES" sz="2000">
                <a:solidFill>
                  <a:srgbClr val="FFFF00"/>
                </a:solidFill>
              </a:rPr>
              <a:t>A few k-points chosen  to give optimally fast convergence</a:t>
            </a:r>
          </a:p>
          <a:p>
            <a:pPr algn="ctr" eaLnBrk="1" hangingPunct="1">
              <a:spcBef>
                <a:spcPct val="50000"/>
              </a:spcBef>
              <a:buFontTx/>
              <a:buNone/>
            </a:pPr>
            <a:r>
              <a:rPr lang="en-US" altLang="es-ES" sz="2000"/>
              <a:t>Chadi and Cohen </a:t>
            </a:r>
          </a:p>
          <a:p>
            <a:pPr algn="ctr" eaLnBrk="1" hangingPunct="1">
              <a:spcBef>
                <a:spcPct val="50000"/>
              </a:spcBef>
              <a:buFontTx/>
              <a:buNone/>
            </a:pPr>
            <a:r>
              <a:rPr lang="en-US" altLang="es-ES" sz="1600">
                <a:solidFill>
                  <a:srgbClr val="00B0F0"/>
                </a:solidFill>
              </a:rPr>
              <a:t>Phys. Rev. B 8 5747 (1973)</a:t>
            </a:r>
            <a:r>
              <a:rPr lang="en-US" altLang="es-ES" sz="1600"/>
              <a:t> </a:t>
            </a:r>
          </a:p>
          <a:p>
            <a:pPr algn="ctr" eaLnBrk="1" hangingPunct="1">
              <a:spcBef>
                <a:spcPct val="50000"/>
              </a:spcBef>
              <a:buFontTx/>
              <a:buNone/>
            </a:pPr>
            <a:r>
              <a:rPr lang="en-US" altLang="es-ES" sz="2000">
                <a:solidFill>
                  <a:srgbClr val="FFFF00"/>
                </a:solidFill>
              </a:rPr>
              <a:t>Monkhorst-Pack </a:t>
            </a:r>
          </a:p>
          <a:p>
            <a:pPr algn="ctr" eaLnBrk="1" hangingPunct="1">
              <a:spcBef>
                <a:spcPct val="50000"/>
              </a:spcBef>
              <a:buFontTx/>
              <a:buNone/>
            </a:pPr>
            <a:r>
              <a:rPr lang="en-US" altLang="es-ES" sz="1600">
                <a:solidFill>
                  <a:srgbClr val="00B0F0"/>
                </a:solidFill>
              </a:rPr>
              <a:t>Phys. Rev. B 13 5188 (1976)</a:t>
            </a:r>
            <a:r>
              <a:rPr lang="en-US" altLang="es-ES" sz="1600"/>
              <a:t> </a:t>
            </a:r>
          </a:p>
        </p:txBody>
      </p:sp>
      <p:sp>
        <p:nvSpPr>
          <p:cNvPr id="36867" name="Text Box 9">
            <a:extLst>
              <a:ext uri="{FF2B5EF4-FFF2-40B4-BE49-F238E27FC236}">
                <a16:creationId xmlns:a16="http://schemas.microsoft.com/office/drawing/2014/main" id="{D81F1F3A-0E13-447F-197F-2DEE524873FF}"/>
              </a:ext>
            </a:extLst>
          </p:cNvPr>
          <p:cNvSpPr txBox="1">
            <a:spLocks noChangeArrowheads="1"/>
          </p:cNvSpPr>
          <p:nvPr/>
        </p:nvSpPr>
        <p:spPr bwMode="auto">
          <a:xfrm>
            <a:off x="193675" y="6430963"/>
            <a:ext cx="9993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FF00"/>
                </a:solidFill>
              </a:rPr>
              <a:t>The magnitude of the error introduced by sampling the Brillouin zone with a finite number of k-points can always be reduced by using a denser set of points</a:t>
            </a:r>
          </a:p>
        </p:txBody>
      </p:sp>
      <p:pic>
        <p:nvPicPr>
          <p:cNvPr id="36868" name="Picture 10">
            <a:extLst>
              <a:ext uri="{FF2B5EF4-FFF2-40B4-BE49-F238E27FC236}">
                <a16:creationId xmlns:a16="http://schemas.microsoft.com/office/drawing/2014/main" id="{7C702663-D7E0-0060-AEC7-FFC5073DE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5135563"/>
            <a:ext cx="686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a:extLst>
              <a:ext uri="{FF2B5EF4-FFF2-40B4-BE49-F238E27FC236}">
                <a16:creationId xmlns:a16="http://schemas.microsoft.com/office/drawing/2014/main" id="{0C2CF0DE-F630-E3FE-4E5B-68EF66643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88" y="4335463"/>
            <a:ext cx="35480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2CCA9E12-A8A7-BD76-5392-77EE399DEC73}"/>
              </a:ext>
            </a:extLst>
          </p:cNvPr>
          <p:cNvSpPr>
            <a:spLocks noChangeArrowheads="1"/>
          </p:cNvSpPr>
          <p:nvPr/>
        </p:nvSpPr>
        <p:spPr bwMode="auto">
          <a:xfrm>
            <a:off x="0" y="0"/>
            <a:ext cx="102108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Bibliography used in the present lecture</a:t>
            </a:r>
          </a:p>
        </p:txBody>
      </p:sp>
      <p:pic>
        <p:nvPicPr>
          <p:cNvPr id="17410" name="Picture 4">
            <a:extLst>
              <a:ext uri="{FF2B5EF4-FFF2-40B4-BE49-F238E27FC236}">
                <a16:creationId xmlns:a16="http://schemas.microsoft.com/office/drawing/2014/main" id="{0623562D-67C6-3940-50D1-49A61D520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738" y="1141413"/>
            <a:ext cx="4422775" cy="588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ángulo 1">
            <a:extLst>
              <a:ext uri="{FF2B5EF4-FFF2-40B4-BE49-F238E27FC236}">
                <a16:creationId xmlns:a16="http://schemas.microsoft.com/office/drawing/2014/main" id="{419BFB2C-0415-86C5-6D92-6D7BFC75F524}"/>
              </a:ext>
            </a:extLst>
          </p:cNvPr>
          <p:cNvSpPr>
            <a:spLocks noChangeArrowheads="1"/>
          </p:cNvSpPr>
          <p:nvPr/>
        </p:nvSpPr>
        <p:spPr bwMode="auto">
          <a:xfrm>
            <a:off x="1403350" y="1874838"/>
            <a:ext cx="7639050" cy="3195637"/>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13314" name="Slide Number Placeholder 3">
            <a:extLst>
              <a:ext uri="{FF2B5EF4-FFF2-40B4-BE49-F238E27FC236}">
                <a16:creationId xmlns:a16="http://schemas.microsoft.com/office/drawing/2014/main" id="{5730E703-7964-5DE5-86FE-52E04F878EE1}"/>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12638B00-7692-BF46-AFF6-8825C91E6412}" type="slidenum">
              <a:rPr lang="en-US" altLang="es-ES" sz="1481" b="0"/>
              <a:pPr algn="l" eaLnBrk="1" hangingPunct="1">
                <a:defRPr/>
              </a:pPr>
              <a:t>30</a:t>
            </a:fld>
            <a:endParaRPr lang="en-US" altLang="es-ES" sz="1481" b="0"/>
          </a:p>
        </p:txBody>
      </p:sp>
      <p:sp>
        <p:nvSpPr>
          <p:cNvPr id="37891" name="Rectangle 2">
            <a:extLst>
              <a:ext uri="{FF2B5EF4-FFF2-40B4-BE49-F238E27FC236}">
                <a16:creationId xmlns:a16="http://schemas.microsoft.com/office/drawing/2014/main" id="{046088C9-64CB-1BE7-AB58-66CDDA703BCA}"/>
              </a:ext>
            </a:extLst>
          </p:cNvPr>
          <p:cNvSpPr>
            <a:spLocks noGrp="1" noChangeArrowheads="1"/>
          </p:cNvSpPr>
          <p:nvPr>
            <p:ph type="title"/>
          </p:nvPr>
        </p:nvSpPr>
        <p:spPr>
          <a:xfrm>
            <a:off x="0" y="0"/>
            <a:ext cx="9344025" cy="795338"/>
          </a:xfrm>
        </p:spPr>
        <p:txBody>
          <a:bodyPr/>
          <a:lstStyle/>
          <a:p>
            <a:pPr eaLnBrk="1" hangingPunct="1"/>
            <a:r>
              <a:rPr lang="en-US" altLang="es-ES" sz="2800"/>
              <a:t>Monkhorst-Pack k-points</a:t>
            </a:r>
          </a:p>
        </p:txBody>
      </p:sp>
      <p:sp>
        <p:nvSpPr>
          <p:cNvPr id="37892" name="Rectangle 3">
            <a:extLst>
              <a:ext uri="{FF2B5EF4-FFF2-40B4-BE49-F238E27FC236}">
                <a16:creationId xmlns:a16="http://schemas.microsoft.com/office/drawing/2014/main" id="{669844EC-49E0-919B-E429-F9610EC5B0FE}"/>
              </a:ext>
            </a:extLst>
          </p:cNvPr>
          <p:cNvSpPr>
            <a:spLocks noGrp="1" noChangeArrowheads="1"/>
          </p:cNvSpPr>
          <p:nvPr>
            <p:ph type="body" idx="1"/>
          </p:nvPr>
        </p:nvSpPr>
        <p:spPr>
          <a:xfrm>
            <a:off x="1341438" y="1082675"/>
            <a:ext cx="7700962" cy="441325"/>
          </a:xfrm>
        </p:spPr>
        <p:txBody>
          <a:bodyPr/>
          <a:lstStyle/>
          <a:p>
            <a:pPr marL="0" indent="0" algn="ctr" eaLnBrk="1" hangingPunct="1">
              <a:buFontTx/>
              <a:buNone/>
            </a:pPr>
            <a:r>
              <a:rPr lang="en-US" altLang="es-ES" sz="2000"/>
              <a:t>Uniformly spaced grid of </a:t>
            </a:r>
            <a:r>
              <a:rPr lang="en-US" altLang="es-ES" sz="2000">
                <a:latin typeface="Courier New" panose="02070309020205020404" pitchFamily="49" charset="0"/>
              </a:rPr>
              <a:t>nk1 </a:t>
            </a:r>
            <a:r>
              <a:rPr lang="en-US" altLang="es-ES" sz="2000">
                <a:latin typeface="Courier New" panose="02070309020205020404" pitchFamily="49" charset="0"/>
                <a:sym typeface="Symbol" pitchFamily="2" charset="2"/>
              </a:rPr>
              <a:t> nk2  nk3</a:t>
            </a:r>
            <a:r>
              <a:rPr lang="en-US" altLang="es-ES" sz="2000">
                <a:sym typeface="Symbol" pitchFamily="2" charset="2"/>
              </a:rPr>
              <a:t> </a:t>
            </a:r>
            <a:r>
              <a:rPr lang="en-US" altLang="es-ES" sz="2000">
                <a:solidFill>
                  <a:srgbClr val="009900"/>
                </a:solidFill>
              </a:rPr>
              <a:t>points</a:t>
            </a:r>
            <a:r>
              <a:rPr lang="en-US" altLang="es-ES" sz="2000"/>
              <a:t> in </a:t>
            </a:r>
            <a:r>
              <a:rPr lang="en-US" altLang="es-ES" sz="2000">
                <a:solidFill>
                  <a:srgbClr val="FF9966"/>
                </a:solidFill>
              </a:rPr>
              <a:t>1</a:t>
            </a:r>
            <a:r>
              <a:rPr lang="en-US" altLang="es-ES" sz="2000" baseline="30000">
                <a:solidFill>
                  <a:srgbClr val="FF9966"/>
                </a:solidFill>
              </a:rPr>
              <a:t>st</a:t>
            </a:r>
            <a:r>
              <a:rPr lang="en-US" altLang="es-ES" sz="2000">
                <a:solidFill>
                  <a:srgbClr val="FF9966"/>
                </a:solidFill>
              </a:rPr>
              <a:t> BZ</a:t>
            </a:r>
            <a:endParaRPr lang="en-US" altLang="es-ES" sz="2000"/>
          </a:p>
        </p:txBody>
      </p:sp>
      <p:sp>
        <p:nvSpPr>
          <p:cNvPr id="13317" name="Text Box 48">
            <a:extLst>
              <a:ext uri="{FF2B5EF4-FFF2-40B4-BE49-F238E27FC236}">
                <a16:creationId xmlns:a16="http://schemas.microsoft.com/office/drawing/2014/main" id="{9E2FB88B-E3A7-6073-EC7D-F3943384D576}"/>
              </a:ext>
            </a:extLst>
          </p:cNvPr>
          <p:cNvSpPr txBox="1">
            <a:spLocks noChangeArrowheads="1"/>
          </p:cNvSpPr>
          <p:nvPr/>
        </p:nvSpPr>
        <p:spPr bwMode="auto">
          <a:xfrm>
            <a:off x="1565275" y="2128838"/>
            <a:ext cx="1798638" cy="482600"/>
          </a:xfrm>
          <a:prstGeom prst="rect">
            <a:avLst/>
          </a:prstGeom>
          <a:solidFill>
            <a:srgbClr val="FFCCFF"/>
          </a:solid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a:latin typeface="Arial" panose="020B0604020202020204" pitchFamily="34" charset="0"/>
              </a:rPr>
              <a:t>nk1=nk2=3</a:t>
            </a:r>
          </a:p>
        </p:txBody>
      </p:sp>
      <p:sp>
        <p:nvSpPr>
          <p:cNvPr id="13318" name="Text Box 72">
            <a:extLst>
              <a:ext uri="{FF2B5EF4-FFF2-40B4-BE49-F238E27FC236}">
                <a16:creationId xmlns:a16="http://schemas.microsoft.com/office/drawing/2014/main" id="{47D905AF-E6CB-DCCF-5387-C098EA19D7FD}"/>
              </a:ext>
            </a:extLst>
          </p:cNvPr>
          <p:cNvSpPr txBox="1">
            <a:spLocks noChangeArrowheads="1"/>
          </p:cNvSpPr>
          <p:nvPr/>
        </p:nvSpPr>
        <p:spPr bwMode="auto">
          <a:xfrm>
            <a:off x="5675313" y="2128838"/>
            <a:ext cx="1798637" cy="482600"/>
          </a:xfrm>
          <a:prstGeom prst="rect">
            <a:avLst/>
          </a:prstGeom>
          <a:solidFill>
            <a:srgbClr val="FFCCFF"/>
          </a:solid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a:latin typeface="Arial" panose="020B0604020202020204" pitchFamily="34" charset="0"/>
              </a:rPr>
              <a:t>nk1=nk2=4</a:t>
            </a:r>
          </a:p>
        </p:txBody>
      </p:sp>
      <p:sp>
        <p:nvSpPr>
          <p:cNvPr id="13319" name="Rectangle 73">
            <a:extLst>
              <a:ext uri="{FF2B5EF4-FFF2-40B4-BE49-F238E27FC236}">
                <a16:creationId xmlns:a16="http://schemas.microsoft.com/office/drawing/2014/main" id="{1950D8F0-6764-3FEB-E277-D95FF514C365}"/>
              </a:ext>
            </a:extLst>
          </p:cNvPr>
          <p:cNvSpPr>
            <a:spLocks noChangeArrowheads="1"/>
          </p:cNvSpPr>
          <p:nvPr/>
        </p:nvSpPr>
        <p:spPr bwMode="auto">
          <a:xfrm>
            <a:off x="696913" y="5280025"/>
            <a:ext cx="9220200" cy="1095375"/>
          </a:xfrm>
          <a:prstGeom prst="rect">
            <a:avLst/>
          </a:prstGeom>
          <a:noFill/>
          <a:ln>
            <a:noFill/>
          </a:ln>
        </p:spPr>
        <p:txBody>
          <a:bodyPr/>
          <a:lstStyle>
            <a:lvl1pPr marL="342900" indent="-342900"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marL="0" indent="0" algn="ctr" eaLnBrk="1" hangingPunct="1">
              <a:spcBef>
                <a:spcPct val="20000"/>
              </a:spcBef>
              <a:defRPr/>
            </a:pPr>
            <a:r>
              <a:rPr lang="en-US" altLang="es-ES" sz="2000" dirty="0">
                <a:solidFill>
                  <a:schemeClr val="bg1"/>
                </a:solidFill>
                <a:latin typeface="+mn-lt"/>
              </a:rPr>
              <a:t>Note: This is slightly different from way grid defined in original paper </a:t>
            </a:r>
          </a:p>
          <a:p>
            <a:pPr marL="0" indent="0" algn="ctr" eaLnBrk="1" hangingPunct="1">
              <a:spcBef>
                <a:spcPct val="20000"/>
              </a:spcBef>
              <a:defRPr/>
            </a:pPr>
            <a:r>
              <a:rPr lang="en-US" altLang="es-ES" sz="2000" dirty="0">
                <a:solidFill>
                  <a:schemeClr val="bg1"/>
                </a:solidFill>
                <a:latin typeface="+mn-lt"/>
              </a:rPr>
              <a:t>[Phys. Rev. B 13 5188 (1976)] </a:t>
            </a:r>
          </a:p>
          <a:p>
            <a:pPr marL="0" indent="0" algn="ctr" eaLnBrk="1" hangingPunct="1">
              <a:spcBef>
                <a:spcPct val="20000"/>
              </a:spcBef>
              <a:defRPr/>
            </a:pPr>
            <a:r>
              <a:rPr lang="en-US" altLang="es-ES" sz="2000" dirty="0">
                <a:solidFill>
                  <a:schemeClr val="bg1"/>
                </a:solidFill>
                <a:latin typeface="+mn-lt"/>
              </a:rPr>
              <a:t>where odd/even grids include/don’t include the zone center  </a:t>
            </a:r>
            <a:r>
              <a:rPr lang="en-US" altLang="es-ES" sz="2000" b="0" dirty="0">
                <a:solidFill>
                  <a:schemeClr val="bg1"/>
                </a:solidFill>
                <a:latin typeface="Symbol" pitchFamily="2" charset="2"/>
              </a:rPr>
              <a:t>G</a:t>
            </a:r>
            <a:endParaRPr lang="en-US" altLang="es-ES" sz="2000" dirty="0">
              <a:solidFill>
                <a:schemeClr val="bg1"/>
              </a:solidFill>
              <a:latin typeface="+mn-lt"/>
            </a:endParaRPr>
          </a:p>
        </p:txBody>
      </p:sp>
      <p:grpSp>
        <p:nvGrpSpPr>
          <p:cNvPr id="37896" name="Group 99">
            <a:extLst>
              <a:ext uri="{FF2B5EF4-FFF2-40B4-BE49-F238E27FC236}">
                <a16:creationId xmlns:a16="http://schemas.microsoft.com/office/drawing/2014/main" id="{36379352-A3D5-BCED-C30B-560D0B9ED6E6}"/>
              </a:ext>
            </a:extLst>
          </p:cNvPr>
          <p:cNvGrpSpPr>
            <a:grpSpLocks/>
          </p:cNvGrpSpPr>
          <p:nvPr/>
        </p:nvGrpSpPr>
        <p:grpSpPr bwMode="auto">
          <a:xfrm>
            <a:off x="6481763" y="3016250"/>
            <a:ext cx="2498725" cy="2095500"/>
            <a:chOff x="3648" y="1920"/>
            <a:chExt cx="1488" cy="1248"/>
          </a:xfrm>
        </p:grpSpPr>
        <p:sp>
          <p:nvSpPr>
            <p:cNvPr id="13337" name="Text Box 57">
              <a:extLst>
                <a:ext uri="{FF2B5EF4-FFF2-40B4-BE49-F238E27FC236}">
                  <a16:creationId xmlns:a16="http://schemas.microsoft.com/office/drawing/2014/main" id="{93F23B44-A596-4001-8B83-068FD4A999F2}"/>
                </a:ext>
              </a:extLst>
            </p:cNvPr>
            <p:cNvSpPr txBox="1">
              <a:spLocks noChangeArrowheads="1"/>
            </p:cNvSpPr>
            <p:nvPr/>
          </p:nvSpPr>
          <p:spPr bwMode="auto">
            <a:xfrm>
              <a:off x="4464" y="2880"/>
              <a:ext cx="284"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1</a:t>
              </a:r>
            </a:p>
          </p:txBody>
        </p:sp>
        <p:sp>
          <p:nvSpPr>
            <p:cNvPr id="13338" name="AutoShape 50">
              <a:extLst>
                <a:ext uri="{FF2B5EF4-FFF2-40B4-BE49-F238E27FC236}">
                  <a16:creationId xmlns:a16="http://schemas.microsoft.com/office/drawing/2014/main" id="{1B52C00D-6C95-7189-A4BF-400E03BF13E4}"/>
                </a:ext>
              </a:extLst>
            </p:cNvPr>
            <p:cNvSpPr>
              <a:spLocks noChangeArrowheads="1"/>
            </p:cNvSpPr>
            <p:nvPr/>
          </p:nvSpPr>
          <p:spPr bwMode="auto">
            <a:xfrm>
              <a:off x="3744" y="2016"/>
              <a:ext cx="1392" cy="773"/>
            </a:xfrm>
            <a:prstGeom prst="parallelogram">
              <a:avLst>
                <a:gd name="adj" fmla="val 54861"/>
              </a:avLst>
            </a:prstGeom>
            <a:solidFill>
              <a:srgbClr val="FF9966"/>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39" name="Line 51">
              <a:extLst>
                <a:ext uri="{FF2B5EF4-FFF2-40B4-BE49-F238E27FC236}">
                  <a16:creationId xmlns:a16="http://schemas.microsoft.com/office/drawing/2014/main" id="{4E16C17C-F706-57BA-4DE3-6780C1351F49}"/>
                </a:ext>
              </a:extLst>
            </p:cNvPr>
            <p:cNvSpPr>
              <a:spLocks noChangeShapeType="1"/>
            </p:cNvSpPr>
            <p:nvPr/>
          </p:nvSpPr>
          <p:spPr bwMode="auto">
            <a:xfrm>
              <a:off x="3792" y="2784"/>
              <a:ext cx="960" cy="0"/>
            </a:xfrm>
            <a:prstGeom prst="line">
              <a:avLst/>
            </a:prstGeom>
            <a:noFill/>
            <a:ln w="38100">
              <a:solidFill>
                <a:schemeClr val="accent2"/>
              </a:solidFill>
              <a:round/>
              <a:headEnd/>
              <a:tailEnd type="triangle" w="med" len="med"/>
            </a:ln>
          </p:spPr>
          <p:txBody>
            <a:bodyPr/>
            <a:lstStyle/>
            <a:p>
              <a:pPr>
                <a:defRPr/>
              </a:pPr>
              <a:endParaRPr lang="es-ES" sz="2116"/>
            </a:p>
          </p:txBody>
        </p:sp>
        <p:sp>
          <p:nvSpPr>
            <p:cNvPr id="13340" name="Line 52">
              <a:extLst>
                <a:ext uri="{FF2B5EF4-FFF2-40B4-BE49-F238E27FC236}">
                  <a16:creationId xmlns:a16="http://schemas.microsoft.com/office/drawing/2014/main" id="{631AB464-6D07-DE9B-2A2C-BAD5DAA65A16}"/>
                </a:ext>
              </a:extLst>
            </p:cNvPr>
            <p:cNvSpPr>
              <a:spLocks noChangeShapeType="1"/>
            </p:cNvSpPr>
            <p:nvPr/>
          </p:nvSpPr>
          <p:spPr bwMode="auto">
            <a:xfrm rot="-4084947" flipH="1" flipV="1">
              <a:off x="3546" y="2314"/>
              <a:ext cx="867" cy="114"/>
            </a:xfrm>
            <a:prstGeom prst="line">
              <a:avLst/>
            </a:prstGeom>
            <a:noFill/>
            <a:ln w="38100">
              <a:solidFill>
                <a:schemeClr val="accent2"/>
              </a:solidFill>
              <a:round/>
              <a:headEnd type="triangle" w="med" len="med"/>
              <a:tailEnd/>
            </a:ln>
          </p:spPr>
          <p:txBody>
            <a:bodyPr/>
            <a:lstStyle/>
            <a:p>
              <a:pPr>
                <a:defRPr/>
              </a:pPr>
              <a:endParaRPr lang="es-ES" sz="2116"/>
            </a:p>
          </p:txBody>
        </p:sp>
        <p:sp>
          <p:nvSpPr>
            <p:cNvPr id="13341" name="Oval 56">
              <a:extLst>
                <a:ext uri="{FF2B5EF4-FFF2-40B4-BE49-F238E27FC236}">
                  <a16:creationId xmlns:a16="http://schemas.microsoft.com/office/drawing/2014/main" id="{44463F82-6157-6F4B-E7C4-4B286473584E}"/>
                </a:ext>
              </a:extLst>
            </p:cNvPr>
            <p:cNvSpPr>
              <a:spLocks noChangeArrowheads="1"/>
            </p:cNvSpPr>
            <p:nvPr/>
          </p:nvSpPr>
          <p:spPr bwMode="auto">
            <a:xfrm>
              <a:off x="3744" y="2736"/>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42" name="Text Box 58">
              <a:extLst>
                <a:ext uri="{FF2B5EF4-FFF2-40B4-BE49-F238E27FC236}">
                  <a16:creationId xmlns:a16="http://schemas.microsoft.com/office/drawing/2014/main" id="{997B2314-E4FE-4C27-7C18-A20B9DF1025C}"/>
                </a:ext>
              </a:extLst>
            </p:cNvPr>
            <p:cNvSpPr txBox="1">
              <a:spLocks noChangeArrowheads="1"/>
            </p:cNvSpPr>
            <p:nvPr/>
          </p:nvSpPr>
          <p:spPr bwMode="auto">
            <a:xfrm>
              <a:off x="3648" y="1920"/>
              <a:ext cx="283"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2</a:t>
              </a:r>
            </a:p>
          </p:txBody>
        </p:sp>
        <p:sp>
          <p:nvSpPr>
            <p:cNvPr id="13343" name="Oval 62">
              <a:extLst>
                <a:ext uri="{FF2B5EF4-FFF2-40B4-BE49-F238E27FC236}">
                  <a16:creationId xmlns:a16="http://schemas.microsoft.com/office/drawing/2014/main" id="{21BA4543-3941-E921-995C-FC33048B4D25}"/>
                </a:ext>
              </a:extLst>
            </p:cNvPr>
            <p:cNvSpPr>
              <a:spLocks noChangeArrowheads="1"/>
            </p:cNvSpPr>
            <p:nvPr/>
          </p:nvSpPr>
          <p:spPr bwMode="auto">
            <a:xfrm>
              <a:off x="4199" y="2736"/>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44" name="Oval 65">
              <a:extLst>
                <a:ext uri="{FF2B5EF4-FFF2-40B4-BE49-F238E27FC236}">
                  <a16:creationId xmlns:a16="http://schemas.microsoft.com/office/drawing/2014/main" id="{130AA81D-66FB-9A40-F047-2DD36A0EC369}"/>
                </a:ext>
              </a:extLst>
            </p:cNvPr>
            <p:cNvSpPr>
              <a:spLocks noChangeArrowheads="1"/>
            </p:cNvSpPr>
            <p:nvPr/>
          </p:nvSpPr>
          <p:spPr bwMode="auto">
            <a:xfrm>
              <a:off x="3959" y="2737"/>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45" name="Oval 68">
              <a:extLst>
                <a:ext uri="{FF2B5EF4-FFF2-40B4-BE49-F238E27FC236}">
                  <a16:creationId xmlns:a16="http://schemas.microsoft.com/office/drawing/2014/main" id="{C4AD10B0-E75B-01AF-9D91-A38C7759486C}"/>
                </a:ext>
              </a:extLst>
            </p:cNvPr>
            <p:cNvSpPr>
              <a:spLocks noChangeArrowheads="1"/>
            </p:cNvSpPr>
            <p:nvPr/>
          </p:nvSpPr>
          <p:spPr bwMode="auto">
            <a:xfrm>
              <a:off x="4439" y="2737"/>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46" name="Oval 79">
              <a:extLst>
                <a:ext uri="{FF2B5EF4-FFF2-40B4-BE49-F238E27FC236}">
                  <a16:creationId xmlns:a16="http://schemas.microsoft.com/office/drawing/2014/main" id="{FEB1B4C7-6E78-C00E-3F70-EC32A2A0DE8E}"/>
                </a:ext>
              </a:extLst>
            </p:cNvPr>
            <p:cNvSpPr>
              <a:spLocks noChangeArrowheads="1"/>
            </p:cNvSpPr>
            <p:nvPr/>
          </p:nvSpPr>
          <p:spPr bwMode="auto">
            <a:xfrm>
              <a:off x="3840" y="2544"/>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47" name="Oval 80">
              <a:extLst>
                <a:ext uri="{FF2B5EF4-FFF2-40B4-BE49-F238E27FC236}">
                  <a16:creationId xmlns:a16="http://schemas.microsoft.com/office/drawing/2014/main" id="{27A86082-C5AD-0299-ACFB-75D45ADF2E42}"/>
                </a:ext>
              </a:extLst>
            </p:cNvPr>
            <p:cNvSpPr>
              <a:spLocks noChangeArrowheads="1"/>
            </p:cNvSpPr>
            <p:nvPr/>
          </p:nvSpPr>
          <p:spPr bwMode="auto">
            <a:xfrm>
              <a:off x="4295" y="2544"/>
              <a:ext cx="74"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48" name="Oval 81">
              <a:extLst>
                <a:ext uri="{FF2B5EF4-FFF2-40B4-BE49-F238E27FC236}">
                  <a16:creationId xmlns:a16="http://schemas.microsoft.com/office/drawing/2014/main" id="{60EE82E8-B3FE-EA13-A0EE-3CDE9E6120DF}"/>
                </a:ext>
              </a:extLst>
            </p:cNvPr>
            <p:cNvSpPr>
              <a:spLocks noChangeArrowheads="1"/>
            </p:cNvSpPr>
            <p:nvPr/>
          </p:nvSpPr>
          <p:spPr bwMode="auto">
            <a:xfrm>
              <a:off x="4055" y="2545"/>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49" name="Oval 82">
              <a:extLst>
                <a:ext uri="{FF2B5EF4-FFF2-40B4-BE49-F238E27FC236}">
                  <a16:creationId xmlns:a16="http://schemas.microsoft.com/office/drawing/2014/main" id="{6A59EFFC-EFB8-6A65-F2A7-D693422B2ED0}"/>
                </a:ext>
              </a:extLst>
            </p:cNvPr>
            <p:cNvSpPr>
              <a:spLocks noChangeArrowheads="1"/>
            </p:cNvSpPr>
            <p:nvPr/>
          </p:nvSpPr>
          <p:spPr bwMode="auto">
            <a:xfrm>
              <a:off x="4535" y="2545"/>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0" name="Oval 84">
              <a:extLst>
                <a:ext uri="{FF2B5EF4-FFF2-40B4-BE49-F238E27FC236}">
                  <a16:creationId xmlns:a16="http://schemas.microsoft.com/office/drawing/2014/main" id="{FEC56E89-5DD8-5846-D94C-2E39B8CA9774}"/>
                </a:ext>
              </a:extLst>
            </p:cNvPr>
            <p:cNvSpPr>
              <a:spLocks noChangeArrowheads="1"/>
            </p:cNvSpPr>
            <p:nvPr/>
          </p:nvSpPr>
          <p:spPr bwMode="auto">
            <a:xfrm>
              <a:off x="3936" y="2352"/>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1" name="Oval 85">
              <a:extLst>
                <a:ext uri="{FF2B5EF4-FFF2-40B4-BE49-F238E27FC236}">
                  <a16:creationId xmlns:a16="http://schemas.microsoft.com/office/drawing/2014/main" id="{73DF722E-20FD-D0CA-1190-890306B82989}"/>
                </a:ext>
              </a:extLst>
            </p:cNvPr>
            <p:cNvSpPr>
              <a:spLocks noChangeArrowheads="1"/>
            </p:cNvSpPr>
            <p:nvPr/>
          </p:nvSpPr>
          <p:spPr bwMode="auto">
            <a:xfrm>
              <a:off x="4391" y="2352"/>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2" name="Oval 86">
              <a:extLst>
                <a:ext uri="{FF2B5EF4-FFF2-40B4-BE49-F238E27FC236}">
                  <a16:creationId xmlns:a16="http://schemas.microsoft.com/office/drawing/2014/main" id="{5A8DD5EC-12D0-BB02-2037-53410EA2C652}"/>
                </a:ext>
              </a:extLst>
            </p:cNvPr>
            <p:cNvSpPr>
              <a:spLocks noChangeArrowheads="1"/>
            </p:cNvSpPr>
            <p:nvPr/>
          </p:nvSpPr>
          <p:spPr bwMode="auto">
            <a:xfrm>
              <a:off x="4151" y="2353"/>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3" name="Oval 87">
              <a:extLst>
                <a:ext uri="{FF2B5EF4-FFF2-40B4-BE49-F238E27FC236}">
                  <a16:creationId xmlns:a16="http://schemas.microsoft.com/office/drawing/2014/main" id="{4A62E63F-4FA4-3F55-A44A-636C7C63D225}"/>
                </a:ext>
              </a:extLst>
            </p:cNvPr>
            <p:cNvSpPr>
              <a:spLocks noChangeArrowheads="1"/>
            </p:cNvSpPr>
            <p:nvPr/>
          </p:nvSpPr>
          <p:spPr bwMode="auto">
            <a:xfrm>
              <a:off x="4631" y="2353"/>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4" name="Oval 89">
              <a:extLst>
                <a:ext uri="{FF2B5EF4-FFF2-40B4-BE49-F238E27FC236}">
                  <a16:creationId xmlns:a16="http://schemas.microsoft.com/office/drawing/2014/main" id="{2EA7E99E-6312-5BF3-B14C-C2D0D570A7AC}"/>
                </a:ext>
              </a:extLst>
            </p:cNvPr>
            <p:cNvSpPr>
              <a:spLocks noChangeArrowheads="1"/>
            </p:cNvSpPr>
            <p:nvPr/>
          </p:nvSpPr>
          <p:spPr bwMode="auto">
            <a:xfrm>
              <a:off x="4032" y="2160"/>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5" name="Oval 90">
              <a:extLst>
                <a:ext uri="{FF2B5EF4-FFF2-40B4-BE49-F238E27FC236}">
                  <a16:creationId xmlns:a16="http://schemas.microsoft.com/office/drawing/2014/main" id="{08C48C43-6B8A-053E-59E4-170DCD99C5EB}"/>
                </a:ext>
              </a:extLst>
            </p:cNvPr>
            <p:cNvSpPr>
              <a:spLocks noChangeArrowheads="1"/>
            </p:cNvSpPr>
            <p:nvPr/>
          </p:nvSpPr>
          <p:spPr bwMode="auto">
            <a:xfrm>
              <a:off x="4487" y="2160"/>
              <a:ext cx="74"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6" name="Oval 91">
              <a:extLst>
                <a:ext uri="{FF2B5EF4-FFF2-40B4-BE49-F238E27FC236}">
                  <a16:creationId xmlns:a16="http://schemas.microsoft.com/office/drawing/2014/main" id="{973560C3-0E5A-1959-F78C-9E0E0CBDCB41}"/>
                </a:ext>
              </a:extLst>
            </p:cNvPr>
            <p:cNvSpPr>
              <a:spLocks noChangeArrowheads="1"/>
            </p:cNvSpPr>
            <p:nvPr/>
          </p:nvSpPr>
          <p:spPr bwMode="auto">
            <a:xfrm>
              <a:off x="4247" y="2161"/>
              <a:ext cx="73"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57" name="Oval 92">
              <a:extLst>
                <a:ext uri="{FF2B5EF4-FFF2-40B4-BE49-F238E27FC236}">
                  <a16:creationId xmlns:a16="http://schemas.microsoft.com/office/drawing/2014/main" id="{5AB129C1-B540-54EA-7F2D-F73291C071F8}"/>
                </a:ext>
              </a:extLst>
            </p:cNvPr>
            <p:cNvSpPr>
              <a:spLocks noChangeArrowheads="1"/>
            </p:cNvSpPr>
            <p:nvPr/>
          </p:nvSpPr>
          <p:spPr bwMode="auto">
            <a:xfrm>
              <a:off x="4727" y="2161"/>
              <a:ext cx="74" cy="73"/>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grpSp>
        <p:nvGrpSpPr>
          <p:cNvPr id="37897" name="Group 140">
            <a:extLst>
              <a:ext uri="{FF2B5EF4-FFF2-40B4-BE49-F238E27FC236}">
                <a16:creationId xmlns:a16="http://schemas.microsoft.com/office/drawing/2014/main" id="{7B2D2833-9C69-B22A-CF8C-AFAB57FB8851}"/>
              </a:ext>
            </a:extLst>
          </p:cNvPr>
          <p:cNvGrpSpPr>
            <a:grpSpLocks/>
          </p:cNvGrpSpPr>
          <p:nvPr/>
        </p:nvGrpSpPr>
        <p:grpSpPr bwMode="auto">
          <a:xfrm>
            <a:off x="1725613" y="3105150"/>
            <a:ext cx="2579687" cy="1878013"/>
            <a:chOff x="816" y="1973"/>
            <a:chExt cx="1536" cy="1119"/>
          </a:xfrm>
        </p:grpSpPr>
        <p:sp>
          <p:nvSpPr>
            <p:cNvPr id="13323" name="Text Box 20">
              <a:extLst>
                <a:ext uri="{FF2B5EF4-FFF2-40B4-BE49-F238E27FC236}">
                  <a16:creationId xmlns:a16="http://schemas.microsoft.com/office/drawing/2014/main" id="{5DA52063-ADC3-71BD-E1F1-C4DAF0F76653}"/>
                </a:ext>
              </a:extLst>
            </p:cNvPr>
            <p:cNvSpPr txBox="1">
              <a:spLocks noChangeArrowheads="1"/>
            </p:cNvSpPr>
            <p:nvPr/>
          </p:nvSpPr>
          <p:spPr bwMode="auto">
            <a:xfrm>
              <a:off x="1769" y="2804"/>
              <a:ext cx="284"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1</a:t>
              </a:r>
            </a:p>
          </p:txBody>
        </p:sp>
        <p:sp>
          <p:nvSpPr>
            <p:cNvPr id="13324" name="AutoShape 6">
              <a:extLst>
                <a:ext uri="{FF2B5EF4-FFF2-40B4-BE49-F238E27FC236}">
                  <a16:creationId xmlns:a16="http://schemas.microsoft.com/office/drawing/2014/main" id="{9F4DBAB2-04A8-A778-5F25-0AF469AEE22D}"/>
                </a:ext>
              </a:extLst>
            </p:cNvPr>
            <p:cNvSpPr>
              <a:spLocks noChangeArrowheads="1"/>
            </p:cNvSpPr>
            <p:nvPr/>
          </p:nvSpPr>
          <p:spPr bwMode="auto">
            <a:xfrm>
              <a:off x="974" y="2008"/>
              <a:ext cx="1378" cy="721"/>
            </a:xfrm>
            <a:prstGeom prst="parallelogram">
              <a:avLst>
                <a:gd name="adj" fmla="val 47745"/>
              </a:avLst>
            </a:prstGeom>
            <a:solidFill>
              <a:srgbClr val="FF9966"/>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25" name="Line 7">
              <a:extLst>
                <a:ext uri="{FF2B5EF4-FFF2-40B4-BE49-F238E27FC236}">
                  <a16:creationId xmlns:a16="http://schemas.microsoft.com/office/drawing/2014/main" id="{9C5F2CAD-EA3F-6B4C-E51C-739BC837D067}"/>
                </a:ext>
              </a:extLst>
            </p:cNvPr>
            <p:cNvSpPr>
              <a:spLocks noChangeShapeType="1"/>
            </p:cNvSpPr>
            <p:nvPr/>
          </p:nvSpPr>
          <p:spPr bwMode="auto">
            <a:xfrm>
              <a:off x="1027" y="2725"/>
              <a:ext cx="1008" cy="0"/>
            </a:xfrm>
            <a:prstGeom prst="line">
              <a:avLst/>
            </a:prstGeom>
            <a:noFill/>
            <a:ln w="38100">
              <a:solidFill>
                <a:schemeClr val="accent2"/>
              </a:solidFill>
              <a:round/>
              <a:headEnd/>
              <a:tailEnd type="triangle" w="med" len="med"/>
            </a:ln>
          </p:spPr>
          <p:txBody>
            <a:bodyPr/>
            <a:lstStyle/>
            <a:p>
              <a:pPr>
                <a:defRPr/>
              </a:pPr>
              <a:endParaRPr lang="es-ES" sz="2116"/>
            </a:p>
          </p:txBody>
        </p:sp>
        <p:sp>
          <p:nvSpPr>
            <p:cNvPr id="13326" name="Line 8">
              <a:extLst>
                <a:ext uri="{FF2B5EF4-FFF2-40B4-BE49-F238E27FC236}">
                  <a16:creationId xmlns:a16="http://schemas.microsoft.com/office/drawing/2014/main" id="{E94BCC6B-B446-BE12-CFC8-C27B829CC0CC}"/>
                </a:ext>
              </a:extLst>
            </p:cNvPr>
            <p:cNvSpPr>
              <a:spLocks noChangeShapeType="1"/>
            </p:cNvSpPr>
            <p:nvPr/>
          </p:nvSpPr>
          <p:spPr bwMode="auto">
            <a:xfrm rot="-4084947" flipH="1" flipV="1">
              <a:off x="785" y="2331"/>
              <a:ext cx="760" cy="43"/>
            </a:xfrm>
            <a:prstGeom prst="line">
              <a:avLst/>
            </a:prstGeom>
            <a:noFill/>
            <a:ln w="38100">
              <a:solidFill>
                <a:schemeClr val="accent2"/>
              </a:solidFill>
              <a:round/>
              <a:headEnd type="triangle" w="med" len="med"/>
              <a:tailEnd/>
            </a:ln>
          </p:spPr>
          <p:txBody>
            <a:bodyPr/>
            <a:lstStyle/>
            <a:p>
              <a:pPr>
                <a:defRPr/>
              </a:pPr>
              <a:endParaRPr lang="es-ES" sz="2116"/>
            </a:p>
          </p:txBody>
        </p:sp>
        <p:sp>
          <p:nvSpPr>
            <p:cNvPr id="13327" name="Oval 17">
              <a:extLst>
                <a:ext uri="{FF2B5EF4-FFF2-40B4-BE49-F238E27FC236}">
                  <a16:creationId xmlns:a16="http://schemas.microsoft.com/office/drawing/2014/main" id="{97C8E33C-80DA-1D66-08FD-0D090E6BAC23}"/>
                </a:ext>
              </a:extLst>
            </p:cNvPr>
            <p:cNvSpPr>
              <a:spLocks noChangeArrowheads="1"/>
            </p:cNvSpPr>
            <p:nvPr/>
          </p:nvSpPr>
          <p:spPr bwMode="auto">
            <a:xfrm>
              <a:off x="975" y="2684"/>
              <a:ext cx="79" cy="6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28" name="Oval 18">
              <a:extLst>
                <a:ext uri="{FF2B5EF4-FFF2-40B4-BE49-F238E27FC236}">
                  <a16:creationId xmlns:a16="http://schemas.microsoft.com/office/drawing/2014/main" id="{B4603D31-E676-EC3A-D380-06D2F787BD92}"/>
                </a:ext>
              </a:extLst>
            </p:cNvPr>
            <p:cNvSpPr>
              <a:spLocks noChangeArrowheads="1"/>
            </p:cNvSpPr>
            <p:nvPr/>
          </p:nvSpPr>
          <p:spPr bwMode="auto">
            <a:xfrm>
              <a:off x="1302" y="2684"/>
              <a:ext cx="79" cy="6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29" name="Oval 19">
              <a:extLst>
                <a:ext uri="{FF2B5EF4-FFF2-40B4-BE49-F238E27FC236}">
                  <a16:creationId xmlns:a16="http://schemas.microsoft.com/office/drawing/2014/main" id="{8639E1F4-843D-3688-0AF0-A87F10FA4BB1}"/>
                </a:ext>
              </a:extLst>
            </p:cNvPr>
            <p:cNvSpPr>
              <a:spLocks noChangeArrowheads="1"/>
            </p:cNvSpPr>
            <p:nvPr/>
          </p:nvSpPr>
          <p:spPr bwMode="auto">
            <a:xfrm>
              <a:off x="1637" y="2684"/>
              <a:ext cx="78" cy="6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30" name="Text Box 21">
              <a:extLst>
                <a:ext uri="{FF2B5EF4-FFF2-40B4-BE49-F238E27FC236}">
                  <a16:creationId xmlns:a16="http://schemas.microsoft.com/office/drawing/2014/main" id="{7560ECCD-3155-EA42-8A7A-5A49BC0248B2}"/>
                </a:ext>
              </a:extLst>
            </p:cNvPr>
            <p:cNvSpPr txBox="1">
              <a:spLocks noChangeArrowheads="1"/>
            </p:cNvSpPr>
            <p:nvPr/>
          </p:nvSpPr>
          <p:spPr bwMode="auto">
            <a:xfrm>
              <a:off x="816" y="2008"/>
              <a:ext cx="283"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2</a:t>
              </a:r>
            </a:p>
          </p:txBody>
        </p:sp>
        <p:sp>
          <p:nvSpPr>
            <p:cNvPr id="13331" name="Oval 124">
              <a:extLst>
                <a:ext uri="{FF2B5EF4-FFF2-40B4-BE49-F238E27FC236}">
                  <a16:creationId xmlns:a16="http://schemas.microsoft.com/office/drawing/2014/main" id="{747834E4-EFAD-9627-4FAE-E5C64DBC628D}"/>
                </a:ext>
              </a:extLst>
            </p:cNvPr>
            <p:cNvSpPr>
              <a:spLocks noChangeArrowheads="1"/>
            </p:cNvSpPr>
            <p:nvPr/>
          </p:nvSpPr>
          <p:spPr bwMode="auto">
            <a:xfrm>
              <a:off x="1081" y="2446"/>
              <a:ext cx="79" cy="6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32" name="Oval 125">
              <a:extLst>
                <a:ext uri="{FF2B5EF4-FFF2-40B4-BE49-F238E27FC236}">
                  <a16:creationId xmlns:a16="http://schemas.microsoft.com/office/drawing/2014/main" id="{4B186D83-E775-C044-8E41-563181180A50}"/>
                </a:ext>
              </a:extLst>
            </p:cNvPr>
            <p:cNvSpPr>
              <a:spLocks noChangeArrowheads="1"/>
            </p:cNvSpPr>
            <p:nvPr/>
          </p:nvSpPr>
          <p:spPr bwMode="auto">
            <a:xfrm>
              <a:off x="1407" y="2446"/>
              <a:ext cx="80" cy="6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33" name="Oval 126">
              <a:extLst>
                <a:ext uri="{FF2B5EF4-FFF2-40B4-BE49-F238E27FC236}">
                  <a16:creationId xmlns:a16="http://schemas.microsoft.com/office/drawing/2014/main" id="{4A7B76A3-C35C-CB1B-1CBC-0B5CF574194C}"/>
                </a:ext>
              </a:extLst>
            </p:cNvPr>
            <p:cNvSpPr>
              <a:spLocks noChangeArrowheads="1"/>
            </p:cNvSpPr>
            <p:nvPr/>
          </p:nvSpPr>
          <p:spPr bwMode="auto">
            <a:xfrm>
              <a:off x="1743" y="2446"/>
              <a:ext cx="78" cy="6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34" name="Oval 130">
              <a:extLst>
                <a:ext uri="{FF2B5EF4-FFF2-40B4-BE49-F238E27FC236}">
                  <a16:creationId xmlns:a16="http://schemas.microsoft.com/office/drawing/2014/main" id="{A36095F2-DDB3-50CB-2DCE-DAF563ED63F6}"/>
                </a:ext>
              </a:extLst>
            </p:cNvPr>
            <p:cNvSpPr>
              <a:spLocks noChangeArrowheads="1"/>
            </p:cNvSpPr>
            <p:nvPr/>
          </p:nvSpPr>
          <p:spPr bwMode="auto">
            <a:xfrm>
              <a:off x="1187" y="2207"/>
              <a:ext cx="79" cy="61"/>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35" name="Oval 131">
              <a:extLst>
                <a:ext uri="{FF2B5EF4-FFF2-40B4-BE49-F238E27FC236}">
                  <a16:creationId xmlns:a16="http://schemas.microsoft.com/office/drawing/2014/main" id="{0D69EC71-79F4-55A8-BF93-D9A2EE0D68C1}"/>
                </a:ext>
              </a:extLst>
            </p:cNvPr>
            <p:cNvSpPr>
              <a:spLocks noChangeArrowheads="1"/>
            </p:cNvSpPr>
            <p:nvPr/>
          </p:nvSpPr>
          <p:spPr bwMode="auto">
            <a:xfrm>
              <a:off x="1513" y="2207"/>
              <a:ext cx="80" cy="61"/>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3336" name="Oval 132">
              <a:extLst>
                <a:ext uri="{FF2B5EF4-FFF2-40B4-BE49-F238E27FC236}">
                  <a16:creationId xmlns:a16="http://schemas.microsoft.com/office/drawing/2014/main" id="{E1533DFE-75E3-D594-AFE2-3B5852B8F93A}"/>
                </a:ext>
              </a:extLst>
            </p:cNvPr>
            <p:cNvSpPr>
              <a:spLocks noChangeArrowheads="1"/>
            </p:cNvSpPr>
            <p:nvPr/>
          </p:nvSpPr>
          <p:spPr bwMode="auto">
            <a:xfrm>
              <a:off x="1849" y="2207"/>
              <a:ext cx="78" cy="61"/>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ángulo 1">
            <a:extLst>
              <a:ext uri="{FF2B5EF4-FFF2-40B4-BE49-F238E27FC236}">
                <a16:creationId xmlns:a16="http://schemas.microsoft.com/office/drawing/2014/main" id="{72C0EF2F-EE8E-2CEF-73D3-C75C8F2F45E5}"/>
              </a:ext>
            </a:extLst>
          </p:cNvPr>
          <p:cNvSpPr>
            <a:spLocks noChangeArrowheads="1"/>
          </p:cNvSpPr>
          <p:nvPr/>
        </p:nvSpPr>
        <p:spPr bwMode="auto">
          <a:xfrm>
            <a:off x="519113" y="3017838"/>
            <a:ext cx="9474200" cy="2646362"/>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14338" name="Slide Number Placeholder 3">
            <a:extLst>
              <a:ext uri="{FF2B5EF4-FFF2-40B4-BE49-F238E27FC236}">
                <a16:creationId xmlns:a16="http://schemas.microsoft.com/office/drawing/2014/main" id="{52203764-2950-F67B-D9F5-6DE9615C9C4E}"/>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FFC184AF-E3C7-494E-BFFC-C7914650B9EA}" type="slidenum">
              <a:rPr lang="en-US" altLang="es-ES" sz="1481" b="0"/>
              <a:pPr algn="l" eaLnBrk="1" hangingPunct="1">
                <a:defRPr/>
              </a:pPr>
              <a:t>31</a:t>
            </a:fld>
            <a:endParaRPr lang="en-US" altLang="es-ES" sz="1481" b="0"/>
          </a:p>
        </p:txBody>
      </p:sp>
      <p:sp>
        <p:nvSpPr>
          <p:cNvPr id="38915" name="Rectangle 2">
            <a:extLst>
              <a:ext uri="{FF2B5EF4-FFF2-40B4-BE49-F238E27FC236}">
                <a16:creationId xmlns:a16="http://schemas.microsoft.com/office/drawing/2014/main" id="{AD6C76B6-981B-A5B0-E707-4EFC6A1275F3}"/>
              </a:ext>
            </a:extLst>
          </p:cNvPr>
          <p:cNvSpPr>
            <a:spLocks noGrp="1" noChangeArrowheads="1"/>
          </p:cNvSpPr>
          <p:nvPr>
            <p:ph type="title"/>
          </p:nvPr>
        </p:nvSpPr>
        <p:spPr>
          <a:xfrm>
            <a:off x="0" y="0"/>
            <a:ext cx="9344025" cy="795338"/>
          </a:xfrm>
        </p:spPr>
        <p:txBody>
          <a:bodyPr/>
          <a:lstStyle/>
          <a:p>
            <a:pPr eaLnBrk="1" hangingPunct="1"/>
            <a:r>
              <a:rPr lang="en-US" altLang="es-ES" sz="2800"/>
              <a:t>Unshifted &amp; Shifted Grids</a:t>
            </a:r>
          </a:p>
        </p:txBody>
      </p:sp>
      <p:sp>
        <p:nvSpPr>
          <p:cNvPr id="38916" name="Rectangle 3">
            <a:extLst>
              <a:ext uri="{FF2B5EF4-FFF2-40B4-BE49-F238E27FC236}">
                <a16:creationId xmlns:a16="http://schemas.microsoft.com/office/drawing/2014/main" id="{16850EBD-8789-9374-F87E-695757C39E73}"/>
              </a:ext>
            </a:extLst>
          </p:cNvPr>
          <p:cNvSpPr>
            <a:spLocks noGrp="1" noChangeArrowheads="1"/>
          </p:cNvSpPr>
          <p:nvPr>
            <p:ph type="body" idx="1"/>
          </p:nvPr>
        </p:nvSpPr>
        <p:spPr>
          <a:xfrm>
            <a:off x="431800" y="1128713"/>
            <a:ext cx="9344025" cy="1339850"/>
          </a:xfrm>
        </p:spPr>
        <p:txBody>
          <a:bodyPr/>
          <a:lstStyle/>
          <a:p>
            <a:pPr marL="0" indent="0" algn="ctr" eaLnBrk="1" hangingPunct="1">
              <a:buFontTx/>
              <a:buNone/>
            </a:pPr>
            <a:r>
              <a:rPr lang="en-US" altLang="es-ES" sz="2000"/>
              <a:t>Can choose to shift grid so that it is not centered at </a:t>
            </a:r>
            <a:r>
              <a:rPr lang="en-US" altLang="es-ES" sz="2000">
                <a:latin typeface="Symbol" pitchFamily="2" charset="2"/>
              </a:rPr>
              <a:t>G</a:t>
            </a:r>
          </a:p>
          <a:p>
            <a:pPr marL="0" indent="0" algn="ctr" eaLnBrk="1" hangingPunct="1">
              <a:buFontTx/>
              <a:buNone/>
            </a:pPr>
            <a:r>
              <a:rPr lang="en-US" altLang="es-ES" sz="2000"/>
              <a:t>Can get comparable accuracy with fewer k-points in IBZ</a:t>
            </a:r>
          </a:p>
          <a:p>
            <a:pPr marL="0" indent="0" algn="ctr" eaLnBrk="1" hangingPunct="1">
              <a:buFontTx/>
              <a:buNone/>
            </a:pPr>
            <a:r>
              <a:rPr lang="en-US" altLang="es-ES" sz="2000"/>
              <a:t>For some Bravais lattice types, shifted grid may not hav full symmetry </a:t>
            </a:r>
            <a:endParaRPr lang="en-US" altLang="es-ES" sz="2000">
              <a:latin typeface="Symbol" pitchFamily="2" charset="2"/>
            </a:endParaRPr>
          </a:p>
        </p:txBody>
      </p:sp>
      <p:sp>
        <p:nvSpPr>
          <p:cNvPr id="14341" name="Text Box 86">
            <a:extLst>
              <a:ext uri="{FF2B5EF4-FFF2-40B4-BE49-F238E27FC236}">
                <a16:creationId xmlns:a16="http://schemas.microsoft.com/office/drawing/2014/main" id="{2ABB93AD-CA79-91AF-2FDE-1AF0CEDA2494}"/>
              </a:ext>
            </a:extLst>
          </p:cNvPr>
          <p:cNvSpPr txBox="1">
            <a:spLocks noChangeArrowheads="1"/>
          </p:cNvSpPr>
          <p:nvPr/>
        </p:nvSpPr>
        <p:spPr bwMode="auto">
          <a:xfrm>
            <a:off x="677863" y="4246563"/>
            <a:ext cx="1504950" cy="484187"/>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a:solidFill>
                  <a:srgbClr val="FF3300"/>
                </a:solidFill>
                <a:latin typeface="Arial" panose="020B0604020202020204" pitchFamily="34" charset="0"/>
              </a:rPr>
              <a:t>unshifted</a:t>
            </a:r>
          </a:p>
        </p:txBody>
      </p:sp>
      <p:sp>
        <p:nvSpPr>
          <p:cNvPr id="14342" name="Text Box 87">
            <a:extLst>
              <a:ext uri="{FF2B5EF4-FFF2-40B4-BE49-F238E27FC236}">
                <a16:creationId xmlns:a16="http://schemas.microsoft.com/office/drawing/2014/main" id="{EDDC2C6A-B50D-2F58-730E-71AB1E31DCA9}"/>
              </a:ext>
            </a:extLst>
          </p:cNvPr>
          <p:cNvSpPr txBox="1">
            <a:spLocks noChangeArrowheads="1"/>
          </p:cNvSpPr>
          <p:nvPr/>
        </p:nvSpPr>
        <p:spPr bwMode="auto">
          <a:xfrm>
            <a:off x="8335963" y="4246563"/>
            <a:ext cx="1143000" cy="484187"/>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a:solidFill>
                  <a:srgbClr val="FF3300"/>
                </a:solidFill>
                <a:latin typeface="Arial" panose="020B0604020202020204" pitchFamily="34" charset="0"/>
              </a:rPr>
              <a:t>shifted</a:t>
            </a:r>
          </a:p>
        </p:txBody>
      </p:sp>
      <p:sp>
        <p:nvSpPr>
          <p:cNvPr id="14343" name="Text Box 115">
            <a:extLst>
              <a:ext uri="{FF2B5EF4-FFF2-40B4-BE49-F238E27FC236}">
                <a16:creationId xmlns:a16="http://schemas.microsoft.com/office/drawing/2014/main" id="{6E0F356A-07CE-AF58-9DE9-8D5873E0C359}"/>
              </a:ext>
            </a:extLst>
          </p:cNvPr>
          <p:cNvSpPr txBox="1">
            <a:spLocks noChangeArrowheads="1"/>
          </p:cNvSpPr>
          <p:nvPr/>
        </p:nvSpPr>
        <p:spPr bwMode="auto">
          <a:xfrm>
            <a:off x="3902075" y="4892675"/>
            <a:ext cx="474663" cy="482600"/>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1</a:t>
            </a:r>
          </a:p>
        </p:txBody>
      </p:sp>
      <p:sp>
        <p:nvSpPr>
          <p:cNvPr id="14344" name="AutoShape 116">
            <a:extLst>
              <a:ext uri="{FF2B5EF4-FFF2-40B4-BE49-F238E27FC236}">
                <a16:creationId xmlns:a16="http://schemas.microsoft.com/office/drawing/2014/main" id="{FD2CD8FC-DC2E-6B55-A175-662D0D163577}"/>
              </a:ext>
            </a:extLst>
          </p:cNvPr>
          <p:cNvSpPr>
            <a:spLocks noChangeArrowheads="1"/>
          </p:cNvSpPr>
          <p:nvPr/>
        </p:nvSpPr>
        <p:spPr bwMode="auto">
          <a:xfrm>
            <a:off x="2047875" y="3763963"/>
            <a:ext cx="2257425" cy="1298575"/>
          </a:xfrm>
          <a:prstGeom prst="parallelogram">
            <a:avLst>
              <a:gd name="adj" fmla="val 51144"/>
            </a:avLst>
          </a:prstGeom>
          <a:solidFill>
            <a:srgbClr val="FF9966"/>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45" name="Line 117">
            <a:extLst>
              <a:ext uri="{FF2B5EF4-FFF2-40B4-BE49-F238E27FC236}">
                <a16:creationId xmlns:a16="http://schemas.microsoft.com/office/drawing/2014/main" id="{83AE0CF6-88D7-77BF-9B42-450FE4BC53E0}"/>
              </a:ext>
            </a:extLst>
          </p:cNvPr>
          <p:cNvSpPr>
            <a:spLocks noChangeShapeType="1"/>
          </p:cNvSpPr>
          <p:nvPr/>
        </p:nvSpPr>
        <p:spPr bwMode="auto">
          <a:xfrm>
            <a:off x="2128838" y="5053013"/>
            <a:ext cx="1612900" cy="0"/>
          </a:xfrm>
          <a:prstGeom prst="line">
            <a:avLst/>
          </a:prstGeom>
          <a:noFill/>
          <a:ln w="38100">
            <a:solidFill>
              <a:schemeClr val="accent2"/>
            </a:solidFill>
            <a:round/>
            <a:headEnd/>
            <a:tailEnd type="triangle" w="med" len="med"/>
          </a:ln>
        </p:spPr>
        <p:txBody>
          <a:bodyPr/>
          <a:lstStyle/>
          <a:p>
            <a:pPr>
              <a:defRPr/>
            </a:pPr>
            <a:endParaRPr lang="es-ES" sz="2116"/>
          </a:p>
        </p:txBody>
      </p:sp>
      <p:sp>
        <p:nvSpPr>
          <p:cNvPr id="14346" name="Line 118">
            <a:extLst>
              <a:ext uri="{FF2B5EF4-FFF2-40B4-BE49-F238E27FC236}">
                <a16:creationId xmlns:a16="http://schemas.microsoft.com/office/drawing/2014/main" id="{64BAEADE-21CF-0A1F-B46A-4483BBB6DDAB}"/>
              </a:ext>
            </a:extLst>
          </p:cNvPr>
          <p:cNvSpPr>
            <a:spLocks noChangeShapeType="1"/>
          </p:cNvSpPr>
          <p:nvPr/>
        </p:nvSpPr>
        <p:spPr bwMode="auto">
          <a:xfrm rot="17515053" flipH="1" flipV="1">
            <a:off x="1717675" y="4319588"/>
            <a:ext cx="1404938" cy="100012"/>
          </a:xfrm>
          <a:prstGeom prst="line">
            <a:avLst/>
          </a:prstGeom>
          <a:noFill/>
          <a:ln w="38100">
            <a:solidFill>
              <a:schemeClr val="accent2"/>
            </a:solidFill>
            <a:round/>
            <a:headEnd type="triangle" w="med" len="med"/>
            <a:tailEnd/>
          </a:ln>
        </p:spPr>
        <p:txBody>
          <a:bodyPr/>
          <a:lstStyle/>
          <a:p>
            <a:pPr>
              <a:defRPr/>
            </a:pPr>
            <a:endParaRPr lang="es-ES" sz="2116"/>
          </a:p>
        </p:txBody>
      </p:sp>
      <p:sp>
        <p:nvSpPr>
          <p:cNvPr id="14347" name="Oval 119">
            <a:extLst>
              <a:ext uri="{FF2B5EF4-FFF2-40B4-BE49-F238E27FC236}">
                <a16:creationId xmlns:a16="http://schemas.microsoft.com/office/drawing/2014/main" id="{CD32C29C-ABE9-51D5-AA5E-180B36627C1A}"/>
              </a:ext>
            </a:extLst>
          </p:cNvPr>
          <p:cNvSpPr>
            <a:spLocks noChangeArrowheads="1"/>
          </p:cNvSpPr>
          <p:nvPr/>
        </p:nvSpPr>
        <p:spPr bwMode="auto">
          <a:xfrm>
            <a:off x="2047875" y="4972050"/>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48" name="Text Box 120">
            <a:extLst>
              <a:ext uri="{FF2B5EF4-FFF2-40B4-BE49-F238E27FC236}">
                <a16:creationId xmlns:a16="http://schemas.microsoft.com/office/drawing/2014/main" id="{EBC80E8F-09BD-9176-1A86-6488FEF65485}"/>
              </a:ext>
            </a:extLst>
          </p:cNvPr>
          <p:cNvSpPr txBox="1">
            <a:spLocks noChangeArrowheads="1"/>
          </p:cNvSpPr>
          <p:nvPr/>
        </p:nvSpPr>
        <p:spPr bwMode="auto">
          <a:xfrm>
            <a:off x="1887538" y="3602038"/>
            <a:ext cx="474662" cy="482600"/>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2</a:t>
            </a:r>
          </a:p>
        </p:txBody>
      </p:sp>
      <p:sp>
        <p:nvSpPr>
          <p:cNvPr id="14349" name="Oval 121">
            <a:extLst>
              <a:ext uri="{FF2B5EF4-FFF2-40B4-BE49-F238E27FC236}">
                <a16:creationId xmlns:a16="http://schemas.microsoft.com/office/drawing/2014/main" id="{90C60161-CD75-EC5A-E918-D0BF0F950A0E}"/>
              </a:ext>
            </a:extLst>
          </p:cNvPr>
          <p:cNvSpPr>
            <a:spLocks noChangeArrowheads="1"/>
          </p:cNvSpPr>
          <p:nvPr/>
        </p:nvSpPr>
        <p:spPr bwMode="auto">
          <a:xfrm>
            <a:off x="2811463" y="4972050"/>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0" name="Oval 122">
            <a:extLst>
              <a:ext uri="{FF2B5EF4-FFF2-40B4-BE49-F238E27FC236}">
                <a16:creationId xmlns:a16="http://schemas.microsoft.com/office/drawing/2014/main" id="{3BD7529B-1400-C538-A102-EB1F3601BF50}"/>
              </a:ext>
            </a:extLst>
          </p:cNvPr>
          <p:cNvSpPr>
            <a:spLocks noChangeArrowheads="1"/>
          </p:cNvSpPr>
          <p:nvPr/>
        </p:nvSpPr>
        <p:spPr bwMode="auto">
          <a:xfrm>
            <a:off x="2409825" y="4973638"/>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1" name="Oval 123">
            <a:extLst>
              <a:ext uri="{FF2B5EF4-FFF2-40B4-BE49-F238E27FC236}">
                <a16:creationId xmlns:a16="http://schemas.microsoft.com/office/drawing/2014/main" id="{29CDB481-61E8-4F66-00C6-CAD576AB9DA7}"/>
              </a:ext>
            </a:extLst>
          </p:cNvPr>
          <p:cNvSpPr>
            <a:spLocks noChangeArrowheads="1"/>
          </p:cNvSpPr>
          <p:nvPr/>
        </p:nvSpPr>
        <p:spPr bwMode="auto">
          <a:xfrm>
            <a:off x="3214688" y="4973638"/>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2" name="Oval 124">
            <a:extLst>
              <a:ext uri="{FF2B5EF4-FFF2-40B4-BE49-F238E27FC236}">
                <a16:creationId xmlns:a16="http://schemas.microsoft.com/office/drawing/2014/main" id="{FF3BCB02-6A52-8D78-1D17-0602C0A16BCC}"/>
              </a:ext>
            </a:extLst>
          </p:cNvPr>
          <p:cNvSpPr>
            <a:spLocks noChangeArrowheads="1"/>
          </p:cNvSpPr>
          <p:nvPr/>
        </p:nvSpPr>
        <p:spPr bwMode="auto">
          <a:xfrm>
            <a:off x="2209800" y="4649788"/>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3" name="Oval 125">
            <a:extLst>
              <a:ext uri="{FF2B5EF4-FFF2-40B4-BE49-F238E27FC236}">
                <a16:creationId xmlns:a16="http://schemas.microsoft.com/office/drawing/2014/main" id="{8FACFF3E-CA75-3F43-9028-A5C234E5F500}"/>
              </a:ext>
            </a:extLst>
          </p:cNvPr>
          <p:cNvSpPr>
            <a:spLocks noChangeArrowheads="1"/>
          </p:cNvSpPr>
          <p:nvPr/>
        </p:nvSpPr>
        <p:spPr bwMode="auto">
          <a:xfrm>
            <a:off x="2973388" y="4649788"/>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4" name="Oval 126">
            <a:extLst>
              <a:ext uri="{FF2B5EF4-FFF2-40B4-BE49-F238E27FC236}">
                <a16:creationId xmlns:a16="http://schemas.microsoft.com/office/drawing/2014/main" id="{FB24AAD8-8858-9BE1-8586-E2377AF4D456}"/>
              </a:ext>
            </a:extLst>
          </p:cNvPr>
          <p:cNvSpPr>
            <a:spLocks noChangeArrowheads="1"/>
          </p:cNvSpPr>
          <p:nvPr/>
        </p:nvSpPr>
        <p:spPr bwMode="auto">
          <a:xfrm>
            <a:off x="2570163" y="4651375"/>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5" name="Oval 127">
            <a:extLst>
              <a:ext uri="{FF2B5EF4-FFF2-40B4-BE49-F238E27FC236}">
                <a16:creationId xmlns:a16="http://schemas.microsoft.com/office/drawing/2014/main" id="{B8A2047C-1A0A-B6C8-EC56-D33EAF308E37}"/>
              </a:ext>
            </a:extLst>
          </p:cNvPr>
          <p:cNvSpPr>
            <a:spLocks noChangeArrowheads="1"/>
          </p:cNvSpPr>
          <p:nvPr/>
        </p:nvSpPr>
        <p:spPr bwMode="auto">
          <a:xfrm>
            <a:off x="3376613" y="4651375"/>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6" name="Oval 128">
            <a:extLst>
              <a:ext uri="{FF2B5EF4-FFF2-40B4-BE49-F238E27FC236}">
                <a16:creationId xmlns:a16="http://schemas.microsoft.com/office/drawing/2014/main" id="{32E07C03-ECC6-C4BE-7728-DF9DC6665FE6}"/>
              </a:ext>
            </a:extLst>
          </p:cNvPr>
          <p:cNvSpPr>
            <a:spLocks noChangeArrowheads="1"/>
          </p:cNvSpPr>
          <p:nvPr/>
        </p:nvSpPr>
        <p:spPr bwMode="auto">
          <a:xfrm>
            <a:off x="2370138" y="4327525"/>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7" name="Oval 129">
            <a:extLst>
              <a:ext uri="{FF2B5EF4-FFF2-40B4-BE49-F238E27FC236}">
                <a16:creationId xmlns:a16="http://schemas.microsoft.com/office/drawing/2014/main" id="{373ABFE4-33E1-C546-431B-544FA4E6E7B7}"/>
              </a:ext>
            </a:extLst>
          </p:cNvPr>
          <p:cNvSpPr>
            <a:spLocks noChangeArrowheads="1"/>
          </p:cNvSpPr>
          <p:nvPr/>
        </p:nvSpPr>
        <p:spPr bwMode="auto">
          <a:xfrm>
            <a:off x="3135313" y="4327525"/>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8" name="Oval 130">
            <a:extLst>
              <a:ext uri="{FF2B5EF4-FFF2-40B4-BE49-F238E27FC236}">
                <a16:creationId xmlns:a16="http://schemas.microsoft.com/office/drawing/2014/main" id="{E4893E06-8C05-9A90-531E-9AC143E15106}"/>
              </a:ext>
            </a:extLst>
          </p:cNvPr>
          <p:cNvSpPr>
            <a:spLocks noChangeArrowheads="1"/>
          </p:cNvSpPr>
          <p:nvPr/>
        </p:nvSpPr>
        <p:spPr bwMode="auto">
          <a:xfrm>
            <a:off x="2732088" y="43291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59" name="Oval 131">
            <a:extLst>
              <a:ext uri="{FF2B5EF4-FFF2-40B4-BE49-F238E27FC236}">
                <a16:creationId xmlns:a16="http://schemas.microsoft.com/office/drawing/2014/main" id="{A8F7F063-F95D-8B1D-3849-823092D8D72A}"/>
              </a:ext>
            </a:extLst>
          </p:cNvPr>
          <p:cNvSpPr>
            <a:spLocks noChangeArrowheads="1"/>
          </p:cNvSpPr>
          <p:nvPr/>
        </p:nvSpPr>
        <p:spPr bwMode="auto">
          <a:xfrm>
            <a:off x="3536950" y="4329113"/>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60" name="Oval 132">
            <a:extLst>
              <a:ext uri="{FF2B5EF4-FFF2-40B4-BE49-F238E27FC236}">
                <a16:creationId xmlns:a16="http://schemas.microsoft.com/office/drawing/2014/main" id="{A11447D7-09CC-0419-766B-4C5C6564852A}"/>
              </a:ext>
            </a:extLst>
          </p:cNvPr>
          <p:cNvSpPr>
            <a:spLocks noChangeArrowheads="1"/>
          </p:cNvSpPr>
          <p:nvPr/>
        </p:nvSpPr>
        <p:spPr bwMode="auto">
          <a:xfrm>
            <a:off x="2532063" y="400526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61" name="Oval 133">
            <a:extLst>
              <a:ext uri="{FF2B5EF4-FFF2-40B4-BE49-F238E27FC236}">
                <a16:creationId xmlns:a16="http://schemas.microsoft.com/office/drawing/2014/main" id="{8890E776-22B4-E888-38DE-227305116D6F}"/>
              </a:ext>
            </a:extLst>
          </p:cNvPr>
          <p:cNvSpPr>
            <a:spLocks noChangeArrowheads="1"/>
          </p:cNvSpPr>
          <p:nvPr/>
        </p:nvSpPr>
        <p:spPr bwMode="auto">
          <a:xfrm>
            <a:off x="3295650" y="400526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62" name="Oval 134">
            <a:extLst>
              <a:ext uri="{FF2B5EF4-FFF2-40B4-BE49-F238E27FC236}">
                <a16:creationId xmlns:a16="http://schemas.microsoft.com/office/drawing/2014/main" id="{34D59B9B-A03F-7DC1-58D2-7EA29097E35F}"/>
              </a:ext>
            </a:extLst>
          </p:cNvPr>
          <p:cNvSpPr>
            <a:spLocks noChangeArrowheads="1"/>
          </p:cNvSpPr>
          <p:nvPr/>
        </p:nvSpPr>
        <p:spPr bwMode="auto">
          <a:xfrm>
            <a:off x="2892425" y="4006850"/>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63" name="Oval 135">
            <a:extLst>
              <a:ext uri="{FF2B5EF4-FFF2-40B4-BE49-F238E27FC236}">
                <a16:creationId xmlns:a16="http://schemas.microsoft.com/office/drawing/2014/main" id="{A8979A0D-997B-7413-EEA4-881A05D3C130}"/>
              </a:ext>
            </a:extLst>
          </p:cNvPr>
          <p:cNvSpPr>
            <a:spLocks noChangeArrowheads="1"/>
          </p:cNvSpPr>
          <p:nvPr/>
        </p:nvSpPr>
        <p:spPr bwMode="auto">
          <a:xfrm>
            <a:off x="3698875" y="400685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64" name="Text Box 137">
            <a:extLst>
              <a:ext uri="{FF2B5EF4-FFF2-40B4-BE49-F238E27FC236}">
                <a16:creationId xmlns:a16="http://schemas.microsoft.com/office/drawing/2014/main" id="{16203406-CC50-3719-C0D9-7AA72E88BDDB}"/>
              </a:ext>
            </a:extLst>
          </p:cNvPr>
          <p:cNvSpPr txBox="1">
            <a:spLocks noChangeArrowheads="1"/>
          </p:cNvSpPr>
          <p:nvPr/>
        </p:nvSpPr>
        <p:spPr bwMode="auto">
          <a:xfrm>
            <a:off x="7691438" y="4972050"/>
            <a:ext cx="474662" cy="4841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1</a:t>
            </a:r>
          </a:p>
        </p:txBody>
      </p:sp>
      <p:sp>
        <p:nvSpPr>
          <p:cNvPr id="14365" name="AutoShape 138">
            <a:extLst>
              <a:ext uri="{FF2B5EF4-FFF2-40B4-BE49-F238E27FC236}">
                <a16:creationId xmlns:a16="http://schemas.microsoft.com/office/drawing/2014/main" id="{9B6D99D1-AB29-BA11-F766-514F1AD5B583}"/>
              </a:ext>
            </a:extLst>
          </p:cNvPr>
          <p:cNvSpPr>
            <a:spLocks noChangeArrowheads="1"/>
          </p:cNvSpPr>
          <p:nvPr/>
        </p:nvSpPr>
        <p:spPr bwMode="auto">
          <a:xfrm>
            <a:off x="5837238" y="3843338"/>
            <a:ext cx="2257425" cy="1300162"/>
          </a:xfrm>
          <a:prstGeom prst="parallelogram">
            <a:avLst>
              <a:gd name="adj" fmla="val 52969"/>
            </a:avLst>
          </a:prstGeom>
          <a:solidFill>
            <a:srgbClr val="FF9966"/>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66" name="Line 140">
            <a:extLst>
              <a:ext uri="{FF2B5EF4-FFF2-40B4-BE49-F238E27FC236}">
                <a16:creationId xmlns:a16="http://schemas.microsoft.com/office/drawing/2014/main" id="{21332183-BAF4-F79A-36DB-E04AA943FE97}"/>
              </a:ext>
            </a:extLst>
          </p:cNvPr>
          <p:cNvSpPr>
            <a:spLocks noChangeShapeType="1"/>
          </p:cNvSpPr>
          <p:nvPr/>
        </p:nvSpPr>
        <p:spPr bwMode="auto">
          <a:xfrm rot="17515053" flipH="1" flipV="1">
            <a:off x="5469731" y="4426745"/>
            <a:ext cx="1457325" cy="112712"/>
          </a:xfrm>
          <a:prstGeom prst="line">
            <a:avLst/>
          </a:prstGeom>
          <a:noFill/>
          <a:ln w="38100">
            <a:solidFill>
              <a:schemeClr val="accent2"/>
            </a:solidFill>
            <a:round/>
            <a:headEnd type="triangle" w="med" len="med"/>
            <a:tailEnd/>
          </a:ln>
        </p:spPr>
        <p:txBody>
          <a:bodyPr/>
          <a:lstStyle/>
          <a:p>
            <a:pPr>
              <a:defRPr/>
            </a:pPr>
            <a:endParaRPr lang="es-ES" sz="2116"/>
          </a:p>
        </p:txBody>
      </p:sp>
      <p:sp>
        <p:nvSpPr>
          <p:cNvPr id="14367" name="Text Box 142">
            <a:extLst>
              <a:ext uri="{FF2B5EF4-FFF2-40B4-BE49-F238E27FC236}">
                <a16:creationId xmlns:a16="http://schemas.microsoft.com/office/drawing/2014/main" id="{1356F8AD-99AA-5D90-BFD2-6A7F0A57DB70}"/>
              </a:ext>
            </a:extLst>
          </p:cNvPr>
          <p:cNvSpPr txBox="1">
            <a:spLocks noChangeArrowheads="1"/>
          </p:cNvSpPr>
          <p:nvPr/>
        </p:nvSpPr>
        <p:spPr bwMode="auto">
          <a:xfrm>
            <a:off x="5675313" y="3683000"/>
            <a:ext cx="474662" cy="482600"/>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a:solidFill>
                  <a:schemeClr val="accent2"/>
                </a:solidFill>
              </a:rPr>
              <a:t>b</a:t>
            </a:r>
            <a:r>
              <a:rPr lang="en-US" altLang="es-ES" sz="2539" b="0" baseline="-25000">
                <a:solidFill>
                  <a:schemeClr val="accent2"/>
                </a:solidFill>
              </a:rPr>
              <a:t>2</a:t>
            </a:r>
          </a:p>
        </p:txBody>
      </p:sp>
      <p:sp>
        <p:nvSpPr>
          <p:cNvPr id="14368" name="Line 139">
            <a:extLst>
              <a:ext uri="{FF2B5EF4-FFF2-40B4-BE49-F238E27FC236}">
                <a16:creationId xmlns:a16="http://schemas.microsoft.com/office/drawing/2014/main" id="{70E2A5DD-7427-0E5E-7D16-0C6A1532A1D8}"/>
              </a:ext>
            </a:extLst>
          </p:cNvPr>
          <p:cNvSpPr>
            <a:spLocks noChangeShapeType="1"/>
          </p:cNvSpPr>
          <p:nvPr/>
        </p:nvSpPr>
        <p:spPr bwMode="auto">
          <a:xfrm>
            <a:off x="5918200" y="5133975"/>
            <a:ext cx="1611313" cy="0"/>
          </a:xfrm>
          <a:prstGeom prst="line">
            <a:avLst/>
          </a:prstGeom>
          <a:noFill/>
          <a:ln w="38100">
            <a:solidFill>
              <a:schemeClr val="accent2"/>
            </a:solidFill>
            <a:round/>
            <a:headEnd/>
            <a:tailEnd type="triangle" w="med" len="med"/>
          </a:ln>
        </p:spPr>
        <p:txBody>
          <a:bodyPr/>
          <a:lstStyle/>
          <a:p>
            <a:pPr>
              <a:defRPr/>
            </a:pPr>
            <a:endParaRPr lang="es-ES" sz="2116"/>
          </a:p>
        </p:txBody>
      </p:sp>
      <p:sp>
        <p:nvSpPr>
          <p:cNvPr id="14369" name="Oval 141">
            <a:extLst>
              <a:ext uri="{FF2B5EF4-FFF2-40B4-BE49-F238E27FC236}">
                <a16:creationId xmlns:a16="http://schemas.microsoft.com/office/drawing/2014/main" id="{9A0A90A0-EB9A-515D-50AD-A4327B867C52}"/>
              </a:ext>
            </a:extLst>
          </p:cNvPr>
          <p:cNvSpPr>
            <a:spLocks noChangeArrowheads="1"/>
          </p:cNvSpPr>
          <p:nvPr/>
        </p:nvSpPr>
        <p:spPr bwMode="auto">
          <a:xfrm>
            <a:off x="6078538" y="4892675"/>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0" name="Oval 143">
            <a:extLst>
              <a:ext uri="{FF2B5EF4-FFF2-40B4-BE49-F238E27FC236}">
                <a16:creationId xmlns:a16="http://schemas.microsoft.com/office/drawing/2014/main" id="{BED78530-8C33-5E19-68BE-6CE46CC5E4BF}"/>
              </a:ext>
            </a:extLst>
          </p:cNvPr>
          <p:cNvSpPr>
            <a:spLocks noChangeArrowheads="1"/>
          </p:cNvSpPr>
          <p:nvPr/>
        </p:nvSpPr>
        <p:spPr bwMode="auto">
          <a:xfrm>
            <a:off x="6842125" y="4892675"/>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1" name="Oval 144">
            <a:extLst>
              <a:ext uri="{FF2B5EF4-FFF2-40B4-BE49-F238E27FC236}">
                <a16:creationId xmlns:a16="http://schemas.microsoft.com/office/drawing/2014/main" id="{45EEE95D-139C-6EFA-8516-DAF2842F69BE}"/>
              </a:ext>
            </a:extLst>
          </p:cNvPr>
          <p:cNvSpPr>
            <a:spLocks noChangeArrowheads="1"/>
          </p:cNvSpPr>
          <p:nvPr/>
        </p:nvSpPr>
        <p:spPr bwMode="auto">
          <a:xfrm>
            <a:off x="6438900" y="4894263"/>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2" name="Oval 145">
            <a:extLst>
              <a:ext uri="{FF2B5EF4-FFF2-40B4-BE49-F238E27FC236}">
                <a16:creationId xmlns:a16="http://schemas.microsoft.com/office/drawing/2014/main" id="{E2E26B5A-118E-26ED-0634-688D1DA90A10}"/>
              </a:ext>
            </a:extLst>
          </p:cNvPr>
          <p:cNvSpPr>
            <a:spLocks noChangeArrowheads="1"/>
          </p:cNvSpPr>
          <p:nvPr/>
        </p:nvSpPr>
        <p:spPr bwMode="auto">
          <a:xfrm>
            <a:off x="7245350" y="4894263"/>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3" name="Oval 146">
            <a:extLst>
              <a:ext uri="{FF2B5EF4-FFF2-40B4-BE49-F238E27FC236}">
                <a16:creationId xmlns:a16="http://schemas.microsoft.com/office/drawing/2014/main" id="{FFF62EEE-8D51-2973-336F-33B9B154763F}"/>
              </a:ext>
            </a:extLst>
          </p:cNvPr>
          <p:cNvSpPr>
            <a:spLocks noChangeArrowheads="1"/>
          </p:cNvSpPr>
          <p:nvPr/>
        </p:nvSpPr>
        <p:spPr bwMode="auto">
          <a:xfrm>
            <a:off x="6240463" y="4568825"/>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4" name="Oval 147">
            <a:extLst>
              <a:ext uri="{FF2B5EF4-FFF2-40B4-BE49-F238E27FC236}">
                <a16:creationId xmlns:a16="http://schemas.microsoft.com/office/drawing/2014/main" id="{A74F8A4D-C7D3-E8BD-6E99-9E90A0A1F61F}"/>
              </a:ext>
            </a:extLst>
          </p:cNvPr>
          <p:cNvSpPr>
            <a:spLocks noChangeArrowheads="1"/>
          </p:cNvSpPr>
          <p:nvPr/>
        </p:nvSpPr>
        <p:spPr bwMode="auto">
          <a:xfrm>
            <a:off x="7004050" y="4568825"/>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5" name="Oval 148">
            <a:extLst>
              <a:ext uri="{FF2B5EF4-FFF2-40B4-BE49-F238E27FC236}">
                <a16:creationId xmlns:a16="http://schemas.microsoft.com/office/drawing/2014/main" id="{343EE1FB-8AE1-B64C-6400-4CC47C1565FD}"/>
              </a:ext>
            </a:extLst>
          </p:cNvPr>
          <p:cNvSpPr>
            <a:spLocks noChangeArrowheads="1"/>
          </p:cNvSpPr>
          <p:nvPr/>
        </p:nvSpPr>
        <p:spPr bwMode="auto">
          <a:xfrm>
            <a:off x="6600825" y="457200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6" name="Oval 149">
            <a:extLst>
              <a:ext uri="{FF2B5EF4-FFF2-40B4-BE49-F238E27FC236}">
                <a16:creationId xmlns:a16="http://schemas.microsoft.com/office/drawing/2014/main" id="{CDC408FB-641C-78F2-2D18-D896845B57E4}"/>
              </a:ext>
            </a:extLst>
          </p:cNvPr>
          <p:cNvSpPr>
            <a:spLocks noChangeArrowheads="1"/>
          </p:cNvSpPr>
          <p:nvPr/>
        </p:nvSpPr>
        <p:spPr bwMode="auto">
          <a:xfrm>
            <a:off x="7407275" y="457200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7" name="Oval 150">
            <a:extLst>
              <a:ext uri="{FF2B5EF4-FFF2-40B4-BE49-F238E27FC236}">
                <a16:creationId xmlns:a16="http://schemas.microsoft.com/office/drawing/2014/main" id="{487A5EF1-BBE9-08FB-2430-FF411ACCBA25}"/>
              </a:ext>
            </a:extLst>
          </p:cNvPr>
          <p:cNvSpPr>
            <a:spLocks noChangeArrowheads="1"/>
          </p:cNvSpPr>
          <p:nvPr/>
        </p:nvSpPr>
        <p:spPr bwMode="auto">
          <a:xfrm>
            <a:off x="6400800" y="4246563"/>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8" name="Oval 151">
            <a:extLst>
              <a:ext uri="{FF2B5EF4-FFF2-40B4-BE49-F238E27FC236}">
                <a16:creationId xmlns:a16="http://schemas.microsoft.com/office/drawing/2014/main" id="{5EDBC07E-6285-EDB2-A863-FCFEAC73A547}"/>
              </a:ext>
            </a:extLst>
          </p:cNvPr>
          <p:cNvSpPr>
            <a:spLocks noChangeArrowheads="1"/>
          </p:cNvSpPr>
          <p:nvPr/>
        </p:nvSpPr>
        <p:spPr bwMode="auto">
          <a:xfrm>
            <a:off x="7164388" y="4246563"/>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79" name="Oval 152">
            <a:extLst>
              <a:ext uri="{FF2B5EF4-FFF2-40B4-BE49-F238E27FC236}">
                <a16:creationId xmlns:a16="http://schemas.microsoft.com/office/drawing/2014/main" id="{0C6AF72E-983D-C68A-E2EB-A8BDD1460A80}"/>
              </a:ext>
            </a:extLst>
          </p:cNvPr>
          <p:cNvSpPr>
            <a:spLocks noChangeArrowheads="1"/>
          </p:cNvSpPr>
          <p:nvPr/>
        </p:nvSpPr>
        <p:spPr bwMode="auto">
          <a:xfrm>
            <a:off x="6762750" y="4248150"/>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80" name="Oval 153">
            <a:extLst>
              <a:ext uri="{FF2B5EF4-FFF2-40B4-BE49-F238E27FC236}">
                <a16:creationId xmlns:a16="http://schemas.microsoft.com/office/drawing/2014/main" id="{80000CBC-53F9-A170-FDBD-6C6250A82AD2}"/>
              </a:ext>
            </a:extLst>
          </p:cNvPr>
          <p:cNvSpPr>
            <a:spLocks noChangeArrowheads="1"/>
          </p:cNvSpPr>
          <p:nvPr/>
        </p:nvSpPr>
        <p:spPr bwMode="auto">
          <a:xfrm>
            <a:off x="7567613" y="4248150"/>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81" name="Oval 154">
            <a:extLst>
              <a:ext uri="{FF2B5EF4-FFF2-40B4-BE49-F238E27FC236}">
                <a16:creationId xmlns:a16="http://schemas.microsoft.com/office/drawing/2014/main" id="{CDA73D8C-ACC7-6364-AC82-8813EFB9D616}"/>
              </a:ext>
            </a:extLst>
          </p:cNvPr>
          <p:cNvSpPr>
            <a:spLocks noChangeArrowheads="1"/>
          </p:cNvSpPr>
          <p:nvPr/>
        </p:nvSpPr>
        <p:spPr bwMode="auto">
          <a:xfrm>
            <a:off x="6562725" y="392430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82" name="Oval 155">
            <a:extLst>
              <a:ext uri="{FF2B5EF4-FFF2-40B4-BE49-F238E27FC236}">
                <a16:creationId xmlns:a16="http://schemas.microsoft.com/office/drawing/2014/main" id="{442836E3-97E8-1AE1-088C-DEB2B36BEF89}"/>
              </a:ext>
            </a:extLst>
          </p:cNvPr>
          <p:cNvSpPr>
            <a:spLocks noChangeArrowheads="1"/>
          </p:cNvSpPr>
          <p:nvPr/>
        </p:nvSpPr>
        <p:spPr bwMode="auto">
          <a:xfrm>
            <a:off x="7326313" y="392430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83" name="Oval 156">
            <a:extLst>
              <a:ext uri="{FF2B5EF4-FFF2-40B4-BE49-F238E27FC236}">
                <a16:creationId xmlns:a16="http://schemas.microsoft.com/office/drawing/2014/main" id="{50F86F12-5504-FE10-7610-76FCE5D1CB3C}"/>
              </a:ext>
            </a:extLst>
          </p:cNvPr>
          <p:cNvSpPr>
            <a:spLocks noChangeArrowheads="1"/>
          </p:cNvSpPr>
          <p:nvPr/>
        </p:nvSpPr>
        <p:spPr bwMode="auto">
          <a:xfrm>
            <a:off x="6923088" y="39258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4384" name="Oval 157">
            <a:extLst>
              <a:ext uri="{FF2B5EF4-FFF2-40B4-BE49-F238E27FC236}">
                <a16:creationId xmlns:a16="http://schemas.microsoft.com/office/drawing/2014/main" id="{FBB22215-C715-0A68-FCD0-D7FEC3293FE1}"/>
              </a:ext>
            </a:extLst>
          </p:cNvPr>
          <p:cNvSpPr>
            <a:spLocks noChangeArrowheads="1"/>
          </p:cNvSpPr>
          <p:nvPr/>
        </p:nvSpPr>
        <p:spPr bwMode="auto">
          <a:xfrm>
            <a:off x="7729538" y="39258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EA85CB3-9E94-BA93-7360-0E4E2EE1E569}"/>
              </a:ext>
            </a:extLst>
          </p:cNvPr>
          <p:cNvSpPr>
            <a:spLocks noGrp="1" noChangeArrowheads="1"/>
          </p:cNvSpPr>
          <p:nvPr>
            <p:ph type="title"/>
          </p:nvPr>
        </p:nvSpPr>
        <p:spPr/>
        <p:txBody>
          <a:bodyPr/>
          <a:lstStyle/>
          <a:p>
            <a:pPr eaLnBrk="1" hangingPunct="1"/>
            <a:r>
              <a:rPr lang="en-US" altLang="es-ES" sz="2800"/>
              <a:t>Why it might be better </a:t>
            </a:r>
            <a:br>
              <a:rPr lang="en-US" altLang="es-ES" sz="2800"/>
            </a:br>
            <a:r>
              <a:rPr lang="en-US" altLang="es-ES" sz="2800"/>
              <a:t>to use a shifted grid</a:t>
            </a:r>
          </a:p>
        </p:txBody>
      </p:sp>
      <p:sp>
        <p:nvSpPr>
          <p:cNvPr id="15363" name="Rectangle 49">
            <a:extLst>
              <a:ext uri="{FF2B5EF4-FFF2-40B4-BE49-F238E27FC236}">
                <a16:creationId xmlns:a16="http://schemas.microsoft.com/office/drawing/2014/main" id="{EC842C0C-66F2-2B52-FFD3-78BDB6689D66}"/>
              </a:ext>
            </a:extLst>
          </p:cNvPr>
          <p:cNvSpPr>
            <a:spLocks noChangeArrowheads="1"/>
          </p:cNvSpPr>
          <p:nvPr/>
        </p:nvSpPr>
        <p:spPr bwMode="auto">
          <a:xfrm>
            <a:off x="1846263" y="2138363"/>
            <a:ext cx="2901950" cy="2901950"/>
          </a:xfrm>
          <a:prstGeom prst="rect">
            <a:avLst/>
          </a:prstGeom>
          <a:solidFill>
            <a:srgbClr val="FF99FF"/>
          </a:solidFill>
          <a:ln w="9525" algn="ctr">
            <a:solidFill>
              <a:schemeClr val="tx1"/>
            </a:solidFill>
            <a:round/>
            <a:headEnd/>
            <a:tailEnd/>
          </a:ln>
        </p:spPr>
        <p:txBody>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64" name="Right Triangle 51">
            <a:extLst>
              <a:ext uri="{FF2B5EF4-FFF2-40B4-BE49-F238E27FC236}">
                <a16:creationId xmlns:a16="http://schemas.microsoft.com/office/drawing/2014/main" id="{5B5C146A-0316-2D28-4EA7-D8646BBDB282}"/>
              </a:ext>
            </a:extLst>
          </p:cNvPr>
          <p:cNvSpPr>
            <a:spLocks noChangeArrowheads="1"/>
          </p:cNvSpPr>
          <p:nvPr/>
        </p:nvSpPr>
        <p:spPr bwMode="auto">
          <a:xfrm rot="5400000">
            <a:off x="3317082" y="2158206"/>
            <a:ext cx="1411288" cy="1450975"/>
          </a:xfrm>
          <a:prstGeom prst="rtTriangle">
            <a:avLst/>
          </a:prstGeom>
          <a:solidFill>
            <a:srgbClr val="FF00FF"/>
          </a:solidFill>
          <a:ln w="9525" algn="ctr">
            <a:solidFill>
              <a:schemeClr val="tx1"/>
            </a:solidFill>
            <a:round/>
            <a:headEnd/>
            <a:tailEnd/>
          </a:ln>
        </p:spPr>
        <p:txBody>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65" name="Rectangle 52">
            <a:extLst>
              <a:ext uri="{FF2B5EF4-FFF2-40B4-BE49-F238E27FC236}">
                <a16:creationId xmlns:a16="http://schemas.microsoft.com/office/drawing/2014/main" id="{278D5BD9-B28E-4DC7-8E7E-171EC5C8A463}"/>
              </a:ext>
            </a:extLst>
          </p:cNvPr>
          <p:cNvSpPr>
            <a:spLocks noChangeArrowheads="1"/>
          </p:cNvSpPr>
          <p:nvPr/>
        </p:nvSpPr>
        <p:spPr bwMode="auto">
          <a:xfrm>
            <a:off x="5918200" y="2138363"/>
            <a:ext cx="2901950" cy="2901950"/>
          </a:xfrm>
          <a:prstGeom prst="rect">
            <a:avLst/>
          </a:prstGeom>
          <a:solidFill>
            <a:srgbClr val="FF99FF"/>
          </a:solidFill>
          <a:ln w="9525" algn="ctr">
            <a:solidFill>
              <a:schemeClr val="tx1"/>
            </a:solidFill>
            <a:round/>
            <a:headEnd/>
            <a:tailEnd/>
          </a:ln>
        </p:spPr>
        <p:txBody>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66" name="Right Triangle 53">
            <a:extLst>
              <a:ext uri="{FF2B5EF4-FFF2-40B4-BE49-F238E27FC236}">
                <a16:creationId xmlns:a16="http://schemas.microsoft.com/office/drawing/2014/main" id="{EE4C0E36-A3FC-7CAE-6FAC-04A742B9F8F3}"/>
              </a:ext>
            </a:extLst>
          </p:cNvPr>
          <p:cNvSpPr>
            <a:spLocks noChangeArrowheads="1"/>
          </p:cNvSpPr>
          <p:nvPr/>
        </p:nvSpPr>
        <p:spPr bwMode="auto">
          <a:xfrm rot="5400000">
            <a:off x="7387432" y="2158206"/>
            <a:ext cx="1411288" cy="1450975"/>
          </a:xfrm>
          <a:prstGeom prst="rtTriangle">
            <a:avLst/>
          </a:prstGeom>
          <a:solidFill>
            <a:srgbClr val="FF00FF"/>
          </a:solidFill>
          <a:ln w="9525" algn="ctr">
            <a:solidFill>
              <a:schemeClr val="tx1"/>
            </a:solidFill>
            <a:round/>
            <a:headEnd/>
            <a:tailEnd/>
          </a:ln>
        </p:spPr>
        <p:txBody>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67" name="Oval 134">
            <a:extLst>
              <a:ext uri="{FF2B5EF4-FFF2-40B4-BE49-F238E27FC236}">
                <a16:creationId xmlns:a16="http://schemas.microsoft.com/office/drawing/2014/main" id="{C62DDD68-5BB6-3E98-A534-A9A087FA38C2}"/>
              </a:ext>
            </a:extLst>
          </p:cNvPr>
          <p:cNvSpPr>
            <a:spLocks noChangeArrowheads="1"/>
          </p:cNvSpPr>
          <p:nvPr/>
        </p:nvSpPr>
        <p:spPr bwMode="auto">
          <a:xfrm>
            <a:off x="1806575" y="2097088"/>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68" name="Oval 134">
            <a:extLst>
              <a:ext uri="{FF2B5EF4-FFF2-40B4-BE49-F238E27FC236}">
                <a16:creationId xmlns:a16="http://schemas.microsoft.com/office/drawing/2014/main" id="{65C2DC07-A602-431F-832C-2BFDAA387065}"/>
              </a:ext>
            </a:extLst>
          </p:cNvPr>
          <p:cNvSpPr>
            <a:spLocks noChangeArrowheads="1"/>
          </p:cNvSpPr>
          <p:nvPr/>
        </p:nvSpPr>
        <p:spPr bwMode="auto">
          <a:xfrm>
            <a:off x="3255963" y="20970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69" name="Oval 134">
            <a:extLst>
              <a:ext uri="{FF2B5EF4-FFF2-40B4-BE49-F238E27FC236}">
                <a16:creationId xmlns:a16="http://schemas.microsoft.com/office/drawing/2014/main" id="{9E750F82-1E64-5476-9F42-4BFC5D575929}"/>
              </a:ext>
            </a:extLst>
          </p:cNvPr>
          <p:cNvSpPr>
            <a:spLocks noChangeArrowheads="1"/>
          </p:cNvSpPr>
          <p:nvPr/>
        </p:nvSpPr>
        <p:spPr bwMode="auto">
          <a:xfrm>
            <a:off x="3738563" y="2097088"/>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0" name="Oval 134">
            <a:extLst>
              <a:ext uri="{FF2B5EF4-FFF2-40B4-BE49-F238E27FC236}">
                <a16:creationId xmlns:a16="http://schemas.microsoft.com/office/drawing/2014/main" id="{C1799926-43D5-5104-76D8-3618524412C5}"/>
              </a:ext>
            </a:extLst>
          </p:cNvPr>
          <p:cNvSpPr>
            <a:spLocks noChangeArrowheads="1"/>
          </p:cNvSpPr>
          <p:nvPr/>
        </p:nvSpPr>
        <p:spPr bwMode="auto">
          <a:xfrm>
            <a:off x="4184650" y="209550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1" name="Oval 134">
            <a:extLst>
              <a:ext uri="{FF2B5EF4-FFF2-40B4-BE49-F238E27FC236}">
                <a16:creationId xmlns:a16="http://schemas.microsoft.com/office/drawing/2014/main" id="{28823801-3E29-25BC-67E7-06B2C73DC867}"/>
              </a:ext>
            </a:extLst>
          </p:cNvPr>
          <p:cNvSpPr>
            <a:spLocks noChangeArrowheads="1"/>
          </p:cNvSpPr>
          <p:nvPr/>
        </p:nvSpPr>
        <p:spPr bwMode="auto">
          <a:xfrm>
            <a:off x="4706938" y="20970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2" name="Oval 134">
            <a:extLst>
              <a:ext uri="{FF2B5EF4-FFF2-40B4-BE49-F238E27FC236}">
                <a16:creationId xmlns:a16="http://schemas.microsoft.com/office/drawing/2014/main" id="{B9607F29-149C-CE8C-F00D-890888990E98}"/>
              </a:ext>
            </a:extLst>
          </p:cNvPr>
          <p:cNvSpPr>
            <a:spLocks noChangeArrowheads="1"/>
          </p:cNvSpPr>
          <p:nvPr/>
        </p:nvSpPr>
        <p:spPr bwMode="auto">
          <a:xfrm>
            <a:off x="2773363" y="20970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3" name="Oval 134">
            <a:extLst>
              <a:ext uri="{FF2B5EF4-FFF2-40B4-BE49-F238E27FC236}">
                <a16:creationId xmlns:a16="http://schemas.microsoft.com/office/drawing/2014/main" id="{611F1725-70D2-2F93-96EE-079039674973}"/>
              </a:ext>
            </a:extLst>
          </p:cNvPr>
          <p:cNvSpPr>
            <a:spLocks noChangeArrowheads="1"/>
          </p:cNvSpPr>
          <p:nvPr/>
        </p:nvSpPr>
        <p:spPr bwMode="auto">
          <a:xfrm>
            <a:off x="2287588" y="2097088"/>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4" name="Oval 134">
            <a:extLst>
              <a:ext uri="{FF2B5EF4-FFF2-40B4-BE49-F238E27FC236}">
                <a16:creationId xmlns:a16="http://schemas.microsoft.com/office/drawing/2014/main" id="{512B6717-59B6-2851-5E02-00554A667FD2}"/>
              </a:ext>
            </a:extLst>
          </p:cNvPr>
          <p:cNvSpPr>
            <a:spLocks noChangeArrowheads="1"/>
          </p:cNvSpPr>
          <p:nvPr/>
        </p:nvSpPr>
        <p:spPr bwMode="auto">
          <a:xfrm>
            <a:off x="1806575" y="254317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5" name="Oval 134">
            <a:extLst>
              <a:ext uri="{FF2B5EF4-FFF2-40B4-BE49-F238E27FC236}">
                <a16:creationId xmlns:a16="http://schemas.microsoft.com/office/drawing/2014/main" id="{EB0FC8F0-FFAD-1CD6-008A-4BB87511E065}"/>
              </a:ext>
            </a:extLst>
          </p:cNvPr>
          <p:cNvSpPr>
            <a:spLocks noChangeArrowheads="1"/>
          </p:cNvSpPr>
          <p:nvPr/>
        </p:nvSpPr>
        <p:spPr bwMode="auto">
          <a:xfrm>
            <a:off x="3255963" y="2543175"/>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6" name="Oval 134">
            <a:extLst>
              <a:ext uri="{FF2B5EF4-FFF2-40B4-BE49-F238E27FC236}">
                <a16:creationId xmlns:a16="http://schemas.microsoft.com/office/drawing/2014/main" id="{6CF756BE-C40F-7A86-FB27-D42BBD5E1446}"/>
              </a:ext>
            </a:extLst>
          </p:cNvPr>
          <p:cNvSpPr>
            <a:spLocks noChangeArrowheads="1"/>
          </p:cNvSpPr>
          <p:nvPr/>
        </p:nvSpPr>
        <p:spPr bwMode="auto">
          <a:xfrm>
            <a:off x="3738563" y="2543175"/>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7" name="Oval 134">
            <a:extLst>
              <a:ext uri="{FF2B5EF4-FFF2-40B4-BE49-F238E27FC236}">
                <a16:creationId xmlns:a16="http://schemas.microsoft.com/office/drawing/2014/main" id="{14758639-03FA-6A0F-D8AC-131C3867F045}"/>
              </a:ext>
            </a:extLst>
          </p:cNvPr>
          <p:cNvSpPr>
            <a:spLocks noChangeArrowheads="1"/>
          </p:cNvSpPr>
          <p:nvPr/>
        </p:nvSpPr>
        <p:spPr bwMode="auto">
          <a:xfrm>
            <a:off x="4184650" y="2541588"/>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8" name="Oval 134">
            <a:extLst>
              <a:ext uri="{FF2B5EF4-FFF2-40B4-BE49-F238E27FC236}">
                <a16:creationId xmlns:a16="http://schemas.microsoft.com/office/drawing/2014/main" id="{49F22888-2A9B-F297-3E41-F1E1F736F552}"/>
              </a:ext>
            </a:extLst>
          </p:cNvPr>
          <p:cNvSpPr>
            <a:spLocks noChangeArrowheads="1"/>
          </p:cNvSpPr>
          <p:nvPr/>
        </p:nvSpPr>
        <p:spPr bwMode="auto">
          <a:xfrm>
            <a:off x="4706938" y="2543175"/>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79" name="Oval 134">
            <a:extLst>
              <a:ext uri="{FF2B5EF4-FFF2-40B4-BE49-F238E27FC236}">
                <a16:creationId xmlns:a16="http://schemas.microsoft.com/office/drawing/2014/main" id="{4B75FA16-2284-33D0-1E16-3FD9318183F0}"/>
              </a:ext>
            </a:extLst>
          </p:cNvPr>
          <p:cNvSpPr>
            <a:spLocks noChangeArrowheads="1"/>
          </p:cNvSpPr>
          <p:nvPr/>
        </p:nvSpPr>
        <p:spPr bwMode="auto">
          <a:xfrm>
            <a:off x="2773363" y="2543175"/>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0" name="Oval 134">
            <a:extLst>
              <a:ext uri="{FF2B5EF4-FFF2-40B4-BE49-F238E27FC236}">
                <a16:creationId xmlns:a16="http://schemas.microsoft.com/office/drawing/2014/main" id="{8232CDCB-B15B-15B4-9C71-480A64830407}"/>
              </a:ext>
            </a:extLst>
          </p:cNvPr>
          <p:cNvSpPr>
            <a:spLocks noChangeArrowheads="1"/>
          </p:cNvSpPr>
          <p:nvPr/>
        </p:nvSpPr>
        <p:spPr bwMode="auto">
          <a:xfrm>
            <a:off x="2287588" y="2543175"/>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1" name="Oval 134">
            <a:extLst>
              <a:ext uri="{FF2B5EF4-FFF2-40B4-BE49-F238E27FC236}">
                <a16:creationId xmlns:a16="http://schemas.microsoft.com/office/drawing/2014/main" id="{CFD4F36F-F473-5820-56BB-99EC7F101FD2}"/>
              </a:ext>
            </a:extLst>
          </p:cNvPr>
          <p:cNvSpPr>
            <a:spLocks noChangeArrowheads="1"/>
          </p:cNvSpPr>
          <p:nvPr/>
        </p:nvSpPr>
        <p:spPr bwMode="auto">
          <a:xfrm>
            <a:off x="1806575" y="302260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2" name="Oval 134">
            <a:extLst>
              <a:ext uri="{FF2B5EF4-FFF2-40B4-BE49-F238E27FC236}">
                <a16:creationId xmlns:a16="http://schemas.microsoft.com/office/drawing/2014/main" id="{8D8BABC8-3486-0C18-7259-D5DD076FC997}"/>
              </a:ext>
            </a:extLst>
          </p:cNvPr>
          <p:cNvSpPr>
            <a:spLocks noChangeArrowheads="1"/>
          </p:cNvSpPr>
          <p:nvPr/>
        </p:nvSpPr>
        <p:spPr bwMode="auto">
          <a:xfrm>
            <a:off x="3255963" y="302260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3" name="Oval 134">
            <a:extLst>
              <a:ext uri="{FF2B5EF4-FFF2-40B4-BE49-F238E27FC236}">
                <a16:creationId xmlns:a16="http://schemas.microsoft.com/office/drawing/2014/main" id="{B60D4749-5C95-97EE-112C-0B1FF5745E16}"/>
              </a:ext>
            </a:extLst>
          </p:cNvPr>
          <p:cNvSpPr>
            <a:spLocks noChangeArrowheads="1"/>
          </p:cNvSpPr>
          <p:nvPr/>
        </p:nvSpPr>
        <p:spPr bwMode="auto">
          <a:xfrm>
            <a:off x="3738563" y="3022600"/>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4" name="Oval 134">
            <a:extLst>
              <a:ext uri="{FF2B5EF4-FFF2-40B4-BE49-F238E27FC236}">
                <a16:creationId xmlns:a16="http://schemas.microsoft.com/office/drawing/2014/main" id="{5EF1ACD9-74B4-88B2-F130-27C2E4BA5F26}"/>
              </a:ext>
            </a:extLst>
          </p:cNvPr>
          <p:cNvSpPr>
            <a:spLocks noChangeArrowheads="1"/>
          </p:cNvSpPr>
          <p:nvPr/>
        </p:nvSpPr>
        <p:spPr bwMode="auto">
          <a:xfrm>
            <a:off x="4184650" y="302101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5" name="Oval 134">
            <a:extLst>
              <a:ext uri="{FF2B5EF4-FFF2-40B4-BE49-F238E27FC236}">
                <a16:creationId xmlns:a16="http://schemas.microsoft.com/office/drawing/2014/main" id="{8E956829-0284-1AA5-8AFF-F402306B2D8E}"/>
              </a:ext>
            </a:extLst>
          </p:cNvPr>
          <p:cNvSpPr>
            <a:spLocks noChangeArrowheads="1"/>
          </p:cNvSpPr>
          <p:nvPr/>
        </p:nvSpPr>
        <p:spPr bwMode="auto">
          <a:xfrm>
            <a:off x="4706938" y="302260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6" name="Oval 134">
            <a:extLst>
              <a:ext uri="{FF2B5EF4-FFF2-40B4-BE49-F238E27FC236}">
                <a16:creationId xmlns:a16="http://schemas.microsoft.com/office/drawing/2014/main" id="{4461592B-B5BD-485F-74E1-FC4BFA82377E}"/>
              </a:ext>
            </a:extLst>
          </p:cNvPr>
          <p:cNvSpPr>
            <a:spLocks noChangeArrowheads="1"/>
          </p:cNvSpPr>
          <p:nvPr/>
        </p:nvSpPr>
        <p:spPr bwMode="auto">
          <a:xfrm>
            <a:off x="2773363" y="302260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7" name="Oval 134">
            <a:extLst>
              <a:ext uri="{FF2B5EF4-FFF2-40B4-BE49-F238E27FC236}">
                <a16:creationId xmlns:a16="http://schemas.microsoft.com/office/drawing/2014/main" id="{44B3F7AA-5552-6C50-347B-E4A296C3AE1E}"/>
              </a:ext>
            </a:extLst>
          </p:cNvPr>
          <p:cNvSpPr>
            <a:spLocks noChangeArrowheads="1"/>
          </p:cNvSpPr>
          <p:nvPr/>
        </p:nvSpPr>
        <p:spPr bwMode="auto">
          <a:xfrm>
            <a:off x="2287588" y="3022600"/>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8" name="Oval 134">
            <a:extLst>
              <a:ext uri="{FF2B5EF4-FFF2-40B4-BE49-F238E27FC236}">
                <a16:creationId xmlns:a16="http://schemas.microsoft.com/office/drawing/2014/main" id="{A8AC4727-6760-7664-0E66-816DD7067246}"/>
              </a:ext>
            </a:extLst>
          </p:cNvPr>
          <p:cNvSpPr>
            <a:spLocks noChangeArrowheads="1"/>
          </p:cNvSpPr>
          <p:nvPr/>
        </p:nvSpPr>
        <p:spPr bwMode="auto">
          <a:xfrm>
            <a:off x="1806575" y="3465513"/>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89" name="Oval 134">
            <a:extLst>
              <a:ext uri="{FF2B5EF4-FFF2-40B4-BE49-F238E27FC236}">
                <a16:creationId xmlns:a16="http://schemas.microsoft.com/office/drawing/2014/main" id="{7AB9587F-8458-97C9-741C-E3943708B07A}"/>
              </a:ext>
            </a:extLst>
          </p:cNvPr>
          <p:cNvSpPr>
            <a:spLocks noChangeArrowheads="1"/>
          </p:cNvSpPr>
          <p:nvPr/>
        </p:nvSpPr>
        <p:spPr bwMode="auto">
          <a:xfrm>
            <a:off x="3255963" y="3465513"/>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0" name="Oval 134">
            <a:extLst>
              <a:ext uri="{FF2B5EF4-FFF2-40B4-BE49-F238E27FC236}">
                <a16:creationId xmlns:a16="http://schemas.microsoft.com/office/drawing/2014/main" id="{6A29B001-9454-2D40-A651-F667A50C692A}"/>
              </a:ext>
            </a:extLst>
          </p:cNvPr>
          <p:cNvSpPr>
            <a:spLocks noChangeArrowheads="1"/>
          </p:cNvSpPr>
          <p:nvPr/>
        </p:nvSpPr>
        <p:spPr bwMode="auto">
          <a:xfrm>
            <a:off x="3738563" y="3465513"/>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1" name="Oval 134">
            <a:extLst>
              <a:ext uri="{FF2B5EF4-FFF2-40B4-BE49-F238E27FC236}">
                <a16:creationId xmlns:a16="http://schemas.microsoft.com/office/drawing/2014/main" id="{B66DB605-89F8-F421-C63E-5524C9180520}"/>
              </a:ext>
            </a:extLst>
          </p:cNvPr>
          <p:cNvSpPr>
            <a:spLocks noChangeArrowheads="1"/>
          </p:cNvSpPr>
          <p:nvPr/>
        </p:nvSpPr>
        <p:spPr bwMode="auto">
          <a:xfrm>
            <a:off x="4184650" y="3463925"/>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2" name="Oval 134">
            <a:extLst>
              <a:ext uri="{FF2B5EF4-FFF2-40B4-BE49-F238E27FC236}">
                <a16:creationId xmlns:a16="http://schemas.microsoft.com/office/drawing/2014/main" id="{F28BE70B-2168-606F-E4B7-C63DD00FA661}"/>
              </a:ext>
            </a:extLst>
          </p:cNvPr>
          <p:cNvSpPr>
            <a:spLocks noChangeArrowheads="1"/>
          </p:cNvSpPr>
          <p:nvPr/>
        </p:nvSpPr>
        <p:spPr bwMode="auto">
          <a:xfrm>
            <a:off x="4706938" y="3465513"/>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3" name="Oval 134">
            <a:extLst>
              <a:ext uri="{FF2B5EF4-FFF2-40B4-BE49-F238E27FC236}">
                <a16:creationId xmlns:a16="http://schemas.microsoft.com/office/drawing/2014/main" id="{A6F31F08-3984-2A17-1D11-C738938DA7F8}"/>
              </a:ext>
            </a:extLst>
          </p:cNvPr>
          <p:cNvSpPr>
            <a:spLocks noChangeArrowheads="1"/>
          </p:cNvSpPr>
          <p:nvPr/>
        </p:nvSpPr>
        <p:spPr bwMode="auto">
          <a:xfrm>
            <a:off x="2773363" y="3465513"/>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4" name="Oval 134">
            <a:extLst>
              <a:ext uri="{FF2B5EF4-FFF2-40B4-BE49-F238E27FC236}">
                <a16:creationId xmlns:a16="http://schemas.microsoft.com/office/drawing/2014/main" id="{DE04F0D2-811A-2EFC-B812-268EEB7FCACB}"/>
              </a:ext>
            </a:extLst>
          </p:cNvPr>
          <p:cNvSpPr>
            <a:spLocks noChangeArrowheads="1"/>
          </p:cNvSpPr>
          <p:nvPr/>
        </p:nvSpPr>
        <p:spPr bwMode="auto">
          <a:xfrm>
            <a:off x="2287588" y="3465513"/>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5" name="Oval 134">
            <a:extLst>
              <a:ext uri="{FF2B5EF4-FFF2-40B4-BE49-F238E27FC236}">
                <a16:creationId xmlns:a16="http://schemas.microsoft.com/office/drawing/2014/main" id="{5C0B7023-D342-1C73-ED1A-E763BB458775}"/>
              </a:ext>
            </a:extLst>
          </p:cNvPr>
          <p:cNvSpPr>
            <a:spLocks noChangeArrowheads="1"/>
          </p:cNvSpPr>
          <p:nvPr/>
        </p:nvSpPr>
        <p:spPr bwMode="auto">
          <a:xfrm>
            <a:off x="1806575" y="3989388"/>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6" name="Oval 134">
            <a:extLst>
              <a:ext uri="{FF2B5EF4-FFF2-40B4-BE49-F238E27FC236}">
                <a16:creationId xmlns:a16="http://schemas.microsoft.com/office/drawing/2014/main" id="{169599E1-30B5-C66B-EB3E-01BFA81E1642}"/>
              </a:ext>
            </a:extLst>
          </p:cNvPr>
          <p:cNvSpPr>
            <a:spLocks noChangeArrowheads="1"/>
          </p:cNvSpPr>
          <p:nvPr/>
        </p:nvSpPr>
        <p:spPr bwMode="auto">
          <a:xfrm>
            <a:off x="3255963" y="39893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7" name="Oval 134">
            <a:extLst>
              <a:ext uri="{FF2B5EF4-FFF2-40B4-BE49-F238E27FC236}">
                <a16:creationId xmlns:a16="http://schemas.microsoft.com/office/drawing/2014/main" id="{5EA0C5D6-00DC-3E18-1087-DDABD49E8805}"/>
              </a:ext>
            </a:extLst>
          </p:cNvPr>
          <p:cNvSpPr>
            <a:spLocks noChangeArrowheads="1"/>
          </p:cNvSpPr>
          <p:nvPr/>
        </p:nvSpPr>
        <p:spPr bwMode="auto">
          <a:xfrm>
            <a:off x="3738563" y="3989388"/>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8" name="Oval 134">
            <a:extLst>
              <a:ext uri="{FF2B5EF4-FFF2-40B4-BE49-F238E27FC236}">
                <a16:creationId xmlns:a16="http://schemas.microsoft.com/office/drawing/2014/main" id="{E031B893-060F-3CD8-EA00-8D9C5FE57EBA}"/>
              </a:ext>
            </a:extLst>
          </p:cNvPr>
          <p:cNvSpPr>
            <a:spLocks noChangeArrowheads="1"/>
          </p:cNvSpPr>
          <p:nvPr/>
        </p:nvSpPr>
        <p:spPr bwMode="auto">
          <a:xfrm>
            <a:off x="4184650" y="3987800"/>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399" name="Oval 134">
            <a:extLst>
              <a:ext uri="{FF2B5EF4-FFF2-40B4-BE49-F238E27FC236}">
                <a16:creationId xmlns:a16="http://schemas.microsoft.com/office/drawing/2014/main" id="{EAA1388B-E435-FEED-D6E3-F3722590CEC9}"/>
              </a:ext>
            </a:extLst>
          </p:cNvPr>
          <p:cNvSpPr>
            <a:spLocks noChangeArrowheads="1"/>
          </p:cNvSpPr>
          <p:nvPr/>
        </p:nvSpPr>
        <p:spPr bwMode="auto">
          <a:xfrm>
            <a:off x="4706938" y="39893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0" name="Oval 134">
            <a:extLst>
              <a:ext uri="{FF2B5EF4-FFF2-40B4-BE49-F238E27FC236}">
                <a16:creationId xmlns:a16="http://schemas.microsoft.com/office/drawing/2014/main" id="{FAF75AB4-A8D7-7609-7C67-810A66D08956}"/>
              </a:ext>
            </a:extLst>
          </p:cNvPr>
          <p:cNvSpPr>
            <a:spLocks noChangeArrowheads="1"/>
          </p:cNvSpPr>
          <p:nvPr/>
        </p:nvSpPr>
        <p:spPr bwMode="auto">
          <a:xfrm>
            <a:off x="2773363" y="398938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1" name="Oval 134">
            <a:extLst>
              <a:ext uri="{FF2B5EF4-FFF2-40B4-BE49-F238E27FC236}">
                <a16:creationId xmlns:a16="http://schemas.microsoft.com/office/drawing/2014/main" id="{C5BFAF20-C5B4-C95E-7A95-6E30F97ED8A5}"/>
              </a:ext>
            </a:extLst>
          </p:cNvPr>
          <p:cNvSpPr>
            <a:spLocks noChangeArrowheads="1"/>
          </p:cNvSpPr>
          <p:nvPr/>
        </p:nvSpPr>
        <p:spPr bwMode="auto">
          <a:xfrm>
            <a:off x="2287588" y="3989388"/>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2" name="Oval 134">
            <a:extLst>
              <a:ext uri="{FF2B5EF4-FFF2-40B4-BE49-F238E27FC236}">
                <a16:creationId xmlns:a16="http://schemas.microsoft.com/office/drawing/2014/main" id="{A6F47948-6559-902F-8881-381B863A1258}"/>
              </a:ext>
            </a:extLst>
          </p:cNvPr>
          <p:cNvSpPr>
            <a:spLocks noChangeArrowheads="1"/>
          </p:cNvSpPr>
          <p:nvPr/>
        </p:nvSpPr>
        <p:spPr bwMode="auto">
          <a:xfrm>
            <a:off x="1765300" y="4473575"/>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3" name="Oval 134">
            <a:extLst>
              <a:ext uri="{FF2B5EF4-FFF2-40B4-BE49-F238E27FC236}">
                <a16:creationId xmlns:a16="http://schemas.microsoft.com/office/drawing/2014/main" id="{E9D8DC94-9D64-C3FB-1AF8-3DB4DB752258}"/>
              </a:ext>
            </a:extLst>
          </p:cNvPr>
          <p:cNvSpPr>
            <a:spLocks noChangeArrowheads="1"/>
          </p:cNvSpPr>
          <p:nvPr/>
        </p:nvSpPr>
        <p:spPr bwMode="auto">
          <a:xfrm>
            <a:off x="3214688" y="4473575"/>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4" name="Oval 134">
            <a:extLst>
              <a:ext uri="{FF2B5EF4-FFF2-40B4-BE49-F238E27FC236}">
                <a16:creationId xmlns:a16="http://schemas.microsoft.com/office/drawing/2014/main" id="{B535F52C-CF48-2C0E-A3D0-D5517CABEBF4}"/>
              </a:ext>
            </a:extLst>
          </p:cNvPr>
          <p:cNvSpPr>
            <a:spLocks noChangeArrowheads="1"/>
          </p:cNvSpPr>
          <p:nvPr/>
        </p:nvSpPr>
        <p:spPr bwMode="auto">
          <a:xfrm>
            <a:off x="3698875" y="447357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5" name="Oval 134">
            <a:extLst>
              <a:ext uri="{FF2B5EF4-FFF2-40B4-BE49-F238E27FC236}">
                <a16:creationId xmlns:a16="http://schemas.microsoft.com/office/drawing/2014/main" id="{4C2C8D89-3D10-6BB7-7CF1-817928BC32BD}"/>
              </a:ext>
            </a:extLst>
          </p:cNvPr>
          <p:cNvSpPr>
            <a:spLocks noChangeArrowheads="1"/>
          </p:cNvSpPr>
          <p:nvPr/>
        </p:nvSpPr>
        <p:spPr bwMode="auto">
          <a:xfrm>
            <a:off x="4143375" y="4471988"/>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6" name="Oval 134">
            <a:extLst>
              <a:ext uri="{FF2B5EF4-FFF2-40B4-BE49-F238E27FC236}">
                <a16:creationId xmlns:a16="http://schemas.microsoft.com/office/drawing/2014/main" id="{78862026-03A4-D0BA-2344-C1E34A8696BA}"/>
              </a:ext>
            </a:extLst>
          </p:cNvPr>
          <p:cNvSpPr>
            <a:spLocks noChangeArrowheads="1"/>
          </p:cNvSpPr>
          <p:nvPr/>
        </p:nvSpPr>
        <p:spPr bwMode="auto">
          <a:xfrm>
            <a:off x="4665663" y="4473575"/>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7" name="Oval 134">
            <a:extLst>
              <a:ext uri="{FF2B5EF4-FFF2-40B4-BE49-F238E27FC236}">
                <a16:creationId xmlns:a16="http://schemas.microsoft.com/office/drawing/2014/main" id="{6E0B1930-54AA-3965-CCBC-780EB7CD58C0}"/>
              </a:ext>
            </a:extLst>
          </p:cNvPr>
          <p:cNvSpPr>
            <a:spLocks noChangeArrowheads="1"/>
          </p:cNvSpPr>
          <p:nvPr/>
        </p:nvSpPr>
        <p:spPr bwMode="auto">
          <a:xfrm>
            <a:off x="2733675" y="447357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8" name="Oval 134">
            <a:extLst>
              <a:ext uri="{FF2B5EF4-FFF2-40B4-BE49-F238E27FC236}">
                <a16:creationId xmlns:a16="http://schemas.microsoft.com/office/drawing/2014/main" id="{45BEC835-8FFF-A965-379E-0CA887E399BF}"/>
              </a:ext>
            </a:extLst>
          </p:cNvPr>
          <p:cNvSpPr>
            <a:spLocks noChangeArrowheads="1"/>
          </p:cNvSpPr>
          <p:nvPr/>
        </p:nvSpPr>
        <p:spPr bwMode="auto">
          <a:xfrm>
            <a:off x="2247900" y="447357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09" name="Oval 134">
            <a:extLst>
              <a:ext uri="{FF2B5EF4-FFF2-40B4-BE49-F238E27FC236}">
                <a16:creationId xmlns:a16="http://schemas.microsoft.com/office/drawing/2014/main" id="{18A3BA13-8F4E-B2C2-93DC-B06BA04D194E}"/>
              </a:ext>
            </a:extLst>
          </p:cNvPr>
          <p:cNvSpPr>
            <a:spLocks noChangeArrowheads="1"/>
          </p:cNvSpPr>
          <p:nvPr/>
        </p:nvSpPr>
        <p:spPr bwMode="auto">
          <a:xfrm>
            <a:off x="1806575" y="499745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0" name="Oval 134">
            <a:extLst>
              <a:ext uri="{FF2B5EF4-FFF2-40B4-BE49-F238E27FC236}">
                <a16:creationId xmlns:a16="http://schemas.microsoft.com/office/drawing/2014/main" id="{D9F83D04-2188-5331-9480-BC5C1768AAD1}"/>
              </a:ext>
            </a:extLst>
          </p:cNvPr>
          <p:cNvSpPr>
            <a:spLocks noChangeArrowheads="1"/>
          </p:cNvSpPr>
          <p:nvPr/>
        </p:nvSpPr>
        <p:spPr bwMode="auto">
          <a:xfrm>
            <a:off x="3255963" y="499745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1" name="Oval 134">
            <a:extLst>
              <a:ext uri="{FF2B5EF4-FFF2-40B4-BE49-F238E27FC236}">
                <a16:creationId xmlns:a16="http://schemas.microsoft.com/office/drawing/2014/main" id="{8E24508E-A6CE-90B4-7AFD-58E3C94C84C5}"/>
              </a:ext>
            </a:extLst>
          </p:cNvPr>
          <p:cNvSpPr>
            <a:spLocks noChangeArrowheads="1"/>
          </p:cNvSpPr>
          <p:nvPr/>
        </p:nvSpPr>
        <p:spPr bwMode="auto">
          <a:xfrm>
            <a:off x="3738563" y="4997450"/>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2" name="Oval 134">
            <a:extLst>
              <a:ext uri="{FF2B5EF4-FFF2-40B4-BE49-F238E27FC236}">
                <a16:creationId xmlns:a16="http://schemas.microsoft.com/office/drawing/2014/main" id="{8A3E3B9A-0EC8-0CD6-1C30-5CA703199A92}"/>
              </a:ext>
            </a:extLst>
          </p:cNvPr>
          <p:cNvSpPr>
            <a:spLocks noChangeArrowheads="1"/>
          </p:cNvSpPr>
          <p:nvPr/>
        </p:nvSpPr>
        <p:spPr bwMode="auto">
          <a:xfrm>
            <a:off x="4184650" y="499586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3" name="Oval 134">
            <a:extLst>
              <a:ext uri="{FF2B5EF4-FFF2-40B4-BE49-F238E27FC236}">
                <a16:creationId xmlns:a16="http://schemas.microsoft.com/office/drawing/2014/main" id="{A1EEBC71-D1C5-06EB-1C05-284575FCFCD0}"/>
              </a:ext>
            </a:extLst>
          </p:cNvPr>
          <p:cNvSpPr>
            <a:spLocks noChangeArrowheads="1"/>
          </p:cNvSpPr>
          <p:nvPr/>
        </p:nvSpPr>
        <p:spPr bwMode="auto">
          <a:xfrm>
            <a:off x="4706938" y="499745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4" name="Oval 134">
            <a:extLst>
              <a:ext uri="{FF2B5EF4-FFF2-40B4-BE49-F238E27FC236}">
                <a16:creationId xmlns:a16="http://schemas.microsoft.com/office/drawing/2014/main" id="{FBC511D8-B276-76BD-B48C-DC706EE5746D}"/>
              </a:ext>
            </a:extLst>
          </p:cNvPr>
          <p:cNvSpPr>
            <a:spLocks noChangeArrowheads="1"/>
          </p:cNvSpPr>
          <p:nvPr/>
        </p:nvSpPr>
        <p:spPr bwMode="auto">
          <a:xfrm>
            <a:off x="2773363" y="499745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5" name="Oval 134">
            <a:extLst>
              <a:ext uri="{FF2B5EF4-FFF2-40B4-BE49-F238E27FC236}">
                <a16:creationId xmlns:a16="http://schemas.microsoft.com/office/drawing/2014/main" id="{75D1F685-20FF-C6C3-A459-59760DAB6F6C}"/>
              </a:ext>
            </a:extLst>
          </p:cNvPr>
          <p:cNvSpPr>
            <a:spLocks noChangeArrowheads="1"/>
          </p:cNvSpPr>
          <p:nvPr/>
        </p:nvSpPr>
        <p:spPr bwMode="auto">
          <a:xfrm>
            <a:off x="2287588" y="4997450"/>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6" name="Oval 134">
            <a:extLst>
              <a:ext uri="{FF2B5EF4-FFF2-40B4-BE49-F238E27FC236}">
                <a16:creationId xmlns:a16="http://schemas.microsoft.com/office/drawing/2014/main" id="{65D03AAB-1C2B-70BB-B82B-0B392EF1C25C}"/>
              </a:ext>
            </a:extLst>
          </p:cNvPr>
          <p:cNvSpPr>
            <a:spLocks noChangeArrowheads="1"/>
          </p:cNvSpPr>
          <p:nvPr/>
        </p:nvSpPr>
        <p:spPr bwMode="auto">
          <a:xfrm>
            <a:off x="7085013" y="32242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7" name="Oval 134">
            <a:extLst>
              <a:ext uri="{FF2B5EF4-FFF2-40B4-BE49-F238E27FC236}">
                <a16:creationId xmlns:a16="http://schemas.microsoft.com/office/drawing/2014/main" id="{DF5B6710-F8CB-BE1F-45D0-5162D1842D31}"/>
              </a:ext>
            </a:extLst>
          </p:cNvPr>
          <p:cNvSpPr>
            <a:spLocks noChangeArrowheads="1"/>
          </p:cNvSpPr>
          <p:nvPr/>
        </p:nvSpPr>
        <p:spPr bwMode="auto">
          <a:xfrm>
            <a:off x="7567613" y="3224213"/>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8" name="Oval 134">
            <a:extLst>
              <a:ext uri="{FF2B5EF4-FFF2-40B4-BE49-F238E27FC236}">
                <a16:creationId xmlns:a16="http://schemas.microsoft.com/office/drawing/2014/main" id="{0C4816F9-BB3A-A765-0C9A-961EEB37F028}"/>
              </a:ext>
            </a:extLst>
          </p:cNvPr>
          <p:cNvSpPr>
            <a:spLocks noChangeArrowheads="1"/>
          </p:cNvSpPr>
          <p:nvPr/>
        </p:nvSpPr>
        <p:spPr bwMode="auto">
          <a:xfrm>
            <a:off x="8013700" y="322262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19" name="Oval 134">
            <a:extLst>
              <a:ext uri="{FF2B5EF4-FFF2-40B4-BE49-F238E27FC236}">
                <a16:creationId xmlns:a16="http://schemas.microsoft.com/office/drawing/2014/main" id="{815F4276-8DAE-4876-709B-85BFA713749C}"/>
              </a:ext>
            </a:extLst>
          </p:cNvPr>
          <p:cNvSpPr>
            <a:spLocks noChangeArrowheads="1"/>
          </p:cNvSpPr>
          <p:nvPr/>
        </p:nvSpPr>
        <p:spPr bwMode="auto">
          <a:xfrm>
            <a:off x="8535988" y="32242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0" name="Oval 134">
            <a:extLst>
              <a:ext uri="{FF2B5EF4-FFF2-40B4-BE49-F238E27FC236}">
                <a16:creationId xmlns:a16="http://schemas.microsoft.com/office/drawing/2014/main" id="{904BCD01-6898-B71F-EDCA-D8852C40B19D}"/>
              </a:ext>
            </a:extLst>
          </p:cNvPr>
          <p:cNvSpPr>
            <a:spLocks noChangeArrowheads="1"/>
          </p:cNvSpPr>
          <p:nvPr/>
        </p:nvSpPr>
        <p:spPr bwMode="auto">
          <a:xfrm>
            <a:off x="6602413" y="32242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1" name="Oval 134">
            <a:extLst>
              <a:ext uri="{FF2B5EF4-FFF2-40B4-BE49-F238E27FC236}">
                <a16:creationId xmlns:a16="http://schemas.microsoft.com/office/drawing/2014/main" id="{66F110B5-AD11-D67E-E8A8-7C8788DF953C}"/>
              </a:ext>
            </a:extLst>
          </p:cNvPr>
          <p:cNvSpPr>
            <a:spLocks noChangeArrowheads="1"/>
          </p:cNvSpPr>
          <p:nvPr/>
        </p:nvSpPr>
        <p:spPr bwMode="auto">
          <a:xfrm>
            <a:off x="6116638" y="3224213"/>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2" name="Oval 134">
            <a:extLst>
              <a:ext uri="{FF2B5EF4-FFF2-40B4-BE49-F238E27FC236}">
                <a16:creationId xmlns:a16="http://schemas.microsoft.com/office/drawing/2014/main" id="{E6B74617-24FB-468E-3830-9369E8D2C796}"/>
              </a:ext>
            </a:extLst>
          </p:cNvPr>
          <p:cNvSpPr>
            <a:spLocks noChangeArrowheads="1"/>
          </p:cNvSpPr>
          <p:nvPr/>
        </p:nvSpPr>
        <p:spPr bwMode="auto">
          <a:xfrm>
            <a:off x="7124700" y="2744788"/>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3" name="Oval 134">
            <a:extLst>
              <a:ext uri="{FF2B5EF4-FFF2-40B4-BE49-F238E27FC236}">
                <a16:creationId xmlns:a16="http://schemas.microsoft.com/office/drawing/2014/main" id="{2F921C5B-71F9-31A5-8EE1-FE6C4AEE723B}"/>
              </a:ext>
            </a:extLst>
          </p:cNvPr>
          <p:cNvSpPr>
            <a:spLocks noChangeArrowheads="1"/>
          </p:cNvSpPr>
          <p:nvPr/>
        </p:nvSpPr>
        <p:spPr bwMode="auto">
          <a:xfrm>
            <a:off x="7608888" y="2744788"/>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4" name="Oval 134">
            <a:extLst>
              <a:ext uri="{FF2B5EF4-FFF2-40B4-BE49-F238E27FC236}">
                <a16:creationId xmlns:a16="http://schemas.microsoft.com/office/drawing/2014/main" id="{5E531AFB-2A12-356B-3BE5-B3D2097B662D}"/>
              </a:ext>
            </a:extLst>
          </p:cNvPr>
          <p:cNvSpPr>
            <a:spLocks noChangeArrowheads="1"/>
          </p:cNvSpPr>
          <p:nvPr/>
        </p:nvSpPr>
        <p:spPr bwMode="auto">
          <a:xfrm>
            <a:off x="8053388" y="274320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5" name="Oval 134">
            <a:extLst>
              <a:ext uri="{FF2B5EF4-FFF2-40B4-BE49-F238E27FC236}">
                <a16:creationId xmlns:a16="http://schemas.microsoft.com/office/drawing/2014/main" id="{3DA913CD-C6A7-EFB4-7F27-9B7BE47A6762}"/>
              </a:ext>
            </a:extLst>
          </p:cNvPr>
          <p:cNvSpPr>
            <a:spLocks noChangeArrowheads="1"/>
          </p:cNvSpPr>
          <p:nvPr/>
        </p:nvSpPr>
        <p:spPr bwMode="auto">
          <a:xfrm>
            <a:off x="8537575" y="2744788"/>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6" name="Oval 134">
            <a:extLst>
              <a:ext uri="{FF2B5EF4-FFF2-40B4-BE49-F238E27FC236}">
                <a16:creationId xmlns:a16="http://schemas.microsoft.com/office/drawing/2014/main" id="{C758C88A-2AA9-E08D-F9E8-7FC8C3A1421A}"/>
              </a:ext>
            </a:extLst>
          </p:cNvPr>
          <p:cNvSpPr>
            <a:spLocks noChangeArrowheads="1"/>
          </p:cNvSpPr>
          <p:nvPr/>
        </p:nvSpPr>
        <p:spPr bwMode="auto">
          <a:xfrm>
            <a:off x="6643688" y="2744788"/>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7" name="Oval 134">
            <a:extLst>
              <a:ext uri="{FF2B5EF4-FFF2-40B4-BE49-F238E27FC236}">
                <a16:creationId xmlns:a16="http://schemas.microsoft.com/office/drawing/2014/main" id="{4D9E1A88-7E5F-CC2D-CCF0-820EF1BE949B}"/>
              </a:ext>
            </a:extLst>
          </p:cNvPr>
          <p:cNvSpPr>
            <a:spLocks noChangeArrowheads="1"/>
          </p:cNvSpPr>
          <p:nvPr/>
        </p:nvSpPr>
        <p:spPr bwMode="auto">
          <a:xfrm>
            <a:off x="6157913" y="2744788"/>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8" name="Oval 134">
            <a:extLst>
              <a:ext uri="{FF2B5EF4-FFF2-40B4-BE49-F238E27FC236}">
                <a16:creationId xmlns:a16="http://schemas.microsoft.com/office/drawing/2014/main" id="{92477364-409A-B70D-D1F8-DABE5CC8D21D}"/>
              </a:ext>
            </a:extLst>
          </p:cNvPr>
          <p:cNvSpPr>
            <a:spLocks noChangeArrowheads="1"/>
          </p:cNvSpPr>
          <p:nvPr/>
        </p:nvSpPr>
        <p:spPr bwMode="auto">
          <a:xfrm>
            <a:off x="7124700" y="234156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29" name="Oval 134">
            <a:extLst>
              <a:ext uri="{FF2B5EF4-FFF2-40B4-BE49-F238E27FC236}">
                <a16:creationId xmlns:a16="http://schemas.microsoft.com/office/drawing/2014/main" id="{1DAEF293-81C3-0ACE-661F-5137105559D6}"/>
              </a:ext>
            </a:extLst>
          </p:cNvPr>
          <p:cNvSpPr>
            <a:spLocks noChangeArrowheads="1"/>
          </p:cNvSpPr>
          <p:nvPr/>
        </p:nvSpPr>
        <p:spPr bwMode="auto">
          <a:xfrm>
            <a:off x="7608888" y="234156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0" name="Oval 134">
            <a:extLst>
              <a:ext uri="{FF2B5EF4-FFF2-40B4-BE49-F238E27FC236}">
                <a16:creationId xmlns:a16="http://schemas.microsoft.com/office/drawing/2014/main" id="{AF968A81-6958-F82C-94A8-2E6EC986A3D8}"/>
              </a:ext>
            </a:extLst>
          </p:cNvPr>
          <p:cNvSpPr>
            <a:spLocks noChangeArrowheads="1"/>
          </p:cNvSpPr>
          <p:nvPr/>
        </p:nvSpPr>
        <p:spPr bwMode="auto">
          <a:xfrm>
            <a:off x="8053388" y="2339975"/>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1" name="Oval 134">
            <a:extLst>
              <a:ext uri="{FF2B5EF4-FFF2-40B4-BE49-F238E27FC236}">
                <a16:creationId xmlns:a16="http://schemas.microsoft.com/office/drawing/2014/main" id="{6C7D11BC-D7E0-2228-60A7-32FFFF7176EF}"/>
              </a:ext>
            </a:extLst>
          </p:cNvPr>
          <p:cNvSpPr>
            <a:spLocks noChangeArrowheads="1"/>
          </p:cNvSpPr>
          <p:nvPr/>
        </p:nvSpPr>
        <p:spPr bwMode="auto">
          <a:xfrm>
            <a:off x="8537575" y="234156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2" name="Oval 134">
            <a:extLst>
              <a:ext uri="{FF2B5EF4-FFF2-40B4-BE49-F238E27FC236}">
                <a16:creationId xmlns:a16="http://schemas.microsoft.com/office/drawing/2014/main" id="{90DF3C9F-4DBB-9ACE-3C90-8F0A47669615}"/>
              </a:ext>
            </a:extLst>
          </p:cNvPr>
          <p:cNvSpPr>
            <a:spLocks noChangeArrowheads="1"/>
          </p:cNvSpPr>
          <p:nvPr/>
        </p:nvSpPr>
        <p:spPr bwMode="auto">
          <a:xfrm>
            <a:off x="6643688" y="234156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3" name="Oval 134">
            <a:extLst>
              <a:ext uri="{FF2B5EF4-FFF2-40B4-BE49-F238E27FC236}">
                <a16:creationId xmlns:a16="http://schemas.microsoft.com/office/drawing/2014/main" id="{8801AF30-59DD-31C0-D524-CAB0701EEDF1}"/>
              </a:ext>
            </a:extLst>
          </p:cNvPr>
          <p:cNvSpPr>
            <a:spLocks noChangeArrowheads="1"/>
          </p:cNvSpPr>
          <p:nvPr/>
        </p:nvSpPr>
        <p:spPr bwMode="auto">
          <a:xfrm>
            <a:off x="6157913" y="234156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4" name="Oval 134">
            <a:extLst>
              <a:ext uri="{FF2B5EF4-FFF2-40B4-BE49-F238E27FC236}">
                <a16:creationId xmlns:a16="http://schemas.microsoft.com/office/drawing/2014/main" id="{DEDDAA0D-886C-E4BF-9573-040681CFFC36}"/>
              </a:ext>
            </a:extLst>
          </p:cNvPr>
          <p:cNvSpPr>
            <a:spLocks noChangeArrowheads="1"/>
          </p:cNvSpPr>
          <p:nvPr/>
        </p:nvSpPr>
        <p:spPr bwMode="auto">
          <a:xfrm>
            <a:off x="7085013" y="3748088"/>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5" name="Oval 134">
            <a:extLst>
              <a:ext uri="{FF2B5EF4-FFF2-40B4-BE49-F238E27FC236}">
                <a16:creationId xmlns:a16="http://schemas.microsoft.com/office/drawing/2014/main" id="{517C8BE2-1963-7980-B79D-5ED4007DF1CD}"/>
              </a:ext>
            </a:extLst>
          </p:cNvPr>
          <p:cNvSpPr>
            <a:spLocks noChangeArrowheads="1"/>
          </p:cNvSpPr>
          <p:nvPr/>
        </p:nvSpPr>
        <p:spPr bwMode="auto">
          <a:xfrm>
            <a:off x="7567613" y="3748088"/>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6" name="Oval 134">
            <a:extLst>
              <a:ext uri="{FF2B5EF4-FFF2-40B4-BE49-F238E27FC236}">
                <a16:creationId xmlns:a16="http://schemas.microsoft.com/office/drawing/2014/main" id="{05F19914-D08B-785D-153C-14405DE3E3A5}"/>
              </a:ext>
            </a:extLst>
          </p:cNvPr>
          <p:cNvSpPr>
            <a:spLocks noChangeArrowheads="1"/>
          </p:cNvSpPr>
          <p:nvPr/>
        </p:nvSpPr>
        <p:spPr bwMode="auto">
          <a:xfrm>
            <a:off x="8013700" y="374650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7" name="Oval 134">
            <a:extLst>
              <a:ext uri="{FF2B5EF4-FFF2-40B4-BE49-F238E27FC236}">
                <a16:creationId xmlns:a16="http://schemas.microsoft.com/office/drawing/2014/main" id="{C92E88DC-0438-99D0-73B5-BE62D473BA43}"/>
              </a:ext>
            </a:extLst>
          </p:cNvPr>
          <p:cNvSpPr>
            <a:spLocks noChangeArrowheads="1"/>
          </p:cNvSpPr>
          <p:nvPr/>
        </p:nvSpPr>
        <p:spPr bwMode="auto">
          <a:xfrm>
            <a:off x="8535988" y="3748088"/>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8" name="Oval 134">
            <a:extLst>
              <a:ext uri="{FF2B5EF4-FFF2-40B4-BE49-F238E27FC236}">
                <a16:creationId xmlns:a16="http://schemas.microsoft.com/office/drawing/2014/main" id="{70AC50B6-1785-0B89-D419-61B6F1602930}"/>
              </a:ext>
            </a:extLst>
          </p:cNvPr>
          <p:cNvSpPr>
            <a:spLocks noChangeArrowheads="1"/>
          </p:cNvSpPr>
          <p:nvPr/>
        </p:nvSpPr>
        <p:spPr bwMode="auto">
          <a:xfrm>
            <a:off x="6602413" y="3748088"/>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39" name="Oval 134">
            <a:extLst>
              <a:ext uri="{FF2B5EF4-FFF2-40B4-BE49-F238E27FC236}">
                <a16:creationId xmlns:a16="http://schemas.microsoft.com/office/drawing/2014/main" id="{100293DC-9438-5E00-131E-0A2E1C9331DF}"/>
              </a:ext>
            </a:extLst>
          </p:cNvPr>
          <p:cNvSpPr>
            <a:spLocks noChangeArrowheads="1"/>
          </p:cNvSpPr>
          <p:nvPr/>
        </p:nvSpPr>
        <p:spPr bwMode="auto">
          <a:xfrm>
            <a:off x="6116638" y="3748088"/>
            <a:ext cx="123825"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0" name="Oval 134">
            <a:extLst>
              <a:ext uri="{FF2B5EF4-FFF2-40B4-BE49-F238E27FC236}">
                <a16:creationId xmlns:a16="http://schemas.microsoft.com/office/drawing/2014/main" id="{83F4EFA2-BD21-F635-1F0C-2DA230214E5B}"/>
              </a:ext>
            </a:extLst>
          </p:cNvPr>
          <p:cNvSpPr>
            <a:spLocks noChangeArrowheads="1"/>
          </p:cNvSpPr>
          <p:nvPr/>
        </p:nvSpPr>
        <p:spPr bwMode="auto">
          <a:xfrm>
            <a:off x="7085013" y="427513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1" name="Oval 134">
            <a:extLst>
              <a:ext uri="{FF2B5EF4-FFF2-40B4-BE49-F238E27FC236}">
                <a16:creationId xmlns:a16="http://schemas.microsoft.com/office/drawing/2014/main" id="{04DBA162-5FA4-0BC3-0848-F06B39E70769}"/>
              </a:ext>
            </a:extLst>
          </p:cNvPr>
          <p:cNvSpPr>
            <a:spLocks noChangeArrowheads="1"/>
          </p:cNvSpPr>
          <p:nvPr/>
        </p:nvSpPr>
        <p:spPr bwMode="auto">
          <a:xfrm>
            <a:off x="7567613" y="4275138"/>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2" name="Oval 134">
            <a:extLst>
              <a:ext uri="{FF2B5EF4-FFF2-40B4-BE49-F238E27FC236}">
                <a16:creationId xmlns:a16="http://schemas.microsoft.com/office/drawing/2014/main" id="{D86F1D0C-C70B-EB87-E766-804FF9B6C15F}"/>
              </a:ext>
            </a:extLst>
          </p:cNvPr>
          <p:cNvSpPr>
            <a:spLocks noChangeArrowheads="1"/>
          </p:cNvSpPr>
          <p:nvPr/>
        </p:nvSpPr>
        <p:spPr bwMode="auto">
          <a:xfrm>
            <a:off x="8013700" y="4273550"/>
            <a:ext cx="122238"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3" name="Oval 134">
            <a:extLst>
              <a:ext uri="{FF2B5EF4-FFF2-40B4-BE49-F238E27FC236}">
                <a16:creationId xmlns:a16="http://schemas.microsoft.com/office/drawing/2014/main" id="{ADA591A1-CC38-AC08-E23A-C2BDD3664C22}"/>
              </a:ext>
            </a:extLst>
          </p:cNvPr>
          <p:cNvSpPr>
            <a:spLocks noChangeArrowheads="1"/>
          </p:cNvSpPr>
          <p:nvPr/>
        </p:nvSpPr>
        <p:spPr bwMode="auto">
          <a:xfrm>
            <a:off x="8535988" y="427513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4" name="Oval 134">
            <a:extLst>
              <a:ext uri="{FF2B5EF4-FFF2-40B4-BE49-F238E27FC236}">
                <a16:creationId xmlns:a16="http://schemas.microsoft.com/office/drawing/2014/main" id="{3C394DC8-4F20-5EAA-16BC-A45E850C96A3}"/>
              </a:ext>
            </a:extLst>
          </p:cNvPr>
          <p:cNvSpPr>
            <a:spLocks noChangeArrowheads="1"/>
          </p:cNvSpPr>
          <p:nvPr/>
        </p:nvSpPr>
        <p:spPr bwMode="auto">
          <a:xfrm>
            <a:off x="6602413" y="4275138"/>
            <a:ext cx="122237"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5" name="Oval 134">
            <a:extLst>
              <a:ext uri="{FF2B5EF4-FFF2-40B4-BE49-F238E27FC236}">
                <a16:creationId xmlns:a16="http://schemas.microsoft.com/office/drawing/2014/main" id="{F902D190-1D28-C52F-5BAF-5CFEEA82859E}"/>
              </a:ext>
            </a:extLst>
          </p:cNvPr>
          <p:cNvSpPr>
            <a:spLocks noChangeArrowheads="1"/>
          </p:cNvSpPr>
          <p:nvPr/>
        </p:nvSpPr>
        <p:spPr bwMode="auto">
          <a:xfrm>
            <a:off x="6116638" y="4275138"/>
            <a:ext cx="123825" cy="123825"/>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6" name="Oval 134">
            <a:extLst>
              <a:ext uri="{FF2B5EF4-FFF2-40B4-BE49-F238E27FC236}">
                <a16:creationId xmlns:a16="http://schemas.microsoft.com/office/drawing/2014/main" id="{47676565-033A-7366-E1FD-023CE3C555D7}"/>
              </a:ext>
            </a:extLst>
          </p:cNvPr>
          <p:cNvSpPr>
            <a:spLocks noChangeArrowheads="1"/>
          </p:cNvSpPr>
          <p:nvPr/>
        </p:nvSpPr>
        <p:spPr bwMode="auto">
          <a:xfrm>
            <a:off x="7085013" y="475615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7" name="Oval 134">
            <a:extLst>
              <a:ext uri="{FF2B5EF4-FFF2-40B4-BE49-F238E27FC236}">
                <a16:creationId xmlns:a16="http://schemas.microsoft.com/office/drawing/2014/main" id="{09E99103-E021-BE8A-F93E-FDCC0E6891D5}"/>
              </a:ext>
            </a:extLst>
          </p:cNvPr>
          <p:cNvSpPr>
            <a:spLocks noChangeArrowheads="1"/>
          </p:cNvSpPr>
          <p:nvPr/>
        </p:nvSpPr>
        <p:spPr bwMode="auto">
          <a:xfrm>
            <a:off x="7567613" y="4756150"/>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8" name="Oval 134">
            <a:extLst>
              <a:ext uri="{FF2B5EF4-FFF2-40B4-BE49-F238E27FC236}">
                <a16:creationId xmlns:a16="http://schemas.microsoft.com/office/drawing/2014/main" id="{ABE12EA6-240B-6CE0-D511-FBB2E93FDAC4}"/>
              </a:ext>
            </a:extLst>
          </p:cNvPr>
          <p:cNvSpPr>
            <a:spLocks noChangeArrowheads="1"/>
          </p:cNvSpPr>
          <p:nvPr/>
        </p:nvSpPr>
        <p:spPr bwMode="auto">
          <a:xfrm>
            <a:off x="8013700" y="475456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49" name="Oval 134">
            <a:extLst>
              <a:ext uri="{FF2B5EF4-FFF2-40B4-BE49-F238E27FC236}">
                <a16:creationId xmlns:a16="http://schemas.microsoft.com/office/drawing/2014/main" id="{1C7861F9-49F4-8E79-A99F-02C735142B8A}"/>
              </a:ext>
            </a:extLst>
          </p:cNvPr>
          <p:cNvSpPr>
            <a:spLocks noChangeArrowheads="1"/>
          </p:cNvSpPr>
          <p:nvPr/>
        </p:nvSpPr>
        <p:spPr bwMode="auto">
          <a:xfrm>
            <a:off x="8535988" y="475615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50" name="Oval 134">
            <a:extLst>
              <a:ext uri="{FF2B5EF4-FFF2-40B4-BE49-F238E27FC236}">
                <a16:creationId xmlns:a16="http://schemas.microsoft.com/office/drawing/2014/main" id="{E402C1E2-1AE8-C242-947B-5232D1F6030D}"/>
              </a:ext>
            </a:extLst>
          </p:cNvPr>
          <p:cNvSpPr>
            <a:spLocks noChangeArrowheads="1"/>
          </p:cNvSpPr>
          <p:nvPr/>
        </p:nvSpPr>
        <p:spPr bwMode="auto">
          <a:xfrm>
            <a:off x="6602413" y="475615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5451" name="Oval 134">
            <a:extLst>
              <a:ext uri="{FF2B5EF4-FFF2-40B4-BE49-F238E27FC236}">
                <a16:creationId xmlns:a16="http://schemas.microsoft.com/office/drawing/2014/main" id="{97892E19-3B9C-7D96-D0F5-25CD057C0D7C}"/>
              </a:ext>
            </a:extLst>
          </p:cNvPr>
          <p:cNvSpPr>
            <a:spLocks noChangeArrowheads="1"/>
          </p:cNvSpPr>
          <p:nvPr/>
        </p:nvSpPr>
        <p:spPr bwMode="auto">
          <a:xfrm>
            <a:off x="6116638" y="4756150"/>
            <a:ext cx="123825"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cxnSp>
        <p:nvCxnSpPr>
          <p:cNvPr id="40027" name="Straight Arrow Connector 153">
            <a:extLst>
              <a:ext uri="{FF2B5EF4-FFF2-40B4-BE49-F238E27FC236}">
                <a16:creationId xmlns:a16="http://schemas.microsoft.com/office/drawing/2014/main" id="{855DE9FE-2FEA-876D-E3D5-21D87ED974CC}"/>
              </a:ext>
            </a:extLst>
          </p:cNvPr>
          <p:cNvCxnSpPr>
            <a:cxnSpLocks noChangeShapeType="1"/>
            <a:stCxn id="15389" idx="5"/>
          </p:cNvCxnSpPr>
          <p:nvPr/>
        </p:nvCxnSpPr>
        <p:spPr bwMode="auto">
          <a:xfrm rot="16200000" flipH="1">
            <a:off x="4246563" y="2682875"/>
            <a:ext cx="17462" cy="17922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028" name="Straight Arrow Connector 155">
            <a:extLst>
              <a:ext uri="{FF2B5EF4-FFF2-40B4-BE49-F238E27FC236}">
                <a16:creationId xmlns:a16="http://schemas.microsoft.com/office/drawing/2014/main" id="{5CC62A9D-8FF4-A0D2-C00D-33B4CC5D870A}"/>
              </a:ext>
            </a:extLst>
          </p:cNvPr>
          <p:cNvCxnSpPr>
            <a:cxnSpLocks noChangeShapeType="1"/>
            <a:stCxn id="15389" idx="1"/>
          </p:cNvCxnSpPr>
          <p:nvPr/>
        </p:nvCxnSpPr>
        <p:spPr bwMode="auto">
          <a:xfrm rot="5400000" flipH="1" flipV="1">
            <a:off x="2489994" y="2677319"/>
            <a:ext cx="1590675" cy="23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029" name="Straight Arrow Connector 156">
            <a:extLst>
              <a:ext uri="{FF2B5EF4-FFF2-40B4-BE49-F238E27FC236}">
                <a16:creationId xmlns:a16="http://schemas.microsoft.com/office/drawing/2014/main" id="{B7FBF764-F903-5B51-3F0C-5E97E7BE7A11}"/>
              </a:ext>
            </a:extLst>
          </p:cNvPr>
          <p:cNvCxnSpPr>
            <a:cxnSpLocks noChangeShapeType="1"/>
          </p:cNvCxnSpPr>
          <p:nvPr/>
        </p:nvCxnSpPr>
        <p:spPr bwMode="auto">
          <a:xfrm rot="16200000" flipH="1">
            <a:off x="8297069" y="2699544"/>
            <a:ext cx="15875" cy="1792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030" name="Straight Arrow Connector 157">
            <a:extLst>
              <a:ext uri="{FF2B5EF4-FFF2-40B4-BE49-F238E27FC236}">
                <a16:creationId xmlns:a16="http://schemas.microsoft.com/office/drawing/2014/main" id="{739E42F2-793D-6345-D61B-02123D4BCDD9}"/>
              </a:ext>
            </a:extLst>
          </p:cNvPr>
          <p:cNvCxnSpPr>
            <a:cxnSpLocks noChangeShapeType="1"/>
          </p:cNvCxnSpPr>
          <p:nvPr/>
        </p:nvCxnSpPr>
        <p:spPr bwMode="auto">
          <a:xfrm rot="5400000" flipH="1" flipV="1">
            <a:off x="6561931" y="2758282"/>
            <a:ext cx="1590675" cy="238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031" name="Text Box 86">
            <a:extLst>
              <a:ext uri="{FF2B5EF4-FFF2-40B4-BE49-F238E27FC236}">
                <a16:creationId xmlns:a16="http://schemas.microsoft.com/office/drawing/2014/main" id="{D09DBF58-676D-CBED-DED5-FEE778176AC6}"/>
              </a:ext>
            </a:extLst>
          </p:cNvPr>
          <p:cNvSpPr txBox="1">
            <a:spLocks noChangeArrowheads="1"/>
          </p:cNvSpPr>
          <p:nvPr/>
        </p:nvSpPr>
        <p:spPr bwMode="auto">
          <a:xfrm>
            <a:off x="2357438" y="5078413"/>
            <a:ext cx="2011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0"/>
              </a:spcBef>
              <a:buFontTx/>
              <a:buNone/>
            </a:pPr>
            <a:r>
              <a:rPr lang="en-US" altLang="es-ES" sz="2400">
                <a:solidFill>
                  <a:srgbClr val="FFFF00"/>
                </a:solidFill>
              </a:rPr>
              <a:t>Unshifted</a:t>
            </a:r>
          </a:p>
          <a:p>
            <a:pPr algn="ctr" eaLnBrk="1" hangingPunct="1">
              <a:spcBef>
                <a:spcPct val="0"/>
              </a:spcBef>
              <a:buFontTx/>
              <a:buNone/>
            </a:pPr>
            <a:endParaRPr lang="en-US" altLang="es-ES" sz="2400">
              <a:solidFill>
                <a:srgbClr val="FFFF00"/>
              </a:solidFill>
            </a:endParaRPr>
          </a:p>
          <a:p>
            <a:pPr algn="ctr" eaLnBrk="1" hangingPunct="1">
              <a:spcBef>
                <a:spcPct val="0"/>
              </a:spcBef>
              <a:buFontTx/>
              <a:buNone/>
            </a:pPr>
            <a:r>
              <a:rPr lang="en-US" altLang="es-ES" sz="2400">
                <a:solidFill>
                  <a:srgbClr val="FFFF00"/>
                </a:solidFill>
              </a:rPr>
              <a:t>10 pts in IBZ</a:t>
            </a:r>
          </a:p>
        </p:txBody>
      </p:sp>
      <p:sp>
        <p:nvSpPr>
          <p:cNvPr id="40032" name="Text Box 86">
            <a:extLst>
              <a:ext uri="{FF2B5EF4-FFF2-40B4-BE49-F238E27FC236}">
                <a16:creationId xmlns:a16="http://schemas.microsoft.com/office/drawing/2014/main" id="{0B85B068-578F-943C-9394-48387B48092A}"/>
              </a:ext>
            </a:extLst>
          </p:cNvPr>
          <p:cNvSpPr txBox="1">
            <a:spLocks noChangeArrowheads="1"/>
          </p:cNvSpPr>
          <p:nvPr/>
        </p:nvSpPr>
        <p:spPr bwMode="auto">
          <a:xfrm>
            <a:off x="6508750" y="5078413"/>
            <a:ext cx="183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0"/>
              </a:spcBef>
              <a:buFontTx/>
              <a:buNone/>
            </a:pPr>
            <a:r>
              <a:rPr lang="en-US" altLang="es-ES" sz="2400">
                <a:solidFill>
                  <a:srgbClr val="FFFF00"/>
                </a:solidFill>
              </a:rPr>
              <a:t>Shifted</a:t>
            </a:r>
          </a:p>
          <a:p>
            <a:pPr algn="ctr" eaLnBrk="1" hangingPunct="1">
              <a:spcBef>
                <a:spcPct val="0"/>
              </a:spcBef>
              <a:buFontTx/>
              <a:buNone/>
            </a:pPr>
            <a:endParaRPr lang="en-US" altLang="es-ES" sz="2400">
              <a:solidFill>
                <a:srgbClr val="FFFF00"/>
              </a:solidFill>
            </a:endParaRPr>
          </a:p>
          <a:p>
            <a:pPr algn="ctr" eaLnBrk="1" hangingPunct="1">
              <a:spcBef>
                <a:spcPct val="0"/>
              </a:spcBef>
              <a:buFontTx/>
              <a:buNone/>
            </a:pPr>
            <a:r>
              <a:rPr lang="en-US" altLang="es-ES" sz="2400">
                <a:solidFill>
                  <a:srgbClr val="FFFF00"/>
                </a:solidFill>
              </a:rPr>
              <a:t>6 pts in IBZ</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5933DE7-0AFE-1CF3-DA4A-8EE6C924EDBB}"/>
              </a:ext>
            </a:extLst>
          </p:cNvPr>
          <p:cNvSpPr>
            <a:spLocks noChangeArrowheads="1"/>
          </p:cNvSpPr>
          <p:nvPr/>
        </p:nvSpPr>
        <p:spPr bwMode="auto">
          <a:xfrm>
            <a:off x="579438" y="1417638"/>
            <a:ext cx="9223375"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416" tIns="50709" rIns="101416" bIns="50709"/>
          <a:lstStyle>
            <a:lvl1pPr marL="342900" indent="-342900">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1413" indent="-227013">
              <a:spcBef>
                <a:spcPct val="20000"/>
              </a:spcBef>
              <a:buChar char="•"/>
              <a:defRPr sz="1500" b="1">
                <a:solidFill>
                  <a:schemeClr val="bg1"/>
                </a:solidFill>
                <a:latin typeface="Arial" panose="020B0604020202020204" pitchFamily="34" charset="0"/>
              </a:defRPr>
            </a:lvl3pPr>
            <a:lvl4pPr marL="1598613" indent="-227013">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buFontTx/>
              <a:buNone/>
            </a:pPr>
            <a:r>
              <a:rPr lang="en-US" altLang="es-ES" sz="2200"/>
              <a:t>	</a:t>
            </a:r>
            <a:r>
              <a:rPr lang="en-US" altLang="es-ES" sz="2000"/>
              <a:t>11 papers published in APS journals since 1893 with &gt;1000 citations in APS journals (~5 times as many references in all science journals) </a:t>
            </a:r>
          </a:p>
        </p:txBody>
      </p:sp>
      <p:grpSp>
        <p:nvGrpSpPr>
          <p:cNvPr id="40962" name="Group 3">
            <a:extLst>
              <a:ext uri="{FF2B5EF4-FFF2-40B4-BE49-F238E27FC236}">
                <a16:creationId xmlns:a16="http://schemas.microsoft.com/office/drawing/2014/main" id="{11EA5C4A-E797-C520-AAB4-558706B379DF}"/>
              </a:ext>
            </a:extLst>
          </p:cNvPr>
          <p:cNvGrpSpPr>
            <a:grpSpLocks/>
          </p:cNvGrpSpPr>
          <p:nvPr/>
        </p:nvGrpSpPr>
        <p:grpSpPr bwMode="auto">
          <a:xfrm>
            <a:off x="311150" y="2789238"/>
            <a:ext cx="9758363" cy="3521075"/>
            <a:chOff x="192" y="1503"/>
            <a:chExt cx="5413" cy="2097"/>
          </a:xfrm>
        </p:grpSpPr>
        <p:grpSp>
          <p:nvGrpSpPr>
            <p:cNvPr id="40965" name="Group 4">
              <a:extLst>
                <a:ext uri="{FF2B5EF4-FFF2-40B4-BE49-F238E27FC236}">
                  <a16:creationId xmlns:a16="http://schemas.microsoft.com/office/drawing/2014/main" id="{AF67FF62-04BE-5560-4852-C6EFB7267705}"/>
                </a:ext>
              </a:extLst>
            </p:cNvPr>
            <p:cNvGrpSpPr>
              <a:grpSpLocks noChangeAspect="1"/>
            </p:cNvGrpSpPr>
            <p:nvPr/>
          </p:nvGrpSpPr>
          <p:grpSpPr bwMode="auto">
            <a:xfrm>
              <a:off x="192" y="1503"/>
              <a:ext cx="5413" cy="2097"/>
              <a:chOff x="48" y="1200"/>
              <a:chExt cx="5699" cy="2208"/>
            </a:xfrm>
          </p:grpSpPr>
          <p:pic>
            <p:nvPicPr>
              <p:cNvPr id="40967" name="Picture 5">
                <a:extLst>
                  <a:ext uri="{FF2B5EF4-FFF2-40B4-BE49-F238E27FC236}">
                    <a16:creationId xmlns:a16="http://schemas.microsoft.com/office/drawing/2014/main" id="{53D328A1-F114-95E7-1581-6B56B89B2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200"/>
                <a:ext cx="569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6">
                <a:extLst>
                  <a:ext uri="{FF2B5EF4-FFF2-40B4-BE49-F238E27FC236}">
                    <a16:creationId xmlns:a16="http://schemas.microsoft.com/office/drawing/2014/main" id="{7263D2F0-E3D4-8922-FBF0-5840A7745E36}"/>
                  </a:ext>
                </a:extLst>
              </p:cNvPr>
              <p:cNvSpPr>
                <a:spLocks noChangeAspect="1" noChangeArrowheads="1"/>
              </p:cNvSpPr>
              <p:nvPr/>
            </p:nvSpPr>
            <p:spPr bwMode="auto">
              <a:xfrm>
                <a:off x="4128" y="1440"/>
                <a:ext cx="1392" cy="768"/>
              </a:xfrm>
              <a:prstGeom prst="rect">
                <a:avLst/>
              </a:prstGeom>
              <a:noFill/>
              <a:ln w="28575">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0969" name="Rectangle 7">
                <a:extLst>
                  <a:ext uri="{FF2B5EF4-FFF2-40B4-BE49-F238E27FC236}">
                    <a16:creationId xmlns:a16="http://schemas.microsoft.com/office/drawing/2014/main" id="{6D5AD52D-E321-4E21-2F8F-C50170DDD71F}"/>
                  </a:ext>
                </a:extLst>
              </p:cNvPr>
              <p:cNvSpPr>
                <a:spLocks noChangeAspect="1" noChangeArrowheads="1"/>
              </p:cNvSpPr>
              <p:nvPr/>
            </p:nvSpPr>
            <p:spPr bwMode="auto">
              <a:xfrm>
                <a:off x="4128" y="2496"/>
                <a:ext cx="1392" cy="144"/>
              </a:xfrm>
              <a:prstGeom prst="rect">
                <a:avLst/>
              </a:prstGeom>
              <a:noFill/>
              <a:ln w="28575">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0970" name="Rectangle 8">
                <a:extLst>
                  <a:ext uri="{FF2B5EF4-FFF2-40B4-BE49-F238E27FC236}">
                    <a16:creationId xmlns:a16="http://schemas.microsoft.com/office/drawing/2014/main" id="{D8309E33-1284-47D1-AA42-ABB0E9A68DE2}"/>
                  </a:ext>
                </a:extLst>
              </p:cNvPr>
              <p:cNvSpPr>
                <a:spLocks noChangeAspect="1" noChangeArrowheads="1"/>
              </p:cNvSpPr>
              <p:nvPr/>
            </p:nvSpPr>
            <p:spPr bwMode="auto">
              <a:xfrm>
                <a:off x="4128" y="3024"/>
                <a:ext cx="1392" cy="144"/>
              </a:xfrm>
              <a:prstGeom prst="rect">
                <a:avLst/>
              </a:prstGeom>
              <a:noFill/>
              <a:ln w="28575">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sp>
          <p:nvSpPr>
            <p:cNvPr id="40966" name="Rectangle 9">
              <a:extLst>
                <a:ext uri="{FF2B5EF4-FFF2-40B4-BE49-F238E27FC236}">
                  <a16:creationId xmlns:a16="http://schemas.microsoft.com/office/drawing/2014/main" id="{08A98152-7038-3CFA-8252-3C9A11FFDF93}"/>
                </a:ext>
              </a:extLst>
            </p:cNvPr>
            <p:cNvSpPr>
              <a:spLocks noChangeArrowheads="1"/>
            </p:cNvSpPr>
            <p:nvPr/>
          </p:nvSpPr>
          <p:spPr bwMode="auto">
            <a:xfrm>
              <a:off x="1008" y="1872"/>
              <a:ext cx="288" cy="144"/>
            </a:xfrm>
            <a:prstGeom prst="rect">
              <a:avLst/>
            </a:prstGeom>
            <a:noFill/>
            <a:ln w="28575">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sp>
        <p:nvSpPr>
          <p:cNvPr id="40963" name="Text Box 10">
            <a:extLst>
              <a:ext uri="{FF2B5EF4-FFF2-40B4-BE49-F238E27FC236}">
                <a16:creationId xmlns:a16="http://schemas.microsoft.com/office/drawing/2014/main" id="{3697D525-D7BB-157D-86B0-CDCA60116B1C}"/>
              </a:ext>
            </a:extLst>
          </p:cNvPr>
          <p:cNvSpPr txBox="1">
            <a:spLocks noChangeArrowheads="1"/>
          </p:cNvSpPr>
          <p:nvPr/>
        </p:nvSpPr>
        <p:spPr bwMode="auto">
          <a:xfrm>
            <a:off x="6111875" y="6594475"/>
            <a:ext cx="35448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17" tIns="50360" rIns="100717" bIns="50360">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0"/>
              </a:spcBef>
              <a:buFontTx/>
              <a:buNone/>
            </a:pPr>
            <a:r>
              <a:rPr lang="en-US" altLang="es-ES" sz="1700"/>
              <a:t>From Physics Today, June, 2005</a:t>
            </a:r>
          </a:p>
        </p:txBody>
      </p:sp>
      <p:sp>
        <p:nvSpPr>
          <p:cNvPr id="40964" name="Rectangle 11">
            <a:extLst>
              <a:ext uri="{FF2B5EF4-FFF2-40B4-BE49-F238E27FC236}">
                <a16:creationId xmlns:a16="http://schemas.microsoft.com/office/drawing/2014/main" id="{0D650D3F-687E-977D-ADCB-753B423262DB}"/>
              </a:ext>
            </a:extLst>
          </p:cNvPr>
          <p:cNvSpPr>
            <a:spLocks noGrp="1" noChangeArrowheads="1"/>
          </p:cNvSpPr>
          <p:nvPr>
            <p:ph type="title"/>
          </p:nvPr>
        </p:nvSpPr>
        <p:spPr>
          <a:xfrm>
            <a:off x="0" y="0"/>
            <a:ext cx="8012113" cy="1209675"/>
          </a:xfrm>
        </p:spPr>
        <p:txBody>
          <a:bodyPr/>
          <a:lstStyle/>
          <a:p>
            <a:pPr eaLnBrk="1" hangingPunct="1"/>
            <a:r>
              <a:rPr lang="en-US" altLang="es-ES" sz="2800"/>
              <a:t>The number of citations allow us to gauge the importance of the works on DFT</a:t>
            </a:r>
          </a:p>
        </p:txBody>
      </p:sp>
    </p:spTree>
  </p:cSld>
  <p:clrMapOvr>
    <a:masterClrMapping/>
  </p:clrMapOvr>
  <p:transition advTm="19864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54A86979-5C56-2E50-3AB2-778B37BADDA8}"/>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021F7D19-BDF1-8A46-8633-91C8F00DF94C}" type="slidenum">
              <a:rPr lang="en-US" altLang="es-ES" sz="1481" b="0"/>
              <a:pPr algn="l" eaLnBrk="1" hangingPunct="1">
                <a:defRPr/>
              </a:pPr>
              <a:t>34</a:t>
            </a:fld>
            <a:endParaRPr lang="en-US" altLang="es-ES" sz="1481" b="0"/>
          </a:p>
        </p:txBody>
      </p:sp>
      <p:sp>
        <p:nvSpPr>
          <p:cNvPr id="43010" name="Rectangle 2">
            <a:extLst>
              <a:ext uri="{FF2B5EF4-FFF2-40B4-BE49-F238E27FC236}">
                <a16:creationId xmlns:a16="http://schemas.microsoft.com/office/drawing/2014/main" id="{0EC200E6-3AEE-FADF-0793-7515D407B0B1}"/>
              </a:ext>
            </a:extLst>
          </p:cNvPr>
          <p:cNvSpPr>
            <a:spLocks noGrp="1" noChangeArrowheads="1"/>
          </p:cNvSpPr>
          <p:nvPr>
            <p:ph type="title"/>
          </p:nvPr>
        </p:nvSpPr>
        <p:spPr>
          <a:xfrm>
            <a:off x="0" y="0"/>
            <a:ext cx="9344025" cy="784225"/>
          </a:xfrm>
        </p:spPr>
        <p:txBody>
          <a:bodyPr/>
          <a:lstStyle/>
          <a:p>
            <a:pPr eaLnBrk="1" hangingPunct="1"/>
            <a:r>
              <a:rPr lang="en-US" altLang="es-ES" sz="2800"/>
              <a:t>Choosing grid divisions</a:t>
            </a:r>
          </a:p>
        </p:txBody>
      </p:sp>
      <p:sp>
        <p:nvSpPr>
          <p:cNvPr id="43011" name="Rectangle 3">
            <a:extLst>
              <a:ext uri="{FF2B5EF4-FFF2-40B4-BE49-F238E27FC236}">
                <a16:creationId xmlns:a16="http://schemas.microsoft.com/office/drawing/2014/main" id="{E12BCF75-01A5-2D63-2A54-6D8498BF2D97}"/>
              </a:ext>
            </a:extLst>
          </p:cNvPr>
          <p:cNvSpPr>
            <a:spLocks noGrp="1" noChangeArrowheads="1"/>
          </p:cNvSpPr>
          <p:nvPr>
            <p:ph type="body" idx="1"/>
          </p:nvPr>
        </p:nvSpPr>
        <p:spPr>
          <a:xfrm>
            <a:off x="1068388" y="965200"/>
            <a:ext cx="8247062" cy="1746250"/>
          </a:xfrm>
        </p:spPr>
        <p:txBody>
          <a:bodyPr/>
          <a:lstStyle/>
          <a:p>
            <a:pPr marL="0" indent="0" algn="ctr" eaLnBrk="1" hangingPunct="1">
              <a:buFontTx/>
              <a:buNone/>
            </a:pPr>
            <a:r>
              <a:rPr lang="en-US" altLang="es-ES" sz="2000"/>
              <a:t>Space grid in a way (approximately) commensurate with length of primitive reciprocal lattice vectors b’s.</a:t>
            </a:r>
          </a:p>
          <a:p>
            <a:pPr marL="0" indent="0" algn="ctr" eaLnBrk="1" hangingPunct="1">
              <a:buFontTx/>
              <a:buNone/>
            </a:pPr>
            <a:endParaRPr lang="en-US" altLang="es-ES" sz="2000"/>
          </a:p>
          <a:p>
            <a:pPr marL="0" indent="0" algn="ctr" eaLnBrk="1" hangingPunct="1">
              <a:buFontTx/>
              <a:buNone/>
            </a:pPr>
            <a:r>
              <a:rPr lang="en-US" altLang="es-ES" sz="2000"/>
              <a:t>Remember that </a:t>
            </a:r>
            <a:r>
              <a:rPr lang="en-US" altLang="es-ES" sz="2000">
                <a:solidFill>
                  <a:srgbClr val="FF9966"/>
                </a:solidFill>
              </a:rPr>
              <a:t>dimensions in reciprocal space</a:t>
            </a:r>
            <a:r>
              <a:rPr lang="en-US" altLang="es-ES" sz="2000"/>
              <a:t> are the inverse of the </a:t>
            </a:r>
            <a:r>
              <a:rPr lang="en-US" altLang="es-ES" sz="2000">
                <a:solidFill>
                  <a:srgbClr val="FF33CC"/>
                </a:solidFill>
              </a:rPr>
              <a:t>dimensions in real space</a:t>
            </a:r>
            <a:r>
              <a:rPr lang="en-US" altLang="es-ES" sz="2000"/>
              <a:t>!</a:t>
            </a:r>
          </a:p>
        </p:txBody>
      </p:sp>
      <p:grpSp>
        <p:nvGrpSpPr>
          <p:cNvPr id="43012" name="Grupo 2">
            <a:extLst>
              <a:ext uri="{FF2B5EF4-FFF2-40B4-BE49-F238E27FC236}">
                <a16:creationId xmlns:a16="http://schemas.microsoft.com/office/drawing/2014/main" id="{6C719422-72EC-34D7-A1C0-7E13E186C874}"/>
              </a:ext>
            </a:extLst>
          </p:cNvPr>
          <p:cNvGrpSpPr>
            <a:grpSpLocks/>
          </p:cNvGrpSpPr>
          <p:nvPr/>
        </p:nvGrpSpPr>
        <p:grpSpPr bwMode="auto">
          <a:xfrm>
            <a:off x="849313" y="2892425"/>
            <a:ext cx="8763000" cy="3898900"/>
            <a:chOff x="848519" y="2891877"/>
            <a:chExt cx="8763000" cy="3899492"/>
          </a:xfrm>
        </p:grpSpPr>
        <p:sp>
          <p:nvSpPr>
            <p:cNvPr id="43013" name="Rectángulo 1">
              <a:extLst>
                <a:ext uri="{FF2B5EF4-FFF2-40B4-BE49-F238E27FC236}">
                  <a16:creationId xmlns:a16="http://schemas.microsoft.com/office/drawing/2014/main" id="{AC8B2481-7A8B-B0B5-82D7-527311A5E410}"/>
                </a:ext>
              </a:extLst>
            </p:cNvPr>
            <p:cNvSpPr>
              <a:spLocks noChangeArrowheads="1"/>
            </p:cNvSpPr>
            <p:nvPr/>
          </p:nvSpPr>
          <p:spPr bwMode="auto">
            <a:xfrm>
              <a:off x="848519" y="2891877"/>
              <a:ext cx="8763000" cy="3899492"/>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16387" name="Line 40">
              <a:extLst>
                <a:ext uri="{FF2B5EF4-FFF2-40B4-BE49-F238E27FC236}">
                  <a16:creationId xmlns:a16="http://schemas.microsoft.com/office/drawing/2014/main" id="{47D60C8D-31AC-D48A-F559-14C5048C6C40}"/>
                </a:ext>
              </a:extLst>
            </p:cNvPr>
            <p:cNvSpPr>
              <a:spLocks noChangeShapeType="1"/>
            </p:cNvSpPr>
            <p:nvPr/>
          </p:nvSpPr>
          <p:spPr bwMode="auto">
            <a:xfrm>
              <a:off x="4988719" y="2977615"/>
              <a:ext cx="0" cy="3493030"/>
            </a:xfrm>
            <a:prstGeom prst="line">
              <a:avLst/>
            </a:prstGeom>
            <a:noFill/>
            <a:ln w="28575">
              <a:solidFill>
                <a:schemeClr val="tx1"/>
              </a:solidFill>
              <a:prstDash val="dash"/>
              <a:round/>
              <a:headEnd/>
              <a:tailEnd/>
            </a:ln>
          </p:spPr>
          <p:txBody>
            <a:bodyPr/>
            <a:lstStyle/>
            <a:p>
              <a:pPr>
                <a:defRPr/>
              </a:pPr>
              <a:endParaRPr lang="es-ES" sz="2116"/>
            </a:p>
          </p:txBody>
        </p:sp>
        <p:sp>
          <p:nvSpPr>
            <p:cNvPr id="16390" name="Rectangle 5">
              <a:extLst>
                <a:ext uri="{FF2B5EF4-FFF2-40B4-BE49-F238E27FC236}">
                  <a16:creationId xmlns:a16="http://schemas.microsoft.com/office/drawing/2014/main" id="{5F624647-F618-CBFC-B22E-1A2915BFA5B9}"/>
                </a:ext>
              </a:extLst>
            </p:cNvPr>
            <p:cNvSpPr>
              <a:spLocks noChangeArrowheads="1"/>
            </p:cNvSpPr>
            <p:nvPr/>
          </p:nvSpPr>
          <p:spPr bwMode="auto">
            <a:xfrm>
              <a:off x="6288881" y="3182434"/>
              <a:ext cx="1665288" cy="1624259"/>
            </a:xfrm>
            <a:prstGeom prst="rect">
              <a:avLst/>
            </a:prstGeom>
            <a:solidFill>
              <a:srgbClr val="FF9966"/>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1" name="Rectangle 6">
              <a:extLst>
                <a:ext uri="{FF2B5EF4-FFF2-40B4-BE49-F238E27FC236}">
                  <a16:creationId xmlns:a16="http://schemas.microsoft.com/office/drawing/2014/main" id="{886ABF0F-246F-74F5-DC75-1C9F9745E9D7}"/>
                </a:ext>
              </a:extLst>
            </p:cNvPr>
            <p:cNvSpPr>
              <a:spLocks noChangeArrowheads="1"/>
            </p:cNvSpPr>
            <p:nvPr/>
          </p:nvSpPr>
          <p:spPr bwMode="auto">
            <a:xfrm>
              <a:off x="2632869" y="4967055"/>
              <a:ext cx="812800" cy="1503590"/>
            </a:xfrm>
            <a:prstGeom prst="rect">
              <a:avLst/>
            </a:prstGeom>
            <a:solidFill>
              <a:srgbClr val="FF33CC"/>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algn="ctr" eaLnBrk="1" hangingPunct="1">
                <a:defRPr/>
              </a:pPr>
              <a:endParaRPr lang="es-ES" altLang="es-ES" sz="2539"/>
            </a:p>
          </p:txBody>
        </p:sp>
        <p:sp>
          <p:nvSpPr>
            <p:cNvPr id="16392" name="Rectangle 7">
              <a:extLst>
                <a:ext uri="{FF2B5EF4-FFF2-40B4-BE49-F238E27FC236}">
                  <a16:creationId xmlns:a16="http://schemas.microsoft.com/office/drawing/2014/main" id="{C23473B7-F956-984F-E1DD-055AADDE9627}"/>
                </a:ext>
              </a:extLst>
            </p:cNvPr>
            <p:cNvSpPr>
              <a:spLocks noChangeArrowheads="1"/>
            </p:cNvSpPr>
            <p:nvPr/>
          </p:nvSpPr>
          <p:spPr bwMode="auto">
            <a:xfrm rot="5400000">
              <a:off x="6754756" y="4893346"/>
              <a:ext cx="733536" cy="1585912"/>
            </a:xfrm>
            <a:prstGeom prst="rect">
              <a:avLst/>
            </a:prstGeom>
            <a:solidFill>
              <a:srgbClr val="FF9966"/>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3" name="AutoShape 8">
              <a:extLst>
                <a:ext uri="{FF2B5EF4-FFF2-40B4-BE49-F238E27FC236}">
                  <a16:creationId xmlns:a16="http://schemas.microsoft.com/office/drawing/2014/main" id="{C88A5189-C652-29D4-2E90-278BF2909A3E}"/>
                </a:ext>
              </a:extLst>
            </p:cNvPr>
            <p:cNvSpPr>
              <a:spLocks noChangeArrowheads="1"/>
            </p:cNvSpPr>
            <p:nvPr/>
          </p:nvSpPr>
          <p:spPr bwMode="auto">
            <a:xfrm>
              <a:off x="4379119" y="3790538"/>
              <a:ext cx="1219200" cy="203231"/>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4" name="AutoShape 9">
              <a:extLst>
                <a:ext uri="{FF2B5EF4-FFF2-40B4-BE49-F238E27FC236}">
                  <a16:creationId xmlns:a16="http://schemas.microsoft.com/office/drawing/2014/main" id="{2B770E28-BB73-C341-B3C4-21D810B40438}"/>
                </a:ext>
              </a:extLst>
            </p:cNvPr>
            <p:cNvSpPr>
              <a:spLocks noChangeArrowheads="1"/>
            </p:cNvSpPr>
            <p:nvPr/>
          </p:nvSpPr>
          <p:spPr bwMode="auto">
            <a:xfrm>
              <a:off x="4379119" y="5659310"/>
              <a:ext cx="1219200" cy="203231"/>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5" name="Oval 10">
              <a:extLst>
                <a:ext uri="{FF2B5EF4-FFF2-40B4-BE49-F238E27FC236}">
                  <a16:creationId xmlns:a16="http://schemas.microsoft.com/office/drawing/2014/main" id="{04960F0A-C4D7-79F7-31ED-24C5F47BFC7E}"/>
                </a:ext>
              </a:extLst>
            </p:cNvPr>
            <p:cNvSpPr>
              <a:spLocks noChangeArrowheads="1"/>
            </p:cNvSpPr>
            <p:nvPr/>
          </p:nvSpPr>
          <p:spPr bwMode="auto">
            <a:xfrm>
              <a:off x="6855619" y="3301514"/>
              <a:ext cx="123825"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6" name="Oval 11">
              <a:extLst>
                <a:ext uri="{FF2B5EF4-FFF2-40B4-BE49-F238E27FC236}">
                  <a16:creationId xmlns:a16="http://schemas.microsoft.com/office/drawing/2014/main" id="{85AE5E1F-FE41-1D37-F6C1-E16011825616}"/>
                </a:ext>
              </a:extLst>
            </p:cNvPr>
            <p:cNvSpPr>
              <a:spLocks noChangeArrowheads="1"/>
            </p:cNvSpPr>
            <p:nvPr/>
          </p:nvSpPr>
          <p:spPr bwMode="auto">
            <a:xfrm>
              <a:off x="7222331" y="3303102"/>
              <a:ext cx="122238"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7" name="Oval 12">
              <a:extLst>
                <a:ext uri="{FF2B5EF4-FFF2-40B4-BE49-F238E27FC236}">
                  <a16:creationId xmlns:a16="http://schemas.microsoft.com/office/drawing/2014/main" id="{9657D108-5468-A437-3655-17E3468BABB3}"/>
                </a:ext>
              </a:extLst>
            </p:cNvPr>
            <p:cNvSpPr>
              <a:spLocks noChangeArrowheads="1"/>
            </p:cNvSpPr>
            <p:nvPr/>
          </p:nvSpPr>
          <p:spPr bwMode="auto">
            <a:xfrm>
              <a:off x="7628731" y="3301514"/>
              <a:ext cx="122238"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8" name="Oval 13">
              <a:extLst>
                <a:ext uri="{FF2B5EF4-FFF2-40B4-BE49-F238E27FC236}">
                  <a16:creationId xmlns:a16="http://schemas.microsoft.com/office/drawing/2014/main" id="{6E9AE3B8-5970-9973-7D65-27D1FDBFCC04}"/>
                </a:ext>
              </a:extLst>
            </p:cNvPr>
            <p:cNvSpPr>
              <a:spLocks noChangeArrowheads="1"/>
            </p:cNvSpPr>
            <p:nvPr/>
          </p:nvSpPr>
          <p:spPr bwMode="auto">
            <a:xfrm>
              <a:off x="6450806" y="3303102"/>
              <a:ext cx="123825"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399" name="Oval 14">
              <a:extLst>
                <a:ext uri="{FF2B5EF4-FFF2-40B4-BE49-F238E27FC236}">
                  <a16:creationId xmlns:a16="http://schemas.microsoft.com/office/drawing/2014/main" id="{AA7E577C-8884-9D95-81FA-253F11E23362}"/>
                </a:ext>
              </a:extLst>
            </p:cNvPr>
            <p:cNvSpPr>
              <a:spLocks noChangeArrowheads="1"/>
            </p:cNvSpPr>
            <p:nvPr/>
          </p:nvSpPr>
          <p:spPr bwMode="auto">
            <a:xfrm>
              <a:off x="6855619" y="3706389"/>
              <a:ext cx="123825"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0" name="Oval 15">
              <a:extLst>
                <a:ext uri="{FF2B5EF4-FFF2-40B4-BE49-F238E27FC236}">
                  <a16:creationId xmlns:a16="http://schemas.microsoft.com/office/drawing/2014/main" id="{256A7CD5-5587-F1BA-039D-6E00DE90AFB4}"/>
                </a:ext>
              </a:extLst>
            </p:cNvPr>
            <p:cNvSpPr>
              <a:spLocks noChangeArrowheads="1"/>
            </p:cNvSpPr>
            <p:nvPr/>
          </p:nvSpPr>
          <p:spPr bwMode="auto">
            <a:xfrm>
              <a:off x="7222331" y="3707976"/>
              <a:ext cx="122238"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1" name="Oval 16">
              <a:extLst>
                <a:ext uri="{FF2B5EF4-FFF2-40B4-BE49-F238E27FC236}">
                  <a16:creationId xmlns:a16="http://schemas.microsoft.com/office/drawing/2014/main" id="{9107DDB8-A488-4AE4-4E70-C6D2F2209F11}"/>
                </a:ext>
              </a:extLst>
            </p:cNvPr>
            <p:cNvSpPr>
              <a:spLocks noChangeArrowheads="1"/>
            </p:cNvSpPr>
            <p:nvPr/>
          </p:nvSpPr>
          <p:spPr bwMode="auto">
            <a:xfrm>
              <a:off x="7628731" y="3706389"/>
              <a:ext cx="122238"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2" name="Oval 17">
              <a:extLst>
                <a:ext uri="{FF2B5EF4-FFF2-40B4-BE49-F238E27FC236}">
                  <a16:creationId xmlns:a16="http://schemas.microsoft.com/office/drawing/2014/main" id="{7ECC780D-B353-0D8D-2D68-DB9810071580}"/>
                </a:ext>
              </a:extLst>
            </p:cNvPr>
            <p:cNvSpPr>
              <a:spLocks noChangeArrowheads="1"/>
            </p:cNvSpPr>
            <p:nvPr/>
          </p:nvSpPr>
          <p:spPr bwMode="auto">
            <a:xfrm>
              <a:off x="6450806" y="3707976"/>
              <a:ext cx="123825"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3" name="Oval 18">
              <a:extLst>
                <a:ext uri="{FF2B5EF4-FFF2-40B4-BE49-F238E27FC236}">
                  <a16:creationId xmlns:a16="http://schemas.microsoft.com/office/drawing/2014/main" id="{A3B0E025-C69B-8703-8347-0D5FA9CBECA0}"/>
                </a:ext>
              </a:extLst>
            </p:cNvPr>
            <p:cNvSpPr>
              <a:spLocks noChangeArrowheads="1"/>
            </p:cNvSpPr>
            <p:nvPr/>
          </p:nvSpPr>
          <p:spPr bwMode="auto">
            <a:xfrm>
              <a:off x="6855619" y="4112850"/>
              <a:ext cx="123825"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4" name="Oval 19">
              <a:extLst>
                <a:ext uri="{FF2B5EF4-FFF2-40B4-BE49-F238E27FC236}">
                  <a16:creationId xmlns:a16="http://schemas.microsoft.com/office/drawing/2014/main" id="{F9F137AF-EFFE-CA60-9FD9-B455EA988EB2}"/>
                </a:ext>
              </a:extLst>
            </p:cNvPr>
            <p:cNvSpPr>
              <a:spLocks noChangeArrowheads="1"/>
            </p:cNvSpPr>
            <p:nvPr/>
          </p:nvSpPr>
          <p:spPr bwMode="auto">
            <a:xfrm>
              <a:off x="7222331" y="4114438"/>
              <a:ext cx="122238"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5" name="Oval 20">
              <a:extLst>
                <a:ext uri="{FF2B5EF4-FFF2-40B4-BE49-F238E27FC236}">
                  <a16:creationId xmlns:a16="http://schemas.microsoft.com/office/drawing/2014/main" id="{39C900E5-C694-D8BC-2724-1AFD6904F07F}"/>
                </a:ext>
              </a:extLst>
            </p:cNvPr>
            <p:cNvSpPr>
              <a:spLocks noChangeArrowheads="1"/>
            </p:cNvSpPr>
            <p:nvPr/>
          </p:nvSpPr>
          <p:spPr bwMode="auto">
            <a:xfrm>
              <a:off x="7628731" y="4112850"/>
              <a:ext cx="122238"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6" name="Oval 21">
              <a:extLst>
                <a:ext uri="{FF2B5EF4-FFF2-40B4-BE49-F238E27FC236}">
                  <a16:creationId xmlns:a16="http://schemas.microsoft.com/office/drawing/2014/main" id="{9D1389F9-B519-E19E-CBB5-A3708F30CD6E}"/>
                </a:ext>
              </a:extLst>
            </p:cNvPr>
            <p:cNvSpPr>
              <a:spLocks noChangeArrowheads="1"/>
            </p:cNvSpPr>
            <p:nvPr/>
          </p:nvSpPr>
          <p:spPr bwMode="auto">
            <a:xfrm>
              <a:off x="6450806" y="4114438"/>
              <a:ext cx="123825"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7" name="Oval 22">
              <a:extLst>
                <a:ext uri="{FF2B5EF4-FFF2-40B4-BE49-F238E27FC236}">
                  <a16:creationId xmlns:a16="http://schemas.microsoft.com/office/drawing/2014/main" id="{79D82F02-93BC-BFA7-4195-BAF036CEF754}"/>
                </a:ext>
              </a:extLst>
            </p:cNvPr>
            <p:cNvSpPr>
              <a:spLocks noChangeArrowheads="1"/>
            </p:cNvSpPr>
            <p:nvPr/>
          </p:nvSpPr>
          <p:spPr bwMode="auto">
            <a:xfrm>
              <a:off x="6855619" y="4519312"/>
              <a:ext cx="123825"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8" name="Oval 23">
              <a:extLst>
                <a:ext uri="{FF2B5EF4-FFF2-40B4-BE49-F238E27FC236}">
                  <a16:creationId xmlns:a16="http://schemas.microsoft.com/office/drawing/2014/main" id="{DB9EE0A3-C9C9-9E3C-9FE9-D8FD9EE46D4A}"/>
                </a:ext>
              </a:extLst>
            </p:cNvPr>
            <p:cNvSpPr>
              <a:spLocks noChangeArrowheads="1"/>
            </p:cNvSpPr>
            <p:nvPr/>
          </p:nvSpPr>
          <p:spPr bwMode="auto">
            <a:xfrm>
              <a:off x="7222331" y="4520899"/>
              <a:ext cx="122238"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09" name="Oval 24">
              <a:extLst>
                <a:ext uri="{FF2B5EF4-FFF2-40B4-BE49-F238E27FC236}">
                  <a16:creationId xmlns:a16="http://schemas.microsoft.com/office/drawing/2014/main" id="{E3C6A3EB-03CA-D9DD-30E0-13113DDA141D}"/>
                </a:ext>
              </a:extLst>
            </p:cNvPr>
            <p:cNvSpPr>
              <a:spLocks noChangeArrowheads="1"/>
            </p:cNvSpPr>
            <p:nvPr/>
          </p:nvSpPr>
          <p:spPr bwMode="auto">
            <a:xfrm>
              <a:off x="7628731" y="4519312"/>
              <a:ext cx="122238"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0" name="Oval 25">
              <a:extLst>
                <a:ext uri="{FF2B5EF4-FFF2-40B4-BE49-F238E27FC236}">
                  <a16:creationId xmlns:a16="http://schemas.microsoft.com/office/drawing/2014/main" id="{5F720C31-FEED-C4D3-BC64-0394C4128861}"/>
                </a:ext>
              </a:extLst>
            </p:cNvPr>
            <p:cNvSpPr>
              <a:spLocks noChangeArrowheads="1"/>
            </p:cNvSpPr>
            <p:nvPr/>
          </p:nvSpPr>
          <p:spPr bwMode="auto">
            <a:xfrm>
              <a:off x="6450806" y="4520899"/>
              <a:ext cx="123825"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1" name="Oval 26">
              <a:extLst>
                <a:ext uri="{FF2B5EF4-FFF2-40B4-BE49-F238E27FC236}">
                  <a16:creationId xmlns:a16="http://schemas.microsoft.com/office/drawing/2014/main" id="{2781F802-6311-EDA8-DFE1-10FB59B7F11D}"/>
                </a:ext>
              </a:extLst>
            </p:cNvPr>
            <p:cNvSpPr>
              <a:spLocks noChangeArrowheads="1"/>
            </p:cNvSpPr>
            <p:nvPr/>
          </p:nvSpPr>
          <p:spPr bwMode="auto">
            <a:xfrm>
              <a:off x="6896894" y="5414798"/>
              <a:ext cx="122237"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2" name="Oval 27">
              <a:extLst>
                <a:ext uri="{FF2B5EF4-FFF2-40B4-BE49-F238E27FC236}">
                  <a16:creationId xmlns:a16="http://schemas.microsoft.com/office/drawing/2014/main" id="{31346AEF-B3C3-7A0D-553C-76533A4C7FDA}"/>
                </a:ext>
              </a:extLst>
            </p:cNvPr>
            <p:cNvSpPr>
              <a:spLocks noChangeArrowheads="1"/>
            </p:cNvSpPr>
            <p:nvPr/>
          </p:nvSpPr>
          <p:spPr bwMode="auto">
            <a:xfrm>
              <a:off x="7262019" y="5416385"/>
              <a:ext cx="123825"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3" name="Oval 28">
              <a:extLst>
                <a:ext uri="{FF2B5EF4-FFF2-40B4-BE49-F238E27FC236}">
                  <a16:creationId xmlns:a16="http://schemas.microsoft.com/office/drawing/2014/main" id="{7A9F2E6A-61E1-650E-6944-C2D40F19B013}"/>
                </a:ext>
              </a:extLst>
            </p:cNvPr>
            <p:cNvSpPr>
              <a:spLocks noChangeArrowheads="1"/>
            </p:cNvSpPr>
            <p:nvPr/>
          </p:nvSpPr>
          <p:spPr bwMode="auto">
            <a:xfrm>
              <a:off x="7668419" y="5414798"/>
              <a:ext cx="123825"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4" name="Oval 29">
              <a:extLst>
                <a:ext uri="{FF2B5EF4-FFF2-40B4-BE49-F238E27FC236}">
                  <a16:creationId xmlns:a16="http://schemas.microsoft.com/office/drawing/2014/main" id="{EB2CCFCD-2785-34B1-E787-DB0022A60027}"/>
                </a:ext>
              </a:extLst>
            </p:cNvPr>
            <p:cNvSpPr>
              <a:spLocks noChangeArrowheads="1"/>
            </p:cNvSpPr>
            <p:nvPr/>
          </p:nvSpPr>
          <p:spPr bwMode="auto">
            <a:xfrm>
              <a:off x="6492081" y="5416385"/>
              <a:ext cx="122238"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5" name="Oval 30">
              <a:extLst>
                <a:ext uri="{FF2B5EF4-FFF2-40B4-BE49-F238E27FC236}">
                  <a16:creationId xmlns:a16="http://schemas.microsoft.com/office/drawing/2014/main" id="{B26D7604-E891-4C42-DE47-4A0E7AE215E3}"/>
                </a:ext>
              </a:extLst>
            </p:cNvPr>
            <p:cNvSpPr>
              <a:spLocks noChangeArrowheads="1"/>
            </p:cNvSpPr>
            <p:nvPr/>
          </p:nvSpPr>
          <p:spPr bwMode="auto">
            <a:xfrm>
              <a:off x="6896894" y="5819671"/>
              <a:ext cx="122237"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6" name="Oval 31">
              <a:extLst>
                <a:ext uri="{FF2B5EF4-FFF2-40B4-BE49-F238E27FC236}">
                  <a16:creationId xmlns:a16="http://schemas.microsoft.com/office/drawing/2014/main" id="{39F8D89B-BAAB-215A-5339-8E73F8C4DE00}"/>
                </a:ext>
              </a:extLst>
            </p:cNvPr>
            <p:cNvSpPr>
              <a:spLocks noChangeArrowheads="1"/>
            </p:cNvSpPr>
            <p:nvPr/>
          </p:nvSpPr>
          <p:spPr bwMode="auto">
            <a:xfrm>
              <a:off x="7262019" y="5821260"/>
              <a:ext cx="123825"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7" name="Oval 32">
              <a:extLst>
                <a:ext uri="{FF2B5EF4-FFF2-40B4-BE49-F238E27FC236}">
                  <a16:creationId xmlns:a16="http://schemas.microsoft.com/office/drawing/2014/main" id="{3B9DAC8F-658D-4CF9-7382-D4691F75D16B}"/>
                </a:ext>
              </a:extLst>
            </p:cNvPr>
            <p:cNvSpPr>
              <a:spLocks noChangeArrowheads="1"/>
            </p:cNvSpPr>
            <p:nvPr/>
          </p:nvSpPr>
          <p:spPr bwMode="auto">
            <a:xfrm>
              <a:off x="7668419" y="5819671"/>
              <a:ext cx="123825"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8" name="Oval 33">
              <a:extLst>
                <a:ext uri="{FF2B5EF4-FFF2-40B4-BE49-F238E27FC236}">
                  <a16:creationId xmlns:a16="http://schemas.microsoft.com/office/drawing/2014/main" id="{14AE5361-8BDC-C0AE-28A6-8ADC3C7475F4}"/>
                </a:ext>
              </a:extLst>
            </p:cNvPr>
            <p:cNvSpPr>
              <a:spLocks noChangeArrowheads="1"/>
            </p:cNvSpPr>
            <p:nvPr/>
          </p:nvSpPr>
          <p:spPr bwMode="auto">
            <a:xfrm>
              <a:off x="6492081" y="5821260"/>
              <a:ext cx="122238"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6419" name="Rectangle 34">
              <a:extLst>
                <a:ext uri="{FF2B5EF4-FFF2-40B4-BE49-F238E27FC236}">
                  <a16:creationId xmlns:a16="http://schemas.microsoft.com/office/drawing/2014/main" id="{13994AB4-8435-630F-4948-978F77817AD1}"/>
                </a:ext>
              </a:extLst>
            </p:cNvPr>
            <p:cNvSpPr>
              <a:spLocks noChangeArrowheads="1"/>
            </p:cNvSpPr>
            <p:nvPr/>
          </p:nvSpPr>
          <p:spPr bwMode="auto">
            <a:xfrm>
              <a:off x="2672556" y="3384077"/>
              <a:ext cx="812800" cy="770055"/>
            </a:xfrm>
            <a:prstGeom prst="rect">
              <a:avLst/>
            </a:prstGeom>
            <a:solidFill>
              <a:srgbClr val="FF33CC"/>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nvGrpSpPr>
            <p:cNvPr id="43045" name="Group 35">
              <a:extLst>
                <a:ext uri="{FF2B5EF4-FFF2-40B4-BE49-F238E27FC236}">
                  <a16:creationId xmlns:a16="http://schemas.microsoft.com/office/drawing/2014/main" id="{DC0E519B-DCEB-1C89-1548-30C2D0D761B2}"/>
                </a:ext>
              </a:extLst>
            </p:cNvPr>
            <p:cNvGrpSpPr>
              <a:grpSpLocks/>
            </p:cNvGrpSpPr>
            <p:nvPr/>
          </p:nvGrpSpPr>
          <p:grpSpPr bwMode="auto">
            <a:xfrm>
              <a:off x="1292425" y="4074150"/>
              <a:ext cx="816174" cy="1010980"/>
              <a:chOff x="5106" y="491"/>
              <a:chExt cx="486" cy="602"/>
            </a:xfrm>
          </p:grpSpPr>
          <p:sp>
            <p:nvSpPr>
              <p:cNvPr id="16426" name="Line 36">
                <a:extLst>
                  <a:ext uri="{FF2B5EF4-FFF2-40B4-BE49-F238E27FC236}">
                    <a16:creationId xmlns:a16="http://schemas.microsoft.com/office/drawing/2014/main" id="{7659AEA1-83CB-D76D-39F5-D227A0DCD289}"/>
                  </a:ext>
                </a:extLst>
              </p:cNvPr>
              <p:cNvSpPr>
                <a:spLocks noChangeShapeType="1"/>
              </p:cNvSpPr>
              <p:nvPr/>
            </p:nvSpPr>
            <p:spPr bwMode="auto">
              <a:xfrm>
                <a:off x="5106" y="974"/>
                <a:ext cx="336" cy="0"/>
              </a:xfrm>
              <a:prstGeom prst="line">
                <a:avLst/>
              </a:prstGeom>
              <a:noFill/>
              <a:ln w="9525">
                <a:solidFill>
                  <a:schemeClr val="tx1"/>
                </a:solidFill>
                <a:round/>
                <a:headEnd/>
                <a:tailEnd type="triangle" w="med" len="med"/>
              </a:ln>
            </p:spPr>
            <p:txBody>
              <a:bodyPr/>
              <a:lstStyle/>
              <a:p>
                <a:pPr>
                  <a:defRPr/>
                </a:pPr>
                <a:endParaRPr lang="es-ES" sz="2116"/>
              </a:p>
            </p:txBody>
          </p:sp>
          <p:sp>
            <p:nvSpPr>
              <p:cNvPr id="16427" name="Line 37">
                <a:extLst>
                  <a:ext uri="{FF2B5EF4-FFF2-40B4-BE49-F238E27FC236}">
                    <a16:creationId xmlns:a16="http://schemas.microsoft.com/office/drawing/2014/main" id="{5137D055-A853-D700-4DD7-C8A12CADBA37}"/>
                  </a:ext>
                </a:extLst>
              </p:cNvPr>
              <p:cNvSpPr>
                <a:spLocks noChangeShapeType="1"/>
              </p:cNvSpPr>
              <p:nvPr/>
            </p:nvSpPr>
            <p:spPr bwMode="auto">
              <a:xfrm flipV="1">
                <a:off x="5106" y="636"/>
                <a:ext cx="0" cy="336"/>
              </a:xfrm>
              <a:prstGeom prst="line">
                <a:avLst/>
              </a:prstGeom>
              <a:noFill/>
              <a:ln w="9525">
                <a:solidFill>
                  <a:schemeClr val="tx1"/>
                </a:solidFill>
                <a:round/>
                <a:headEnd/>
                <a:tailEnd type="triangle" w="med" len="med"/>
              </a:ln>
            </p:spPr>
            <p:txBody>
              <a:bodyPr/>
              <a:lstStyle/>
              <a:p>
                <a:pPr>
                  <a:defRPr/>
                </a:pPr>
                <a:endParaRPr lang="es-ES" sz="2116"/>
              </a:p>
            </p:txBody>
          </p:sp>
          <p:sp>
            <p:nvSpPr>
              <p:cNvPr id="16428" name="Text Box 38">
                <a:extLst>
                  <a:ext uri="{FF2B5EF4-FFF2-40B4-BE49-F238E27FC236}">
                    <a16:creationId xmlns:a16="http://schemas.microsoft.com/office/drawing/2014/main" id="{C80CB546-4C9E-7978-5975-AE174252B64F}"/>
                  </a:ext>
                </a:extLst>
              </p:cNvPr>
              <p:cNvSpPr txBox="1">
                <a:spLocks noChangeArrowheads="1"/>
              </p:cNvSpPr>
              <p:nvPr/>
            </p:nvSpPr>
            <p:spPr bwMode="auto">
              <a:xfrm>
                <a:off x="5397" y="805"/>
                <a:ext cx="196" cy="287"/>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x</a:t>
                </a:r>
              </a:p>
            </p:txBody>
          </p:sp>
          <p:sp>
            <p:nvSpPr>
              <p:cNvPr id="16429" name="Text Box 39">
                <a:extLst>
                  <a:ext uri="{FF2B5EF4-FFF2-40B4-BE49-F238E27FC236}">
                    <a16:creationId xmlns:a16="http://schemas.microsoft.com/office/drawing/2014/main" id="{8BA7D092-43EA-3179-AD47-5FA4EBCE118F}"/>
                  </a:ext>
                </a:extLst>
              </p:cNvPr>
              <p:cNvSpPr txBox="1">
                <a:spLocks noChangeArrowheads="1"/>
              </p:cNvSpPr>
              <p:nvPr/>
            </p:nvSpPr>
            <p:spPr bwMode="auto">
              <a:xfrm>
                <a:off x="5106" y="491"/>
                <a:ext cx="196" cy="287"/>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y</a:t>
                </a:r>
              </a:p>
            </p:txBody>
          </p:sp>
        </p:grpSp>
        <p:grpSp>
          <p:nvGrpSpPr>
            <p:cNvPr id="43046" name="Group 41">
              <a:extLst>
                <a:ext uri="{FF2B5EF4-FFF2-40B4-BE49-F238E27FC236}">
                  <a16:creationId xmlns:a16="http://schemas.microsoft.com/office/drawing/2014/main" id="{380C63DC-63A3-7817-09F0-1F3FFADBE19A}"/>
                </a:ext>
              </a:extLst>
            </p:cNvPr>
            <p:cNvGrpSpPr>
              <a:grpSpLocks/>
            </p:cNvGrpSpPr>
            <p:nvPr/>
          </p:nvGrpSpPr>
          <p:grpSpPr bwMode="auto">
            <a:xfrm>
              <a:off x="8334016" y="4317659"/>
              <a:ext cx="911897" cy="1010980"/>
              <a:chOff x="5106" y="491"/>
              <a:chExt cx="543" cy="602"/>
            </a:xfrm>
          </p:grpSpPr>
          <p:sp>
            <p:nvSpPr>
              <p:cNvPr id="16422" name="Line 42">
                <a:extLst>
                  <a:ext uri="{FF2B5EF4-FFF2-40B4-BE49-F238E27FC236}">
                    <a16:creationId xmlns:a16="http://schemas.microsoft.com/office/drawing/2014/main" id="{FDC98194-CB2A-98CC-C234-EFAB428BF86A}"/>
                  </a:ext>
                </a:extLst>
              </p:cNvPr>
              <p:cNvSpPr>
                <a:spLocks noChangeShapeType="1"/>
              </p:cNvSpPr>
              <p:nvPr/>
            </p:nvSpPr>
            <p:spPr bwMode="auto">
              <a:xfrm>
                <a:off x="5106" y="975"/>
                <a:ext cx="337" cy="0"/>
              </a:xfrm>
              <a:prstGeom prst="line">
                <a:avLst/>
              </a:prstGeom>
              <a:noFill/>
              <a:ln w="9525">
                <a:solidFill>
                  <a:schemeClr val="tx1"/>
                </a:solidFill>
                <a:round/>
                <a:headEnd/>
                <a:tailEnd type="triangle" w="med" len="med"/>
              </a:ln>
            </p:spPr>
            <p:txBody>
              <a:bodyPr/>
              <a:lstStyle/>
              <a:p>
                <a:pPr>
                  <a:defRPr/>
                </a:pPr>
                <a:endParaRPr lang="es-ES" sz="2116"/>
              </a:p>
            </p:txBody>
          </p:sp>
          <p:sp>
            <p:nvSpPr>
              <p:cNvPr id="16423" name="Line 43">
                <a:extLst>
                  <a:ext uri="{FF2B5EF4-FFF2-40B4-BE49-F238E27FC236}">
                    <a16:creationId xmlns:a16="http://schemas.microsoft.com/office/drawing/2014/main" id="{B24E1431-B363-23D8-463F-C79D407F3330}"/>
                  </a:ext>
                </a:extLst>
              </p:cNvPr>
              <p:cNvSpPr>
                <a:spLocks noChangeShapeType="1"/>
              </p:cNvSpPr>
              <p:nvPr/>
            </p:nvSpPr>
            <p:spPr bwMode="auto">
              <a:xfrm flipV="1">
                <a:off x="5106" y="636"/>
                <a:ext cx="0" cy="337"/>
              </a:xfrm>
              <a:prstGeom prst="line">
                <a:avLst/>
              </a:prstGeom>
              <a:noFill/>
              <a:ln w="9525">
                <a:solidFill>
                  <a:schemeClr val="tx1"/>
                </a:solidFill>
                <a:round/>
                <a:headEnd/>
                <a:tailEnd type="triangle" w="med" len="med"/>
              </a:ln>
            </p:spPr>
            <p:txBody>
              <a:bodyPr/>
              <a:lstStyle/>
              <a:p>
                <a:pPr>
                  <a:defRPr/>
                </a:pPr>
                <a:endParaRPr lang="es-ES" sz="2116"/>
              </a:p>
            </p:txBody>
          </p:sp>
          <p:sp>
            <p:nvSpPr>
              <p:cNvPr id="16424" name="Text Box 44">
                <a:extLst>
                  <a:ext uri="{FF2B5EF4-FFF2-40B4-BE49-F238E27FC236}">
                    <a16:creationId xmlns:a16="http://schemas.microsoft.com/office/drawing/2014/main" id="{173A248C-9214-64AB-8A6D-EEF8C5526D10}"/>
                  </a:ext>
                </a:extLst>
              </p:cNvPr>
              <p:cNvSpPr txBox="1">
                <a:spLocks noChangeArrowheads="1"/>
              </p:cNvSpPr>
              <p:nvPr/>
            </p:nvSpPr>
            <p:spPr bwMode="auto">
              <a:xfrm>
                <a:off x="5396" y="805"/>
                <a:ext cx="253"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k</a:t>
                </a:r>
                <a:r>
                  <a:rPr lang="en-US" altLang="es-ES" sz="2539" b="0" i="1" baseline="-25000"/>
                  <a:t>x</a:t>
                </a:r>
              </a:p>
            </p:txBody>
          </p:sp>
          <p:sp>
            <p:nvSpPr>
              <p:cNvPr id="16425" name="Text Box 45">
                <a:extLst>
                  <a:ext uri="{FF2B5EF4-FFF2-40B4-BE49-F238E27FC236}">
                    <a16:creationId xmlns:a16="http://schemas.microsoft.com/office/drawing/2014/main" id="{7F29D282-B742-7DCF-2357-B78F64B69426}"/>
                  </a:ext>
                </a:extLst>
              </p:cNvPr>
              <p:cNvSpPr txBox="1">
                <a:spLocks noChangeArrowheads="1"/>
              </p:cNvSpPr>
              <p:nvPr/>
            </p:nvSpPr>
            <p:spPr bwMode="auto">
              <a:xfrm>
                <a:off x="5106" y="491"/>
                <a:ext cx="253"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k</a:t>
                </a:r>
                <a:r>
                  <a:rPr lang="en-US" altLang="es-ES" sz="2539" b="0" i="1" baseline="-25000"/>
                  <a:t>y</a:t>
                </a:r>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032" descr="E_vs_k-mesh">
            <a:extLst>
              <a:ext uri="{FF2B5EF4-FFF2-40B4-BE49-F238E27FC236}">
                <a16:creationId xmlns:a16="http://schemas.microsoft.com/office/drawing/2014/main" id="{8B3681B9-0AEA-E6A8-34E6-7C0AA39A4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047750"/>
            <a:ext cx="541972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1026">
            <a:extLst>
              <a:ext uri="{FF2B5EF4-FFF2-40B4-BE49-F238E27FC236}">
                <a16:creationId xmlns:a16="http://schemas.microsoft.com/office/drawing/2014/main" id="{DACBBC09-6DF2-8946-CC9A-6C888939B3FE}"/>
              </a:ext>
            </a:extLst>
          </p:cNvPr>
          <p:cNvSpPr>
            <a:spLocks noGrp="1" noChangeArrowheads="1"/>
          </p:cNvSpPr>
          <p:nvPr>
            <p:ph type="title"/>
          </p:nvPr>
        </p:nvSpPr>
        <p:spPr>
          <a:xfrm>
            <a:off x="0" y="0"/>
            <a:ext cx="9344025" cy="795338"/>
          </a:xfrm>
        </p:spPr>
        <p:txBody>
          <a:bodyPr/>
          <a:lstStyle/>
          <a:p>
            <a:pPr eaLnBrk="1" hangingPunct="1"/>
            <a:r>
              <a:rPr lang="en-US" altLang="es-ES" sz="2800"/>
              <a:t>Convergence with respect to BZ sampling</a:t>
            </a:r>
          </a:p>
        </p:txBody>
      </p:sp>
      <p:sp>
        <p:nvSpPr>
          <p:cNvPr id="44035" name="Rectangle 1030">
            <a:extLst>
              <a:ext uri="{FF2B5EF4-FFF2-40B4-BE49-F238E27FC236}">
                <a16:creationId xmlns:a16="http://schemas.microsoft.com/office/drawing/2014/main" id="{A6F0742E-DF8C-251C-FBC3-113EA981702B}"/>
              </a:ext>
            </a:extLst>
          </p:cNvPr>
          <p:cNvSpPr>
            <a:spLocks noChangeArrowheads="1"/>
          </p:cNvSpPr>
          <p:nvPr/>
        </p:nvSpPr>
        <p:spPr bwMode="auto">
          <a:xfrm>
            <a:off x="758825" y="5378450"/>
            <a:ext cx="8866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400"/>
              <a:t>Note: </a:t>
            </a:r>
            <a:r>
              <a:rPr lang="en-US" altLang="es-ES" sz="2400" u="sng"/>
              <a:t>Differences</a:t>
            </a:r>
            <a:r>
              <a:rPr lang="en-US" altLang="es-ES" sz="2400"/>
              <a:t> in energy usually converge faster than absolute value of total energy because of error cancellation (if supercells &amp; k-points are identical or commensurate).</a:t>
            </a:r>
          </a:p>
        </p:txBody>
      </p:sp>
      <p:sp>
        <p:nvSpPr>
          <p:cNvPr id="19462" name="Text Box 1033">
            <a:extLst>
              <a:ext uri="{FF2B5EF4-FFF2-40B4-BE49-F238E27FC236}">
                <a16:creationId xmlns:a16="http://schemas.microsoft.com/office/drawing/2014/main" id="{D102BE56-636A-DD90-85C1-FBA7F4DD49AA}"/>
              </a:ext>
            </a:extLst>
          </p:cNvPr>
          <p:cNvSpPr txBox="1">
            <a:spLocks noChangeArrowheads="1"/>
          </p:cNvSpPr>
          <p:nvPr/>
        </p:nvSpPr>
        <p:spPr bwMode="auto">
          <a:xfrm>
            <a:off x="6089650" y="4940300"/>
            <a:ext cx="1465263" cy="28733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1269" b="0">
                <a:latin typeface="Arial" panose="020B0604020202020204" pitchFamily="34" charset="0"/>
              </a:rPr>
              <a:t>Madhura Marathe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a:extLst>
              <a:ext uri="{FF2B5EF4-FFF2-40B4-BE49-F238E27FC236}">
                <a16:creationId xmlns:a16="http://schemas.microsoft.com/office/drawing/2014/main" id="{9F780804-F446-4B1E-6B65-08E2A9447F4B}"/>
              </a:ext>
            </a:extLst>
          </p:cNvPr>
          <p:cNvSpPr txBox="1">
            <a:spLocks noChangeArrowheads="1"/>
          </p:cNvSpPr>
          <p:nvPr/>
        </p:nvSpPr>
        <p:spPr bwMode="auto">
          <a:xfrm>
            <a:off x="0" y="0"/>
            <a:ext cx="103838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endParaRPr lang="es-ES" altLang="es-ES" sz="2800">
              <a:solidFill>
                <a:srgbClr val="FFFF00"/>
              </a:solidFill>
              <a:cs typeface="Arial" panose="020B0604020202020204" pitchFamily="34" charset="0"/>
            </a:endParaRPr>
          </a:p>
        </p:txBody>
      </p:sp>
      <p:sp>
        <p:nvSpPr>
          <p:cNvPr id="45058" name="Text Box 3">
            <a:extLst>
              <a:ext uri="{FF2B5EF4-FFF2-40B4-BE49-F238E27FC236}">
                <a16:creationId xmlns:a16="http://schemas.microsoft.com/office/drawing/2014/main" id="{DCB34A6C-B2E0-09E0-6E6D-F6AEC17902FD}"/>
              </a:ext>
            </a:extLst>
          </p:cNvPr>
          <p:cNvSpPr txBox="1">
            <a:spLocks noChangeArrowheads="1"/>
          </p:cNvSpPr>
          <p:nvPr/>
        </p:nvSpPr>
        <p:spPr bwMode="auto">
          <a:xfrm>
            <a:off x="0" y="0"/>
            <a:ext cx="86979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Comparing energies of structures having different symmetries: take care of BZ samplings</a:t>
            </a:r>
          </a:p>
        </p:txBody>
      </p:sp>
      <p:sp>
        <p:nvSpPr>
          <p:cNvPr id="45059" name="Text Box 10">
            <a:extLst>
              <a:ext uri="{FF2B5EF4-FFF2-40B4-BE49-F238E27FC236}">
                <a16:creationId xmlns:a16="http://schemas.microsoft.com/office/drawing/2014/main" id="{9062765B-E145-212D-5FF4-D2E61E023C4B}"/>
              </a:ext>
            </a:extLst>
          </p:cNvPr>
          <p:cNvSpPr txBox="1">
            <a:spLocks noChangeArrowheads="1"/>
          </p:cNvSpPr>
          <p:nvPr/>
        </p:nvSpPr>
        <p:spPr bwMode="auto">
          <a:xfrm>
            <a:off x="293688" y="2057400"/>
            <a:ext cx="9793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The BZ sampling of all the structures must be sampled with the same accuracy</a:t>
            </a:r>
          </a:p>
        </p:txBody>
      </p:sp>
      <p:sp>
        <p:nvSpPr>
          <p:cNvPr id="45060" name="Text Box 13">
            <a:extLst>
              <a:ext uri="{FF2B5EF4-FFF2-40B4-BE49-F238E27FC236}">
                <a16:creationId xmlns:a16="http://schemas.microsoft.com/office/drawing/2014/main" id="{B935C73A-89A6-E553-D6DA-A4886414EFBF}"/>
              </a:ext>
            </a:extLst>
          </p:cNvPr>
          <p:cNvSpPr txBox="1">
            <a:spLocks noChangeArrowheads="1"/>
          </p:cNvSpPr>
          <p:nvPr/>
        </p:nvSpPr>
        <p:spPr bwMode="auto">
          <a:xfrm>
            <a:off x="560388" y="4953000"/>
            <a:ext cx="92598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Since for unit cells of different shapes it is not possible to choose exactly the same k-point sampling, a usual strategy is to try and maintain the  </a:t>
            </a:r>
            <a:r>
              <a:rPr lang="en-US" altLang="es-ES" sz="2000">
                <a:solidFill>
                  <a:srgbClr val="FFFF00"/>
                </a:solidFill>
              </a:rPr>
              <a:t>same density of k-points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76380DC0-9D1D-C1DA-1129-8690155DE892}"/>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0FCCA241-1AF1-4D46-966E-D3B619BDEBF6}" type="slidenum">
              <a:rPr lang="en-US" altLang="es-ES" sz="1481" b="0"/>
              <a:pPr algn="l" eaLnBrk="1" hangingPunct="1">
                <a:defRPr/>
              </a:pPr>
              <a:t>37</a:t>
            </a:fld>
            <a:endParaRPr lang="en-US" altLang="es-ES" sz="1481" b="0"/>
          </a:p>
        </p:txBody>
      </p:sp>
      <p:sp>
        <p:nvSpPr>
          <p:cNvPr id="46082" name="Rectangle 3">
            <a:extLst>
              <a:ext uri="{FF2B5EF4-FFF2-40B4-BE49-F238E27FC236}">
                <a16:creationId xmlns:a16="http://schemas.microsoft.com/office/drawing/2014/main" id="{CA25B33D-BCD0-7F8B-BBAC-DFB6580582CD}"/>
              </a:ext>
            </a:extLst>
          </p:cNvPr>
          <p:cNvSpPr>
            <a:spLocks noGrp="1" noChangeArrowheads="1"/>
          </p:cNvSpPr>
          <p:nvPr>
            <p:ph type="body" idx="1"/>
          </p:nvPr>
        </p:nvSpPr>
        <p:spPr>
          <a:xfrm>
            <a:off x="1247775" y="6062663"/>
            <a:ext cx="7889875" cy="585787"/>
          </a:xfrm>
        </p:spPr>
        <p:txBody>
          <a:bodyPr/>
          <a:lstStyle/>
          <a:p>
            <a:pPr algn="ctr" eaLnBrk="1" hangingPunct="1">
              <a:lnSpc>
                <a:spcPct val="90000"/>
              </a:lnSpc>
              <a:buFontTx/>
              <a:buNone/>
            </a:pPr>
            <a:r>
              <a:rPr lang="en-US" altLang="es-ES" sz="1600">
                <a:solidFill>
                  <a:srgbClr val="00B0F0"/>
                </a:solidFill>
              </a:rPr>
              <a:t>Ghosh, Narasimhan, Jenkins, and King, J. Chem. Phys. 126 244701 (2007).</a:t>
            </a:r>
          </a:p>
        </p:txBody>
      </p:sp>
      <p:pic>
        <p:nvPicPr>
          <p:cNvPr id="46083" name="Picture 4">
            <a:extLst>
              <a:ext uri="{FF2B5EF4-FFF2-40B4-BE49-F238E27FC236}">
                <a16:creationId xmlns:a16="http://schemas.microsoft.com/office/drawing/2014/main" id="{BF303762-20F8-B261-4C96-EA4EB86B7F93}"/>
              </a:ext>
            </a:extLst>
          </p:cNvPr>
          <p:cNvPicPr>
            <a:picLocks noChangeAspect="1" noChangeArrowheads="1"/>
          </p:cNvPicPr>
          <p:nvPr/>
        </p:nvPicPr>
        <p:blipFill>
          <a:blip r:embed="rId2">
            <a:lum contrast="88000"/>
            <a:extLst>
              <a:ext uri="{28A0092B-C50C-407E-A947-70E740481C1C}">
                <a14:useLocalDpi xmlns:a14="http://schemas.microsoft.com/office/drawing/2010/main" val="0"/>
              </a:ext>
            </a:extLst>
          </a:blip>
          <a:srcRect r="1091"/>
          <a:stretch>
            <a:fillRect/>
          </a:stretch>
        </p:blipFill>
        <p:spPr bwMode="auto">
          <a:xfrm>
            <a:off x="2220913" y="1624013"/>
            <a:ext cx="57848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a:extLst>
              <a:ext uri="{FF2B5EF4-FFF2-40B4-BE49-F238E27FC236}">
                <a16:creationId xmlns:a16="http://schemas.microsoft.com/office/drawing/2014/main" id="{268820D3-BFFC-C191-2056-3DD5A949D5EF}"/>
              </a:ext>
            </a:extLst>
          </p:cNvPr>
          <p:cNvSpPr txBox="1">
            <a:spLocks noChangeArrowheads="1"/>
          </p:cNvSpPr>
          <p:nvPr/>
        </p:nvSpPr>
        <p:spPr bwMode="auto">
          <a:xfrm>
            <a:off x="2400300" y="1027113"/>
            <a:ext cx="558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0"/>
              </a:spcBef>
              <a:buFontTx/>
              <a:buNone/>
            </a:pPr>
            <a:r>
              <a:rPr lang="en-US" altLang="es-ES" sz="2400"/>
              <a:t>Adsorption energy of CO on Ir(100):</a:t>
            </a:r>
          </a:p>
        </p:txBody>
      </p:sp>
      <p:sp>
        <p:nvSpPr>
          <p:cNvPr id="46085" name="Rectangle 1026">
            <a:extLst>
              <a:ext uri="{FF2B5EF4-FFF2-40B4-BE49-F238E27FC236}">
                <a16:creationId xmlns:a16="http://schemas.microsoft.com/office/drawing/2014/main" id="{C38A4CEE-E644-5CC3-5FC5-660CD28B986F}"/>
              </a:ext>
            </a:extLst>
          </p:cNvPr>
          <p:cNvSpPr>
            <a:spLocks noGrp="1" noChangeArrowheads="1"/>
          </p:cNvSpPr>
          <p:nvPr>
            <p:ph type="title"/>
          </p:nvPr>
        </p:nvSpPr>
        <p:spPr>
          <a:xfrm>
            <a:off x="0" y="0"/>
            <a:ext cx="9344025" cy="795338"/>
          </a:xfrm>
        </p:spPr>
        <p:txBody>
          <a:bodyPr/>
          <a:lstStyle/>
          <a:p>
            <a:pPr eaLnBrk="1" hangingPunct="1"/>
            <a:r>
              <a:rPr lang="en-US" altLang="es-ES" sz="2800"/>
              <a:t>Convergence with respect to BZ sampling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3">
            <a:extLst>
              <a:ext uri="{FF2B5EF4-FFF2-40B4-BE49-F238E27FC236}">
                <a16:creationId xmlns:a16="http://schemas.microsoft.com/office/drawing/2014/main" id="{21A06A12-9462-2559-76D3-B5B735B7DB16}"/>
              </a:ext>
            </a:extLst>
          </p:cNvPr>
          <p:cNvSpPr txBox="1">
            <a:spLocks noChangeArrowheads="1"/>
          </p:cNvSpPr>
          <p:nvPr/>
        </p:nvSpPr>
        <p:spPr bwMode="auto">
          <a:xfrm>
            <a:off x="2033588" y="1773238"/>
            <a:ext cx="63166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endParaRPr lang="es-ES" altLang="es-ES" b="0">
              <a:solidFill>
                <a:schemeClr val="tx1"/>
              </a:solidFill>
              <a:latin typeface="Times" pitchFamily="18" charset="0"/>
            </a:endParaRPr>
          </a:p>
        </p:txBody>
      </p:sp>
      <p:sp>
        <p:nvSpPr>
          <p:cNvPr id="47106" name="Text Box 8">
            <a:extLst>
              <a:ext uri="{FF2B5EF4-FFF2-40B4-BE49-F238E27FC236}">
                <a16:creationId xmlns:a16="http://schemas.microsoft.com/office/drawing/2014/main" id="{BBA9547A-D7A4-8388-72AA-0AC553BEF482}"/>
              </a:ext>
            </a:extLst>
          </p:cNvPr>
          <p:cNvSpPr txBox="1">
            <a:spLocks noChangeArrowheads="1"/>
          </p:cNvSpPr>
          <p:nvPr/>
        </p:nvSpPr>
        <p:spPr bwMode="auto">
          <a:xfrm>
            <a:off x="468313" y="1495425"/>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50000"/>
              </a:spcBef>
              <a:buFontTx/>
              <a:buNone/>
            </a:pPr>
            <a:r>
              <a:rPr lang="es-ES_tradnl" altLang="es-ES" sz="2400">
                <a:solidFill>
                  <a:srgbClr val="FFFF00"/>
                </a:solidFill>
              </a:rPr>
              <a:t>Small systems</a:t>
            </a:r>
            <a:endParaRPr lang="es-ES" altLang="es-ES" sz="2400">
              <a:solidFill>
                <a:srgbClr val="FFFF00"/>
              </a:solidFill>
            </a:endParaRPr>
          </a:p>
        </p:txBody>
      </p:sp>
      <p:sp>
        <p:nvSpPr>
          <p:cNvPr id="47107" name="Text Box 17">
            <a:extLst>
              <a:ext uri="{FF2B5EF4-FFF2-40B4-BE49-F238E27FC236}">
                <a16:creationId xmlns:a16="http://schemas.microsoft.com/office/drawing/2014/main" id="{23DDB0DB-1F39-DD63-30E3-F34F073C5A3D}"/>
              </a:ext>
            </a:extLst>
          </p:cNvPr>
          <p:cNvSpPr txBox="1">
            <a:spLocks noChangeArrowheads="1"/>
          </p:cNvSpPr>
          <p:nvPr/>
        </p:nvSpPr>
        <p:spPr bwMode="auto">
          <a:xfrm>
            <a:off x="0" y="5149850"/>
            <a:ext cx="4202113" cy="40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r>
              <a:rPr lang="es-ES_tradnl" altLang="es-ES" sz="2000">
                <a:solidFill>
                  <a:schemeClr val="accent2"/>
                </a:solidFill>
              </a:rPr>
              <a:t>Real space</a:t>
            </a:r>
            <a:r>
              <a:rPr lang="es-ES_tradnl" altLang="es-ES" sz="2000">
                <a:solidFill>
                  <a:schemeClr val="tx1"/>
                </a:solidFill>
              </a:rPr>
              <a:t> </a:t>
            </a:r>
            <a:r>
              <a:rPr lang="es-ES_tradnl" altLang="es-ES" sz="2000">
                <a:solidFill>
                  <a:schemeClr val="tx1"/>
                </a:solidFill>
                <a:sym typeface="Symbol" pitchFamily="2" charset="2"/>
              </a:rPr>
              <a:t></a:t>
            </a:r>
            <a:r>
              <a:rPr lang="es-ES_tradnl" altLang="es-ES" sz="2000">
                <a:solidFill>
                  <a:srgbClr val="FF9933"/>
                </a:solidFill>
              </a:rPr>
              <a:t>Reciprocal space</a:t>
            </a:r>
            <a:endParaRPr lang="es-ES" altLang="es-ES" sz="2000">
              <a:solidFill>
                <a:srgbClr val="FF9933"/>
              </a:solidFill>
            </a:endParaRPr>
          </a:p>
        </p:txBody>
      </p:sp>
      <p:grpSp>
        <p:nvGrpSpPr>
          <p:cNvPr id="47108" name="Group 32">
            <a:extLst>
              <a:ext uri="{FF2B5EF4-FFF2-40B4-BE49-F238E27FC236}">
                <a16:creationId xmlns:a16="http://schemas.microsoft.com/office/drawing/2014/main" id="{64A1543B-A26D-6F1D-2AFD-E23A20378D43}"/>
              </a:ext>
            </a:extLst>
          </p:cNvPr>
          <p:cNvGrpSpPr>
            <a:grpSpLocks/>
          </p:cNvGrpSpPr>
          <p:nvPr/>
        </p:nvGrpSpPr>
        <p:grpSpPr bwMode="auto">
          <a:xfrm>
            <a:off x="276225" y="2560638"/>
            <a:ext cx="3429000" cy="2589212"/>
            <a:chOff x="343" y="2573"/>
            <a:chExt cx="2160" cy="1632"/>
          </a:xfrm>
        </p:grpSpPr>
        <p:sp>
          <p:nvSpPr>
            <p:cNvPr id="47116" name="Rectangle 31">
              <a:extLst>
                <a:ext uri="{FF2B5EF4-FFF2-40B4-BE49-F238E27FC236}">
                  <a16:creationId xmlns:a16="http://schemas.microsoft.com/office/drawing/2014/main" id="{CE4667F9-C65B-7A28-14FC-9CF89039393D}"/>
                </a:ext>
              </a:extLst>
            </p:cNvPr>
            <p:cNvSpPr>
              <a:spLocks noChangeArrowheads="1"/>
            </p:cNvSpPr>
            <p:nvPr/>
          </p:nvSpPr>
          <p:spPr bwMode="auto">
            <a:xfrm>
              <a:off x="343" y="2573"/>
              <a:ext cx="2160" cy="16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nvGrpSpPr>
            <p:cNvPr id="47117" name="Group 30">
              <a:extLst>
                <a:ext uri="{FF2B5EF4-FFF2-40B4-BE49-F238E27FC236}">
                  <a16:creationId xmlns:a16="http://schemas.microsoft.com/office/drawing/2014/main" id="{E14C361F-00DF-F541-E82D-C1DB060503BD}"/>
                </a:ext>
              </a:extLst>
            </p:cNvPr>
            <p:cNvGrpSpPr>
              <a:grpSpLocks/>
            </p:cNvGrpSpPr>
            <p:nvPr/>
          </p:nvGrpSpPr>
          <p:grpSpPr bwMode="auto">
            <a:xfrm>
              <a:off x="436" y="2691"/>
              <a:ext cx="1962" cy="1371"/>
              <a:chOff x="436" y="2691"/>
              <a:chExt cx="1962" cy="1371"/>
            </a:xfrm>
          </p:grpSpPr>
          <p:sp>
            <p:nvSpPr>
              <p:cNvPr id="47118" name="Rectangle 9">
                <a:extLst>
                  <a:ext uri="{FF2B5EF4-FFF2-40B4-BE49-F238E27FC236}">
                    <a16:creationId xmlns:a16="http://schemas.microsoft.com/office/drawing/2014/main" id="{A5B7A9D2-2873-8D81-0CBE-87549479A627}"/>
                  </a:ext>
                </a:extLst>
              </p:cNvPr>
              <p:cNvSpPr>
                <a:spLocks noChangeArrowheads="1"/>
              </p:cNvSpPr>
              <p:nvPr/>
            </p:nvSpPr>
            <p:spPr bwMode="auto">
              <a:xfrm>
                <a:off x="436" y="2691"/>
                <a:ext cx="763" cy="66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7119" name="Rectangle 10">
                <a:extLst>
                  <a:ext uri="{FF2B5EF4-FFF2-40B4-BE49-F238E27FC236}">
                    <a16:creationId xmlns:a16="http://schemas.microsoft.com/office/drawing/2014/main" id="{E26CDAAB-5120-D631-6BEA-28AAB396A5EF}"/>
                  </a:ext>
                </a:extLst>
              </p:cNvPr>
              <p:cNvSpPr>
                <a:spLocks noChangeArrowheads="1"/>
              </p:cNvSpPr>
              <p:nvPr/>
            </p:nvSpPr>
            <p:spPr bwMode="auto">
              <a:xfrm>
                <a:off x="1635" y="3402"/>
                <a:ext cx="763" cy="66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7120" name="Rectangle 11">
                <a:extLst>
                  <a:ext uri="{FF2B5EF4-FFF2-40B4-BE49-F238E27FC236}">
                    <a16:creationId xmlns:a16="http://schemas.microsoft.com/office/drawing/2014/main" id="{1F23B015-84F1-7460-A0FA-E682DFDA8F4C}"/>
                  </a:ext>
                </a:extLst>
              </p:cNvPr>
              <p:cNvSpPr>
                <a:spLocks noChangeArrowheads="1"/>
              </p:cNvSpPr>
              <p:nvPr/>
            </p:nvSpPr>
            <p:spPr bwMode="auto">
              <a:xfrm>
                <a:off x="1935" y="2945"/>
                <a:ext cx="164" cy="152"/>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70" tIns="50386" rIns="100770" bIns="50386" anchor="ct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0"/>
                  </a:spcBef>
                  <a:buFontTx/>
                  <a:buNone/>
                </a:pPr>
                <a:endParaRPr lang="es-ES" altLang="es-ES" b="0">
                  <a:solidFill>
                    <a:srgbClr val="FF9933"/>
                  </a:solidFill>
                  <a:latin typeface="Times" pitchFamily="18" charset="0"/>
                </a:endParaRPr>
              </a:p>
            </p:txBody>
          </p:sp>
          <p:sp>
            <p:nvSpPr>
              <p:cNvPr id="47121" name="Rectangle 12">
                <a:extLst>
                  <a:ext uri="{FF2B5EF4-FFF2-40B4-BE49-F238E27FC236}">
                    <a16:creationId xmlns:a16="http://schemas.microsoft.com/office/drawing/2014/main" id="{0A97F43A-9BE5-EC9E-A2DB-66397A50B8A4}"/>
                  </a:ext>
                </a:extLst>
              </p:cNvPr>
              <p:cNvSpPr>
                <a:spLocks noChangeArrowheads="1"/>
              </p:cNvSpPr>
              <p:nvPr/>
            </p:nvSpPr>
            <p:spPr bwMode="auto">
              <a:xfrm>
                <a:off x="736" y="3656"/>
                <a:ext cx="163" cy="15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7122" name="Line 13">
                <a:extLst>
                  <a:ext uri="{FF2B5EF4-FFF2-40B4-BE49-F238E27FC236}">
                    <a16:creationId xmlns:a16="http://schemas.microsoft.com/office/drawing/2014/main" id="{6CC3D455-575D-71ED-6D49-070AFDDEB0B5}"/>
                  </a:ext>
                </a:extLst>
              </p:cNvPr>
              <p:cNvSpPr>
                <a:spLocks noChangeShapeType="1"/>
              </p:cNvSpPr>
              <p:nvPr/>
            </p:nvSpPr>
            <p:spPr bwMode="auto">
              <a:xfrm>
                <a:off x="1199" y="2691"/>
                <a:ext cx="763" cy="2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7123" name="Line 14">
                <a:extLst>
                  <a:ext uri="{FF2B5EF4-FFF2-40B4-BE49-F238E27FC236}">
                    <a16:creationId xmlns:a16="http://schemas.microsoft.com/office/drawing/2014/main" id="{1D3F4105-DBA2-B9E7-062A-FB90EC475FEB}"/>
                  </a:ext>
                </a:extLst>
              </p:cNvPr>
              <p:cNvSpPr>
                <a:spLocks noChangeShapeType="1"/>
              </p:cNvSpPr>
              <p:nvPr/>
            </p:nvSpPr>
            <p:spPr bwMode="auto">
              <a:xfrm flipV="1">
                <a:off x="1199" y="3097"/>
                <a:ext cx="763" cy="2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7124" name="Line 15">
                <a:extLst>
                  <a:ext uri="{FF2B5EF4-FFF2-40B4-BE49-F238E27FC236}">
                    <a16:creationId xmlns:a16="http://schemas.microsoft.com/office/drawing/2014/main" id="{3D0DD8D0-8D83-2A4D-AFB9-5C6691F66D02}"/>
                  </a:ext>
                </a:extLst>
              </p:cNvPr>
              <p:cNvSpPr>
                <a:spLocks noChangeShapeType="1"/>
              </p:cNvSpPr>
              <p:nvPr/>
            </p:nvSpPr>
            <p:spPr bwMode="auto">
              <a:xfrm flipV="1">
                <a:off x="872" y="3428"/>
                <a:ext cx="763" cy="2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7125" name="Line 16">
                <a:extLst>
                  <a:ext uri="{FF2B5EF4-FFF2-40B4-BE49-F238E27FC236}">
                    <a16:creationId xmlns:a16="http://schemas.microsoft.com/office/drawing/2014/main" id="{BBF3EC29-7CB1-EE50-6B4C-3C9771BA5C19}"/>
                  </a:ext>
                </a:extLst>
              </p:cNvPr>
              <p:cNvSpPr>
                <a:spLocks noChangeShapeType="1"/>
              </p:cNvSpPr>
              <p:nvPr/>
            </p:nvSpPr>
            <p:spPr bwMode="auto">
              <a:xfrm>
                <a:off x="872" y="3783"/>
                <a:ext cx="763" cy="2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7126" name="Oval 18">
                <a:extLst>
                  <a:ext uri="{FF2B5EF4-FFF2-40B4-BE49-F238E27FC236}">
                    <a16:creationId xmlns:a16="http://schemas.microsoft.com/office/drawing/2014/main" id="{5476A6C3-35BB-8065-1C24-96F7F7E233A0}"/>
                  </a:ext>
                </a:extLst>
              </p:cNvPr>
              <p:cNvSpPr>
                <a:spLocks noChangeArrowheads="1"/>
              </p:cNvSpPr>
              <p:nvPr/>
            </p:nvSpPr>
            <p:spPr bwMode="auto">
              <a:xfrm>
                <a:off x="1990" y="3707"/>
                <a:ext cx="54" cy="5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7127" name="Oval 19">
                <a:extLst>
                  <a:ext uri="{FF2B5EF4-FFF2-40B4-BE49-F238E27FC236}">
                    <a16:creationId xmlns:a16="http://schemas.microsoft.com/office/drawing/2014/main" id="{8F2596E3-C9DD-215A-63E1-627074C6B737}"/>
                  </a:ext>
                </a:extLst>
              </p:cNvPr>
              <p:cNvSpPr>
                <a:spLocks noChangeArrowheads="1"/>
              </p:cNvSpPr>
              <p:nvPr/>
            </p:nvSpPr>
            <p:spPr bwMode="auto">
              <a:xfrm>
                <a:off x="1990" y="2996"/>
                <a:ext cx="54" cy="5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grpSp>
      <p:sp>
        <p:nvSpPr>
          <p:cNvPr id="47109" name="Text Box 20">
            <a:extLst>
              <a:ext uri="{FF2B5EF4-FFF2-40B4-BE49-F238E27FC236}">
                <a16:creationId xmlns:a16="http://schemas.microsoft.com/office/drawing/2014/main" id="{9A208AF8-A13F-1806-C241-2435911ED340}"/>
              </a:ext>
            </a:extLst>
          </p:cNvPr>
          <p:cNvSpPr txBox="1">
            <a:spLocks noChangeArrowheads="1"/>
          </p:cNvSpPr>
          <p:nvPr/>
        </p:nvSpPr>
        <p:spPr bwMode="auto">
          <a:xfrm>
            <a:off x="3892550" y="1495425"/>
            <a:ext cx="25955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50000"/>
              </a:spcBef>
              <a:buFontTx/>
              <a:buNone/>
            </a:pPr>
            <a:r>
              <a:rPr lang="es-ES_tradnl" altLang="es-ES" sz="2400">
                <a:solidFill>
                  <a:srgbClr val="FFFF00"/>
                </a:solidFill>
              </a:rPr>
              <a:t>Metals</a:t>
            </a:r>
            <a:endParaRPr lang="es-ES" altLang="es-ES" sz="2400">
              <a:solidFill>
                <a:srgbClr val="FFFF00"/>
              </a:solidFill>
            </a:endParaRPr>
          </a:p>
        </p:txBody>
      </p:sp>
      <p:sp>
        <p:nvSpPr>
          <p:cNvPr id="47110" name="Text Box 21">
            <a:extLst>
              <a:ext uri="{FF2B5EF4-FFF2-40B4-BE49-F238E27FC236}">
                <a16:creationId xmlns:a16="http://schemas.microsoft.com/office/drawing/2014/main" id="{4A8C4F79-914D-8746-71A1-6945D82F611C}"/>
              </a:ext>
            </a:extLst>
          </p:cNvPr>
          <p:cNvSpPr txBox="1">
            <a:spLocks noChangeArrowheads="1"/>
          </p:cNvSpPr>
          <p:nvPr/>
        </p:nvSpPr>
        <p:spPr bwMode="auto">
          <a:xfrm>
            <a:off x="6616700" y="1495425"/>
            <a:ext cx="3548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50000"/>
              </a:spcBef>
              <a:buFontTx/>
              <a:buNone/>
            </a:pPr>
            <a:r>
              <a:rPr lang="es-ES_tradnl" altLang="es-ES" sz="2400">
                <a:solidFill>
                  <a:srgbClr val="FFFF00"/>
                </a:solidFill>
              </a:rPr>
              <a:t>Magnetic systems</a:t>
            </a:r>
            <a:endParaRPr lang="es-ES" altLang="es-ES" sz="2400">
              <a:solidFill>
                <a:srgbClr val="FFFF00"/>
              </a:solidFill>
            </a:endParaRPr>
          </a:p>
        </p:txBody>
      </p:sp>
      <p:sp>
        <p:nvSpPr>
          <p:cNvPr id="47111" name="Text Box 22">
            <a:extLst>
              <a:ext uri="{FF2B5EF4-FFF2-40B4-BE49-F238E27FC236}">
                <a16:creationId xmlns:a16="http://schemas.microsoft.com/office/drawing/2014/main" id="{99984148-2FE3-34A1-6E3D-A227FEDA2A59}"/>
              </a:ext>
            </a:extLst>
          </p:cNvPr>
          <p:cNvSpPr txBox="1">
            <a:spLocks noChangeArrowheads="1"/>
          </p:cNvSpPr>
          <p:nvPr/>
        </p:nvSpPr>
        <p:spPr bwMode="auto">
          <a:xfrm>
            <a:off x="4354513" y="2560638"/>
            <a:ext cx="45847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50000"/>
              </a:spcBef>
              <a:buFontTx/>
              <a:buNone/>
            </a:pPr>
            <a:r>
              <a:rPr lang="es-ES_tradnl" altLang="es-ES" sz="2400"/>
              <a:t>Good description of the Bloch states at the </a:t>
            </a:r>
            <a:r>
              <a:rPr lang="es-ES_tradnl" altLang="es-ES" sz="2400">
                <a:solidFill>
                  <a:srgbClr val="FFFF00"/>
                </a:solidFill>
              </a:rPr>
              <a:t>Fermi level</a:t>
            </a:r>
            <a:endParaRPr lang="es-ES" altLang="es-ES" sz="2400">
              <a:solidFill>
                <a:srgbClr val="FFFF00"/>
              </a:solidFill>
            </a:endParaRPr>
          </a:p>
        </p:txBody>
      </p:sp>
      <p:sp>
        <p:nvSpPr>
          <p:cNvPr id="47112" name="Text Box 23">
            <a:extLst>
              <a:ext uri="{FF2B5EF4-FFF2-40B4-BE49-F238E27FC236}">
                <a16:creationId xmlns:a16="http://schemas.microsoft.com/office/drawing/2014/main" id="{7742D8EB-E58B-32EA-3E59-49966D576CED}"/>
              </a:ext>
            </a:extLst>
          </p:cNvPr>
          <p:cNvSpPr txBox="1">
            <a:spLocks noChangeArrowheads="1"/>
          </p:cNvSpPr>
          <p:nvPr/>
        </p:nvSpPr>
        <p:spPr bwMode="auto">
          <a:xfrm>
            <a:off x="4932363" y="5562600"/>
            <a:ext cx="39798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endParaRPr lang="es-ES" altLang="es-ES" b="0">
              <a:solidFill>
                <a:schemeClr val="tx1"/>
              </a:solidFill>
              <a:latin typeface="Times" pitchFamily="18" charset="0"/>
            </a:endParaRPr>
          </a:p>
        </p:txBody>
      </p:sp>
      <p:sp>
        <p:nvSpPr>
          <p:cNvPr id="47113" name="Text Box 24">
            <a:extLst>
              <a:ext uri="{FF2B5EF4-FFF2-40B4-BE49-F238E27FC236}">
                <a16:creationId xmlns:a16="http://schemas.microsoft.com/office/drawing/2014/main" id="{32B3F887-79B2-7C7D-4122-F3D96E039D7C}"/>
              </a:ext>
            </a:extLst>
          </p:cNvPr>
          <p:cNvSpPr txBox="1">
            <a:spLocks noChangeArrowheads="1"/>
          </p:cNvSpPr>
          <p:nvPr/>
        </p:nvSpPr>
        <p:spPr bwMode="auto">
          <a:xfrm>
            <a:off x="5451475" y="5641975"/>
            <a:ext cx="294163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endParaRPr lang="es-ES" altLang="es-ES" b="0">
              <a:solidFill>
                <a:schemeClr val="tx1"/>
              </a:solidFill>
              <a:latin typeface="Times" pitchFamily="18" charset="0"/>
            </a:endParaRPr>
          </a:p>
        </p:txBody>
      </p:sp>
      <p:sp>
        <p:nvSpPr>
          <p:cNvPr id="47114" name="Text Box 25">
            <a:extLst>
              <a:ext uri="{FF2B5EF4-FFF2-40B4-BE49-F238E27FC236}">
                <a16:creationId xmlns:a16="http://schemas.microsoft.com/office/drawing/2014/main" id="{F45C2512-B88E-56C9-8123-6EF0A25813E0}"/>
              </a:ext>
            </a:extLst>
          </p:cNvPr>
          <p:cNvSpPr txBox="1">
            <a:spLocks noChangeArrowheads="1"/>
          </p:cNvSpPr>
          <p:nvPr/>
        </p:nvSpPr>
        <p:spPr bwMode="auto">
          <a:xfrm>
            <a:off x="2982913" y="5837238"/>
            <a:ext cx="437038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a:spcBef>
                <a:spcPct val="50000"/>
              </a:spcBef>
              <a:buFontTx/>
              <a:buNone/>
            </a:pPr>
            <a:r>
              <a:rPr lang="es-ES_tradnl" altLang="es-ES" sz="2400"/>
              <a:t>Even in </a:t>
            </a:r>
            <a:r>
              <a:rPr lang="es-ES_tradnl" altLang="es-ES" sz="2400">
                <a:solidFill>
                  <a:srgbClr val="FFFF00"/>
                </a:solidFill>
              </a:rPr>
              <a:t>same insulators:</a:t>
            </a:r>
          </a:p>
          <a:p>
            <a:pPr algn="ctr">
              <a:spcBef>
                <a:spcPct val="50000"/>
              </a:spcBef>
              <a:buFontTx/>
              <a:buNone/>
            </a:pPr>
            <a:r>
              <a:rPr lang="es-ES_tradnl" altLang="es-ES" sz="2000"/>
              <a:t>Perovskite oxides</a:t>
            </a:r>
            <a:endParaRPr lang="es-ES" altLang="es-ES" sz="2000"/>
          </a:p>
        </p:txBody>
      </p:sp>
      <p:sp>
        <p:nvSpPr>
          <p:cNvPr id="47115" name="Rectangle 26">
            <a:extLst>
              <a:ext uri="{FF2B5EF4-FFF2-40B4-BE49-F238E27FC236}">
                <a16:creationId xmlns:a16="http://schemas.microsoft.com/office/drawing/2014/main" id="{148E3208-7AB9-3908-D6C6-BF389867C212}"/>
              </a:ext>
            </a:extLst>
          </p:cNvPr>
          <p:cNvSpPr>
            <a:spLocks noChangeArrowheads="1"/>
          </p:cNvSpPr>
          <p:nvPr/>
        </p:nvSpPr>
        <p:spPr bwMode="auto">
          <a:xfrm>
            <a:off x="0" y="0"/>
            <a:ext cx="10383838"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s-ES" altLang="es-ES" sz="2800">
                <a:solidFill>
                  <a:srgbClr val="FFFF00"/>
                </a:solidFill>
              </a:rPr>
              <a:t>When the sampling in k is essential?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a:extLst>
              <a:ext uri="{FF2B5EF4-FFF2-40B4-BE49-F238E27FC236}">
                <a16:creationId xmlns:a16="http://schemas.microsoft.com/office/drawing/2014/main" id="{9C1F3AA3-96EA-33FC-0B9C-CD10D93718D2}"/>
              </a:ext>
            </a:extLst>
          </p:cNvPr>
          <p:cNvSpPr txBox="1">
            <a:spLocks noChangeArrowheads="1"/>
          </p:cNvSpPr>
          <p:nvPr/>
        </p:nvSpPr>
        <p:spPr bwMode="auto">
          <a:xfrm>
            <a:off x="0" y="0"/>
            <a:ext cx="103838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endParaRPr lang="es-ES" altLang="es-ES" sz="2800">
              <a:solidFill>
                <a:srgbClr val="FFFF00"/>
              </a:solidFill>
              <a:cs typeface="Arial" panose="020B0604020202020204" pitchFamily="34" charset="0"/>
            </a:endParaRPr>
          </a:p>
        </p:txBody>
      </p:sp>
      <p:grpSp>
        <p:nvGrpSpPr>
          <p:cNvPr id="49154" name="Group 3">
            <a:extLst>
              <a:ext uri="{FF2B5EF4-FFF2-40B4-BE49-F238E27FC236}">
                <a16:creationId xmlns:a16="http://schemas.microsoft.com/office/drawing/2014/main" id="{3526927C-D8EA-4635-9232-D78048B7FA40}"/>
              </a:ext>
            </a:extLst>
          </p:cNvPr>
          <p:cNvGrpSpPr>
            <a:grpSpLocks/>
          </p:cNvGrpSpPr>
          <p:nvPr/>
        </p:nvGrpSpPr>
        <p:grpSpPr bwMode="auto">
          <a:xfrm>
            <a:off x="1458913" y="1112838"/>
            <a:ext cx="2809875" cy="2817812"/>
            <a:chOff x="439" y="2064"/>
            <a:chExt cx="1769" cy="1776"/>
          </a:xfrm>
        </p:grpSpPr>
        <p:sp>
          <p:nvSpPr>
            <p:cNvPr id="49163" name="Line 4">
              <a:extLst>
                <a:ext uri="{FF2B5EF4-FFF2-40B4-BE49-F238E27FC236}">
                  <a16:creationId xmlns:a16="http://schemas.microsoft.com/office/drawing/2014/main" id="{D7B31EE5-78A4-DC69-9458-CAA0272C8F3F}"/>
                </a:ext>
              </a:extLst>
            </p:cNvPr>
            <p:cNvSpPr>
              <a:spLocks noChangeShapeType="1"/>
            </p:cNvSpPr>
            <p:nvPr/>
          </p:nvSpPr>
          <p:spPr bwMode="auto">
            <a:xfrm>
              <a:off x="1924" y="2153"/>
              <a:ext cx="284"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64" name="Line 5">
              <a:extLst>
                <a:ext uri="{FF2B5EF4-FFF2-40B4-BE49-F238E27FC236}">
                  <a16:creationId xmlns:a16="http://schemas.microsoft.com/office/drawing/2014/main" id="{CE3C7D12-66D9-5325-E4D5-C2978E53C2DA}"/>
                </a:ext>
              </a:extLst>
            </p:cNvPr>
            <p:cNvSpPr>
              <a:spLocks noChangeShapeType="1"/>
            </p:cNvSpPr>
            <p:nvPr/>
          </p:nvSpPr>
          <p:spPr bwMode="auto">
            <a:xfrm>
              <a:off x="1924" y="2330"/>
              <a:ext cx="284"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65" name="Line 6">
              <a:extLst>
                <a:ext uri="{FF2B5EF4-FFF2-40B4-BE49-F238E27FC236}">
                  <a16:creationId xmlns:a16="http://schemas.microsoft.com/office/drawing/2014/main" id="{F79A0DCD-332F-614E-FC0A-DEFA1AD3B60A}"/>
                </a:ext>
              </a:extLst>
            </p:cNvPr>
            <p:cNvSpPr>
              <a:spLocks noChangeShapeType="1"/>
            </p:cNvSpPr>
            <p:nvPr/>
          </p:nvSpPr>
          <p:spPr bwMode="auto">
            <a:xfrm>
              <a:off x="1924" y="2508"/>
              <a:ext cx="284"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49166" name="Group 7">
              <a:extLst>
                <a:ext uri="{FF2B5EF4-FFF2-40B4-BE49-F238E27FC236}">
                  <a16:creationId xmlns:a16="http://schemas.microsoft.com/office/drawing/2014/main" id="{0ACE2365-6139-1D04-E197-8851335E3958}"/>
                </a:ext>
              </a:extLst>
            </p:cNvPr>
            <p:cNvGrpSpPr>
              <a:grpSpLocks/>
            </p:cNvGrpSpPr>
            <p:nvPr/>
          </p:nvGrpSpPr>
          <p:grpSpPr bwMode="auto">
            <a:xfrm>
              <a:off x="1924" y="3663"/>
              <a:ext cx="284" cy="177"/>
              <a:chOff x="5760" y="15483"/>
              <a:chExt cx="540" cy="360"/>
            </a:xfrm>
          </p:grpSpPr>
          <p:sp>
            <p:nvSpPr>
              <p:cNvPr id="49185" name="Line 8">
                <a:extLst>
                  <a:ext uri="{FF2B5EF4-FFF2-40B4-BE49-F238E27FC236}">
                    <a16:creationId xmlns:a16="http://schemas.microsoft.com/office/drawing/2014/main" id="{523FD6EC-B838-09A4-9F32-4D54B612A075}"/>
                  </a:ext>
                </a:extLst>
              </p:cNvPr>
              <p:cNvSpPr>
                <a:spLocks noChangeShapeType="1"/>
              </p:cNvSpPr>
              <p:nvPr/>
            </p:nvSpPr>
            <p:spPr bwMode="auto">
              <a:xfrm>
                <a:off x="5760" y="15660"/>
                <a:ext cx="54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86" name="Line 9">
                <a:extLst>
                  <a:ext uri="{FF2B5EF4-FFF2-40B4-BE49-F238E27FC236}">
                    <a16:creationId xmlns:a16="http://schemas.microsoft.com/office/drawing/2014/main" id="{E76387B0-92FD-0FA9-83BA-B30C20455350}"/>
                  </a:ext>
                </a:extLst>
              </p:cNvPr>
              <p:cNvSpPr>
                <a:spLocks noChangeShapeType="1"/>
              </p:cNvSpPr>
              <p:nvPr/>
            </p:nvSpPr>
            <p:spPr bwMode="auto">
              <a:xfrm>
                <a:off x="594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sp>
            <p:nvSpPr>
              <p:cNvPr id="49187" name="Line 10">
                <a:extLst>
                  <a:ext uri="{FF2B5EF4-FFF2-40B4-BE49-F238E27FC236}">
                    <a16:creationId xmlns:a16="http://schemas.microsoft.com/office/drawing/2014/main" id="{E0F44C9D-2AF5-8A7F-7C9C-E793563AEF56}"/>
                  </a:ext>
                </a:extLst>
              </p:cNvPr>
              <p:cNvSpPr>
                <a:spLocks noChangeShapeType="1"/>
              </p:cNvSpPr>
              <p:nvPr/>
            </p:nvSpPr>
            <p:spPr bwMode="auto">
              <a:xfrm flipV="1">
                <a:off x="612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grpSp>
        <p:grpSp>
          <p:nvGrpSpPr>
            <p:cNvPr id="49167" name="Group 11">
              <a:extLst>
                <a:ext uri="{FF2B5EF4-FFF2-40B4-BE49-F238E27FC236}">
                  <a16:creationId xmlns:a16="http://schemas.microsoft.com/office/drawing/2014/main" id="{5A436E15-1C50-A263-A5F4-8480B09B700C}"/>
                </a:ext>
              </a:extLst>
            </p:cNvPr>
            <p:cNvGrpSpPr>
              <a:grpSpLocks/>
            </p:cNvGrpSpPr>
            <p:nvPr/>
          </p:nvGrpSpPr>
          <p:grpSpPr bwMode="auto">
            <a:xfrm>
              <a:off x="1924" y="3395"/>
              <a:ext cx="284" cy="178"/>
              <a:chOff x="5760" y="15483"/>
              <a:chExt cx="540" cy="360"/>
            </a:xfrm>
          </p:grpSpPr>
          <p:sp>
            <p:nvSpPr>
              <p:cNvPr id="49182" name="Line 12">
                <a:extLst>
                  <a:ext uri="{FF2B5EF4-FFF2-40B4-BE49-F238E27FC236}">
                    <a16:creationId xmlns:a16="http://schemas.microsoft.com/office/drawing/2014/main" id="{B2F3EB98-A3ED-5805-26DA-95880C29FED5}"/>
                  </a:ext>
                </a:extLst>
              </p:cNvPr>
              <p:cNvSpPr>
                <a:spLocks noChangeShapeType="1"/>
              </p:cNvSpPr>
              <p:nvPr/>
            </p:nvSpPr>
            <p:spPr bwMode="auto">
              <a:xfrm>
                <a:off x="5760" y="15660"/>
                <a:ext cx="54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83" name="Line 13">
                <a:extLst>
                  <a:ext uri="{FF2B5EF4-FFF2-40B4-BE49-F238E27FC236}">
                    <a16:creationId xmlns:a16="http://schemas.microsoft.com/office/drawing/2014/main" id="{B9F8366E-CA96-8495-A850-775B83B0EDE3}"/>
                  </a:ext>
                </a:extLst>
              </p:cNvPr>
              <p:cNvSpPr>
                <a:spLocks noChangeShapeType="1"/>
              </p:cNvSpPr>
              <p:nvPr/>
            </p:nvSpPr>
            <p:spPr bwMode="auto">
              <a:xfrm>
                <a:off x="594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sp>
            <p:nvSpPr>
              <p:cNvPr id="49184" name="Line 14">
                <a:extLst>
                  <a:ext uri="{FF2B5EF4-FFF2-40B4-BE49-F238E27FC236}">
                    <a16:creationId xmlns:a16="http://schemas.microsoft.com/office/drawing/2014/main" id="{1476CC53-F14A-2E0F-36EE-60D54458E2D4}"/>
                  </a:ext>
                </a:extLst>
              </p:cNvPr>
              <p:cNvSpPr>
                <a:spLocks noChangeShapeType="1"/>
              </p:cNvSpPr>
              <p:nvPr/>
            </p:nvSpPr>
            <p:spPr bwMode="auto">
              <a:xfrm flipV="1">
                <a:off x="612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grpSp>
        <p:grpSp>
          <p:nvGrpSpPr>
            <p:cNvPr id="49168" name="Group 15">
              <a:extLst>
                <a:ext uri="{FF2B5EF4-FFF2-40B4-BE49-F238E27FC236}">
                  <a16:creationId xmlns:a16="http://schemas.microsoft.com/office/drawing/2014/main" id="{0D326DE2-227F-5F90-FA40-62B4A8CC569D}"/>
                </a:ext>
              </a:extLst>
            </p:cNvPr>
            <p:cNvGrpSpPr>
              <a:grpSpLocks/>
            </p:cNvGrpSpPr>
            <p:nvPr/>
          </p:nvGrpSpPr>
          <p:grpSpPr bwMode="auto">
            <a:xfrm>
              <a:off x="1924" y="3129"/>
              <a:ext cx="284" cy="177"/>
              <a:chOff x="5760" y="15483"/>
              <a:chExt cx="540" cy="360"/>
            </a:xfrm>
          </p:grpSpPr>
          <p:sp>
            <p:nvSpPr>
              <p:cNvPr id="49179" name="Line 16">
                <a:extLst>
                  <a:ext uri="{FF2B5EF4-FFF2-40B4-BE49-F238E27FC236}">
                    <a16:creationId xmlns:a16="http://schemas.microsoft.com/office/drawing/2014/main" id="{B3BA98E4-B852-C2F6-51BF-2E44EA2CC0A0}"/>
                  </a:ext>
                </a:extLst>
              </p:cNvPr>
              <p:cNvSpPr>
                <a:spLocks noChangeShapeType="1"/>
              </p:cNvSpPr>
              <p:nvPr/>
            </p:nvSpPr>
            <p:spPr bwMode="auto">
              <a:xfrm>
                <a:off x="5760" y="15660"/>
                <a:ext cx="54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80" name="Line 17">
                <a:extLst>
                  <a:ext uri="{FF2B5EF4-FFF2-40B4-BE49-F238E27FC236}">
                    <a16:creationId xmlns:a16="http://schemas.microsoft.com/office/drawing/2014/main" id="{6C93C448-9DF0-419B-1E8E-6D723B9DBE35}"/>
                  </a:ext>
                </a:extLst>
              </p:cNvPr>
              <p:cNvSpPr>
                <a:spLocks noChangeShapeType="1"/>
              </p:cNvSpPr>
              <p:nvPr/>
            </p:nvSpPr>
            <p:spPr bwMode="auto">
              <a:xfrm>
                <a:off x="594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sp>
            <p:nvSpPr>
              <p:cNvPr id="49181" name="Line 18">
                <a:extLst>
                  <a:ext uri="{FF2B5EF4-FFF2-40B4-BE49-F238E27FC236}">
                    <a16:creationId xmlns:a16="http://schemas.microsoft.com/office/drawing/2014/main" id="{079F3125-5CE7-FB48-237C-A9DF36F8561B}"/>
                  </a:ext>
                </a:extLst>
              </p:cNvPr>
              <p:cNvSpPr>
                <a:spLocks noChangeShapeType="1"/>
              </p:cNvSpPr>
              <p:nvPr/>
            </p:nvSpPr>
            <p:spPr bwMode="auto">
              <a:xfrm flipV="1">
                <a:off x="612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grpSp>
        <p:grpSp>
          <p:nvGrpSpPr>
            <p:cNvPr id="49169" name="Group 19">
              <a:extLst>
                <a:ext uri="{FF2B5EF4-FFF2-40B4-BE49-F238E27FC236}">
                  <a16:creationId xmlns:a16="http://schemas.microsoft.com/office/drawing/2014/main" id="{9006975A-D85B-6979-DD51-AE0943789AB5}"/>
                </a:ext>
              </a:extLst>
            </p:cNvPr>
            <p:cNvGrpSpPr>
              <a:grpSpLocks/>
            </p:cNvGrpSpPr>
            <p:nvPr/>
          </p:nvGrpSpPr>
          <p:grpSpPr bwMode="auto">
            <a:xfrm>
              <a:off x="1924" y="2863"/>
              <a:ext cx="284" cy="177"/>
              <a:chOff x="5760" y="15483"/>
              <a:chExt cx="540" cy="360"/>
            </a:xfrm>
          </p:grpSpPr>
          <p:sp>
            <p:nvSpPr>
              <p:cNvPr id="49176" name="Line 20">
                <a:extLst>
                  <a:ext uri="{FF2B5EF4-FFF2-40B4-BE49-F238E27FC236}">
                    <a16:creationId xmlns:a16="http://schemas.microsoft.com/office/drawing/2014/main" id="{53D04F0E-614A-850A-10E5-15C430C631B1}"/>
                  </a:ext>
                </a:extLst>
              </p:cNvPr>
              <p:cNvSpPr>
                <a:spLocks noChangeShapeType="1"/>
              </p:cNvSpPr>
              <p:nvPr/>
            </p:nvSpPr>
            <p:spPr bwMode="auto">
              <a:xfrm>
                <a:off x="5760" y="15660"/>
                <a:ext cx="54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77" name="Line 21">
                <a:extLst>
                  <a:ext uri="{FF2B5EF4-FFF2-40B4-BE49-F238E27FC236}">
                    <a16:creationId xmlns:a16="http://schemas.microsoft.com/office/drawing/2014/main" id="{CA3615EB-DC7E-3638-4DAB-A2CF56F52453}"/>
                  </a:ext>
                </a:extLst>
              </p:cNvPr>
              <p:cNvSpPr>
                <a:spLocks noChangeShapeType="1"/>
              </p:cNvSpPr>
              <p:nvPr/>
            </p:nvSpPr>
            <p:spPr bwMode="auto">
              <a:xfrm>
                <a:off x="594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sp>
            <p:nvSpPr>
              <p:cNvPr id="49178" name="Line 22">
                <a:extLst>
                  <a:ext uri="{FF2B5EF4-FFF2-40B4-BE49-F238E27FC236}">
                    <a16:creationId xmlns:a16="http://schemas.microsoft.com/office/drawing/2014/main" id="{AB333060-FCBB-1487-AB70-3A515776CF18}"/>
                  </a:ext>
                </a:extLst>
              </p:cNvPr>
              <p:cNvSpPr>
                <a:spLocks noChangeShapeType="1"/>
              </p:cNvSpPr>
              <p:nvPr/>
            </p:nvSpPr>
            <p:spPr bwMode="auto">
              <a:xfrm flipV="1">
                <a:off x="612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grpSp>
        <p:grpSp>
          <p:nvGrpSpPr>
            <p:cNvPr id="49170" name="Group 23">
              <a:extLst>
                <a:ext uri="{FF2B5EF4-FFF2-40B4-BE49-F238E27FC236}">
                  <a16:creationId xmlns:a16="http://schemas.microsoft.com/office/drawing/2014/main" id="{CFDF4138-1413-B694-0201-452CCD82CE59}"/>
                </a:ext>
              </a:extLst>
            </p:cNvPr>
            <p:cNvGrpSpPr>
              <a:grpSpLocks/>
            </p:cNvGrpSpPr>
            <p:nvPr/>
          </p:nvGrpSpPr>
          <p:grpSpPr bwMode="auto">
            <a:xfrm>
              <a:off x="1924" y="2596"/>
              <a:ext cx="284" cy="178"/>
              <a:chOff x="5760" y="15483"/>
              <a:chExt cx="540" cy="360"/>
            </a:xfrm>
          </p:grpSpPr>
          <p:sp>
            <p:nvSpPr>
              <p:cNvPr id="49173" name="Line 24">
                <a:extLst>
                  <a:ext uri="{FF2B5EF4-FFF2-40B4-BE49-F238E27FC236}">
                    <a16:creationId xmlns:a16="http://schemas.microsoft.com/office/drawing/2014/main" id="{E31A0410-E00D-4F7E-0B66-63EC63820916}"/>
                  </a:ext>
                </a:extLst>
              </p:cNvPr>
              <p:cNvSpPr>
                <a:spLocks noChangeShapeType="1"/>
              </p:cNvSpPr>
              <p:nvPr/>
            </p:nvSpPr>
            <p:spPr bwMode="auto">
              <a:xfrm>
                <a:off x="5760" y="15660"/>
                <a:ext cx="54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74" name="Line 25">
                <a:extLst>
                  <a:ext uri="{FF2B5EF4-FFF2-40B4-BE49-F238E27FC236}">
                    <a16:creationId xmlns:a16="http://schemas.microsoft.com/office/drawing/2014/main" id="{9AB04AEE-4076-33D6-F2E2-E651E8BA098B}"/>
                  </a:ext>
                </a:extLst>
              </p:cNvPr>
              <p:cNvSpPr>
                <a:spLocks noChangeShapeType="1"/>
              </p:cNvSpPr>
              <p:nvPr/>
            </p:nvSpPr>
            <p:spPr bwMode="auto">
              <a:xfrm>
                <a:off x="594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sp>
            <p:nvSpPr>
              <p:cNvPr id="49175" name="Line 26">
                <a:extLst>
                  <a:ext uri="{FF2B5EF4-FFF2-40B4-BE49-F238E27FC236}">
                    <a16:creationId xmlns:a16="http://schemas.microsoft.com/office/drawing/2014/main" id="{E167853D-2820-55C2-DFD7-95EE9664CE5D}"/>
                  </a:ext>
                </a:extLst>
              </p:cNvPr>
              <p:cNvSpPr>
                <a:spLocks noChangeShapeType="1"/>
              </p:cNvSpPr>
              <p:nvPr/>
            </p:nvSpPr>
            <p:spPr bwMode="auto">
              <a:xfrm flipV="1">
                <a:off x="6120" y="15483"/>
                <a:ext cx="0" cy="360"/>
              </a:xfrm>
              <a:prstGeom prst="line">
                <a:avLst/>
              </a:prstGeom>
              <a:noFill/>
              <a:ln w="9525">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s-ES"/>
              </a:p>
            </p:txBody>
          </p:sp>
        </p:grpSp>
        <p:sp>
          <p:nvSpPr>
            <p:cNvPr id="49171" name="Line 27">
              <a:extLst>
                <a:ext uri="{FF2B5EF4-FFF2-40B4-BE49-F238E27FC236}">
                  <a16:creationId xmlns:a16="http://schemas.microsoft.com/office/drawing/2014/main" id="{F7A5C907-421F-D7A5-A342-F461861EE573}"/>
                </a:ext>
              </a:extLst>
            </p:cNvPr>
            <p:cNvSpPr>
              <a:spLocks noChangeShapeType="1"/>
            </p:cNvSpPr>
            <p:nvPr/>
          </p:nvSpPr>
          <p:spPr bwMode="auto">
            <a:xfrm flipV="1">
              <a:off x="1451" y="2064"/>
              <a:ext cx="0" cy="1775"/>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49172" name="Picture 28">
              <a:extLst>
                <a:ext uri="{FF2B5EF4-FFF2-40B4-BE49-F238E27FC236}">
                  <a16:creationId xmlns:a16="http://schemas.microsoft.com/office/drawing/2014/main" id="{0136CFFA-A47E-6003-2EB8-31691BC0A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 y="2606"/>
              <a:ext cx="900"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5" name="Text Box 29">
            <a:extLst>
              <a:ext uri="{FF2B5EF4-FFF2-40B4-BE49-F238E27FC236}">
                <a16:creationId xmlns:a16="http://schemas.microsoft.com/office/drawing/2014/main" id="{B2C0E049-999A-3DD0-7B86-9CE1C93701AD}"/>
              </a:ext>
            </a:extLst>
          </p:cNvPr>
          <p:cNvSpPr txBox="1">
            <a:spLocks noChangeArrowheads="1"/>
          </p:cNvSpPr>
          <p:nvPr/>
        </p:nvSpPr>
        <p:spPr bwMode="auto">
          <a:xfrm>
            <a:off x="0" y="0"/>
            <a:ext cx="10383838"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The one-particle eigenstates are filled following the “Aufbau” principle: from lower to higher energies</a:t>
            </a:r>
          </a:p>
        </p:txBody>
      </p:sp>
      <p:grpSp>
        <p:nvGrpSpPr>
          <p:cNvPr id="49156" name="Group 30">
            <a:extLst>
              <a:ext uri="{FF2B5EF4-FFF2-40B4-BE49-F238E27FC236}">
                <a16:creationId xmlns:a16="http://schemas.microsoft.com/office/drawing/2014/main" id="{ADEE10E2-6CAD-F512-2DC5-D19C0A337D1E}"/>
              </a:ext>
            </a:extLst>
          </p:cNvPr>
          <p:cNvGrpSpPr>
            <a:grpSpLocks/>
          </p:cNvGrpSpPr>
          <p:nvPr/>
        </p:nvGrpSpPr>
        <p:grpSpPr bwMode="auto">
          <a:xfrm>
            <a:off x="5649913" y="1112838"/>
            <a:ext cx="4302125" cy="1616075"/>
            <a:chOff x="3681" y="1421"/>
            <a:chExt cx="2710" cy="1018"/>
          </a:xfrm>
        </p:grpSpPr>
        <p:grpSp>
          <p:nvGrpSpPr>
            <p:cNvPr id="49158" name="Group 31">
              <a:extLst>
                <a:ext uri="{FF2B5EF4-FFF2-40B4-BE49-F238E27FC236}">
                  <a16:creationId xmlns:a16="http://schemas.microsoft.com/office/drawing/2014/main" id="{D2CEAFF1-3C7A-7532-75E2-4654352EA6CC}"/>
                </a:ext>
              </a:extLst>
            </p:cNvPr>
            <p:cNvGrpSpPr>
              <a:grpSpLocks/>
            </p:cNvGrpSpPr>
            <p:nvPr/>
          </p:nvGrpSpPr>
          <p:grpSpPr bwMode="auto">
            <a:xfrm>
              <a:off x="3681" y="1421"/>
              <a:ext cx="2441" cy="501"/>
              <a:chOff x="3559" y="2322"/>
              <a:chExt cx="2441" cy="501"/>
            </a:xfrm>
          </p:grpSpPr>
          <p:pic>
            <p:nvPicPr>
              <p:cNvPr id="49161" name="Picture 32">
                <a:extLst>
                  <a:ext uri="{FF2B5EF4-FFF2-40B4-BE49-F238E27FC236}">
                    <a16:creationId xmlns:a16="http://schemas.microsoft.com/office/drawing/2014/main" id="{58D83994-139F-9849-FE81-0A37A3C8C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 y="2322"/>
                <a:ext cx="2441"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Line 33">
                <a:extLst>
                  <a:ext uri="{FF2B5EF4-FFF2-40B4-BE49-F238E27FC236}">
                    <a16:creationId xmlns:a16="http://schemas.microsoft.com/office/drawing/2014/main" id="{02CEFE10-D5AC-FF84-2D83-5DC13689565C}"/>
                  </a:ext>
                </a:extLst>
              </p:cNvPr>
              <p:cNvSpPr>
                <a:spLocks noChangeShapeType="1"/>
              </p:cNvSpPr>
              <p:nvPr/>
            </p:nvSpPr>
            <p:spPr bwMode="auto">
              <a:xfrm flipV="1">
                <a:off x="5815" y="2381"/>
                <a:ext cx="0" cy="24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49159" name="Text Box 34">
              <a:extLst>
                <a:ext uri="{FF2B5EF4-FFF2-40B4-BE49-F238E27FC236}">
                  <a16:creationId xmlns:a16="http://schemas.microsoft.com/office/drawing/2014/main" id="{3A78EB2C-EF98-275F-4050-60A6EE50026A}"/>
                </a:ext>
              </a:extLst>
            </p:cNvPr>
            <p:cNvSpPr txBox="1">
              <a:spLocks noChangeArrowheads="1"/>
            </p:cNvSpPr>
            <p:nvPr/>
          </p:nvSpPr>
          <p:spPr bwMode="auto">
            <a:xfrm>
              <a:off x="3703" y="2189"/>
              <a:ext cx="26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8" tIns="45689" rIns="91378" bIns="45689">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Occupation numbers</a:t>
              </a:r>
            </a:p>
          </p:txBody>
        </p:sp>
        <p:sp>
          <p:nvSpPr>
            <p:cNvPr id="49160" name="Line 35">
              <a:extLst>
                <a:ext uri="{FF2B5EF4-FFF2-40B4-BE49-F238E27FC236}">
                  <a16:creationId xmlns:a16="http://schemas.microsoft.com/office/drawing/2014/main" id="{D0603958-A979-1C3C-BF84-9A6604C9D86F}"/>
                </a:ext>
              </a:extLst>
            </p:cNvPr>
            <p:cNvSpPr>
              <a:spLocks noChangeShapeType="1"/>
            </p:cNvSpPr>
            <p:nvPr/>
          </p:nvSpPr>
          <p:spPr bwMode="auto">
            <a:xfrm>
              <a:off x="5047" y="1805"/>
              <a:ext cx="0" cy="336"/>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49157" name="Text Box 36">
            <a:extLst>
              <a:ext uri="{FF2B5EF4-FFF2-40B4-BE49-F238E27FC236}">
                <a16:creationId xmlns:a16="http://schemas.microsoft.com/office/drawing/2014/main" id="{2D7A99BB-CD7A-9BD9-A7E6-D17DADCCD1DE}"/>
              </a:ext>
            </a:extLst>
          </p:cNvPr>
          <p:cNvSpPr txBox="1">
            <a:spLocks noChangeArrowheads="1"/>
          </p:cNvSpPr>
          <p:nvPr/>
        </p:nvSpPr>
        <p:spPr bwMode="auto">
          <a:xfrm>
            <a:off x="0" y="4313238"/>
            <a:ext cx="6107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1800"/>
              <a:t>The ground state has one (or two if spin independent) in each of the orbitals with the lowest eigenvalues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a:extLst>
              <a:ext uri="{FF2B5EF4-FFF2-40B4-BE49-F238E27FC236}">
                <a16:creationId xmlns:a16="http://schemas.microsoft.com/office/drawing/2014/main" id="{9F38C3C9-5B2B-C1F7-C164-A5E815D31C36}"/>
              </a:ext>
            </a:extLst>
          </p:cNvPr>
          <p:cNvSpPr txBox="1">
            <a:spLocks noChangeArrowheads="1"/>
          </p:cNvSpPr>
          <p:nvPr/>
        </p:nvSpPr>
        <p:spPr bwMode="auto">
          <a:xfrm>
            <a:off x="657225" y="1646238"/>
            <a:ext cx="9069388"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47" tIns="50374" rIns="100747" bIns="50374">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200">
                <a:solidFill>
                  <a:srgbClr val="FFFF00"/>
                </a:solidFill>
              </a:rPr>
              <a:t> </a:t>
            </a:r>
            <a:r>
              <a:rPr lang="en-US" altLang="es-ES" sz="2400">
                <a:solidFill>
                  <a:srgbClr val="FFFF00"/>
                </a:solidFill>
              </a:rPr>
              <a:t>NO exactly periodic systems in Nature</a:t>
            </a:r>
          </a:p>
          <a:p>
            <a:pPr algn="ctr" eaLnBrk="1" hangingPunct="1">
              <a:spcBef>
                <a:spcPct val="50000"/>
              </a:spcBef>
              <a:buFontTx/>
              <a:buNone/>
            </a:pPr>
            <a:r>
              <a:rPr lang="en-US" altLang="es-ES" sz="1800"/>
              <a:t>(periodicity broken at the boundary)</a:t>
            </a:r>
          </a:p>
          <a:p>
            <a:pPr algn="ctr" eaLnBrk="1" hangingPunct="1">
              <a:spcBef>
                <a:spcPct val="50000"/>
              </a:spcBef>
              <a:buFontTx/>
              <a:buNone/>
            </a:pPr>
            <a:endParaRPr lang="en-US" altLang="es-ES" sz="2400">
              <a:solidFill>
                <a:srgbClr val="FFFF00"/>
              </a:solidFill>
            </a:endParaRPr>
          </a:p>
        </p:txBody>
      </p:sp>
      <p:sp>
        <p:nvSpPr>
          <p:cNvPr id="18434" name="Rectangle 3">
            <a:extLst>
              <a:ext uri="{FF2B5EF4-FFF2-40B4-BE49-F238E27FC236}">
                <a16:creationId xmlns:a16="http://schemas.microsoft.com/office/drawing/2014/main" id="{F5C938F9-CC49-0C40-DED9-5527B7F88497}"/>
              </a:ext>
            </a:extLst>
          </p:cNvPr>
          <p:cNvSpPr>
            <a:spLocks noChangeArrowheads="1"/>
          </p:cNvSpPr>
          <p:nvPr/>
        </p:nvSpPr>
        <p:spPr bwMode="auto">
          <a:xfrm>
            <a:off x="0" y="0"/>
            <a:ext cx="10210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Periodic systems are  idealizations of real systems</a:t>
            </a:r>
            <a:br>
              <a:rPr lang="en-US" altLang="es-ES" sz="2800">
                <a:solidFill>
                  <a:srgbClr val="FFFF00"/>
                </a:solidFill>
              </a:rPr>
            </a:br>
            <a:r>
              <a:rPr lang="en-US" altLang="es-ES" sz="2800">
                <a:solidFill>
                  <a:srgbClr val="FFFF00"/>
                </a:solidFill>
              </a:rPr>
              <a:t>Conceptual problems</a:t>
            </a:r>
          </a:p>
        </p:txBody>
      </p:sp>
      <p:sp>
        <p:nvSpPr>
          <p:cNvPr id="349188" name="Text Box 4">
            <a:extLst>
              <a:ext uri="{FF2B5EF4-FFF2-40B4-BE49-F238E27FC236}">
                <a16:creationId xmlns:a16="http://schemas.microsoft.com/office/drawing/2014/main" id="{3541D741-30F7-1C09-A512-E8564F7A8699}"/>
              </a:ext>
            </a:extLst>
          </p:cNvPr>
          <p:cNvSpPr txBox="1">
            <a:spLocks noChangeArrowheads="1"/>
          </p:cNvSpPr>
          <p:nvPr/>
        </p:nvSpPr>
        <p:spPr bwMode="auto">
          <a:xfrm>
            <a:off x="771525" y="2789238"/>
            <a:ext cx="88376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0"/>
              </a:spcBef>
              <a:buFontTx/>
              <a:buNone/>
            </a:pPr>
            <a:r>
              <a:rPr lang="en-US" altLang="es-ES" sz="2400">
                <a:solidFill>
                  <a:srgbClr val="FFFF00"/>
                </a:solidFill>
              </a:rPr>
              <a:t>BUT</a:t>
            </a:r>
          </a:p>
          <a:p>
            <a:pPr eaLnBrk="1" hangingPunct="1">
              <a:spcBef>
                <a:spcPct val="0"/>
              </a:spcBef>
              <a:buFontTx/>
              <a:buNone/>
            </a:pPr>
            <a:r>
              <a:rPr lang="en-US" altLang="es-ES" sz="2400"/>
              <a:t>- Condensed systems (solids, liquids, amorphous) and systems of lower dimensionalities (surfaces, wires, dots) are</a:t>
            </a:r>
            <a:r>
              <a:rPr lang="en-US" altLang="es-ES" sz="2400">
                <a:solidFill>
                  <a:srgbClr val="FFFF00"/>
                </a:solidFill>
              </a:rPr>
              <a:t> macroscopic objects </a:t>
            </a:r>
            <a:r>
              <a:rPr lang="en-US" altLang="es-ES" sz="2400"/>
              <a:t>constituted by a</a:t>
            </a:r>
            <a:r>
              <a:rPr lang="en-US" altLang="es-ES" sz="2400">
                <a:solidFill>
                  <a:srgbClr val="FFFF00"/>
                </a:solidFill>
              </a:rPr>
              <a:t> huge number of atoms (N</a:t>
            </a:r>
            <a:r>
              <a:rPr lang="en-US" altLang="es-ES" sz="2400" baseline="-25000">
                <a:solidFill>
                  <a:srgbClr val="FFFF00"/>
                </a:solidFill>
              </a:rPr>
              <a:t>A</a:t>
            </a:r>
            <a:r>
              <a:rPr lang="en-US" altLang="es-ES" sz="2400">
                <a:solidFill>
                  <a:srgbClr val="FFFF00"/>
                </a:solidFill>
              </a:rPr>
              <a:t>=6</a:t>
            </a:r>
            <a:r>
              <a:rPr lang="en-US" altLang="es-ES" sz="2400">
                <a:solidFill>
                  <a:srgbClr val="FFFF00"/>
                </a:solidFill>
                <a:sym typeface="Symbol" pitchFamily="2" charset="2"/>
              </a:rPr>
              <a:t></a:t>
            </a:r>
            <a:r>
              <a:rPr lang="en-US" altLang="es-ES" sz="2400">
                <a:solidFill>
                  <a:srgbClr val="FFFF00"/>
                </a:solidFill>
              </a:rPr>
              <a:t>10</a:t>
            </a:r>
            <a:r>
              <a:rPr lang="en-US" altLang="es-ES" sz="2400" baseline="30000">
                <a:solidFill>
                  <a:srgbClr val="FFFF00"/>
                </a:solidFill>
              </a:rPr>
              <a:t>23</a:t>
            </a:r>
            <a:r>
              <a:rPr lang="en-US" altLang="es-ES" sz="2400">
                <a:solidFill>
                  <a:srgbClr val="FFFF00"/>
                </a:solidFill>
              </a:rPr>
              <a:t>). </a:t>
            </a:r>
            <a:r>
              <a:rPr lang="en-US" altLang="es-ES" sz="2400"/>
              <a:t>In fact they can be treated as infinity</a:t>
            </a:r>
          </a:p>
        </p:txBody>
      </p:sp>
      <p:sp>
        <p:nvSpPr>
          <p:cNvPr id="349189" name="Text Box 5">
            <a:extLst>
              <a:ext uri="{FF2B5EF4-FFF2-40B4-BE49-F238E27FC236}">
                <a16:creationId xmlns:a16="http://schemas.microsoft.com/office/drawing/2014/main" id="{9652BE70-E7E7-BD3B-D7A6-A22A2D277F1C}"/>
              </a:ext>
            </a:extLst>
          </p:cNvPr>
          <p:cNvSpPr txBox="1">
            <a:spLocks noChangeArrowheads="1"/>
          </p:cNvSpPr>
          <p:nvPr/>
        </p:nvSpPr>
        <p:spPr bwMode="auto">
          <a:xfrm>
            <a:off x="693738" y="5149850"/>
            <a:ext cx="89931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400"/>
              <a:t>- The great majority of the</a:t>
            </a:r>
            <a:r>
              <a:rPr lang="en-US" altLang="es-ES" sz="2400">
                <a:solidFill>
                  <a:srgbClr val="FFFF00"/>
                </a:solidFill>
              </a:rPr>
              <a:t> physical quantities </a:t>
            </a:r>
            <a:r>
              <a:rPr lang="en-US" altLang="es-ES" sz="2400"/>
              <a:t>are</a:t>
            </a:r>
            <a:r>
              <a:rPr lang="en-US" altLang="es-ES" sz="2400">
                <a:solidFill>
                  <a:srgbClr val="FFFF00"/>
                </a:solidFill>
              </a:rPr>
              <a:t> unaffected by </a:t>
            </a:r>
            <a:r>
              <a:rPr lang="en-US" altLang="es-ES" sz="2400"/>
              <a:t>the existence of a</a:t>
            </a:r>
            <a:r>
              <a:rPr lang="en-US" altLang="es-ES" sz="2400">
                <a:solidFill>
                  <a:srgbClr val="FFFF00"/>
                </a:solidFill>
              </a:rPr>
              <a:t> border. </a:t>
            </a:r>
            <a:r>
              <a:rPr lang="en-US" altLang="es-ES" sz="2400"/>
              <a:t>In other words, they are</a:t>
            </a:r>
            <a:r>
              <a:rPr lang="en-US" altLang="es-ES" sz="2400">
                <a:solidFill>
                  <a:srgbClr val="FFFF00"/>
                </a:solidFill>
              </a:rPr>
              <a:t> independent </a:t>
            </a:r>
            <a:r>
              <a:rPr lang="en-US" altLang="es-ES" sz="2400"/>
              <a:t>of the</a:t>
            </a:r>
            <a:r>
              <a:rPr lang="en-US" altLang="es-ES" sz="2400">
                <a:solidFill>
                  <a:srgbClr val="FFFF00"/>
                </a:solidFill>
              </a:rPr>
              <a:t> truncation </a:t>
            </a:r>
            <a:r>
              <a:rPr lang="en-US" altLang="es-ES" sz="2400"/>
              <a:t>of the sample’s</a:t>
            </a:r>
            <a:r>
              <a:rPr lang="en-US" altLang="es-ES" sz="2400">
                <a:solidFill>
                  <a:srgbClr val="FFFF00"/>
                </a:solidFill>
              </a:rPr>
              <a:t> surface. </a:t>
            </a:r>
            <a:r>
              <a:rPr lang="en-US" altLang="es-ES" sz="2400"/>
              <a:t>We should expect that the bulk properties to be unaffected by the presence of its surface.</a:t>
            </a:r>
            <a:endParaRPr lang="en-US" altLang="es-E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9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9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p:bldP spid="34918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4">
            <a:extLst>
              <a:ext uri="{FF2B5EF4-FFF2-40B4-BE49-F238E27FC236}">
                <a16:creationId xmlns:a16="http://schemas.microsoft.com/office/drawing/2014/main" id="{3BF06726-F9A9-EB4E-0E2A-B9925D4938EF}"/>
              </a:ext>
            </a:extLst>
          </p:cNvPr>
          <p:cNvSpPr>
            <a:spLocks noChangeArrowheads="1"/>
          </p:cNvSpPr>
          <p:nvPr/>
        </p:nvSpPr>
        <p:spPr bwMode="auto">
          <a:xfrm>
            <a:off x="0" y="0"/>
            <a:ext cx="1038383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s-ES" altLang="es-ES" sz="2800">
                <a:solidFill>
                  <a:srgbClr val="FFFF00"/>
                </a:solidFill>
              </a:rPr>
              <a:t>Fermi surface sampling for metallic systems</a:t>
            </a:r>
          </a:p>
        </p:txBody>
      </p:sp>
      <p:sp>
        <p:nvSpPr>
          <p:cNvPr id="50178" name="Text Box 25">
            <a:extLst>
              <a:ext uri="{FF2B5EF4-FFF2-40B4-BE49-F238E27FC236}">
                <a16:creationId xmlns:a16="http://schemas.microsoft.com/office/drawing/2014/main" id="{C543947D-0FDD-F6B3-E35A-1CB73E8692A8}"/>
              </a:ext>
            </a:extLst>
          </p:cNvPr>
          <p:cNvSpPr txBox="1">
            <a:spLocks noChangeArrowheads="1"/>
          </p:cNvSpPr>
          <p:nvPr/>
        </p:nvSpPr>
        <p:spPr bwMode="auto">
          <a:xfrm>
            <a:off x="504825" y="912813"/>
            <a:ext cx="937260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FF00"/>
                </a:solidFill>
              </a:rPr>
              <a:t>The determination of the Fermi level might be delicate for metallic systems</a:t>
            </a:r>
          </a:p>
        </p:txBody>
      </p:sp>
      <p:sp>
        <p:nvSpPr>
          <p:cNvPr id="350234" name="Text Box 26">
            <a:extLst>
              <a:ext uri="{FF2B5EF4-FFF2-40B4-BE49-F238E27FC236}">
                <a16:creationId xmlns:a16="http://schemas.microsoft.com/office/drawing/2014/main" id="{CF556329-0FDC-1C19-4EE9-66A6E39C0648}"/>
              </a:ext>
            </a:extLst>
          </p:cNvPr>
          <p:cNvSpPr txBox="1">
            <a:spLocks noChangeArrowheads="1"/>
          </p:cNvSpPr>
          <p:nvPr/>
        </p:nvSpPr>
        <p:spPr bwMode="auto">
          <a:xfrm>
            <a:off x="1800225" y="5638800"/>
            <a:ext cx="6781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Slightly different choices of k-points can lead to bands entering or exiting the sum, depending if a given eigenvalue is above or below the Fermi level.</a:t>
            </a:r>
          </a:p>
        </p:txBody>
      </p:sp>
      <p:pic>
        <p:nvPicPr>
          <p:cNvPr id="50180" name="Picture 27">
            <a:extLst>
              <a:ext uri="{FF2B5EF4-FFF2-40B4-BE49-F238E27FC236}">
                <a16:creationId xmlns:a16="http://schemas.microsoft.com/office/drawing/2014/main" id="{D99B4A3D-6A1A-B4B1-C6A7-E71560A64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798638"/>
            <a:ext cx="5484813"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28">
            <a:extLst>
              <a:ext uri="{FF2B5EF4-FFF2-40B4-BE49-F238E27FC236}">
                <a16:creationId xmlns:a16="http://schemas.microsoft.com/office/drawing/2014/main" id="{07C2BC51-9FD6-5FC5-1B26-F98AE96A4806}"/>
              </a:ext>
            </a:extLst>
          </p:cNvPr>
          <p:cNvSpPr txBox="1">
            <a:spLocks noChangeArrowheads="1"/>
          </p:cNvSpPr>
          <p:nvPr/>
        </p:nvSpPr>
        <p:spPr bwMode="auto">
          <a:xfrm>
            <a:off x="962025" y="137160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Band structure of bulk Al</a:t>
            </a:r>
          </a:p>
        </p:txBody>
      </p:sp>
      <p:grpSp>
        <p:nvGrpSpPr>
          <p:cNvPr id="350242" name="Group 34">
            <a:extLst>
              <a:ext uri="{FF2B5EF4-FFF2-40B4-BE49-F238E27FC236}">
                <a16:creationId xmlns:a16="http://schemas.microsoft.com/office/drawing/2014/main" id="{15114CEA-EDCF-739E-4B96-F73FF479298B}"/>
              </a:ext>
            </a:extLst>
          </p:cNvPr>
          <p:cNvGrpSpPr>
            <a:grpSpLocks/>
          </p:cNvGrpSpPr>
          <p:nvPr/>
        </p:nvGrpSpPr>
        <p:grpSpPr bwMode="auto">
          <a:xfrm>
            <a:off x="3897313" y="1887538"/>
            <a:ext cx="4799012" cy="3276600"/>
            <a:chOff x="2455" y="1325"/>
            <a:chExt cx="3023" cy="2064"/>
          </a:xfrm>
        </p:grpSpPr>
        <p:sp>
          <p:nvSpPr>
            <p:cNvPr id="50190" name="Text Box 30">
              <a:extLst>
                <a:ext uri="{FF2B5EF4-FFF2-40B4-BE49-F238E27FC236}">
                  <a16:creationId xmlns:a16="http://schemas.microsoft.com/office/drawing/2014/main" id="{2891023F-9F02-8F1C-3267-9752472C8031}"/>
                </a:ext>
              </a:extLst>
            </p:cNvPr>
            <p:cNvSpPr txBox="1">
              <a:spLocks noChangeArrowheads="1"/>
            </p:cNvSpPr>
            <p:nvPr/>
          </p:nvSpPr>
          <p:spPr bwMode="auto">
            <a:xfrm>
              <a:off x="3702" y="1536"/>
              <a:ext cx="17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A89F"/>
                  </a:solidFill>
                </a:rPr>
                <a:t>For this k-point, three bands are occupied</a:t>
              </a:r>
            </a:p>
          </p:txBody>
        </p:sp>
        <p:sp>
          <p:nvSpPr>
            <p:cNvPr id="50191" name="Line 32">
              <a:extLst>
                <a:ext uri="{FF2B5EF4-FFF2-40B4-BE49-F238E27FC236}">
                  <a16:creationId xmlns:a16="http://schemas.microsoft.com/office/drawing/2014/main" id="{81AD09E3-99C2-9344-7D20-76142096B5DE}"/>
                </a:ext>
              </a:extLst>
            </p:cNvPr>
            <p:cNvSpPr>
              <a:spLocks noChangeShapeType="1"/>
            </p:cNvSpPr>
            <p:nvPr/>
          </p:nvSpPr>
          <p:spPr bwMode="auto">
            <a:xfrm>
              <a:off x="2455" y="1325"/>
              <a:ext cx="0" cy="2064"/>
            </a:xfrm>
            <a:prstGeom prst="line">
              <a:avLst/>
            </a:prstGeom>
            <a:noFill/>
            <a:ln w="25400">
              <a:solidFill>
                <a:srgbClr val="FFA8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50243" name="Group 35">
            <a:extLst>
              <a:ext uri="{FF2B5EF4-FFF2-40B4-BE49-F238E27FC236}">
                <a16:creationId xmlns:a16="http://schemas.microsoft.com/office/drawing/2014/main" id="{5B1D1D9C-C705-BFBB-4224-3C52E62EF416}"/>
              </a:ext>
            </a:extLst>
          </p:cNvPr>
          <p:cNvGrpSpPr>
            <a:grpSpLocks/>
          </p:cNvGrpSpPr>
          <p:nvPr/>
        </p:nvGrpSpPr>
        <p:grpSpPr bwMode="auto">
          <a:xfrm>
            <a:off x="4125913" y="1887538"/>
            <a:ext cx="4570412" cy="3276600"/>
            <a:chOff x="2599" y="1325"/>
            <a:chExt cx="2879" cy="2064"/>
          </a:xfrm>
        </p:grpSpPr>
        <p:sp>
          <p:nvSpPr>
            <p:cNvPr id="50188" name="Text Box 29">
              <a:extLst>
                <a:ext uri="{FF2B5EF4-FFF2-40B4-BE49-F238E27FC236}">
                  <a16:creationId xmlns:a16="http://schemas.microsoft.com/office/drawing/2014/main" id="{EB14EA02-D985-EE56-A212-AA690FE53581}"/>
                </a:ext>
              </a:extLst>
            </p:cNvPr>
            <p:cNvSpPr txBox="1">
              <a:spLocks noChangeArrowheads="1"/>
            </p:cNvSpPr>
            <p:nvPr/>
          </p:nvSpPr>
          <p:spPr bwMode="auto">
            <a:xfrm>
              <a:off x="3702" y="2256"/>
              <a:ext cx="17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00FFFF"/>
                  </a:solidFill>
                </a:rPr>
                <a:t>For this k-point, two bands are occupied</a:t>
              </a:r>
            </a:p>
          </p:txBody>
        </p:sp>
        <p:sp>
          <p:nvSpPr>
            <p:cNvPr id="50189" name="Line 33">
              <a:extLst>
                <a:ext uri="{FF2B5EF4-FFF2-40B4-BE49-F238E27FC236}">
                  <a16:creationId xmlns:a16="http://schemas.microsoft.com/office/drawing/2014/main" id="{E2F31D2C-7BB7-9A45-80EB-CB09798CDF02}"/>
                </a:ext>
              </a:extLst>
            </p:cNvPr>
            <p:cNvSpPr>
              <a:spLocks noChangeShapeType="1"/>
            </p:cNvSpPr>
            <p:nvPr/>
          </p:nvSpPr>
          <p:spPr bwMode="auto">
            <a:xfrm>
              <a:off x="2599" y="1325"/>
              <a:ext cx="0" cy="2064"/>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50245" name="Group 37">
            <a:extLst>
              <a:ext uri="{FF2B5EF4-FFF2-40B4-BE49-F238E27FC236}">
                <a16:creationId xmlns:a16="http://schemas.microsoft.com/office/drawing/2014/main" id="{7DA56B5E-2C32-30BB-7E3D-C61A4A6367FA}"/>
              </a:ext>
            </a:extLst>
          </p:cNvPr>
          <p:cNvGrpSpPr>
            <a:grpSpLocks/>
          </p:cNvGrpSpPr>
          <p:nvPr/>
        </p:nvGrpSpPr>
        <p:grpSpPr bwMode="auto">
          <a:xfrm>
            <a:off x="4889500" y="1874838"/>
            <a:ext cx="3960813" cy="3368675"/>
            <a:chOff x="3079" y="1325"/>
            <a:chExt cx="2496" cy="2122"/>
          </a:xfrm>
        </p:grpSpPr>
        <p:sp>
          <p:nvSpPr>
            <p:cNvPr id="50186" name="Line 31">
              <a:extLst>
                <a:ext uri="{FF2B5EF4-FFF2-40B4-BE49-F238E27FC236}">
                  <a16:creationId xmlns:a16="http://schemas.microsoft.com/office/drawing/2014/main" id="{99A806F5-F5D7-092D-C675-EC2276CC817F}"/>
                </a:ext>
              </a:extLst>
            </p:cNvPr>
            <p:cNvSpPr>
              <a:spLocks noChangeShapeType="1"/>
            </p:cNvSpPr>
            <p:nvPr/>
          </p:nvSpPr>
          <p:spPr bwMode="auto">
            <a:xfrm>
              <a:off x="3079" y="1325"/>
              <a:ext cx="0" cy="2064"/>
            </a:xfrm>
            <a:prstGeom prst="line">
              <a:avLst/>
            </a:prstGeom>
            <a:noFill/>
            <a:ln w="25400">
              <a:solidFill>
                <a:srgbClr val="EA1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0187" name="Text Box 36">
              <a:extLst>
                <a:ext uri="{FF2B5EF4-FFF2-40B4-BE49-F238E27FC236}">
                  <a16:creationId xmlns:a16="http://schemas.microsoft.com/office/drawing/2014/main" id="{D20E5E98-B6A5-8D9A-9AD3-4CD37CC9F7D1}"/>
                </a:ext>
              </a:extLst>
            </p:cNvPr>
            <p:cNvSpPr txBox="1">
              <a:spLocks noChangeArrowheads="1"/>
            </p:cNvSpPr>
            <p:nvPr/>
          </p:nvSpPr>
          <p:spPr bwMode="auto">
            <a:xfrm>
              <a:off x="3702" y="3005"/>
              <a:ext cx="187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EA1600"/>
                  </a:solidFill>
                </a:rPr>
                <a:t>For this k-point, one band is occupied</a:t>
              </a:r>
            </a:p>
          </p:txBody>
        </p:sp>
      </p:grpSp>
      <p:sp>
        <p:nvSpPr>
          <p:cNvPr id="26633" name="Text Box 38">
            <a:extLst>
              <a:ext uri="{FF2B5EF4-FFF2-40B4-BE49-F238E27FC236}">
                <a16:creationId xmlns:a16="http://schemas.microsoft.com/office/drawing/2014/main" id="{D506D692-2301-5F56-C60A-EA945DE37498}"/>
              </a:ext>
            </a:extLst>
          </p:cNvPr>
          <p:cNvSpPr txBox="1">
            <a:spLocks noChangeArrowheads="1"/>
          </p:cNvSpPr>
          <p:nvPr/>
        </p:nvSpPr>
        <p:spPr bwMode="auto">
          <a:xfrm>
            <a:off x="352425" y="6858000"/>
            <a:ext cx="967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FF00"/>
                </a:solidFill>
              </a:rPr>
              <a:t>For a sufficiently dense Brillouin zone sampling, this should not be a problem</a:t>
            </a:r>
            <a:endParaRPr lang="en-US" altLang="es-ES" sz="2000" b="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02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02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34" grpId="0"/>
      <p:bldP spid="266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a:extLst>
              <a:ext uri="{FF2B5EF4-FFF2-40B4-BE49-F238E27FC236}">
                <a16:creationId xmlns:a16="http://schemas.microsoft.com/office/drawing/2014/main" id="{47EB72BC-416E-5419-BA22-B26C7EDC121A}"/>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8F2BD199-0338-ED46-BD3A-50820F5B8655}" type="slidenum">
              <a:rPr lang="en-US" altLang="es-ES" sz="1481" b="0"/>
              <a:pPr algn="l" eaLnBrk="1" hangingPunct="1">
                <a:defRPr/>
              </a:pPr>
              <a:t>41</a:t>
            </a:fld>
            <a:endParaRPr lang="en-US" altLang="es-ES" sz="1481" b="0"/>
          </a:p>
        </p:txBody>
      </p:sp>
      <p:pic>
        <p:nvPicPr>
          <p:cNvPr id="52226" name="Picture 5" descr="Cu-fermi_surface">
            <a:extLst>
              <a:ext uri="{FF2B5EF4-FFF2-40B4-BE49-F238E27FC236}">
                <a16:creationId xmlns:a16="http://schemas.microsoft.com/office/drawing/2014/main" id="{BA86356F-2600-5557-B42A-8F0343BD3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2713038"/>
            <a:ext cx="21780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5C1C1131-7A52-E6D5-1FCE-E3F81697E9C5}"/>
              </a:ext>
            </a:extLst>
          </p:cNvPr>
          <p:cNvSpPr>
            <a:spLocks noGrp="1" noChangeArrowheads="1"/>
          </p:cNvSpPr>
          <p:nvPr>
            <p:ph type="title"/>
          </p:nvPr>
        </p:nvSpPr>
        <p:spPr>
          <a:xfrm>
            <a:off x="0" y="0"/>
            <a:ext cx="9344025" cy="884238"/>
          </a:xfrm>
        </p:spPr>
        <p:txBody>
          <a:bodyPr/>
          <a:lstStyle/>
          <a:p>
            <a:pPr eaLnBrk="1" hangingPunct="1"/>
            <a:r>
              <a:rPr lang="en-US" altLang="es-ES" sz="2800"/>
              <a:t>Problems with metals</a:t>
            </a:r>
          </a:p>
        </p:txBody>
      </p:sp>
      <p:sp>
        <p:nvSpPr>
          <p:cNvPr id="4102" name="Rectangle 3">
            <a:extLst>
              <a:ext uri="{FF2B5EF4-FFF2-40B4-BE49-F238E27FC236}">
                <a16:creationId xmlns:a16="http://schemas.microsoft.com/office/drawing/2014/main" id="{94A19735-E41C-76B5-D124-98AA2D7E58D7}"/>
              </a:ext>
            </a:extLst>
          </p:cNvPr>
          <p:cNvSpPr>
            <a:spLocks noGrp="1" noChangeArrowheads="1"/>
          </p:cNvSpPr>
          <p:nvPr>
            <p:ph type="body" idx="1"/>
          </p:nvPr>
        </p:nvSpPr>
        <p:spPr>
          <a:xfrm>
            <a:off x="596900" y="1370013"/>
            <a:ext cx="7288213" cy="5056187"/>
          </a:xfrm>
        </p:spPr>
        <p:txBody>
          <a:bodyPr/>
          <a:lstStyle/>
          <a:p>
            <a:pPr marL="0" indent="0" eaLnBrk="1" hangingPunct="1">
              <a:buFontTx/>
              <a:buNone/>
              <a:defRPr/>
            </a:pPr>
            <a:r>
              <a:rPr lang="en-US" altLang="es-ES" sz="2000" dirty="0"/>
              <a:t>Recall</a:t>
            </a:r>
            <a:r>
              <a:rPr lang="en-US" altLang="es-ES" dirty="0"/>
              <a:t>:</a:t>
            </a:r>
          </a:p>
          <a:p>
            <a:pPr eaLnBrk="1" hangingPunct="1">
              <a:defRPr/>
            </a:pPr>
            <a:endParaRPr lang="en-US" altLang="es-ES" dirty="0"/>
          </a:p>
          <a:p>
            <a:pPr marL="0" indent="0" eaLnBrk="1" hangingPunct="1">
              <a:buFontTx/>
              <a:buNone/>
              <a:defRPr/>
            </a:pPr>
            <a:r>
              <a:rPr lang="en-US" altLang="es-ES" sz="2000" dirty="0"/>
              <a:t>For metals, at </a:t>
            </a:r>
            <a:r>
              <a:rPr lang="en-US" altLang="es-ES" sz="2000" i="1" dirty="0">
                <a:latin typeface="Times New Roman" panose="02020603050405020304" pitchFamily="18" charset="0"/>
              </a:rPr>
              <a:t>T</a:t>
            </a:r>
            <a:r>
              <a:rPr lang="en-US" altLang="es-ES" sz="2000" dirty="0"/>
              <a:t>=0, this corresponds to (for  highest band) an integral over all </a:t>
            </a:r>
            <a:r>
              <a:rPr lang="en-US" altLang="es-ES" sz="2000" dirty="0">
                <a:solidFill>
                  <a:srgbClr val="9900FF"/>
                </a:solidFill>
              </a:rPr>
              <a:t>wave-vectors contained within the Fermi surface</a:t>
            </a:r>
            <a:r>
              <a:rPr lang="en-US" altLang="es-ES" sz="2000" dirty="0"/>
              <a:t>, i.e., for highest band, </a:t>
            </a:r>
            <a:r>
              <a:rPr lang="en-US" altLang="es-ES" sz="2000" dirty="0">
                <a:solidFill>
                  <a:srgbClr val="FF6600"/>
                </a:solidFill>
              </a:rPr>
              <a:t>sharp discontinuity</a:t>
            </a:r>
            <a:r>
              <a:rPr lang="en-US" altLang="es-ES" sz="2000" dirty="0"/>
              <a:t> in k-space between occupied and unoccupied states…need </a:t>
            </a:r>
            <a:r>
              <a:rPr lang="en-US" altLang="es-ES" sz="2000" u="sng" dirty="0"/>
              <a:t>many</a:t>
            </a:r>
            <a:r>
              <a:rPr lang="en-US" altLang="es-ES" sz="2000" dirty="0"/>
              <a:t> k-points to reproduce this accurately.</a:t>
            </a:r>
          </a:p>
          <a:p>
            <a:pPr marL="0" indent="0" eaLnBrk="1" hangingPunct="1">
              <a:buFontTx/>
              <a:buNone/>
              <a:defRPr/>
            </a:pPr>
            <a:endParaRPr lang="en-US" altLang="es-ES" sz="2000" dirty="0"/>
          </a:p>
          <a:p>
            <a:pPr marL="0" indent="0" eaLnBrk="1" hangingPunct="1">
              <a:buFontTx/>
              <a:buNone/>
              <a:defRPr/>
            </a:pPr>
            <a:endParaRPr lang="en-US" altLang="es-ES" sz="2000" dirty="0"/>
          </a:p>
        </p:txBody>
      </p:sp>
      <p:graphicFrame>
        <p:nvGraphicFramePr>
          <p:cNvPr id="52229" name="Object 0">
            <a:extLst>
              <a:ext uri="{FF2B5EF4-FFF2-40B4-BE49-F238E27FC236}">
                <a16:creationId xmlns:a16="http://schemas.microsoft.com/office/drawing/2014/main" id="{4F5C438D-8955-2139-BBAF-EC9417914AF7}"/>
              </a:ext>
            </a:extLst>
          </p:cNvPr>
          <p:cNvGraphicFramePr>
            <a:graphicFrameLocks noChangeAspect="1"/>
          </p:cNvGraphicFramePr>
          <p:nvPr/>
        </p:nvGraphicFramePr>
        <p:xfrm>
          <a:off x="2944813" y="1149350"/>
          <a:ext cx="3343275" cy="884238"/>
        </p:xfrm>
        <a:graphic>
          <a:graphicData uri="http://schemas.openxmlformats.org/presentationml/2006/ole">
            <mc:AlternateContent xmlns:mc="http://schemas.openxmlformats.org/markup-compatibility/2006">
              <mc:Choice xmlns:v="urn:schemas-microsoft-com:vml" Requires="v">
                <p:oleObj name="Equation" r:id="rId3" imgW="38620700" imgH="10236200" progId="Equation.3">
                  <p:embed/>
                </p:oleObj>
              </mc:Choice>
              <mc:Fallback>
                <p:oleObj name="Equation" r:id="rId3" imgW="38620700" imgH="102362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813" y="1149350"/>
                        <a:ext cx="3343275" cy="884238"/>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Text Box 6">
            <a:extLst>
              <a:ext uri="{FF2B5EF4-FFF2-40B4-BE49-F238E27FC236}">
                <a16:creationId xmlns:a16="http://schemas.microsoft.com/office/drawing/2014/main" id="{C8DFC723-BB93-AD15-154C-FF5C468236D2}"/>
              </a:ext>
            </a:extLst>
          </p:cNvPr>
          <p:cNvSpPr txBox="1">
            <a:spLocks noChangeArrowheads="1"/>
          </p:cNvSpPr>
          <p:nvPr/>
        </p:nvSpPr>
        <p:spPr bwMode="auto">
          <a:xfrm>
            <a:off x="8048625" y="4916488"/>
            <a:ext cx="1987550" cy="482600"/>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1481">
                <a:solidFill>
                  <a:srgbClr val="9900FF"/>
                </a:solidFill>
                <a:latin typeface="Arial" panose="020B0604020202020204" pitchFamily="34" charset="0"/>
              </a:rPr>
              <a:t>Fermi Surface of Cu</a:t>
            </a:r>
          </a:p>
          <a:p>
            <a:pPr eaLnBrk="1" hangingPunct="1">
              <a:defRPr/>
            </a:pPr>
            <a:r>
              <a:rPr lang="en-US" altLang="es-ES" sz="1058" b="0">
                <a:solidFill>
                  <a:srgbClr val="9900FF"/>
                </a:solidFill>
                <a:latin typeface="Arial" panose="020B0604020202020204" pitchFamily="34" charset="0"/>
              </a:rPr>
              <a:t>iramis.cea.fr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13ECC38C-7DAF-FD0C-124E-C89587B1BEA0}"/>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319491D5-52E1-504F-A75A-442FC0D2C69B}" type="slidenum">
              <a:rPr lang="en-US" altLang="es-ES" sz="1481" b="0"/>
              <a:pPr algn="l" eaLnBrk="1" hangingPunct="1">
                <a:defRPr/>
              </a:pPr>
              <a:t>42</a:t>
            </a:fld>
            <a:endParaRPr lang="en-US" altLang="es-ES" sz="1481" b="0"/>
          </a:p>
        </p:txBody>
      </p:sp>
      <p:sp>
        <p:nvSpPr>
          <p:cNvPr id="53250" name="Rectangle 3">
            <a:extLst>
              <a:ext uri="{FF2B5EF4-FFF2-40B4-BE49-F238E27FC236}">
                <a16:creationId xmlns:a16="http://schemas.microsoft.com/office/drawing/2014/main" id="{4FFD9401-9822-0335-514F-23675435CF4B}"/>
              </a:ext>
            </a:extLst>
          </p:cNvPr>
          <p:cNvSpPr>
            <a:spLocks noGrp="1" noChangeArrowheads="1"/>
          </p:cNvSpPr>
          <p:nvPr>
            <p:ph type="body" idx="1"/>
          </p:nvPr>
        </p:nvSpPr>
        <p:spPr>
          <a:xfrm>
            <a:off x="600075" y="1311275"/>
            <a:ext cx="9145588" cy="885825"/>
          </a:xfrm>
        </p:spPr>
        <p:txBody>
          <a:bodyPr/>
          <a:lstStyle/>
          <a:p>
            <a:pPr eaLnBrk="1" hangingPunct="1">
              <a:buFontTx/>
              <a:buNone/>
            </a:pPr>
            <a:r>
              <a:rPr lang="en-US" altLang="es-ES" sz="2000"/>
              <a:t>The basic problem is that anything with </a:t>
            </a:r>
            <a:r>
              <a:rPr lang="en-US" altLang="es-ES" sz="2000">
                <a:solidFill>
                  <a:srgbClr val="00B050"/>
                </a:solidFill>
              </a:rPr>
              <a:t>sharp edges or features</a:t>
            </a:r>
            <a:r>
              <a:rPr lang="en-US" altLang="es-ES" sz="2000">
                <a:solidFill>
                  <a:srgbClr val="00B0F0"/>
                </a:solidFill>
              </a:rPr>
              <a:t> </a:t>
            </a:r>
            <a:r>
              <a:rPr lang="en-US" altLang="es-ES" sz="2000"/>
              <a:t>can’t be reproduced well if it is sampled coarsely…</a:t>
            </a:r>
          </a:p>
        </p:txBody>
      </p:sp>
      <p:pic>
        <p:nvPicPr>
          <p:cNvPr id="53251" name="Picture 7" descr="SharpEdges.jpg">
            <a:extLst>
              <a:ext uri="{FF2B5EF4-FFF2-40B4-BE49-F238E27FC236}">
                <a16:creationId xmlns:a16="http://schemas.microsoft.com/office/drawing/2014/main" id="{ACC197AD-15B5-F55F-E77C-61288AD4EC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2287588"/>
            <a:ext cx="26828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3EA04DBE-802C-9034-BD8E-0B190A6CE936}"/>
              </a:ext>
            </a:extLst>
          </p:cNvPr>
          <p:cNvSpPr txBox="1">
            <a:spLocks noChangeArrowheads="1"/>
          </p:cNvSpPr>
          <p:nvPr/>
        </p:nvSpPr>
        <p:spPr bwMode="auto">
          <a:xfrm>
            <a:off x="144463" y="5180013"/>
            <a:ext cx="10058400" cy="1647825"/>
          </a:xfrm>
          <a:prstGeom prst="rect">
            <a:avLst/>
          </a:prstGeom>
          <a:noFill/>
          <a:ln w="9525">
            <a:noFill/>
            <a:miter lim="800000"/>
            <a:headEnd/>
            <a:tailEnd/>
          </a:ln>
          <a:effectLst/>
        </p:spPr>
        <p:txBody>
          <a:bodyPr/>
          <a:lstStyle/>
          <a:p>
            <a:pPr marL="362754" indent="-362754" algn="ctr">
              <a:spcBef>
                <a:spcPct val="20000"/>
              </a:spcBef>
              <a:defRPr/>
            </a:pPr>
            <a:r>
              <a:rPr lang="en-US" sz="2539" kern="0" dirty="0">
                <a:latin typeface="+mn-lt"/>
              </a:rPr>
              <a:t>…</a:t>
            </a:r>
            <a:r>
              <a:rPr lang="en-US" b="1" kern="0" dirty="0">
                <a:solidFill>
                  <a:schemeClr val="bg1"/>
                </a:solidFill>
                <a:latin typeface="+mn-lt"/>
              </a:rPr>
              <a:t>So smear out the quantity we are sampling into something that </a:t>
            </a:r>
            <a:r>
              <a:rPr lang="en-US" b="1" u="sng" kern="0" dirty="0">
                <a:solidFill>
                  <a:schemeClr val="bg1"/>
                </a:solidFill>
                <a:latin typeface="+mn-lt"/>
              </a:rPr>
              <a:t>can </a:t>
            </a:r>
            <a:r>
              <a:rPr lang="en-US" b="1" kern="0" dirty="0">
                <a:solidFill>
                  <a:schemeClr val="bg1"/>
                </a:solidFill>
                <a:latin typeface="+mn-lt"/>
              </a:rPr>
              <a:t>be sampled coarsely…</a:t>
            </a:r>
          </a:p>
          <a:p>
            <a:pPr marL="362754" indent="-362754" algn="ctr">
              <a:spcBef>
                <a:spcPct val="20000"/>
              </a:spcBef>
              <a:defRPr/>
            </a:pPr>
            <a:r>
              <a:rPr lang="en-US" b="1" kern="0" dirty="0">
                <a:solidFill>
                  <a:schemeClr val="bg1"/>
                </a:solidFill>
                <a:latin typeface="+mn-lt"/>
              </a:rPr>
              <a:t>but of course…</a:t>
            </a:r>
          </a:p>
          <a:p>
            <a:pPr marL="362754" indent="-362754" algn="ctr">
              <a:spcBef>
                <a:spcPct val="20000"/>
              </a:spcBef>
              <a:defRPr/>
            </a:pPr>
            <a:r>
              <a:rPr lang="en-US" b="1" kern="0" dirty="0">
                <a:solidFill>
                  <a:schemeClr val="bg1"/>
                </a:solidFill>
                <a:latin typeface="+mn-lt"/>
              </a:rPr>
              <a:t>the procedure of smearing out may lead to errors…</a:t>
            </a:r>
          </a:p>
        </p:txBody>
      </p:sp>
      <p:sp>
        <p:nvSpPr>
          <p:cNvPr id="53253" name="Rectangle 2">
            <a:extLst>
              <a:ext uri="{FF2B5EF4-FFF2-40B4-BE49-F238E27FC236}">
                <a16:creationId xmlns:a16="http://schemas.microsoft.com/office/drawing/2014/main" id="{B61D9DAB-E890-396C-40A5-347F3742F6D9}"/>
              </a:ext>
            </a:extLst>
          </p:cNvPr>
          <p:cNvSpPr>
            <a:spLocks noGrp="1" noChangeArrowheads="1"/>
          </p:cNvSpPr>
          <p:nvPr>
            <p:ph type="title"/>
          </p:nvPr>
        </p:nvSpPr>
        <p:spPr>
          <a:xfrm>
            <a:off x="0" y="0"/>
            <a:ext cx="9344025" cy="884238"/>
          </a:xfrm>
        </p:spPr>
        <p:txBody>
          <a:bodyPr/>
          <a:lstStyle/>
          <a:p>
            <a:pPr eaLnBrk="1" hangingPunct="1"/>
            <a:r>
              <a:rPr lang="en-US" altLang="es-ES" sz="2800"/>
              <a:t>Problems with metals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a:extLst>
              <a:ext uri="{FF2B5EF4-FFF2-40B4-BE49-F238E27FC236}">
                <a16:creationId xmlns:a16="http://schemas.microsoft.com/office/drawing/2014/main" id="{A2CC4879-8A19-F106-C723-2180C716A5B9}"/>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6CC39D39-3AB1-B648-8311-FCE5E4750AC3}" type="slidenum">
              <a:rPr lang="en-US" altLang="es-ES" sz="1481" b="0"/>
              <a:pPr algn="l" eaLnBrk="1" hangingPunct="1">
                <a:defRPr/>
              </a:pPr>
              <a:t>43</a:t>
            </a:fld>
            <a:endParaRPr lang="en-US" altLang="es-ES" sz="1481" b="0"/>
          </a:p>
        </p:txBody>
      </p:sp>
      <p:sp>
        <p:nvSpPr>
          <p:cNvPr id="54274" name="Rectangle 2">
            <a:extLst>
              <a:ext uri="{FF2B5EF4-FFF2-40B4-BE49-F238E27FC236}">
                <a16:creationId xmlns:a16="http://schemas.microsoft.com/office/drawing/2014/main" id="{7AA23812-55F9-C1A2-4988-C104CE81CA0C}"/>
              </a:ext>
            </a:extLst>
          </p:cNvPr>
          <p:cNvSpPr>
            <a:spLocks noGrp="1" noChangeArrowheads="1"/>
          </p:cNvSpPr>
          <p:nvPr>
            <p:ph type="title"/>
          </p:nvPr>
        </p:nvSpPr>
        <p:spPr/>
        <p:txBody>
          <a:bodyPr/>
          <a:lstStyle/>
          <a:p>
            <a:pPr eaLnBrk="1" hangingPunct="1"/>
            <a:r>
              <a:rPr lang="en-US" altLang="es-ES"/>
              <a:t>The Free Energy</a:t>
            </a:r>
          </a:p>
        </p:txBody>
      </p:sp>
      <p:sp>
        <p:nvSpPr>
          <p:cNvPr id="54275" name="Rectangle 3">
            <a:extLst>
              <a:ext uri="{FF2B5EF4-FFF2-40B4-BE49-F238E27FC236}">
                <a16:creationId xmlns:a16="http://schemas.microsoft.com/office/drawing/2014/main" id="{E4CA86B8-86F5-5C17-037D-7DED5FCECFA8}"/>
              </a:ext>
            </a:extLst>
          </p:cNvPr>
          <p:cNvSpPr>
            <a:spLocks noGrp="1" noChangeArrowheads="1"/>
          </p:cNvSpPr>
          <p:nvPr>
            <p:ph type="body" idx="1"/>
          </p:nvPr>
        </p:nvSpPr>
        <p:spPr>
          <a:xfrm>
            <a:off x="1081088" y="1450975"/>
            <a:ext cx="8221662" cy="4352925"/>
          </a:xfrm>
        </p:spPr>
        <p:txBody>
          <a:bodyPr/>
          <a:lstStyle/>
          <a:p>
            <a:pPr eaLnBrk="1" hangingPunct="1"/>
            <a:r>
              <a:rPr lang="en-US" altLang="es-ES"/>
              <a:t>When occupying with a finite </a:t>
            </a:r>
            <a:r>
              <a:rPr lang="en-US" altLang="es-ES" i="1">
                <a:latin typeface="Times New Roman" panose="02020603050405020304" pitchFamily="18" charset="0"/>
              </a:rPr>
              <a:t>T</a:t>
            </a:r>
            <a:r>
              <a:rPr lang="en-US" altLang="es-ES"/>
              <a:t> distribution, what is variational (minimal) w.r.t. wavefunctions and occupations is not </a:t>
            </a:r>
            <a:r>
              <a:rPr lang="en-US" altLang="es-ES" i="1">
                <a:latin typeface="Times New Roman" panose="02020603050405020304" pitchFamily="18" charset="0"/>
              </a:rPr>
              <a:t>E</a:t>
            </a:r>
            <a:r>
              <a:rPr lang="en-US" altLang="es-ES"/>
              <a:t> but </a:t>
            </a:r>
            <a:r>
              <a:rPr lang="en-US" altLang="es-ES" i="1">
                <a:latin typeface="Times New Roman" panose="02020603050405020304" pitchFamily="18" charset="0"/>
              </a:rPr>
              <a:t>F=E-TS</a:t>
            </a:r>
          </a:p>
          <a:p>
            <a:pPr eaLnBrk="1" hangingPunct="1"/>
            <a:endParaRPr lang="en-US" altLang="es-ES" i="1">
              <a:latin typeface="Times New Roman" panose="02020603050405020304" pitchFamily="18" charset="0"/>
            </a:endParaRPr>
          </a:p>
          <a:p>
            <a:pPr eaLnBrk="1" hangingPunct="1">
              <a:buFontTx/>
              <a:buNone/>
            </a:pPr>
            <a:endParaRPr lang="en-US" altLang="es-ES" i="1">
              <a:latin typeface="Times New Roman" panose="02020603050405020304" pitchFamily="18" charset="0"/>
            </a:endParaRPr>
          </a:p>
          <a:p>
            <a:pPr eaLnBrk="1" hangingPunct="1">
              <a:buFontTx/>
              <a:buNone/>
            </a:pPr>
            <a:endParaRPr lang="en-US" altLang="es-ES" i="1">
              <a:latin typeface="Times New Roman" panose="02020603050405020304" pitchFamily="18" charset="0"/>
            </a:endParaRPr>
          </a:p>
          <a:p>
            <a:pPr eaLnBrk="1" hangingPunct="1"/>
            <a:r>
              <a:rPr lang="en-US" altLang="es-ES"/>
              <a:t>What we actually want is </a:t>
            </a:r>
            <a:r>
              <a:rPr lang="en-US" altLang="es-ES" i="1">
                <a:latin typeface="Symbol" pitchFamily="2" charset="2"/>
              </a:rPr>
              <a:t>E </a:t>
            </a:r>
            <a:r>
              <a:rPr lang="en-US" altLang="es-ES"/>
              <a:t>(</a:t>
            </a:r>
            <a:r>
              <a:rPr lang="en-US" altLang="es-ES" i="1">
                <a:latin typeface="Symbol" pitchFamily="2" charset="2"/>
              </a:rPr>
              <a:t>s</a:t>
            </a:r>
            <a:r>
              <a:rPr lang="en-US" altLang="es-ES">
                <a:sym typeface="Symbol" pitchFamily="2" charset="2"/>
              </a:rPr>
              <a:t>0)</a:t>
            </a:r>
          </a:p>
          <a:p>
            <a:pPr eaLnBrk="1" hangingPunct="1"/>
            <a:r>
              <a:rPr lang="en-US" altLang="es-ES" i="1">
                <a:latin typeface="Times New Roman" panose="02020603050405020304" pitchFamily="18" charset="0"/>
                <a:sym typeface="Symbol" pitchFamily="2" charset="2"/>
              </a:rPr>
              <a:t>E</a:t>
            </a:r>
            <a:r>
              <a:rPr lang="en-US" altLang="es-ES">
                <a:latin typeface="Symbol" pitchFamily="2" charset="2"/>
                <a:sym typeface="Symbol" pitchFamily="2" charset="2"/>
              </a:rPr>
              <a:t>(</a:t>
            </a:r>
            <a:r>
              <a:rPr lang="en-US" altLang="es-ES" i="1">
                <a:latin typeface="Symbol" pitchFamily="2" charset="2"/>
                <a:sym typeface="Symbol" pitchFamily="2" charset="2"/>
              </a:rPr>
              <a:t>s</a:t>
            </a:r>
            <a:r>
              <a:rPr lang="en-US" altLang="es-ES">
                <a:latin typeface="Symbol" pitchFamily="2" charset="2"/>
                <a:sym typeface="Symbol" pitchFamily="2" charset="2"/>
              </a:rPr>
              <a:t>0) = </a:t>
            </a:r>
            <a:r>
              <a:rPr lang="en-US" altLang="es-ES">
                <a:latin typeface="Times New Roman" panose="02020603050405020304" pitchFamily="18" charset="0"/>
                <a:sym typeface="Symbol" pitchFamily="2" charset="2"/>
              </a:rPr>
              <a:t>½ (</a:t>
            </a:r>
            <a:r>
              <a:rPr lang="en-US" altLang="es-ES" i="1">
                <a:latin typeface="Times New Roman" panose="02020603050405020304" pitchFamily="18" charset="0"/>
                <a:sym typeface="Symbol" pitchFamily="2" charset="2"/>
              </a:rPr>
              <a:t>F</a:t>
            </a:r>
            <a:r>
              <a:rPr lang="en-US" altLang="es-ES">
                <a:latin typeface="Times New Roman" panose="02020603050405020304" pitchFamily="18" charset="0"/>
                <a:sym typeface="Symbol" pitchFamily="2" charset="2"/>
              </a:rPr>
              <a:t>+</a:t>
            </a:r>
            <a:r>
              <a:rPr lang="en-US" altLang="es-ES" i="1">
                <a:latin typeface="Times New Roman" panose="02020603050405020304" pitchFamily="18" charset="0"/>
                <a:sym typeface="Symbol" pitchFamily="2" charset="2"/>
              </a:rPr>
              <a:t>E</a:t>
            </a:r>
            <a:r>
              <a:rPr lang="en-US" altLang="es-ES">
                <a:latin typeface="Times New Roman" panose="02020603050405020304" pitchFamily="18" charset="0"/>
                <a:sym typeface="Symbol" pitchFamily="2" charset="2"/>
              </a:rPr>
              <a:t>)   </a:t>
            </a:r>
            <a:r>
              <a:rPr lang="en-US" altLang="es-ES">
                <a:sym typeface="Symbol" pitchFamily="2" charset="2"/>
              </a:rPr>
              <a:t>(deviation  O(</a:t>
            </a:r>
            <a:r>
              <a:rPr lang="en-US" altLang="es-ES" i="1">
                <a:latin typeface="Times New Roman" panose="02020603050405020304" pitchFamily="18" charset="0"/>
                <a:sym typeface="Symbol" pitchFamily="2" charset="2"/>
              </a:rPr>
              <a:t>T</a:t>
            </a:r>
            <a:r>
              <a:rPr lang="en-US" altLang="es-ES" i="1" baseline="30000">
                <a:latin typeface="Times New Roman" panose="02020603050405020304" pitchFamily="18" charset="0"/>
                <a:sym typeface="Symbol" pitchFamily="2" charset="2"/>
              </a:rPr>
              <a:t>3</a:t>
            </a:r>
            <a:r>
              <a:rPr lang="en-US" altLang="es-ES">
                <a:sym typeface="Symbol" pitchFamily="2" charset="2"/>
              </a:rPr>
              <a:t>))</a:t>
            </a:r>
          </a:p>
          <a:p>
            <a:pPr eaLnBrk="1" hangingPunct="1"/>
            <a:endParaRPr lang="en-US" altLang="es-ES">
              <a:sym typeface="Symbol" pitchFamily="2" charset="2"/>
            </a:endParaRPr>
          </a:p>
        </p:txBody>
      </p:sp>
      <p:graphicFrame>
        <p:nvGraphicFramePr>
          <p:cNvPr id="54276" name="Object 0">
            <a:extLst>
              <a:ext uri="{FF2B5EF4-FFF2-40B4-BE49-F238E27FC236}">
                <a16:creationId xmlns:a16="http://schemas.microsoft.com/office/drawing/2014/main" id="{2D5C0790-1819-F18F-3797-50752D6E7D61}"/>
              </a:ext>
            </a:extLst>
          </p:cNvPr>
          <p:cNvGraphicFramePr>
            <a:graphicFrameLocks noChangeAspect="1"/>
          </p:cNvGraphicFramePr>
          <p:nvPr/>
        </p:nvGraphicFramePr>
        <p:xfrm>
          <a:off x="2281238" y="3411538"/>
          <a:ext cx="5822950" cy="849312"/>
        </p:xfrm>
        <a:graphic>
          <a:graphicData uri="http://schemas.openxmlformats.org/presentationml/2006/ole">
            <mc:AlternateContent xmlns:mc="http://schemas.openxmlformats.org/markup-compatibility/2006">
              <mc:Choice xmlns:v="urn:schemas-microsoft-com:vml" Requires="v">
                <p:oleObj name="Equation" r:id="rId2" imgW="54127400" imgH="7899400" progId="Equation.3">
                  <p:embed/>
                </p:oleObj>
              </mc:Choice>
              <mc:Fallback>
                <p:oleObj name="Equation" r:id="rId2" imgW="54127400" imgH="7899400" progId="Equation.3">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3411538"/>
                        <a:ext cx="5822950" cy="849312"/>
                      </a:xfrm>
                      <a:prstGeom prst="rect">
                        <a:avLst/>
                      </a:prstGeom>
                      <a:solidFill>
                        <a:srgbClr val="FFFFCC"/>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Line 5">
            <a:extLst>
              <a:ext uri="{FF2B5EF4-FFF2-40B4-BE49-F238E27FC236}">
                <a16:creationId xmlns:a16="http://schemas.microsoft.com/office/drawing/2014/main" id="{A8CE686B-9F2A-8E65-5F5E-441AB9DC5A70}"/>
              </a:ext>
            </a:extLst>
          </p:cNvPr>
          <p:cNvSpPr>
            <a:spLocks noChangeShapeType="1"/>
          </p:cNvSpPr>
          <p:nvPr/>
        </p:nvSpPr>
        <p:spPr bwMode="auto">
          <a:xfrm>
            <a:off x="885825" y="5213350"/>
            <a:ext cx="7597775" cy="0"/>
          </a:xfrm>
          <a:prstGeom prst="line">
            <a:avLst/>
          </a:prstGeom>
          <a:noFill/>
          <a:ln w="9525">
            <a:solidFill>
              <a:schemeClr val="tx1"/>
            </a:solidFill>
            <a:round/>
            <a:headEnd/>
            <a:tailEnd/>
          </a:ln>
        </p:spPr>
        <p:txBody>
          <a:bodyPr/>
          <a:lstStyle/>
          <a:p>
            <a:pPr>
              <a:defRPr/>
            </a:pPr>
            <a:endParaRPr lang="es-ES" sz="2116"/>
          </a:p>
        </p:txBody>
      </p:sp>
      <p:sp>
        <p:nvSpPr>
          <p:cNvPr id="6151" name="Text Box 6">
            <a:extLst>
              <a:ext uri="{FF2B5EF4-FFF2-40B4-BE49-F238E27FC236}">
                <a16:creationId xmlns:a16="http://schemas.microsoft.com/office/drawing/2014/main" id="{F0E490EA-33B6-1FCD-AD38-78C30E1780D7}"/>
              </a:ext>
            </a:extLst>
          </p:cNvPr>
          <p:cNvSpPr txBox="1">
            <a:spLocks noChangeArrowheads="1"/>
          </p:cNvSpPr>
          <p:nvPr/>
        </p:nvSpPr>
        <p:spPr bwMode="auto">
          <a:xfrm>
            <a:off x="2830513" y="5915025"/>
            <a:ext cx="4649787" cy="730250"/>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algn="ctr" eaLnBrk="1" hangingPunct="1">
              <a:defRPr/>
            </a:pPr>
            <a:r>
              <a:rPr lang="en-US" altLang="es-ES" sz="2539" dirty="0">
                <a:solidFill>
                  <a:schemeClr val="bg1"/>
                </a:solidFill>
              </a:rPr>
              <a:t> </a:t>
            </a:r>
            <a:r>
              <a:rPr lang="en-US" altLang="es-ES" dirty="0" err="1">
                <a:solidFill>
                  <a:srgbClr val="00B0F0"/>
                </a:solidFill>
                <a:latin typeface="Arial" panose="020B0604020202020204" pitchFamily="34" charset="0"/>
              </a:rPr>
              <a:t>Mermin</a:t>
            </a:r>
            <a:r>
              <a:rPr lang="en-US" altLang="es-ES" dirty="0">
                <a:solidFill>
                  <a:srgbClr val="00B0F0"/>
                </a:solidFill>
                <a:latin typeface="Arial" panose="020B0604020202020204" pitchFamily="34" charset="0"/>
              </a:rPr>
              <a:t>, Phys. Rev. 137 A1441 (1965).</a:t>
            </a:r>
          </a:p>
          <a:p>
            <a:pPr algn="ctr" eaLnBrk="1" hangingPunct="1">
              <a:defRPr/>
            </a:pPr>
            <a:r>
              <a:rPr lang="en-US" altLang="es-ES" dirty="0">
                <a:solidFill>
                  <a:srgbClr val="00B0F0"/>
                </a:solidFill>
                <a:latin typeface="Arial" panose="020B0604020202020204" pitchFamily="34" charset="0"/>
              </a:rPr>
              <a:t> </a:t>
            </a:r>
            <a:r>
              <a:rPr lang="en-US" altLang="es-ES" dirty="0" err="1">
                <a:solidFill>
                  <a:srgbClr val="00B0F0"/>
                </a:solidFill>
                <a:latin typeface="Arial" panose="020B0604020202020204" pitchFamily="34" charset="0"/>
              </a:rPr>
              <a:t>Gillan</a:t>
            </a:r>
            <a:r>
              <a:rPr lang="en-US" altLang="es-ES" dirty="0">
                <a:solidFill>
                  <a:srgbClr val="00B0F0"/>
                </a:solidFill>
                <a:latin typeface="Arial" panose="020B0604020202020204" pitchFamily="34" charset="0"/>
              </a:rPr>
              <a:t>, J. Phys. </a:t>
            </a:r>
            <a:r>
              <a:rPr lang="en-US" altLang="es-ES" dirty="0" err="1">
                <a:solidFill>
                  <a:srgbClr val="00B0F0"/>
                </a:solidFill>
                <a:latin typeface="Arial" panose="020B0604020202020204" pitchFamily="34" charset="0"/>
              </a:rPr>
              <a:t>Condens</a:t>
            </a:r>
            <a:r>
              <a:rPr lang="en-US" altLang="es-ES" dirty="0">
                <a:solidFill>
                  <a:srgbClr val="00B0F0"/>
                </a:solidFill>
                <a:latin typeface="Arial" panose="020B0604020202020204" pitchFamily="34" charset="0"/>
              </a:rPr>
              <a:t>. Matter 1 689 (1989).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4">
            <a:extLst>
              <a:ext uri="{FF2B5EF4-FFF2-40B4-BE49-F238E27FC236}">
                <a16:creationId xmlns:a16="http://schemas.microsoft.com/office/drawing/2014/main" id="{A71221E1-0AC8-5438-8F85-3BE2E5B89185}"/>
              </a:ext>
            </a:extLst>
          </p:cNvPr>
          <p:cNvSpPr txBox="1">
            <a:spLocks noChangeArrowheads="1"/>
          </p:cNvSpPr>
          <p:nvPr/>
        </p:nvSpPr>
        <p:spPr bwMode="auto">
          <a:xfrm>
            <a:off x="1800225" y="1143000"/>
            <a:ext cx="678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For the k-points close to the Fermi surface, the highest occupied bands can enter or exit the sums from one iterative step to the next, just because the adjustement of the Fermi energy</a:t>
            </a:r>
          </a:p>
        </p:txBody>
      </p:sp>
      <p:sp>
        <p:nvSpPr>
          <p:cNvPr id="55298" name="Rectangle 17">
            <a:extLst>
              <a:ext uri="{FF2B5EF4-FFF2-40B4-BE49-F238E27FC236}">
                <a16:creationId xmlns:a16="http://schemas.microsoft.com/office/drawing/2014/main" id="{EF7CAF6D-1C71-E7C7-0643-F46D4C6CAB6F}"/>
              </a:ext>
            </a:extLst>
          </p:cNvPr>
          <p:cNvSpPr>
            <a:spLocks noChangeArrowheads="1"/>
          </p:cNvSpPr>
          <p:nvPr/>
        </p:nvSpPr>
        <p:spPr bwMode="auto">
          <a:xfrm>
            <a:off x="0" y="0"/>
            <a:ext cx="1038383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s-ES" altLang="es-ES" sz="2800">
                <a:solidFill>
                  <a:srgbClr val="FFFF00"/>
                </a:solidFill>
              </a:rPr>
              <a:t>Difficulties in the convergence of the self-consistence procedure with metals: smearing the Fermi surface</a:t>
            </a:r>
          </a:p>
        </p:txBody>
      </p:sp>
      <p:sp>
        <p:nvSpPr>
          <p:cNvPr id="55299" name="Text Box 18">
            <a:extLst>
              <a:ext uri="{FF2B5EF4-FFF2-40B4-BE49-F238E27FC236}">
                <a16:creationId xmlns:a16="http://schemas.microsoft.com/office/drawing/2014/main" id="{44C114BE-7349-7C90-7590-0B41B14269DE}"/>
              </a:ext>
            </a:extLst>
          </p:cNvPr>
          <p:cNvSpPr txBox="1">
            <a:spLocks noChangeArrowheads="1"/>
          </p:cNvSpPr>
          <p:nvPr/>
        </p:nvSpPr>
        <p:spPr bwMode="auto">
          <a:xfrm>
            <a:off x="1800225" y="27432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ym typeface="Symbol" pitchFamily="2" charset="2"/>
              </a:rPr>
              <a:t></a:t>
            </a:r>
          </a:p>
          <a:p>
            <a:pPr algn="ctr" eaLnBrk="1" hangingPunct="1">
              <a:spcBef>
                <a:spcPct val="50000"/>
              </a:spcBef>
              <a:buFontTx/>
              <a:buNone/>
            </a:pPr>
            <a:r>
              <a:rPr lang="en-US" altLang="es-ES" sz="2000"/>
              <a:t>Instability of the self-consistent procedure</a:t>
            </a:r>
          </a:p>
        </p:txBody>
      </p:sp>
      <p:sp>
        <p:nvSpPr>
          <p:cNvPr id="55300" name="Text Box 19">
            <a:extLst>
              <a:ext uri="{FF2B5EF4-FFF2-40B4-BE49-F238E27FC236}">
                <a16:creationId xmlns:a16="http://schemas.microsoft.com/office/drawing/2014/main" id="{B5605FB3-A53B-FECE-789D-C4434535770D}"/>
              </a:ext>
            </a:extLst>
          </p:cNvPr>
          <p:cNvSpPr txBox="1">
            <a:spLocks noChangeArrowheads="1"/>
          </p:cNvSpPr>
          <p:nvPr/>
        </p:nvSpPr>
        <p:spPr bwMode="auto">
          <a:xfrm>
            <a:off x="0" y="4114800"/>
            <a:ext cx="716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FF00"/>
                </a:solidFill>
              </a:rPr>
              <a:t>Solution 1: Use small self-consistent mixing coefficients</a:t>
            </a:r>
          </a:p>
        </p:txBody>
      </p:sp>
      <p:sp>
        <p:nvSpPr>
          <p:cNvPr id="55301" name="Text Box 21">
            <a:extLst>
              <a:ext uri="{FF2B5EF4-FFF2-40B4-BE49-F238E27FC236}">
                <a16:creationId xmlns:a16="http://schemas.microsoft.com/office/drawing/2014/main" id="{9F1C4CE5-D906-3DC6-08DE-D2BCA203B4A0}"/>
              </a:ext>
            </a:extLst>
          </p:cNvPr>
          <p:cNvSpPr txBox="1">
            <a:spLocks noChangeArrowheads="1"/>
          </p:cNvSpPr>
          <p:nvPr/>
        </p:nvSpPr>
        <p:spPr bwMode="auto">
          <a:xfrm>
            <a:off x="0" y="4876800"/>
            <a:ext cx="10602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FF00"/>
                </a:solidFill>
              </a:rPr>
              <a:t>Solution 2: Smear the Fermi surface introducing a distribution of occupation number 	     </a:t>
            </a:r>
            <a:r>
              <a:rPr lang="en-US" altLang="es-ES" sz="2000"/>
              <a:t>The occupations are not any longer 1 (if below E</a:t>
            </a:r>
            <a:r>
              <a:rPr lang="en-US" altLang="es-ES" sz="2000" baseline="-25000"/>
              <a:t>F</a:t>
            </a:r>
            <a:r>
              <a:rPr lang="en-US" altLang="es-ES" sz="2000"/>
              <a:t>) or 0 (if above E</a:t>
            </a:r>
            <a:r>
              <a:rPr lang="en-US" altLang="es-ES" sz="2000" baseline="-25000"/>
              <a:t>F</a:t>
            </a:r>
            <a:r>
              <a:rPr lang="en-US" altLang="es-ES" sz="200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7627C380-5D76-D09C-4FEE-1AEE6BC2549D}"/>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857E4BAE-877C-C54C-8BC0-7875549A3883}" type="slidenum">
              <a:rPr lang="en-US" altLang="es-ES" sz="1481" b="0"/>
              <a:pPr algn="l" eaLnBrk="1" hangingPunct="1">
                <a:defRPr/>
              </a:pPr>
              <a:t>45</a:t>
            </a:fld>
            <a:endParaRPr lang="en-US" altLang="es-ES" sz="1481" b="0"/>
          </a:p>
        </p:txBody>
      </p:sp>
      <p:sp>
        <p:nvSpPr>
          <p:cNvPr id="57346" name="Rectangle 3">
            <a:extLst>
              <a:ext uri="{FF2B5EF4-FFF2-40B4-BE49-F238E27FC236}">
                <a16:creationId xmlns:a16="http://schemas.microsoft.com/office/drawing/2014/main" id="{84E9A14F-07A3-CB4C-7CB0-AD369140A7D9}"/>
              </a:ext>
            </a:extLst>
          </p:cNvPr>
          <p:cNvSpPr>
            <a:spLocks noGrp="1" noChangeArrowheads="1"/>
          </p:cNvSpPr>
          <p:nvPr>
            <p:ph type="title"/>
          </p:nvPr>
        </p:nvSpPr>
        <p:spPr>
          <a:xfrm>
            <a:off x="0" y="0"/>
            <a:ext cx="9344025" cy="825500"/>
          </a:xfrm>
        </p:spPr>
        <p:txBody>
          <a:bodyPr/>
          <a:lstStyle/>
          <a:p>
            <a:pPr eaLnBrk="1" hangingPunct="1"/>
            <a:r>
              <a:rPr lang="en-US" altLang="es-ES"/>
              <a:t>A Smear Campaign!</a:t>
            </a:r>
          </a:p>
        </p:txBody>
      </p:sp>
      <p:sp>
        <p:nvSpPr>
          <p:cNvPr id="57347" name="Rectangle 4">
            <a:extLst>
              <a:ext uri="{FF2B5EF4-FFF2-40B4-BE49-F238E27FC236}">
                <a16:creationId xmlns:a16="http://schemas.microsoft.com/office/drawing/2014/main" id="{66DAC631-0E28-6F50-6988-B344EFF1E747}"/>
              </a:ext>
            </a:extLst>
          </p:cNvPr>
          <p:cNvSpPr>
            <a:spLocks noGrp="1" noChangeArrowheads="1"/>
          </p:cNvSpPr>
          <p:nvPr>
            <p:ph type="body" idx="1"/>
          </p:nvPr>
        </p:nvSpPr>
        <p:spPr>
          <a:xfrm>
            <a:off x="758825" y="1370013"/>
            <a:ext cx="6078538" cy="4852987"/>
          </a:xfrm>
        </p:spPr>
        <p:txBody>
          <a:bodyPr/>
          <a:lstStyle/>
          <a:p>
            <a:pPr eaLnBrk="1" hangingPunct="1">
              <a:lnSpc>
                <a:spcPct val="90000"/>
              </a:lnSpc>
            </a:pPr>
            <a:r>
              <a:rPr lang="en-US" altLang="es-ES"/>
              <a:t>Problems arise because of </a:t>
            </a:r>
            <a:r>
              <a:rPr lang="en-US" altLang="es-ES">
                <a:solidFill>
                  <a:srgbClr val="009900"/>
                </a:solidFill>
              </a:rPr>
              <a:t>sharp discontinuity</a:t>
            </a:r>
            <a:r>
              <a:rPr lang="en-US" altLang="es-ES"/>
              <a:t> at Fermi surface / Fermi energy.</a:t>
            </a:r>
          </a:p>
          <a:p>
            <a:pPr eaLnBrk="1" hangingPunct="1">
              <a:lnSpc>
                <a:spcPct val="90000"/>
              </a:lnSpc>
            </a:pPr>
            <a:r>
              <a:rPr lang="en-US" altLang="es-ES">
                <a:solidFill>
                  <a:srgbClr val="FF6600"/>
                </a:solidFill>
              </a:rPr>
              <a:t>“Smear”</a:t>
            </a:r>
            <a:r>
              <a:rPr lang="en-US" altLang="es-ES"/>
              <a:t> this out using a smooth operator!</a:t>
            </a:r>
          </a:p>
          <a:p>
            <a:pPr eaLnBrk="1" hangingPunct="1">
              <a:lnSpc>
                <a:spcPct val="90000"/>
              </a:lnSpc>
            </a:pPr>
            <a:r>
              <a:rPr lang="en-US" altLang="es-ES"/>
              <a:t>Will now converge faster w.r.t. number of k-points (but not necessarily to the right answer!)</a:t>
            </a:r>
          </a:p>
          <a:p>
            <a:pPr eaLnBrk="1" hangingPunct="1">
              <a:lnSpc>
                <a:spcPct val="90000"/>
              </a:lnSpc>
            </a:pPr>
            <a:r>
              <a:rPr lang="en-US" altLang="es-ES"/>
              <a:t>The larger the smearing, the quicker the convergence w.r.t. number of k-points, but the greater the error introduced.</a:t>
            </a:r>
          </a:p>
        </p:txBody>
      </p:sp>
      <p:pic>
        <p:nvPicPr>
          <p:cNvPr id="57348" name="Picture 18" descr="physics-election-smear">
            <a:extLst>
              <a:ext uri="{FF2B5EF4-FFF2-40B4-BE49-F238E27FC236}">
                <a16:creationId xmlns:a16="http://schemas.microsoft.com/office/drawing/2014/main" id="{39EA265B-7FE1-198B-C38A-8809CBD40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738" y="1209675"/>
            <a:ext cx="2697162"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9">
            <a:extLst>
              <a:ext uri="{FF2B5EF4-FFF2-40B4-BE49-F238E27FC236}">
                <a16:creationId xmlns:a16="http://schemas.microsoft.com/office/drawing/2014/main" id="{D315941C-9850-B254-F1A3-A8224FAD6383}"/>
              </a:ext>
            </a:extLst>
          </p:cNvPr>
          <p:cNvSpPr txBox="1">
            <a:spLocks noChangeArrowheads="1"/>
          </p:cNvSpPr>
          <p:nvPr/>
        </p:nvSpPr>
        <p:spPr bwMode="auto">
          <a:xfrm>
            <a:off x="8174038" y="5803900"/>
            <a:ext cx="1463675" cy="352425"/>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1693">
                <a:latin typeface="Arial" panose="020B0604020202020204" pitchFamily="34" charset="0"/>
              </a:rPr>
              <a:t>PhD Comics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4">
            <a:extLst>
              <a:ext uri="{FF2B5EF4-FFF2-40B4-BE49-F238E27FC236}">
                <a16:creationId xmlns:a16="http://schemas.microsoft.com/office/drawing/2014/main" id="{E76BBD5F-361E-3655-3123-56FC3304002B}"/>
              </a:ext>
            </a:extLst>
          </p:cNvPr>
          <p:cNvSpPr txBox="1">
            <a:spLocks noChangeArrowheads="1"/>
          </p:cNvSpPr>
          <p:nvPr/>
        </p:nvSpPr>
        <p:spPr bwMode="auto">
          <a:xfrm>
            <a:off x="1800225" y="1143000"/>
            <a:ext cx="678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For the k-points close to the Fermi surface, the highest occupied bands can enter or exit the sums from one iterative step to the next, just because the adjustement of the Fermi energy</a:t>
            </a:r>
          </a:p>
        </p:txBody>
      </p:sp>
      <p:sp>
        <p:nvSpPr>
          <p:cNvPr id="100354" name="Rectangle 17">
            <a:extLst>
              <a:ext uri="{FF2B5EF4-FFF2-40B4-BE49-F238E27FC236}">
                <a16:creationId xmlns:a16="http://schemas.microsoft.com/office/drawing/2014/main" id="{B92D8543-8E9B-66B9-06A9-85D18014126F}"/>
              </a:ext>
            </a:extLst>
          </p:cNvPr>
          <p:cNvSpPr>
            <a:spLocks noChangeArrowheads="1"/>
          </p:cNvSpPr>
          <p:nvPr/>
        </p:nvSpPr>
        <p:spPr bwMode="auto">
          <a:xfrm>
            <a:off x="0" y="0"/>
            <a:ext cx="1038383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s-ES" altLang="es-ES" sz="2800">
                <a:solidFill>
                  <a:srgbClr val="FFFF00"/>
                </a:solidFill>
              </a:rPr>
              <a:t>Difficulties in the convergence of the self-consistence procedure with metals: smearing the Fermi surface</a:t>
            </a:r>
          </a:p>
        </p:txBody>
      </p:sp>
      <p:sp>
        <p:nvSpPr>
          <p:cNvPr id="100355" name="Text Box 18">
            <a:extLst>
              <a:ext uri="{FF2B5EF4-FFF2-40B4-BE49-F238E27FC236}">
                <a16:creationId xmlns:a16="http://schemas.microsoft.com/office/drawing/2014/main" id="{4F3192B0-8380-18F5-6ADA-AEC1F1D1B548}"/>
              </a:ext>
            </a:extLst>
          </p:cNvPr>
          <p:cNvSpPr txBox="1">
            <a:spLocks noChangeArrowheads="1"/>
          </p:cNvSpPr>
          <p:nvPr/>
        </p:nvSpPr>
        <p:spPr bwMode="auto">
          <a:xfrm>
            <a:off x="1800225" y="27432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ym typeface="Symbol" pitchFamily="2" charset="2"/>
              </a:rPr>
              <a:t></a:t>
            </a:r>
          </a:p>
          <a:p>
            <a:pPr algn="ctr" eaLnBrk="1" hangingPunct="1">
              <a:spcBef>
                <a:spcPct val="50000"/>
              </a:spcBef>
              <a:buFontTx/>
              <a:buNone/>
            </a:pPr>
            <a:r>
              <a:rPr lang="en-US" altLang="es-ES" sz="2000"/>
              <a:t>Instability of the self-consistent procedure</a:t>
            </a:r>
          </a:p>
        </p:txBody>
      </p:sp>
      <p:sp>
        <p:nvSpPr>
          <p:cNvPr id="100356" name="Text Box 19">
            <a:extLst>
              <a:ext uri="{FF2B5EF4-FFF2-40B4-BE49-F238E27FC236}">
                <a16:creationId xmlns:a16="http://schemas.microsoft.com/office/drawing/2014/main" id="{2792B4AD-ADED-2029-B238-C61EF1D6F12F}"/>
              </a:ext>
            </a:extLst>
          </p:cNvPr>
          <p:cNvSpPr txBox="1">
            <a:spLocks noChangeArrowheads="1"/>
          </p:cNvSpPr>
          <p:nvPr/>
        </p:nvSpPr>
        <p:spPr bwMode="auto">
          <a:xfrm>
            <a:off x="0" y="4114800"/>
            <a:ext cx="716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FF00"/>
                </a:solidFill>
              </a:rPr>
              <a:t>Solution 1: Use small self-consistent mixing coefficients</a:t>
            </a:r>
          </a:p>
        </p:txBody>
      </p:sp>
      <p:sp>
        <p:nvSpPr>
          <p:cNvPr id="100357" name="Text Box 21">
            <a:extLst>
              <a:ext uri="{FF2B5EF4-FFF2-40B4-BE49-F238E27FC236}">
                <a16:creationId xmlns:a16="http://schemas.microsoft.com/office/drawing/2014/main" id="{5F8A1749-F223-0306-4BFE-8103D4DF4646}"/>
              </a:ext>
            </a:extLst>
          </p:cNvPr>
          <p:cNvSpPr txBox="1">
            <a:spLocks noChangeArrowheads="1"/>
          </p:cNvSpPr>
          <p:nvPr/>
        </p:nvSpPr>
        <p:spPr bwMode="auto">
          <a:xfrm>
            <a:off x="0" y="4876800"/>
            <a:ext cx="10602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FF00"/>
                </a:solidFill>
              </a:rPr>
              <a:t>Solution 2: Smear the Fermi surface introducing a distribution of occupation number 	     </a:t>
            </a:r>
            <a:r>
              <a:rPr lang="en-US" altLang="es-ES" sz="2000"/>
              <a:t>The occupations are not any longer 1 (if below E</a:t>
            </a:r>
            <a:r>
              <a:rPr lang="en-US" altLang="es-ES" sz="2000" baseline="-25000"/>
              <a:t>F</a:t>
            </a:r>
            <a:r>
              <a:rPr lang="en-US" altLang="es-ES" sz="2000"/>
              <a:t>) or 0 (if above E</a:t>
            </a:r>
            <a:r>
              <a:rPr lang="en-US" altLang="es-ES" sz="2000" baseline="-25000"/>
              <a:t>F</a:t>
            </a:r>
            <a:r>
              <a:rPr lang="en-US" altLang="es-ES" sz="2000"/>
              <a:t>)</a:t>
            </a:r>
          </a:p>
        </p:txBody>
      </p:sp>
      <p:sp>
        <p:nvSpPr>
          <p:cNvPr id="100358" name="Text Box 22">
            <a:extLst>
              <a:ext uri="{FF2B5EF4-FFF2-40B4-BE49-F238E27FC236}">
                <a16:creationId xmlns:a16="http://schemas.microsoft.com/office/drawing/2014/main" id="{003C3C08-994D-31B8-18D1-193046572847}"/>
              </a:ext>
            </a:extLst>
          </p:cNvPr>
          <p:cNvSpPr txBox="1">
            <a:spLocks noChangeArrowheads="1"/>
          </p:cNvSpPr>
          <p:nvPr/>
        </p:nvSpPr>
        <p:spPr bwMode="auto">
          <a:xfrm>
            <a:off x="1457325" y="5943600"/>
            <a:ext cx="1600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00FFFF"/>
                </a:solidFill>
              </a:rPr>
              <a:t>Gaussians</a:t>
            </a:r>
          </a:p>
        </p:txBody>
      </p:sp>
      <p:sp>
        <p:nvSpPr>
          <p:cNvPr id="100359" name="Text Box 23">
            <a:extLst>
              <a:ext uri="{FF2B5EF4-FFF2-40B4-BE49-F238E27FC236}">
                <a16:creationId xmlns:a16="http://schemas.microsoft.com/office/drawing/2014/main" id="{028E0146-A7B1-F86E-F7A8-96F39627E0FE}"/>
              </a:ext>
            </a:extLst>
          </p:cNvPr>
          <p:cNvSpPr txBox="1">
            <a:spLocks noChangeArrowheads="1"/>
          </p:cNvSpPr>
          <p:nvPr/>
        </p:nvSpPr>
        <p:spPr bwMode="auto">
          <a:xfrm>
            <a:off x="1457325" y="6629400"/>
            <a:ext cx="2211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00FFFF"/>
                </a:solidFill>
              </a:rPr>
              <a:t>Fermi functions</a:t>
            </a:r>
          </a:p>
        </p:txBody>
      </p:sp>
      <p:sp>
        <p:nvSpPr>
          <p:cNvPr id="100360" name="Text Box 25">
            <a:extLst>
              <a:ext uri="{FF2B5EF4-FFF2-40B4-BE49-F238E27FC236}">
                <a16:creationId xmlns:a16="http://schemas.microsoft.com/office/drawing/2014/main" id="{D24F17D7-1934-A5D3-4A28-5C41DF445DD5}"/>
              </a:ext>
            </a:extLst>
          </p:cNvPr>
          <p:cNvSpPr txBox="1">
            <a:spLocks noChangeArrowheads="1"/>
          </p:cNvSpPr>
          <p:nvPr/>
        </p:nvSpPr>
        <p:spPr bwMode="auto">
          <a:xfrm>
            <a:off x="4124325" y="5973763"/>
            <a:ext cx="533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1600"/>
              <a:t>C. –L. Fu and K. –M. Ho, Phys. Rev. B 28, 5480 (1989)</a:t>
            </a:r>
          </a:p>
        </p:txBody>
      </p:sp>
      <p:pic>
        <p:nvPicPr>
          <p:cNvPr id="100361" name="Picture 26">
            <a:extLst>
              <a:ext uri="{FF2B5EF4-FFF2-40B4-BE49-F238E27FC236}">
                <a16:creationId xmlns:a16="http://schemas.microsoft.com/office/drawing/2014/main" id="{A06E99DB-0505-0ACC-038D-82D033ACE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150" y="6494463"/>
            <a:ext cx="33083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a:extLst>
              <a:ext uri="{FF2B5EF4-FFF2-40B4-BE49-F238E27FC236}">
                <a16:creationId xmlns:a16="http://schemas.microsoft.com/office/drawing/2014/main" id="{1DA1D417-0C01-3F1F-4DD7-D641CF0A282A}"/>
              </a:ext>
            </a:extLst>
          </p:cNvPr>
          <p:cNvSpPr txBox="1">
            <a:spLocks noChangeArrowheads="1"/>
          </p:cNvSpPr>
          <p:nvPr/>
        </p:nvSpPr>
        <p:spPr bwMode="auto">
          <a:xfrm>
            <a:off x="0" y="0"/>
            <a:ext cx="103838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endParaRPr lang="es-ES" altLang="es-ES" sz="2800">
              <a:solidFill>
                <a:srgbClr val="FFFF00"/>
              </a:solidFill>
              <a:cs typeface="Arial" panose="020B0604020202020204" pitchFamily="34" charset="0"/>
            </a:endParaRPr>
          </a:p>
        </p:txBody>
      </p:sp>
      <p:sp>
        <p:nvSpPr>
          <p:cNvPr id="58370" name="Text Box 29">
            <a:extLst>
              <a:ext uri="{FF2B5EF4-FFF2-40B4-BE49-F238E27FC236}">
                <a16:creationId xmlns:a16="http://schemas.microsoft.com/office/drawing/2014/main" id="{7EF4E0CE-B232-A56C-0F7A-359D43203B75}"/>
              </a:ext>
            </a:extLst>
          </p:cNvPr>
          <p:cNvSpPr txBox="1">
            <a:spLocks noChangeArrowheads="1"/>
          </p:cNvSpPr>
          <p:nvPr/>
        </p:nvSpPr>
        <p:spPr bwMode="auto">
          <a:xfrm>
            <a:off x="0" y="0"/>
            <a:ext cx="54213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Smearing the Fermi surface: the Electronic Temperature</a:t>
            </a:r>
          </a:p>
        </p:txBody>
      </p:sp>
      <p:pic>
        <p:nvPicPr>
          <p:cNvPr id="58371" name="Picture 38">
            <a:extLst>
              <a:ext uri="{FF2B5EF4-FFF2-40B4-BE49-F238E27FC236}">
                <a16:creationId xmlns:a16="http://schemas.microsoft.com/office/drawing/2014/main" id="{E4952F8D-2150-3EA8-E6A9-6CABA4C28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113" y="769938"/>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372" name="Group 43">
            <a:extLst>
              <a:ext uri="{FF2B5EF4-FFF2-40B4-BE49-F238E27FC236}">
                <a16:creationId xmlns:a16="http://schemas.microsoft.com/office/drawing/2014/main" id="{C2E5057B-4BFA-AB55-05B8-B62D7D1B0C73}"/>
              </a:ext>
            </a:extLst>
          </p:cNvPr>
          <p:cNvGrpSpPr>
            <a:grpSpLocks/>
          </p:cNvGrpSpPr>
          <p:nvPr/>
        </p:nvGrpSpPr>
        <p:grpSpPr bwMode="auto">
          <a:xfrm>
            <a:off x="887413" y="4389438"/>
            <a:ext cx="8609012" cy="1311275"/>
            <a:chOff x="487" y="1573"/>
            <a:chExt cx="5424" cy="826"/>
          </a:xfrm>
        </p:grpSpPr>
        <p:pic>
          <p:nvPicPr>
            <p:cNvPr id="58378" name="Picture 40">
              <a:extLst>
                <a:ext uri="{FF2B5EF4-FFF2-40B4-BE49-F238E27FC236}">
                  <a16:creationId xmlns:a16="http://schemas.microsoft.com/office/drawing/2014/main" id="{CD74C15F-24D5-9DD6-993C-640A1D5FD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 y="1621"/>
              <a:ext cx="40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Text Box 41">
              <a:extLst>
                <a:ext uri="{FF2B5EF4-FFF2-40B4-BE49-F238E27FC236}">
                  <a16:creationId xmlns:a16="http://schemas.microsoft.com/office/drawing/2014/main" id="{ACF5613F-6447-958B-B7FF-88B54D7848F4}"/>
                </a:ext>
              </a:extLst>
            </p:cNvPr>
            <p:cNvSpPr txBox="1">
              <a:spLocks noChangeArrowheads="1"/>
            </p:cNvSpPr>
            <p:nvPr/>
          </p:nvSpPr>
          <p:spPr bwMode="auto">
            <a:xfrm>
              <a:off x="871" y="1573"/>
              <a:ext cx="50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is a </a:t>
              </a:r>
              <a:r>
                <a:rPr lang="en-US" altLang="es-ES" sz="2000" i="1">
                  <a:solidFill>
                    <a:srgbClr val="FFFF00"/>
                  </a:solidFill>
                </a:rPr>
                <a:t>broadening energy parameter</a:t>
              </a:r>
              <a:r>
                <a:rPr lang="en-US" altLang="es-ES" sz="2000"/>
                <a:t> that is adjusted to avoid instabilities in the convergence of the self-consistent procedure. It is a </a:t>
              </a:r>
              <a:r>
                <a:rPr lang="en-US" altLang="es-ES" sz="2000">
                  <a:solidFill>
                    <a:srgbClr val="FFFF00"/>
                  </a:solidFill>
                </a:rPr>
                <a:t>technical issue</a:t>
              </a:r>
              <a:r>
                <a:rPr lang="en-US" altLang="es-ES" sz="2000"/>
                <a:t>. Due to its analogy with the Fermi distribution, this parameter is called the </a:t>
              </a:r>
              <a:r>
                <a:rPr lang="en-US" altLang="es-ES" sz="2000">
                  <a:solidFill>
                    <a:srgbClr val="FFFF00"/>
                  </a:solidFill>
                </a:rPr>
                <a:t>Electronic Temperature</a:t>
              </a:r>
            </a:p>
          </p:txBody>
        </p:sp>
      </p:grpSp>
      <p:grpSp>
        <p:nvGrpSpPr>
          <p:cNvPr id="58373" name="Group 47">
            <a:extLst>
              <a:ext uri="{FF2B5EF4-FFF2-40B4-BE49-F238E27FC236}">
                <a16:creationId xmlns:a16="http://schemas.microsoft.com/office/drawing/2014/main" id="{3F76747F-0C1F-471F-D042-FA5D8125C1E3}"/>
              </a:ext>
            </a:extLst>
          </p:cNvPr>
          <p:cNvGrpSpPr>
            <a:grpSpLocks/>
          </p:cNvGrpSpPr>
          <p:nvPr/>
        </p:nvGrpSpPr>
        <p:grpSpPr bwMode="auto">
          <a:xfrm>
            <a:off x="598488" y="5989638"/>
            <a:ext cx="9183687" cy="1006475"/>
            <a:chOff x="462" y="3773"/>
            <a:chExt cx="5785" cy="634"/>
          </a:xfrm>
        </p:grpSpPr>
        <p:sp>
          <p:nvSpPr>
            <p:cNvPr id="58375" name="Text Box 44">
              <a:extLst>
                <a:ext uri="{FF2B5EF4-FFF2-40B4-BE49-F238E27FC236}">
                  <a16:creationId xmlns:a16="http://schemas.microsoft.com/office/drawing/2014/main" id="{9333F6D7-4B36-4BE2-188B-A52124B30606}"/>
                </a:ext>
              </a:extLst>
            </p:cNvPr>
            <p:cNvSpPr txBox="1">
              <a:spLocks noChangeArrowheads="1"/>
            </p:cNvSpPr>
            <p:nvPr/>
          </p:nvSpPr>
          <p:spPr bwMode="auto">
            <a:xfrm>
              <a:off x="462" y="3773"/>
              <a:ext cx="578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For a finite     , the BZ integrals converge faster but to incorrect values. After self-consistency has been obtained for a relatively large value of      , this has to be reduced until the energy becomes independent of it.</a:t>
              </a:r>
            </a:p>
          </p:txBody>
        </p:sp>
        <p:pic>
          <p:nvPicPr>
            <p:cNvPr id="58376" name="Picture 45">
              <a:extLst>
                <a:ext uri="{FF2B5EF4-FFF2-40B4-BE49-F238E27FC236}">
                  <a16:creationId xmlns:a16="http://schemas.microsoft.com/office/drawing/2014/main" id="{AFC2E9D2-0646-B82C-C2F0-16165E14A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 y="4013"/>
              <a:ext cx="19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6">
              <a:extLst>
                <a:ext uri="{FF2B5EF4-FFF2-40B4-BE49-F238E27FC236}">
                  <a16:creationId xmlns:a16="http://schemas.microsoft.com/office/drawing/2014/main" id="{C7EC9CA3-38DB-A6A8-12BF-01A369AC5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 y="3821"/>
              <a:ext cx="19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74" name="Picture 48">
            <a:extLst>
              <a:ext uri="{FF2B5EF4-FFF2-40B4-BE49-F238E27FC236}">
                <a16:creationId xmlns:a16="http://schemas.microsoft.com/office/drawing/2014/main" id="{B9B3BBC4-B8D9-C7EA-330D-3AF8358D8A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2151063"/>
            <a:ext cx="3309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a:extLst>
              <a:ext uri="{FF2B5EF4-FFF2-40B4-BE49-F238E27FC236}">
                <a16:creationId xmlns:a16="http://schemas.microsoft.com/office/drawing/2014/main" id="{2AC74006-86DB-28CA-5430-CDB6802AF8A6}"/>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A468174B-AE99-F34C-A67D-651F28827EEA}" type="slidenum">
              <a:rPr lang="en-US" altLang="es-ES" sz="1481" b="0"/>
              <a:pPr algn="l" eaLnBrk="1" hangingPunct="1">
                <a:defRPr/>
              </a:pPr>
              <a:t>48</a:t>
            </a:fld>
            <a:endParaRPr lang="en-US" altLang="es-ES" sz="1481" b="0"/>
          </a:p>
        </p:txBody>
      </p:sp>
      <p:sp>
        <p:nvSpPr>
          <p:cNvPr id="59394" name="Rectangle 3">
            <a:extLst>
              <a:ext uri="{FF2B5EF4-FFF2-40B4-BE49-F238E27FC236}">
                <a16:creationId xmlns:a16="http://schemas.microsoft.com/office/drawing/2014/main" id="{423DE4E7-E499-AEFB-EA71-DD19F0F9D088}"/>
              </a:ext>
            </a:extLst>
          </p:cNvPr>
          <p:cNvSpPr>
            <a:spLocks noGrp="1" noChangeArrowheads="1"/>
          </p:cNvSpPr>
          <p:nvPr>
            <p:ph type="body" idx="1"/>
          </p:nvPr>
        </p:nvSpPr>
        <p:spPr>
          <a:xfrm>
            <a:off x="1162050" y="3224213"/>
            <a:ext cx="8286750" cy="2682875"/>
          </a:xfrm>
        </p:spPr>
        <p:txBody>
          <a:bodyPr/>
          <a:lstStyle/>
          <a:p>
            <a:pPr eaLnBrk="1" hangingPunct="1">
              <a:lnSpc>
                <a:spcPct val="90000"/>
              </a:lnSpc>
            </a:pPr>
            <a:r>
              <a:rPr lang="en-US" altLang="es-ES"/>
              <a:t>Now have a </a:t>
            </a:r>
            <a:r>
              <a:rPr lang="en-US" altLang="es-ES">
                <a:solidFill>
                  <a:srgbClr val="9900FF"/>
                </a:solidFill>
              </a:rPr>
              <a:t>generalized free energy</a:t>
            </a:r>
            <a:r>
              <a:rPr lang="en-US" altLang="es-ES"/>
              <a:t> …</a:t>
            </a:r>
            <a:r>
              <a:rPr lang="en-US" altLang="es-ES" i="1">
                <a:latin typeface="Times New Roman" panose="02020603050405020304" pitchFamily="18" charset="0"/>
              </a:rPr>
              <a:t>E-TS</a:t>
            </a:r>
            <a:r>
              <a:rPr lang="en-US" altLang="es-ES"/>
              <a:t>,</a:t>
            </a:r>
          </a:p>
          <a:p>
            <a:pPr eaLnBrk="1" hangingPunct="1">
              <a:lnSpc>
                <a:spcPct val="90000"/>
              </a:lnSpc>
              <a:buFontTx/>
              <a:buNone/>
            </a:pPr>
            <a:r>
              <a:rPr lang="en-US" altLang="es-ES"/>
              <a:t>    where </a:t>
            </a:r>
            <a:r>
              <a:rPr lang="en-US" altLang="es-ES" i="1">
                <a:latin typeface="Times New Roman" panose="02020603050405020304" pitchFamily="18" charset="0"/>
              </a:rPr>
              <a:t>S</a:t>
            </a:r>
            <a:r>
              <a:rPr lang="en-US" altLang="es-ES"/>
              <a:t> is a </a:t>
            </a:r>
            <a:r>
              <a:rPr lang="en-US" altLang="es-ES">
                <a:solidFill>
                  <a:srgbClr val="9900FF"/>
                </a:solidFill>
              </a:rPr>
              <a:t>generalized entropy</a:t>
            </a:r>
            <a:r>
              <a:rPr lang="en-US" altLang="es-ES"/>
              <a:t> term.</a:t>
            </a:r>
          </a:p>
          <a:p>
            <a:pPr eaLnBrk="1" hangingPunct="1">
              <a:lnSpc>
                <a:spcPct val="90000"/>
              </a:lnSpc>
            </a:pPr>
            <a:r>
              <a:rPr lang="en-US" altLang="es-ES"/>
              <a:t>Converges faster (w.r.t. k-mesh) than Fermi-Dirac.</a:t>
            </a:r>
          </a:p>
          <a:p>
            <a:pPr eaLnBrk="1" hangingPunct="1">
              <a:lnSpc>
                <a:spcPct val="90000"/>
              </a:lnSpc>
            </a:pPr>
            <a:r>
              <a:rPr lang="en-US" altLang="es-ES"/>
              <a:t>Problem: need not converge to the right value, can get errors in forces. </a:t>
            </a:r>
          </a:p>
          <a:p>
            <a:pPr eaLnBrk="1" hangingPunct="1">
              <a:lnSpc>
                <a:spcPct val="90000"/>
              </a:lnSpc>
            </a:pPr>
            <a:r>
              <a:rPr lang="en-US" altLang="es-ES"/>
              <a:t>Want: fast convergence w.r.t. k-mesh to </a:t>
            </a:r>
            <a:r>
              <a:rPr lang="en-US" altLang="es-ES" u="sng"/>
              <a:t>right</a:t>
            </a:r>
            <a:r>
              <a:rPr lang="en-US" altLang="es-ES"/>
              <a:t> answer!</a:t>
            </a:r>
          </a:p>
        </p:txBody>
      </p:sp>
      <p:graphicFrame>
        <p:nvGraphicFramePr>
          <p:cNvPr id="59395" name="Object 0">
            <a:extLst>
              <a:ext uri="{FF2B5EF4-FFF2-40B4-BE49-F238E27FC236}">
                <a16:creationId xmlns:a16="http://schemas.microsoft.com/office/drawing/2014/main" id="{6D4A6D51-7537-966D-C390-A7668042C757}"/>
              </a:ext>
            </a:extLst>
          </p:cNvPr>
          <p:cNvGraphicFramePr>
            <a:graphicFrameLocks noChangeAspect="1"/>
          </p:cNvGraphicFramePr>
          <p:nvPr/>
        </p:nvGraphicFramePr>
        <p:xfrm>
          <a:off x="2935288" y="2176463"/>
          <a:ext cx="3384550" cy="952500"/>
        </p:xfrm>
        <a:graphic>
          <a:graphicData uri="http://schemas.openxmlformats.org/presentationml/2006/ole">
            <mc:AlternateContent xmlns:mc="http://schemas.openxmlformats.org/markup-compatibility/2006">
              <mc:Choice xmlns:v="urn:schemas-microsoft-com:vml" Requires="v">
                <p:oleObj name="Equation" r:id="rId2" imgW="37452300" imgH="10528300" progId="Equation.3">
                  <p:embed/>
                </p:oleObj>
              </mc:Choice>
              <mc:Fallback>
                <p:oleObj name="Equation" r:id="rId2" imgW="37452300" imgH="10528300" progId="Equation.3">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2176463"/>
                        <a:ext cx="3384550" cy="952500"/>
                      </a:xfrm>
                      <a:prstGeom prst="rect">
                        <a:avLst/>
                      </a:prstGeom>
                      <a:solidFill>
                        <a:srgbClr val="FFFFCC"/>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6" name="Rectangle 5">
            <a:extLst>
              <a:ext uri="{FF2B5EF4-FFF2-40B4-BE49-F238E27FC236}">
                <a16:creationId xmlns:a16="http://schemas.microsoft.com/office/drawing/2014/main" id="{6A26598E-F3C7-E60D-402A-F262673146C8}"/>
              </a:ext>
            </a:extLst>
          </p:cNvPr>
          <p:cNvSpPr>
            <a:spLocks noGrp="1" noChangeArrowheads="1"/>
          </p:cNvSpPr>
          <p:nvPr>
            <p:ph type="title"/>
          </p:nvPr>
        </p:nvSpPr>
        <p:spPr>
          <a:xfrm>
            <a:off x="0" y="0"/>
            <a:ext cx="9344025" cy="776288"/>
          </a:xfrm>
        </p:spPr>
        <p:txBody>
          <a:bodyPr/>
          <a:lstStyle/>
          <a:p>
            <a:pPr eaLnBrk="1" hangingPunct="1"/>
            <a:r>
              <a:rPr lang="en-US" altLang="es-ES" sz="2800"/>
              <a:t>Gaussian Smearing</a:t>
            </a:r>
          </a:p>
        </p:txBody>
      </p:sp>
      <p:sp>
        <p:nvSpPr>
          <p:cNvPr id="7174" name="Rectangle 6">
            <a:extLst>
              <a:ext uri="{FF2B5EF4-FFF2-40B4-BE49-F238E27FC236}">
                <a16:creationId xmlns:a16="http://schemas.microsoft.com/office/drawing/2014/main" id="{11ED191D-E62A-3506-23F1-C8DDD3D4D5DD}"/>
              </a:ext>
            </a:extLst>
          </p:cNvPr>
          <p:cNvSpPr>
            <a:spLocks noChangeArrowheads="1"/>
          </p:cNvSpPr>
          <p:nvPr/>
        </p:nvSpPr>
        <p:spPr bwMode="auto">
          <a:xfrm>
            <a:off x="1322388" y="1128713"/>
            <a:ext cx="8383587" cy="885825"/>
          </a:xfrm>
          <a:prstGeom prst="rect">
            <a:avLst/>
          </a:prstGeom>
          <a:noFill/>
          <a:ln>
            <a:noFill/>
          </a:ln>
        </p:spPr>
        <p:txBody>
          <a:bodyPr/>
          <a:lstStyle>
            <a:lvl1pPr marL="342900" indent="-342900"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lnSpc>
                <a:spcPct val="90000"/>
              </a:lnSpc>
              <a:spcBef>
                <a:spcPct val="20000"/>
              </a:spcBef>
              <a:buFontTx/>
              <a:buChar char="•"/>
              <a:defRPr/>
            </a:pPr>
            <a:r>
              <a:rPr lang="en-US" altLang="es-ES" sz="2539" dirty="0">
                <a:solidFill>
                  <a:schemeClr val="bg1"/>
                </a:solidFill>
                <a:latin typeface="Arial" panose="020B0604020202020204" pitchFamily="34" charset="0"/>
              </a:rPr>
              <a:t>Think of the step function as an integral of </a:t>
            </a:r>
            <a:r>
              <a:rPr lang="en-US" altLang="es-ES" sz="2539" i="1" dirty="0">
                <a:solidFill>
                  <a:schemeClr val="bg1"/>
                </a:solidFill>
                <a:latin typeface="Symbol" pitchFamily="2" charset="2"/>
              </a:rPr>
              <a:t>d</a:t>
            </a:r>
            <a:r>
              <a:rPr lang="en-US" altLang="es-ES" sz="2539" dirty="0">
                <a:solidFill>
                  <a:schemeClr val="bg1"/>
                </a:solidFill>
                <a:latin typeface="Arial" panose="020B0604020202020204" pitchFamily="34" charset="0"/>
              </a:rPr>
              <a:t>-fn.</a:t>
            </a:r>
          </a:p>
          <a:p>
            <a:pPr eaLnBrk="1" hangingPunct="1">
              <a:lnSpc>
                <a:spcPct val="90000"/>
              </a:lnSpc>
              <a:spcBef>
                <a:spcPct val="20000"/>
              </a:spcBef>
              <a:buFontTx/>
              <a:buChar char="•"/>
              <a:defRPr/>
            </a:pPr>
            <a:r>
              <a:rPr lang="en-US" altLang="es-ES" sz="2539" dirty="0">
                <a:solidFill>
                  <a:schemeClr val="bg1"/>
                </a:solidFill>
                <a:latin typeface="Arial" panose="020B0604020202020204" pitchFamily="34" charset="0"/>
              </a:rPr>
              <a:t>Replace sharp </a:t>
            </a:r>
            <a:r>
              <a:rPr lang="en-US" altLang="es-ES" sz="2539" i="1" dirty="0">
                <a:solidFill>
                  <a:schemeClr val="bg1"/>
                </a:solidFill>
                <a:latin typeface="Symbol" pitchFamily="2" charset="2"/>
              </a:rPr>
              <a:t>d</a:t>
            </a:r>
            <a:r>
              <a:rPr lang="en-US" altLang="es-ES" sz="2539" dirty="0">
                <a:solidFill>
                  <a:schemeClr val="bg1"/>
                </a:solidFill>
                <a:latin typeface="Arial" panose="020B0604020202020204" pitchFamily="34" charset="0"/>
              </a:rPr>
              <a:t>-fn. by smooth gaussian….</a:t>
            </a:r>
          </a:p>
        </p:txBody>
      </p:sp>
      <p:sp>
        <p:nvSpPr>
          <p:cNvPr id="59398" name="Text Box 7">
            <a:extLst>
              <a:ext uri="{FF2B5EF4-FFF2-40B4-BE49-F238E27FC236}">
                <a16:creationId xmlns:a16="http://schemas.microsoft.com/office/drawing/2014/main" id="{C88815C4-EBEA-5C5C-5E7B-B74FBA530666}"/>
              </a:ext>
            </a:extLst>
          </p:cNvPr>
          <p:cNvSpPr txBox="1">
            <a:spLocks noChangeArrowheads="1"/>
          </p:cNvSpPr>
          <p:nvPr/>
        </p:nvSpPr>
        <p:spPr bwMode="auto">
          <a:xfrm>
            <a:off x="6491288" y="2368550"/>
            <a:ext cx="3224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600"/>
              <a:t>(this is what you get if you integrate a Gaussian)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434980C3-20FD-FE3B-79B5-C650B4E77604}"/>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AF1D35C9-E720-0841-AFA7-E44DF7B05ED9}" type="slidenum">
              <a:rPr lang="en-US" altLang="es-ES" sz="1481" b="0"/>
              <a:pPr algn="l" eaLnBrk="1" hangingPunct="1">
                <a:defRPr/>
              </a:pPr>
              <a:t>49</a:t>
            </a:fld>
            <a:endParaRPr lang="en-US" altLang="es-ES" sz="1481" b="0"/>
          </a:p>
        </p:txBody>
      </p:sp>
      <p:sp>
        <p:nvSpPr>
          <p:cNvPr id="60418" name="Rectangle 2">
            <a:extLst>
              <a:ext uri="{FF2B5EF4-FFF2-40B4-BE49-F238E27FC236}">
                <a16:creationId xmlns:a16="http://schemas.microsoft.com/office/drawing/2014/main" id="{E02A59BB-2AE1-ADD3-CBA9-7292AC5DFE77}"/>
              </a:ext>
            </a:extLst>
          </p:cNvPr>
          <p:cNvSpPr>
            <a:spLocks noGrp="1" noChangeArrowheads="1"/>
          </p:cNvSpPr>
          <p:nvPr>
            <p:ph type="title"/>
          </p:nvPr>
        </p:nvSpPr>
        <p:spPr>
          <a:xfrm>
            <a:off x="0" y="0"/>
            <a:ext cx="9344025" cy="898525"/>
          </a:xfrm>
        </p:spPr>
        <p:txBody>
          <a:bodyPr/>
          <a:lstStyle/>
          <a:p>
            <a:pPr eaLnBrk="1" hangingPunct="1"/>
            <a:r>
              <a:rPr lang="en-US" altLang="es-ES" sz="2800"/>
              <a:t>Convergence with respect to grid and smearing</a:t>
            </a:r>
          </a:p>
        </p:txBody>
      </p:sp>
      <p:sp>
        <p:nvSpPr>
          <p:cNvPr id="60419" name="Rectangle 3">
            <a:extLst>
              <a:ext uri="{FF2B5EF4-FFF2-40B4-BE49-F238E27FC236}">
                <a16:creationId xmlns:a16="http://schemas.microsoft.com/office/drawing/2014/main" id="{F1A0F7D6-8BD0-A269-D603-6FC6221BAEA9}"/>
              </a:ext>
            </a:extLst>
          </p:cNvPr>
          <p:cNvSpPr>
            <a:spLocks noGrp="1" noChangeArrowheads="1"/>
          </p:cNvSpPr>
          <p:nvPr>
            <p:ph type="body" idx="1"/>
          </p:nvPr>
        </p:nvSpPr>
        <p:spPr>
          <a:xfrm>
            <a:off x="1241425" y="1047750"/>
            <a:ext cx="8061325" cy="644525"/>
          </a:xfrm>
        </p:spPr>
        <p:txBody>
          <a:bodyPr/>
          <a:lstStyle/>
          <a:p>
            <a:pPr marL="0" indent="0" algn="ctr" eaLnBrk="1" hangingPunct="1">
              <a:buFontTx/>
              <a:buNone/>
            </a:pPr>
            <a:r>
              <a:rPr lang="en-US" altLang="es-ES" sz="2000"/>
              <a:t>Gaussian smearing</a:t>
            </a:r>
          </a:p>
        </p:txBody>
      </p:sp>
      <p:pic>
        <p:nvPicPr>
          <p:cNvPr id="60420" name="Picture 4" descr="E_k-mesh_gaus">
            <a:extLst>
              <a:ext uri="{FF2B5EF4-FFF2-40B4-BE49-F238E27FC236}">
                <a16:creationId xmlns:a16="http://schemas.microsoft.com/office/drawing/2014/main" id="{6B6DBAFC-CA76-B7D3-9424-EBEC744B7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692275"/>
            <a:ext cx="61658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a:extLst>
              <a:ext uri="{FF2B5EF4-FFF2-40B4-BE49-F238E27FC236}">
                <a16:creationId xmlns:a16="http://schemas.microsoft.com/office/drawing/2014/main" id="{F7FB7787-5BCD-3191-B87D-9A67DB9751A8}"/>
              </a:ext>
            </a:extLst>
          </p:cNvPr>
          <p:cNvSpPr txBox="1">
            <a:spLocks noChangeArrowheads="1"/>
          </p:cNvSpPr>
          <p:nvPr/>
        </p:nvSpPr>
        <p:spPr bwMode="auto">
          <a:xfrm>
            <a:off x="6561138" y="6126163"/>
            <a:ext cx="1755775" cy="320675"/>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1481" dirty="0">
                <a:latin typeface="Arial" panose="020B0604020202020204" pitchFamily="34" charset="0"/>
              </a:rPr>
              <a:t>Madhura Marathe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A00A41A9-954F-BF85-1BC2-1B4F1F34F449}"/>
              </a:ext>
            </a:extLst>
          </p:cNvPr>
          <p:cNvSpPr>
            <a:spLocks noGrp="1" noChangeArrowheads="1"/>
          </p:cNvSpPr>
          <p:nvPr>
            <p:ph type="ctrTitle"/>
          </p:nvPr>
        </p:nvSpPr>
        <p:spPr>
          <a:xfrm>
            <a:off x="0" y="0"/>
            <a:ext cx="9993313" cy="960438"/>
          </a:xfrm>
        </p:spPr>
        <p:txBody>
          <a:bodyPr anchor="ctr"/>
          <a:lstStyle/>
          <a:p>
            <a:pPr algn="l" eaLnBrk="1" hangingPunct="1"/>
            <a:r>
              <a:rPr lang="en-US" altLang="es-ES" sz="2800"/>
              <a:t>Crystalline solids: an ordered state of matter in which the position of the nuclei are repeated periodically in space</a:t>
            </a:r>
            <a:endParaRPr lang="en-US" altLang="es-ES" sz="2800">
              <a:cs typeface="Arial" panose="020B0604020202020204" pitchFamily="34" charset="0"/>
            </a:endParaRPr>
          </a:p>
        </p:txBody>
      </p:sp>
      <p:sp>
        <p:nvSpPr>
          <p:cNvPr id="19458" name="Text Box 3">
            <a:extLst>
              <a:ext uri="{FF2B5EF4-FFF2-40B4-BE49-F238E27FC236}">
                <a16:creationId xmlns:a16="http://schemas.microsoft.com/office/drawing/2014/main" id="{193915BF-3F4A-C1EB-349D-00F99405D101}"/>
              </a:ext>
            </a:extLst>
          </p:cNvPr>
          <p:cNvSpPr txBox="1">
            <a:spLocks noChangeArrowheads="1"/>
          </p:cNvSpPr>
          <p:nvPr/>
        </p:nvSpPr>
        <p:spPr bwMode="auto">
          <a:xfrm>
            <a:off x="2768600" y="1531938"/>
            <a:ext cx="4846638"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200"/>
              <a:t>Periodic repetition of a </a:t>
            </a:r>
            <a:r>
              <a:rPr lang="en-US" altLang="es-ES" sz="2200">
                <a:solidFill>
                  <a:srgbClr val="FFA89F"/>
                </a:solidFill>
              </a:rPr>
              <a:t>given unit</a:t>
            </a:r>
            <a:endParaRPr lang="en-US" altLang="es-ES" sz="2200">
              <a:solidFill>
                <a:srgbClr val="FFA89F"/>
              </a:solidFill>
              <a:cs typeface="Arial" panose="020B0604020202020204" pitchFamily="34" charset="0"/>
            </a:endParaRPr>
          </a:p>
        </p:txBody>
      </p:sp>
      <p:sp>
        <p:nvSpPr>
          <p:cNvPr id="19459" name="Text Box 4">
            <a:extLst>
              <a:ext uri="{FF2B5EF4-FFF2-40B4-BE49-F238E27FC236}">
                <a16:creationId xmlns:a16="http://schemas.microsoft.com/office/drawing/2014/main" id="{F353BDD8-FE52-F25E-0537-E11644FA9A48}"/>
              </a:ext>
            </a:extLst>
          </p:cNvPr>
          <p:cNvSpPr txBox="1">
            <a:spLocks noChangeArrowheads="1"/>
          </p:cNvSpPr>
          <p:nvPr/>
        </p:nvSpPr>
        <p:spPr bwMode="auto">
          <a:xfrm>
            <a:off x="0" y="2408238"/>
            <a:ext cx="519271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200"/>
              <a:t>Rules that describe the repetition (translations)</a:t>
            </a:r>
          </a:p>
        </p:txBody>
      </p:sp>
      <p:sp>
        <p:nvSpPr>
          <p:cNvPr id="19460" name="Text Box 5">
            <a:extLst>
              <a:ext uri="{FF2B5EF4-FFF2-40B4-BE49-F238E27FC236}">
                <a16:creationId xmlns:a16="http://schemas.microsoft.com/office/drawing/2014/main" id="{D5AC90BB-EB88-077D-0F3C-D0A8D829EB14}"/>
              </a:ext>
            </a:extLst>
          </p:cNvPr>
          <p:cNvSpPr txBox="1">
            <a:spLocks noChangeArrowheads="1"/>
          </p:cNvSpPr>
          <p:nvPr/>
        </p:nvSpPr>
        <p:spPr bwMode="auto">
          <a:xfrm>
            <a:off x="6091238" y="2408238"/>
            <a:ext cx="4008437"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200">
                <a:solidFill>
                  <a:srgbClr val="FFA89F"/>
                </a:solidFill>
              </a:rPr>
              <a:t>Single atoms</a:t>
            </a:r>
          </a:p>
          <a:p>
            <a:pPr eaLnBrk="1" hangingPunct="1">
              <a:spcBef>
                <a:spcPct val="50000"/>
              </a:spcBef>
              <a:buFontTx/>
              <a:buNone/>
            </a:pPr>
            <a:r>
              <a:rPr lang="en-US" altLang="es-ES" sz="2200">
                <a:solidFill>
                  <a:srgbClr val="FFA89F"/>
                </a:solidFill>
              </a:rPr>
              <a:t>Groups of atoms</a:t>
            </a:r>
          </a:p>
          <a:p>
            <a:pPr eaLnBrk="1" hangingPunct="1">
              <a:spcBef>
                <a:spcPct val="50000"/>
              </a:spcBef>
              <a:buFontTx/>
              <a:buNone/>
            </a:pPr>
            <a:r>
              <a:rPr lang="en-US" altLang="es-ES" sz="2200">
                <a:solidFill>
                  <a:srgbClr val="FFA89F"/>
                </a:solidFill>
              </a:rPr>
              <a:t>Molecules</a:t>
            </a:r>
          </a:p>
          <a:p>
            <a:pPr eaLnBrk="1" hangingPunct="1">
              <a:spcBef>
                <a:spcPct val="50000"/>
              </a:spcBef>
              <a:buFontTx/>
              <a:buNone/>
            </a:pPr>
            <a:r>
              <a:rPr lang="en-US" altLang="es-ES" sz="2200">
                <a:solidFill>
                  <a:srgbClr val="FFA89F"/>
                </a:solidFill>
              </a:rPr>
              <a:t>Ions</a:t>
            </a:r>
          </a:p>
          <a:p>
            <a:pPr eaLnBrk="1" hangingPunct="1">
              <a:spcBef>
                <a:spcPct val="50000"/>
              </a:spcBef>
              <a:buFontTx/>
              <a:buNone/>
            </a:pPr>
            <a:r>
              <a:rPr lang="en-US" altLang="es-ES" sz="2200"/>
              <a:t>Specified by the types and positions of the nuclei in one repeated unit cell</a:t>
            </a:r>
            <a:endParaRPr lang="es-ES" altLang="es-ES" sz="2200"/>
          </a:p>
        </p:txBody>
      </p:sp>
      <p:sp>
        <p:nvSpPr>
          <p:cNvPr id="19461" name="Text Box 6">
            <a:extLst>
              <a:ext uri="{FF2B5EF4-FFF2-40B4-BE49-F238E27FC236}">
                <a16:creationId xmlns:a16="http://schemas.microsoft.com/office/drawing/2014/main" id="{ECDDF23F-6BA7-A42B-9C42-35D6D9ECE07A}"/>
              </a:ext>
            </a:extLst>
          </p:cNvPr>
          <p:cNvSpPr txBox="1">
            <a:spLocks noChangeArrowheads="1"/>
          </p:cNvSpPr>
          <p:nvPr/>
        </p:nvSpPr>
        <p:spPr bwMode="auto">
          <a:xfrm>
            <a:off x="2166938" y="6045200"/>
            <a:ext cx="6049962"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200">
                <a:solidFill>
                  <a:srgbClr val="FFFF00"/>
                </a:solidFill>
              </a:rPr>
              <a:t>Crystal structure</a:t>
            </a:r>
            <a:r>
              <a:rPr lang="en-US" altLang="es-ES" sz="2200">
                <a:solidFill>
                  <a:schemeClr val="tx1"/>
                </a:solidFill>
              </a:rPr>
              <a:t> </a:t>
            </a:r>
            <a:r>
              <a:rPr lang="en-US" altLang="es-ES" sz="2200">
                <a:solidFill>
                  <a:srgbClr val="FFFF00"/>
                </a:solidFill>
              </a:rPr>
              <a:t>=</a:t>
            </a:r>
            <a:r>
              <a:rPr lang="en-US" altLang="es-ES" sz="2200">
                <a:solidFill>
                  <a:schemeClr val="tx1"/>
                </a:solidFill>
              </a:rPr>
              <a:t> </a:t>
            </a:r>
            <a:r>
              <a:rPr lang="en-US" altLang="es-ES" sz="2200"/>
              <a:t>Bravais lattice +</a:t>
            </a:r>
            <a:r>
              <a:rPr lang="en-US" altLang="es-ES" sz="2200">
                <a:solidFill>
                  <a:schemeClr val="tx1"/>
                </a:solidFill>
              </a:rPr>
              <a:t> </a:t>
            </a:r>
            <a:r>
              <a:rPr lang="en-US" altLang="es-ES" sz="2200">
                <a:solidFill>
                  <a:srgbClr val="FFA89F"/>
                </a:solidFill>
              </a:rPr>
              <a:t>basis</a:t>
            </a:r>
          </a:p>
          <a:p>
            <a:pPr eaLnBrk="1" hangingPunct="1">
              <a:spcBef>
                <a:spcPct val="50000"/>
              </a:spcBef>
              <a:buFontTx/>
              <a:buNone/>
            </a:pPr>
            <a:r>
              <a:rPr lang="en-US" altLang="es-ES" sz="2200">
                <a:solidFill>
                  <a:srgbClr val="FFFF00"/>
                </a:solidFill>
              </a:rPr>
              <a:t>(Ordered state of matter)</a:t>
            </a:r>
            <a:endParaRPr lang="es-ES" altLang="es-ES" sz="2200">
              <a:solidFill>
                <a:srgbClr val="FFFF00"/>
              </a:solidFill>
            </a:endParaRPr>
          </a:p>
        </p:txBody>
      </p:sp>
      <p:cxnSp>
        <p:nvCxnSpPr>
          <p:cNvPr id="19462" name="AutoShape 7">
            <a:extLst>
              <a:ext uri="{FF2B5EF4-FFF2-40B4-BE49-F238E27FC236}">
                <a16:creationId xmlns:a16="http://schemas.microsoft.com/office/drawing/2014/main" id="{824EBE43-059E-7ADE-B1A7-2262AB2F24D9}"/>
              </a:ext>
            </a:extLst>
          </p:cNvPr>
          <p:cNvCxnSpPr>
            <a:cxnSpLocks noChangeShapeType="1"/>
          </p:cNvCxnSpPr>
          <p:nvPr/>
        </p:nvCxnSpPr>
        <p:spPr bwMode="auto">
          <a:xfrm>
            <a:off x="2133600" y="3276600"/>
            <a:ext cx="3095625" cy="2322513"/>
          </a:xfrm>
          <a:prstGeom prst="straightConnector1">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B4639772-56FB-035E-4DBF-560C4B368917}"/>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C1A87B39-0A84-014C-97A9-D33EB4378BC3}" type="slidenum">
              <a:rPr lang="en-US" altLang="es-ES" sz="1481" b="0"/>
              <a:pPr algn="l" eaLnBrk="1" hangingPunct="1">
                <a:defRPr/>
              </a:pPr>
              <a:t>50</a:t>
            </a:fld>
            <a:endParaRPr lang="en-US" altLang="es-ES" sz="1481" b="0"/>
          </a:p>
        </p:txBody>
      </p:sp>
      <p:sp>
        <p:nvSpPr>
          <p:cNvPr id="61442" name="Rectangle 2">
            <a:extLst>
              <a:ext uri="{FF2B5EF4-FFF2-40B4-BE49-F238E27FC236}">
                <a16:creationId xmlns:a16="http://schemas.microsoft.com/office/drawing/2014/main" id="{9E6EE4C4-83FC-30A7-C55A-A573A43E1A65}"/>
              </a:ext>
            </a:extLst>
          </p:cNvPr>
          <p:cNvSpPr>
            <a:spLocks noGrp="1" noChangeArrowheads="1"/>
          </p:cNvSpPr>
          <p:nvPr>
            <p:ph type="title"/>
          </p:nvPr>
        </p:nvSpPr>
        <p:spPr>
          <a:xfrm>
            <a:off x="0" y="0"/>
            <a:ext cx="9344025" cy="884238"/>
          </a:xfrm>
        </p:spPr>
        <p:txBody>
          <a:bodyPr/>
          <a:lstStyle/>
          <a:p>
            <a:pPr eaLnBrk="1" hangingPunct="1"/>
            <a:r>
              <a:rPr lang="en-US" altLang="es-ES" sz="2800"/>
              <a:t>Better Smearing Functions</a:t>
            </a:r>
          </a:p>
        </p:txBody>
      </p:sp>
      <p:sp>
        <p:nvSpPr>
          <p:cNvPr id="24580" name="Rectangle 3">
            <a:extLst>
              <a:ext uri="{FF2B5EF4-FFF2-40B4-BE49-F238E27FC236}">
                <a16:creationId xmlns:a16="http://schemas.microsoft.com/office/drawing/2014/main" id="{35908019-A5E7-DB3E-46B1-A6E8B4A3F029}"/>
              </a:ext>
            </a:extLst>
          </p:cNvPr>
          <p:cNvSpPr>
            <a:spLocks noGrp="1" noChangeArrowheads="1"/>
          </p:cNvSpPr>
          <p:nvPr>
            <p:ph type="body" idx="1"/>
          </p:nvPr>
        </p:nvSpPr>
        <p:spPr>
          <a:xfrm>
            <a:off x="1130300" y="1474788"/>
            <a:ext cx="8221663" cy="4352925"/>
          </a:xfrm>
        </p:spPr>
        <p:txBody>
          <a:bodyPr/>
          <a:lstStyle/>
          <a:p>
            <a:pPr marL="0" indent="0" algn="ctr" eaLnBrk="1" hangingPunct="1">
              <a:buFontTx/>
              <a:buNone/>
              <a:defRPr/>
            </a:pPr>
            <a:r>
              <a:rPr lang="en-US" altLang="es-ES" u="sng" dirty="0" err="1">
                <a:solidFill>
                  <a:srgbClr val="FFFF00"/>
                </a:solidFill>
              </a:rPr>
              <a:t>Methfessel</a:t>
            </a:r>
            <a:r>
              <a:rPr lang="en-US" altLang="es-ES" u="sng" dirty="0">
                <a:solidFill>
                  <a:srgbClr val="FFFF00"/>
                </a:solidFill>
              </a:rPr>
              <a:t> &amp; Paxton</a:t>
            </a:r>
            <a:r>
              <a:rPr lang="en-US" altLang="es-ES" dirty="0">
                <a:solidFill>
                  <a:srgbClr val="FFFF00"/>
                </a:solidFill>
              </a:rPr>
              <a:t>:</a:t>
            </a:r>
          </a:p>
          <a:p>
            <a:pPr marL="0" indent="0" algn="ctr" eaLnBrk="1" hangingPunct="1">
              <a:buFontTx/>
              <a:buNone/>
              <a:defRPr/>
            </a:pPr>
            <a:r>
              <a:rPr lang="en-US" altLang="es-ES" sz="1600" dirty="0" err="1">
                <a:solidFill>
                  <a:srgbClr val="00B0F0"/>
                </a:solidFill>
              </a:rPr>
              <a:t>Methfessel</a:t>
            </a:r>
            <a:r>
              <a:rPr lang="en-US" altLang="es-ES" sz="1600" dirty="0">
                <a:solidFill>
                  <a:srgbClr val="00B0F0"/>
                </a:solidFill>
              </a:rPr>
              <a:t> &amp; Paxton, Phys. Rev. B 40  3616 (1989)</a:t>
            </a:r>
            <a:endParaRPr lang="en-US" altLang="es-ES" sz="1600" dirty="0">
              <a:solidFill>
                <a:srgbClr val="FFFF00"/>
              </a:solidFill>
            </a:endParaRPr>
          </a:p>
          <a:p>
            <a:pPr marL="0" indent="0" algn="ctr" eaLnBrk="1" hangingPunct="1">
              <a:buFontTx/>
              <a:buNone/>
              <a:defRPr/>
            </a:pPr>
            <a:endParaRPr lang="en-US" altLang="es-ES" sz="2000" dirty="0"/>
          </a:p>
          <a:p>
            <a:pPr marL="0" indent="0" algn="ctr" eaLnBrk="1" hangingPunct="1">
              <a:buFontTx/>
              <a:buNone/>
              <a:defRPr/>
            </a:pPr>
            <a:r>
              <a:rPr lang="en-US" altLang="es-ES" sz="2000" dirty="0"/>
              <a:t>Can have a successive series of better (but smooth) approximations to the step function.</a:t>
            </a:r>
          </a:p>
          <a:p>
            <a:pPr marL="0" indent="0" algn="ctr" eaLnBrk="1" hangingPunct="1">
              <a:buFontTx/>
              <a:buNone/>
              <a:defRPr/>
            </a:pPr>
            <a:r>
              <a:rPr lang="en-US" altLang="es-ES" sz="2000" i="1" dirty="0">
                <a:latin typeface="Times New Roman" panose="02020603050405020304" pitchFamily="18" charset="0"/>
              </a:rPr>
              <a:t>E </a:t>
            </a:r>
            <a:r>
              <a:rPr lang="en-US" altLang="es-ES" sz="2000" dirty="0"/>
              <a:t>converges fast [with respect to</a:t>
            </a:r>
            <a:r>
              <a:rPr lang="en-US" altLang="es-ES" sz="2000" i="1" dirty="0">
                <a:latin typeface="Times New Roman" panose="02020603050405020304" pitchFamily="18" charset="0"/>
              </a:rPr>
              <a:t> </a:t>
            </a:r>
            <a:r>
              <a:rPr lang="en-US" altLang="es-ES" sz="2000" i="1" dirty="0">
                <a:latin typeface="Symbol" pitchFamily="2" charset="2"/>
              </a:rPr>
              <a:t>s</a:t>
            </a:r>
            <a:r>
              <a:rPr lang="en-US" altLang="es-ES" sz="2000" dirty="0">
                <a:latin typeface="Symbol" pitchFamily="2" charset="2"/>
              </a:rPr>
              <a:t>]</a:t>
            </a:r>
            <a:r>
              <a:rPr lang="en-US" altLang="es-ES" sz="2000" dirty="0"/>
              <a:t> to </a:t>
            </a:r>
            <a:r>
              <a:rPr lang="en-US" altLang="es-ES" sz="2000" i="1" dirty="0">
                <a:latin typeface="Symbol" pitchFamily="2" charset="2"/>
              </a:rPr>
              <a:t>E </a:t>
            </a:r>
            <a:r>
              <a:rPr lang="en-US" altLang="es-ES" sz="2000" dirty="0"/>
              <a:t>(</a:t>
            </a:r>
            <a:r>
              <a:rPr lang="en-US" altLang="es-ES" sz="2000" i="1" dirty="0">
                <a:latin typeface="Symbol" pitchFamily="2" charset="2"/>
              </a:rPr>
              <a:t>s</a:t>
            </a:r>
            <a:r>
              <a:rPr lang="en-US" altLang="es-ES" sz="2000" dirty="0">
                <a:sym typeface="Symbol" pitchFamily="2" charset="2"/>
              </a:rPr>
              <a:t>0)</a:t>
            </a:r>
            <a:endParaRPr lang="en-US" altLang="es-ES" sz="2000" dirty="0"/>
          </a:p>
          <a:p>
            <a:pPr eaLnBrk="1" hangingPunct="1">
              <a:defRPr/>
            </a:pPr>
            <a:endParaRPr lang="en-US" altLang="es-ES" dirty="0"/>
          </a:p>
          <a:p>
            <a:pPr marL="0" indent="0" algn="ctr" eaLnBrk="1" hangingPunct="1">
              <a:buFontTx/>
              <a:buNone/>
              <a:defRPr/>
            </a:pPr>
            <a:r>
              <a:rPr lang="en-US" altLang="es-ES" u="sng" dirty="0">
                <a:solidFill>
                  <a:srgbClr val="FFFF00"/>
                </a:solidFill>
              </a:rPr>
              <a:t>Marzari &amp; Vanderbilt</a:t>
            </a:r>
            <a:r>
              <a:rPr lang="en-US" altLang="es-ES" dirty="0">
                <a:solidFill>
                  <a:srgbClr val="FFFF00"/>
                </a:solidFill>
              </a:rPr>
              <a:t>:</a:t>
            </a:r>
          </a:p>
          <a:p>
            <a:pPr marL="0" indent="0" algn="ctr" eaLnBrk="1" hangingPunct="1">
              <a:buFontTx/>
              <a:buNone/>
              <a:defRPr/>
            </a:pPr>
            <a:r>
              <a:rPr lang="en-US" altLang="es-ES" sz="1600" dirty="0">
                <a:solidFill>
                  <a:srgbClr val="00B0F0"/>
                </a:solidFill>
              </a:rPr>
              <a:t>Marzari &amp; Vanderbilt, Phys Rev. Lett. 82, 3296 (1999). </a:t>
            </a:r>
          </a:p>
          <a:p>
            <a:pPr marL="0" indent="0" algn="ctr" eaLnBrk="1" hangingPunct="1">
              <a:buFontTx/>
              <a:buNone/>
              <a:defRPr/>
            </a:pPr>
            <a:endParaRPr lang="en-US" altLang="es-ES" dirty="0">
              <a:solidFill>
                <a:srgbClr val="FFFF00"/>
              </a:solidFill>
            </a:endParaRPr>
          </a:p>
          <a:p>
            <a:pPr marL="0" indent="0" algn="ctr" eaLnBrk="1" hangingPunct="1">
              <a:buFontTx/>
              <a:buNone/>
              <a:defRPr/>
            </a:pPr>
            <a:r>
              <a:rPr lang="en-US" altLang="es-ES" sz="2000" dirty="0"/>
              <a:t>Unlike </a:t>
            </a:r>
            <a:r>
              <a:rPr lang="en-US" altLang="es-ES" sz="2000" dirty="0" err="1"/>
              <a:t>Methfessel</a:t>
            </a:r>
            <a:r>
              <a:rPr lang="en-US" altLang="es-ES" sz="2000" dirty="0"/>
              <a:t>-Paxton, don’t have negative occupancies</a:t>
            </a:r>
            <a:r>
              <a:rPr lang="en-US" altLang="es-ES" dirty="0"/>
              <a:t>.</a:t>
            </a:r>
          </a:p>
        </p:txBody>
      </p:sp>
      <p:sp>
        <p:nvSpPr>
          <p:cNvPr id="24581" name="Line 4">
            <a:extLst>
              <a:ext uri="{FF2B5EF4-FFF2-40B4-BE49-F238E27FC236}">
                <a16:creationId xmlns:a16="http://schemas.microsoft.com/office/drawing/2014/main" id="{DB14A4DF-129A-E8A9-8145-2012CAB90402}"/>
              </a:ext>
            </a:extLst>
          </p:cNvPr>
          <p:cNvSpPr>
            <a:spLocks noChangeShapeType="1"/>
          </p:cNvSpPr>
          <p:nvPr/>
        </p:nvSpPr>
        <p:spPr bwMode="auto">
          <a:xfrm>
            <a:off x="839788" y="5803900"/>
            <a:ext cx="7596187" cy="0"/>
          </a:xfrm>
          <a:prstGeom prst="line">
            <a:avLst/>
          </a:prstGeom>
          <a:noFill/>
          <a:ln w="9525">
            <a:solidFill>
              <a:schemeClr val="tx1"/>
            </a:solidFill>
            <a:round/>
            <a:headEnd/>
            <a:tailEnd/>
          </a:ln>
        </p:spPr>
        <p:txBody>
          <a:bodyPr/>
          <a:lstStyle/>
          <a:p>
            <a:pPr>
              <a:defRPr/>
            </a:pPr>
            <a:endParaRPr lang="es-ES" sz="2116"/>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B295E7C8-E93A-19E1-8C64-260C7F931FE4}"/>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6EC83CB0-55D0-7240-B7BA-F984CDEBA6D2}" type="slidenum">
              <a:rPr lang="en-US" altLang="es-ES" sz="1481" b="0"/>
              <a:pPr algn="l" eaLnBrk="1" hangingPunct="1">
                <a:defRPr/>
              </a:pPr>
              <a:t>51</a:t>
            </a:fld>
            <a:endParaRPr lang="en-US" altLang="es-ES" sz="1481" b="0"/>
          </a:p>
        </p:txBody>
      </p:sp>
      <p:sp>
        <p:nvSpPr>
          <p:cNvPr id="62466" name="Rectangle 1026">
            <a:extLst>
              <a:ext uri="{FF2B5EF4-FFF2-40B4-BE49-F238E27FC236}">
                <a16:creationId xmlns:a16="http://schemas.microsoft.com/office/drawing/2014/main" id="{54847E5C-7609-36F8-5C41-78F4784A4F09}"/>
              </a:ext>
            </a:extLst>
          </p:cNvPr>
          <p:cNvSpPr>
            <a:spLocks noGrp="1" noChangeArrowheads="1"/>
          </p:cNvSpPr>
          <p:nvPr>
            <p:ph type="title"/>
          </p:nvPr>
        </p:nvSpPr>
        <p:spPr/>
        <p:txBody>
          <a:bodyPr/>
          <a:lstStyle/>
          <a:p>
            <a:pPr eaLnBrk="1" hangingPunct="1"/>
            <a:r>
              <a:rPr lang="en-US" altLang="es-ES"/>
              <a:t>Convergence wrt grid &amp; smearing</a:t>
            </a:r>
          </a:p>
        </p:txBody>
      </p:sp>
      <p:sp>
        <p:nvSpPr>
          <p:cNvPr id="62467" name="Rectangle 1027">
            <a:extLst>
              <a:ext uri="{FF2B5EF4-FFF2-40B4-BE49-F238E27FC236}">
                <a16:creationId xmlns:a16="http://schemas.microsoft.com/office/drawing/2014/main" id="{13C78B41-4118-5446-F4E8-DA879C206C4E}"/>
              </a:ext>
            </a:extLst>
          </p:cNvPr>
          <p:cNvSpPr>
            <a:spLocks noGrp="1" noChangeArrowheads="1"/>
          </p:cNvSpPr>
          <p:nvPr>
            <p:ph type="body" idx="1"/>
          </p:nvPr>
        </p:nvSpPr>
        <p:spPr>
          <a:xfrm>
            <a:off x="1725613" y="1370013"/>
            <a:ext cx="2257425" cy="644525"/>
          </a:xfrm>
        </p:spPr>
        <p:txBody>
          <a:bodyPr/>
          <a:lstStyle/>
          <a:p>
            <a:pPr marL="0" indent="0" algn="ctr" eaLnBrk="1" hangingPunct="1">
              <a:buFontTx/>
              <a:buNone/>
            </a:pPr>
            <a:r>
              <a:rPr lang="en-US" altLang="es-ES" sz="2000"/>
              <a:t>Gaussian</a:t>
            </a:r>
          </a:p>
        </p:txBody>
      </p:sp>
      <p:pic>
        <p:nvPicPr>
          <p:cNvPr id="62468" name="Picture 1029" descr="E_k-mesh_mp">
            <a:extLst>
              <a:ext uri="{FF2B5EF4-FFF2-40B4-BE49-F238E27FC236}">
                <a16:creationId xmlns:a16="http://schemas.microsoft.com/office/drawing/2014/main" id="{DF8B4DE2-F929-983C-3E86-E1B574896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0" y="2033588"/>
            <a:ext cx="4352925"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030" descr="E_k-mesh_gaus">
            <a:extLst>
              <a:ext uri="{FF2B5EF4-FFF2-40B4-BE49-F238E27FC236}">
                <a16:creationId xmlns:a16="http://schemas.microsoft.com/office/drawing/2014/main" id="{FD29FDE9-EE68-0832-493C-0E09936D0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2014538"/>
            <a:ext cx="4352925"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1032">
            <a:extLst>
              <a:ext uri="{FF2B5EF4-FFF2-40B4-BE49-F238E27FC236}">
                <a16:creationId xmlns:a16="http://schemas.microsoft.com/office/drawing/2014/main" id="{DC59C614-0F09-3208-7FE9-B7593E374C5F}"/>
              </a:ext>
            </a:extLst>
          </p:cNvPr>
          <p:cNvSpPr>
            <a:spLocks noChangeArrowheads="1"/>
          </p:cNvSpPr>
          <p:nvPr/>
        </p:nvSpPr>
        <p:spPr bwMode="auto">
          <a:xfrm>
            <a:off x="5434013" y="1450975"/>
            <a:ext cx="37877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buFontTx/>
              <a:buNone/>
            </a:pPr>
            <a:r>
              <a:rPr lang="en-US" altLang="es-ES" sz="2000"/>
              <a:t>Methfessel-Paxton:</a:t>
            </a:r>
          </a:p>
        </p:txBody>
      </p:sp>
      <p:sp>
        <p:nvSpPr>
          <p:cNvPr id="25608" name="Line 1033">
            <a:extLst>
              <a:ext uri="{FF2B5EF4-FFF2-40B4-BE49-F238E27FC236}">
                <a16:creationId xmlns:a16="http://schemas.microsoft.com/office/drawing/2014/main" id="{59414F08-E6A3-4970-01A0-4574A0E37554}"/>
              </a:ext>
            </a:extLst>
          </p:cNvPr>
          <p:cNvSpPr>
            <a:spLocks noChangeShapeType="1"/>
          </p:cNvSpPr>
          <p:nvPr/>
        </p:nvSpPr>
        <p:spPr bwMode="auto">
          <a:xfrm>
            <a:off x="1403350" y="2901950"/>
            <a:ext cx="0" cy="806450"/>
          </a:xfrm>
          <a:prstGeom prst="line">
            <a:avLst/>
          </a:prstGeom>
          <a:noFill/>
          <a:ln w="57150">
            <a:solidFill>
              <a:srgbClr val="9900FF"/>
            </a:solidFill>
            <a:round/>
            <a:headEnd type="triangle" w="med" len="med"/>
            <a:tailEnd type="triangle" w="med" len="med"/>
          </a:ln>
        </p:spPr>
        <p:txBody>
          <a:bodyPr/>
          <a:lstStyle/>
          <a:p>
            <a:pPr>
              <a:defRPr/>
            </a:pPr>
            <a:endParaRPr lang="es-ES" sz="2116"/>
          </a:p>
        </p:txBody>
      </p:sp>
      <p:sp>
        <p:nvSpPr>
          <p:cNvPr id="25609" name="Line 1034">
            <a:extLst>
              <a:ext uri="{FF2B5EF4-FFF2-40B4-BE49-F238E27FC236}">
                <a16:creationId xmlns:a16="http://schemas.microsoft.com/office/drawing/2014/main" id="{49C8AA99-A3B2-7F24-E8BE-AE765C2BF69D}"/>
              </a:ext>
            </a:extLst>
          </p:cNvPr>
          <p:cNvSpPr>
            <a:spLocks noChangeShapeType="1"/>
          </p:cNvSpPr>
          <p:nvPr/>
        </p:nvSpPr>
        <p:spPr bwMode="auto">
          <a:xfrm>
            <a:off x="5918200" y="2820988"/>
            <a:ext cx="0" cy="1450975"/>
          </a:xfrm>
          <a:prstGeom prst="line">
            <a:avLst/>
          </a:prstGeom>
          <a:noFill/>
          <a:ln w="57150">
            <a:solidFill>
              <a:srgbClr val="9900FF"/>
            </a:solidFill>
            <a:round/>
            <a:headEnd type="triangle" w="med" len="med"/>
            <a:tailEnd type="triangle" w="med" len="med"/>
          </a:ln>
        </p:spPr>
        <p:txBody>
          <a:bodyPr/>
          <a:lstStyle/>
          <a:p>
            <a:pPr>
              <a:defRPr/>
            </a:pPr>
            <a:endParaRPr lang="es-ES" sz="2116"/>
          </a:p>
        </p:txBody>
      </p:sp>
      <p:sp>
        <p:nvSpPr>
          <p:cNvPr id="25610" name="Line 1035">
            <a:extLst>
              <a:ext uri="{FF2B5EF4-FFF2-40B4-BE49-F238E27FC236}">
                <a16:creationId xmlns:a16="http://schemas.microsoft.com/office/drawing/2014/main" id="{CDD329CA-998A-BFEB-B455-D8A51C35EB21}"/>
              </a:ext>
            </a:extLst>
          </p:cNvPr>
          <p:cNvSpPr>
            <a:spLocks noChangeShapeType="1"/>
          </p:cNvSpPr>
          <p:nvPr/>
        </p:nvSpPr>
        <p:spPr bwMode="auto">
          <a:xfrm>
            <a:off x="3095625" y="5319713"/>
            <a:ext cx="0" cy="806450"/>
          </a:xfrm>
          <a:prstGeom prst="line">
            <a:avLst/>
          </a:prstGeom>
          <a:noFill/>
          <a:ln w="57150">
            <a:solidFill>
              <a:srgbClr val="9900FF"/>
            </a:solidFill>
            <a:round/>
            <a:headEnd type="triangle" w="med" len="med"/>
            <a:tailEnd type="triangle" w="med" len="med"/>
          </a:ln>
        </p:spPr>
        <p:txBody>
          <a:bodyPr/>
          <a:lstStyle/>
          <a:p>
            <a:pPr>
              <a:defRPr/>
            </a:pPr>
            <a:endParaRPr lang="es-ES" sz="2116"/>
          </a:p>
        </p:txBody>
      </p:sp>
      <p:sp>
        <p:nvSpPr>
          <p:cNvPr id="25611" name="Text Box 1036">
            <a:extLst>
              <a:ext uri="{FF2B5EF4-FFF2-40B4-BE49-F238E27FC236}">
                <a16:creationId xmlns:a16="http://schemas.microsoft.com/office/drawing/2014/main" id="{CC1ED9FF-6C0F-B76F-2F2C-52E373A728BD}"/>
              </a:ext>
            </a:extLst>
          </p:cNvPr>
          <p:cNvSpPr txBox="1">
            <a:spLocks noChangeArrowheads="1"/>
          </p:cNvSpPr>
          <p:nvPr/>
        </p:nvSpPr>
        <p:spPr bwMode="auto">
          <a:xfrm>
            <a:off x="3240088" y="5519738"/>
            <a:ext cx="4991100" cy="385762"/>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1904" dirty="0">
                <a:solidFill>
                  <a:schemeClr val="bg1"/>
                </a:solidFill>
                <a:latin typeface="Arial" panose="020B0604020202020204" pitchFamily="34" charset="0"/>
              </a:rPr>
              <a:t>represents an energy difference of 1 </a:t>
            </a:r>
            <a:r>
              <a:rPr lang="en-US" altLang="es-ES" sz="1904" dirty="0" err="1">
                <a:solidFill>
                  <a:schemeClr val="bg1"/>
                </a:solidFill>
                <a:latin typeface="Arial" panose="020B0604020202020204" pitchFamily="34" charset="0"/>
              </a:rPr>
              <a:t>mRy</a:t>
            </a:r>
            <a:endParaRPr lang="en-US" altLang="es-ES" sz="1904" dirty="0">
              <a:solidFill>
                <a:schemeClr val="bg1"/>
              </a:solidFill>
              <a:latin typeface="Arial" panose="020B0604020202020204" pitchFamily="34" charset="0"/>
            </a:endParaRPr>
          </a:p>
        </p:txBody>
      </p:sp>
      <p:sp>
        <p:nvSpPr>
          <p:cNvPr id="62475" name="Text Box 1037">
            <a:extLst>
              <a:ext uri="{FF2B5EF4-FFF2-40B4-BE49-F238E27FC236}">
                <a16:creationId xmlns:a16="http://schemas.microsoft.com/office/drawing/2014/main" id="{BBF54545-49EA-BF5B-A1BD-D2F7CD8B2843}"/>
              </a:ext>
            </a:extLst>
          </p:cNvPr>
          <p:cNvSpPr txBox="1">
            <a:spLocks noChangeArrowheads="1"/>
          </p:cNvSpPr>
          <p:nvPr/>
        </p:nvSpPr>
        <p:spPr bwMode="auto">
          <a:xfrm>
            <a:off x="7932738" y="6207125"/>
            <a:ext cx="1884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b="1">
                <a:solidFill>
                  <a:schemeClr val="bg1"/>
                </a:solidFill>
                <a:latin typeface="Arial" panose="020B0604020202020204" pitchFamily="34" charset="0"/>
              </a:defRPr>
            </a:lvl1pPr>
            <a:lvl2pPr marL="742950" indent="-285750">
              <a:spcBef>
                <a:spcPct val="20000"/>
              </a:spcBef>
              <a:buChar char="–"/>
              <a:defRPr sz="2000" b="1">
                <a:solidFill>
                  <a:schemeClr val="bg1"/>
                </a:solidFill>
                <a:latin typeface="Arial" panose="020B0604020202020204" pitchFamily="34" charset="0"/>
              </a:defRPr>
            </a:lvl2pPr>
            <a:lvl3pPr marL="1143000" indent="-228600">
              <a:spcBef>
                <a:spcPct val="20000"/>
              </a:spcBef>
              <a:buChar char="•"/>
              <a:defRPr sz="1500" b="1">
                <a:solidFill>
                  <a:schemeClr val="bg1"/>
                </a:solidFill>
                <a:latin typeface="Arial" panose="020B0604020202020204" pitchFamily="34" charset="0"/>
              </a:defRPr>
            </a:lvl3pPr>
            <a:lvl4pPr marL="1600200" indent="-228600">
              <a:spcBef>
                <a:spcPct val="20000"/>
              </a:spcBef>
              <a:buChar char="–"/>
              <a:defRPr sz="1300" b="1">
                <a:solidFill>
                  <a:schemeClr val="bg1"/>
                </a:solidFill>
                <a:latin typeface="Arial" panose="020B0604020202020204" pitchFamily="34" charset="0"/>
              </a:defRPr>
            </a:lvl4pPr>
            <a:lvl5pPr marL="2057400" indent="-228600">
              <a:spcBef>
                <a:spcPct val="20000"/>
              </a:spcBef>
              <a:buChar char="»"/>
              <a:defRPr sz="11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1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1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1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1600"/>
              <a:t>Madhura Marathe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1A6066B6-0859-F445-7B22-59A6E419895F}"/>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6F1BA886-FCF9-A647-911D-A95F39A6F0CE}" type="slidenum">
              <a:rPr lang="en-US" altLang="es-ES" sz="1481" b="0"/>
              <a:pPr algn="l" eaLnBrk="1" hangingPunct="1">
                <a:defRPr/>
              </a:pPr>
              <a:t>52</a:t>
            </a:fld>
            <a:endParaRPr lang="en-US" altLang="es-ES" sz="1481" b="0"/>
          </a:p>
        </p:txBody>
      </p:sp>
      <p:sp>
        <p:nvSpPr>
          <p:cNvPr id="63490" name="Rectangle 2">
            <a:extLst>
              <a:ext uri="{FF2B5EF4-FFF2-40B4-BE49-F238E27FC236}">
                <a16:creationId xmlns:a16="http://schemas.microsoft.com/office/drawing/2014/main" id="{0247F222-9AFF-5B9F-B83A-C19A39764456}"/>
              </a:ext>
            </a:extLst>
          </p:cNvPr>
          <p:cNvSpPr>
            <a:spLocks noGrp="1" noChangeArrowheads="1"/>
          </p:cNvSpPr>
          <p:nvPr>
            <p:ph type="title"/>
          </p:nvPr>
        </p:nvSpPr>
        <p:spPr/>
        <p:txBody>
          <a:bodyPr/>
          <a:lstStyle/>
          <a:p>
            <a:pPr eaLnBrk="1" hangingPunct="1"/>
            <a:r>
              <a:rPr lang="en-US" altLang="es-ES" sz="2800"/>
              <a:t>Convergence with respect to  </a:t>
            </a:r>
            <a:br>
              <a:rPr lang="en-US" altLang="es-ES" sz="2800"/>
            </a:br>
            <a:r>
              <a:rPr lang="en-US" altLang="es-ES" sz="2800"/>
              <a:t>k-points and smearing width</a:t>
            </a:r>
          </a:p>
        </p:txBody>
      </p:sp>
      <p:pic>
        <p:nvPicPr>
          <p:cNvPr id="63491" name="Picture 3">
            <a:extLst>
              <a:ext uri="{FF2B5EF4-FFF2-40B4-BE49-F238E27FC236}">
                <a16:creationId xmlns:a16="http://schemas.microsoft.com/office/drawing/2014/main" id="{574D0395-3D3D-6B47-15BB-BC981A0B8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1013"/>
            <a:ext cx="6421438"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4">
            <a:extLst>
              <a:ext uri="{FF2B5EF4-FFF2-40B4-BE49-F238E27FC236}">
                <a16:creationId xmlns:a16="http://schemas.microsoft.com/office/drawing/2014/main" id="{21D3D0F3-57BB-2EC6-43DF-F148C15B567C}"/>
              </a:ext>
            </a:extLst>
          </p:cNvPr>
          <p:cNvSpPr txBox="1">
            <a:spLocks noChangeArrowheads="1"/>
          </p:cNvSpPr>
          <p:nvPr/>
        </p:nvSpPr>
        <p:spPr bwMode="auto">
          <a:xfrm>
            <a:off x="7448550" y="6045200"/>
            <a:ext cx="2073275" cy="288925"/>
          </a:xfrm>
          <a:prstGeom prst="rect">
            <a:avLst/>
          </a:prstGeom>
          <a:noFill/>
          <a:ln>
            <a:noFill/>
          </a:ln>
        </p:spPr>
        <p:txBody>
          <a:bodyPr>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spcBef>
                <a:spcPct val="50000"/>
              </a:spcBef>
              <a:defRPr/>
            </a:pPr>
            <a:r>
              <a:rPr lang="en-US" altLang="es-ES" sz="1269" b="0">
                <a:latin typeface="Arial" panose="020B0604020202020204" pitchFamily="34" charset="0"/>
              </a:rPr>
              <a:t>R. Gebauer</a:t>
            </a:r>
          </a:p>
        </p:txBody>
      </p:sp>
      <p:sp>
        <p:nvSpPr>
          <p:cNvPr id="26630" name="Text Box 5">
            <a:extLst>
              <a:ext uri="{FF2B5EF4-FFF2-40B4-BE49-F238E27FC236}">
                <a16:creationId xmlns:a16="http://schemas.microsoft.com/office/drawing/2014/main" id="{BE575DF4-1950-22B5-6DA9-B7DC3838C430}"/>
              </a:ext>
            </a:extLst>
          </p:cNvPr>
          <p:cNvSpPr txBox="1">
            <a:spLocks noChangeArrowheads="1"/>
          </p:cNvSpPr>
          <p:nvPr/>
        </p:nvSpPr>
        <p:spPr bwMode="auto">
          <a:xfrm>
            <a:off x="2176463" y="1755775"/>
            <a:ext cx="6032500" cy="4841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algn="ctr" eaLnBrk="1" hangingPunct="1">
              <a:defRPr/>
            </a:pPr>
            <a:r>
              <a:rPr lang="en-US" altLang="es-ES" sz="2539" b="0" dirty="0">
                <a:solidFill>
                  <a:srgbClr val="0000FF"/>
                </a:solidFill>
                <a:latin typeface="Arial" panose="020B0604020202020204" pitchFamily="34" charset="0"/>
              </a:rPr>
              <a:t>e.g., for bcc Fe, using 14 </a:t>
            </a:r>
            <a:r>
              <a:rPr lang="en-US" altLang="es-ES" sz="2539" b="0" dirty="0">
                <a:solidFill>
                  <a:srgbClr val="0000FF"/>
                </a:solidFill>
                <a:latin typeface="Arial" panose="020B0604020202020204" pitchFamily="34" charset="0"/>
                <a:sym typeface="Symbol" pitchFamily="2" charset="2"/>
              </a:rPr>
              <a:t>14  14 grid:</a:t>
            </a:r>
            <a:r>
              <a:rPr lang="en-US" altLang="es-ES" sz="2539" dirty="0">
                <a:solidFill>
                  <a:srgbClr val="0000FF"/>
                </a:solidFill>
                <a:latin typeface="Courier New" panose="02070309020205020404" pitchFamily="49" charset="0"/>
                <a:sym typeface="Symbol" pitchFamily="2" charset="2"/>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EBBD8185-B7EF-2F31-7C55-50FF11D52B3A}"/>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7D969835-2270-7441-98B0-84B745009429}" type="slidenum">
              <a:rPr lang="en-US" altLang="es-ES" sz="1481" b="0"/>
              <a:pPr algn="l" eaLnBrk="1" hangingPunct="1">
                <a:defRPr/>
              </a:pPr>
              <a:t>53</a:t>
            </a:fld>
            <a:endParaRPr lang="en-US" altLang="es-ES" sz="1481" b="0"/>
          </a:p>
        </p:txBody>
      </p:sp>
      <p:sp>
        <p:nvSpPr>
          <p:cNvPr id="64514" name="Rectangle 2">
            <a:extLst>
              <a:ext uri="{FF2B5EF4-FFF2-40B4-BE49-F238E27FC236}">
                <a16:creationId xmlns:a16="http://schemas.microsoft.com/office/drawing/2014/main" id="{467137EF-BB7B-8629-22E2-640B9C6EF07C}"/>
              </a:ext>
            </a:extLst>
          </p:cNvPr>
          <p:cNvSpPr>
            <a:spLocks noGrp="1" noChangeArrowheads="1"/>
          </p:cNvSpPr>
          <p:nvPr>
            <p:ph type="title"/>
          </p:nvPr>
        </p:nvSpPr>
        <p:spPr>
          <a:xfrm>
            <a:off x="0" y="0"/>
            <a:ext cx="9344025" cy="884238"/>
          </a:xfrm>
        </p:spPr>
        <p:txBody>
          <a:bodyPr/>
          <a:lstStyle/>
          <a:p>
            <a:pPr eaLnBrk="1" hangingPunct="1"/>
            <a:r>
              <a:rPr lang="en-US" altLang="es-ES" sz="2800"/>
              <a:t>Smearing for molecules</a:t>
            </a:r>
          </a:p>
        </p:txBody>
      </p:sp>
      <p:sp>
        <p:nvSpPr>
          <p:cNvPr id="64515" name="Rectangle 3">
            <a:extLst>
              <a:ext uri="{FF2B5EF4-FFF2-40B4-BE49-F238E27FC236}">
                <a16:creationId xmlns:a16="http://schemas.microsoft.com/office/drawing/2014/main" id="{CE95B21B-8240-E207-7611-3DE9B41AD5EA}"/>
              </a:ext>
            </a:extLst>
          </p:cNvPr>
          <p:cNvSpPr>
            <a:spLocks noGrp="1" noChangeArrowheads="1"/>
          </p:cNvSpPr>
          <p:nvPr>
            <p:ph type="body" idx="1"/>
          </p:nvPr>
        </p:nvSpPr>
        <p:spPr>
          <a:xfrm>
            <a:off x="82550" y="1784350"/>
            <a:ext cx="10220325" cy="4352925"/>
          </a:xfrm>
        </p:spPr>
        <p:txBody>
          <a:bodyPr/>
          <a:lstStyle/>
          <a:p>
            <a:pPr marL="0" indent="0" algn="ctr" eaLnBrk="1" hangingPunct="1">
              <a:buFontTx/>
              <a:buNone/>
            </a:pPr>
            <a:r>
              <a:rPr lang="en-US" altLang="es-ES" sz="2000"/>
              <a:t>Consider a molecule where HOMO is multiply degenerate and only partially occupied.</a:t>
            </a:r>
          </a:p>
          <a:p>
            <a:pPr marL="0" indent="0" algn="ctr" eaLnBrk="1" hangingPunct="1">
              <a:buFontTx/>
              <a:buNone/>
            </a:pPr>
            <a:endParaRPr lang="en-US" altLang="es-ES" sz="2000"/>
          </a:p>
          <a:p>
            <a:pPr marL="0" indent="0" algn="ctr" eaLnBrk="1" hangingPunct="1">
              <a:buFontTx/>
              <a:buNone/>
            </a:pPr>
            <a:r>
              <a:rPr lang="en-US" altLang="es-ES" sz="2000"/>
              <a:t>If we don’t permit fractional occupancies…the code will occupy only one (or some) of the degenerate states, resulting in wrong symmetry.</a:t>
            </a:r>
          </a:p>
          <a:p>
            <a:pPr marL="0" indent="0" algn="ctr" eaLnBrk="1" hangingPunct="1">
              <a:buFontTx/>
              <a:buNone/>
            </a:pPr>
            <a:endParaRPr lang="en-US" altLang="es-ES" sz="2000"/>
          </a:p>
          <a:p>
            <a:pPr marL="0" indent="0" algn="ctr" eaLnBrk="1" hangingPunct="1">
              <a:buFontTx/>
              <a:buNone/>
            </a:pPr>
            <a:r>
              <a:rPr lang="en-US" altLang="es-ES" sz="2000"/>
              <a:t>Smearing will fix this problem.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a:extLst>
              <a:ext uri="{FF2B5EF4-FFF2-40B4-BE49-F238E27FC236}">
                <a16:creationId xmlns:a16="http://schemas.microsoft.com/office/drawing/2014/main" id="{42930341-D441-C44E-377A-BC9502ABD66A}"/>
              </a:ext>
            </a:extLst>
          </p:cNvPr>
          <p:cNvSpPr txBox="1">
            <a:spLocks noChangeArrowheads="1"/>
          </p:cNvSpPr>
          <p:nvPr/>
        </p:nvSpPr>
        <p:spPr bwMode="auto">
          <a:xfrm>
            <a:off x="0" y="0"/>
            <a:ext cx="103838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endParaRPr lang="es-ES" altLang="es-ES" sz="2800">
              <a:solidFill>
                <a:srgbClr val="FFFF00"/>
              </a:solidFill>
              <a:cs typeface="Arial" panose="020B0604020202020204" pitchFamily="34" charset="0"/>
            </a:endParaRPr>
          </a:p>
        </p:txBody>
      </p:sp>
      <p:sp>
        <p:nvSpPr>
          <p:cNvPr id="65538" name="Text Box 3">
            <a:extLst>
              <a:ext uri="{FF2B5EF4-FFF2-40B4-BE49-F238E27FC236}">
                <a16:creationId xmlns:a16="http://schemas.microsoft.com/office/drawing/2014/main" id="{74D24BE3-4CD9-723C-C516-57154F26B1E8}"/>
              </a:ext>
            </a:extLst>
          </p:cNvPr>
          <p:cNvSpPr txBox="1">
            <a:spLocks noChangeArrowheads="1"/>
          </p:cNvSpPr>
          <p:nvPr/>
        </p:nvSpPr>
        <p:spPr bwMode="auto">
          <a:xfrm>
            <a:off x="0" y="0"/>
            <a:ext cx="99933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Intrinsically aperiodic systems simulated with periodic boundary conditions: the supercell approach</a:t>
            </a:r>
          </a:p>
        </p:txBody>
      </p:sp>
      <p:sp>
        <p:nvSpPr>
          <p:cNvPr id="65539" name="Text Box 4">
            <a:extLst>
              <a:ext uri="{FF2B5EF4-FFF2-40B4-BE49-F238E27FC236}">
                <a16:creationId xmlns:a16="http://schemas.microsoft.com/office/drawing/2014/main" id="{4E71E40E-BE27-BBE0-5658-02A3DBCDD610}"/>
              </a:ext>
            </a:extLst>
          </p:cNvPr>
          <p:cNvSpPr txBox="1">
            <a:spLocks noChangeArrowheads="1"/>
          </p:cNvSpPr>
          <p:nvPr/>
        </p:nvSpPr>
        <p:spPr bwMode="auto">
          <a:xfrm>
            <a:off x="293688" y="2057400"/>
            <a:ext cx="97932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How can we simulate systems where the periodicity is broken?</a:t>
            </a:r>
          </a:p>
          <a:p>
            <a:pPr eaLnBrk="1" hangingPunct="1">
              <a:spcBef>
                <a:spcPct val="50000"/>
              </a:spcBef>
              <a:buFontTx/>
              <a:buNone/>
            </a:pPr>
            <a:r>
              <a:rPr lang="en-US" altLang="es-ES" sz="2000"/>
              <a:t>	</a:t>
            </a:r>
            <a:r>
              <a:rPr lang="en-US" altLang="es-ES" sz="2000">
                <a:solidFill>
                  <a:srgbClr val="00FFFF"/>
                </a:solidFill>
              </a:rPr>
              <a:t>- Defects:</a:t>
            </a:r>
          </a:p>
          <a:p>
            <a:pPr eaLnBrk="1" hangingPunct="1">
              <a:spcBef>
                <a:spcPct val="50000"/>
              </a:spcBef>
              <a:buFontTx/>
              <a:buNone/>
            </a:pPr>
            <a:r>
              <a:rPr lang="en-US" altLang="es-ES" sz="2000"/>
              <a:t>		Point defects (interstitials, vacancies,…)</a:t>
            </a:r>
          </a:p>
          <a:p>
            <a:pPr eaLnBrk="1" hangingPunct="1">
              <a:spcBef>
                <a:spcPct val="50000"/>
              </a:spcBef>
              <a:buFontTx/>
              <a:buNone/>
            </a:pPr>
            <a:r>
              <a:rPr lang="en-US" altLang="es-ES" sz="2000"/>
              <a:t>		Extended defects (surfaces, edges, steps,…)</a:t>
            </a:r>
          </a:p>
          <a:p>
            <a:pPr eaLnBrk="1" hangingPunct="1">
              <a:spcBef>
                <a:spcPct val="50000"/>
              </a:spcBef>
              <a:buFontTx/>
              <a:buNone/>
            </a:pPr>
            <a:r>
              <a:rPr lang="en-US" altLang="es-ES" sz="2000"/>
              <a:t>	</a:t>
            </a:r>
            <a:r>
              <a:rPr lang="en-US" altLang="es-ES" sz="2000">
                <a:solidFill>
                  <a:srgbClr val="00FFFF"/>
                </a:solidFill>
              </a:rPr>
              <a:t>- Molecules or clusters</a:t>
            </a:r>
          </a:p>
        </p:txBody>
      </p:sp>
      <p:sp>
        <p:nvSpPr>
          <p:cNvPr id="357381" name="Text Box 5">
            <a:extLst>
              <a:ext uri="{FF2B5EF4-FFF2-40B4-BE49-F238E27FC236}">
                <a16:creationId xmlns:a16="http://schemas.microsoft.com/office/drawing/2014/main" id="{68B45565-9BD9-1219-50AF-3106BB3F7425}"/>
              </a:ext>
            </a:extLst>
          </p:cNvPr>
          <p:cNvSpPr txBox="1">
            <a:spLocks noChangeArrowheads="1"/>
          </p:cNvSpPr>
          <p:nvPr/>
        </p:nvSpPr>
        <p:spPr bwMode="auto">
          <a:xfrm>
            <a:off x="560388" y="5029200"/>
            <a:ext cx="92598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FF00"/>
                </a:solidFill>
              </a:rPr>
              <a:t>Solution:</a:t>
            </a:r>
          </a:p>
          <a:p>
            <a:pPr algn="ctr" eaLnBrk="1" hangingPunct="1">
              <a:spcBef>
                <a:spcPct val="50000"/>
              </a:spcBef>
              <a:buFontTx/>
              <a:buNone/>
            </a:pPr>
            <a:r>
              <a:rPr lang="en-US" altLang="es-ES" sz="2000">
                <a:solidFill>
                  <a:srgbClr val="FFFF00"/>
                </a:solidFill>
              </a:rPr>
              <a:t>Supercell approach + periodic boundary conditions</a:t>
            </a:r>
          </a:p>
        </p:txBody>
      </p:sp>
      <p:sp>
        <p:nvSpPr>
          <p:cNvPr id="357382" name="Text Box 6">
            <a:extLst>
              <a:ext uri="{FF2B5EF4-FFF2-40B4-BE49-F238E27FC236}">
                <a16:creationId xmlns:a16="http://schemas.microsoft.com/office/drawing/2014/main" id="{6D0F53FD-520F-C29A-AB68-8FDFDD687F29}"/>
              </a:ext>
            </a:extLst>
          </p:cNvPr>
          <p:cNvSpPr txBox="1">
            <a:spLocks noChangeArrowheads="1"/>
          </p:cNvSpPr>
          <p:nvPr/>
        </p:nvSpPr>
        <p:spPr bwMode="auto">
          <a:xfrm>
            <a:off x="923925" y="6248400"/>
            <a:ext cx="853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Make sure that the physical and chemical properties are converged with respect to the size of the supercell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7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1" grpId="0"/>
      <p:bldP spid="35738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a:extLst>
              <a:ext uri="{FF2B5EF4-FFF2-40B4-BE49-F238E27FC236}">
                <a16:creationId xmlns:a16="http://schemas.microsoft.com/office/drawing/2014/main" id="{FE9F0F27-7FCD-3C71-44C0-ED379428B04E}"/>
              </a:ext>
            </a:extLst>
          </p:cNvPr>
          <p:cNvSpPr txBox="1">
            <a:spLocks noChangeArrowheads="1"/>
          </p:cNvSpPr>
          <p:nvPr/>
        </p:nvSpPr>
        <p:spPr bwMode="auto">
          <a:xfrm>
            <a:off x="0" y="0"/>
            <a:ext cx="46593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The supercell approach for molecules or clusters</a:t>
            </a:r>
          </a:p>
        </p:txBody>
      </p:sp>
      <p:sp>
        <p:nvSpPr>
          <p:cNvPr id="66562" name="Text Box 6">
            <a:extLst>
              <a:ext uri="{FF2B5EF4-FFF2-40B4-BE49-F238E27FC236}">
                <a16:creationId xmlns:a16="http://schemas.microsoft.com/office/drawing/2014/main" id="{ECF9C5C3-9A9C-7247-6620-74BAF15636CA}"/>
              </a:ext>
            </a:extLst>
          </p:cNvPr>
          <p:cNvSpPr txBox="1">
            <a:spLocks noChangeArrowheads="1"/>
          </p:cNvSpPr>
          <p:nvPr/>
        </p:nvSpPr>
        <p:spPr bwMode="auto">
          <a:xfrm>
            <a:off x="4695825" y="3124200"/>
            <a:ext cx="5103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Make sure that the physical and chemical properties are converged with respect to the size of the supercell</a:t>
            </a:r>
          </a:p>
        </p:txBody>
      </p:sp>
      <p:pic>
        <p:nvPicPr>
          <p:cNvPr id="66563" name="Picture 7">
            <a:extLst>
              <a:ext uri="{FF2B5EF4-FFF2-40B4-BE49-F238E27FC236}">
                <a16:creationId xmlns:a16="http://schemas.microsoft.com/office/drawing/2014/main" id="{4E8FD328-5A8A-9730-F612-61C37B470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570038"/>
            <a:ext cx="2841625"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4" name="Text Box 8">
            <a:extLst>
              <a:ext uri="{FF2B5EF4-FFF2-40B4-BE49-F238E27FC236}">
                <a16:creationId xmlns:a16="http://schemas.microsoft.com/office/drawing/2014/main" id="{5F08BBF1-FD79-4D44-6DC9-97505A6BE2A8}"/>
              </a:ext>
            </a:extLst>
          </p:cNvPr>
          <p:cNvSpPr txBox="1">
            <a:spLocks noChangeArrowheads="1"/>
          </p:cNvSpPr>
          <p:nvPr/>
        </p:nvSpPr>
        <p:spPr bwMode="auto">
          <a:xfrm>
            <a:off x="80963" y="4373563"/>
            <a:ext cx="519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1600"/>
              <a:t>M. C. Payne </a:t>
            </a:r>
            <a:r>
              <a:rPr lang="en-US" altLang="es-ES" sz="1600" i="1"/>
              <a:t>et al</a:t>
            </a:r>
            <a:r>
              <a:rPr lang="en-US" altLang="es-ES" sz="1600"/>
              <a:t>., Rev. Mod. Phys. 64, 1045 (1992)</a:t>
            </a:r>
          </a:p>
        </p:txBody>
      </p:sp>
      <p:sp>
        <p:nvSpPr>
          <p:cNvPr id="66565" name="Text Box 9">
            <a:extLst>
              <a:ext uri="{FF2B5EF4-FFF2-40B4-BE49-F238E27FC236}">
                <a16:creationId xmlns:a16="http://schemas.microsoft.com/office/drawing/2014/main" id="{317E88D6-BDA9-46F9-F423-E6BE50FE785D}"/>
              </a:ext>
            </a:extLst>
          </p:cNvPr>
          <p:cNvSpPr txBox="1">
            <a:spLocks noChangeArrowheads="1"/>
          </p:cNvSpPr>
          <p:nvPr/>
        </p:nvSpPr>
        <p:spPr bwMode="auto">
          <a:xfrm>
            <a:off x="4205288" y="1600200"/>
            <a:ext cx="6086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Introduce a </a:t>
            </a:r>
            <a:r>
              <a:rPr lang="en-US" altLang="es-ES" sz="2000">
                <a:solidFill>
                  <a:srgbClr val="FFFF00"/>
                </a:solidFill>
              </a:rPr>
              <a:t>vacuum region</a:t>
            </a:r>
            <a:r>
              <a:rPr lang="en-US" altLang="es-ES" sz="2000"/>
              <a:t> that should be large enough that periodic images corresponding to adjacent replicas of the supercell do not interact significantly</a:t>
            </a:r>
          </a:p>
        </p:txBody>
      </p:sp>
      <p:sp>
        <p:nvSpPr>
          <p:cNvPr id="358410" name="Text Box 10">
            <a:extLst>
              <a:ext uri="{FF2B5EF4-FFF2-40B4-BE49-F238E27FC236}">
                <a16:creationId xmlns:a16="http://schemas.microsoft.com/office/drawing/2014/main" id="{9C907202-DFD6-2589-7F8D-75430978E8AB}"/>
              </a:ext>
            </a:extLst>
          </p:cNvPr>
          <p:cNvSpPr txBox="1">
            <a:spLocks noChangeArrowheads="1"/>
          </p:cNvSpPr>
          <p:nvPr/>
        </p:nvSpPr>
        <p:spPr bwMode="auto">
          <a:xfrm>
            <a:off x="2295525" y="48006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FF00"/>
                </a:solidFill>
              </a:rPr>
              <a:t>Sometimes convergence is difficult to achieve</a:t>
            </a:r>
          </a:p>
        </p:txBody>
      </p:sp>
      <p:sp>
        <p:nvSpPr>
          <p:cNvPr id="358411" name="Text Box 11">
            <a:extLst>
              <a:ext uri="{FF2B5EF4-FFF2-40B4-BE49-F238E27FC236}">
                <a16:creationId xmlns:a16="http://schemas.microsoft.com/office/drawing/2014/main" id="{E696EAE2-A50D-5526-CCB3-2A8F2EF14C3E}"/>
              </a:ext>
            </a:extLst>
          </p:cNvPr>
          <p:cNvSpPr txBox="1">
            <a:spLocks noChangeArrowheads="1"/>
          </p:cNvSpPr>
          <p:nvPr/>
        </p:nvSpPr>
        <p:spPr bwMode="auto">
          <a:xfrm>
            <a:off x="0" y="5181600"/>
            <a:ext cx="103838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00FFFF"/>
                </a:solidFill>
              </a:rPr>
              <a:t>Charged molecules:</a:t>
            </a:r>
            <a:r>
              <a:rPr lang="en-US" altLang="es-ES" sz="2000"/>
              <a:t> the electrostatic energy of an infinitely periodically replicated 			       charged system diverges.</a:t>
            </a:r>
          </a:p>
          <a:p>
            <a:pPr eaLnBrk="1" hangingPunct="1">
              <a:spcBef>
                <a:spcPct val="50000"/>
              </a:spcBef>
              <a:buFontTx/>
              <a:buNone/>
            </a:pPr>
            <a:r>
              <a:rPr lang="en-US" altLang="es-ES" sz="2000"/>
              <a:t>		       </a:t>
            </a:r>
            <a:r>
              <a:rPr lang="en-US" altLang="es-ES" sz="2000">
                <a:solidFill>
                  <a:srgbClr val="00FFFF"/>
                </a:solidFill>
              </a:rPr>
              <a:t>Typical solution:</a:t>
            </a:r>
            <a:r>
              <a:rPr lang="en-US" altLang="es-ES" sz="2000"/>
              <a:t> compensate the charge with a uniformly 			       spread of background charge of opposite sign (a jellium)</a:t>
            </a:r>
          </a:p>
          <a:p>
            <a:pPr eaLnBrk="1" hangingPunct="1">
              <a:spcBef>
                <a:spcPct val="50000"/>
              </a:spcBef>
              <a:buFontTx/>
              <a:buNone/>
            </a:pPr>
            <a:r>
              <a:rPr lang="en-US" altLang="es-ES" sz="2000"/>
              <a:t>		       In Siesta, use the input variable </a:t>
            </a:r>
            <a:r>
              <a:rPr lang="en-US" altLang="es-ES" sz="2000">
                <a:solidFill>
                  <a:srgbClr val="00FFFF"/>
                </a:solidFill>
              </a:rPr>
              <a:t>NetCharge </a:t>
            </a:r>
            <a:r>
              <a:rPr lang="en-US" altLang="es-ES" sz="2000"/>
              <a:t>(for SC, FCC, BCC)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0" grpId="0"/>
      <p:bldP spid="3584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a:extLst>
              <a:ext uri="{FF2B5EF4-FFF2-40B4-BE49-F238E27FC236}">
                <a16:creationId xmlns:a16="http://schemas.microsoft.com/office/drawing/2014/main" id="{1C92A914-F5FB-C333-E4A0-9FFB27DBBF2C}"/>
              </a:ext>
            </a:extLst>
          </p:cNvPr>
          <p:cNvSpPr txBox="1">
            <a:spLocks noChangeArrowheads="1"/>
          </p:cNvSpPr>
          <p:nvPr/>
        </p:nvSpPr>
        <p:spPr bwMode="auto">
          <a:xfrm>
            <a:off x="0" y="0"/>
            <a:ext cx="46593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The supercell approach for molecules or clusters</a:t>
            </a:r>
          </a:p>
        </p:txBody>
      </p:sp>
      <p:sp>
        <p:nvSpPr>
          <p:cNvPr id="67586" name="Text Box 3">
            <a:extLst>
              <a:ext uri="{FF2B5EF4-FFF2-40B4-BE49-F238E27FC236}">
                <a16:creationId xmlns:a16="http://schemas.microsoft.com/office/drawing/2014/main" id="{83C732B1-0285-A24C-9C21-F7B181963F0A}"/>
              </a:ext>
            </a:extLst>
          </p:cNvPr>
          <p:cNvSpPr txBox="1">
            <a:spLocks noChangeArrowheads="1"/>
          </p:cNvSpPr>
          <p:nvPr/>
        </p:nvSpPr>
        <p:spPr bwMode="auto">
          <a:xfrm>
            <a:off x="4695825" y="3124200"/>
            <a:ext cx="5103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Make sure that the physical and chemical properties are converged with respect to the size of the supercell</a:t>
            </a:r>
          </a:p>
        </p:txBody>
      </p:sp>
      <p:pic>
        <p:nvPicPr>
          <p:cNvPr id="67587" name="Picture 4">
            <a:extLst>
              <a:ext uri="{FF2B5EF4-FFF2-40B4-BE49-F238E27FC236}">
                <a16:creationId xmlns:a16="http://schemas.microsoft.com/office/drawing/2014/main" id="{6A8949FE-5532-83A0-C0F7-2647ADD42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570038"/>
            <a:ext cx="2841625"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Text Box 5">
            <a:extLst>
              <a:ext uri="{FF2B5EF4-FFF2-40B4-BE49-F238E27FC236}">
                <a16:creationId xmlns:a16="http://schemas.microsoft.com/office/drawing/2014/main" id="{10780D33-6E30-5A0C-98CC-32986680434F}"/>
              </a:ext>
            </a:extLst>
          </p:cNvPr>
          <p:cNvSpPr txBox="1">
            <a:spLocks noChangeArrowheads="1"/>
          </p:cNvSpPr>
          <p:nvPr/>
        </p:nvSpPr>
        <p:spPr bwMode="auto">
          <a:xfrm>
            <a:off x="80963" y="4373563"/>
            <a:ext cx="519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1600"/>
              <a:t>M. C. Payne </a:t>
            </a:r>
            <a:r>
              <a:rPr lang="en-US" altLang="es-ES" sz="1600" i="1"/>
              <a:t>et al</a:t>
            </a:r>
            <a:r>
              <a:rPr lang="en-US" altLang="es-ES" sz="1600"/>
              <a:t>., Rev. Mod. Phys. 64, 1045 (1992)</a:t>
            </a:r>
          </a:p>
        </p:txBody>
      </p:sp>
      <p:sp>
        <p:nvSpPr>
          <p:cNvPr id="67589" name="Text Box 6">
            <a:extLst>
              <a:ext uri="{FF2B5EF4-FFF2-40B4-BE49-F238E27FC236}">
                <a16:creationId xmlns:a16="http://schemas.microsoft.com/office/drawing/2014/main" id="{01CAC094-D7B7-DE4D-EDA3-03FDCBC2A3B3}"/>
              </a:ext>
            </a:extLst>
          </p:cNvPr>
          <p:cNvSpPr txBox="1">
            <a:spLocks noChangeArrowheads="1"/>
          </p:cNvSpPr>
          <p:nvPr/>
        </p:nvSpPr>
        <p:spPr bwMode="auto">
          <a:xfrm>
            <a:off x="4205288" y="1600200"/>
            <a:ext cx="6086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Introduce a </a:t>
            </a:r>
            <a:r>
              <a:rPr lang="en-US" altLang="es-ES" sz="2000">
                <a:solidFill>
                  <a:srgbClr val="FFFF00"/>
                </a:solidFill>
              </a:rPr>
              <a:t>vacuum region</a:t>
            </a:r>
            <a:r>
              <a:rPr lang="en-US" altLang="es-ES" sz="2000"/>
              <a:t> that should be large enough that periodic images corresponding to adjacent replicas of the supercell do not interact significantly</a:t>
            </a:r>
          </a:p>
        </p:txBody>
      </p:sp>
      <p:sp>
        <p:nvSpPr>
          <p:cNvPr id="67590" name="Text Box 7">
            <a:extLst>
              <a:ext uri="{FF2B5EF4-FFF2-40B4-BE49-F238E27FC236}">
                <a16:creationId xmlns:a16="http://schemas.microsoft.com/office/drawing/2014/main" id="{74650547-1BC6-EE2F-183C-409D74B80406}"/>
              </a:ext>
            </a:extLst>
          </p:cNvPr>
          <p:cNvSpPr txBox="1">
            <a:spLocks noChangeArrowheads="1"/>
          </p:cNvSpPr>
          <p:nvPr/>
        </p:nvSpPr>
        <p:spPr bwMode="auto">
          <a:xfrm>
            <a:off x="2295525" y="48006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FF00"/>
                </a:solidFill>
              </a:rPr>
              <a:t>Sometimes convergence is difficult to achieve</a:t>
            </a:r>
          </a:p>
        </p:txBody>
      </p:sp>
      <p:grpSp>
        <p:nvGrpSpPr>
          <p:cNvPr id="67591" name="Group 11">
            <a:extLst>
              <a:ext uri="{FF2B5EF4-FFF2-40B4-BE49-F238E27FC236}">
                <a16:creationId xmlns:a16="http://schemas.microsoft.com/office/drawing/2014/main" id="{75DB7838-30DE-C235-E9B7-1EA9A342D566}"/>
              </a:ext>
            </a:extLst>
          </p:cNvPr>
          <p:cNvGrpSpPr>
            <a:grpSpLocks/>
          </p:cNvGrpSpPr>
          <p:nvPr/>
        </p:nvGrpSpPr>
        <p:grpSpPr bwMode="auto">
          <a:xfrm>
            <a:off x="0" y="5181600"/>
            <a:ext cx="10383838" cy="1830388"/>
            <a:chOff x="0" y="3264"/>
            <a:chExt cx="6541" cy="1153"/>
          </a:xfrm>
        </p:grpSpPr>
        <p:sp>
          <p:nvSpPr>
            <p:cNvPr id="67592" name="Text Box 8">
              <a:extLst>
                <a:ext uri="{FF2B5EF4-FFF2-40B4-BE49-F238E27FC236}">
                  <a16:creationId xmlns:a16="http://schemas.microsoft.com/office/drawing/2014/main" id="{FD07D468-745B-2C54-3DF8-1B78F7807647}"/>
                </a:ext>
              </a:extLst>
            </p:cNvPr>
            <p:cNvSpPr txBox="1">
              <a:spLocks noChangeArrowheads="1"/>
            </p:cNvSpPr>
            <p:nvPr/>
          </p:nvSpPr>
          <p:spPr bwMode="auto">
            <a:xfrm>
              <a:off x="0" y="3264"/>
              <a:ext cx="6541" cy="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00FFFF"/>
                  </a:solidFill>
                </a:rPr>
                <a:t>Neutral polar molecules:</a:t>
              </a:r>
              <a:r>
                <a:rPr lang="en-US" altLang="es-ES" sz="2000"/>
                <a:t> the electrostatic interaction between dipoles decays as       and the quadropole-quadropole interaction decays as       </a:t>
              </a:r>
            </a:p>
            <a:p>
              <a:pPr algn="ctr" eaLnBrk="1" hangingPunct="1">
                <a:spcBef>
                  <a:spcPct val="50000"/>
                </a:spcBef>
                <a:buFontTx/>
                <a:buNone/>
              </a:pPr>
              <a:r>
                <a:rPr lang="en-US" altLang="es-ES" sz="2000"/>
                <a:t>Mechanism to eliminate the undesired inter-cell interactions can be devised modifying the Poisson equation that determines the electrostatic potential.</a:t>
              </a:r>
            </a:p>
            <a:p>
              <a:pPr algn="ctr" eaLnBrk="1" hangingPunct="1">
                <a:spcBef>
                  <a:spcPct val="50000"/>
                </a:spcBef>
                <a:buFontTx/>
                <a:buNone/>
              </a:pPr>
              <a:r>
                <a:rPr lang="en-US" altLang="es-ES" sz="1600"/>
                <a:t>G. Makov and M. C. Payne, Phys. Rev. B 51, 4014 (1995)</a:t>
              </a:r>
            </a:p>
          </p:txBody>
        </p:sp>
        <p:pic>
          <p:nvPicPr>
            <p:cNvPr id="67593" name="Picture 9">
              <a:extLst>
                <a:ext uri="{FF2B5EF4-FFF2-40B4-BE49-F238E27FC236}">
                  <a16:creationId xmlns:a16="http://schemas.microsoft.com/office/drawing/2014/main" id="{F3071853-151C-24B8-AB70-7DB3639FC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 y="3293"/>
              <a:ext cx="3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a:extLst>
                <a:ext uri="{FF2B5EF4-FFF2-40B4-BE49-F238E27FC236}">
                  <a16:creationId xmlns:a16="http://schemas.microsoft.com/office/drawing/2014/main" id="{D5D83B73-E6F6-CD79-0C85-138856DD0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 y="3485"/>
              <a:ext cx="3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a:extLst>
              <a:ext uri="{FF2B5EF4-FFF2-40B4-BE49-F238E27FC236}">
                <a16:creationId xmlns:a16="http://schemas.microsoft.com/office/drawing/2014/main" id="{1F8D8E68-3FFE-F966-6428-E9459677FC0E}"/>
              </a:ext>
            </a:extLst>
          </p:cNvPr>
          <p:cNvSpPr txBox="1">
            <a:spLocks noChangeArrowheads="1"/>
          </p:cNvSpPr>
          <p:nvPr/>
        </p:nvSpPr>
        <p:spPr bwMode="auto">
          <a:xfrm>
            <a:off x="0" y="0"/>
            <a:ext cx="46593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The supercell approach for point defects</a:t>
            </a:r>
          </a:p>
        </p:txBody>
      </p:sp>
      <p:sp>
        <p:nvSpPr>
          <p:cNvPr id="68610" name="Text Box 3">
            <a:extLst>
              <a:ext uri="{FF2B5EF4-FFF2-40B4-BE49-F238E27FC236}">
                <a16:creationId xmlns:a16="http://schemas.microsoft.com/office/drawing/2014/main" id="{10189980-7DC8-F276-25AE-0F13A4BC1FA8}"/>
              </a:ext>
            </a:extLst>
          </p:cNvPr>
          <p:cNvSpPr txBox="1">
            <a:spLocks noChangeArrowheads="1"/>
          </p:cNvSpPr>
          <p:nvPr/>
        </p:nvSpPr>
        <p:spPr bwMode="auto">
          <a:xfrm>
            <a:off x="4695825" y="3124200"/>
            <a:ext cx="5103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Charged defects present the same problems of convergence as charged molecules</a:t>
            </a:r>
          </a:p>
        </p:txBody>
      </p:sp>
      <p:sp>
        <p:nvSpPr>
          <p:cNvPr id="68611" name="Text Box 5">
            <a:extLst>
              <a:ext uri="{FF2B5EF4-FFF2-40B4-BE49-F238E27FC236}">
                <a16:creationId xmlns:a16="http://schemas.microsoft.com/office/drawing/2014/main" id="{2C877B55-86B4-4092-BF0A-7B165FE13575}"/>
              </a:ext>
            </a:extLst>
          </p:cNvPr>
          <p:cNvSpPr txBox="1">
            <a:spLocks noChangeArrowheads="1"/>
          </p:cNvSpPr>
          <p:nvPr/>
        </p:nvSpPr>
        <p:spPr bwMode="auto">
          <a:xfrm>
            <a:off x="80963" y="4373563"/>
            <a:ext cx="519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1600"/>
              <a:t>M. C. Payne </a:t>
            </a:r>
            <a:r>
              <a:rPr lang="en-US" altLang="es-ES" sz="1600" i="1"/>
              <a:t>et al</a:t>
            </a:r>
            <a:r>
              <a:rPr lang="en-US" altLang="es-ES" sz="1600"/>
              <a:t>., Rev. Mod. Phys. 64, 1045 (1992)</a:t>
            </a:r>
          </a:p>
        </p:txBody>
      </p:sp>
      <p:sp>
        <p:nvSpPr>
          <p:cNvPr id="68612" name="Text Box 6">
            <a:extLst>
              <a:ext uri="{FF2B5EF4-FFF2-40B4-BE49-F238E27FC236}">
                <a16:creationId xmlns:a16="http://schemas.microsoft.com/office/drawing/2014/main" id="{83C12BAD-2B0B-625E-FDAA-5EDBAAF85966}"/>
              </a:ext>
            </a:extLst>
          </p:cNvPr>
          <p:cNvSpPr txBox="1">
            <a:spLocks noChangeArrowheads="1"/>
          </p:cNvSpPr>
          <p:nvPr/>
        </p:nvSpPr>
        <p:spPr bwMode="auto">
          <a:xfrm>
            <a:off x="4205288" y="1600200"/>
            <a:ext cx="60864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Introduce a </a:t>
            </a:r>
            <a:r>
              <a:rPr lang="en-US" altLang="es-ES" sz="2000">
                <a:solidFill>
                  <a:srgbClr val="FFFF00"/>
                </a:solidFill>
              </a:rPr>
              <a:t>piece of bulk. </a:t>
            </a:r>
            <a:r>
              <a:rPr lang="en-US" altLang="es-ES" sz="2000"/>
              <a:t>The amount of bulk should be large enough that the periodic images of the defect do not interact significantly</a:t>
            </a:r>
          </a:p>
        </p:txBody>
      </p:sp>
      <p:pic>
        <p:nvPicPr>
          <p:cNvPr id="68613" name="Picture 12">
            <a:extLst>
              <a:ext uri="{FF2B5EF4-FFF2-40B4-BE49-F238E27FC236}">
                <a16:creationId xmlns:a16="http://schemas.microsoft.com/office/drawing/2014/main" id="{F68BE54B-166B-A7AA-AA2F-9633BE5F4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549400"/>
            <a:ext cx="2841625"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a:extLst>
              <a:ext uri="{FF2B5EF4-FFF2-40B4-BE49-F238E27FC236}">
                <a16:creationId xmlns:a16="http://schemas.microsoft.com/office/drawing/2014/main" id="{3B91065C-7632-D047-D66F-911E212CDC4C}"/>
              </a:ext>
            </a:extLst>
          </p:cNvPr>
          <p:cNvSpPr txBox="1">
            <a:spLocks noChangeArrowheads="1"/>
          </p:cNvSpPr>
          <p:nvPr/>
        </p:nvSpPr>
        <p:spPr bwMode="auto">
          <a:xfrm>
            <a:off x="0" y="0"/>
            <a:ext cx="65643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0" tIns="50349" rIns="100700" bIns="50349">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cs typeface="Arial" panose="020B0604020202020204" pitchFamily="34" charset="0"/>
              </a:rPr>
              <a:t>The supercell approach for surfaces: the slab geometry</a:t>
            </a:r>
          </a:p>
        </p:txBody>
      </p:sp>
      <p:sp>
        <p:nvSpPr>
          <p:cNvPr id="69634" name="Text Box 4">
            <a:extLst>
              <a:ext uri="{FF2B5EF4-FFF2-40B4-BE49-F238E27FC236}">
                <a16:creationId xmlns:a16="http://schemas.microsoft.com/office/drawing/2014/main" id="{41E4E889-A4DF-03E2-CF98-D1424CB971D2}"/>
              </a:ext>
            </a:extLst>
          </p:cNvPr>
          <p:cNvSpPr txBox="1">
            <a:spLocks noChangeArrowheads="1"/>
          </p:cNvSpPr>
          <p:nvPr/>
        </p:nvSpPr>
        <p:spPr bwMode="auto">
          <a:xfrm>
            <a:off x="80963" y="4830763"/>
            <a:ext cx="519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1600"/>
              <a:t>M. C. Payne </a:t>
            </a:r>
            <a:r>
              <a:rPr lang="en-US" altLang="es-ES" sz="1600" i="1"/>
              <a:t>et al</a:t>
            </a:r>
            <a:r>
              <a:rPr lang="en-US" altLang="es-ES" sz="1600"/>
              <a:t>., Rev. Mod. Phys. 64, 1045 (1992)</a:t>
            </a:r>
          </a:p>
        </p:txBody>
      </p:sp>
      <p:sp>
        <p:nvSpPr>
          <p:cNvPr id="69635" name="Text Box 5">
            <a:extLst>
              <a:ext uri="{FF2B5EF4-FFF2-40B4-BE49-F238E27FC236}">
                <a16:creationId xmlns:a16="http://schemas.microsoft.com/office/drawing/2014/main" id="{9D1A9491-00D8-F285-AE7E-CA0DFB6B54D7}"/>
              </a:ext>
            </a:extLst>
          </p:cNvPr>
          <p:cNvSpPr txBox="1">
            <a:spLocks noChangeArrowheads="1"/>
          </p:cNvSpPr>
          <p:nvPr/>
        </p:nvSpPr>
        <p:spPr bwMode="auto">
          <a:xfrm>
            <a:off x="4773613" y="1036638"/>
            <a:ext cx="494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The semi-infinite bulk is represented by </a:t>
            </a:r>
            <a:r>
              <a:rPr lang="en-US" altLang="es-ES" sz="2000">
                <a:solidFill>
                  <a:srgbClr val="FFFF00"/>
                </a:solidFill>
              </a:rPr>
              <a:t>a slab with two surfaces</a:t>
            </a:r>
          </a:p>
        </p:txBody>
      </p:sp>
      <p:pic>
        <p:nvPicPr>
          <p:cNvPr id="69636" name="Picture 7">
            <a:extLst>
              <a:ext uri="{FF2B5EF4-FFF2-40B4-BE49-F238E27FC236}">
                <a16:creationId xmlns:a16="http://schemas.microsoft.com/office/drawing/2014/main" id="{F1248933-B1E6-6969-48EB-6F1EF5A07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017588"/>
            <a:ext cx="2841625" cy="36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7" name="Line 8">
            <a:extLst>
              <a:ext uri="{FF2B5EF4-FFF2-40B4-BE49-F238E27FC236}">
                <a16:creationId xmlns:a16="http://schemas.microsoft.com/office/drawing/2014/main" id="{AD754CFC-F31E-B70F-77BB-498E60ADA968}"/>
              </a:ext>
            </a:extLst>
          </p:cNvPr>
          <p:cNvSpPr>
            <a:spLocks noChangeShapeType="1"/>
          </p:cNvSpPr>
          <p:nvPr/>
        </p:nvSpPr>
        <p:spPr bwMode="auto">
          <a:xfrm>
            <a:off x="4278313" y="2179638"/>
            <a:ext cx="0" cy="1371600"/>
          </a:xfrm>
          <a:prstGeom prst="line">
            <a:avLst/>
          </a:prstGeom>
          <a:noFill/>
          <a:ln w="31750">
            <a:solidFill>
              <a:srgbClr val="00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9638" name="Text Box 9">
            <a:extLst>
              <a:ext uri="{FF2B5EF4-FFF2-40B4-BE49-F238E27FC236}">
                <a16:creationId xmlns:a16="http://schemas.microsoft.com/office/drawing/2014/main" id="{C3B0BC59-E299-5974-33E3-58D652CFA291}"/>
              </a:ext>
            </a:extLst>
          </p:cNvPr>
          <p:cNvSpPr txBox="1">
            <a:spLocks noChangeArrowheads="1"/>
          </p:cNvSpPr>
          <p:nvPr/>
        </p:nvSpPr>
        <p:spPr bwMode="auto">
          <a:xfrm>
            <a:off x="4308475" y="2514600"/>
            <a:ext cx="5878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The slab has to be large enough that the two surfaces do not interact with each other</a:t>
            </a:r>
          </a:p>
        </p:txBody>
      </p:sp>
      <p:sp>
        <p:nvSpPr>
          <p:cNvPr id="69639" name="Text Box 10">
            <a:extLst>
              <a:ext uri="{FF2B5EF4-FFF2-40B4-BE49-F238E27FC236}">
                <a16:creationId xmlns:a16="http://schemas.microsoft.com/office/drawing/2014/main" id="{3E45D58E-84C1-B020-8F95-E749D1E4FAF0}"/>
              </a:ext>
            </a:extLst>
          </p:cNvPr>
          <p:cNvSpPr txBox="1">
            <a:spLocks noChangeArrowheads="1"/>
          </p:cNvSpPr>
          <p:nvPr/>
        </p:nvSpPr>
        <p:spPr bwMode="auto">
          <a:xfrm>
            <a:off x="4505325" y="3340100"/>
            <a:ext cx="58785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A89F"/>
                </a:solidFill>
              </a:rPr>
              <a:t>The vacuum between periodic replicas has also to be large enough, specially in charged or polarized slabs </a:t>
            </a:r>
          </a:p>
        </p:txBody>
      </p:sp>
      <p:sp>
        <p:nvSpPr>
          <p:cNvPr id="69640" name="Line 11">
            <a:extLst>
              <a:ext uri="{FF2B5EF4-FFF2-40B4-BE49-F238E27FC236}">
                <a16:creationId xmlns:a16="http://schemas.microsoft.com/office/drawing/2014/main" id="{B69B55DE-7B3F-98EB-CEBF-E9554AAA41EB}"/>
              </a:ext>
            </a:extLst>
          </p:cNvPr>
          <p:cNvSpPr>
            <a:spLocks noChangeShapeType="1"/>
          </p:cNvSpPr>
          <p:nvPr/>
        </p:nvSpPr>
        <p:spPr bwMode="auto">
          <a:xfrm>
            <a:off x="4276725" y="3551238"/>
            <a:ext cx="0" cy="533400"/>
          </a:xfrm>
          <a:prstGeom prst="line">
            <a:avLst/>
          </a:prstGeom>
          <a:noFill/>
          <a:ln w="31750">
            <a:solidFill>
              <a:srgbClr val="FFA89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9641" name="Text Box 12">
            <a:extLst>
              <a:ext uri="{FF2B5EF4-FFF2-40B4-BE49-F238E27FC236}">
                <a16:creationId xmlns:a16="http://schemas.microsoft.com/office/drawing/2014/main" id="{0C43D5B2-A4D9-81B9-94A3-E7CA0E40EC91}"/>
              </a:ext>
            </a:extLst>
          </p:cNvPr>
          <p:cNvSpPr txBox="1">
            <a:spLocks noChangeArrowheads="1"/>
          </p:cNvSpPr>
          <p:nvPr/>
        </p:nvSpPr>
        <p:spPr bwMode="auto">
          <a:xfrm>
            <a:off x="428625" y="5608638"/>
            <a:ext cx="9523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Usually, semiconductor and insulators require larger supercells than metals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4DF80881-E981-D2C8-5595-260B11EED01A}"/>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EFCE71ED-A0B1-D240-8499-0060903EED7F}" type="slidenum">
              <a:rPr lang="en-US" altLang="es-ES" sz="1481" b="0"/>
              <a:pPr algn="l" eaLnBrk="1" hangingPunct="1">
                <a:defRPr/>
              </a:pPr>
              <a:t>59</a:t>
            </a:fld>
            <a:endParaRPr lang="en-US" altLang="es-ES" sz="1481" b="0"/>
          </a:p>
        </p:txBody>
      </p:sp>
      <p:sp>
        <p:nvSpPr>
          <p:cNvPr id="70658" name="Rectangle 3">
            <a:extLst>
              <a:ext uri="{FF2B5EF4-FFF2-40B4-BE49-F238E27FC236}">
                <a16:creationId xmlns:a16="http://schemas.microsoft.com/office/drawing/2014/main" id="{9255BCD2-893E-C4DB-25EC-8C62951E2853}"/>
              </a:ext>
            </a:extLst>
          </p:cNvPr>
          <p:cNvSpPr>
            <a:spLocks noGrp="1" noChangeArrowheads="1"/>
          </p:cNvSpPr>
          <p:nvPr>
            <p:ph type="body" idx="1"/>
          </p:nvPr>
        </p:nvSpPr>
        <p:spPr>
          <a:xfrm>
            <a:off x="239713" y="1177925"/>
            <a:ext cx="9904412" cy="1173163"/>
          </a:xfrm>
        </p:spPr>
        <p:txBody>
          <a:bodyPr/>
          <a:lstStyle/>
          <a:p>
            <a:pPr marL="0" indent="0" algn="ctr" eaLnBrk="1" hangingPunct="1">
              <a:buFontTx/>
              <a:buNone/>
            </a:pPr>
            <a:r>
              <a:rPr lang="en-US" altLang="es-ES" sz="2000"/>
              <a:t>For artificially periodic supercells, choose only 1 division along  the dimensions that have been extended (in real space) by introducing vacuum region.</a:t>
            </a:r>
          </a:p>
        </p:txBody>
      </p:sp>
      <p:grpSp>
        <p:nvGrpSpPr>
          <p:cNvPr id="70659" name="Grupo 4">
            <a:extLst>
              <a:ext uri="{FF2B5EF4-FFF2-40B4-BE49-F238E27FC236}">
                <a16:creationId xmlns:a16="http://schemas.microsoft.com/office/drawing/2014/main" id="{16E0EE6A-D7DF-E091-B71D-634D8B5CBA66}"/>
              </a:ext>
            </a:extLst>
          </p:cNvPr>
          <p:cNvGrpSpPr>
            <a:grpSpLocks/>
          </p:cNvGrpSpPr>
          <p:nvPr/>
        </p:nvGrpSpPr>
        <p:grpSpPr bwMode="auto">
          <a:xfrm>
            <a:off x="1001713" y="2357438"/>
            <a:ext cx="8382000" cy="3898900"/>
            <a:chOff x="391319" y="2437037"/>
            <a:chExt cx="8382000" cy="3899492"/>
          </a:xfrm>
        </p:grpSpPr>
        <p:sp>
          <p:nvSpPr>
            <p:cNvPr id="70661" name="Rectángulo 3">
              <a:extLst>
                <a:ext uri="{FF2B5EF4-FFF2-40B4-BE49-F238E27FC236}">
                  <a16:creationId xmlns:a16="http://schemas.microsoft.com/office/drawing/2014/main" id="{99B60D37-D29B-020C-7A84-634FF87C419C}"/>
                </a:ext>
              </a:extLst>
            </p:cNvPr>
            <p:cNvSpPr>
              <a:spLocks noChangeArrowheads="1"/>
            </p:cNvSpPr>
            <p:nvPr/>
          </p:nvSpPr>
          <p:spPr bwMode="auto">
            <a:xfrm>
              <a:off x="391319" y="2437037"/>
              <a:ext cx="8382000" cy="3899492"/>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17413" name="Rectangle 7">
              <a:extLst>
                <a:ext uri="{FF2B5EF4-FFF2-40B4-BE49-F238E27FC236}">
                  <a16:creationId xmlns:a16="http://schemas.microsoft.com/office/drawing/2014/main" id="{9788D8A7-371D-C006-84D8-B913FED49DA2}"/>
                </a:ext>
              </a:extLst>
            </p:cNvPr>
            <p:cNvSpPr>
              <a:spLocks noChangeArrowheads="1"/>
            </p:cNvSpPr>
            <p:nvPr/>
          </p:nvSpPr>
          <p:spPr bwMode="auto">
            <a:xfrm rot="5400000">
              <a:off x="7284219" y="3362810"/>
              <a:ext cx="323899" cy="1584325"/>
            </a:xfrm>
            <a:prstGeom prst="rect">
              <a:avLst/>
            </a:prstGeom>
            <a:solidFill>
              <a:srgbClr val="FF9966"/>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7414" name="Oval 26">
              <a:extLst>
                <a:ext uri="{FF2B5EF4-FFF2-40B4-BE49-F238E27FC236}">
                  <a16:creationId xmlns:a16="http://schemas.microsoft.com/office/drawing/2014/main" id="{F30403CB-0E52-AF18-56B6-C71FBEA90B91}"/>
                </a:ext>
              </a:extLst>
            </p:cNvPr>
            <p:cNvSpPr>
              <a:spLocks noChangeArrowheads="1"/>
            </p:cNvSpPr>
            <p:nvPr/>
          </p:nvSpPr>
          <p:spPr bwMode="auto">
            <a:xfrm>
              <a:off x="7182644" y="4073998"/>
              <a:ext cx="122237"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7415" name="Oval 27">
              <a:extLst>
                <a:ext uri="{FF2B5EF4-FFF2-40B4-BE49-F238E27FC236}">
                  <a16:creationId xmlns:a16="http://schemas.microsoft.com/office/drawing/2014/main" id="{B3CF98EE-7BD7-457F-8AF1-D3627CBAB496}"/>
                </a:ext>
              </a:extLst>
            </p:cNvPr>
            <p:cNvSpPr>
              <a:spLocks noChangeArrowheads="1"/>
            </p:cNvSpPr>
            <p:nvPr/>
          </p:nvSpPr>
          <p:spPr bwMode="auto">
            <a:xfrm>
              <a:off x="7547769" y="4075586"/>
              <a:ext cx="122237"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7416" name="Oval 28">
              <a:extLst>
                <a:ext uri="{FF2B5EF4-FFF2-40B4-BE49-F238E27FC236}">
                  <a16:creationId xmlns:a16="http://schemas.microsoft.com/office/drawing/2014/main" id="{C198316E-3833-DC33-0218-B2D2DEE61BEB}"/>
                </a:ext>
              </a:extLst>
            </p:cNvPr>
            <p:cNvSpPr>
              <a:spLocks noChangeArrowheads="1"/>
            </p:cNvSpPr>
            <p:nvPr/>
          </p:nvSpPr>
          <p:spPr bwMode="auto">
            <a:xfrm>
              <a:off x="7954169" y="4073998"/>
              <a:ext cx="122237" cy="12225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7417" name="Oval 29">
              <a:extLst>
                <a:ext uri="{FF2B5EF4-FFF2-40B4-BE49-F238E27FC236}">
                  <a16:creationId xmlns:a16="http://schemas.microsoft.com/office/drawing/2014/main" id="{47EB1068-D3CA-E132-3B1E-FB2D4EFC973D}"/>
                </a:ext>
              </a:extLst>
            </p:cNvPr>
            <p:cNvSpPr>
              <a:spLocks noChangeArrowheads="1"/>
            </p:cNvSpPr>
            <p:nvPr/>
          </p:nvSpPr>
          <p:spPr bwMode="auto">
            <a:xfrm>
              <a:off x="6777831" y="4075586"/>
              <a:ext cx="122238" cy="122256"/>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pic>
          <p:nvPicPr>
            <p:cNvPr id="70667" name="Picture 35" descr="surfcell">
              <a:extLst>
                <a:ext uri="{FF2B5EF4-FFF2-40B4-BE49-F238E27FC236}">
                  <a16:creationId xmlns:a16="http://schemas.microsoft.com/office/drawing/2014/main" id="{E48BCF35-A62D-4795-2920-37032F0ED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35" y="2572793"/>
              <a:ext cx="3226068" cy="36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AutoShape 8">
              <a:extLst>
                <a:ext uri="{FF2B5EF4-FFF2-40B4-BE49-F238E27FC236}">
                  <a16:creationId xmlns:a16="http://schemas.microsoft.com/office/drawing/2014/main" id="{75B3722A-2C4C-80BB-7CCE-AFDA918D522F}"/>
                </a:ext>
              </a:extLst>
            </p:cNvPr>
            <p:cNvSpPr>
              <a:spLocks noChangeArrowheads="1"/>
            </p:cNvSpPr>
            <p:nvPr/>
          </p:nvSpPr>
          <p:spPr bwMode="auto">
            <a:xfrm>
              <a:off x="4949031" y="3993023"/>
              <a:ext cx="1219200" cy="203231"/>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nvGrpSpPr>
            <p:cNvPr id="70669" name="Group 38">
              <a:extLst>
                <a:ext uri="{FF2B5EF4-FFF2-40B4-BE49-F238E27FC236}">
                  <a16:creationId xmlns:a16="http://schemas.microsoft.com/office/drawing/2014/main" id="{70C4FA9D-85EC-6C37-F97C-CD1E2608B5BD}"/>
                </a:ext>
              </a:extLst>
            </p:cNvPr>
            <p:cNvGrpSpPr>
              <a:grpSpLocks/>
            </p:cNvGrpSpPr>
            <p:nvPr/>
          </p:nvGrpSpPr>
          <p:grpSpPr bwMode="auto">
            <a:xfrm>
              <a:off x="519915" y="5258106"/>
              <a:ext cx="816174" cy="1010980"/>
              <a:chOff x="5106" y="491"/>
              <a:chExt cx="486" cy="602"/>
            </a:xfrm>
          </p:grpSpPr>
          <p:sp>
            <p:nvSpPr>
              <p:cNvPr id="17427" name="Line 39">
                <a:extLst>
                  <a:ext uri="{FF2B5EF4-FFF2-40B4-BE49-F238E27FC236}">
                    <a16:creationId xmlns:a16="http://schemas.microsoft.com/office/drawing/2014/main" id="{042BFDBA-1E72-7084-E61B-C95F182EB982}"/>
                  </a:ext>
                </a:extLst>
              </p:cNvPr>
              <p:cNvSpPr>
                <a:spLocks noChangeShapeType="1"/>
              </p:cNvSpPr>
              <p:nvPr/>
            </p:nvSpPr>
            <p:spPr bwMode="auto">
              <a:xfrm>
                <a:off x="5106" y="975"/>
                <a:ext cx="336" cy="0"/>
              </a:xfrm>
              <a:prstGeom prst="line">
                <a:avLst/>
              </a:prstGeom>
              <a:noFill/>
              <a:ln w="9525">
                <a:solidFill>
                  <a:schemeClr val="tx1"/>
                </a:solidFill>
                <a:round/>
                <a:headEnd/>
                <a:tailEnd type="triangle" w="med" len="med"/>
              </a:ln>
            </p:spPr>
            <p:txBody>
              <a:bodyPr/>
              <a:lstStyle/>
              <a:p>
                <a:pPr>
                  <a:defRPr/>
                </a:pPr>
                <a:endParaRPr lang="es-ES" sz="2116"/>
              </a:p>
            </p:txBody>
          </p:sp>
          <p:sp>
            <p:nvSpPr>
              <p:cNvPr id="17428" name="Line 40">
                <a:extLst>
                  <a:ext uri="{FF2B5EF4-FFF2-40B4-BE49-F238E27FC236}">
                    <a16:creationId xmlns:a16="http://schemas.microsoft.com/office/drawing/2014/main" id="{A20CA20A-7D49-6D7A-CF06-1152A44FC79D}"/>
                  </a:ext>
                </a:extLst>
              </p:cNvPr>
              <p:cNvSpPr>
                <a:spLocks noChangeShapeType="1"/>
              </p:cNvSpPr>
              <p:nvPr/>
            </p:nvSpPr>
            <p:spPr bwMode="auto">
              <a:xfrm flipV="1">
                <a:off x="5106" y="636"/>
                <a:ext cx="0" cy="337"/>
              </a:xfrm>
              <a:prstGeom prst="line">
                <a:avLst/>
              </a:prstGeom>
              <a:noFill/>
              <a:ln w="9525">
                <a:solidFill>
                  <a:schemeClr val="tx1"/>
                </a:solidFill>
                <a:round/>
                <a:headEnd/>
                <a:tailEnd type="triangle" w="med" len="med"/>
              </a:ln>
            </p:spPr>
            <p:txBody>
              <a:bodyPr/>
              <a:lstStyle/>
              <a:p>
                <a:pPr>
                  <a:defRPr/>
                </a:pPr>
                <a:endParaRPr lang="es-ES" sz="2116"/>
              </a:p>
            </p:txBody>
          </p:sp>
          <p:sp>
            <p:nvSpPr>
              <p:cNvPr id="17429" name="Text Box 41">
                <a:extLst>
                  <a:ext uri="{FF2B5EF4-FFF2-40B4-BE49-F238E27FC236}">
                    <a16:creationId xmlns:a16="http://schemas.microsoft.com/office/drawing/2014/main" id="{841EA994-3AAB-F545-6B03-B0EF7C34890A}"/>
                  </a:ext>
                </a:extLst>
              </p:cNvPr>
              <p:cNvSpPr txBox="1">
                <a:spLocks noChangeArrowheads="1"/>
              </p:cNvSpPr>
              <p:nvPr/>
            </p:nvSpPr>
            <p:spPr bwMode="auto">
              <a:xfrm>
                <a:off x="5396" y="805"/>
                <a:ext cx="196"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x</a:t>
                </a:r>
              </a:p>
            </p:txBody>
          </p:sp>
          <p:sp>
            <p:nvSpPr>
              <p:cNvPr id="17430" name="Text Box 42">
                <a:extLst>
                  <a:ext uri="{FF2B5EF4-FFF2-40B4-BE49-F238E27FC236}">
                    <a16:creationId xmlns:a16="http://schemas.microsoft.com/office/drawing/2014/main" id="{BA6189FB-150A-020A-D82D-10704A78D3EB}"/>
                  </a:ext>
                </a:extLst>
              </p:cNvPr>
              <p:cNvSpPr txBox="1">
                <a:spLocks noChangeArrowheads="1"/>
              </p:cNvSpPr>
              <p:nvPr/>
            </p:nvSpPr>
            <p:spPr bwMode="auto">
              <a:xfrm>
                <a:off x="5106" y="491"/>
                <a:ext cx="185"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z</a:t>
                </a:r>
              </a:p>
            </p:txBody>
          </p:sp>
        </p:grpSp>
        <p:grpSp>
          <p:nvGrpSpPr>
            <p:cNvPr id="70670" name="Group 43">
              <a:extLst>
                <a:ext uri="{FF2B5EF4-FFF2-40B4-BE49-F238E27FC236}">
                  <a16:creationId xmlns:a16="http://schemas.microsoft.com/office/drawing/2014/main" id="{1425EE22-B715-0677-7078-E707C7ADC9CC}"/>
                </a:ext>
              </a:extLst>
            </p:cNvPr>
            <p:cNvGrpSpPr>
              <a:grpSpLocks/>
            </p:cNvGrpSpPr>
            <p:nvPr/>
          </p:nvGrpSpPr>
          <p:grpSpPr bwMode="auto">
            <a:xfrm>
              <a:off x="7089603" y="4606510"/>
              <a:ext cx="911897" cy="1010980"/>
              <a:chOff x="5106" y="491"/>
              <a:chExt cx="543" cy="602"/>
            </a:xfrm>
          </p:grpSpPr>
          <p:sp>
            <p:nvSpPr>
              <p:cNvPr id="17423" name="Line 44">
                <a:extLst>
                  <a:ext uri="{FF2B5EF4-FFF2-40B4-BE49-F238E27FC236}">
                    <a16:creationId xmlns:a16="http://schemas.microsoft.com/office/drawing/2014/main" id="{DB37D896-820D-66D4-7195-DDE30C9ABE8D}"/>
                  </a:ext>
                </a:extLst>
              </p:cNvPr>
              <p:cNvSpPr>
                <a:spLocks noChangeShapeType="1"/>
              </p:cNvSpPr>
              <p:nvPr/>
            </p:nvSpPr>
            <p:spPr bwMode="auto">
              <a:xfrm>
                <a:off x="5106" y="975"/>
                <a:ext cx="337" cy="0"/>
              </a:xfrm>
              <a:prstGeom prst="line">
                <a:avLst/>
              </a:prstGeom>
              <a:noFill/>
              <a:ln w="9525">
                <a:solidFill>
                  <a:schemeClr val="tx1"/>
                </a:solidFill>
                <a:round/>
                <a:headEnd/>
                <a:tailEnd type="triangle" w="med" len="med"/>
              </a:ln>
            </p:spPr>
            <p:txBody>
              <a:bodyPr/>
              <a:lstStyle/>
              <a:p>
                <a:pPr>
                  <a:defRPr/>
                </a:pPr>
                <a:endParaRPr lang="es-ES" sz="2116"/>
              </a:p>
            </p:txBody>
          </p:sp>
          <p:sp>
            <p:nvSpPr>
              <p:cNvPr id="17424" name="Line 45">
                <a:extLst>
                  <a:ext uri="{FF2B5EF4-FFF2-40B4-BE49-F238E27FC236}">
                    <a16:creationId xmlns:a16="http://schemas.microsoft.com/office/drawing/2014/main" id="{39F5D673-D8E5-5435-E086-7201A1026337}"/>
                  </a:ext>
                </a:extLst>
              </p:cNvPr>
              <p:cNvSpPr>
                <a:spLocks noChangeShapeType="1"/>
              </p:cNvSpPr>
              <p:nvPr/>
            </p:nvSpPr>
            <p:spPr bwMode="auto">
              <a:xfrm flipV="1">
                <a:off x="5106" y="635"/>
                <a:ext cx="0" cy="337"/>
              </a:xfrm>
              <a:prstGeom prst="line">
                <a:avLst/>
              </a:prstGeom>
              <a:noFill/>
              <a:ln w="9525">
                <a:solidFill>
                  <a:schemeClr val="tx1"/>
                </a:solidFill>
                <a:round/>
                <a:headEnd/>
                <a:tailEnd type="triangle" w="med" len="med"/>
              </a:ln>
            </p:spPr>
            <p:txBody>
              <a:bodyPr/>
              <a:lstStyle/>
              <a:p>
                <a:pPr>
                  <a:defRPr/>
                </a:pPr>
                <a:endParaRPr lang="es-ES" sz="2116"/>
              </a:p>
            </p:txBody>
          </p:sp>
          <p:sp>
            <p:nvSpPr>
              <p:cNvPr id="17425" name="Text Box 46">
                <a:extLst>
                  <a:ext uri="{FF2B5EF4-FFF2-40B4-BE49-F238E27FC236}">
                    <a16:creationId xmlns:a16="http://schemas.microsoft.com/office/drawing/2014/main" id="{7E143FF6-6E17-22D8-4C25-5CCAA89B42FE}"/>
                  </a:ext>
                </a:extLst>
              </p:cNvPr>
              <p:cNvSpPr txBox="1">
                <a:spLocks noChangeArrowheads="1"/>
              </p:cNvSpPr>
              <p:nvPr/>
            </p:nvSpPr>
            <p:spPr bwMode="auto">
              <a:xfrm>
                <a:off x="5396" y="805"/>
                <a:ext cx="253"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k</a:t>
                </a:r>
                <a:r>
                  <a:rPr lang="en-US" altLang="es-ES" sz="2539" b="0" i="1" baseline="-25000"/>
                  <a:t>x</a:t>
                </a:r>
              </a:p>
            </p:txBody>
          </p:sp>
          <p:sp>
            <p:nvSpPr>
              <p:cNvPr id="17426" name="Text Box 47">
                <a:extLst>
                  <a:ext uri="{FF2B5EF4-FFF2-40B4-BE49-F238E27FC236}">
                    <a16:creationId xmlns:a16="http://schemas.microsoft.com/office/drawing/2014/main" id="{5135F338-FF6E-8312-19D4-522D39356B34}"/>
                  </a:ext>
                </a:extLst>
              </p:cNvPr>
              <p:cNvSpPr txBox="1">
                <a:spLocks noChangeArrowheads="1"/>
              </p:cNvSpPr>
              <p:nvPr/>
            </p:nvSpPr>
            <p:spPr bwMode="auto">
              <a:xfrm>
                <a:off x="5106" y="491"/>
                <a:ext cx="246"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k</a:t>
                </a:r>
                <a:r>
                  <a:rPr lang="en-US" altLang="es-ES" sz="2539" b="0" i="1" baseline="-25000"/>
                  <a:t>z</a:t>
                </a:r>
              </a:p>
            </p:txBody>
          </p:sp>
        </p:grpSp>
        <p:sp>
          <p:nvSpPr>
            <p:cNvPr id="17422" name="Line 48">
              <a:extLst>
                <a:ext uri="{FF2B5EF4-FFF2-40B4-BE49-F238E27FC236}">
                  <a16:creationId xmlns:a16="http://schemas.microsoft.com/office/drawing/2014/main" id="{0C4DD3EA-8E33-BAB1-96C5-27AEC9680D2A}"/>
                </a:ext>
              </a:extLst>
            </p:cNvPr>
            <p:cNvSpPr>
              <a:spLocks noChangeShapeType="1"/>
            </p:cNvSpPr>
            <p:nvPr/>
          </p:nvSpPr>
          <p:spPr bwMode="auto">
            <a:xfrm>
              <a:off x="5517356" y="2651382"/>
              <a:ext cx="0" cy="3493030"/>
            </a:xfrm>
            <a:prstGeom prst="line">
              <a:avLst/>
            </a:prstGeom>
            <a:noFill/>
            <a:ln w="28575">
              <a:solidFill>
                <a:schemeClr val="tx1"/>
              </a:solidFill>
              <a:prstDash val="dash"/>
              <a:round/>
              <a:headEnd/>
              <a:tailEnd/>
            </a:ln>
          </p:spPr>
          <p:txBody>
            <a:bodyPr/>
            <a:lstStyle/>
            <a:p>
              <a:pPr>
                <a:defRPr/>
              </a:pPr>
              <a:endParaRPr lang="es-ES" sz="2116"/>
            </a:p>
          </p:txBody>
        </p:sp>
      </p:grpSp>
      <p:sp>
        <p:nvSpPr>
          <p:cNvPr id="70660" name="Rectangle 2">
            <a:extLst>
              <a:ext uri="{FF2B5EF4-FFF2-40B4-BE49-F238E27FC236}">
                <a16:creationId xmlns:a16="http://schemas.microsoft.com/office/drawing/2014/main" id="{4AA1471F-8C46-7BFA-8185-5AEB118F48B5}"/>
              </a:ext>
            </a:extLst>
          </p:cNvPr>
          <p:cNvSpPr>
            <a:spLocks noGrp="1" noChangeArrowheads="1"/>
          </p:cNvSpPr>
          <p:nvPr>
            <p:ph type="title"/>
          </p:nvPr>
        </p:nvSpPr>
        <p:spPr>
          <a:xfrm>
            <a:off x="0" y="0"/>
            <a:ext cx="9344025" cy="784225"/>
          </a:xfrm>
        </p:spPr>
        <p:txBody>
          <a:bodyPr/>
          <a:lstStyle/>
          <a:p>
            <a:pPr eaLnBrk="1" hangingPunct="1"/>
            <a:r>
              <a:rPr lang="en-US" altLang="es-ES" sz="2800"/>
              <a:t>Choosing grid divisions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3">
            <a:extLst>
              <a:ext uri="{FF2B5EF4-FFF2-40B4-BE49-F238E27FC236}">
                <a16:creationId xmlns:a16="http://schemas.microsoft.com/office/drawing/2014/main" id="{EBA0FF7B-DC54-FF8A-B491-E84657631B01}"/>
              </a:ext>
            </a:extLst>
          </p:cNvPr>
          <p:cNvSpPr txBox="1">
            <a:spLocks noChangeArrowheads="1"/>
          </p:cNvSpPr>
          <p:nvPr/>
        </p:nvSpPr>
        <p:spPr bwMode="auto">
          <a:xfrm>
            <a:off x="2768600" y="1341438"/>
            <a:ext cx="48466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Periodic repetition of a </a:t>
            </a:r>
            <a:r>
              <a:rPr lang="en-US" altLang="es-ES" sz="2000">
                <a:solidFill>
                  <a:srgbClr val="FFA89F"/>
                </a:solidFill>
              </a:rPr>
              <a:t>given unit</a:t>
            </a:r>
            <a:endParaRPr lang="en-US" altLang="es-ES" sz="2000">
              <a:solidFill>
                <a:srgbClr val="FFA89F"/>
              </a:solidFill>
              <a:cs typeface="Arial" panose="020B0604020202020204" pitchFamily="34" charset="0"/>
            </a:endParaRPr>
          </a:p>
        </p:txBody>
      </p:sp>
      <p:pic>
        <p:nvPicPr>
          <p:cNvPr id="21506" name="Picture 9">
            <a:extLst>
              <a:ext uri="{FF2B5EF4-FFF2-40B4-BE49-F238E27FC236}">
                <a16:creationId xmlns:a16="http://schemas.microsoft.com/office/drawing/2014/main" id="{341AA840-D6E2-5898-C9AD-7A77773A8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13" y="2105025"/>
            <a:ext cx="48768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13">
            <a:extLst>
              <a:ext uri="{FF2B5EF4-FFF2-40B4-BE49-F238E27FC236}">
                <a16:creationId xmlns:a16="http://schemas.microsoft.com/office/drawing/2014/main" id="{5075304A-6E31-8239-58B4-E1371A91F81F}"/>
              </a:ext>
            </a:extLst>
          </p:cNvPr>
          <p:cNvSpPr txBox="1">
            <a:spLocks noChangeArrowheads="1"/>
          </p:cNvSpPr>
          <p:nvPr/>
        </p:nvSpPr>
        <p:spPr bwMode="auto">
          <a:xfrm>
            <a:off x="7554913" y="2027238"/>
            <a:ext cx="2828925"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FFA89F"/>
                </a:solidFill>
              </a:rPr>
              <a:t>Single atom</a:t>
            </a:r>
          </a:p>
          <a:p>
            <a:pPr eaLnBrk="1" hangingPunct="1">
              <a:spcBef>
                <a:spcPct val="50000"/>
              </a:spcBef>
              <a:buFontTx/>
              <a:buNone/>
            </a:pPr>
            <a:r>
              <a:rPr lang="en-US" altLang="es-ES" sz="2000">
                <a:solidFill>
                  <a:srgbClr val="FFA89F"/>
                </a:solidFill>
              </a:rPr>
              <a:t>Groups of atoms</a:t>
            </a:r>
          </a:p>
          <a:p>
            <a:pPr eaLnBrk="1" hangingPunct="1">
              <a:spcBef>
                <a:spcPct val="50000"/>
              </a:spcBef>
              <a:buFontTx/>
              <a:buNone/>
            </a:pPr>
            <a:r>
              <a:rPr lang="en-US" altLang="es-ES" sz="2000">
                <a:solidFill>
                  <a:srgbClr val="FFA89F"/>
                </a:solidFill>
              </a:rPr>
              <a:t>Molecules</a:t>
            </a:r>
          </a:p>
          <a:p>
            <a:pPr eaLnBrk="1" hangingPunct="1">
              <a:spcBef>
                <a:spcPct val="50000"/>
              </a:spcBef>
              <a:buFontTx/>
              <a:buNone/>
            </a:pPr>
            <a:r>
              <a:rPr lang="en-US" altLang="es-ES" sz="2000">
                <a:solidFill>
                  <a:srgbClr val="FFA89F"/>
                </a:solidFill>
              </a:rPr>
              <a:t>Ions</a:t>
            </a:r>
          </a:p>
        </p:txBody>
      </p:sp>
      <p:grpSp>
        <p:nvGrpSpPr>
          <p:cNvPr id="322575" name="Group 15">
            <a:extLst>
              <a:ext uri="{FF2B5EF4-FFF2-40B4-BE49-F238E27FC236}">
                <a16:creationId xmlns:a16="http://schemas.microsoft.com/office/drawing/2014/main" id="{0E155189-BFCD-BEE7-4740-7FA5A243C3F3}"/>
              </a:ext>
            </a:extLst>
          </p:cNvPr>
          <p:cNvGrpSpPr>
            <a:grpSpLocks/>
          </p:cNvGrpSpPr>
          <p:nvPr/>
        </p:nvGrpSpPr>
        <p:grpSpPr bwMode="auto">
          <a:xfrm>
            <a:off x="4010025" y="3856038"/>
            <a:ext cx="2362200" cy="1082675"/>
            <a:chOff x="2526" y="2429"/>
            <a:chExt cx="1488" cy="682"/>
          </a:xfrm>
        </p:grpSpPr>
        <p:sp>
          <p:nvSpPr>
            <p:cNvPr id="21510" name="Line 11">
              <a:extLst>
                <a:ext uri="{FF2B5EF4-FFF2-40B4-BE49-F238E27FC236}">
                  <a16:creationId xmlns:a16="http://schemas.microsoft.com/office/drawing/2014/main" id="{840F0C8D-5B9A-4B75-E1F6-FF93E9906A6F}"/>
                </a:ext>
              </a:extLst>
            </p:cNvPr>
            <p:cNvSpPr>
              <a:spLocks noChangeShapeType="1"/>
            </p:cNvSpPr>
            <p:nvPr/>
          </p:nvSpPr>
          <p:spPr bwMode="auto">
            <a:xfrm>
              <a:off x="3078" y="2669"/>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1511" name="Line 12">
              <a:extLst>
                <a:ext uri="{FF2B5EF4-FFF2-40B4-BE49-F238E27FC236}">
                  <a16:creationId xmlns:a16="http://schemas.microsoft.com/office/drawing/2014/main" id="{97EE449D-A926-1E85-1354-DBA4B472F4E8}"/>
                </a:ext>
              </a:extLst>
            </p:cNvPr>
            <p:cNvSpPr>
              <a:spLocks noChangeShapeType="1"/>
            </p:cNvSpPr>
            <p:nvPr/>
          </p:nvSpPr>
          <p:spPr bwMode="auto">
            <a:xfrm flipV="1">
              <a:off x="3078" y="2429"/>
              <a:ext cx="193"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1512" name="Text Box 14">
              <a:extLst>
                <a:ext uri="{FF2B5EF4-FFF2-40B4-BE49-F238E27FC236}">
                  <a16:creationId xmlns:a16="http://schemas.microsoft.com/office/drawing/2014/main" id="{FC8082F5-3C85-0FEC-6D2A-30EFC7108FAC}"/>
                </a:ext>
              </a:extLst>
            </p:cNvPr>
            <p:cNvSpPr txBox="1">
              <a:spLocks noChangeArrowheads="1"/>
            </p:cNvSpPr>
            <p:nvPr/>
          </p:nvSpPr>
          <p:spPr bwMode="auto">
            <a:xfrm>
              <a:off x="2526" y="2861"/>
              <a:ext cx="1488"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chemeClr val="tx1"/>
                  </a:solidFill>
                </a:rPr>
                <a:t>Bravais lattice</a:t>
              </a:r>
            </a:p>
          </p:txBody>
        </p:sp>
      </p:grpSp>
      <p:sp>
        <p:nvSpPr>
          <p:cNvPr id="21509" name="Rectangle 17">
            <a:extLst>
              <a:ext uri="{FF2B5EF4-FFF2-40B4-BE49-F238E27FC236}">
                <a16:creationId xmlns:a16="http://schemas.microsoft.com/office/drawing/2014/main" id="{4698DF08-C147-436B-462B-66966F64B27C}"/>
              </a:ext>
            </a:extLst>
          </p:cNvPr>
          <p:cNvSpPr>
            <a:spLocks noGrp="1" noChangeArrowheads="1"/>
          </p:cNvSpPr>
          <p:nvPr>
            <p:ph type="ctrTitle"/>
          </p:nvPr>
        </p:nvSpPr>
        <p:spPr>
          <a:xfrm>
            <a:off x="0" y="0"/>
            <a:ext cx="9993313" cy="960438"/>
          </a:xfrm>
          <a:noFill/>
        </p:spPr>
        <p:txBody>
          <a:bodyPr anchor="ctr"/>
          <a:lstStyle/>
          <a:p>
            <a:pPr algn="l" eaLnBrk="1" hangingPunct="1"/>
            <a:r>
              <a:rPr lang="en-US" altLang="es-ES" sz="2800"/>
              <a:t>Crystalline solids: an ordered state of matter in which the position of the nuclei are repeated periodically in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2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a:extLst>
              <a:ext uri="{FF2B5EF4-FFF2-40B4-BE49-F238E27FC236}">
                <a16:creationId xmlns:a16="http://schemas.microsoft.com/office/drawing/2014/main" id="{AF93B04B-5515-9CF3-9192-0004BB9F952D}"/>
              </a:ext>
            </a:extLst>
          </p:cNvPr>
          <p:cNvSpPr txBox="1">
            <a:spLocks noChangeArrowheads="1"/>
          </p:cNvSpPr>
          <p:nvPr/>
        </p:nvSpPr>
        <p:spPr bwMode="auto">
          <a:xfrm>
            <a:off x="0" y="0"/>
            <a:ext cx="103838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rPr>
              <a:t>Once SCF has been achieved, we compute the bands along the high symmetry points in the First-Brillouin zone</a:t>
            </a:r>
          </a:p>
        </p:txBody>
      </p:sp>
      <p:pic>
        <p:nvPicPr>
          <p:cNvPr id="71682" name="Picture 3">
            <a:extLst>
              <a:ext uri="{FF2B5EF4-FFF2-40B4-BE49-F238E27FC236}">
                <a16:creationId xmlns:a16="http://schemas.microsoft.com/office/drawing/2014/main" id="{F6BC76E8-3D92-FE08-C9FE-7FA8015AC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341438"/>
            <a:ext cx="685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a:extLst>
              <a:ext uri="{FF2B5EF4-FFF2-40B4-BE49-F238E27FC236}">
                <a16:creationId xmlns:a16="http://schemas.microsoft.com/office/drawing/2014/main" id="{FCBC8130-B72A-E7EB-3B88-CC5C236D0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2254250"/>
            <a:ext cx="2697162"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5">
            <a:extLst>
              <a:ext uri="{FF2B5EF4-FFF2-40B4-BE49-F238E27FC236}">
                <a16:creationId xmlns:a16="http://schemas.microsoft.com/office/drawing/2014/main" id="{DFCA73A2-CB55-06E3-81DD-4CCDCA0EF628}"/>
              </a:ext>
            </a:extLst>
          </p:cNvPr>
          <p:cNvSpPr txBox="1">
            <a:spLocks noChangeArrowheads="1"/>
          </p:cNvSpPr>
          <p:nvPr/>
        </p:nvSpPr>
        <p:spPr bwMode="auto">
          <a:xfrm>
            <a:off x="7023100" y="5573713"/>
            <a:ext cx="3360738"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1600"/>
              <a:t>The Fermi energy lies in a gap </a:t>
            </a:r>
            <a:r>
              <a:rPr lang="en-US" altLang="es-ES" sz="1600">
                <a:sym typeface="Symbol" pitchFamily="2" charset="2"/>
              </a:rPr>
              <a:t> </a:t>
            </a:r>
            <a:r>
              <a:rPr lang="en-US" altLang="es-ES" sz="1600"/>
              <a:t>insulator</a:t>
            </a:r>
          </a:p>
          <a:p>
            <a:pPr eaLnBrk="1" hangingPunct="1">
              <a:spcBef>
                <a:spcPct val="50000"/>
              </a:spcBef>
              <a:buFontTx/>
              <a:buNone/>
            </a:pPr>
            <a:r>
              <a:rPr lang="en-US" altLang="es-ES" sz="1600"/>
              <a:t>Theo. direct gap = 5.3 eV</a:t>
            </a:r>
          </a:p>
          <a:p>
            <a:pPr eaLnBrk="1" hangingPunct="1">
              <a:spcBef>
                <a:spcPct val="50000"/>
              </a:spcBef>
              <a:buFontTx/>
              <a:buNone/>
            </a:pPr>
            <a:r>
              <a:rPr lang="en-US" altLang="es-ES" sz="1600"/>
              <a:t>Expt. Gap = 7.8 eV</a:t>
            </a:r>
          </a:p>
          <a:p>
            <a:pPr eaLnBrk="1" hangingPunct="1">
              <a:spcBef>
                <a:spcPct val="50000"/>
              </a:spcBef>
              <a:buFontTx/>
              <a:buNone/>
            </a:pPr>
            <a:r>
              <a:rPr lang="en-US" altLang="es-ES" sz="1600">
                <a:solidFill>
                  <a:srgbClr val="FFFF00"/>
                </a:solidFill>
              </a:rPr>
              <a:t>(LDA band gap understimation)</a:t>
            </a:r>
          </a:p>
        </p:txBody>
      </p:sp>
      <p:sp>
        <p:nvSpPr>
          <p:cNvPr id="71685" name="Text Box 6">
            <a:extLst>
              <a:ext uri="{FF2B5EF4-FFF2-40B4-BE49-F238E27FC236}">
                <a16:creationId xmlns:a16="http://schemas.microsoft.com/office/drawing/2014/main" id="{E15CFEAA-0119-3261-357D-5B6E7657268C}"/>
              </a:ext>
            </a:extLst>
          </p:cNvPr>
          <p:cNvSpPr txBox="1">
            <a:spLocks noChangeArrowheads="1"/>
          </p:cNvSpPr>
          <p:nvPr/>
        </p:nvSpPr>
        <p:spPr bwMode="auto">
          <a:xfrm>
            <a:off x="579438" y="6370638"/>
            <a:ext cx="6021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MgO band structure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Text Box 2">
            <a:extLst>
              <a:ext uri="{FF2B5EF4-FFF2-40B4-BE49-F238E27FC236}">
                <a16:creationId xmlns:a16="http://schemas.microsoft.com/office/drawing/2014/main" id="{B4F22B3F-07ED-9F06-CA5D-B8F569F03B9A}"/>
              </a:ext>
            </a:extLst>
          </p:cNvPr>
          <p:cNvSpPr txBox="1">
            <a:spLocks noChangeArrowheads="1"/>
          </p:cNvSpPr>
          <p:nvPr/>
        </p:nvSpPr>
        <p:spPr bwMode="auto">
          <a:xfrm>
            <a:off x="80963" y="1143000"/>
            <a:ext cx="10220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Let us assume that our supercell is made of the repetition of        unit cells along </a:t>
            </a:r>
            <a:r>
              <a:rPr lang="en-US" altLang="es-ES" sz="2000" b="0" i="1">
                <a:latin typeface="Times New Roman" panose="02020603050405020304" pitchFamily="18" charset="0"/>
              </a:rPr>
              <a:t>x</a:t>
            </a:r>
          </a:p>
        </p:txBody>
      </p:sp>
      <p:sp>
        <p:nvSpPr>
          <p:cNvPr id="72706" name="Rectangle 3">
            <a:extLst>
              <a:ext uri="{FF2B5EF4-FFF2-40B4-BE49-F238E27FC236}">
                <a16:creationId xmlns:a16="http://schemas.microsoft.com/office/drawing/2014/main" id="{2A740E65-CA68-AB2C-12E4-EA06BA37F286}"/>
              </a:ext>
            </a:extLst>
          </p:cNvPr>
          <p:cNvSpPr>
            <a:spLocks noChangeArrowheads="1"/>
          </p:cNvSpPr>
          <p:nvPr/>
        </p:nvSpPr>
        <p:spPr bwMode="auto">
          <a:xfrm>
            <a:off x="0" y="0"/>
            <a:ext cx="9231313"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The Born-von Karman boundary condition allows the expansion of physical quantities in Fourier series </a:t>
            </a:r>
          </a:p>
        </p:txBody>
      </p:sp>
      <p:grpSp>
        <p:nvGrpSpPr>
          <p:cNvPr id="72707" name="Group 4">
            <a:extLst>
              <a:ext uri="{FF2B5EF4-FFF2-40B4-BE49-F238E27FC236}">
                <a16:creationId xmlns:a16="http://schemas.microsoft.com/office/drawing/2014/main" id="{045A15FE-4473-D3B0-A206-7E60A35A132E}"/>
              </a:ext>
            </a:extLst>
          </p:cNvPr>
          <p:cNvGrpSpPr>
            <a:grpSpLocks/>
          </p:cNvGrpSpPr>
          <p:nvPr/>
        </p:nvGrpSpPr>
        <p:grpSpPr bwMode="auto">
          <a:xfrm>
            <a:off x="7021513" y="2484438"/>
            <a:ext cx="914400" cy="457200"/>
            <a:chOff x="2550" y="2861"/>
            <a:chExt cx="576" cy="288"/>
          </a:xfrm>
        </p:grpSpPr>
        <p:sp>
          <p:nvSpPr>
            <p:cNvPr id="72731" name="Line 5">
              <a:extLst>
                <a:ext uri="{FF2B5EF4-FFF2-40B4-BE49-F238E27FC236}">
                  <a16:creationId xmlns:a16="http://schemas.microsoft.com/office/drawing/2014/main" id="{FF142EE6-C6A9-0CF5-6007-FCA076E89DB4}"/>
                </a:ext>
              </a:extLst>
            </p:cNvPr>
            <p:cNvSpPr>
              <a:spLocks noChangeShapeType="1"/>
            </p:cNvSpPr>
            <p:nvPr/>
          </p:nvSpPr>
          <p:spPr bwMode="auto">
            <a:xfrm>
              <a:off x="2557"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32" name="Line 6">
              <a:extLst>
                <a:ext uri="{FF2B5EF4-FFF2-40B4-BE49-F238E27FC236}">
                  <a16:creationId xmlns:a16="http://schemas.microsoft.com/office/drawing/2014/main" id="{E699BC87-B8F6-367B-6104-062D8FC0D3F0}"/>
                </a:ext>
              </a:extLst>
            </p:cNvPr>
            <p:cNvSpPr>
              <a:spLocks noChangeShapeType="1"/>
            </p:cNvSpPr>
            <p:nvPr/>
          </p:nvSpPr>
          <p:spPr bwMode="auto">
            <a:xfrm>
              <a:off x="2838"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33" name="Line 7">
              <a:extLst>
                <a:ext uri="{FF2B5EF4-FFF2-40B4-BE49-F238E27FC236}">
                  <a16:creationId xmlns:a16="http://schemas.microsoft.com/office/drawing/2014/main" id="{07D4E355-3D29-BD0D-7AE0-54970F82BBC9}"/>
                </a:ext>
              </a:extLst>
            </p:cNvPr>
            <p:cNvSpPr>
              <a:spLocks noChangeShapeType="1"/>
            </p:cNvSpPr>
            <p:nvPr/>
          </p:nvSpPr>
          <p:spPr bwMode="auto">
            <a:xfrm>
              <a:off x="3123"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34" name="Line 8">
              <a:extLst>
                <a:ext uri="{FF2B5EF4-FFF2-40B4-BE49-F238E27FC236}">
                  <a16:creationId xmlns:a16="http://schemas.microsoft.com/office/drawing/2014/main" id="{4A934213-2C28-1929-3383-E13BC8705F1B}"/>
                </a:ext>
              </a:extLst>
            </p:cNvPr>
            <p:cNvSpPr>
              <a:spLocks noChangeShapeType="1"/>
            </p:cNvSpPr>
            <p:nvPr/>
          </p:nvSpPr>
          <p:spPr bwMode="auto">
            <a:xfrm rot="5400000">
              <a:off x="2838" y="2852"/>
              <a:ext cx="0" cy="57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35" name="Line 9">
              <a:extLst>
                <a:ext uri="{FF2B5EF4-FFF2-40B4-BE49-F238E27FC236}">
                  <a16:creationId xmlns:a16="http://schemas.microsoft.com/office/drawing/2014/main" id="{0CDCB7C4-7AEC-3B66-0725-225F9AE1EF6B}"/>
                </a:ext>
              </a:extLst>
            </p:cNvPr>
            <p:cNvSpPr>
              <a:spLocks noChangeShapeType="1"/>
            </p:cNvSpPr>
            <p:nvPr/>
          </p:nvSpPr>
          <p:spPr bwMode="auto">
            <a:xfrm rot="5400000">
              <a:off x="2838" y="2573"/>
              <a:ext cx="0" cy="57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72708" name="Picture 10">
            <a:extLst>
              <a:ext uri="{FF2B5EF4-FFF2-40B4-BE49-F238E27FC236}">
                <a16:creationId xmlns:a16="http://schemas.microsoft.com/office/drawing/2014/main" id="{A00CF0FA-D6A3-3FDC-08D7-1793A654C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113" y="3468688"/>
            <a:ext cx="4730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11">
            <a:extLst>
              <a:ext uri="{FF2B5EF4-FFF2-40B4-BE49-F238E27FC236}">
                <a16:creationId xmlns:a16="http://schemas.microsoft.com/office/drawing/2014/main" id="{78C11EBC-F240-85A4-B781-703A15D1B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1181100"/>
            <a:ext cx="2555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2">
            <a:extLst>
              <a:ext uri="{FF2B5EF4-FFF2-40B4-BE49-F238E27FC236}">
                <a16:creationId xmlns:a16="http://schemas.microsoft.com/office/drawing/2014/main" id="{A2D8DA42-01A4-33C6-6BE9-9ABEE44D0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088" y="2138363"/>
            <a:ext cx="447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3">
            <a:extLst>
              <a:ext uri="{FF2B5EF4-FFF2-40B4-BE49-F238E27FC236}">
                <a16:creationId xmlns:a16="http://schemas.microsoft.com/office/drawing/2014/main" id="{9076A81D-0A29-30BE-5A03-2A5CFC87F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8425" y="2135188"/>
            <a:ext cx="4302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14">
            <a:extLst>
              <a:ext uri="{FF2B5EF4-FFF2-40B4-BE49-F238E27FC236}">
                <a16:creationId xmlns:a16="http://schemas.microsoft.com/office/drawing/2014/main" id="{C4BC2527-1107-D33A-7139-2DC707936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2132013"/>
            <a:ext cx="193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4559" name="Group 15">
            <a:extLst>
              <a:ext uri="{FF2B5EF4-FFF2-40B4-BE49-F238E27FC236}">
                <a16:creationId xmlns:a16="http://schemas.microsoft.com/office/drawing/2014/main" id="{D203332F-695E-2B4E-916A-FF936EC9EE2C}"/>
              </a:ext>
            </a:extLst>
          </p:cNvPr>
          <p:cNvGrpSpPr>
            <a:grpSpLocks/>
          </p:cNvGrpSpPr>
          <p:nvPr/>
        </p:nvGrpSpPr>
        <p:grpSpPr bwMode="auto">
          <a:xfrm>
            <a:off x="657225" y="2484438"/>
            <a:ext cx="7278688" cy="3136900"/>
            <a:chOff x="414" y="1565"/>
            <a:chExt cx="4585" cy="1976"/>
          </a:xfrm>
        </p:grpSpPr>
        <p:sp>
          <p:nvSpPr>
            <p:cNvPr id="72725" name="Line 16">
              <a:extLst>
                <a:ext uri="{FF2B5EF4-FFF2-40B4-BE49-F238E27FC236}">
                  <a16:creationId xmlns:a16="http://schemas.microsoft.com/office/drawing/2014/main" id="{AB2C69EB-045F-CC9F-FC89-32276EAE03DD}"/>
                </a:ext>
              </a:extLst>
            </p:cNvPr>
            <p:cNvSpPr>
              <a:spLocks noChangeShapeType="1"/>
            </p:cNvSpPr>
            <p:nvPr/>
          </p:nvSpPr>
          <p:spPr bwMode="auto">
            <a:xfrm>
              <a:off x="4423" y="1565"/>
              <a:ext cx="0" cy="288"/>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26" name="Line 17">
              <a:extLst>
                <a:ext uri="{FF2B5EF4-FFF2-40B4-BE49-F238E27FC236}">
                  <a16:creationId xmlns:a16="http://schemas.microsoft.com/office/drawing/2014/main" id="{661DE46C-F633-45DB-DFF0-F28F2B6F096C}"/>
                </a:ext>
              </a:extLst>
            </p:cNvPr>
            <p:cNvSpPr>
              <a:spLocks noChangeShapeType="1"/>
            </p:cNvSpPr>
            <p:nvPr/>
          </p:nvSpPr>
          <p:spPr bwMode="auto">
            <a:xfrm>
              <a:off x="4999" y="1565"/>
              <a:ext cx="0" cy="288"/>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27" name="Text Box 18">
              <a:extLst>
                <a:ext uri="{FF2B5EF4-FFF2-40B4-BE49-F238E27FC236}">
                  <a16:creationId xmlns:a16="http://schemas.microsoft.com/office/drawing/2014/main" id="{D7924B34-F9E0-A293-6449-5EAB39B96402}"/>
                </a:ext>
              </a:extLst>
            </p:cNvPr>
            <p:cNvSpPr txBox="1">
              <a:spLocks noChangeArrowheads="1"/>
            </p:cNvSpPr>
            <p:nvPr/>
          </p:nvSpPr>
          <p:spPr bwMode="auto">
            <a:xfrm>
              <a:off x="414" y="2544"/>
              <a:ext cx="369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Within the Born-von Karman approximation, every physical quantity at the left and the right border has to be equal</a:t>
              </a:r>
            </a:p>
          </p:txBody>
        </p:sp>
        <p:sp>
          <p:nvSpPr>
            <p:cNvPr id="72728" name="Line 19">
              <a:extLst>
                <a:ext uri="{FF2B5EF4-FFF2-40B4-BE49-F238E27FC236}">
                  <a16:creationId xmlns:a16="http://schemas.microsoft.com/office/drawing/2014/main" id="{E86E282B-5501-BFAF-75FD-97619D7E4716}"/>
                </a:ext>
              </a:extLst>
            </p:cNvPr>
            <p:cNvSpPr>
              <a:spLocks noChangeShapeType="1"/>
            </p:cNvSpPr>
            <p:nvPr/>
          </p:nvSpPr>
          <p:spPr bwMode="auto">
            <a:xfrm flipV="1">
              <a:off x="2262" y="1853"/>
              <a:ext cx="2113" cy="576"/>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29" name="Line 20">
              <a:extLst>
                <a:ext uri="{FF2B5EF4-FFF2-40B4-BE49-F238E27FC236}">
                  <a16:creationId xmlns:a16="http://schemas.microsoft.com/office/drawing/2014/main" id="{6DD11905-1942-6EAE-4473-DC77375695D9}"/>
                </a:ext>
              </a:extLst>
            </p:cNvPr>
            <p:cNvSpPr>
              <a:spLocks noChangeShapeType="1"/>
            </p:cNvSpPr>
            <p:nvPr/>
          </p:nvSpPr>
          <p:spPr bwMode="auto">
            <a:xfrm flipV="1">
              <a:off x="2262" y="1853"/>
              <a:ext cx="2737" cy="576"/>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72730" name="Picture 21">
              <a:extLst>
                <a:ext uri="{FF2B5EF4-FFF2-40B4-BE49-F238E27FC236}">
                  <a16:creationId xmlns:a16="http://schemas.microsoft.com/office/drawing/2014/main" id="{AD383248-A5A9-0DAB-25ED-0260221C91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 y="3333"/>
              <a:ext cx="187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4566" name="Group 22">
            <a:extLst>
              <a:ext uri="{FF2B5EF4-FFF2-40B4-BE49-F238E27FC236}">
                <a16:creationId xmlns:a16="http://schemas.microsoft.com/office/drawing/2014/main" id="{877C703E-E69F-5C21-6558-ECF0B088E396}"/>
              </a:ext>
            </a:extLst>
          </p:cNvPr>
          <p:cNvGrpSpPr>
            <a:grpSpLocks/>
          </p:cNvGrpSpPr>
          <p:nvPr/>
        </p:nvGrpSpPr>
        <p:grpSpPr bwMode="auto">
          <a:xfrm>
            <a:off x="352425" y="2941638"/>
            <a:ext cx="10031413" cy="4313237"/>
            <a:chOff x="222" y="1853"/>
            <a:chExt cx="6319" cy="2717"/>
          </a:xfrm>
        </p:grpSpPr>
        <p:sp>
          <p:nvSpPr>
            <p:cNvPr id="72716" name="Text Box 23">
              <a:extLst>
                <a:ext uri="{FF2B5EF4-FFF2-40B4-BE49-F238E27FC236}">
                  <a16:creationId xmlns:a16="http://schemas.microsoft.com/office/drawing/2014/main" id="{4ACB3E6E-D518-993E-6BE2-A9B58FF0AB98}"/>
                </a:ext>
              </a:extLst>
            </p:cNvPr>
            <p:cNvSpPr txBox="1">
              <a:spLocks noChangeArrowheads="1"/>
            </p:cNvSpPr>
            <p:nvPr/>
          </p:nvSpPr>
          <p:spPr bwMode="auto">
            <a:xfrm>
              <a:off x="222" y="3696"/>
              <a:ext cx="408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solidFill>
                    <a:srgbClr val="00FFFF"/>
                  </a:solidFill>
                </a:rPr>
                <a:t>Thanks to this periodicity, we can represent the physical quantity in a Fourier series, in the set of all the plane waves that satisfy the boundary condition</a:t>
              </a:r>
            </a:p>
          </p:txBody>
        </p:sp>
        <p:pic>
          <p:nvPicPr>
            <p:cNvPr id="72717" name="Picture 24">
              <a:extLst>
                <a:ext uri="{FF2B5EF4-FFF2-40B4-BE49-F238E27FC236}">
                  <a16:creationId xmlns:a16="http://schemas.microsoft.com/office/drawing/2014/main" id="{E4BCECD5-E637-99C0-6282-7880AEA902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 y="2496"/>
              <a:ext cx="806"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8" name="Picture 25">
              <a:extLst>
                <a:ext uri="{FF2B5EF4-FFF2-40B4-BE49-F238E27FC236}">
                  <a16:creationId xmlns:a16="http://schemas.microsoft.com/office/drawing/2014/main" id="{CDAE8901-6B97-64CA-5DCB-8B1A6D50A9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7" y="3172"/>
              <a:ext cx="806"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9" name="Picture 26">
              <a:extLst>
                <a:ext uri="{FF2B5EF4-FFF2-40B4-BE49-F238E27FC236}">
                  <a16:creationId xmlns:a16="http://schemas.microsoft.com/office/drawing/2014/main" id="{3B905699-4B4A-6EAA-BC7B-F7DFCA307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7" y="3921"/>
              <a:ext cx="806"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0" name="Picture 27">
              <a:extLst>
                <a:ext uri="{FF2B5EF4-FFF2-40B4-BE49-F238E27FC236}">
                  <a16:creationId xmlns:a16="http://schemas.microsoft.com/office/drawing/2014/main" id="{A8FE4E62-EF2F-0307-C70A-5E770602FF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2" y="2669"/>
              <a:ext cx="60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1" name="Picture 28">
              <a:extLst>
                <a:ext uri="{FF2B5EF4-FFF2-40B4-BE49-F238E27FC236}">
                  <a16:creationId xmlns:a16="http://schemas.microsoft.com/office/drawing/2014/main" id="{779D9112-9044-4089-EB8B-7B49710B19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2" y="3238"/>
              <a:ext cx="129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2" name="Line 29">
              <a:extLst>
                <a:ext uri="{FF2B5EF4-FFF2-40B4-BE49-F238E27FC236}">
                  <a16:creationId xmlns:a16="http://schemas.microsoft.com/office/drawing/2014/main" id="{A681EAB4-BB90-A5A5-3837-007F07F32BFD}"/>
                </a:ext>
              </a:extLst>
            </p:cNvPr>
            <p:cNvSpPr>
              <a:spLocks noChangeShapeType="1"/>
            </p:cNvSpPr>
            <p:nvPr/>
          </p:nvSpPr>
          <p:spPr bwMode="auto">
            <a:xfrm>
              <a:off x="4998" y="1853"/>
              <a:ext cx="1" cy="2717"/>
            </a:xfrm>
            <a:prstGeom prst="line">
              <a:avLst/>
            </a:prstGeom>
            <a:noFill/>
            <a:ln w="2540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2723" name="Line 30">
              <a:extLst>
                <a:ext uri="{FF2B5EF4-FFF2-40B4-BE49-F238E27FC236}">
                  <a16:creationId xmlns:a16="http://schemas.microsoft.com/office/drawing/2014/main" id="{2B628F08-94C5-A657-0420-9FC9010961B7}"/>
                </a:ext>
              </a:extLst>
            </p:cNvPr>
            <p:cNvSpPr>
              <a:spLocks noChangeShapeType="1"/>
            </p:cNvSpPr>
            <p:nvPr/>
          </p:nvSpPr>
          <p:spPr bwMode="auto">
            <a:xfrm>
              <a:off x="4423" y="1853"/>
              <a:ext cx="0" cy="2717"/>
            </a:xfrm>
            <a:prstGeom prst="line">
              <a:avLst/>
            </a:prstGeom>
            <a:noFill/>
            <a:ln w="2540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72724" name="Picture 31">
              <a:extLst>
                <a:ext uri="{FF2B5EF4-FFF2-40B4-BE49-F238E27FC236}">
                  <a16:creationId xmlns:a16="http://schemas.microsoft.com/office/drawing/2014/main" id="{492BEEF0-85AC-0A5C-3334-91BC2B18E5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0" y="3967"/>
              <a:ext cx="141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15" name="Line 32">
            <a:extLst>
              <a:ext uri="{FF2B5EF4-FFF2-40B4-BE49-F238E27FC236}">
                <a16:creationId xmlns:a16="http://schemas.microsoft.com/office/drawing/2014/main" id="{62306F8C-4113-7E00-1570-A4F2B9047604}"/>
              </a:ext>
            </a:extLst>
          </p:cNvPr>
          <p:cNvSpPr>
            <a:spLocks noChangeShapeType="1"/>
          </p:cNvSpPr>
          <p:nvPr/>
        </p:nvSpPr>
        <p:spPr bwMode="auto">
          <a:xfrm>
            <a:off x="7019925" y="3398838"/>
            <a:ext cx="9144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45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4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C51865D4-E26D-B2B6-8624-0279F7906521}"/>
              </a:ext>
            </a:extLst>
          </p:cNvPr>
          <p:cNvSpPr>
            <a:spLocks noChangeArrowheads="1"/>
          </p:cNvSpPr>
          <p:nvPr/>
        </p:nvSpPr>
        <p:spPr bwMode="auto">
          <a:xfrm>
            <a:off x="0" y="0"/>
            <a:ext cx="747712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Relations between unit cell and supercells in real and reciprocal space </a:t>
            </a:r>
          </a:p>
        </p:txBody>
      </p:sp>
      <p:grpSp>
        <p:nvGrpSpPr>
          <p:cNvPr id="73730" name="Group 3">
            <a:extLst>
              <a:ext uri="{FF2B5EF4-FFF2-40B4-BE49-F238E27FC236}">
                <a16:creationId xmlns:a16="http://schemas.microsoft.com/office/drawing/2014/main" id="{40CA6C4E-9B90-C45D-61DD-A0FC2D620ECE}"/>
              </a:ext>
            </a:extLst>
          </p:cNvPr>
          <p:cNvGrpSpPr>
            <a:grpSpLocks/>
          </p:cNvGrpSpPr>
          <p:nvPr/>
        </p:nvGrpSpPr>
        <p:grpSpPr bwMode="auto">
          <a:xfrm>
            <a:off x="7019925" y="2255838"/>
            <a:ext cx="914400" cy="458787"/>
            <a:chOff x="2550" y="2861"/>
            <a:chExt cx="576" cy="288"/>
          </a:xfrm>
        </p:grpSpPr>
        <p:sp>
          <p:nvSpPr>
            <p:cNvPr id="73763" name="Line 4">
              <a:extLst>
                <a:ext uri="{FF2B5EF4-FFF2-40B4-BE49-F238E27FC236}">
                  <a16:creationId xmlns:a16="http://schemas.microsoft.com/office/drawing/2014/main" id="{4F522304-92B6-50C6-F898-2E590BA0C8D8}"/>
                </a:ext>
              </a:extLst>
            </p:cNvPr>
            <p:cNvSpPr>
              <a:spLocks noChangeShapeType="1"/>
            </p:cNvSpPr>
            <p:nvPr/>
          </p:nvSpPr>
          <p:spPr bwMode="auto">
            <a:xfrm>
              <a:off x="2557"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64" name="Line 5">
              <a:extLst>
                <a:ext uri="{FF2B5EF4-FFF2-40B4-BE49-F238E27FC236}">
                  <a16:creationId xmlns:a16="http://schemas.microsoft.com/office/drawing/2014/main" id="{14640280-BCE0-4581-C740-2AB0E27B28B4}"/>
                </a:ext>
              </a:extLst>
            </p:cNvPr>
            <p:cNvSpPr>
              <a:spLocks noChangeShapeType="1"/>
            </p:cNvSpPr>
            <p:nvPr/>
          </p:nvSpPr>
          <p:spPr bwMode="auto">
            <a:xfrm>
              <a:off x="2838"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65" name="Line 6">
              <a:extLst>
                <a:ext uri="{FF2B5EF4-FFF2-40B4-BE49-F238E27FC236}">
                  <a16:creationId xmlns:a16="http://schemas.microsoft.com/office/drawing/2014/main" id="{F8613931-17B8-9D22-AEC1-6814101EE363}"/>
                </a:ext>
              </a:extLst>
            </p:cNvPr>
            <p:cNvSpPr>
              <a:spLocks noChangeShapeType="1"/>
            </p:cNvSpPr>
            <p:nvPr/>
          </p:nvSpPr>
          <p:spPr bwMode="auto">
            <a:xfrm>
              <a:off x="3123"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66" name="Line 7">
              <a:extLst>
                <a:ext uri="{FF2B5EF4-FFF2-40B4-BE49-F238E27FC236}">
                  <a16:creationId xmlns:a16="http://schemas.microsoft.com/office/drawing/2014/main" id="{7AFB0D1F-A189-FAF0-D561-EEE19249565D}"/>
                </a:ext>
              </a:extLst>
            </p:cNvPr>
            <p:cNvSpPr>
              <a:spLocks noChangeShapeType="1"/>
            </p:cNvSpPr>
            <p:nvPr/>
          </p:nvSpPr>
          <p:spPr bwMode="auto">
            <a:xfrm rot="5400000">
              <a:off x="2838" y="2852"/>
              <a:ext cx="0" cy="57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67" name="Line 8">
              <a:extLst>
                <a:ext uri="{FF2B5EF4-FFF2-40B4-BE49-F238E27FC236}">
                  <a16:creationId xmlns:a16="http://schemas.microsoft.com/office/drawing/2014/main" id="{7C6AB1F1-BE9B-6931-E66F-09F7F1490DF5}"/>
                </a:ext>
              </a:extLst>
            </p:cNvPr>
            <p:cNvSpPr>
              <a:spLocks noChangeShapeType="1"/>
            </p:cNvSpPr>
            <p:nvPr/>
          </p:nvSpPr>
          <p:spPr bwMode="auto">
            <a:xfrm rot="5400000">
              <a:off x="2838" y="2573"/>
              <a:ext cx="0" cy="57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73731" name="Picture 9">
            <a:extLst>
              <a:ext uri="{FF2B5EF4-FFF2-40B4-BE49-F238E27FC236}">
                <a16:creationId xmlns:a16="http://schemas.microsoft.com/office/drawing/2014/main" id="{B4356C42-9FB7-90D1-CA81-37E74B9B2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11488"/>
            <a:ext cx="4746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2" name="Group 10">
            <a:extLst>
              <a:ext uri="{FF2B5EF4-FFF2-40B4-BE49-F238E27FC236}">
                <a16:creationId xmlns:a16="http://schemas.microsoft.com/office/drawing/2014/main" id="{0E5C5FFB-E510-2EB2-BED2-A4EA1CA0501A}"/>
              </a:ext>
            </a:extLst>
          </p:cNvPr>
          <p:cNvGrpSpPr>
            <a:grpSpLocks/>
          </p:cNvGrpSpPr>
          <p:nvPr/>
        </p:nvGrpSpPr>
        <p:grpSpPr bwMode="auto">
          <a:xfrm>
            <a:off x="80963" y="1143000"/>
            <a:ext cx="10220325" cy="396875"/>
            <a:chOff x="51" y="720"/>
            <a:chExt cx="6438" cy="250"/>
          </a:xfrm>
        </p:grpSpPr>
        <p:sp>
          <p:nvSpPr>
            <p:cNvPr id="73761" name="Text Box 11">
              <a:extLst>
                <a:ext uri="{FF2B5EF4-FFF2-40B4-BE49-F238E27FC236}">
                  <a16:creationId xmlns:a16="http://schemas.microsoft.com/office/drawing/2014/main" id="{9397EFAB-D16B-2A68-3855-691B82C5FD71}"/>
                </a:ext>
              </a:extLst>
            </p:cNvPr>
            <p:cNvSpPr txBox="1">
              <a:spLocks noChangeArrowheads="1"/>
            </p:cNvSpPr>
            <p:nvPr/>
          </p:nvSpPr>
          <p:spPr bwMode="auto">
            <a:xfrm>
              <a:off x="51" y="720"/>
              <a:ext cx="6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Let us assume that our supercell is made of the repetition of        unit cells along </a:t>
              </a:r>
              <a:r>
                <a:rPr lang="en-US" altLang="es-ES" sz="2000" b="0" i="1">
                  <a:latin typeface="Times New Roman" panose="02020603050405020304" pitchFamily="18" charset="0"/>
                </a:rPr>
                <a:t>x</a:t>
              </a:r>
            </a:p>
          </p:txBody>
        </p:sp>
        <p:pic>
          <p:nvPicPr>
            <p:cNvPr id="73762" name="Picture 12">
              <a:extLst>
                <a:ext uri="{FF2B5EF4-FFF2-40B4-BE49-F238E27FC236}">
                  <a16:creationId xmlns:a16="http://schemas.microsoft.com/office/drawing/2014/main" id="{DF77E353-5A37-F1C2-77F3-B16C7BAE2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 y="744"/>
              <a:ext cx="1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3" name="Line 13">
            <a:extLst>
              <a:ext uri="{FF2B5EF4-FFF2-40B4-BE49-F238E27FC236}">
                <a16:creationId xmlns:a16="http://schemas.microsoft.com/office/drawing/2014/main" id="{CEC08B89-743C-3B33-1A06-5B1CEE75CBFD}"/>
              </a:ext>
            </a:extLst>
          </p:cNvPr>
          <p:cNvSpPr>
            <a:spLocks noChangeShapeType="1"/>
          </p:cNvSpPr>
          <p:nvPr/>
        </p:nvSpPr>
        <p:spPr bwMode="auto">
          <a:xfrm>
            <a:off x="7019925" y="2941638"/>
            <a:ext cx="9144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73734" name="Group 14">
            <a:extLst>
              <a:ext uri="{FF2B5EF4-FFF2-40B4-BE49-F238E27FC236}">
                <a16:creationId xmlns:a16="http://schemas.microsoft.com/office/drawing/2014/main" id="{D6C891D3-EC53-84DE-D7B0-E02FAAC3050B}"/>
              </a:ext>
            </a:extLst>
          </p:cNvPr>
          <p:cNvGrpSpPr>
            <a:grpSpLocks/>
          </p:cNvGrpSpPr>
          <p:nvPr/>
        </p:nvGrpSpPr>
        <p:grpSpPr bwMode="auto">
          <a:xfrm>
            <a:off x="4048125" y="2263775"/>
            <a:ext cx="457200" cy="457200"/>
            <a:chOff x="823" y="1565"/>
            <a:chExt cx="288" cy="288"/>
          </a:xfrm>
        </p:grpSpPr>
        <p:sp>
          <p:nvSpPr>
            <p:cNvPr id="73757" name="Line 15">
              <a:extLst>
                <a:ext uri="{FF2B5EF4-FFF2-40B4-BE49-F238E27FC236}">
                  <a16:creationId xmlns:a16="http://schemas.microsoft.com/office/drawing/2014/main" id="{C1CA0C48-6B62-A71C-30F7-F85ABCB4956B}"/>
                </a:ext>
              </a:extLst>
            </p:cNvPr>
            <p:cNvSpPr>
              <a:spLocks noChangeShapeType="1"/>
            </p:cNvSpPr>
            <p:nvPr/>
          </p:nvSpPr>
          <p:spPr bwMode="auto">
            <a:xfrm>
              <a:off x="830"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58" name="Line 16">
              <a:extLst>
                <a:ext uri="{FF2B5EF4-FFF2-40B4-BE49-F238E27FC236}">
                  <a16:creationId xmlns:a16="http://schemas.microsoft.com/office/drawing/2014/main" id="{6E6E35AC-B5A3-4529-E656-A412AAED3BAC}"/>
                </a:ext>
              </a:extLst>
            </p:cNvPr>
            <p:cNvSpPr>
              <a:spLocks noChangeShapeType="1"/>
            </p:cNvSpPr>
            <p:nvPr/>
          </p:nvSpPr>
          <p:spPr bwMode="auto">
            <a:xfrm>
              <a:off x="1111"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59" name="Line 17">
              <a:extLst>
                <a:ext uri="{FF2B5EF4-FFF2-40B4-BE49-F238E27FC236}">
                  <a16:creationId xmlns:a16="http://schemas.microsoft.com/office/drawing/2014/main" id="{B28ADB68-E6B9-1342-C4A5-F36EA0804BBE}"/>
                </a:ext>
              </a:extLst>
            </p:cNvPr>
            <p:cNvSpPr>
              <a:spLocks noChangeShapeType="1"/>
            </p:cNvSpPr>
            <p:nvPr/>
          </p:nvSpPr>
          <p:spPr bwMode="auto">
            <a:xfrm rot="16200000" flipV="1">
              <a:off x="962" y="1705"/>
              <a:ext cx="9" cy="287"/>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60" name="Line 18">
              <a:extLst>
                <a:ext uri="{FF2B5EF4-FFF2-40B4-BE49-F238E27FC236}">
                  <a16:creationId xmlns:a16="http://schemas.microsoft.com/office/drawing/2014/main" id="{7B15DCC3-7C60-AC5B-FAE4-AFA6DED6A045}"/>
                </a:ext>
              </a:extLst>
            </p:cNvPr>
            <p:cNvSpPr>
              <a:spLocks noChangeShapeType="1"/>
            </p:cNvSpPr>
            <p:nvPr/>
          </p:nvSpPr>
          <p:spPr bwMode="auto">
            <a:xfrm rot="5400000">
              <a:off x="967" y="1421"/>
              <a:ext cx="0" cy="287"/>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73735" name="Picture 19">
            <a:extLst>
              <a:ext uri="{FF2B5EF4-FFF2-40B4-BE49-F238E27FC236}">
                <a16:creationId xmlns:a16="http://schemas.microsoft.com/office/drawing/2014/main" id="{AC33E3A5-9B67-D42E-5C0A-1BDD74899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50" y="3068638"/>
            <a:ext cx="30956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Text Box 20">
            <a:extLst>
              <a:ext uri="{FF2B5EF4-FFF2-40B4-BE49-F238E27FC236}">
                <a16:creationId xmlns:a16="http://schemas.microsoft.com/office/drawing/2014/main" id="{745E7FD2-68A3-08BB-8F42-B649A3B155D7}"/>
              </a:ext>
            </a:extLst>
          </p:cNvPr>
          <p:cNvSpPr txBox="1">
            <a:spLocks noChangeArrowheads="1"/>
          </p:cNvSpPr>
          <p:nvPr/>
        </p:nvSpPr>
        <p:spPr bwMode="auto">
          <a:xfrm>
            <a:off x="422275" y="2286000"/>
            <a:ext cx="176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Real space</a:t>
            </a:r>
          </a:p>
        </p:txBody>
      </p:sp>
      <p:sp>
        <p:nvSpPr>
          <p:cNvPr id="73737" name="Text Box 21">
            <a:extLst>
              <a:ext uri="{FF2B5EF4-FFF2-40B4-BE49-F238E27FC236}">
                <a16:creationId xmlns:a16="http://schemas.microsoft.com/office/drawing/2014/main" id="{A8AB7663-8CE8-B837-98F5-2E6AAE74D033}"/>
              </a:ext>
            </a:extLst>
          </p:cNvPr>
          <p:cNvSpPr txBox="1">
            <a:spLocks noChangeArrowheads="1"/>
          </p:cNvSpPr>
          <p:nvPr/>
        </p:nvSpPr>
        <p:spPr bwMode="auto">
          <a:xfrm>
            <a:off x="3362325" y="1600200"/>
            <a:ext cx="1830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Unit cell</a:t>
            </a:r>
          </a:p>
        </p:txBody>
      </p:sp>
      <p:sp>
        <p:nvSpPr>
          <p:cNvPr id="73738" name="Line 22">
            <a:extLst>
              <a:ext uri="{FF2B5EF4-FFF2-40B4-BE49-F238E27FC236}">
                <a16:creationId xmlns:a16="http://schemas.microsoft.com/office/drawing/2014/main" id="{F92EB25F-EBB4-5E06-4327-CA0A6EB317EA}"/>
              </a:ext>
            </a:extLst>
          </p:cNvPr>
          <p:cNvSpPr>
            <a:spLocks noChangeShapeType="1"/>
          </p:cNvSpPr>
          <p:nvPr/>
        </p:nvSpPr>
        <p:spPr bwMode="auto">
          <a:xfrm>
            <a:off x="4048125" y="2941638"/>
            <a:ext cx="4572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3739" name="Rectangle 23">
            <a:extLst>
              <a:ext uri="{FF2B5EF4-FFF2-40B4-BE49-F238E27FC236}">
                <a16:creationId xmlns:a16="http://schemas.microsoft.com/office/drawing/2014/main" id="{77F3D78C-E065-58FB-7AE2-A709AA07A8EC}"/>
              </a:ext>
            </a:extLst>
          </p:cNvPr>
          <p:cNvSpPr>
            <a:spLocks noChangeArrowheads="1"/>
          </p:cNvSpPr>
          <p:nvPr/>
        </p:nvSpPr>
        <p:spPr bwMode="auto">
          <a:xfrm>
            <a:off x="3362325" y="4529138"/>
            <a:ext cx="1830388" cy="4572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3740" name="Text Box 24">
            <a:extLst>
              <a:ext uri="{FF2B5EF4-FFF2-40B4-BE49-F238E27FC236}">
                <a16:creationId xmlns:a16="http://schemas.microsoft.com/office/drawing/2014/main" id="{0FCE9CDB-77B6-0B4A-304D-00B69ADF60B7}"/>
              </a:ext>
            </a:extLst>
          </p:cNvPr>
          <p:cNvSpPr txBox="1">
            <a:spLocks noChangeArrowheads="1"/>
          </p:cNvSpPr>
          <p:nvPr/>
        </p:nvSpPr>
        <p:spPr bwMode="auto">
          <a:xfrm>
            <a:off x="80963" y="455930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Reciprocal space</a:t>
            </a:r>
          </a:p>
        </p:txBody>
      </p:sp>
      <p:sp>
        <p:nvSpPr>
          <p:cNvPr id="73741" name="Text Box 25">
            <a:extLst>
              <a:ext uri="{FF2B5EF4-FFF2-40B4-BE49-F238E27FC236}">
                <a16:creationId xmlns:a16="http://schemas.microsoft.com/office/drawing/2014/main" id="{DAFD1766-BC56-BDF6-3A3B-B44ED0F14532}"/>
              </a:ext>
            </a:extLst>
          </p:cNvPr>
          <p:cNvSpPr txBox="1">
            <a:spLocks noChangeArrowheads="1"/>
          </p:cNvSpPr>
          <p:nvPr/>
        </p:nvSpPr>
        <p:spPr bwMode="auto">
          <a:xfrm>
            <a:off x="2981325" y="37211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First Brillouin zone of the unit cell</a:t>
            </a:r>
          </a:p>
        </p:txBody>
      </p:sp>
      <p:pic>
        <p:nvPicPr>
          <p:cNvPr id="73742" name="Picture 26">
            <a:extLst>
              <a:ext uri="{FF2B5EF4-FFF2-40B4-BE49-F238E27FC236}">
                <a16:creationId xmlns:a16="http://schemas.microsoft.com/office/drawing/2014/main" id="{913E43D4-B1A4-638C-4E2D-5B7E52284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788" y="5259388"/>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27">
            <a:extLst>
              <a:ext uri="{FF2B5EF4-FFF2-40B4-BE49-F238E27FC236}">
                <a16:creationId xmlns:a16="http://schemas.microsoft.com/office/drawing/2014/main" id="{4140367F-6B4F-7317-7522-8D9B61CD80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5259388"/>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28">
            <a:extLst>
              <a:ext uri="{FF2B5EF4-FFF2-40B4-BE49-F238E27FC236}">
                <a16:creationId xmlns:a16="http://schemas.microsoft.com/office/drawing/2014/main" id="{002247C5-ABCC-C0FC-57D8-90681099B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113" y="5367338"/>
            <a:ext cx="136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5" name="Oval 29">
            <a:extLst>
              <a:ext uri="{FF2B5EF4-FFF2-40B4-BE49-F238E27FC236}">
                <a16:creationId xmlns:a16="http://schemas.microsoft.com/office/drawing/2014/main" id="{7D9C7785-6661-EAC1-2456-E71E3FB7F69D}"/>
              </a:ext>
            </a:extLst>
          </p:cNvPr>
          <p:cNvSpPr>
            <a:spLocks noChangeArrowheads="1"/>
          </p:cNvSpPr>
          <p:nvPr/>
        </p:nvSpPr>
        <p:spPr bwMode="auto">
          <a:xfrm>
            <a:off x="4249738" y="4757738"/>
            <a:ext cx="26987" cy="26987"/>
          </a:xfrm>
          <a:prstGeom prst="ellipse">
            <a:avLst/>
          </a:prstGeom>
          <a:solidFill>
            <a:schemeClr val="bg1"/>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3746" name="Rectangle 30">
            <a:extLst>
              <a:ext uri="{FF2B5EF4-FFF2-40B4-BE49-F238E27FC236}">
                <a16:creationId xmlns:a16="http://schemas.microsoft.com/office/drawing/2014/main" id="{69BAE896-BC2A-AE33-E5E5-371E4EB36112}"/>
              </a:ext>
            </a:extLst>
          </p:cNvPr>
          <p:cNvSpPr>
            <a:spLocks noChangeArrowheads="1"/>
          </p:cNvSpPr>
          <p:nvPr/>
        </p:nvSpPr>
        <p:spPr bwMode="auto">
          <a:xfrm>
            <a:off x="7019925" y="4529138"/>
            <a:ext cx="914400" cy="4572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3747" name="Oval 31">
            <a:extLst>
              <a:ext uri="{FF2B5EF4-FFF2-40B4-BE49-F238E27FC236}">
                <a16:creationId xmlns:a16="http://schemas.microsoft.com/office/drawing/2014/main" id="{C1A28771-137D-9D94-F495-DDE06E6765BD}"/>
              </a:ext>
            </a:extLst>
          </p:cNvPr>
          <p:cNvSpPr>
            <a:spLocks noChangeArrowheads="1"/>
          </p:cNvSpPr>
          <p:nvPr/>
        </p:nvSpPr>
        <p:spPr bwMode="auto">
          <a:xfrm>
            <a:off x="7450138" y="4757738"/>
            <a:ext cx="26987" cy="26987"/>
          </a:xfrm>
          <a:prstGeom prst="ellipse">
            <a:avLst/>
          </a:prstGeom>
          <a:solidFill>
            <a:schemeClr val="bg1"/>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3748" name="Picture 32">
            <a:extLst>
              <a:ext uri="{FF2B5EF4-FFF2-40B4-BE49-F238E27FC236}">
                <a16:creationId xmlns:a16="http://schemas.microsoft.com/office/drawing/2014/main" id="{311E4367-7536-35C9-1D4C-C0F282D0E3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1963" y="5260975"/>
            <a:ext cx="4127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33">
            <a:extLst>
              <a:ext uri="{FF2B5EF4-FFF2-40B4-BE49-F238E27FC236}">
                <a16:creationId xmlns:a16="http://schemas.microsoft.com/office/drawing/2014/main" id="{7588E68D-0B52-4B51-1C0A-751E96089E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7950" y="5260975"/>
            <a:ext cx="4111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0" name="Picture 34">
            <a:extLst>
              <a:ext uri="{FF2B5EF4-FFF2-40B4-BE49-F238E27FC236}">
                <a16:creationId xmlns:a16="http://schemas.microsoft.com/office/drawing/2014/main" id="{7561EB9F-02EB-09F4-9C8C-968FA1A46A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2513" y="5367338"/>
            <a:ext cx="136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1" name="Text Box 35">
            <a:extLst>
              <a:ext uri="{FF2B5EF4-FFF2-40B4-BE49-F238E27FC236}">
                <a16:creationId xmlns:a16="http://schemas.microsoft.com/office/drawing/2014/main" id="{83441A55-A06A-254D-0646-5CBC2C9BF76E}"/>
              </a:ext>
            </a:extLst>
          </p:cNvPr>
          <p:cNvSpPr txBox="1">
            <a:spLocks noChangeArrowheads="1"/>
          </p:cNvSpPr>
          <p:nvPr/>
        </p:nvSpPr>
        <p:spPr bwMode="auto">
          <a:xfrm>
            <a:off x="6181725" y="37211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First Brillouin zone of the supercell</a:t>
            </a:r>
          </a:p>
        </p:txBody>
      </p:sp>
      <p:sp>
        <p:nvSpPr>
          <p:cNvPr id="73752" name="Text Box 36">
            <a:extLst>
              <a:ext uri="{FF2B5EF4-FFF2-40B4-BE49-F238E27FC236}">
                <a16:creationId xmlns:a16="http://schemas.microsoft.com/office/drawing/2014/main" id="{5FB8D178-1C44-5354-E018-DECAA1C05D65}"/>
              </a:ext>
            </a:extLst>
          </p:cNvPr>
          <p:cNvSpPr txBox="1">
            <a:spLocks noChangeArrowheads="1"/>
          </p:cNvSpPr>
          <p:nvPr/>
        </p:nvSpPr>
        <p:spPr bwMode="auto">
          <a:xfrm>
            <a:off x="6564313" y="1600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Supercell</a:t>
            </a:r>
          </a:p>
        </p:txBody>
      </p:sp>
      <p:grpSp>
        <p:nvGrpSpPr>
          <p:cNvPr id="73753" name="Group 37">
            <a:extLst>
              <a:ext uri="{FF2B5EF4-FFF2-40B4-BE49-F238E27FC236}">
                <a16:creationId xmlns:a16="http://schemas.microsoft.com/office/drawing/2014/main" id="{0FF1D0F7-3E19-7402-3BCB-840AAE3E55C6}"/>
              </a:ext>
            </a:extLst>
          </p:cNvPr>
          <p:cNvGrpSpPr>
            <a:grpSpLocks/>
          </p:cNvGrpSpPr>
          <p:nvPr/>
        </p:nvGrpSpPr>
        <p:grpSpPr bwMode="auto">
          <a:xfrm>
            <a:off x="80963" y="6019800"/>
            <a:ext cx="8291512" cy="701675"/>
            <a:chOff x="51" y="3792"/>
            <a:chExt cx="5223" cy="442"/>
          </a:xfrm>
        </p:grpSpPr>
        <p:sp>
          <p:nvSpPr>
            <p:cNvPr id="73754" name="Text Box 38">
              <a:extLst>
                <a:ext uri="{FF2B5EF4-FFF2-40B4-BE49-F238E27FC236}">
                  <a16:creationId xmlns:a16="http://schemas.microsoft.com/office/drawing/2014/main" id="{94284EA8-C7BE-50F0-5723-42EF2A785A21}"/>
                </a:ext>
              </a:extLst>
            </p:cNvPr>
            <p:cNvSpPr txBox="1">
              <a:spLocks noChangeArrowheads="1"/>
            </p:cNvSpPr>
            <p:nvPr/>
          </p:nvSpPr>
          <p:spPr bwMode="auto">
            <a:xfrm>
              <a:off x="51" y="3792"/>
              <a:ext cx="154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Reciprocal lattice vectors</a:t>
              </a:r>
            </a:p>
          </p:txBody>
        </p:sp>
        <p:pic>
          <p:nvPicPr>
            <p:cNvPr id="73755" name="Picture 39">
              <a:extLst>
                <a:ext uri="{FF2B5EF4-FFF2-40B4-BE49-F238E27FC236}">
                  <a16:creationId xmlns:a16="http://schemas.microsoft.com/office/drawing/2014/main" id="{8326B812-E890-106D-6DDE-1E285B8A95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2" y="3817"/>
              <a:ext cx="120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6" name="Picture 40">
              <a:extLst>
                <a:ext uri="{FF2B5EF4-FFF2-40B4-BE49-F238E27FC236}">
                  <a16:creationId xmlns:a16="http://schemas.microsoft.com/office/drawing/2014/main" id="{F806A9C7-0970-DE7C-7E0B-E4437B718B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5" y="3840"/>
              <a:ext cx="11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Text Box 2">
            <a:extLst>
              <a:ext uri="{FF2B5EF4-FFF2-40B4-BE49-F238E27FC236}">
                <a16:creationId xmlns:a16="http://schemas.microsoft.com/office/drawing/2014/main" id="{3193D0A8-B78F-DEFF-BA1F-CCD1ACFB6A59}"/>
              </a:ext>
            </a:extLst>
          </p:cNvPr>
          <p:cNvSpPr txBox="1">
            <a:spLocks noChangeArrowheads="1"/>
          </p:cNvSpPr>
          <p:nvPr/>
        </p:nvSpPr>
        <p:spPr bwMode="auto">
          <a:xfrm>
            <a:off x="80963" y="1143000"/>
            <a:ext cx="10220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Let us assume that our supercell is made of the repetition of        unit cells along </a:t>
            </a:r>
            <a:r>
              <a:rPr lang="en-US" altLang="es-ES" sz="2000" b="0" i="1">
                <a:latin typeface="Times New Roman" panose="02020603050405020304" pitchFamily="18" charset="0"/>
              </a:rPr>
              <a:t>x</a:t>
            </a:r>
          </a:p>
        </p:txBody>
      </p:sp>
      <p:sp>
        <p:nvSpPr>
          <p:cNvPr id="74754" name="Rectangle 3">
            <a:extLst>
              <a:ext uri="{FF2B5EF4-FFF2-40B4-BE49-F238E27FC236}">
                <a16:creationId xmlns:a16="http://schemas.microsoft.com/office/drawing/2014/main" id="{081BD179-C7B4-9B30-2E94-53B8E267E40A}"/>
              </a:ext>
            </a:extLst>
          </p:cNvPr>
          <p:cNvSpPr>
            <a:spLocks noChangeArrowheads="1"/>
          </p:cNvSpPr>
          <p:nvPr/>
        </p:nvSpPr>
        <p:spPr bwMode="auto">
          <a:xfrm>
            <a:off x="0" y="0"/>
            <a:ext cx="10602913"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The larger BZ of the unit cell can be reproduced by repeating the smaller BZ of the supercell using the reciprocal vectors </a:t>
            </a:r>
          </a:p>
        </p:txBody>
      </p:sp>
      <p:pic>
        <p:nvPicPr>
          <p:cNvPr id="74755" name="Picture 4">
            <a:extLst>
              <a:ext uri="{FF2B5EF4-FFF2-40B4-BE49-F238E27FC236}">
                <a16:creationId xmlns:a16="http://schemas.microsoft.com/office/drawing/2014/main" id="{822F7F8F-1FDA-0F92-C3BC-1526B8921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113" y="1181100"/>
            <a:ext cx="2555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5">
            <a:extLst>
              <a:ext uri="{FF2B5EF4-FFF2-40B4-BE49-F238E27FC236}">
                <a16:creationId xmlns:a16="http://schemas.microsoft.com/office/drawing/2014/main" id="{C6D0A5EB-95B9-9928-2144-32E6BD129D1D}"/>
              </a:ext>
            </a:extLst>
          </p:cNvPr>
          <p:cNvSpPr>
            <a:spLocks noChangeArrowheads="1"/>
          </p:cNvSpPr>
          <p:nvPr/>
        </p:nvSpPr>
        <p:spPr bwMode="auto">
          <a:xfrm>
            <a:off x="3362325" y="2909888"/>
            <a:ext cx="1830388" cy="4572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4757" name="Text Box 6">
            <a:extLst>
              <a:ext uri="{FF2B5EF4-FFF2-40B4-BE49-F238E27FC236}">
                <a16:creationId xmlns:a16="http://schemas.microsoft.com/office/drawing/2014/main" id="{C857A129-7D6A-435D-7F01-6DE3E9B1526A}"/>
              </a:ext>
            </a:extLst>
          </p:cNvPr>
          <p:cNvSpPr txBox="1">
            <a:spLocks noChangeArrowheads="1"/>
          </p:cNvSpPr>
          <p:nvPr/>
        </p:nvSpPr>
        <p:spPr bwMode="auto">
          <a:xfrm>
            <a:off x="80963" y="294005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Reciprocal space</a:t>
            </a:r>
          </a:p>
        </p:txBody>
      </p:sp>
      <p:sp>
        <p:nvSpPr>
          <p:cNvPr id="74758" name="Text Box 7">
            <a:extLst>
              <a:ext uri="{FF2B5EF4-FFF2-40B4-BE49-F238E27FC236}">
                <a16:creationId xmlns:a16="http://schemas.microsoft.com/office/drawing/2014/main" id="{06A158F1-4C7F-883A-B01F-E5C711415017}"/>
              </a:ext>
            </a:extLst>
          </p:cNvPr>
          <p:cNvSpPr txBox="1">
            <a:spLocks noChangeArrowheads="1"/>
          </p:cNvSpPr>
          <p:nvPr/>
        </p:nvSpPr>
        <p:spPr bwMode="auto">
          <a:xfrm>
            <a:off x="2981325" y="210185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First Brillouin zone of the unit cell</a:t>
            </a:r>
          </a:p>
        </p:txBody>
      </p:sp>
      <p:pic>
        <p:nvPicPr>
          <p:cNvPr id="74759" name="Picture 8">
            <a:extLst>
              <a:ext uri="{FF2B5EF4-FFF2-40B4-BE49-F238E27FC236}">
                <a16:creationId xmlns:a16="http://schemas.microsoft.com/office/drawing/2014/main" id="{B0B3E37A-5787-8741-1EC5-96C02F78E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3640138"/>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9">
            <a:extLst>
              <a:ext uri="{FF2B5EF4-FFF2-40B4-BE49-F238E27FC236}">
                <a16:creationId xmlns:a16="http://schemas.microsoft.com/office/drawing/2014/main" id="{BCDC510A-5405-ED5B-8D2D-1688BD5EB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988" y="3640138"/>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10">
            <a:extLst>
              <a:ext uri="{FF2B5EF4-FFF2-40B4-BE49-F238E27FC236}">
                <a16:creationId xmlns:a16="http://schemas.microsoft.com/office/drawing/2014/main" id="{79E7D30A-678A-78BE-B7F9-ADD0FB26FA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3748088"/>
            <a:ext cx="136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Oval 11">
            <a:extLst>
              <a:ext uri="{FF2B5EF4-FFF2-40B4-BE49-F238E27FC236}">
                <a16:creationId xmlns:a16="http://schemas.microsoft.com/office/drawing/2014/main" id="{6E2A776A-6ADB-089B-5E83-D491A5F3EBBC}"/>
              </a:ext>
            </a:extLst>
          </p:cNvPr>
          <p:cNvSpPr>
            <a:spLocks noChangeArrowheads="1"/>
          </p:cNvSpPr>
          <p:nvPr/>
        </p:nvSpPr>
        <p:spPr bwMode="auto">
          <a:xfrm>
            <a:off x="4249738" y="3138488"/>
            <a:ext cx="26987" cy="26987"/>
          </a:xfrm>
          <a:prstGeom prst="ellipse">
            <a:avLst/>
          </a:prstGeom>
          <a:solidFill>
            <a:schemeClr val="bg1"/>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nvGrpSpPr>
          <p:cNvPr id="74763" name="Group 12">
            <a:extLst>
              <a:ext uri="{FF2B5EF4-FFF2-40B4-BE49-F238E27FC236}">
                <a16:creationId xmlns:a16="http://schemas.microsoft.com/office/drawing/2014/main" id="{5FB7BF6E-3F0E-AB20-960C-45BAF29792BF}"/>
              </a:ext>
            </a:extLst>
          </p:cNvPr>
          <p:cNvGrpSpPr>
            <a:grpSpLocks/>
          </p:cNvGrpSpPr>
          <p:nvPr/>
        </p:nvGrpSpPr>
        <p:grpSpPr bwMode="auto">
          <a:xfrm>
            <a:off x="6811963" y="2909888"/>
            <a:ext cx="1327150" cy="1095375"/>
            <a:chOff x="4292" y="1833"/>
            <a:chExt cx="835" cy="690"/>
          </a:xfrm>
        </p:grpSpPr>
        <p:sp>
          <p:nvSpPr>
            <p:cNvPr id="74783" name="Rectangle 13">
              <a:extLst>
                <a:ext uri="{FF2B5EF4-FFF2-40B4-BE49-F238E27FC236}">
                  <a16:creationId xmlns:a16="http://schemas.microsoft.com/office/drawing/2014/main" id="{712A55EB-F145-D099-AE60-CE5AC58FBA51}"/>
                </a:ext>
              </a:extLst>
            </p:cNvPr>
            <p:cNvSpPr>
              <a:spLocks noChangeArrowheads="1"/>
            </p:cNvSpPr>
            <p:nvPr/>
          </p:nvSpPr>
          <p:spPr bwMode="auto">
            <a:xfrm>
              <a:off x="4422" y="1833"/>
              <a:ext cx="576" cy="28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4784" name="Oval 14">
              <a:extLst>
                <a:ext uri="{FF2B5EF4-FFF2-40B4-BE49-F238E27FC236}">
                  <a16:creationId xmlns:a16="http://schemas.microsoft.com/office/drawing/2014/main" id="{C660870C-EBBB-1191-B68B-7AAB95F5F30D}"/>
                </a:ext>
              </a:extLst>
            </p:cNvPr>
            <p:cNvSpPr>
              <a:spLocks noChangeArrowheads="1"/>
            </p:cNvSpPr>
            <p:nvPr/>
          </p:nvSpPr>
          <p:spPr bwMode="auto">
            <a:xfrm>
              <a:off x="4693" y="1977"/>
              <a:ext cx="17" cy="17"/>
            </a:xfrm>
            <a:prstGeom prst="ellipse">
              <a:avLst/>
            </a:prstGeom>
            <a:solidFill>
              <a:schemeClr val="bg1"/>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4785" name="Picture 15">
              <a:extLst>
                <a:ext uri="{FF2B5EF4-FFF2-40B4-BE49-F238E27FC236}">
                  <a16:creationId xmlns:a16="http://schemas.microsoft.com/office/drawing/2014/main" id="{506D6C9D-3803-B5C0-EFA4-1F4BB96B9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 y="2294"/>
              <a:ext cx="25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6" name="Picture 16">
              <a:extLst>
                <a:ext uri="{FF2B5EF4-FFF2-40B4-BE49-F238E27FC236}">
                  <a16:creationId xmlns:a16="http://schemas.microsoft.com/office/drawing/2014/main" id="{984F0FCA-C7AA-3C4B-3B14-81B307BE05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8" y="2294"/>
              <a:ext cx="25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7" name="Picture 17">
              <a:extLst>
                <a:ext uri="{FF2B5EF4-FFF2-40B4-BE49-F238E27FC236}">
                  <a16:creationId xmlns:a16="http://schemas.microsoft.com/office/drawing/2014/main" id="{6E7890D6-02E3-9A8E-2F35-A427A2683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 y="2361"/>
              <a:ext cx="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64" name="Text Box 18">
            <a:extLst>
              <a:ext uri="{FF2B5EF4-FFF2-40B4-BE49-F238E27FC236}">
                <a16:creationId xmlns:a16="http://schemas.microsoft.com/office/drawing/2014/main" id="{18CC6A5B-8360-D62E-B744-4CC15CD918F8}"/>
              </a:ext>
            </a:extLst>
          </p:cNvPr>
          <p:cNvSpPr txBox="1">
            <a:spLocks noChangeArrowheads="1"/>
          </p:cNvSpPr>
          <p:nvPr/>
        </p:nvSpPr>
        <p:spPr bwMode="auto">
          <a:xfrm>
            <a:off x="6181725" y="210185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First Brillouin zone of the supercell</a:t>
            </a:r>
          </a:p>
        </p:txBody>
      </p:sp>
      <p:sp>
        <p:nvSpPr>
          <p:cNvPr id="74765" name="Text Box 19">
            <a:extLst>
              <a:ext uri="{FF2B5EF4-FFF2-40B4-BE49-F238E27FC236}">
                <a16:creationId xmlns:a16="http://schemas.microsoft.com/office/drawing/2014/main" id="{39D2544B-6140-E077-B13B-A83D92ED5B8E}"/>
              </a:ext>
            </a:extLst>
          </p:cNvPr>
          <p:cNvSpPr txBox="1">
            <a:spLocks noChangeArrowheads="1"/>
          </p:cNvSpPr>
          <p:nvPr/>
        </p:nvSpPr>
        <p:spPr bwMode="auto">
          <a:xfrm>
            <a:off x="0" y="4186238"/>
            <a:ext cx="2447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Reciprocal lattice vectors</a:t>
            </a:r>
          </a:p>
        </p:txBody>
      </p:sp>
      <p:pic>
        <p:nvPicPr>
          <p:cNvPr id="74766" name="Picture 20">
            <a:extLst>
              <a:ext uri="{FF2B5EF4-FFF2-40B4-BE49-F238E27FC236}">
                <a16:creationId xmlns:a16="http://schemas.microsoft.com/office/drawing/2014/main" id="{071B622C-FDD8-AE94-EEC5-11DBE47B5B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0088" y="4225925"/>
            <a:ext cx="19097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21">
            <a:extLst>
              <a:ext uri="{FF2B5EF4-FFF2-40B4-BE49-F238E27FC236}">
                <a16:creationId xmlns:a16="http://schemas.microsoft.com/office/drawing/2014/main" id="{C81DDDD9-0192-937E-5280-E9A8130AE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9225" y="4262438"/>
            <a:ext cx="1792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8" name="Oval 22">
            <a:extLst>
              <a:ext uri="{FF2B5EF4-FFF2-40B4-BE49-F238E27FC236}">
                <a16:creationId xmlns:a16="http://schemas.microsoft.com/office/drawing/2014/main" id="{911B2873-FF1B-6833-14BB-613EF83E38FF}"/>
              </a:ext>
            </a:extLst>
          </p:cNvPr>
          <p:cNvSpPr>
            <a:spLocks noChangeArrowheads="1"/>
          </p:cNvSpPr>
          <p:nvPr/>
        </p:nvSpPr>
        <p:spPr bwMode="auto">
          <a:xfrm>
            <a:off x="4264025" y="5886450"/>
            <a:ext cx="26988" cy="26988"/>
          </a:xfrm>
          <a:prstGeom prst="ellipse">
            <a:avLst/>
          </a:prstGeom>
          <a:solidFill>
            <a:schemeClr val="bg1"/>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4769" name="Rectangle 23">
            <a:extLst>
              <a:ext uri="{FF2B5EF4-FFF2-40B4-BE49-F238E27FC236}">
                <a16:creationId xmlns:a16="http://schemas.microsoft.com/office/drawing/2014/main" id="{4443873A-E86C-27C8-B1BD-BD7E5785A77E}"/>
              </a:ext>
            </a:extLst>
          </p:cNvPr>
          <p:cNvSpPr>
            <a:spLocks noChangeArrowheads="1"/>
          </p:cNvSpPr>
          <p:nvPr/>
        </p:nvSpPr>
        <p:spPr bwMode="auto">
          <a:xfrm>
            <a:off x="3832225" y="5672138"/>
            <a:ext cx="914400" cy="4572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4770" name="Picture 24">
            <a:extLst>
              <a:ext uri="{FF2B5EF4-FFF2-40B4-BE49-F238E27FC236}">
                <a16:creationId xmlns:a16="http://schemas.microsoft.com/office/drawing/2014/main" id="{0A2D71FF-3039-4A50-3588-63A2A7E1DD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850" y="6403975"/>
            <a:ext cx="4111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1" name="Picture 25">
            <a:extLst>
              <a:ext uri="{FF2B5EF4-FFF2-40B4-BE49-F238E27FC236}">
                <a16:creationId xmlns:a16="http://schemas.microsoft.com/office/drawing/2014/main" id="{B1D0CE2D-0D80-4644-0B42-5E234D9C08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250" y="6403975"/>
            <a:ext cx="4111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2" name="Picture 26">
            <a:extLst>
              <a:ext uri="{FF2B5EF4-FFF2-40B4-BE49-F238E27FC236}">
                <a16:creationId xmlns:a16="http://schemas.microsoft.com/office/drawing/2014/main" id="{0FC3CE0E-5DAC-0503-7228-A91B56BD59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6510338"/>
            <a:ext cx="136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6619" name="Group 27">
            <a:extLst>
              <a:ext uri="{FF2B5EF4-FFF2-40B4-BE49-F238E27FC236}">
                <a16:creationId xmlns:a16="http://schemas.microsoft.com/office/drawing/2014/main" id="{4004E140-C8B8-7A31-202D-C3A432E85D1A}"/>
              </a:ext>
            </a:extLst>
          </p:cNvPr>
          <p:cNvGrpSpPr>
            <a:grpSpLocks/>
          </p:cNvGrpSpPr>
          <p:nvPr/>
        </p:nvGrpSpPr>
        <p:grpSpPr bwMode="auto">
          <a:xfrm>
            <a:off x="4289425" y="5327650"/>
            <a:ext cx="1211263" cy="600075"/>
            <a:chOff x="3270" y="3356"/>
            <a:chExt cx="763" cy="378"/>
          </a:xfrm>
        </p:grpSpPr>
        <p:sp>
          <p:nvSpPr>
            <p:cNvPr id="74780" name="Oval 28">
              <a:extLst>
                <a:ext uri="{FF2B5EF4-FFF2-40B4-BE49-F238E27FC236}">
                  <a16:creationId xmlns:a16="http://schemas.microsoft.com/office/drawing/2014/main" id="{13862263-37B6-AAF3-F922-9A0ECF78BBC7}"/>
                </a:ext>
              </a:extLst>
            </p:cNvPr>
            <p:cNvSpPr>
              <a:spLocks noChangeArrowheads="1"/>
            </p:cNvSpPr>
            <p:nvPr/>
          </p:nvSpPr>
          <p:spPr bwMode="auto">
            <a:xfrm>
              <a:off x="3847" y="3717"/>
              <a:ext cx="17" cy="17"/>
            </a:xfrm>
            <a:prstGeom prst="ellipse">
              <a:avLst/>
            </a:prstGeom>
            <a:solidFill>
              <a:schemeClr val="bg1"/>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4781" name="Line 29">
              <a:extLst>
                <a:ext uri="{FF2B5EF4-FFF2-40B4-BE49-F238E27FC236}">
                  <a16:creationId xmlns:a16="http://schemas.microsoft.com/office/drawing/2014/main" id="{CC4B877B-79E3-E790-EF98-42657960A7FD}"/>
                </a:ext>
              </a:extLst>
            </p:cNvPr>
            <p:cNvSpPr>
              <a:spLocks noChangeShapeType="1"/>
            </p:cNvSpPr>
            <p:nvPr/>
          </p:nvSpPr>
          <p:spPr bwMode="auto">
            <a:xfrm>
              <a:off x="3270" y="3725"/>
              <a:ext cx="576" cy="0"/>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74782" name="Picture 30">
              <a:extLst>
                <a:ext uri="{FF2B5EF4-FFF2-40B4-BE49-F238E27FC236}">
                  <a16:creationId xmlns:a16="http://schemas.microsoft.com/office/drawing/2014/main" id="{F86B4A10-3D2C-CD1F-F9ED-EA2018D77F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1" y="3356"/>
              <a:ext cx="6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6623" name="Group 31">
            <a:extLst>
              <a:ext uri="{FF2B5EF4-FFF2-40B4-BE49-F238E27FC236}">
                <a16:creationId xmlns:a16="http://schemas.microsoft.com/office/drawing/2014/main" id="{62AB7301-1026-709E-7CB8-07036E8932AB}"/>
              </a:ext>
            </a:extLst>
          </p:cNvPr>
          <p:cNvGrpSpPr>
            <a:grpSpLocks/>
          </p:cNvGrpSpPr>
          <p:nvPr/>
        </p:nvGrpSpPr>
        <p:grpSpPr bwMode="auto">
          <a:xfrm>
            <a:off x="2849563" y="5327650"/>
            <a:ext cx="1439862" cy="600075"/>
            <a:chOff x="2363" y="3356"/>
            <a:chExt cx="907" cy="378"/>
          </a:xfrm>
        </p:grpSpPr>
        <p:sp>
          <p:nvSpPr>
            <p:cNvPr id="74777" name="Line 32">
              <a:extLst>
                <a:ext uri="{FF2B5EF4-FFF2-40B4-BE49-F238E27FC236}">
                  <a16:creationId xmlns:a16="http://schemas.microsoft.com/office/drawing/2014/main" id="{DFEC7B82-6E68-3491-E2F9-FB44556C8A23}"/>
                </a:ext>
              </a:extLst>
            </p:cNvPr>
            <p:cNvSpPr>
              <a:spLocks noChangeShapeType="1"/>
            </p:cNvSpPr>
            <p:nvPr/>
          </p:nvSpPr>
          <p:spPr bwMode="auto">
            <a:xfrm rot="10800000">
              <a:off x="2695" y="3725"/>
              <a:ext cx="575" cy="0"/>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4778" name="Oval 33">
              <a:extLst>
                <a:ext uri="{FF2B5EF4-FFF2-40B4-BE49-F238E27FC236}">
                  <a16:creationId xmlns:a16="http://schemas.microsoft.com/office/drawing/2014/main" id="{D7E18643-374B-7778-EC95-28CEBCAB8E28}"/>
                </a:ext>
              </a:extLst>
            </p:cNvPr>
            <p:cNvSpPr>
              <a:spLocks noChangeArrowheads="1"/>
            </p:cNvSpPr>
            <p:nvPr/>
          </p:nvSpPr>
          <p:spPr bwMode="auto">
            <a:xfrm>
              <a:off x="2663" y="3717"/>
              <a:ext cx="17" cy="17"/>
            </a:xfrm>
            <a:prstGeom prst="ellipse">
              <a:avLst/>
            </a:prstGeom>
            <a:solidFill>
              <a:schemeClr val="bg1"/>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4779" name="Picture 34">
              <a:extLst>
                <a:ext uri="{FF2B5EF4-FFF2-40B4-BE49-F238E27FC236}">
                  <a16:creationId xmlns:a16="http://schemas.microsoft.com/office/drawing/2014/main" id="{1FC103A6-78AE-659A-A8C3-F953175D37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3" y="3356"/>
              <a:ext cx="6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6627" name="Text Box 35">
            <a:extLst>
              <a:ext uri="{FF2B5EF4-FFF2-40B4-BE49-F238E27FC236}">
                <a16:creationId xmlns:a16="http://schemas.microsoft.com/office/drawing/2014/main" id="{3DF26B23-40F2-4713-B34B-98443454198E}"/>
              </a:ext>
            </a:extLst>
          </p:cNvPr>
          <p:cNvSpPr txBox="1">
            <a:spLocks noChangeArrowheads="1"/>
          </p:cNvSpPr>
          <p:nvPr/>
        </p:nvSpPr>
        <p:spPr bwMode="auto">
          <a:xfrm>
            <a:off x="5605463" y="5257800"/>
            <a:ext cx="4657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Repeating this process for all the points in the first BZ of the supercell, we can reproduce the BZ of the unitcell</a:t>
            </a:r>
          </a:p>
        </p:txBody>
      </p:sp>
      <p:sp>
        <p:nvSpPr>
          <p:cNvPr id="366628" name="Rectangle 36">
            <a:extLst>
              <a:ext uri="{FF2B5EF4-FFF2-40B4-BE49-F238E27FC236}">
                <a16:creationId xmlns:a16="http://schemas.microsoft.com/office/drawing/2014/main" id="{0E236E11-EE2B-D242-0080-245D1938E94F}"/>
              </a:ext>
            </a:extLst>
          </p:cNvPr>
          <p:cNvSpPr>
            <a:spLocks noChangeArrowheads="1"/>
          </p:cNvSpPr>
          <p:nvPr/>
        </p:nvSpPr>
        <p:spPr bwMode="auto">
          <a:xfrm>
            <a:off x="3363913" y="5672138"/>
            <a:ext cx="1828800" cy="457200"/>
          </a:xfrm>
          <a:prstGeom prst="rect">
            <a:avLst/>
          </a:prstGeom>
          <a:solidFill>
            <a:srgbClr val="00FFFF">
              <a:alpha val="49019"/>
            </a:srgbClr>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66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6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66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27"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7" name="Text Box 2">
            <a:extLst>
              <a:ext uri="{FF2B5EF4-FFF2-40B4-BE49-F238E27FC236}">
                <a16:creationId xmlns:a16="http://schemas.microsoft.com/office/drawing/2014/main" id="{CD0194CF-F805-D770-0384-3C78F82CAC6C}"/>
              </a:ext>
            </a:extLst>
          </p:cNvPr>
          <p:cNvSpPr txBox="1">
            <a:spLocks noChangeArrowheads="1"/>
          </p:cNvSpPr>
          <p:nvPr/>
        </p:nvSpPr>
        <p:spPr bwMode="auto">
          <a:xfrm>
            <a:off x="80963" y="1143000"/>
            <a:ext cx="10220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Let us assume that our supercell is made of the repetition of        unit cells along </a:t>
            </a:r>
            <a:r>
              <a:rPr lang="en-US" altLang="es-ES" sz="2000" b="0" i="1">
                <a:latin typeface="Times New Roman" panose="02020603050405020304" pitchFamily="18" charset="0"/>
              </a:rPr>
              <a:t>x</a:t>
            </a:r>
          </a:p>
        </p:txBody>
      </p:sp>
      <p:grpSp>
        <p:nvGrpSpPr>
          <p:cNvPr id="75778" name="Group 3">
            <a:extLst>
              <a:ext uri="{FF2B5EF4-FFF2-40B4-BE49-F238E27FC236}">
                <a16:creationId xmlns:a16="http://schemas.microsoft.com/office/drawing/2014/main" id="{1768700A-0B3F-1DB6-F6D8-AE9ECF90DFFB}"/>
              </a:ext>
            </a:extLst>
          </p:cNvPr>
          <p:cNvGrpSpPr>
            <a:grpSpLocks/>
          </p:cNvGrpSpPr>
          <p:nvPr/>
        </p:nvGrpSpPr>
        <p:grpSpPr bwMode="auto">
          <a:xfrm>
            <a:off x="7021513" y="2039938"/>
            <a:ext cx="914400" cy="457200"/>
            <a:chOff x="2550" y="2861"/>
            <a:chExt cx="576" cy="288"/>
          </a:xfrm>
        </p:grpSpPr>
        <p:sp>
          <p:nvSpPr>
            <p:cNvPr id="75819" name="Line 4">
              <a:extLst>
                <a:ext uri="{FF2B5EF4-FFF2-40B4-BE49-F238E27FC236}">
                  <a16:creationId xmlns:a16="http://schemas.microsoft.com/office/drawing/2014/main" id="{FE0C7F1C-C044-B3A2-8462-16248A2966E6}"/>
                </a:ext>
              </a:extLst>
            </p:cNvPr>
            <p:cNvSpPr>
              <a:spLocks noChangeShapeType="1"/>
            </p:cNvSpPr>
            <p:nvPr/>
          </p:nvSpPr>
          <p:spPr bwMode="auto">
            <a:xfrm>
              <a:off x="2557"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820" name="Line 5">
              <a:extLst>
                <a:ext uri="{FF2B5EF4-FFF2-40B4-BE49-F238E27FC236}">
                  <a16:creationId xmlns:a16="http://schemas.microsoft.com/office/drawing/2014/main" id="{7C762D53-1A33-E80B-457B-3FF4FF09F48D}"/>
                </a:ext>
              </a:extLst>
            </p:cNvPr>
            <p:cNvSpPr>
              <a:spLocks noChangeShapeType="1"/>
            </p:cNvSpPr>
            <p:nvPr/>
          </p:nvSpPr>
          <p:spPr bwMode="auto">
            <a:xfrm>
              <a:off x="2838"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821" name="Line 6">
              <a:extLst>
                <a:ext uri="{FF2B5EF4-FFF2-40B4-BE49-F238E27FC236}">
                  <a16:creationId xmlns:a16="http://schemas.microsoft.com/office/drawing/2014/main" id="{17A26B93-5F5D-A34A-96F3-074396C2DEB7}"/>
                </a:ext>
              </a:extLst>
            </p:cNvPr>
            <p:cNvSpPr>
              <a:spLocks noChangeShapeType="1"/>
            </p:cNvSpPr>
            <p:nvPr/>
          </p:nvSpPr>
          <p:spPr bwMode="auto">
            <a:xfrm>
              <a:off x="3123" y="2861"/>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822" name="Line 7">
              <a:extLst>
                <a:ext uri="{FF2B5EF4-FFF2-40B4-BE49-F238E27FC236}">
                  <a16:creationId xmlns:a16="http://schemas.microsoft.com/office/drawing/2014/main" id="{DE46B327-F171-0517-A0CD-2B3080A9CBDF}"/>
                </a:ext>
              </a:extLst>
            </p:cNvPr>
            <p:cNvSpPr>
              <a:spLocks noChangeShapeType="1"/>
            </p:cNvSpPr>
            <p:nvPr/>
          </p:nvSpPr>
          <p:spPr bwMode="auto">
            <a:xfrm rot="5400000">
              <a:off x="2838" y="2852"/>
              <a:ext cx="0" cy="57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823" name="Line 8">
              <a:extLst>
                <a:ext uri="{FF2B5EF4-FFF2-40B4-BE49-F238E27FC236}">
                  <a16:creationId xmlns:a16="http://schemas.microsoft.com/office/drawing/2014/main" id="{76CDBBB6-403C-3229-7057-FF7A66B3D6B3}"/>
                </a:ext>
              </a:extLst>
            </p:cNvPr>
            <p:cNvSpPr>
              <a:spLocks noChangeShapeType="1"/>
            </p:cNvSpPr>
            <p:nvPr/>
          </p:nvSpPr>
          <p:spPr bwMode="auto">
            <a:xfrm rot="5400000">
              <a:off x="2838" y="2573"/>
              <a:ext cx="0" cy="57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75779" name="Picture 9">
            <a:extLst>
              <a:ext uri="{FF2B5EF4-FFF2-40B4-BE49-F238E27FC236}">
                <a16:creationId xmlns:a16="http://schemas.microsoft.com/office/drawing/2014/main" id="{FBCF95A2-2943-DB11-A6A9-319F98820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3" y="2770188"/>
            <a:ext cx="4746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0">
            <a:extLst>
              <a:ext uri="{FF2B5EF4-FFF2-40B4-BE49-F238E27FC236}">
                <a16:creationId xmlns:a16="http://schemas.microsoft.com/office/drawing/2014/main" id="{4A0919CF-8A99-BE3F-11BB-A2F83258A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1181100"/>
            <a:ext cx="2555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Line 11">
            <a:extLst>
              <a:ext uri="{FF2B5EF4-FFF2-40B4-BE49-F238E27FC236}">
                <a16:creationId xmlns:a16="http://schemas.microsoft.com/office/drawing/2014/main" id="{665D42C8-5067-543E-A3A9-A510355DFF53}"/>
              </a:ext>
            </a:extLst>
          </p:cNvPr>
          <p:cNvSpPr>
            <a:spLocks noChangeShapeType="1"/>
          </p:cNvSpPr>
          <p:nvPr/>
        </p:nvSpPr>
        <p:spPr bwMode="auto">
          <a:xfrm>
            <a:off x="7019925" y="2725738"/>
            <a:ext cx="9144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75782" name="Group 12">
            <a:extLst>
              <a:ext uri="{FF2B5EF4-FFF2-40B4-BE49-F238E27FC236}">
                <a16:creationId xmlns:a16="http://schemas.microsoft.com/office/drawing/2014/main" id="{AB4502AC-157A-5BAB-1073-F00CEFAF1E1B}"/>
              </a:ext>
            </a:extLst>
          </p:cNvPr>
          <p:cNvGrpSpPr>
            <a:grpSpLocks/>
          </p:cNvGrpSpPr>
          <p:nvPr/>
        </p:nvGrpSpPr>
        <p:grpSpPr bwMode="auto">
          <a:xfrm>
            <a:off x="2678113" y="2043113"/>
            <a:ext cx="457200" cy="457200"/>
            <a:chOff x="823" y="1565"/>
            <a:chExt cx="288" cy="288"/>
          </a:xfrm>
        </p:grpSpPr>
        <p:sp>
          <p:nvSpPr>
            <p:cNvPr id="75815" name="Line 13">
              <a:extLst>
                <a:ext uri="{FF2B5EF4-FFF2-40B4-BE49-F238E27FC236}">
                  <a16:creationId xmlns:a16="http://schemas.microsoft.com/office/drawing/2014/main" id="{AD73F740-A3FC-DE29-98F7-54BD4845B34B}"/>
                </a:ext>
              </a:extLst>
            </p:cNvPr>
            <p:cNvSpPr>
              <a:spLocks noChangeShapeType="1"/>
            </p:cNvSpPr>
            <p:nvPr/>
          </p:nvSpPr>
          <p:spPr bwMode="auto">
            <a:xfrm>
              <a:off x="830"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816" name="Line 14">
              <a:extLst>
                <a:ext uri="{FF2B5EF4-FFF2-40B4-BE49-F238E27FC236}">
                  <a16:creationId xmlns:a16="http://schemas.microsoft.com/office/drawing/2014/main" id="{A81A1139-BC5B-7C4C-D59F-7BF644E4312B}"/>
                </a:ext>
              </a:extLst>
            </p:cNvPr>
            <p:cNvSpPr>
              <a:spLocks noChangeShapeType="1"/>
            </p:cNvSpPr>
            <p:nvPr/>
          </p:nvSpPr>
          <p:spPr bwMode="auto">
            <a:xfrm>
              <a:off x="1111"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817" name="Line 15">
              <a:extLst>
                <a:ext uri="{FF2B5EF4-FFF2-40B4-BE49-F238E27FC236}">
                  <a16:creationId xmlns:a16="http://schemas.microsoft.com/office/drawing/2014/main" id="{CB9ABD1B-0EC4-710B-FDB9-8C7362EB5F74}"/>
                </a:ext>
              </a:extLst>
            </p:cNvPr>
            <p:cNvSpPr>
              <a:spLocks noChangeShapeType="1"/>
            </p:cNvSpPr>
            <p:nvPr/>
          </p:nvSpPr>
          <p:spPr bwMode="auto">
            <a:xfrm rot="16200000" flipV="1">
              <a:off x="962" y="1705"/>
              <a:ext cx="9" cy="287"/>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818" name="Line 16">
              <a:extLst>
                <a:ext uri="{FF2B5EF4-FFF2-40B4-BE49-F238E27FC236}">
                  <a16:creationId xmlns:a16="http://schemas.microsoft.com/office/drawing/2014/main" id="{8CB33E12-7308-9FD7-C226-8593D09940C4}"/>
                </a:ext>
              </a:extLst>
            </p:cNvPr>
            <p:cNvSpPr>
              <a:spLocks noChangeShapeType="1"/>
            </p:cNvSpPr>
            <p:nvPr/>
          </p:nvSpPr>
          <p:spPr bwMode="auto">
            <a:xfrm rot="5400000">
              <a:off x="967" y="1421"/>
              <a:ext cx="0" cy="287"/>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75783" name="Picture 17">
            <a:extLst>
              <a:ext uri="{FF2B5EF4-FFF2-40B4-BE49-F238E27FC236}">
                <a16:creationId xmlns:a16="http://schemas.microsoft.com/office/drawing/2014/main" id="{A4FF9806-29DC-4979-E455-990B2D96F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313" y="2847975"/>
            <a:ext cx="3111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18">
            <a:extLst>
              <a:ext uri="{FF2B5EF4-FFF2-40B4-BE49-F238E27FC236}">
                <a16:creationId xmlns:a16="http://schemas.microsoft.com/office/drawing/2014/main" id="{AF1F9AC9-662C-8A00-E6BF-52107059C6E3}"/>
              </a:ext>
            </a:extLst>
          </p:cNvPr>
          <p:cNvSpPr txBox="1">
            <a:spLocks noChangeArrowheads="1"/>
          </p:cNvSpPr>
          <p:nvPr/>
        </p:nvSpPr>
        <p:spPr bwMode="auto">
          <a:xfrm>
            <a:off x="1992313" y="1595438"/>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Unit cell</a:t>
            </a:r>
          </a:p>
        </p:txBody>
      </p:sp>
      <p:sp>
        <p:nvSpPr>
          <p:cNvPr id="75785" name="Line 19">
            <a:extLst>
              <a:ext uri="{FF2B5EF4-FFF2-40B4-BE49-F238E27FC236}">
                <a16:creationId xmlns:a16="http://schemas.microsoft.com/office/drawing/2014/main" id="{0076CC20-DFA4-286A-7AED-3AD21C569844}"/>
              </a:ext>
            </a:extLst>
          </p:cNvPr>
          <p:cNvSpPr>
            <a:spLocks noChangeShapeType="1"/>
          </p:cNvSpPr>
          <p:nvPr/>
        </p:nvSpPr>
        <p:spPr bwMode="auto">
          <a:xfrm>
            <a:off x="2678113" y="2720975"/>
            <a:ext cx="4572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786" name="Text Box 20">
            <a:extLst>
              <a:ext uri="{FF2B5EF4-FFF2-40B4-BE49-F238E27FC236}">
                <a16:creationId xmlns:a16="http://schemas.microsoft.com/office/drawing/2014/main" id="{78F443FB-B89B-F6ED-C3BD-81DA319D1DE0}"/>
              </a:ext>
            </a:extLst>
          </p:cNvPr>
          <p:cNvSpPr txBox="1">
            <a:spLocks noChangeArrowheads="1"/>
          </p:cNvSpPr>
          <p:nvPr/>
        </p:nvSpPr>
        <p:spPr bwMode="auto">
          <a:xfrm>
            <a:off x="6562725" y="1600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Supercell</a:t>
            </a:r>
          </a:p>
        </p:txBody>
      </p:sp>
      <p:grpSp>
        <p:nvGrpSpPr>
          <p:cNvPr id="367637" name="Group 21">
            <a:extLst>
              <a:ext uri="{FF2B5EF4-FFF2-40B4-BE49-F238E27FC236}">
                <a16:creationId xmlns:a16="http://schemas.microsoft.com/office/drawing/2014/main" id="{00E5D3DA-EA4D-DF82-9F1B-5595B4E5D677}"/>
              </a:ext>
            </a:extLst>
          </p:cNvPr>
          <p:cNvGrpSpPr>
            <a:grpSpLocks/>
          </p:cNvGrpSpPr>
          <p:nvPr/>
        </p:nvGrpSpPr>
        <p:grpSpPr bwMode="auto">
          <a:xfrm>
            <a:off x="315913" y="5075238"/>
            <a:ext cx="5105400" cy="2128837"/>
            <a:chOff x="199" y="3197"/>
            <a:chExt cx="3216" cy="1341"/>
          </a:xfrm>
        </p:grpSpPr>
        <p:sp>
          <p:nvSpPr>
            <p:cNvPr id="75805" name="Text Box 22">
              <a:extLst>
                <a:ext uri="{FF2B5EF4-FFF2-40B4-BE49-F238E27FC236}">
                  <a16:creationId xmlns:a16="http://schemas.microsoft.com/office/drawing/2014/main" id="{9BDD31F3-FD86-B173-38EC-D748D52006B1}"/>
                </a:ext>
              </a:extLst>
            </p:cNvPr>
            <p:cNvSpPr txBox="1">
              <a:spLocks noChangeArrowheads="1"/>
            </p:cNvSpPr>
            <p:nvPr/>
          </p:nvSpPr>
          <p:spPr bwMode="auto">
            <a:xfrm>
              <a:off x="199" y="3197"/>
              <a:ext cx="32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The </a:t>
              </a:r>
              <a:r>
                <a:rPr lang="en-US" altLang="es-ES" sz="2000">
                  <a:sym typeface="Symbol" pitchFamily="2" charset="2"/>
                </a:rPr>
                <a:t> point of the supercell refolds onto two k-points of the BZ of the unit cell</a:t>
              </a:r>
            </a:p>
          </p:txBody>
        </p:sp>
        <p:sp>
          <p:nvSpPr>
            <p:cNvPr id="75806" name="Oval 23">
              <a:extLst>
                <a:ext uri="{FF2B5EF4-FFF2-40B4-BE49-F238E27FC236}">
                  <a16:creationId xmlns:a16="http://schemas.microsoft.com/office/drawing/2014/main" id="{5F2FA327-15E5-860F-1595-55ABEF10A427}"/>
                </a:ext>
              </a:extLst>
            </p:cNvPr>
            <p:cNvSpPr>
              <a:spLocks noChangeArrowheads="1"/>
            </p:cNvSpPr>
            <p:nvPr/>
          </p:nvSpPr>
          <p:spPr bwMode="auto">
            <a:xfrm>
              <a:off x="1820" y="3981"/>
              <a:ext cx="17" cy="17"/>
            </a:xfrm>
            <a:prstGeom prst="ellipse">
              <a:avLst/>
            </a:prstGeom>
            <a:solidFill>
              <a:schemeClr val="bg1"/>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5807" name="Rectangle 24">
              <a:extLst>
                <a:ext uri="{FF2B5EF4-FFF2-40B4-BE49-F238E27FC236}">
                  <a16:creationId xmlns:a16="http://schemas.microsoft.com/office/drawing/2014/main" id="{4786ED67-D149-9B27-243D-D40DAF5CF82F}"/>
                </a:ext>
              </a:extLst>
            </p:cNvPr>
            <p:cNvSpPr>
              <a:spLocks noChangeArrowheads="1"/>
            </p:cNvSpPr>
            <p:nvPr/>
          </p:nvSpPr>
          <p:spPr bwMode="auto">
            <a:xfrm>
              <a:off x="1548" y="3846"/>
              <a:ext cx="576" cy="28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5808" name="Picture 25">
              <a:extLst>
                <a:ext uri="{FF2B5EF4-FFF2-40B4-BE49-F238E27FC236}">
                  <a16:creationId xmlns:a16="http://schemas.microsoft.com/office/drawing/2014/main" id="{D2A73940-C06D-BC52-ED6F-AD3CD3AB2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 y="4374"/>
              <a:ext cx="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809" name="Group 26">
              <a:extLst>
                <a:ext uri="{FF2B5EF4-FFF2-40B4-BE49-F238E27FC236}">
                  <a16:creationId xmlns:a16="http://schemas.microsoft.com/office/drawing/2014/main" id="{76F4CB35-F179-22D7-AFB0-CC2571673874}"/>
                </a:ext>
              </a:extLst>
            </p:cNvPr>
            <p:cNvGrpSpPr>
              <a:grpSpLocks/>
            </p:cNvGrpSpPr>
            <p:nvPr/>
          </p:nvGrpSpPr>
          <p:grpSpPr bwMode="auto">
            <a:xfrm>
              <a:off x="1836" y="3629"/>
              <a:ext cx="763" cy="378"/>
              <a:chOff x="3270" y="3356"/>
              <a:chExt cx="763" cy="378"/>
            </a:xfrm>
          </p:grpSpPr>
          <p:sp>
            <p:nvSpPr>
              <p:cNvPr id="75812" name="Oval 27">
                <a:extLst>
                  <a:ext uri="{FF2B5EF4-FFF2-40B4-BE49-F238E27FC236}">
                    <a16:creationId xmlns:a16="http://schemas.microsoft.com/office/drawing/2014/main" id="{3F937AFB-43CE-3013-6DE0-FFA379AF894A}"/>
                  </a:ext>
                </a:extLst>
              </p:cNvPr>
              <p:cNvSpPr>
                <a:spLocks noChangeArrowheads="1"/>
              </p:cNvSpPr>
              <p:nvPr/>
            </p:nvSpPr>
            <p:spPr bwMode="auto">
              <a:xfrm>
                <a:off x="3847" y="3717"/>
                <a:ext cx="17" cy="17"/>
              </a:xfrm>
              <a:prstGeom prst="ellipse">
                <a:avLst/>
              </a:prstGeom>
              <a:solidFill>
                <a:schemeClr val="bg1"/>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5813" name="Line 28">
                <a:extLst>
                  <a:ext uri="{FF2B5EF4-FFF2-40B4-BE49-F238E27FC236}">
                    <a16:creationId xmlns:a16="http://schemas.microsoft.com/office/drawing/2014/main" id="{6AEB515B-0800-82FE-45D4-91480555DBCA}"/>
                  </a:ext>
                </a:extLst>
              </p:cNvPr>
              <p:cNvSpPr>
                <a:spLocks noChangeShapeType="1"/>
              </p:cNvSpPr>
              <p:nvPr/>
            </p:nvSpPr>
            <p:spPr bwMode="auto">
              <a:xfrm>
                <a:off x="3270" y="3725"/>
                <a:ext cx="576" cy="0"/>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75814" name="Picture 29">
                <a:extLst>
                  <a:ext uri="{FF2B5EF4-FFF2-40B4-BE49-F238E27FC236}">
                    <a16:creationId xmlns:a16="http://schemas.microsoft.com/office/drawing/2014/main" id="{6DE32D62-86D9-96F2-03F4-2B0AB4AA0B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 y="3356"/>
                <a:ext cx="6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810" name="Rectangle 30">
              <a:extLst>
                <a:ext uri="{FF2B5EF4-FFF2-40B4-BE49-F238E27FC236}">
                  <a16:creationId xmlns:a16="http://schemas.microsoft.com/office/drawing/2014/main" id="{1AACD95C-5613-D860-DA92-E430A9D228A9}"/>
                </a:ext>
              </a:extLst>
            </p:cNvPr>
            <p:cNvSpPr>
              <a:spLocks noChangeArrowheads="1"/>
            </p:cNvSpPr>
            <p:nvPr/>
          </p:nvSpPr>
          <p:spPr bwMode="auto">
            <a:xfrm>
              <a:off x="1253" y="3846"/>
              <a:ext cx="1152" cy="288"/>
            </a:xfrm>
            <a:prstGeom prst="rect">
              <a:avLst/>
            </a:prstGeom>
            <a:solidFill>
              <a:srgbClr val="00FFFF">
                <a:alpha val="49019"/>
              </a:srgbClr>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5811" name="Picture 31">
              <a:extLst>
                <a:ext uri="{FF2B5EF4-FFF2-40B4-BE49-F238E27FC236}">
                  <a16:creationId xmlns:a16="http://schemas.microsoft.com/office/drawing/2014/main" id="{777F092C-041A-EAF1-39D2-7EA10C5E0F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0" y="4306"/>
              <a:ext cx="20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7648" name="Group 32">
            <a:extLst>
              <a:ext uri="{FF2B5EF4-FFF2-40B4-BE49-F238E27FC236}">
                <a16:creationId xmlns:a16="http://schemas.microsoft.com/office/drawing/2014/main" id="{9A7867FA-14C6-1936-7BA6-7E1FC5681560}"/>
              </a:ext>
            </a:extLst>
          </p:cNvPr>
          <p:cNvGrpSpPr>
            <a:grpSpLocks/>
          </p:cNvGrpSpPr>
          <p:nvPr/>
        </p:nvGrpSpPr>
        <p:grpSpPr bwMode="auto">
          <a:xfrm>
            <a:off x="5345113" y="3416300"/>
            <a:ext cx="4230687" cy="3821113"/>
            <a:chOff x="3367" y="2152"/>
            <a:chExt cx="2665" cy="2407"/>
          </a:xfrm>
        </p:grpSpPr>
        <p:pic>
          <p:nvPicPr>
            <p:cNvPr id="75797" name="Picture 33">
              <a:extLst>
                <a:ext uri="{FF2B5EF4-FFF2-40B4-BE49-F238E27FC236}">
                  <a16:creationId xmlns:a16="http://schemas.microsoft.com/office/drawing/2014/main" id="{1B576E46-AD76-7547-5ED4-E9A943204C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 y="2152"/>
              <a:ext cx="806"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8" name="Picture 34">
              <a:extLst>
                <a:ext uri="{FF2B5EF4-FFF2-40B4-BE49-F238E27FC236}">
                  <a16:creationId xmlns:a16="http://schemas.microsoft.com/office/drawing/2014/main" id="{3EB894A7-E9F4-C0E8-A0E4-37EA57267A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2" y="2317"/>
              <a:ext cx="60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9" name="Rectangle 35">
              <a:extLst>
                <a:ext uri="{FF2B5EF4-FFF2-40B4-BE49-F238E27FC236}">
                  <a16:creationId xmlns:a16="http://schemas.microsoft.com/office/drawing/2014/main" id="{C23EE3BB-3E46-A04F-ECD1-BD909CA6D5EE}"/>
                </a:ext>
              </a:extLst>
            </p:cNvPr>
            <p:cNvSpPr>
              <a:spLocks noChangeArrowheads="1"/>
            </p:cNvSpPr>
            <p:nvPr/>
          </p:nvSpPr>
          <p:spPr bwMode="auto">
            <a:xfrm>
              <a:off x="4409" y="3869"/>
              <a:ext cx="576" cy="28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5800" name="Oval 36">
              <a:extLst>
                <a:ext uri="{FF2B5EF4-FFF2-40B4-BE49-F238E27FC236}">
                  <a16:creationId xmlns:a16="http://schemas.microsoft.com/office/drawing/2014/main" id="{6DE55F1C-5497-D525-C316-C059B940B56B}"/>
                </a:ext>
              </a:extLst>
            </p:cNvPr>
            <p:cNvSpPr>
              <a:spLocks noChangeArrowheads="1"/>
            </p:cNvSpPr>
            <p:nvPr/>
          </p:nvSpPr>
          <p:spPr bwMode="auto">
            <a:xfrm>
              <a:off x="4680" y="4013"/>
              <a:ext cx="17" cy="17"/>
            </a:xfrm>
            <a:prstGeom prst="ellipse">
              <a:avLst/>
            </a:prstGeom>
            <a:solidFill>
              <a:schemeClr val="bg1"/>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5801" name="Picture 37">
              <a:extLst>
                <a:ext uri="{FF2B5EF4-FFF2-40B4-BE49-F238E27FC236}">
                  <a16:creationId xmlns:a16="http://schemas.microsoft.com/office/drawing/2014/main" id="{A7D5D907-8413-CE14-E81F-31CC2FCCDF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9" y="4330"/>
              <a:ext cx="25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2" name="Picture 38">
              <a:extLst>
                <a:ext uri="{FF2B5EF4-FFF2-40B4-BE49-F238E27FC236}">
                  <a16:creationId xmlns:a16="http://schemas.microsoft.com/office/drawing/2014/main" id="{C72DE695-BA0D-1501-867F-43E4579FD9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5" y="4330"/>
              <a:ext cx="25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3" name="Picture 39">
              <a:extLst>
                <a:ext uri="{FF2B5EF4-FFF2-40B4-BE49-F238E27FC236}">
                  <a16:creationId xmlns:a16="http://schemas.microsoft.com/office/drawing/2014/main" id="{05DCA47D-AA4E-7CA4-952E-EB8250B98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 y="4397"/>
              <a:ext cx="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4" name="Text Box 40">
              <a:extLst>
                <a:ext uri="{FF2B5EF4-FFF2-40B4-BE49-F238E27FC236}">
                  <a16:creationId xmlns:a16="http://schemas.microsoft.com/office/drawing/2014/main" id="{96639CC4-74EF-ACCF-9CFB-51FD8ED9A3A0}"/>
                </a:ext>
              </a:extLst>
            </p:cNvPr>
            <p:cNvSpPr txBox="1">
              <a:spLocks noChangeArrowheads="1"/>
            </p:cNvSpPr>
            <p:nvPr/>
          </p:nvSpPr>
          <p:spPr bwMode="auto">
            <a:xfrm>
              <a:off x="3367" y="3197"/>
              <a:ext cx="266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Suppose that the supercell was sampled with the </a:t>
              </a:r>
              <a:r>
                <a:rPr lang="en-US" altLang="es-ES" sz="2000">
                  <a:sym typeface="Symbol" pitchFamily="2" charset="2"/>
                </a:rPr>
                <a:t> point only</a:t>
              </a:r>
            </a:p>
          </p:txBody>
        </p:sp>
      </p:grpSp>
      <p:grpSp>
        <p:nvGrpSpPr>
          <p:cNvPr id="367657" name="Group 41">
            <a:extLst>
              <a:ext uri="{FF2B5EF4-FFF2-40B4-BE49-F238E27FC236}">
                <a16:creationId xmlns:a16="http://schemas.microsoft.com/office/drawing/2014/main" id="{B3D71465-B002-0B00-AD0E-518A7C67EBF0}"/>
              </a:ext>
            </a:extLst>
          </p:cNvPr>
          <p:cNvGrpSpPr>
            <a:grpSpLocks/>
          </p:cNvGrpSpPr>
          <p:nvPr/>
        </p:nvGrpSpPr>
        <p:grpSpPr bwMode="auto">
          <a:xfrm>
            <a:off x="2265363" y="3144838"/>
            <a:ext cx="3384550" cy="1843087"/>
            <a:chOff x="1427" y="1981"/>
            <a:chExt cx="2132" cy="1161"/>
          </a:xfrm>
        </p:grpSpPr>
        <p:pic>
          <p:nvPicPr>
            <p:cNvPr id="75793" name="Picture 42">
              <a:extLst>
                <a:ext uri="{FF2B5EF4-FFF2-40B4-BE49-F238E27FC236}">
                  <a16:creationId xmlns:a16="http://schemas.microsoft.com/office/drawing/2014/main" id="{2F955926-31A3-3C31-CA5B-6F9AFB13CE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7" y="1981"/>
              <a:ext cx="806"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4" name="Picture 43">
              <a:extLst>
                <a:ext uri="{FF2B5EF4-FFF2-40B4-BE49-F238E27FC236}">
                  <a16:creationId xmlns:a16="http://schemas.microsoft.com/office/drawing/2014/main" id="{7A871D9B-002C-6FF8-EF7B-5A2CCDF32A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7" y="2573"/>
              <a:ext cx="806"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5" name="Picture 44">
              <a:extLst>
                <a:ext uri="{FF2B5EF4-FFF2-40B4-BE49-F238E27FC236}">
                  <a16:creationId xmlns:a16="http://schemas.microsoft.com/office/drawing/2014/main" id="{8E387966-F4CE-EACB-EDA3-F9CAB8F5E7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2" y="2149"/>
              <a:ext cx="60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6" name="Picture 45">
              <a:extLst>
                <a:ext uri="{FF2B5EF4-FFF2-40B4-BE49-F238E27FC236}">
                  <a16:creationId xmlns:a16="http://schemas.microsoft.com/office/drawing/2014/main" id="{32F0509B-B831-1FB4-A567-47CCEC7BE4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3" y="2573"/>
              <a:ext cx="129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90" name="Line 46">
            <a:extLst>
              <a:ext uri="{FF2B5EF4-FFF2-40B4-BE49-F238E27FC236}">
                <a16:creationId xmlns:a16="http://schemas.microsoft.com/office/drawing/2014/main" id="{883E4DAC-8049-5D36-EBF1-8C45F83A701B}"/>
              </a:ext>
            </a:extLst>
          </p:cNvPr>
          <p:cNvSpPr>
            <a:spLocks noChangeShapeType="1"/>
          </p:cNvSpPr>
          <p:nvPr/>
        </p:nvSpPr>
        <p:spPr bwMode="auto">
          <a:xfrm>
            <a:off x="7934325" y="2497138"/>
            <a:ext cx="0" cy="2057400"/>
          </a:xfrm>
          <a:prstGeom prst="line">
            <a:avLst/>
          </a:prstGeom>
          <a:noFill/>
          <a:ln w="2540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791" name="Line 47">
            <a:extLst>
              <a:ext uri="{FF2B5EF4-FFF2-40B4-BE49-F238E27FC236}">
                <a16:creationId xmlns:a16="http://schemas.microsoft.com/office/drawing/2014/main" id="{CE27E356-3D1E-99B5-62C3-C9DA495CC638}"/>
              </a:ext>
            </a:extLst>
          </p:cNvPr>
          <p:cNvSpPr>
            <a:spLocks noChangeShapeType="1"/>
          </p:cNvSpPr>
          <p:nvPr/>
        </p:nvSpPr>
        <p:spPr bwMode="auto">
          <a:xfrm>
            <a:off x="7021513" y="2497138"/>
            <a:ext cx="0" cy="2057400"/>
          </a:xfrm>
          <a:prstGeom prst="line">
            <a:avLst/>
          </a:prstGeom>
          <a:noFill/>
          <a:ln w="2540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792" name="Rectangle 48">
            <a:extLst>
              <a:ext uri="{FF2B5EF4-FFF2-40B4-BE49-F238E27FC236}">
                <a16:creationId xmlns:a16="http://schemas.microsoft.com/office/drawing/2014/main" id="{7D0BCCF5-0433-C462-508F-D90BBC33431D}"/>
              </a:ext>
            </a:extLst>
          </p:cNvPr>
          <p:cNvSpPr>
            <a:spLocks noChangeArrowheads="1"/>
          </p:cNvSpPr>
          <p:nvPr/>
        </p:nvSpPr>
        <p:spPr bwMode="auto">
          <a:xfrm>
            <a:off x="0" y="0"/>
            <a:ext cx="10383838"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The choice of a larger supercell is equivalent to considering the unit cell, but with a finer sampling of its BZ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76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7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7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19257D5B-C1DF-9098-EDBF-E26AC328D974}"/>
              </a:ext>
            </a:extLst>
          </p:cNvPr>
          <p:cNvSpPr>
            <a:spLocks noChangeArrowheads="1"/>
          </p:cNvSpPr>
          <p:nvPr/>
        </p:nvSpPr>
        <p:spPr bwMode="auto">
          <a:xfrm>
            <a:off x="1990725" y="4770438"/>
            <a:ext cx="1828800" cy="457200"/>
          </a:xfrm>
          <a:prstGeom prst="rect">
            <a:avLst/>
          </a:prstGeom>
          <a:solidFill>
            <a:srgbClr val="00FFFF">
              <a:alpha val="49019"/>
            </a:srgbClr>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6802" name="Text Box 3">
            <a:extLst>
              <a:ext uri="{FF2B5EF4-FFF2-40B4-BE49-F238E27FC236}">
                <a16:creationId xmlns:a16="http://schemas.microsoft.com/office/drawing/2014/main" id="{6D5613E5-7D9F-92AF-6D15-D2A42F00165A}"/>
              </a:ext>
            </a:extLst>
          </p:cNvPr>
          <p:cNvSpPr txBox="1">
            <a:spLocks noChangeArrowheads="1"/>
          </p:cNvSpPr>
          <p:nvPr/>
        </p:nvSpPr>
        <p:spPr bwMode="auto">
          <a:xfrm>
            <a:off x="80963" y="1143000"/>
            <a:ext cx="10220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Let us assume that our supercell is made of the repetition of          unit cells along </a:t>
            </a:r>
            <a:r>
              <a:rPr lang="en-US" altLang="es-ES" sz="2000" b="0" i="1">
                <a:latin typeface="Times New Roman" panose="02020603050405020304" pitchFamily="18" charset="0"/>
              </a:rPr>
              <a:t>x</a:t>
            </a:r>
          </a:p>
        </p:txBody>
      </p:sp>
      <p:grpSp>
        <p:nvGrpSpPr>
          <p:cNvPr id="76803" name="Group 4">
            <a:extLst>
              <a:ext uri="{FF2B5EF4-FFF2-40B4-BE49-F238E27FC236}">
                <a16:creationId xmlns:a16="http://schemas.microsoft.com/office/drawing/2014/main" id="{1C70E2A0-8B6C-DB02-03F5-BC9C463897D1}"/>
              </a:ext>
            </a:extLst>
          </p:cNvPr>
          <p:cNvGrpSpPr>
            <a:grpSpLocks/>
          </p:cNvGrpSpPr>
          <p:nvPr/>
        </p:nvGrpSpPr>
        <p:grpSpPr bwMode="auto">
          <a:xfrm>
            <a:off x="2678113" y="2043113"/>
            <a:ext cx="457200" cy="457200"/>
            <a:chOff x="823" y="1565"/>
            <a:chExt cx="288" cy="288"/>
          </a:xfrm>
        </p:grpSpPr>
        <p:sp>
          <p:nvSpPr>
            <p:cNvPr id="76834" name="Line 5">
              <a:extLst>
                <a:ext uri="{FF2B5EF4-FFF2-40B4-BE49-F238E27FC236}">
                  <a16:creationId xmlns:a16="http://schemas.microsoft.com/office/drawing/2014/main" id="{02C086F1-D30C-9885-B403-C18151B356C5}"/>
                </a:ext>
              </a:extLst>
            </p:cNvPr>
            <p:cNvSpPr>
              <a:spLocks noChangeShapeType="1"/>
            </p:cNvSpPr>
            <p:nvPr/>
          </p:nvSpPr>
          <p:spPr bwMode="auto">
            <a:xfrm>
              <a:off x="830"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35" name="Line 6">
              <a:extLst>
                <a:ext uri="{FF2B5EF4-FFF2-40B4-BE49-F238E27FC236}">
                  <a16:creationId xmlns:a16="http://schemas.microsoft.com/office/drawing/2014/main" id="{AC7967FE-D544-ED18-CCF9-370EBA145187}"/>
                </a:ext>
              </a:extLst>
            </p:cNvPr>
            <p:cNvSpPr>
              <a:spLocks noChangeShapeType="1"/>
            </p:cNvSpPr>
            <p:nvPr/>
          </p:nvSpPr>
          <p:spPr bwMode="auto">
            <a:xfrm>
              <a:off x="1111"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36" name="Line 7">
              <a:extLst>
                <a:ext uri="{FF2B5EF4-FFF2-40B4-BE49-F238E27FC236}">
                  <a16:creationId xmlns:a16="http://schemas.microsoft.com/office/drawing/2014/main" id="{BC8769CB-84FB-1ABD-4545-F28BB4A49738}"/>
                </a:ext>
              </a:extLst>
            </p:cNvPr>
            <p:cNvSpPr>
              <a:spLocks noChangeShapeType="1"/>
            </p:cNvSpPr>
            <p:nvPr/>
          </p:nvSpPr>
          <p:spPr bwMode="auto">
            <a:xfrm rot="16200000" flipV="1">
              <a:off x="962" y="1705"/>
              <a:ext cx="9" cy="287"/>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37" name="Line 8">
              <a:extLst>
                <a:ext uri="{FF2B5EF4-FFF2-40B4-BE49-F238E27FC236}">
                  <a16:creationId xmlns:a16="http://schemas.microsoft.com/office/drawing/2014/main" id="{62B8282B-7D30-2657-0FC9-F7A807F8AFAC}"/>
                </a:ext>
              </a:extLst>
            </p:cNvPr>
            <p:cNvSpPr>
              <a:spLocks noChangeShapeType="1"/>
            </p:cNvSpPr>
            <p:nvPr/>
          </p:nvSpPr>
          <p:spPr bwMode="auto">
            <a:xfrm rot="5400000">
              <a:off x="967" y="1421"/>
              <a:ext cx="0" cy="287"/>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76804" name="Picture 9">
            <a:extLst>
              <a:ext uri="{FF2B5EF4-FFF2-40B4-BE49-F238E27FC236}">
                <a16:creationId xmlns:a16="http://schemas.microsoft.com/office/drawing/2014/main" id="{AF0395A9-8AF0-B874-0711-BDE8D536C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2847975"/>
            <a:ext cx="3111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10">
            <a:extLst>
              <a:ext uri="{FF2B5EF4-FFF2-40B4-BE49-F238E27FC236}">
                <a16:creationId xmlns:a16="http://schemas.microsoft.com/office/drawing/2014/main" id="{86B04D53-37E1-B1AA-721C-5CF3708EF2F8}"/>
              </a:ext>
            </a:extLst>
          </p:cNvPr>
          <p:cNvSpPr txBox="1">
            <a:spLocks noChangeArrowheads="1"/>
          </p:cNvSpPr>
          <p:nvPr/>
        </p:nvSpPr>
        <p:spPr bwMode="auto">
          <a:xfrm>
            <a:off x="1992313" y="1595438"/>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Unit cell</a:t>
            </a:r>
          </a:p>
        </p:txBody>
      </p:sp>
      <p:sp>
        <p:nvSpPr>
          <p:cNvPr id="76806" name="Line 11">
            <a:extLst>
              <a:ext uri="{FF2B5EF4-FFF2-40B4-BE49-F238E27FC236}">
                <a16:creationId xmlns:a16="http://schemas.microsoft.com/office/drawing/2014/main" id="{6BB9D917-817A-6DA2-9900-114BF16B205C}"/>
              </a:ext>
            </a:extLst>
          </p:cNvPr>
          <p:cNvSpPr>
            <a:spLocks noChangeShapeType="1"/>
          </p:cNvSpPr>
          <p:nvPr/>
        </p:nvSpPr>
        <p:spPr bwMode="auto">
          <a:xfrm>
            <a:off x="2678113" y="2720975"/>
            <a:ext cx="4572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07" name="Text Box 12">
            <a:extLst>
              <a:ext uri="{FF2B5EF4-FFF2-40B4-BE49-F238E27FC236}">
                <a16:creationId xmlns:a16="http://schemas.microsoft.com/office/drawing/2014/main" id="{8979A458-294C-19BE-28CA-7E86F1D27A5D}"/>
              </a:ext>
            </a:extLst>
          </p:cNvPr>
          <p:cNvSpPr txBox="1">
            <a:spLocks noChangeArrowheads="1"/>
          </p:cNvSpPr>
          <p:nvPr/>
        </p:nvSpPr>
        <p:spPr bwMode="auto">
          <a:xfrm>
            <a:off x="6562725" y="1600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Supercell</a:t>
            </a:r>
          </a:p>
        </p:txBody>
      </p:sp>
      <p:sp>
        <p:nvSpPr>
          <p:cNvPr id="76808" name="Text Box 13">
            <a:extLst>
              <a:ext uri="{FF2B5EF4-FFF2-40B4-BE49-F238E27FC236}">
                <a16:creationId xmlns:a16="http://schemas.microsoft.com/office/drawing/2014/main" id="{D7FB1EC4-EB39-2B94-7BD4-C31682B8E938}"/>
              </a:ext>
            </a:extLst>
          </p:cNvPr>
          <p:cNvSpPr txBox="1">
            <a:spLocks noChangeArrowheads="1"/>
          </p:cNvSpPr>
          <p:nvPr/>
        </p:nvSpPr>
        <p:spPr bwMode="auto">
          <a:xfrm>
            <a:off x="352425" y="3581400"/>
            <a:ext cx="510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Its repetition implies a uniform and infinitely fine sampling of the BZ of the unit cell</a:t>
            </a:r>
            <a:endParaRPr lang="en-US" altLang="es-ES" sz="2000">
              <a:sym typeface="Symbol" pitchFamily="2" charset="2"/>
            </a:endParaRPr>
          </a:p>
        </p:txBody>
      </p:sp>
      <p:sp>
        <p:nvSpPr>
          <p:cNvPr id="76809" name="Oval 14">
            <a:extLst>
              <a:ext uri="{FF2B5EF4-FFF2-40B4-BE49-F238E27FC236}">
                <a16:creationId xmlns:a16="http://schemas.microsoft.com/office/drawing/2014/main" id="{D96E7BE8-B2D0-9F46-C340-EF16DA0292D6}"/>
              </a:ext>
            </a:extLst>
          </p:cNvPr>
          <p:cNvSpPr>
            <a:spLocks noChangeArrowheads="1"/>
          </p:cNvSpPr>
          <p:nvPr/>
        </p:nvSpPr>
        <p:spPr bwMode="auto">
          <a:xfrm>
            <a:off x="2878138" y="4972050"/>
            <a:ext cx="26987" cy="26988"/>
          </a:xfrm>
          <a:prstGeom prst="ellipse">
            <a:avLst/>
          </a:prstGeom>
          <a:solidFill>
            <a:schemeClr val="bg1"/>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6810" name="Picture 15">
            <a:extLst>
              <a:ext uri="{FF2B5EF4-FFF2-40B4-BE49-F238E27FC236}">
                <a16:creationId xmlns:a16="http://schemas.microsoft.com/office/drawing/2014/main" id="{2BDDA5FD-D464-B44F-6AAE-C99386CE8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863" y="5608638"/>
            <a:ext cx="13652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6">
            <a:extLst>
              <a:ext uri="{FF2B5EF4-FFF2-40B4-BE49-F238E27FC236}">
                <a16:creationId xmlns:a16="http://schemas.microsoft.com/office/drawing/2014/main" id="{99DB7FC8-A93A-4B30-3F60-D95A0A420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5468938"/>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2" name="Oval 17">
            <a:extLst>
              <a:ext uri="{FF2B5EF4-FFF2-40B4-BE49-F238E27FC236}">
                <a16:creationId xmlns:a16="http://schemas.microsoft.com/office/drawing/2014/main" id="{8C225F14-6C3E-7962-3ACB-8EC265C83D34}"/>
              </a:ext>
            </a:extLst>
          </p:cNvPr>
          <p:cNvSpPr>
            <a:spLocks noChangeArrowheads="1"/>
          </p:cNvSpPr>
          <p:nvPr/>
        </p:nvSpPr>
        <p:spPr bwMode="auto">
          <a:xfrm>
            <a:off x="7429500" y="5024438"/>
            <a:ext cx="26988" cy="26987"/>
          </a:xfrm>
          <a:prstGeom prst="ellipse">
            <a:avLst/>
          </a:prstGeom>
          <a:solidFill>
            <a:schemeClr val="bg1"/>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76813" name="Picture 18">
            <a:extLst>
              <a:ext uri="{FF2B5EF4-FFF2-40B4-BE49-F238E27FC236}">
                <a16:creationId xmlns:a16="http://schemas.microsoft.com/office/drawing/2014/main" id="{84787E99-9497-E213-2A68-B6F99385F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5634038"/>
            <a:ext cx="136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 Box 19">
            <a:extLst>
              <a:ext uri="{FF2B5EF4-FFF2-40B4-BE49-F238E27FC236}">
                <a16:creationId xmlns:a16="http://schemas.microsoft.com/office/drawing/2014/main" id="{D16E5606-9878-DD6F-5657-0747ECDA0330}"/>
              </a:ext>
            </a:extLst>
          </p:cNvPr>
          <p:cNvSpPr txBox="1">
            <a:spLocks noChangeArrowheads="1"/>
          </p:cNvSpPr>
          <p:nvPr/>
        </p:nvSpPr>
        <p:spPr bwMode="auto">
          <a:xfrm>
            <a:off x="5345113" y="3727450"/>
            <a:ext cx="4230687"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The BZ becomes a single point, the </a:t>
            </a:r>
            <a:r>
              <a:rPr lang="en-US" altLang="es-ES" sz="2000">
                <a:sym typeface="Symbol" pitchFamily="2" charset="2"/>
              </a:rPr>
              <a:t> point only</a:t>
            </a:r>
          </a:p>
        </p:txBody>
      </p:sp>
      <p:grpSp>
        <p:nvGrpSpPr>
          <p:cNvPr id="76815" name="Group 20">
            <a:extLst>
              <a:ext uri="{FF2B5EF4-FFF2-40B4-BE49-F238E27FC236}">
                <a16:creationId xmlns:a16="http://schemas.microsoft.com/office/drawing/2014/main" id="{AAC00348-0C6C-9FAA-E253-590B226CAC6F}"/>
              </a:ext>
            </a:extLst>
          </p:cNvPr>
          <p:cNvGrpSpPr>
            <a:grpSpLocks/>
          </p:cNvGrpSpPr>
          <p:nvPr/>
        </p:nvGrpSpPr>
        <p:grpSpPr bwMode="auto">
          <a:xfrm>
            <a:off x="5529263" y="2027238"/>
            <a:ext cx="3895725" cy="1176337"/>
            <a:chOff x="4059" y="1469"/>
            <a:chExt cx="2454" cy="741"/>
          </a:xfrm>
        </p:grpSpPr>
        <p:grpSp>
          <p:nvGrpSpPr>
            <p:cNvPr id="76820" name="Group 21">
              <a:extLst>
                <a:ext uri="{FF2B5EF4-FFF2-40B4-BE49-F238E27FC236}">
                  <a16:creationId xmlns:a16="http://schemas.microsoft.com/office/drawing/2014/main" id="{753683DD-1634-6696-5F82-B35686390A22}"/>
                </a:ext>
              </a:extLst>
            </p:cNvPr>
            <p:cNvGrpSpPr>
              <a:grpSpLocks/>
            </p:cNvGrpSpPr>
            <p:nvPr/>
          </p:nvGrpSpPr>
          <p:grpSpPr bwMode="auto">
            <a:xfrm>
              <a:off x="4059" y="1469"/>
              <a:ext cx="2454" cy="473"/>
              <a:chOff x="4059" y="1469"/>
              <a:chExt cx="2454" cy="473"/>
            </a:xfrm>
          </p:grpSpPr>
          <p:grpSp>
            <p:nvGrpSpPr>
              <p:cNvPr id="76822" name="Group 22">
                <a:extLst>
                  <a:ext uri="{FF2B5EF4-FFF2-40B4-BE49-F238E27FC236}">
                    <a16:creationId xmlns:a16="http://schemas.microsoft.com/office/drawing/2014/main" id="{A747D130-A379-5A88-7A46-08A398B02CCE}"/>
                  </a:ext>
                </a:extLst>
              </p:cNvPr>
              <p:cNvGrpSpPr>
                <a:grpSpLocks/>
              </p:cNvGrpSpPr>
              <p:nvPr/>
            </p:nvGrpSpPr>
            <p:grpSpPr bwMode="auto">
              <a:xfrm>
                <a:off x="4566" y="1565"/>
                <a:ext cx="1440" cy="288"/>
                <a:chOff x="4854" y="1565"/>
                <a:chExt cx="1440" cy="288"/>
              </a:xfrm>
            </p:grpSpPr>
            <p:sp>
              <p:nvSpPr>
                <p:cNvPr id="76827" name="Line 23">
                  <a:extLst>
                    <a:ext uri="{FF2B5EF4-FFF2-40B4-BE49-F238E27FC236}">
                      <a16:creationId xmlns:a16="http://schemas.microsoft.com/office/drawing/2014/main" id="{37CE684A-59EC-2AEF-3741-8F01C70C6B24}"/>
                    </a:ext>
                  </a:extLst>
                </p:cNvPr>
                <p:cNvSpPr>
                  <a:spLocks noChangeShapeType="1"/>
                </p:cNvSpPr>
                <p:nvPr/>
              </p:nvSpPr>
              <p:spPr bwMode="auto">
                <a:xfrm>
                  <a:off x="5292"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28" name="Line 24">
                  <a:extLst>
                    <a:ext uri="{FF2B5EF4-FFF2-40B4-BE49-F238E27FC236}">
                      <a16:creationId xmlns:a16="http://schemas.microsoft.com/office/drawing/2014/main" id="{271DD746-73E9-814F-9216-E36EF5C3E3E0}"/>
                    </a:ext>
                  </a:extLst>
                </p:cNvPr>
                <p:cNvSpPr>
                  <a:spLocks noChangeShapeType="1"/>
                </p:cNvSpPr>
                <p:nvPr/>
              </p:nvSpPr>
              <p:spPr bwMode="auto">
                <a:xfrm>
                  <a:off x="5573"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29" name="Line 25">
                  <a:extLst>
                    <a:ext uri="{FF2B5EF4-FFF2-40B4-BE49-F238E27FC236}">
                      <a16:creationId xmlns:a16="http://schemas.microsoft.com/office/drawing/2014/main" id="{45F40943-7FD5-3E02-2B6A-8B5DCC56BC6E}"/>
                    </a:ext>
                  </a:extLst>
                </p:cNvPr>
                <p:cNvSpPr>
                  <a:spLocks noChangeShapeType="1"/>
                </p:cNvSpPr>
                <p:nvPr/>
              </p:nvSpPr>
              <p:spPr bwMode="auto">
                <a:xfrm>
                  <a:off x="5858"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30" name="Line 26">
                  <a:extLst>
                    <a:ext uri="{FF2B5EF4-FFF2-40B4-BE49-F238E27FC236}">
                      <a16:creationId xmlns:a16="http://schemas.microsoft.com/office/drawing/2014/main" id="{CB85715D-25FF-7F96-9D52-6794071C1F00}"/>
                    </a:ext>
                  </a:extLst>
                </p:cNvPr>
                <p:cNvSpPr>
                  <a:spLocks noChangeShapeType="1"/>
                </p:cNvSpPr>
                <p:nvPr/>
              </p:nvSpPr>
              <p:spPr bwMode="auto">
                <a:xfrm rot="5400000">
                  <a:off x="5574" y="1133"/>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31" name="Line 27">
                  <a:extLst>
                    <a:ext uri="{FF2B5EF4-FFF2-40B4-BE49-F238E27FC236}">
                      <a16:creationId xmlns:a16="http://schemas.microsoft.com/office/drawing/2014/main" id="{F95BFBAA-6DCD-DCF0-B672-10611ED0AA59}"/>
                    </a:ext>
                  </a:extLst>
                </p:cNvPr>
                <p:cNvSpPr>
                  <a:spLocks noChangeShapeType="1"/>
                </p:cNvSpPr>
                <p:nvPr/>
              </p:nvSpPr>
              <p:spPr bwMode="auto">
                <a:xfrm rot="5400000">
                  <a:off x="5574" y="845"/>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32" name="Line 28">
                  <a:extLst>
                    <a:ext uri="{FF2B5EF4-FFF2-40B4-BE49-F238E27FC236}">
                      <a16:creationId xmlns:a16="http://schemas.microsoft.com/office/drawing/2014/main" id="{48542CBB-7D99-76A5-EFF0-C6DCD2543541}"/>
                    </a:ext>
                  </a:extLst>
                </p:cNvPr>
                <p:cNvSpPr>
                  <a:spLocks noChangeShapeType="1"/>
                </p:cNvSpPr>
                <p:nvPr/>
              </p:nvSpPr>
              <p:spPr bwMode="auto">
                <a:xfrm>
                  <a:off x="4997"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6833" name="Line 29">
                  <a:extLst>
                    <a:ext uri="{FF2B5EF4-FFF2-40B4-BE49-F238E27FC236}">
                      <a16:creationId xmlns:a16="http://schemas.microsoft.com/office/drawing/2014/main" id="{8114F93D-DE65-60CC-948A-A94422E7A511}"/>
                    </a:ext>
                  </a:extLst>
                </p:cNvPr>
                <p:cNvSpPr>
                  <a:spLocks noChangeShapeType="1"/>
                </p:cNvSpPr>
                <p:nvPr/>
              </p:nvSpPr>
              <p:spPr bwMode="auto">
                <a:xfrm>
                  <a:off x="6150" y="1565"/>
                  <a:ext cx="0" cy="288"/>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76823" name="Picture 30">
                <a:extLst>
                  <a:ext uri="{FF2B5EF4-FFF2-40B4-BE49-F238E27FC236}">
                    <a16:creationId xmlns:a16="http://schemas.microsoft.com/office/drawing/2014/main" id="{92AA5F5F-F8A1-45A8-673B-84A065CBA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 y="1763"/>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Picture 31">
                <a:extLst>
                  <a:ext uri="{FF2B5EF4-FFF2-40B4-BE49-F238E27FC236}">
                    <a16:creationId xmlns:a16="http://schemas.microsoft.com/office/drawing/2014/main" id="{AAD84EE4-D6A0-63F1-A9D0-DF5480C8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 y="1763"/>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5" name="Picture 32">
                <a:extLst>
                  <a:ext uri="{FF2B5EF4-FFF2-40B4-BE49-F238E27FC236}">
                    <a16:creationId xmlns:a16="http://schemas.microsoft.com/office/drawing/2014/main" id="{12EAE3EF-EE6D-2D3E-40D4-E40F1E174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 y="1469"/>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Picture 33">
                <a:extLst>
                  <a:ext uri="{FF2B5EF4-FFF2-40B4-BE49-F238E27FC236}">
                    <a16:creationId xmlns:a16="http://schemas.microsoft.com/office/drawing/2014/main" id="{6DE1E064-E771-CF70-D825-FB1F24762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 y="1475"/>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21" name="Picture 34">
              <a:extLst>
                <a:ext uri="{FF2B5EF4-FFF2-40B4-BE49-F238E27FC236}">
                  <a16:creationId xmlns:a16="http://schemas.microsoft.com/office/drawing/2014/main" id="{ABBA1F8B-25AE-B2EA-C89C-1E068F1C6F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9" y="2072"/>
              <a:ext cx="29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16" name="Picture 35">
            <a:extLst>
              <a:ext uri="{FF2B5EF4-FFF2-40B4-BE49-F238E27FC236}">
                <a16:creationId xmlns:a16="http://schemas.microsoft.com/office/drawing/2014/main" id="{63756721-2FCB-2BFA-6B7F-8C499EAFD6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613" y="6242050"/>
            <a:ext cx="108743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Picture 36">
            <a:extLst>
              <a:ext uri="{FF2B5EF4-FFF2-40B4-BE49-F238E27FC236}">
                <a16:creationId xmlns:a16="http://schemas.microsoft.com/office/drawing/2014/main" id="{A12B242B-2864-91F8-C1DF-122CAC186F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0388" y="5500688"/>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8" name="Picture 37">
            <a:extLst>
              <a:ext uri="{FF2B5EF4-FFF2-40B4-BE49-F238E27FC236}">
                <a16:creationId xmlns:a16="http://schemas.microsoft.com/office/drawing/2014/main" id="{E231B62E-AAA5-24EB-FDD9-9D188B7F5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913" y="1265238"/>
            <a:ext cx="4667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9" name="Rectangle 38">
            <a:extLst>
              <a:ext uri="{FF2B5EF4-FFF2-40B4-BE49-F238E27FC236}">
                <a16:creationId xmlns:a16="http://schemas.microsoft.com/office/drawing/2014/main" id="{BEC13599-6D34-13AD-CDC3-69FF23AEE61F}"/>
              </a:ext>
            </a:extLst>
          </p:cNvPr>
          <p:cNvSpPr>
            <a:spLocks noChangeArrowheads="1"/>
          </p:cNvSpPr>
          <p:nvPr/>
        </p:nvSpPr>
        <p:spPr bwMode="auto">
          <a:xfrm>
            <a:off x="0" y="0"/>
            <a:ext cx="10383838"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Taking the thermodyncamic limit (infinitely large supercell)</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Rectángulo 1">
            <a:extLst>
              <a:ext uri="{FF2B5EF4-FFF2-40B4-BE49-F238E27FC236}">
                <a16:creationId xmlns:a16="http://schemas.microsoft.com/office/drawing/2014/main" id="{1905099E-ADAA-6DF9-ACCD-D4ACD0064673}"/>
              </a:ext>
            </a:extLst>
          </p:cNvPr>
          <p:cNvSpPr>
            <a:spLocks noChangeArrowheads="1"/>
          </p:cNvSpPr>
          <p:nvPr/>
        </p:nvSpPr>
        <p:spPr bwMode="auto">
          <a:xfrm>
            <a:off x="544513" y="2357438"/>
            <a:ext cx="9167812" cy="4089400"/>
          </a:xfrm>
          <a:prstGeom prst="rect">
            <a:avLst/>
          </a:prstGeom>
          <a:solidFill>
            <a:schemeClr val="bg1"/>
          </a:solidFill>
          <a:ln w="9525" algn="ctr">
            <a:solidFill>
              <a:schemeClr val="tx1"/>
            </a:solidFill>
            <a:round/>
            <a:headEnd/>
            <a:tailEnd/>
          </a:ln>
        </p:spPr>
        <p:txBody>
          <a:bodyPr/>
          <a:lstStyle>
            <a:lvl1pPr defTabSz="1008063">
              <a:defRPr sz="2000">
                <a:solidFill>
                  <a:schemeClr val="tx1"/>
                </a:solidFill>
                <a:latin typeface="Arial" panose="020B0604020202020204" pitchFamily="34" charset="0"/>
              </a:defRPr>
            </a:lvl1pPr>
            <a:lvl2pPr marL="742950" indent="-285750" defTabSz="1008063">
              <a:defRPr sz="2000">
                <a:solidFill>
                  <a:schemeClr val="tx1"/>
                </a:solidFill>
                <a:latin typeface="Arial" panose="020B0604020202020204" pitchFamily="34" charset="0"/>
              </a:defRPr>
            </a:lvl2pPr>
            <a:lvl3pPr marL="1143000" indent="-228600" defTabSz="1008063">
              <a:defRPr sz="2000">
                <a:solidFill>
                  <a:schemeClr val="tx1"/>
                </a:solidFill>
                <a:latin typeface="Arial" panose="020B0604020202020204" pitchFamily="34" charset="0"/>
              </a:defRPr>
            </a:lvl3pPr>
            <a:lvl4pPr marL="1600200" indent="-228600" defTabSz="1008063">
              <a:defRPr sz="2000">
                <a:solidFill>
                  <a:schemeClr val="tx1"/>
                </a:solidFill>
                <a:latin typeface="Arial" panose="020B0604020202020204" pitchFamily="34" charset="0"/>
              </a:defRPr>
            </a:lvl4pPr>
            <a:lvl5pPr marL="2057400" indent="-228600" defTabSz="1008063">
              <a:defRPr sz="2000">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7826" name="Rectangle 2">
            <a:extLst>
              <a:ext uri="{FF2B5EF4-FFF2-40B4-BE49-F238E27FC236}">
                <a16:creationId xmlns:a16="http://schemas.microsoft.com/office/drawing/2014/main" id="{82FFA17D-B9FB-0D60-FC7A-D5B654DA195E}"/>
              </a:ext>
            </a:extLst>
          </p:cNvPr>
          <p:cNvSpPr>
            <a:spLocks noGrp="1" noChangeArrowheads="1"/>
          </p:cNvSpPr>
          <p:nvPr>
            <p:ph type="title"/>
          </p:nvPr>
        </p:nvSpPr>
        <p:spPr>
          <a:xfrm>
            <a:off x="0" y="0"/>
            <a:ext cx="7954963" cy="952500"/>
          </a:xfrm>
        </p:spPr>
        <p:txBody>
          <a:bodyPr/>
          <a:lstStyle/>
          <a:p>
            <a:pPr eaLnBrk="1" hangingPunct="1"/>
            <a:r>
              <a:rPr lang="en-US" altLang="es-ES" sz="2800"/>
              <a:t>Reciprocity of Supercells in real space and BZ Sampling</a:t>
            </a:r>
          </a:p>
        </p:txBody>
      </p:sp>
      <p:grpSp>
        <p:nvGrpSpPr>
          <p:cNvPr id="77827" name="Group 20">
            <a:extLst>
              <a:ext uri="{FF2B5EF4-FFF2-40B4-BE49-F238E27FC236}">
                <a16:creationId xmlns:a16="http://schemas.microsoft.com/office/drawing/2014/main" id="{3DAE4FDB-C009-7B5F-7559-9A97250AF6BF}"/>
              </a:ext>
            </a:extLst>
          </p:cNvPr>
          <p:cNvGrpSpPr>
            <a:grpSpLocks/>
          </p:cNvGrpSpPr>
          <p:nvPr/>
        </p:nvGrpSpPr>
        <p:grpSpPr bwMode="auto">
          <a:xfrm>
            <a:off x="1824038" y="2651125"/>
            <a:ext cx="1460500" cy="1422400"/>
            <a:chOff x="437" y="1652"/>
            <a:chExt cx="1088" cy="1089"/>
          </a:xfrm>
        </p:grpSpPr>
        <p:sp>
          <p:nvSpPr>
            <p:cNvPr id="18515" name="Oval 4">
              <a:extLst>
                <a:ext uri="{FF2B5EF4-FFF2-40B4-BE49-F238E27FC236}">
                  <a16:creationId xmlns:a16="http://schemas.microsoft.com/office/drawing/2014/main" id="{3A32E6A8-2CA1-A2CC-A606-D953972E287A}"/>
                </a:ext>
              </a:extLst>
            </p:cNvPr>
            <p:cNvSpPr>
              <a:spLocks noChangeArrowheads="1"/>
            </p:cNvSpPr>
            <p:nvPr/>
          </p:nvSpPr>
          <p:spPr bwMode="auto">
            <a:xfrm>
              <a:off x="437" y="1652"/>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6" name="Oval 5">
              <a:extLst>
                <a:ext uri="{FF2B5EF4-FFF2-40B4-BE49-F238E27FC236}">
                  <a16:creationId xmlns:a16="http://schemas.microsoft.com/office/drawing/2014/main" id="{B6905FB4-8DBC-02C5-1A7D-4808869CC7E6}"/>
                </a:ext>
              </a:extLst>
            </p:cNvPr>
            <p:cNvSpPr>
              <a:spLocks noChangeArrowheads="1"/>
            </p:cNvSpPr>
            <p:nvPr/>
          </p:nvSpPr>
          <p:spPr bwMode="auto">
            <a:xfrm>
              <a:off x="728" y="1652"/>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7" name="Oval 6">
              <a:extLst>
                <a:ext uri="{FF2B5EF4-FFF2-40B4-BE49-F238E27FC236}">
                  <a16:creationId xmlns:a16="http://schemas.microsoft.com/office/drawing/2014/main" id="{17ACF64A-727B-DA84-C636-8A9B56ECEB45}"/>
                </a:ext>
              </a:extLst>
            </p:cNvPr>
            <p:cNvSpPr>
              <a:spLocks noChangeArrowheads="1"/>
            </p:cNvSpPr>
            <p:nvPr/>
          </p:nvSpPr>
          <p:spPr bwMode="auto">
            <a:xfrm>
              <a:off x="1016" y="1652"/>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8" name="Oval 7">
              <a:extLst>
                <a:ext uri="{FF2B5EF4-FFF2-40B4-BE49-F238E27FC236}">
                  <a16:creationId xmlns:a16="http://schemas.microsoft.com/office/drawing/2014/main" id="{AD7B48E2-0E61-4935-8448-E177ED602907}"/>
                </a:ext>
              </a:extLst>
            </p:cNvPr>
            <p:cNvSpPr>
              <a:spLocks noChangeArrowheads="1"/>
            </p:cNvSpPr>
            <p:nvPr/>
          </p:nvSpPr>
          <p:spPr bwMode="auto">
            <a:xfrm>
              <a:off x="1309" y="1652"/>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9" name="Oval 8">
              <a:extLst>
                <a:ext uri="{FF2B5EF4-FFF2-40B4-BE49-F238E27FC236}">
                  <a16:creationId xmlns:a16="http://schemas.microsoft.com/office/drawing/2014/main" id="{4A7BF613-992E-3DCC-42D5-9AA75C57F53F}"/>
                </a:ext>
              </a:extLst>
            </p:cNvPr>
            <p:cNvSpPr>
              <a:spLocks noChangeArrowheads="1"/>
            </p:cNvSpPr>
            <p:nvPr/>
          </p:nvSpPr>
          <p:spPr bwMode="auto">
            <a:xfrm>
              <a:off x="437" y="1942"/>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0" name="Oval 9">
              <a:extLst>
                <a:ext uri="{FF2B5EF4-FFF2-40B4-BE49-F238E27FC236}">
                  <a16:creationId xmlns:a16="http://schemas.microsoft.com/office/drawing/2014/main" id="{C95AA21A-770C-F1C6-3D6D-87946D1CB946}"/>
                </a:ext>
              </a:extLst>
            </p:cNvPr>
            <p:cNvSpPr>
              <a:spLocks noChangeArrowheads="1"/>
            </p:cNvSpPr>
            <p:nvPr/>
          </p:nvSpPr>
          <p:spPr bwMode="auto">
            <a:xfrm>
              <a:off x="728" y="1942"/>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1" name="Oval 10">
              <a:extLst>
                <a:ext uri="{FF2B5EF4-FFF2-40B4-BE49-F238E27FC236}">
                  <a16:creationId xmlns:a16="http://schemas.microsoft.com/office/drawing/2014/main" id="{B1F9FC80-93E6-F498-8BDB-2E1077AC31F5}"/>
                </a:ext>
              </a:extLst>
            </p:cNvPr>
            <p:cNvSpPr>
              <a:spLocks noChangeArrowheads="1"/>
            </p:cNvSpPr>
            <p:nvPr/>
          </p:nvSpPr>
          <p:spPr bwMode="auto">
            <a:xfrm>
              <a:off x="1016" y="1942"/>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2" name="Oval 11">
              <a:extLst>
                <a:ext uri="{FF2B5EF4-FFF2-40B4-BE49-F238E27FC236}">
                  <a16:creationId xmlns:a16="http://schemas.microsoft.com/office/drawing/2014/main" id="{63CF89D5-D1D1-05E6-AE5F-5852B6B911CF}"/>
                </a:ext>
              </a:extLst>
            </p:cNvPr>
            <p:cNvSpPr>
              <a:spLocks noChangeArrowheads="1"/>
            </p:cNvSpPr>
            <p:nvPr/>
          </p:nvSpPr>
          <p:spPr bwMode="auto">
            <a:xfrm>
              <a:off x="1309" y="1942"/>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3" name="Oval 12">
              <a:extLst>
                <a:ext uri="{FF2B5EF4-FFF2-40B4-BE49-F238E27FC236}">
                  <a16:creationId xmlns:a16="http://schemas.microsoft.com/office/drawing/2014/main" id="{AAE88BC2-615E-80D4-A5DB-77279509D2A1}"/>
                </a:ext>
              </a:extLst>
            </p:cNvPr>
            <p:cNvSpPr>
              <a:spLocks noChangeArrowheads="1"/>
            </p:cNvSpPr>
            <p:nvPr/>
          </p:nvSpPr>
          <p:spPr bwMode="auto">
            <a:xfrm>
              <a:off x="437" y="2233"/>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4" name="Oval 13">
              <a:extLst>
                <a:ext uri="{FF2B5EF4-FFF2-40B4-BE49-F238E27FC236}">
                  <a16:creationId xmlns:a16="http://schemas.microsoft.com/office/drawing/2014/main" id="{8448F857-CC88-5E38-8822-571DDA48D52B}"/>
                </a:ext>
              </a:extLst>
            </p:cNvPr>
            <p:cNvSpPr>
              <a:spLocks noChangeArrowheads="1"/>
            </p:cNvSpPr>
            <p:nvPr/>
          </p:nvSpPr>
          <p:spPr bwMode="auto">
            <a:xfrm>
              <a:off x="728" y="2233"/>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5" name="Oval 14">
              <a:extLst>
                <a:ext uri="{FF2B5EF4-FFF2-40B4-BE49-F238E27FC236}">
                  <a16:creationId xmlns:a16="http://schemas.microsoft.com/office/drawing/2014/main" id="{96BC5996-8BF9-F53D-7D82-D3FAA4C36C92}"/>
                </a:ext>
              </a:extLst>
            </p:cNvPr>
            <p:cNvSpPr>
              <a:spLocks noChangeArrowheads="1"/>
            </p:cNvSpPr>
            <p:nvPr/>
          </p:nvSpPr>
          <p:spPr bwMode="auto">
            <a:xfrm>
              <a:off x="1016" y="2233"/>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6" name="Oval 15">
              <a:extLst>
                <a:ext uri="{FF2B5EF4-FFF2-40B4-BE49-F238E27FC236}">
                  <a16:creationId xmlns:a16="http://schemas.microsoft.com/office/drawing/2014/main" id="{042290D0-D54F-512B-373D-355AF33D5C83}"/>
                </a:ext>
              </a:extLst>
            </p:cNvPr>
            <p:cNvSpPr>
              <a:spLocks noChangeArrowheads="1"/>
            </p:cNvSpPr>
            <p:nvPr/>
          </p:nvSpPr>
          <p:spPr bwMode="auto">
            <a:xfrm>
              <a:off x="1309" y="2233"/>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7" name="Oval 16">
              <a:extLst>
                <a:ext uri="{FF2B5EF4-FFF2-40B4-BE49-F238E27FC236}">
                  <a16:creationId xmlns:a16="http://schemas.microsoft.com/office/drawing/2014/main" id="{66788372-BBCE-C679-40E5-1F629C4E2A46}"/>
                </a:ext>
              </a:extLst>
            </p:cNvPr>
            <p:cNvSpPr>
              <a:spLocks noChangeArrowheads="1"/>
            </p:cNvSpPr>
            <p:nvPr/>
          </p:nvSpPr>
          <p:spPr bwMode="auto">
            <a:xfrm>
              <a:off x="437" y="2523"/>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8" name="Oval 17">
              <a:extLst>
                <a:ext uri="{FF2B5EF4-FFF2-40B4-BE49-F238E27FC236}">
                  <a16:creationId xmlns:a16="http://schemas.microsoft.com/office/drawing/2014/main" id="{66F453A3-95AA-7E8E-3B5D-CF6078F41376}"/>
                </a:ext>
              </a:extLst>
            </p:cNvPr>
            <p:cNvSpPr>
              <a:spLocks noChangeArrowheads="1"/>
            </p:cNvSpPr>
            <p:nvPr/>
          </p:nvSpPr>
          <p:spPr bwMode="auto">
            <a:xfrm>
              <a:off x="728" y="2523"/>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29" name="Oval 18">
              <a:extLst>
                <a:ext uri="{FF2B5EF4-FFF2-40B4-BE49-F238E27FC236}">
                  <a16:creationId xmlns:a16="http://schemas.microsoft.com/office/drawing/2014/main" id="{F0BFA3F4-BD90-4F7A-F8A9-B71A487556A6}"/>
                </a:ext>
              </a:extLst>
            </p:cNvPr>
            <p:cNvSpPr>
              <a:spLocks noChangeArrowheads="1"/>
            </p:cNvSpPr>
            <p:nvPr/>
          </p:nvSpPr>
          <p:spPr bwMode="auto">
            <a:xfrm>
              <a:off x="1016" y="2523"/>
              <a:ext cx="218"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30" name="Oval 19">
              <a:extLst>
                <a:ext uri="{FF2B5EF4-FFF2-40B4-BE49-F238E27FC236}">
                  <a16:creationId xmlns:a16="http://schemas.microsoft.com/office/drawing/2014/main" id="{F40AEC49-88EB-223C-5976-BB3E2DB3EA21}"/>
                </a:ext>
              </a:extLst>
            </p:cNvPr>
            <p:cNvSpPr>
              <a:spLocks noChangeArrowheads="1"/>
            </p:cNvSpPr>
            <p:nvPr/>
          </p:nvSpPr>
          <p:spPr bwMode="auto">
            <a:xfrm>
              <a:off x="1309" y="2523"/>
              <a:ext cx="216"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sp>
        <p:nvSpPr>
          <p:cNvPr id="18437" name="Rectangle 46">
            <a:extLst>
              <a:ext uri="{FF2B5EF4-FFF2-40B4-BE49-F238E27FC236}">
                <a16:creationId xmlns:a16="http://schemas.microsoft.com/office/drawing/2014/main" id="{780C0C14-C017-2EC5-BD70-1429D2F147C8}"/>
              </a:ext>
            </a:extLst>
          </p:cNvPr>
          <p:cNvSpPr>
            <a:spLocks noChangeArrowheads="1"/>
          </p:cNvSpPr>
          <p:nvPr/>
        </p:nvSpPr>
        <p:spPr bwMode="auto">
          <a:xfrm>
            <a:off x="2149475" y="2978150"/>
            <a:ext cx="406400" cy="406400"/>
          </a:xfrm>
          <a:prstGeom prst="rect">
            <a:avLst/>
          </a:prstGeom>
          <a:noFill/>
          <a:ln w="38100">
            <a:solidFill>
              <a:srgbClr val="FF33CC"/>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nvGrpSpPr>
          <p:cNvPr id="77829" name="Group 85">
            <a:extLst>
              <a:ext uri="{FF2B5EF4-FFF2-40B4-BE49-F238E27FC236}">
                <a16:creationId xmlns:a16="http://schemas.microsoft.com/office/drawing/2014/main" id="{0B7A2EA7-71E9-6736-BD3C-96DCC9D73CF1}"/>
              </a:ext>
            </a:extLst>
          </p:cNvPr>
          <p:cNvGrpSpPr>
            <a:grpSpLocks/>
          </p:cNvGrpSpPr>
          <p:nvPr/>
        </p:nvGrpSpPr>
        <p:grpSpPr bwMode="auto">
          <a:xfrm rot="-5400000">
            <a:off x="1822450" y="4603751"/>
            <a:ext cx="1462087" cy="1503362"/>
            <a:chOff x="1041" y="2741"/>
            <a:chExt cx="870" cy="895"/>
          </a:xfrm>
        </p:grpSpPr>
        <p:grpSp>
          <p:nvGrpSpPr>
            <p:cNvPr id="77888" name="Group 29">
              <a:extLst>
                <a:ext uri="{FF2B5EF4-FFF2-40B4-BE49-F238E27FC236}">
                  <a16:creationId xmlns:a16="http://schemas.microsoft.com/office/drawing/2014/main" id="{3223DC63-B8F0-E0A1-3335-A4D20D1175E9}"/>
                </a:ext>
              </a:extLst>
            </p:cNvPr>
            <p:cNvGrpSpPr>
              <a:grpSpLocks/>
            </p:cNvGrpSpPr>
            <p:nvPr/>
          </p:nvGrpSpPr>
          <p:grpSpPr bwMode="auto">
            <a:xfrm>
              <a:off x="1041" y="2789"/>
              <a:ext cx="870" cy="847"/>
              <a:chOff x="437" y="1652"/>
              <a:chExt cx="1088" cy="1089"/>
            </a:xfrm>
          </p:grpSpPr>
          <p:sp>
            <p:nvSpPr>
              <p:cNvPr id="18499" name="Oval 30">
                <a:extLst>
                  <a:ext uri="{FF2B5EF4-FFF2-40B4-BE49-F238E27FC236}">
                    <a16:creationId xmlns:a16="http://schemas.microsoft.com/office/drawing/2014/main" id="{F2030143-0DDA-7F4A-D114-3352626E71B0}"/>
                  </a:ext>
                </a:extLst>
              </p:cNvPr>
              <p:cNvSpPr>
                <a:spLocks noChangeArrowheads="1"/>
              </p:cNvSpPr>
              <p:nvPr/>
            </p:nvSpPr>
            <p:spPr bwMode="auto">
              <a:xfrm>
                <a:off x="436" y="1652"/>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0" name="Oval 31">
                <a:extLst>
                  <a:ext uri="{FF2B5EF4-FFF2-40B4-BE49-F238E27FC236}">
                    <a16:creationId xmlns:a16="http://schemas.microsoft.com/office/drawing/2014/main" id="{4A622FDE-F16D-6713-3DB2-6828046BA77B}"/>
                  </a:ext>
                </a:extLst>
              </p:cNvPr>
              <p:cNvSpPr>
                <a:spLocks noChangeArrowheads="1"/>
              </p:cNvSpPr>
              <p:nvPr/>
            </p:nvSpPr>
            <p:spPr bwMode="auto">
              <a:xfrm>
                <a:off x="726" y="1652"/>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1" name="Oval 32">
                <a:extLst>
                  <a:ext uri="{FF2B5EF4-FFF2-40B4-BE49-F238E27FC236}">
                    <a16:creationId xmlns:a16="http://schemas.microsoft.com/office/drawing/2014/main" id="{372906AF-92CC-C5AE-37CD-C21D0CF5737C}"/>
                  </a:ext>
                </a:extLst>
              </p:cNvPr>
              <p:cNvSpPr>
                <a:spLocks noChangeArrowheads="1"/>
              </p:cNvSpPr>
              <p:nvPr/>
            </p:nvSpPr>
            <p:spPr bwMode="auto">
              <a:xfrm>
                <a:off x="1016" y="1652"/>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2" name="Oval 33">
                <a:extLst>
                  <a:ext uri="{FF2B5EF4-FFF2-40B4-BE49-F238E27FC236}">
                    <a16:creationId xmlns:a16="http://schemas.microsoft.com/office/drawing/2014/main" id="{F52B69CB-8050-D5DB-8F6F-BE30408ABDF9}"/>
                  </a:ext>
                </a:extLst>
              </p:cNvPr>
              <p:cNvSpPr>
                <a:spLocks noChangeArrowheads="1"/>
              </p:cNvSpPr>
              <p:nvPr/>
            </p:nvSpPr>
            <p:spPr bwMode="auto">
              <a:xfrm>
                <a:off x="1306" y="1652"/>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3" name="Oval 34">
                <a:extLst>
                  <a:ext uri="{FF2B5EF4-FFF2-40B4-BE49-F238E27FC236}">
                    <a16:creationId xmlns:a16="http://schemas.microsoft.com/office/drawing/2014/main" id="{A6BF755C-538E-B4B6-7EC0-83E631D5058C}"/>
                  </a:ext>
                </a:extLst>
              </p:cNvPr>
              <p:cNvSpPr>
                <a:spLocks noChangeArrowheads="1"/>
              </p:cNvSpPr>
              <p:nvPr/>
            </p:nvSpPr>
            <p:spPr bwMode="auto">
              <a:xfrm>
                <a:off x="436" y="194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4" name="Oval 35">
                <a:extLst>
                  <a:ext uri="{FF2B5EF4-FFF2-40B4-BE49-F238E27FC236}">
                    <a16:creationId xmlns:a16="http://schemas.microsoft.com/office/drawing/2014/main" id="{4DD62D46-CDC1-A676-AFE6-56EC3EEF4329}"/>
                  </a:ext>
                </a:extLst>
              </p:cNvPr>
              <p:cNvSpPr>
                <a:spLocks noChangeArrowheads="1"/>
              </p:cNvSpPr>
              <p:nvPr/>
            </p:nvSpPr>
            <p:spPr bwMode="auto">
              <a:xfrm>
                <a:off x="726" y="194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5" name="Oval 36">
                <a:extLst>
                  <a:ext uri="{FF2B5EF4-FFF2-40B4-BE49-F238E27FC236}">
                    <a16:creationId xmlns:a16="http://schemas.microsoft.com/office/drawing/2014/main" id="{82F44DF7-1578-BF30-A2E4-913286201B6B}"/>
                  </a:ext>
                </a:extLst>
              </p:cNvPr>
              <p:cNvSpPr>
                <a:spLocks noChangeArrowheads="1"/>
              </p:cNvSpPr>
              <p:nvPr/>
            </p:nvSpPr>
            <p:spPr bwMode="auto">
              <a:xfrm>
                <a:off x="1016" y="194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6" name="Oval 37">
                <a:extLst>
                  <a:ext uri="{FF2B5EF4-FFF2-40B4-BE49-F238E27FC236}">
                    <a16:creationId xmlns:a16="http://schemas.microsoft.com/office/drawing/2014/main" id="{B2050F58-52D2-F06E-90B9-57530951F698}"/>
                  </a:ext>
                </a:extLst>
              </p:cNvPr>
              <p:cNvSpPr>
                <a:spLocks noChangeArrowheads="1"/>
              </p:cNvSpPr>
              <p:nvPr/>
            </p:nvSpPr>
            <p:spPr bwMode="auto">
              <a:xfrm>
                <a:off x="1306" y="194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7" name="Oval 38">
                <a:extLst>
                  <a:ext uri="{FF2B5EF4-FFF2-40B4-BE49-F238E27FC236}">
                    <a16:creationId xmlns:a16="http://schemas.microsoft.com/office/drawing/2014/main" id="{DE11CF18-86EF-27E5-D1FE-FD141FB049A3}"/>
                  </a:ext>
                </a:extLst>
              </p:cNvPr>
              <p:cNvSpPr>
                <a:spLocks noChangeArrowheads="1"/>
              </p:cNvSpPr>
              <p:nvPr/>
            </p:nvSpPr>
            <p:spPr bwMode="auto">
              <a:xfrm>
                <a:off x="436" y="223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8" name="Oval 39">
                <a:extLst>
                  <a:ext uri="{FF2B5EF4-FFF2-40B4-BE49-F238E27FC236}">
                    <a16:creationId xmlns:a16="http://schemas.microsoft.com/office/drawing/2014/main" id="{C8F974A8-655A-B426-8F2E-5051F69C9CB3}"/>
                  </a:ext>
                </a:extLst>
              </p:cNvPr>
              <p:cNvSpPr>
                <a:spLocks noChangeArrowheads="1"/>
              </p:cNvSpPr>
              <p:nvPr/>
            </p:nvSpPr>
            <p:spPr bwMode="auto">
              <a:xfrm>
                <a:off x="726" y="223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09" name="Oval 40">
                <a:extLst>
                  <a:ext uri="{FF2B5EF4-FFF2-40B4-BE49-F238E27FC236}">
                    <a16:creationId xmlns:a16="http://schemas.microsoft.com/office/drawing/2014/main" id="{FA757B02-4970-1C01-7D40-D6DE8A08BD0F}"/>
                  </a:ext>
                </a:extLst>
              </p:cNvPr>
              <p:cNvSpPr>
                <a:spLocks noChangeArrowheads="1"/>
              </p:cNvSpPr>
              <p:nvPr/>
            </p:nvSpPr>
            <p:spPr bwMode="auto">
              <a:xfrm>
                <a:off x="1016" y="223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0" name="Oval 41">
                <a:extLst>
                  <a:ext uri="{FF2B5EF4-FFF2-40B4-BE49-F238E27FC236}">
                    <a16:creationId xmlns:a16="http://schemas.microsoft.com/office/drawing/2014/main" id="{076C00CD-FCA4-8FB0-1DD6-F7734C4B5D40}"/>
                  </a:ext>
                </a:extLst>
              </p:cNvPr>
              <p:cNvSpPr>
                <a:spLocks noChangeArrowheads="1"/>
              </p:cNvSpPr>
              <p:nvPr/>
            </p:nvSpPr>
            <p:spPr bwMode="auto">
              <a:xfrm>
                <a:off x="1306" y="223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1" name="Oval 42">
                <a:extLst>
                  <a:ext uri="{FF2B5EF4-FFF2-40B4-BE49-F238E27FC236}">
                    <a16:creationId xmlns:a16="http://schemas.microsoft.com/office/drawing/2014/main" id="{654ACCE8-0A92-81F8-1F08-3FB64EB8EB69}"/>
                  </a:ext>
                </a:extLst>
              </p:cNvPr>
              <p:cNvSpPr>
                <a:spLocks noChangeArrowheads="1"/>
              </p:cNvSpPr>
              <p:nvPr/>
            </p:nvSpPr>
            <p:spPr bwMode="auto">
              <a:xfrm>
                <a:off x="436" y="252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2" name="Oval 43">
                <a:extLst>
                  <a:ext uri="{FF2B5EF4-FFF2-40B4-BE49-F238E27FC236}">
                    <a16:creationId xmlns:a16="http://schemas.microsoft.com/office/drawing/2014/main" id="{68D72D16-E3A7-6FBA-4E32-B7B199C4D271}"/>
                  </a:ext>
                </a:extLst>
              </p:cNvPr>
              <p:cNvSpPr>
                <a:spLocks noChangeArrowheads="1"/>
              </p:cNvSpPr>
              <p:nvPr/>
            </p:nvSpPr>
            <p:spPr bwMode="auto">
              <a:xfrm>
                <a:off x="726" y="252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3" name="Oval 44">
                <a:extLst>
                  <a:ext uri="{FF2B5EF4-FFF2-40B4-BE49-F238E27FC236}">
                    <a16:creationId xmlns:a16="http://schemas.microsoft.com/office/drawing/2014/main" id="{D96246E3-D173-0E1C-B910-ADF86BB8505F}"/>
                  </a:ext>
                </a:extLst>
              </p:cNvPr>
              <p:cNvSpPr>
                <a:spLocks noChangeArrowheads="1"/>
              </p:cNvSpPr>
              <p:nvPr/>
            </p:nvSpPr>
            <p:spPr bwMode="auto">
              <a:xfrm>
                <a:off x="1016" y="252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514" name="Oval 45">
                <a:extLst>
                  <a:ext uri="{FF2B5EF4-FFF2-40B4-BE49-F238E27FC236}">
                    <a16:creationId xmlns:a16="http://schemas.microsoft.com/office/drawing/2014/main" id="{19FB658D-7EA1-EBCB-2CCE-B46A3210DD24}"/>
                  </a:ext>
                </a:extLst>
              </p:cNvPr>
              <p:cNvSpPr>
                <a:spLocks noChangeArrowheads="1"/>
              </p:cNvSpPr>
              <p:nvPr/>
            </p:nvSpPr>
            <p:spPr bwMode="auto">
              <a:xfrm>
                <a:off x="1306" y="2523"/>
                <a:ext cx="217" cy="218"/>
              </a:xfrm>
              <a:prstGeom prst="ellipse">
                <a:avLst/>
              </a:prstGeom>
              <a:solidFill>
                <a:srgbClr val="FFFF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sp>
          <p:nvSpPr>
            <p:cNvPr id="18498" name="Rectangle 47">
              <a:extLst>
                <a:ext uri="{FF2B5EF4-FFF2-40B4-BE49-F238E27FC236}">
                  <a16:creationId xmlns:a16="http://schemas.microsoft.com/office/drawing/2014/main" id="{293FD060-D53E-089D-D031-21422045B385}"/>
                </a:ext>
              </a:extLst>
            </p:cNvPr>
            <p:cNvSpPr>
              <a:spLocks noChangeArrowheads="1"/>
            </p:cNvSpPr>
            <p:nvPr/>
          </p:nvSpPr>
          <p:spPr bwMode="auto">
            <a:xfrm>
              <a:off x="1235" y="2741"/>
              <a:ext cx="243" cy="483"/>
            </a:xfrm>
            <a:prstGeom prst="rect">
              <a:avLst/>
            </a:prstGeom>
            <a:noFill/>
            <a:ln w="38100">
              <a:solidFill>
                <a:srgbClr val="FF33CC"/>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grpSp>
        <p:nvGrpSpPr>
          <p:cNvPr id="77830" name="Group 48">
            <a:extLst>
              <a:ext uri="{FF2B5EF4-FFF2-40B4-BE49-F238E27FC236}">
                <a16:creationId xmlns:a16="http://schemas.microsoft.com/office/drawing/2014/main" id="{BEF4A6CE-FFB9-D55C-6D53-7B9624913210}"/>
              </a:ext>
            </a:extLst>
          </p:cNvPr>
          <p:cNvGrpSpPr>
            <a:grpSpLocks/>
          </p:cNvGrpSpPr>
          <p:nvPr/>
        </p:nvGrpSpPr>
        <p:grpSpPr bwMode="auto">
          <a:xfrm>
            <a:off x="727075" y="3708400"/>
            <a:ext cx="815975" cy="1011238"/>
            <a:chOff x="5106" y="491"/>
            <a:chExt cx="486" cy="602"/>
          </a:xfrm>
        </p:grpSpPr>
        <p:sp>
          <p:nvSpPr>
            <p:cNvPr id="18493" name="Line 49">
              <a:extLst>
                <a:ext uri="{FF2B5EF4-FFF2-40B4-BE49-F238E27FC236}">
                  <a16:creationId xmlns:a16="http://schemas.microsoft.com/office/drawing/2014/main" id="{45BB09CF-9D17-DD55-5E5D-DC41928A81CF}"/>
                </a:ext>
              </a:extLst>
            </p:cNvPr>
            <p:cNvSpPr>
              <a:spLocks noChangeShapeType="1"/>
            </p:cNvSpPr>
            <p:nvPr/>
          </p:nvSpPr>
          <p:spPr bwMode="auto">
            <a:xfrm>
              <a:off x="5106" y="975"/>
              <a:ext cx="336" cy="0"/>
            </a:xfrm>
            <a:prstGeom prst="line">
              <a:avLst/>
            </a:prstGeom>
            <a:noFill/>
            <a:ln w="9525">
              <a:solidFill>
                <a:schemeClr val="tx1"/>
              </a:solidFill>
              <a:round/>
              <a:headEnd/>
              <a:tailEnd type="triangle" w="med" len="med"/>
            </a:ln>
          </p:spPr>
          <p:txBody>
            <a:bodyPr/>
            <a:lstStyle/>
            <a:p>
              <a:pPr>
                <a:defRPr/>
              </a:pPr>
              <a:endParaRPr lang="es-ES" sz="2116"/>
            </a:p>
          </p:txBody>
        </p:sp>
        <p:sp>
          <p:nvSpPr>
            <p:cNvPr id="18494" name="Line 50">
              <a:extLst>
                <a:ext uri="{FF2B5EF4-FFF2-40B4-BE49-F238E27FC236}">
                  <a16:creationId xmlns:a16="http://schemas.microsoft.com/office/drawing/2014/main" id="{3C0EFB69-7F76-EF0A-CC74-6BEC924151AE}"/>
                </a:ext>
              </a:extLst>
            </p:cNvPr>
            <p:cNvSpPr>
              <a:spLocks noChangeShapeType="1"/>
            </p:cNvSpPr>
            <p:nvPr/>
          </p:nvSpPr>
          <p:spPr bwMode="auto">
            <a:xfrm flipV="1">
              <a:off x="5106" y="636"/>
              <a:ext cx="0" cy="336"/>
            </a:xfrm>
            <a:prstGeom prst="line">
              <a:avLst/>
            </a:prstGeom>
            <a:noFill/>
            <a:ln w="9525">
              <a:solidFill>
                <a:schemeClr val="tx1"/>
              </a:solidFill>
              <a:round/>
              <a:headEnd/>
              <a:tailEnd type="triangle" w="med" len="med"/>
            </a:ln>
          </p:spPr>
          <p:txBody>
            <a:bodyPr/>
            <a:lstStyle/>
            <a:p>
              <a:pPr>
                <a:defRPr/>
              </a:pPr>
              <a:endParaRPr lang="es-ES" sz="2116"/>
            </a:p>
          </p:txBody>
        </p:sp>
        <p:sp>
          <p:nvSpPr>
            <p:cNvPr id="18495" name="Text Box 51">
              <a:extLst>
                <a:ext uri="{FF2B5EF4-FFF2-40B4-BE49-F238E27FC236}">
                  <a16:creationId xmlns:a16="http://schemas.microsoft.com/office/drawing/2014/main" id="{BB524106-16D4-9487-519D-E26A6106E329}"/>
                </a:ext>
              </a:extLst>
            </p:cNvPr>
            <p:cNvSpPr txBox="1">
              <a:spLocks noChangeArrowheads="1"/>
            </p:cNvSpPr>
            <p:nvPr/>
          </p:nvSpPr>
          <p:spPr bwMode="auto">
            <a:xfrm>
              <a:off x="5396" y="805"/>
              <a:ext cx="196"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x</a:t>
              </a:r>
            </a:p>
          </p:txBody>
        </p:sp>
        <p:sp>
          <p:nvSpPr>
            <p:cNvPr id="18496" name="Text Box 52">
              <a:extLst>
                <a:ext uri="{FF2B5EF4-FFF2-40B4-BE49-F238E27FC236}">
                  <a16:creationId xmlns:a16="http://schemas.microsoft.com/office/drawing/2014/main" id="{DC103C88-1077-7D5D-F177-A1459271D63E}"/>
                </a:ext>
              </a:extLst>
            </p:cNvPr>
            <p:cNvSpPr txBox="1">
              <a:spLocks noChangeArrowheads="1"/>
            </p:cNvSpPr>
            <p:nvPr/>
          </p:nvSpPr>
          <p:spPr bwMode="auto">
            <a:xfrm>
              <a:off x="5106" y="491"/>
              <a:ext cx="196"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y</a:t>
              </a:r>
            </a:p>
          </p:txBody>
        </p:sp>
      </p:grpSp>
      <p:sp>
        <p:nvSpPr>
          <p:cNvPr id="18440" name="Line 53">
            <a:extLst>
              <a:ext uri="{FF2B5EF4-FFF2-40B4-BE49-F238E27FC236}">
                <a16:creationId xmlns:a16="http://schemas.microsoft.com/office/drawing/2014/main" id="{0508502B-EAEA-5C19-E9B8-D0DBF0C407BF}"/>
              </a:ext>
            </a:extLst>
          </p:cNvPr>
          <p:cNvSpPr>
            <a:spLocks noChangeShapeType="1"/>
          </p:cNvSpPr>
          <p:nvPr/>
        </p:nvSpPr>
        <p:spPr bwMode="auto">
          <a:xfrm>
            <a:off x="3732213" y="2611438"/>
            <a:ext cx="0" cy="3778250"/>
          </a:xfrm>
          <a:prstGeom prst="line">
            <a:avLst/>
          </a:prstGeom>
          <a:noFill/>
          <a:ln w="28575">
            <a:solidFill>
              <a:schemeClr val="tx1"/>
            </a:solidFill>
            <a:prstDash val="dash"/>
            <a:round/>
            <a:headEnd/>
            <a:tailEnd/>
          </a:ln>
        </p:spPr>
        <p:txBody>
          <a:bodyPr/>
          <a:lstStyle/>
          <a:p>
            <a:pPr>
              <a:defRPr/>
            </a:pPr>
            <a:endParaRPr lang="es-ES" sz="2116"/>
          </a:p>
        </p:txBody>
      </p:sp>
      <p:sp>
        <p:nvSpPr>
          <p:cNvPr id="18441" name="Rectangle 54">
            <a:extLst>
              <a:ext uri="{FF2B5EF4-FFF2-40B4-BE49-F238E27FC236}">
                <a16:creationId xmlns:a16="http://schemas.microsoft.com/office/drawing/2014/main" id="{9DF8A591-3291-722D-28A0-2EAF94650367}"/>
              </a:ext>
            </a:extLst>
          </p:cNvPr>
          <p:cNvSpPr>
            <a:spLocks noChangeArrowheads="1"/>
          </p:cNvSpPr>
          <p:nvPr/>
        </p:nvSpPr>
        <p:spPr bwMode="auto">
          <a:xfrm>
            <a:off x="4302125" y="2571750"/>
            <a:ext cx="1665288" cy="1624013"/>
          </a:xfrm>
          <a:prstGeom prst="rect">
            <a:avLst/>
          </a:prstGeom>
          <a:solidFill>
            <a:srgbClr val="FF9966"/>
          </a:solidFill>
          <a:ln w="38100">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2" name="Oval 56">
            <a:extLst>
              <a:ext uri="{FF2B5EF4-FFF2-40B4-BE49-F238E27FC236}">
                <a16:creationId xmlns:a16="http://schemas.microsoft.com/office/drawing/2014/main" id="{444E21B1-F6EA-9756-2AC7-906115027BEC}"/>
              </a:ext>
            </a:extLst>
          </p:cNvPr>
          <p:cNvSpPr>
            <a:spLocks noChangeArrowheads="1"/>
          </p:cNvSpPr>
          <p:nvPr/>
        </p:nvSpPr>
        <p:spPr bwMode="auto">
          <a:xfrm>
            <a:off x="4870450" y="269081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3" name="Oval 57">
            <a:extLst>
              <a:ext uri="{FF2B5EF4-FFF2-40B4-BE49-F238E27FC236}">
                <a16:creationId xmlns:a16="http://schemas.microsoft.com/office/drawing/2014/main" id="{78E5C0D0-0550-0149-C590-D64F72F761E8}"/>
              </a:ext>
            </a:extLst>
          </p:cNvPr>
          <p:cNvSpPr>
            <a:spLocks noChangeArrowheads="1"/>
          </p:cNvSpPr>
          <p:nvPr/>
        </p:nvSpPr>
        <p:spPr bwMode="auto">
          <a:xfrm>
            <a:off x="5235575" y="2692400"/>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4" name="Oval 58">
            <a:extLst>
              <a:ext uri="{FF2B5EF4-FFF2-40B4-BE49-F238E27FC236}">
                <a16:creationId xmlns:a16="http://schemas.microsoft.com/office/drawing/2014/main" id="{BA5A810F-160B-E416-C9B4-3D2FFBBA7915}"/>
              </a:ext>
            </a:extLst>
          </p:cNvPr>
          <p:cNvSpPr>
            <a:spLocks noChangeArrowheads="1"/>
          </p:cNvSpPr>
          <p:nvPr/>
        </p:nvSpPr>
        <p:spPr bwMode="auto">
          <a:xfrm>
            <a:off x="5641975" y="269081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5" name="Oval 59">
            <a:extLst>
              <a:ext uri="{FF2B5EF4-FFF2-40B4-BE49-F238E27FC236}">
                <a16:creationId xmlns:a16="http://schemas.microsoft.com/office/drawing/2014/main" id="{BD6D2FB0-D585-B132-6FFF-B54C168D15BF}"/>
              </a:ext>
            </a:extLst>
          </p:cNvPr>
          <p:cNvSpPr>
            <a:spLocks noChangeArrowheads="1"/>
          </p:cNvSpPr>
          <p:nvPr/>
        </p:nvSpPr>
        <p:spPr bwMode="auto">
          <a:xfrm>
            <a:off x="4465638" y="2692400"/>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6" name="Oval 60">
            <a:extLst>
              <a:ext uri="{FF2B5EF4-FFF2-40B4-BE49-F238E27FC236}">
                <a16:creationId xmlns:a16="http://schemas.microsoft.com/office/drawing/2014/main" id="{5EAD88F9-434D-335A-F5B9-29C2E970F7F5}"/>
              </a:ext>
            </a:extLst>
          </p:cNvPr>
          <p:cNvSpPr>
            <a:spLocks noChangeArrowheads="1"/>
          </p:cNvSpPr>
          <p:nvPr/>
        </p:nvSpPr>
        <p:spPr bwMode="auto">
          <a:xfrm>
            <a:off x="4870450" y="309562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7" name="Oval 61">
            <a:extLst>
              <a:ext uri="{FF2B5EF4-FFF2-40B4-BE49-F238E27FC236}">
                <a16:creationId xmlns:a16="http://schemas.microsoft.com/office/drawing/2014/main" id="{ACB69FD1-1026-A52C-961E-9670E89F5CA1}"/>
              </a:ext>
            </a:extLst>
          </p:cNvPr>
          <p:cNvSpPr>
            <a:spLocks noChangeArrowheads="1"/>
          </p:cNvSpPr>
          <p:nvPr/>
        </p:nvSpPr>
        <p:spPr bwMode="auto">
          <a:xfrm>
            <a:off x="5235575" y="309721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8" name="Oval 62">
            <a:extLst>
              <a:ext uri="{FF2B5EF4-FFF2-40B4-BE49-F238E27FC236}">
                <a16:creationId xmlns:a16="http://schemas.microsoft.com/office/drawing/2014/main" id="{023344A9-A58F-BA09-4258-E46FDC7E209E}"/>
              </a:ext>
            </a:extLst>
          </p:cNvPr>
          <p:cNvSpPr>
            <a:spLocks noChangeArrowheads="1"/>
          </p:cNvSpPr>
          <p:nvPr/>
        </p:nvSpPr>
        <p:spPr bwMode="auto">
          <a:xfrm>
            <a:off x="5641975" y="309562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49" name="Oval 63">
            <a:extLst>
              <a:ext uri="{FF2B5EF4-FFF2-40B4-BE49-F238E27FC236}">
                <a16:creationId xmlns:a16="http://schemas.microsoft.com/office/drawing/2014/main" id="{AD81BBF8-6DC1-8F55-E8FC-4CEED10D07D9}"/>
              </a:ext>
            </a:extLst>
          </p:cNvPr>
          <p:cNvSpPr>
            <a:spLocks noChangeArrowheads="1"/>
          </p:cNvSpPr>
          <p:nvPr/>
        </p:nvSpPr>
        <p:spPr bwMode="auto">
          <a:xfrm>
            <a:off x="4465638" y="30972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0" name="Oval 64">
            <a:extLst>
              <a:ext uri="{FF2B5EF4-FFF2-40B4-BE49-F238E27FC236}">
                <a16:creationId xmlns:a16="http://schemas.microsoft.com/office/drawing/2014/main" id="{64B2B0B0-5D40-751E-7B37-BECCABFB4885}"/>
              </a:ext>
            </a:extLst>
          </p:cNvPr>
          <p:cNvSpPr>
            <a:spLocks noChangeArrowheads="1"/>
          </p:cNvSpPr>
          <p:nvPr/>
        </p:nvSpPr>
        <p:spPr bwMode="auto">
          <a:xfrm>
            <a:off x="4870450" y="350202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1" name="Oval 65">
            <a:extLst>
              <a:ext uri="{FF2B5EF4-FFF2-40B4-BE49-F238E27FC236}">
                <a16:creationId xmlns:a16="http://schemas.microsoft.com/office/drawing/2014/main" id="{39281E0F-B951-7D5B-83DD-A211FC336B2A}"/>
              </a:ext>
            </a:extLst>
          </p:cNvPr>
          <p:cNvSpPr>
            <a:spLocks noChangeArrowheads="1"/>
          </p:cNvSpPr>
          <p:nvPr/>
        </p:nvSpPr>
        <p:spPr bwMode="auto">
          <a:xfrm>
            <a:off x="5235575" y="3503613"/>
            <a:ext cx="122238"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2" name="Oval 66">
            <a:extLst>
              <a:ext uri="{FF2B5EF4-FFF2-40B4-BE49-F238E27FC236}">
                <a16:creationId xmlns:a16="http://schemas.microsoft.com/office/drawing/2014/main" id="{7482EBF7-BEAF-83E9-512B-116455ED0CA7}"/>
              </a:ext>
            </a:extLst>
          </p:cNvPr>
          <p:cNvSpPr>
            <a:spLocks noChangeArrowheads="1"/>
          </p:cNvSpPr>
          <p:nvPr/>
        </p:nvSpPr>
        <p:spPr bwMode="auto">
          <a:xfrm>
            <a:off x="5641975" y="350202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3" name="Oval 67">
            <a:extLst>
              <a:ext uri="{FF2B5EF4-FFF2-40B4-BE49-F238E27FC236}">
                <a16:creationId xmlns:a16="http://schemas.microsoft.com/office/drawing/2014/main" id="{1E53B6AE-BC57-D836-F8A9-CB538FAE16E2}"/>
              </a:ext>
            </a:extLst>
          </p:cNvPr>
          <p:cNvSpPr>
            <a:spLocks noChangeArrowheads="1"/>
          </p:cNvSpPr>
          <p:nvPr/>
        </p:nvSpPr>
        <p:spPr bwMode="auto">
          <a:xfrm>
            <a:off x="4465638" y="35036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4" name="Oval 68">
            <a:extLst>
              <a:ext uri="{FF2B5EF4-FFF2-40B4-BE49-F238E27FC236}">
                <a16:creationId xmlns:a16="http://schemas.microsoft.com/office/drawing/2014/main" id="{A1168301-FB3B-896E-A8EC-B440A043253C}"/>
              </a:ext>
            </a:extLst>
          </p:cNvPr>
          <p:cNvSpPr>
            <a:spLocks noChangeArrowheads="1"/>
          </p:cNvSpPr>
          <p:nvPr/>
        </p:nvSpPr>
        <p:spPr bwMode="auto">
          <a:xfrm>
            <a:off x="4870450" y="3908425"/>
            <a:ext cx="122238"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5" name="Oval 69">
            <a:extLst>
              <a:ext uri="{FF2B5EF4-FFF2-40B4-BE49-F238E27FC236}">
                <a16:creationId xmlns:a16="http://schemas.microsoft.com/office/drawing/2014/main" id="{1A915F2E-9AD4-D98A-78F6-5D00E28C9FA9}"/>
              </a:ext>
            </a:extLst>
          </p:cNvPr>
          <p:cNvSpPr>
            <a:spLocks noChangeArrowheads="1"/>
          </p:cNvSpPr>
          <p:nvPr/>
        </p:nvSpPr>
        <p:spPr bwMode="auto">
          <a:xfrm>
            <a:off x="5249863" y="39100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6" name="Oval 70">
            <a:extLst>
              <a:ext uri="{FF2B5EF4-FFF2-40B4-BE49-F238E27FC236}">
                <a16:creationId xmlns:a16="http://schemas.microsoft.com/office/drawing/2014/main" id="{0CC43D41-3224-4DBF-4966-FEE24F9F95A8}"/>
              </a:ext>
            </a:extLst>
          </p:cNvPr>
          <p:cNvSpPr>
            <a:spLocks noChangeArrowheads="1"/>
          </p:cNvSpPr>
          <p:nvPr/>
        </p:nvSpPr>
        <p:spPr bwMode="auto">
          <a:xfrm>
            <a:off x="5656263" y="3908425"/>
            <a:ext cx="122237" cy="122238"/>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7" name="Oval 71">
            <a:extLst>
              <a:ext uri="{FF2B5EF4-FFF2-40B4-BE49-F238E27FC236}">
                <a16:creationId xmlns:a16="http://schemas.microsoft.com/office/drawing/2014/main" id="{7C6C1132-71BA-71A6-49B8-3254671D4B3C}"/>
              </a:ext>
            </a:extLst>
          </p:cNvPr>
          <p:cNvSpPr>
            <a:spLocks noChangeArrowheads="1"/>
          </p:cNvSpPr>
          <p:nvPr/>
        </p:nvSpPr>
        <p:spPr bwMode="auto">
          <a:xfrm>
            <a:off x="4465638" y="3910013"/>
            <a:ext cx="122237" cy="122237"/>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58" name="Rectangle 55">
            <a:extLst>
              <a:ext uri="{FF2B5EF4-FFF2-40B4-BE49-F238E27FC236}">
                <a16:creationId xmlns:a16="http://schemas.microsoft.com/office/drawing/2014/main" id="{16C6BC21-59A8-D661-E9D0-250467B1DA60}"/>
              </a:ext>
            </a:extLst>
          </p:cNvPr>
          <p:cNvSpPr>
            <a:spLocks noChangeArrowheads="1"/>
          </p:cNvSpPr>
          <p:nvPr/>
        </p:nvSpPr>
        <p:spPr bwMode="auto">
          <a:xfrm>
            <a:off x="4262438" y="4683125"/>
            <a:ext cx="812800" cy="1585913"/>
          </a:xfrm>
          <a:prstGeom prst="rect">
            <a:avLst/>
          </a:prstGeom>
          <a:solidFill>
            <a:srgbClr val="FF9966"/>
          </a:solidFill>
          <a:ln w="38100">
            <a:solidFill>
              <a:srgbClr val="FF3300"/>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grpSp>
        <p:nvGrpSpPr>
          <p:cNvPr id="77850" name="Group 80">
            <a:extLst>
              <a:ext uri="{FF2B5EF4-FFF2-40B4-BE49-F238E27FC236}">
                <a16:creationId xmlns:a16="http://schemas.microsoft.com/office/drawing/2014/main" id="{D80DF84D-88B1-2B0F-2039-BD774CE900B2}"/>
              </a:ext>
            </a:extLst>
          </p:cNvPr>
          <p:cNvGrpSpPr>
            <a:grpSpLocks/>
          </p:cNvGrpSpPr>
          <p:nvPr/>
        </p:nvGrpSpPr>
        <p:grpSpPr bwMode="auto">
          <a:xfrm>
            <a:off x="5454650" y="4486275"/>
            <a:ext cx="911225" cy="1009650"/>
            <a:chOff x="5106" y="491"/>
            <a:chExt cx="543" cy="602"/>
          </a:xfrm>
        </p:grpSpPr>
        <p:sp>
          <p:nvSpPr>
            <p:cNvPr id="18489" name="Line 81">
              <a:extLst>
                <a:ext uri="{FF2B5EF4-FFF2-40B4-BE49-F238E27FC236}">
                  <a16:creationId xmlns:a16="http://schemas.microsoft.com/office/drawing/2014/main" id="{B190B59E-3328-ACC8-1225-C1FBB1D2760D}"/>
                </a:ext>
              </a:extLst>
            </p:cNvPr>
            <p:cNvSpPr>
              <a:spLocks noChangeShapeType="1"/>
            </p:cNvSpPr>
            <p:nvPr/>
          </p:nvSpPr>
          <p:spPr bwMode="auto">
            <a:xfrm>
              <a:off x="5106" y="975"/>
              <a:ext cx="336" cy="0"/>
            </a:xfrm>
            <a:prstGeom prst="line">
              <a:avLst/>
            </a:prstGeom>
            <a:noFill/>
            <a:ln w="9525">
              <a:solidFill>
                <a:schemeClr val="tx1"/>
              </a:solidFill>
              <a:round/>
              <a:headEnd/>
              <a:tailEnd type="triangle" w="med" len="med"/>
            </a:ln>
          </p:spPr>
          <p:txBody>
            <a:bodyPr/>
            <a:lstStyle/>
            <a:p>
              <a:pPr>
                <a:defRPr/>
              </a:pPr>
              <a:endParaRPr lang="es-ES" sz="2116"/>
            </a:p>
          </p:txBody>
        </p:sp>
        <p:sp>
          <p:nvSpPr>
            <p:cNvPr id="18490" name="Line 82">
              <a:extLst>
                <a:ext uri="{FF2B5EF4-FFF2-40B4-BE49-F238E27FC236}">
                  <a16:creationId xmlns:a16="http://schemas.microsoft.com/office/drawing/2014/main" id="{43151095-CA8D-7D32-863B-9961A27BFAEE}"/>
                </a:ext>
              </a:extLst>
            </p:cNvPr>
            <p:cNvSpPr>
              <a:spLocks noChangeShapeType="1"/>
            </p:cNvSpPr>
            <p:nvPr/>
          </p:nvSpPr>
          <p:spPr bwMode="auto">
            <a:xfrm flipV="1">
              <a:off x="5106" y="636"/>
              <a:ext cx="0" cy="336"/>
            </a:xfrm>
            <a:prstGeom prst="line">
              <a:avLst/>
            </a:prstGeom>
            <a:noFill/>
            <a:ln w="9525">
              <a:solidFill>
                <a:schemeClr val="tx1"/>
              </a:solidFill>
              <a:round/>
              <a:headEnd/>
              <a:tailEnd type="triangle" w="med" len="med"/>
            </a:ln>
          </p:spPr>
          <p:txBody>
            <a:bodyPr/>
            <a:lstStyle/>
            <a:p>
              <a:pPr>
                <a:defRPr/>
              </a:pPr>
              <a:endParaRPr lang="es-ES" sz="2116"/>
            </a:p>
          </p:txBody>
        </p:sp>
        <p:sp>
          <p:nvSpPr>
            <p:cNvPr id="18491" name="Text Box 83">
              <a:extLst>
                <a:ext uri="{FF2B5EF4-FFF2-40B4-BE49-F238E27FC236}">
                  <a16:creationId xmlns:a16="http://schemas.microsoft.com/office/drawing/2014/main" id="{5BA0FA10-3CEC-7CBD-BEB2-AE236F5902D4}"/>
                </a:ext>
              </a:extLst>
            </p:cNvPr>
            <p:cNvSpPr txBox="1">
              <a:spLocks noChangeArrowheads="1"/>
            </p:cNvSpPr>
            <p:nvPr/>
          </p:nvSpPr>
          <p:spPr bwMode="auto">
            <a:xfrm>
              <a:off x="5396" y="805"/>
              <a:ext cx="253"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k</a:t>
              </a:r>
              <a:r>
                <a:rPr lang="en-US" altLang="es-ES" sz="2539" b="0" i="1" baseline="-25000"/>
                <a:t>x</a:t>
              </a:r>
            </a:p>
          </p:txBody>
        </p:sp>
        <p:sp>
          <p:nvSpPr>
            <p:cNvPr id="18492" name="Text Box 84">
              <a:extLst>
                <a:ext uri="{FF2B5EF4-FFF2-40B4-BE49-F238E27FC236}">
                  <a16:creationId xmlns:a16="http://schemas.microsoft.com/office/drawing/2014/main" id="{6B7C81C6-9387-7B0E-B6C6-A6F91448B7AB}"/>
                </a:ext>
              </a:extLst>
            </p:cNvPr>
            <p:cNvSpPr txBox="1">
              <a:spLocks noChangeArrowheads="1"/>
            </p:cNvSpPr>
            <p:nvPr/>
          </p:nvSpPr>
          <p:spPr bwMode="auto">
            <a:xfrm>
              <a:off x="5106" y="491"/>
              <a:ext cx="253" cy="2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t>k</a:t>
              </a:r>
              <a:r>
                <a:rPr lang="en-US" altLang="es-ES" sz="2539" b="0" i="1" baseline="-25000"/>
                <a:t>y</a:t>
              </a:r>
            </a:p>
          </p:txBody>
        </p:sp>
      </p:grpSp>
      <p:pic>
        <p:nvPicPr>
          <p:cNvPr id="77851" name="Picture 96">
            <a:extLst>
              <a:ext uri="{FF2B5EF4-FFF2-40B4-BE49-F238E27FC236}">
                <a16:creationId xmlns:a16="http://schemas.microsoft.com/office/drawing/2014/main" id="{14C48942-806D-D06C-7950-3A93E589B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56" t="42166" r="30804" b="35417"/>
          <a:stretch>
            <a:fillRect/>
          </a:stretch>
        </p:blipFill>
        <p:spPr bwMode="auto">
          <a:xfrm>
            <a:off x="6781800" y="3017838"/>
            <a:ext cx="272097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Line 99">
            <a:extLst>
              <a:ext uri="{FF2B5EF4-FFF2-40B4-BE49-F238E27FC236}">
                <a16:creationId xmlns:a16="http://schemas.microsoft.com/office/drawing/2014/main" id="{FBB6F395-5707-7FBF-2DB5-AEE16F1445AA}"/>
              </a:ext>
            </a:extLst>
          </p:cNvPr>
          <p:cNvSpPr>
            <a:spLocks noChangeShapeType="1"/>
          </p:cNvSpPr>
          <p:nvPr/>
        </p:nvSpPr>
        <p:spPr bwMode="auto">
          <a:xfrm>
            <a:off x="9426575" y="2982913"/>
            <a:ext cx="0" cy="1743075"/>
          </a:xfrm>
          <a:prstGeom prst="line">
            <a:avLst/>
          </a:prstGeom>
          <a:noFill/>
          <a:ln w="57150">
            <a:solidFill>
              <a:schemeClr val="tx1"/>
            </a:solidFill>
            <a:round/>
            <a:headEnd/>
            <a:tailEnd/>
          </a:ln>
        </p:spPr>
        <p:txBody>
          <a:bodyPr/>
          <a:lstStyle/>
          <a:p>
            <a:pPr>
              <a:defRPr/>
            </a:pPr>
            <a:endParaRPr lang="es-ES" sz="2116"/>
          </a:p>
        </p:txBody>
      </p:sp>
      <p:sp>
        <p:nvSpPr>
          <p:cNvPr id="18462" name="AutoShape 103">
            <a:extLst>
              <a:ext uri="{FF2B5EF4-FFF2-40B4-BE49-F238E27FC236}">
                <a16:creationId xmlns:a16="http://schemas.microsoft.com/office/drawing/2014/main" id="{3827B536-A2FB-57D4-20F9-491B11C44FED}"/>
              </a:ext>
            </a:extLst>
          </p:cNvPr>
          <p:cNvSpPr>
            <a:spLocks noChangeArrowheads="1"/>
          </p:cNvSpPr>
          <p:nvPr/>
        </p:nvSpPr>
        <p:spPr bwMode="auto">
          <a:xfrm>
            <a:off x="4302125" y="4765675"/>
            <a:ext cx="284163" cy="244475"/>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63" name="AutoShape 104">
            <a:extLst>
              <a:ext uri="{FF2B5EF4-FFF2-40B4-BE49-F238E27FC236}">
                <a16:creationId xmlns:a16="http://schemas.microsoft.com/office/drawing/2014/main" id="{A372F987-F6D9-CC6B-A190-ED32D40757A4}"/>
              </a:ext>
            </a:extLst>
          </p:cNvPr>
          <p:cNvSpPr>
            <a:spLocks noChangeArrowheads="1"/>
          </p:cNvSpPr>
          <p:nvPr/>
        </p:nvSpPr>
        <p:spPr bwMode="auto">
          <a:xfrm>
            <a:off x="4708525" y="4764088"/>
            <a:ext cx="284163" cy="244475"/>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64" name="AutoShape 105">
            <a:extLst>
              <a:ext uri="{FF2B5EF4-FFF2-40B4-BE49-F238E27FC236}">
                <a16:creationId xmlns:a16="http://schemas.microsoft.com/office/drawing/2014/main" id="{0AED3872-01CD-4940-2550-777AE3DE2963}"/>
              </a:ext>
            </a:extLst>
          </p:cNvPr>
          <p:cNvSpPr>
            <a:spLocks noChangeArrowheads="1"/>
          </p:cNvSpPr>
          <p:nvPr/>
        </p:nvSpPr>
        <p:spPr bwMode="auto">
          <a:xfrm>
            <a:off x="4302125" y="5130800"/>
            <a:ext cx="284163" cy="242888"/>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65" name="AutoShape 106">
            <a:extLst>
              <a:ext uri="{FF2B5EF4-FFF2-40B4-BE49-F238E27FC236}">
                <a16:creationId xmlns:a16="http://schemas.microsoft.com/office/drawing/2014/main" id="{A6CA4072-15ED-8017-222F-F4FCB8B8ABF5}"/>
              </a:ext>
            </a:extLst>
          </p:cNvPr>
          <p:cNvSpPr>
            <a:spLocks noChangeArrowheads="1"/>
          </p:cNvSpPr>
          <p:nvPr/>
        </p:nvSpPr>
        <p:spPr bwMode="auto">
          <a:xfrm>
            <a:off x="4708525" y="5129213"/>
            <a:ext cx="284163" cy="242887"/>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66" name="AutoShape 107">
            <a:extLst>
              <a:ext uri="{FF2B5EF4-FFF2-40B4-BE49-F238E27FC236}">
                <a16:creationId xmlns:a16="http://schemas.microsoft.com/office/drawing/2014/main" id="{DE096730-FB94-057E-CA5D-55C37432F104}"/>
              </a:ext>
            </a:extLst>
          </p:cNvPr>
          <p:cNvSpPr>
            <a:spLocks noChangeArrowheads="1"/>
          </p:cNvSpPr>
          <p:nvPr/>
        </p:nvSpPr>
        <p:spPr bwMode="auto">
          <a:xfrm>
            <a:off x="4302125" y="5495925"/>
            <a:ext cx="284163" cy="244475"/>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67" name="AutoShape 108">
            <a:extLst>
              <a:ext uri="{FF2B5EF4-FFF2-40B4-BE49-F238E27FC236}">
                <a16:creationId xmlns:a16="http://schemas.microsoft.com/office/drawing/2014/main" id="{B68FD7C7-6361-A11E-4836-3E2D60C064DF}"/>
              </a:ext>
            </a:extLst>
          </p:cNvPr>
          <p:cNvSpPr>
            <a:spLocks noChangeArrowheads="1"/>
          </p:cNvSpPr>
          <p:nvPr/>
        </p:nvSpPr>
        <p:spPr bwMode="auto">
          <a:xfrm>
            <a:off x="4708525" y="5494338"/>
            <a:ext cx="284163" cy="244475"/>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68" name="AutoShape 109">
            <a:extLst>
              <a:ext uri="{FF2B5EF4-FFF2-40B4-BE49-F238E27FC236}">
                <a16:creationId xmlns:a16="http://schemas.microsoft.com/office/drawing/2014/main" id="{6B1B2E0D-4B88-B5B2-7B8B-BD86381764BD}"/>
              </a:ext>
            </a:extLst>
          </p:cNvPr>
          <p:cNvSpPr>
            <a:spLocks noChangeArrowheads="1"/>
          </p:cNvSpPr>
          <p:nvPr/>
        </p:nvSpPr>
        <p:spPr bwMode="auto">
          <a:xfrm>
            <a:off x="4302125" y="5862638"/>
            <a:ext cx="284163" cy="242887"/>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69" name="AutoShape 110">
            <a:extLst>
              <a:ext uri="{FF2B5EF4-FFF2-40B4-BE49-F238E27FC236}">
                <a16:creationId xmlns:a16="http://schemas.microsoft.com/office/drawing/2014/main" id="{8C311461-CEEF-33CD-B600-2B2FC45C4F2B}"/>
              </a:ext>
            </a:extLst>
          </p:cNvPr>
          <p:cNvSpPr>
            <a:spLocks noChangeArrowheads="1"/>
          </p:cNvSpPr>
          <p:nvPr/>
        </p:nvSpPr>
        <p:spPr bwMode="auto">
          <a:xfrm>
            <a:off x="4708525" y="5861050"/>
            <a:ext cx="284163" cy="242888"/>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pic>
        <p:nvPicPr>
          <p:cNvPr id="77861" name="Picture 111">
            <a:extLst>
              <a:ext uri="{FF2B5EF4-FFF2-40B4-BE49-F238E27FC236}">
                <a16:creationId xmlns:a16="http://schemas.microsoft.com/office/drawing/2014/main" id="{0D188ACB-D667-8586-BD7A-340B16F21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188" t="42651" r="40625" b="40625"/>
          <a:stretch>
            <a:fillRect/>
          </a:stretch>
        </p:blipFill>
        <p:spPr bwMode="auto">
          <a:xfrm>
            <a:off x="7491413" y="2820988"/>
            <a:ext cx="129857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62" name="Rectangle 3">
            <a:extLst>
              <a:ext uri="{FF2B5EF4-FFF2-40B4-BE49-F238E27FC236}">
                <a16:creationId xmlns:a16="http://schemas.microsoft.com/office/drawing/2014/main" id="{A5A6C7B1-8260-D4CB-5B97-EB12573CB0D3}"/>
              </a:ext>
            </a:extLst>
          </p:cNvPr>
          <p:cNvSpPr>
            <a:spLocks noGrp="1" noChangeArrowheads="1"/>
          </p:cNvSpPr>
          <p:nvPr>
            <p:ph type="body" idx="1"/>
          </p:nvPr>
        </p:nvSpPr>
        <p:spPr>
          <a:xfrm>
            <a:off x="966788" y="904875"/>
            <a:ext cx="8328025" cy="1706563"/>
          </a:xfrm>
        </p:spPr>
        <p:txBody>
          <a:bodyPr/>
          <a:lstStyle/>
          <a:p>
            <a:pPr algn="ctr" eaLnBrk="1" hangingPunct="1">
              <a:buFontTx/>
              <a:buNone/>
            </a:pPr>
            <a:r>
              <a:rPr lang="en-US" altLang="es-ES" sz="2000"/>
              <a:t>Increase supercell in real space by a factor </a:t>
            </a:r>
            <a:r>
              <a:rPr lang="en-US" altLang="es-ES" sz="2000" i="1">
                <a:latin typeface="Times New Roman" panose="02020603050405020304" pitchFamily="18" charset="0"/>
              </a:rPr>
              <a:t>N</a:t>
            </a:r>
            <a:r>
              <a:rPr lang="en-US" altLang="es-ES" sz="2000" i="1" baseline="-25000">
                <a:latin typeface="Times New Roman" panose="02020603050405020304" pitchFamily="18" charset="0"/>
              </a:rPr>
              <a:t>i</a:t>
            </a:r>
            <a:r>
              <a:rPr lang="en-US" altLang="es-ES" sz="2000"/>
              <a:t> along </a:t>
            </a:r>
            <a:r>
              <a:rPr lang="en-US" altLang="es-ES" sz="2000" i="1">
                <a:latin typeface="Times New Roman" panose="02020603050405020304" pitchFamily="18" charset="0"/>
              </a:rPr>
              <a:t>a</a:t>
            </a:r>
            <a:r>
              <a:rPr lang="en-US" altLang="es-ES" sz="2000" i="1" baseline="-25000">
                <a:latin typeface="Times New Roman" panose="02020603050405020304" pitchFamily="18" charset="0"/>
              </a:rPr>
              <a:t>i</a:t>
            </a:r>
          </a:p>
          <a:p>
            <a:pPr algn="ctr" eaLnBrk="1" hangingPunct="1">
              <a:buFontTx/>
              <a:buNone/>
            </a:pPr>
            <a:r>
              <a:rPr lang="en-US" altLang="es-ES" sz="2000"/>
              <a:t>EXACTLY same results obtained by reducing number of divisions in k mesh (in the new smaller BZ) by factor </a:t>
            </a:r>
            <a:r>
              <a:rPr lang="en-US" altLang="es-ES" sz="2000" i="1">
                <a:latin typeface="Times New Roman" panose="02020603050405020304" pitchFamily="18" charset="0"/>
              </a:rPr>
              <a:t>N</a:t>
            </a:r>
            <a:r>
              <a:rPr lang="en-US" altLang="es-ES" sz="2000" i="1" baseline="-25000">
                <a:latin typeface="Times New Roman" panose="02020603050405020304" pitchFamily="18" charset="0"/>
              </a:rPr>
              <a:t>i</a:t>
            </a:r>
            <a:r>
              <a:rPr lang="en-US" altLang="es-ES" sz="2000"/>
              <a:t> .</a:t>
            </a:r>
          </a:p>
        </p:txBody>
      </p:sp>
      <p:sp>
        <p:nvSpPr>
          <p:cNvPr id="18472" name="Oval 115">
            <a:extLst>
              <a:ext uri="{FF2B5EF4-FFF2-40B4-BE49-F238E27FC236}">
                <a16:creationId xmlns:a16="http://schemas.microsoft.com/office/drawing/2014/main" id="{53ED1D23-0D23-5E2D-133A-BC3BFCDCB674}"/>
              </a:ext>
            </a:extLst>
          </p:cNvPr>
          <p:cNvSpPr>
            <a:spLocks noChangeArrowheads="1"/>
          </p:cNvSpPr>
          <p:nvPr/>
        </p:nvSpPr>
        <p:spPr bwMode="auto">
          <a:xfrm>
            <a:off x="7007225" y="3627438"/>
            <a:ext cx="265113" cy="24130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73" name="AutoShape 119">
            <a:extLst>
              <a:ext uri="{FF2B5EF4-FFF2-40B4-BE49-F238E27FC236}">
                <a16:creationId xmlns:a16="http://schemas.microsoft.com/office/drawing/2014/main" id="{9D5A5028-F4ED-776A-50A5-D13C0CADDD07}"/>
              </a:ext>
            </a:extLst>
          </p:cNvPr>
          <p:cNvSpPr>
            <a:spLocks noChangeArrowheads="1"/>
          </p:cNvSpPr>
          <p:nvPr/>
        </p:nvSpPr>
        <p:spPr bwMode="auto">
          <a:xfrm>
            <a:off x="7673975" y="3667125"/>
            <a:ext cx="284163" cy="244475"/>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74" name="AutoShape 120">
            <a:extLst>
              <a:ext uri="{FF2B5EF4-FFF2-40B4-BE49-F238E27FC236}">
                <a16:creationId xmlns:a16="http://schemas.microsoft.com/office/drawing/2014/main" id="{7F308351-339E-111D-D328-3A6336AFC430}"/>
              </a:ext>
            </a:extLst>
          </p:cNvPr>
          <p:cNvSpPr>
            <a:spLocks noChangeArrowheads="1"/>
          </p:cNvSpPr>
          <p:nvPr/>
        </p:nvSpPr>
        <p:spPr bwMode="auto">
          <a:xfrm>
            <a:off x="8324850" y="3667125"/>
            <a:ext cx="282575" cy="244475"/>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75" name="Rectangle 121">
            <a:extLst>
              <a:ext uri="{FF2B5EF4-FFF2-40B4-BE49-F238E27FC236}">
                <a16:creationId xmlns:a16="http://schemas.microsoft.com/office/drawing/2014/main" id="{1A67BB02-9C6D-86EE-C544-E9B0119F2631}"/>
              </a:ext>
            </a:extLst>
          </p:cNvPr>
          <p:cNvSpPr>
            <a:spLocks noChangeArrowheads="1"/>
          </p:cNvSpPr>
          <p:nvPr/>
        </p:nvSpPr>
        <p:spPr bwMode="auto">
          <a:xfrm>
            <a:off x="7146925" y="4886325"/>
            <a:ext cx="2397125" cy="609600"/>
          </a:xfrm>
          <a:prstGeom prst="rect">
            <a:avLst/>
          </a:prstGeom>
          <a:solidFill>
            <a:schemeClr val="bg1"/>
          </a:solidFill>
          <a:ln>
            <a:noFill/>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76" name="Line 122">
            <a:extLst>
              <a:ext uri="{FF2B5EF4-FFF2-40B4-BE49-F238E27FC236}">
                <a16:creationId xmlns:a16="http://schemas.microsoft.com/office/drawing/2014/main" id="{BA6174CA-9D52-4FDA-158F-9F176788522E}"/>
              </a:ext>
            </a:extLst>
          </p:cNvPr>
          <p:cNvSpPr>
            <a:spLocks noChangeShapeType="1"/>
          </p:cNvSpPr>
          <p:nvPr/>
        </p:nvSpPr>
        <p:spPr bwMode="auto">
          <a:xfrm>
            <a:off x="6373813" y="2530475"/>
            <a:ext cx="0" cy="3778250"/>
          </a:xfrm>
          <a:prstGeom prst="line">
            <a:avLst/>
          </a:prstGeom>
          <a:noFill/>
          <a:ln w="28575">
            <a:solidFill>
              <a:schemeClr val="tx1"/>
            </a:solidFill>
            <a:prstDash val="dash"/>
            <a:round/>
            <a:headEnd/>
            <a:tailEnd/>
          </a:ln>
        </p:spPr>
        <p:txBody>
          <a:bodyPr/>
          <a:lstStyle/>
          <a:p>
            <a:pPr>
              <a:defRPr/>
            </a:pPr>
            <a:endParaRPr lang="es-ES" sz="2116"/>
          </a:p>
        </p:txBody>
      </p:sp>
      <p:sp>
        <p:nvSpPr>
          <p:cNvPr id="18477" name="Text Box 123">
            <a:extLst>
              <a:ext uri="{FF2B5EF4-FFF2-40B4-BE49-F238E27FC236}">
                <a16:creationId xmlns:a16="http://schemas.microsoft.com/office/drawing/2014/main" id="{76DD2EE6-5D0B-25FF-0025-B61521780C89}"/>
              </a:ext>
            </a:extLst>
          </p:cNvPr>
          <p:cNvSpPr txBox="1">
            <a:spLocks noChangeArrowheads="1"/>
          </p:cNvSpPr>
          <p:nvPr/>
        </p:nvSpPr>
        <p:spPr bwMode="auto">
          <a:xfrm>
            <a:off x="6643688" y="2536825"/>
            <a:ext cx="382587" cy="4841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solidFill>
                  <a:schemeClr val="accent2"/>
                </a:solidFill>
              </a:rPr>
              <a:t>E</a:t>
            </a:r>
          </a:p>
        </p:txBody>
      </p:sp>
      <p:sp>
        <p:nvSpPr>
          <p:cNvPr id="18478" name="Text Box 127">
            <a:extLst>
              <a:ext uri="{FF2B5EF4-FFF2-40B4-BE49-F238E27FC236}">
                <a16:creationId xmlns:a16="http://schemas.microsoft.com/office/drawing/2014/main" id="{77085776-9C1D-8EE5-4AD0-F398F6966304}"/>
              </a:ext>
            </a:extLst>
          </p:cNvPr>
          <p:cNvSpPr txBox="1">
            <a:spLocks noChangeArrowheads="1"/>
          </p:cNvSpPr>
          <p:nvPr/>
        </p:nvSpPr>
        <p:spPr bwMode="auto">
          <a:xfrm>
            <a:off x="8447088" y="4886325"/>
            <a:ext cx="425450" cy="484188"/>
          </a:xfrm>
          <a:prstGeom prst="rect">
            <a:avLst/>
          </a:prstGeom>
          <a:noFill/>
          <a:ln>
            <a:noFill/>
          </a:ln>
        </p:spPr>
        <p:txBody>
          <a:bodyPr wrap="non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r>
              <a:rPr lang="en-US" altLang="es-ES" sz="2539" b="0" i="1">
                <a:solidFill>
                  <a:schemeClr val="accent2"/>
                </a:solidFill>
              </a:rPr>
              <a:t>k</a:t>
            </a:r>
            <a:r>
              <a:rPr lang="en-US" altLang="es-ES" sz="2539" b="0" i="1" baseline="-25000">
                <a:solidFill>
                  <a:schemeClr val="accent2"/>
                </a:solidFill>
              </a:rPr>
              <a:t>x</a:t>
            </a:r>
          </a:p>
        </p:txBody>
      </p:sp>
      <p:sp>
        <p:nvSpPr>
          <p:cNvPr id="18479" name="AutoShape 129">
            <a:extLst>
              <a:ext uri="{FF2B5EF4-FFF2-40B4-BE49-F238E27FC236}">
                <a16:creationId xmlns:a16="http://schemas.microsoft.com/office/drawing/2014/main" id="{EBFEE119-48AF-6AE4-8B69-B9E48CC4522E}"/>
              </a:ext>
            </a:extLst>
          </p:cNvPr>
          <p:cNvSpPr>
            <a:spLocks noChangeArrowheads="1"/>
          </p:cNvSpPr>
          <p:nvPr/>
        </p:nvSpPr>
        <p:spPr bwMode="auto">
          <a:xfrm>
            <a:off x="3165475" y="4318000"/>
            <a:ext cx="1219200" cy="203200"/>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80" name="Oval 130">
            <a:extLst>
              <a:ext uri="{FF2B5EF4-FFF2-40B4-BE49-F238E27FC236}">
                <a16:creationId xmlns:a16="http://schemas.microsoft.com/office/drawing/2014/main" id="{637C0388-582C-B21D-8409-0A8B0C15249C}"/>
              </a:ext>
            </a:extLst>
          </p:cNvPr>
          <p:cNvSpPr>
            <a:spLocks noChangeArrowheads="1"/>
          </p:cNvSpPr>
          <p:nvPr/>
        </p:nvSpPr>
        <p:spPr bwMode="auto">
          <a:xfrm>
            <a:off x="8999538" y="3627438"/>
            <a:ext cx="265112" cy="24130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81" name="Oval 131">
            <a:extLst>
              <a:ext uri="{FF2B5EF4-FFF2-40B4-BE49-F238E27FC236}">
                <a16:creationId xmlns:a16="http://schemas.microsoft.com/office/drawing/2014/main" id="{E911ABEB-830C-4938-F62C-DAE79F2F8CD4}"/>
              </a:ext>
            </a:extLst>
          </p:cNvPr>
          <p:cNvSpPr>
            <a:spLocks noChangeArrowheads="1"/>
          </p:cNvSpPr>
          <p:nvPr/>
        </p:nvSpPr>
        <p:spPr bwMode="auto">
          <a:xfrm>
            <a:off x="7651750" y="4433888"/>
            <a:ext cx="266700" cy="24130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82" name="Oval 133">
            <a:extLst>
              <a:ext uri="{FF2B5EF4-FFF2-40B4-BE49-F238E27FC236}">
                <a16:creationId xmlns:a16="http://schemas.microsoft.com/office/drawing/2014/main" id="{BEC6FA6A-94CF-2E59-6879-3F5E792767E9}"/>
              </a:ext>
            </a:extLst>
          </p:cNvPr>
          <p:cNvSpPr>
            <a:spLocks noChangeArrowheads="1"/>
          </p:cNvSpPr>
          <p:nvPr/>
        </p:nvSpPr>
        <p:spPr bwMode="auto">
          <a:xfrm>
            <a:off x="8355013" y="4433888"/>
            <a:ext cx="265112" cy="241300"/>
          </a:xfrm>
          <a:prstGeom prst="ellipse">
            <a:avLst/>
          </a:prstGeom>
          <a:solidFill>
            <a:srgbClr val="009900"/>
          </a:solidFill>
          <a:ln w="9525">
            <a:solidFill>
              <a:schemeClr val="tx1"/>
            </a:solidFill>
            <a:round/>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83" name="AutoShape 117">
            <a:extLst>
              <a:ext uri="{FF2B5EF4-FFF2-40B4-BE49-F238E27FC236}">
                <a16:creationId xmlns:a16="http://schemas.microsoft.com/office/drawing/2014/main" id="{08CA85C1-3711-7F45-959D-0ED1D17AC914}"/>
              </a:ext>
            </a:extLst>
          </p:cNvPr>
          <p:cNvSpPr>
            <a:spLocks noChangeArrowheads="1"/>
          </p:cNvSpPr>
          <p:nvPr/>
        </p:nvSpPr>
        <p:spPr bwMode="auto">
          <a:xfrm>
            <a:off x="7651750" y="4432300"/>
            <a:ext cx="284163" cy="242888"/>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84" name="AutoShape 118">
            <a:extLst>
              <a:ext uri="{FF2B5EF4-FFF2-40B4-BE49-F238E27FC236}">
                <a16:creationId xmlns:a16="http://schemas.microsoft.com/office/drawing/2014/main" id="{B8E9571A-D6A6-74DA-9A69-F87079C21943}"/>
              </a:ext>
            </a:extLst>
          </p:cNvPr>
          <p:cNvSpPr>
            <a:spLocks noChangeArrowheads="1"/>
          </p:cNvSpPr>
          <p:nvPr/>
        </p:nvSpPr>
        <p:spPr bwMode="auto">
          <a:xfrm>
            <a:off x="8335963" y="4432300"/>
            <a:ext cx="284162" cy="242888"/>
          </a:xfrm>
          <a:prstGeom prst="star4">
            <a:avLst>
              <a:gd name="adj" fmla="val 12500"/>
            </a:avLst>
          </a:prstGeom>
          <a:solidFill>
            <a:srgbClr val="FFFF00"/>
          </a:solidFill>
          <a:ln w="952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
        <p:nvSpPr>
          <p:cNvPr id="18485" name="Line 134">
            <a:extLst>
              <a:ext uri="{FF2B5EF4-FFF2-40B4-BE49-F238E27FC236}">
                <a16:creationId xmlns:a16="http://schemas.microsoft.com/office/drawing/2014/main" id="{7D9427F8-701E-3251-B0B3-6DEFCCF61A76}"/>
              </a:ext>
            </a:extLst>
          </p:cNvPr>
          <p:cNvSpPr>
            <a:spLocks noChangeShapeType="1"/>
          </p:cNvSpPr>
          <p:nvPr/>
        </p:nvSpPr>
        <p:spPr bwMode="auto">
          <a:xfrm>
            <a:off x="6846888" y="2982913"/>
            <a:ext cx="0" cy="1743075"/>
          </a:xfrm>
          <a:prstGeom prst="line">
            <a:avLst/>
          </a:prstGeom>
          <a:noFill/>
          <a:ln w="57150">
            <a:solidFill>
              <a:schemeClr val="tx1"/>
            </a:solidFill>
            <a:round/>
            <a:headEnd/>
            <a:tailEnd/>
          </a:ln>
        </p:spPr>
        <p:txBody>
          <a:bodyPr/>
          <a:lstStyle/>
          <a:p>
            <a:pPr>
              <a:defRPr/>
            </a:pPr>
            <a:endParaRPr lang="es-ES" sz="2116"/>
          </a:p>
        </p:txBody>
      </p:sp>
      <p:sp>
        <p:nvSpPr>
          <p:cNvPr id="18486" name="Line 136">
            <a:extLst>
              <a:ext uri="{FF2B5EF4-FFF2-40B4-BE49-F238E27FC236}">
                <a16:creationId xmlns:a16="http://schemas.microsoft.com/office/drawing/2014/main" id="{DCAB31C2-F7C3-8A9C-C345-134A52739639}"/>
              </a:ext>
            </a:extLst>
          </p:cNvPr>
          <p:cNvSpPr>
            <a:spLocks noChangeShapeType="1"/>
          </p:cNvSpPr>
          <p:nvPr/>
        </p:nvSpPr>
        <p:spPr bwMode="auto">
          <a:xfrm>
            <a:off x="7491413" y="3013075"/>
            <a:ext cx="0" cy="1743075"/>
          </a:xfrm>
          <a:prstGeom prst="line">
            <a:avLst/>
          </a:prstGeom>
          <a:noFill/>
          <a:ln w="57150">
            <a:solidFill>
              <a:srgbClr val="FF3300"/>
            </a:solidFill>
            <a:round/>
            <a:headEnd/>
            <a:tailEnd/>
          </a:ln>
        </p:spPr>
        <p:txBody>
          <a:bodyPr/>
          <a:lstStyle/>
          <a:p>
            <a:pPr>
              <a:defRPr/>
            </a:pPr>
            <a:endParaRPr lang="es-ES" sz="2116"/>
          </a:p>
        </p:txBody>
      </p:sp>
      <p:sp>
        <p:nvSpPr>
          <p:cNvPr id="18487" name="Line 137">
            <a:extLst>
              <a:ext uri="{FF2B5EF4-FFF2-40B4-BE49-F238E27FC236}">
                <a16:creationId xmlns:a16="http://schemas.microsoft.com/office/drawing/2014/main" id="{E6C5C637-DFCE-164F-FCB8-AC55957D9B02}"/>
              </a:ext>
            </a:extLst>
          </p:cNvPr>
          <p:cNvSpPr>
            <a:spLocks noChangeShapeType="1"/>
          </p:cNvSpPr>
          <p:nvPr/>
        </p:nvSpPr>
        <p:spPr bwMode="auto">
          <a:xfrm>
            <a:off x="8780463" y="3013075"/>
            <a:ext cx="0" cy="1743075"/>
          </a:xfrm>
          <a:prstGeom prst="line">
            <a:avLst/>
          </a:prstGeom>
          <a:noFill/>
          <a:ln w="57150">
            <a:solidFill>
              <a:srgbClr val="FF3300"/>
            </a:solidFill>
            <a:round/>
            <a:headEnd/>
            <a:tailEnd/>
          </a:ln>
        </p:spPr>
        <p:txBody>
          <a:bodyPr/>
          <a:lstStyle/>
          <a:p>
            <a:pPr>
              <a:defRPr/>
            </a:pPr>
            <a:endParaRPr lang="es-ES" sz="2116"/>
          </a:p>
        </p:txBody>
      </p:sp>
      <p:sp>
        <p:nvSpPr>
          <p:cNvPr id="18488" name="Rectangle 101">
            <a:extLst>
              <a:ext uri="{FF2B5EF4-FFF2-40B4-BE49-F238E27FC236}">
                <a16:creationId xmlns:a16="http://schemas.microsoft.com/office/drawing/2014/main" id="{67650206-F78C-17B1-E713-20D73F760F9F}"/>
              </a:ext>
            </a:extLst>
          </p:cNvPr>
          <p:cNvSpPr>
            <a:spLocks noChangeArrowheads="1"/>
          </p:cNvSpPr>
          <p:nvPr/>
        </p:nvSpPr>
        <p:spPr bwMode="auto">
          <a:xfrm>
            <a:off x="6846888" y="3063875"/>
            <a:ext cx="2616200" cy="1692275"/>
          </a:xfrm>
          <a:prstGeom prst="rect">
            <a:avLst/>
          </a:prstGeom>
          <a:noFill/>
          <a:ln w="28575">
            <a:solidFill>
              <a:schemeClr val="tx1"/>
            </a:solidFill>
            <a:miter lim="800000"/>
            <a:headEnd/>
            <a:tailEnd/>
          </a:ln>
        </p:spPr>
        <p:txBody>
          <a:bodyPr wrap="none" anchor="ct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defRPr/>
            </a:pPr>
            <a:endParaRPr lang="es-ES" altLang="es-ES" sz="1693"/>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25A9351B-0EA5-AD0A-16DA-90C615C624EE}"/>
              </a:ext>
            </a:extLst>
          </p:cNvPr>
          <p:cNvSpPr>
            <a:spLocks noChangeArrowheads="1"/>
          </p:cNvSpPr>
          <p:nvPr/>
        </p:nvSpPr>
        <p:spPr bwMode="auto">
          <a:xfrm>
            <a:off x="0" y="0"/>
            <a:ext cx="1038383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Advantages and disadvantages of the supercell approach to simulate a solid</a:t>
            </a:r>
          </a:p>
        </p:txBody>
      </p:sp>
      <p:sp>
        <p:nvSpPr>
          <p:cNvPr id="78850" name="Text Box 3">
            <a:extLst>
              <a:ext uri="{FF2B5EF4-FFF2-40B4-BE49-F238E27FC236}">
                <a16:creationId xmlns:a16="http://schemas.microsoft.com/office/drawing/2014/main" id="{503B99E6-3119-4694-2FE8-DDA95BA474AD}"/>
              </a:ext>
            </a:extLst>
          </p:cNvPr>
          <p:cNvSpPr txBox="1">
            <a:spLocks noChangeArrowheads="1"/>
          </p:cNvSpPr>
          <p:nvPr/>
        </p:nvSpPr>
        <p:spPr bwMode="auto">
          <a:xfrm>
            <a:off x="5686425" y="11430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FF00"/>
                </a:solidFill>
              </a:rPr>
              <a:t>Disadvantages</a:t>
            </a:r>
          </a:p>
        </p:txBody>
      </p:sp>
      <p:sp>
        <p:nvSpPr>
          <p:cNvPr id="78851" name="Text Box 4">
            <a:extLst>
              <a:ext uri="{FF2B5EF4-FFF2-40B4-BE49-F238E27FC236}">
                <a16:creationId xmlns:a16="http://schemas.microsoft.com/office/drawing/2014/main" id="{F5AC6DC6-7EC9-45FF-A81B-710B0DFBAA02}"/>
              </a:ext>
            </a:extLst>
          </p:cNvPr>
          <p:cNvSpPr txBox="1">
            <a:spLocks noChangeArrowheads="1"/>
          </p:cNvSpPr>
          <p:nvPr/>
        </p:nvSpPr>
        <p:spPr bwMode="auto">
          <a:xfrm>
            <a:off x="657225" y="11303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FF00"/>
                </a:solidFill>
              </a:rPr>
              <a:t>Advantages</a:t>
            </a:r>
          </a:p>
        </p:txBody>
      </p:sp>
      <p:sp>
        <p:nvSpPr>
          <p:cNvPr id="78852" name="Text Box 5">
            <a:extLst>
              <a:ext uri="{FF2B5EF4-FFF2-40B4-BE49-F238E27FC236}">
                <a16:creationId xmlns:a16="http://schemas.microsoft.com/office/drawing/2014/main" id="{5D86A27C-62DB-FB15-31B2-C7AF9DC1742D}"/>
              </a:ext>
            </a:extLst>
          </p:cNvPr>
          <p:cNvSpPr txBox="1">
            <a:spLocks noChangeArrowheads="1"/>
          </p:cNvSpPr>
          <p:nvPr/>
        </p:nvSpPr>
        <p:spPr bwMode="auto">
          <a:xfrm>
            <a:off x="5186363" y="2027238"/>
            <a:ext cx="5038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pPr>
            <a:r>
              <a:rPr lang="en-US" altLang="es-ES" sz="2000"/>
              <a:t>The equivalent k-points in the unit cell can not be chosen at will. They are univocally determined by the shape of the supercell.</a:t>
            </a:r>
          </a:p>
        </p:txBody>
      </p:sp>
      <p:sp>
        <p:nvSpPr>
          <p:cNvPr id="78853" name="Text Box 6">
            <a:extLst>
              <a:ext uri="{FF2B5EF4-FFF2-40B4-BE49-F238E27FC236}">
                <a16:creationId xmlns:a16="http://schemas.microsoft.com/office/drawing/2014/main" id="{9D29B53F-2587-071B-0676-80C9220A45B7}"/>
              </a:ext>
            </a:extLst>
          </p:cNvPr>
          <p:cNvSpPr txBox="1">
            <a:spLocks noChangeArrowheads="1"/>
          </p:cNvSpPr>
          <p:nvPr/>
        </p:nvSpPr>
        <p:spPr bwMode="auto">
          <a:xfrm>
            <a:off x="5186363" y="3627438"/>
            <a:ext cx="5038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pPr>
            <a:r>
              <a:rPr lang="en-US" altLang="es-ES" sz="2000"/>
              <a:t>The symmetry of the unit cell, that allows the use of irreducible wedges of the BZ, may not be necessarily exploited.</a:t>
            </a:r>
          </a:p>
        </p:txBody>
      </p:sp>
      <p:sp>
        <p:nvSpPr>
          <p:cNvPr id="78854" name="Text Box 7">
            <a:extLst>
              <a:ext uri="{FF2B5EF4-FFF2-40B4-BE49-F238E27FC236}">
                <a16:creationId xmlns:a16="http://schemas.microsoft.com/office/drawing/2014/main" id="{D35F665E-5887-1F67-BB8C-1233459CC16F}"/>
              </a:ext>
            </a:extLst>
          </p:cNvPr>
          <p:cNvSpPr txBox="1">
            <a:spLocks noChangeArrowheads="1"/>
          </p:cNvSpPr>
          <p:nvPr/>
        </p:nvSpPr>
        <p:spPr bwMode="auto">
          <a:xfrm>
            <a:off x="5265738" y="5227638"/>
            <a:ext cx="48783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pPr>
            <a:r>
              <a:rPr lang="en-US" altLang="es-ES" sz="2000"/>
              <a:t>A large supercell implies a larger number of electrons and basis functions (more expensive calculations), that does not compensate for the smaller number of k-points required in the BZ sampling.</a:t>
            </a:r>
          </a:p>
        </p:txBody>
      </p:sp>
      <p:sp>
        <p:nvSpPr>
          <p:cNvPr id="78855" name="Text Box 8">
            <a:extLst>
              <a:ext uri="{FF2B5EF4-FFF2-40B4-BE49-F238E27FC236}">
                <a16:creationId xmlns:a16="http://schemas.microsoft.com/office/drawing/2014/main" id="{E4AE0F67-1E28-E720-248F-C27521518170}"/>
              </a:ext>
            </a:extLst>
          </p:cNvPr>
          <p:cNvSpPr txBox="1">
            <a:spLocks noChangeArrowheads="1"/>
          </p:cNvSpPr>
          <p:nvPr/>
        </p:nvSpPr>
        <p:spPr bwMode="auto">
          <a:xfrm>
            <a:off x="157163" y="2027238"/>
            <a:ext cx="5038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pPr>
            <a:r>
              <a:rPr lang="en-US" altLang="es-ES" sz="2000"/>
              <a:t>The supercell approach is useful when atomic rearrangements beyond the size of the unit cell are expected.</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370690" name="Picture 2">
            <a:extLst>
              <a:ext uri="{FF2B5EF4-FFF2-40B4-BE49-F238E27FC236}">
                <a16:creationId xmlns:a16="http://schemas.microsoft.com/office/drawing/2014/main" id="{22D0B4DC-814C-130E-350C-C7DF1D8ED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04" t="36118" r="40065" b="32170"/>
          <a:stretch>
            <a:fillRect/>
          </a:stretch>
        </p:blipFill>
        <p:spPr bwMode="auto">
          <a:xfrm>
            <a:off x="6607175" y="1612900"/>
            <a:ext cx="32369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3">
            <a:extLst>
              <a:ext uri="{FF2B5EF4-FFF2-40B4-BE49-F238E27FC236}">
                <a16:creationId xmlns:a16="http://schemas.microsoft.com/office/drawing/2014/main" id="{D0C52C12-7673-2911-51F9-53D280EF1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33" b="39769"/>
          <a:stretch>
            <a:fillRect/>
          </a:stretch>
        </p:blipFill>
        <p:spPr bwMode="auto">
          <a:xfrm>
            <a:off x="393700" y="1612900"/>
            <a:ext cx="457676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AutoShape 4">
            <a:extLst>
              <a:ext uri="{FF2B5EF4-FFF2-40B4-BE49-F238E27FC236}">
                <a16:creationId xmlns:a16="http://schemas.microsoft.com/office/drawing/2014/main" id="{6A121841-D2C4-ED44-EB73-098BC0F27B99}"/>
              </a:ext>
            </a:extLst>
          </p:cNvPr>
          <p:cNvSpPr>
            <a:spLocks noChangeArrowheads="1"/>
          </p:cNvSpPr>
          <p:nvPr/>
        </p:nvSpPr>
        <p:spPr bwMode="auto">
          <a:xfrm>
            <a:off x="854075" y="2247900"/>
            <a:ext cx="974725" cy="806450"/>
          </a:xfrm>
          <a:prstGeom prst="hexagon">
            <a:avLst>
              <a:gd name="adj" fmla="val 30217"/>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9876" name="Line 5">
            <a:extLst>
              <a:ext uri="{FF2B5EF4-FFF2-40B4-BE49-F238E27FC236}">
                <a16:creationId xmlns:a16="http://schemas.microsoft.com/office/drawing/2014/main" id="{B656B95D-3C06-05D1-9FD4-0C785D651006}"/>
              </a:ext>
            </a:extLst>
          </p:cNvPr>
          <p:cNvSpPr>
            <a:spLocks noChangeShapeType="1"/>
          </p:cNvSpPr>
          <p:nvPr/>
        </p:nvSpPr>
        <p:spPr bwMode="auto">
          <a:xfrm>
            <a:off x="1095375" y="3074988"/>
            <a:ext cx="4714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9877" name="Line 6">
            <a:extLst>
              <a:ext uri="{FF2B5EF4-FFF2-40B4-BE49-F238E27FC236}">
                <a16:creationId xmlns:a16="http://schemas.microsoft.com/office/drawing/2014/main" id="{E8B3F877-1E53-D400-922A-AD69B8A35200}"/>
              </a:ext>
            </a:extLst>
          </p:cNvPr>
          <p:cNvSpPr>
            <a:spLocks noChangeShapeType="1"/>
          </p:cNvSpPr>
          <p:nvPr/>
        </p:nvSpPr>
        <p:spPr bwMode="auto">
          <a:xfrm flipH="1" flipV="1">
            <a:off x="858838" y="2667000"/>
            <a:ext cx="236537"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70695" name="AutoShape 7">
            <a:extLst>
              <a:ext uri="{FF2B5EF4-FFF2-40B4-BE49-F238E27FC236}">
                <a16:creationId xmlns:a16="http://schemas.microsoft.com/office/drawing/2014/main" id="{FC7B5D14-482F-BF3D-4841-1CAD9EFB0ADF}"/>
              </a:ext>
            </a:extLst>
          </p:cNvPr>
          <p:cNvSpPr>
            <a:spLocks noChangeAspect="1" noChangeArrowheads="1"/>
          </p:cNvSpPr>
          <p:nvPr/>
        </p:nvSpPr>
        <p:spPr bwMode="auto">
          <a:xfrm rot="1919497">
            <a:off x="7375525" y="2344738"/>
            <a:ext cx="1655763" cy="1501775"/>
          </a:xfrm>
          <a:prstGeom prst="hexagon">
            <a:avLst>
              <a:gd name="adj" fmla="val 28901"/>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70696" name="Line 8">
            <a:extLst>
              <a:ext uri="{FF2B5EF4-FFF2-40B4-BE49-F238E27FC236}">
                <a16:creationId xmlns:a16="http://schemas.microsoft.com/office/drawing/2014/main" id="{DCE72033-3BCC-58E4-1475-D3B05BF47B88}"/>
              </a:ext>
            </a:extLst>
          </p:cNvPr>
          <p:cNvSpPr>
            <a:spLocks noChangeShapeType="1"/>
          </p:cNvSpPr>
          <p:nvPr/>
        </p:nvSpPr>
        <p:spPr bwMode="auto">
          <a:xfrm flipV="1">
            <a:off x="7485063" y="3143250"/>
            <a:ext cx="708025" cy="4032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70697" name="Line 9">
            <a:extLst>
              <a:ext uri="{FF2B5EF4-FFF2-40B4-BE49-F238E27FC236}">
                <a16:creationId xmlns:a16="http://schemas.microsoft.com/office/drawing/2014/main" id="{62CDD0A2-41BC-AD81-CC7F-BB9796AE1D46}"/>
              </a:ext>
            </a:extLst>
          </p:cNvPr>
          <p:cNvSpPr>
            <a:spLocks noChangeShapeType="1"/>
          </p:cNvSpPr>
          <p:nvPr/>
        </p:nvSpPr>
        <p:spPr bwMode="auto">
          <a:xfrm flipV="1">
            <a:off x="7485063" y="2660650"/>
            <a:ext cx="0" cy="8858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9881" name="Text Box 10">
            <a:extLst>
              <a:ext uri="{FF2B5EF4-FFF2-40B4-BE49-F238E27FC236}">
                <a16:creationId xmlns:a16="http://schemas.microsoft.com/office/drawing/2014/main" id="{5C1539CA-1B15-106A-1A27-EF9703499D3B}"/>
              </a:ext>
            </a:extLst>
          </p:cNvPr>
          <p:cNvSpPr txBox="1">
            <a:spLocks noChangeArrowheads="1"/>
          </p:cNvSpPr>
          <p:nvPr/>
        </p:nvSpPr>
        <p:spPr bwMode="auto">
          <a:xfrm>
            <a:off x="1157288" y="2997200"/>
            <a:ext cx="236537"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a</a:t>
            </a:r>
          </a:p>
        </p:txBody>
      </p:sp>
      <p:sp>
        <p:nvSpPr>
          <p:cNvPr id="79882" name="Text Box 11">
            <a:extLst>
              <a:ext uri="{FF2B5EF4-FFF2-40B4-BE49-F238E27FC236}">
                <a16:creationId xmlns:a16="http://schemas.microsoft.com/office/drawing/2014/main" id="{E4DFE813-FED8-2FD9-0547-62FB895227A4}"/>
              </a:ext>
            </a:extLst>
          </p:cNvPr>
          <p:cNvSpPr txBox="1">
            <a:spLocks noChangeArrowheads="1"/>
          </p:cNvSpPr>
          <p:nvPr/>
        </p:nvSpPr>
        <p:spPr bwMode="auto">
          <a:xfrm>
            <a:off x="628650" y="2724150"/>
            <a:ext cx="236538"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b</a:t>
            </a:r>
          </a:p>
        </p:txBody>
      </p:sp>
      <p:sp>
        <p:nvSpPr>
          <p:cNvPr id="370700" name="Text Box 12">
            <a:extLst>
              <a:ext uri="{FF2B5EF4-FFF2-40B4-BE49-F238E27FC236}">
                <a16:creationId xmlns:a16="http://schemas.microsoft.com/office/drawing/2014/main" id="{409DAF36-7564-8F20-F73B-60BAF744D946}"/>
              </a:ext>
            </a:extLst>
          </p:cNvPr>
          <p:cNvSpPr txBox="1">
            <a:spLocks noChangeArrowheads="1"/>
          </p:cNvSpPr>
          <p:nvPr/>
        </p:nvSpPr>
        <p:spPr bwMode="auto">
          <a:xfrm>
            <a:off x="7708900" y="3224213"/>
            <a:ext cx="4730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a</a:t>
            </a:r>
            <a:r>
              <a:rPr lang="es-ES" altLang="es-ES" sz="2500" b="1" baseline="30000">
                <a:solidFill>
                  <a:srgbClr val="CC00CC"/>
                </a:solidFill>
                <a:latin typeface="Times New Roman" panose="02020603050405020304" pitchFamily="18" charset="0"/>
              </a:rPr>
              <a:t>*</a:t>
            </a:r>
          </a:p>
        </p:txBody>
      </p:sp>
      <p:sp>
        <p:nvSpPr>
          <p:cNvPr id="370701" name="Text Box 13">
            <a:extLst>
              <a:ext uri="{FF2B5EF4-FFF2-40B4-BE49-F238E27FC236}">
                <a16:creationId xmlns:a16="http://schemas.microsoft.com/office/drawing/2014/main" id="{431EDBE5-3F8D-9F59-013C-C592B1D302A3}"/>
              </a:ext>
            </a:extLst>
          </p:cNvPr>
          <p:cNvSpPr txBox="1">
            <a:spLocks noChangeArrowheads="1"/>
          </p:cNvSpPr>
          <p:nvPr/>
        </p:nvSpPr>
        <p:spPr bwMode="auto">
          <a:xfrm>
            <a:off x="7080250" y="2820988"/>
            <a:ext cx="47148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b</a:t>
            </a:r>
            <a:r>
              <a:rPr lang="es-ES" altLang="es-ES" sz="2500" b="1" baseline="30000">
                <a:solidFill>
                  <a:srgbClr val="CC00CC"/>
                </a:solidFill>
                <a:latin typeface="Times New Roman" panose="02020603050405020304" pitchFamily="18" charset="0"/>
              </a:rPr>
              <a:t>*</a:t>
            </a:r>
          </a:p>
        </p:txBody>
      </p:sp>
      <p:sp>
        <p:nvSpPr>
          <p:cNvPr id="79885" name="Text Box 14">
            <a:extLst>
              <a:ext uri="{FF2B5EF4-FFF2-40B4-BE49-F238E27FC236}">
                <a16:creationId xmlns:a16="http://schemas.microsoft.com/office/drawing/2014/main" id="{1D96B8EC-A7F3-1056-8BC8-DDDB85E70BCE}"/>
              </a:ext>
            </a:extLst>
          </p:cNvPr>
          <p:cNvSpPr txBox="1">
            <a:spLocks noChangeArrowheads="1"/>
          </p:cNvSpPr>
          <p:nvPr/>
        </p:nvSpPr>
        <p:spPr bwMode="auto">
          <a:xfrm>
            <a:off x="473075" y="4722813"/>
            <a:ext cx="44053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s-ES" altLang="es-ES" b="1">
                <a:solidFill>
                  <a:srgbClr val="FFFF00"/>
                </a:solidFill>
              </a:rPr>
              <a:t>Hexagonal lattice</a:t>
            </a:r>
          </a:p>
        </p:txBody>
      </p:sp>
      <p:graphicFrame>
        <p:nvGraphicFramePr>
          <p:cNvPr id="79886" name="Object 15">
            <a:extLst>
              <a:ext uri="{FF2B5EF4-FFF2-40B4-BE49-F238E27FC236}">
                <a16:creationId xmlns:a16="http://schemas.microsoft.com/office/drawing/2014/main" id="{EE38BD75-1BE0-C1DE-9236-574808E3EBA3}"/>
              </a:ext>
            </a:extLst>
          </p:cNvPr>
          <p:cNvGraphicFramePr>
            <a:graphicFrameLocks noChangeAspect="1"/>
          </p:cNvGraphicFramePr>
          <p:nvPr/>
        </p:nvGraphicFramePr>
        <p:xfrm>
          <a:off x="1312863" y="5573713"/>
          <a:ext cx="2147887" cy="955675"/>
        </p:xfrm>
        <a:graphic>
          <a:graphicData uri="http://schemas.openxmlformats.org/presentationml/2006/ole">
            <mc:AlternateContent xmlns:mc="http://schemas.openxmlformats.org/markup-compatibility/2006">
              <mc:Choice xmlns:v="urn:schemas-microsoft-com:vml" Requires="v">
                <p:oleObj name="Equation" r:id="rId4" imgW="24282400" imgH="10528300" progId="Equation.DSMT4">
                  <p:embed/>
                </p:oleObj>
              </mc:Choice>
              <mc:Fallback>
                <p:oleObj name="Equation" r:id="rId4" imgW="24282400" imgH="105283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863" y="5573713"/>
                        <a:ext cx="2147887"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04" name="Text Box 16">
            <a:extLst>
              <a:ext uri="{FF2B5EF4-FFF2-40B4-BE49-F238E27FC236}">
                <a16:creationId xmlns:a16="http://schemas.microsoft.com/office/drawing/2014/main" id="{EEFDCEB4-5A32-98B6-5DB2-9CCB763556AA}"/>
              </a:ext>
            </a:extLst>
          </p:cNvPr>
          <p:cNvSpPr txBox="1">
            <a:spLocks noChangeArrowheads="1"/>
          </p:cNvSpPr>
          <p:nvPr/>
        </p:nvSpPr>
        <p:spPr bwMode="auto">
          <a:xfrm>
            <a:off x="6232525" y="4722813"/>
            <a:ext cx="4011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s-ES" altLang="es-ES" b="1">
                <a:solidFill>
                  <a:srgbClr val="FFFF00"/>
                </a:solidFill>
              </a:rPr>
              <a:t>Reciprocal lattice vectors</a:t>
            </a:r>
          </a:p>
        </p:txBody>
      </p:sp>
      <p:graphicFrame>
        <p:nvGraphicFramePr>
          <p:cNvPr id="370705" name="Object 17">
            <a:extLst>
              <a:ext uri="{FF2B5EF4-FFF2-40B4-BE49-F238E27FC236}">
                <a16:creationId xmlns:a16="http://schemas.microsoft.com/office/drawing/2014/main" id="{491CE875-274E-C580-A52C-FD5C13E38574}"/>
              </a:ext>
            </a:extLst>
          </p:cNvPr>
          <p:cNvGraphicFramePr>
            <a:graphicFrameLocks noChangeAspect="1"/>
          </p:cNvGraphicFramePr>
          <p:nvPr/>
        </p:nvGraphicFramePr>
        <p:xfrm>
          <a:off x="6748463" y="5207000"/>
          <a:ext cx="2690812" cy="1806575"/>
        </p:xfrm>
        <a:graphic>
          <a:graphicData uri="http://schemas.openxmlformats.org/presentationml/2006/ole">
            <mc:AlternateContent xmlns:mc="http://schemas.openxmlformats.org/markup-compatibility/2006">
              <mc:Choice xmlns:v="urn:schemas-microsoft-com:vml" Requires="v">
                <p:oleObj name="Equation" r:id="rId6" imgW="30429200" imgH="19900900" progId="Equation.DSMT4">
                  <p:embed/>
                </p:oleObj>
              </mc:Choice>
              <mc:Fallback>
                <p:oleObj name="Equation" r:id="rId6" imgW="30429200" imgH="1990090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8463" y="5207000"/>
                        <a:ext cx="2690812"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9" name="Text Box 18">
            <a:extLst>
              <a:ext uri="{FF2B5EF4-FFF2-40B4-BE49-F238E27FC236}">
                <a16:creationId xmlns:a16="http://schemas.microsoft.com/office/drawing/2014/main" id="{D7866DDE-E213-AD4D-72ED-08509CF85D24}"/>
              </a:ext>
            </a:extLst>
          </p:cNvPr>
          <p:cNvSpPr txBox="1">
            <a:spLocks noChangeArrowheads="1"/>
          </p:cNvSpPr>
          <p:nvPr/>
        </p:nvSpPr>
        <p:spPr bwMode="auto">
          <a:xfrm>
            <a:off x="393700" y="1612900"/>
            <a:ext cx="1730375"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Real Space</a:t>
            </a:r>
          </a:p>
        </p:txBody>
      </p:sp>
      <p:sp>
        <p:nvSpPr>
          <p:cNvPr id="370707" name="Text Box 19">
            <a:extLst>
              <a:ext uri="{FF2B5EF4-FFF2-40B4-BE49-F238E27FC236}">
                <a16:creationId xmlns:a16="http://schemas.microsoft.com/office/drawing/2014/main" id="{10275BA1-9FC0-8103-F4EA-B7C736E90864}"/>
              </a:ext>
            </a:extLst>
          </p:cNvPr>
          <p:cNvSpPr txBox="1">
            <a:spLocks noChangeArrowheads="1"/>
          </p:cNvSpPr>
          <p:nvPr/>
        </p:nvSpPr>
        <p:spPr bwMode="auto">
          <a:xfrm>
            <a:off x="6607175" y="1612900"/>
            <a:ext cx="2517775"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Reciprocal Space</a:t>
            </a:r>
          </a:p>
        </p:txBody>
      </p:sp>
      <p:sp>
        <p:nvSpPr>
          <p:cNvPr id="79891" name="Rectangle 20">
            <a:extLst>
              <a:ext uri="{FF2B5EF4-FFF2-40B4-BE49-F238E27FC236}">
                <a16:creationId xmlns:a16="http://schemas.microsoft.com/office/drawing/2014/main" id="{A154DE5E-46B1-6ABC-1357-3209BFB4716C}"/>
              </a:ext>
            </a:extLst>
          </p:cNvPr>
          <p:cNvSpPr>
            <a:spLocks noChangeArrowheads="1"/>
          </p:cNvSpPr>
          <p:nvPr/>
        </p:nvSpPr>
        <p:spPr bwMode="auto">
          <a:xfrm>
            <a:off x="0" y="0"/>
            <a:ext cx="1038383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When choosing a supercell, try to preserve the symmetry0f the underlying unit cell.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07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7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06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06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06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06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07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07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0" grpId="0"/>
      <p:bldP spid="370701" grpId="0"/>
      <p:bldP spid="370704" grpId="0"/>
      <p:bldP spid="37070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80897" name="Picture 2">
            <a:extLst>
              <a:ext uri="{FF2B5EF4-FFF2-40B4-BE49-F238E27FC236}">
                <a16:creationId xmlns:a16="http://schemas.microsoft.com/office/drawing/2014/main" id="{1752FA80-AD20-DDF4-077E-0A390EB0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33" b="39769"/>
          <a:stretch>
            <a:fillRect/>
          </a:stretch>
        </p:blipFill>
        <p:spPr bwMode="auto">
          <a:xfrm>
            <a:off x="393700" y="1612900"/>
            <a:ext cx="457676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1715" name="Picture 3">
            <a:extLst>
              <a:ext uri="{FF2B5EF4-FFF2-40B4-BE49-F238E27FC236}">
                <a16:creationId xmlns:a16="http://schemas.microsoft.com/office/drawing/2014/main" id="{0BACAACD-A9A5-E6F8-B5EC-60DEE7AAE8C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0325" r="19591" b="25627"/>
          <a:stretch>
            <a:fillRect/>
          </a:stretch>
        </p:blipFill>
        <p:spPr bwMode="auto">
          <a:xfrm>
            <a:off x="6607175" y="4756150"/>
            <a:ext cx="3225800" cy="2014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899" name="AutoShape 4">
            <a:extLst>
              <a:ext uri="{FF2B5EF4-FFF2-40B4-BE49-F238E27FC236}">
                <a16:creationId xmlns:a16="http://schemas.microsoft.com/office/drawing/2014/main" id="{98E814FD-F626-5BB8-C86B-2A9DD382D050}"/>
              </a:ext>
            </a:extLst>
          </p:cNvPr>
          <p:cNvSpPr>
            <a:spLocks noChangeAspect="1" noChangeArrowheads="1"/>
          </p:cNvSpPr>
          <p:nvPr/>
        </p:nvSpPr>
        <p:spPr bwMode="auto">
          <a:xfrm>
            <a:off x="2517775" y="2244725"/>
            <a:ext cx="1909763" cy="1625600"/>
          </a:xfrm>
          <a:prstGeom prst="hexagon">
            <a:avLst>
              <a:gd name="adj" fmla="val 3011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0900" name="Line 5">
            <a:extLst>
              <a:ext uri="{FF2B5EF4-FFF2-40B4-BE49-F238E27FC236}">
                <a16:creationId xmlns:a16="http://schemas.microsoft.com/office/drawing/2014/main" id="{6D270083-401D-8731-CE9D-8BE4CE418C17}"/>
              </a:ext>
            </a:extLst>
          </p:cNvPr>
          <p:cNvSpPr>
            <a:spLocks noChangeAspect="1" noChangeShapeType="1"/>
          </p:cNvSpPr>
          <p:nvPr/>
        </p:nvSpPr>
        <p:spPr bwMode="auto">
          <a:xfrm flipH="1" flipV="1">
            <a:off x="2522538" y="3076575"/>
            <a:ext cx="471487" cy="80645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71718" name="AutoShape 6">
            <a:extLst>
              <a:ext uri="{FF2B5EF4-FFF2-40B4-BE49-F238E27FC236}">
                <a16:creationId xmlns:a16="http://schemas.microsoft.com/office/drawing/2014/main" id="{9E5BE036-EBB6-607D-2A08-81909ADFD72B}"/>
              </a:ext>
            </a:extLst>
          </p:cNvPr>
          <p:cNvSpPr>
            <a:spLocks noChangeArrowheads="1"/>
          </p:cNvSpPr>
          <p:nvPr/>
        </p:nvSpPr>
        <p:spPr bwMode="auto">
          <a:xfrm rot="1800000">
            <a:off x="7750175" y="5386388"/>
            <a:ext cx="887413" cy="769937"/>
          </a:xfrm>
          <a:prstGeom prst="hexagon">
            <a:avLst>
              <a:gd name="adj" fmla="val 28814"/>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71719" name="Line 7">
            <a:extLst>
              <a:ext uri="{FF2B5EF4-FFF2-40B4-BE49-F238E27FC236}">
                <a16:creationId xmlns:a16="http://schemas.microsoft.com/office/drawing/2014/main" id="{DCE35D05-3FE5-6297-CB32-27A7E28A8F08}"/>
              </a:ext>
            </a:extLst>
          </p:cNvPr>
          <p:cNvSpPr>
            <a:spLocks noChangeShapeType="1"/>
          </p:cNvSpPr>
          <p:nvPr/>
        </p:nvSpPr>
        <p:spPr bwMode="auto">
          <a:xfrm flipV="1">
            <a:off x="7813675" y="5748338"/>
            <a:ext cx="423863" cy="241300"/>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71720" name="Line 8">
            <a:extLst>
              <a:ext uri="{FF2B5EF4-FFF2-40B4-BE49-F238E27FC236}">
                <a16:creationId xmlns:a16="http://schemas.microsoft.com/office/drawing/2014/main" id="{4533E5C1-9014-D667-809E-891EE23C18EC}"/>
              </a:ext>
            </a:extLst>
          </p:cNvPr>
          <p:cNvSpPr>
            <a:spLocks noChangeShapeType="1"/>
          </p:cNvSpPr>
          <p:nvPr/>
        </p:nvSpPr>
        <p:spPr bwMode="auto">
          <a:xfrm flipH="1" flipV="1">
            <a:off x="7823200" y="5572125"/>
            <a:ext cx="0" cy="4032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0904" name="Line 9">
            <a:extLst>
              <a:ext uri="{FF2B5EF4-FFF2-40B4-BE49-F238E27FC236}">
                <a16:creationId xmlns:a16="http://schemas.microsoft.com/office/drawing/2014/main" id="{82300B81-AE37-323F-8886-8EA0AF6A5698}"/>
              </a:ext>
            </a:extLst>
          </p:cNvPr>
          <p:cNvSpPr>
            <a:spLocks noChangeShapeType="1"/>
          </p:cNvSpPr>
          <p:nvPr/>
        </p:nvSpPr>
        <p:spPr bwMode="auto">
          <a:xfrm>
            <a:off x="3011488" y="3883025"/>
            <a:ext cx="944562"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80905" name="Picture 10">
            <a:extLst>
              <a:ext uri="{FF2B5EF4-FFF2-40B4-BE49-F238E27FC236}">
                <a16:creationId xmlns:a16="http://schemas.microsoft.com/office/drawing/2014/main" id="{621633A4-1D4F-7CE6-0653-37E6A23D1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04" t="36118" r="40065" b="32170"/>
          <a:stretch>
            <a:fillRect/>
          </a:stretch>
        </p:blipFill>
        <p:spPr bwMode="auto">
          <a:xfrm>
            <a:off x="6607175" y="1612900"/>
            <a:ext cx="32369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AutoShape 11">
            <a:extLst>
              <a:ext uri="{FF2B5EF4-FFF2-40B4-BE49-F238E27FC236}">
                <a16:creationId xmlns:a16="http://schemas.microsoft.com/office/drawing/2014/main" id="{B8F1DC95-1888-EC66-4372-5D733F137DA2}"/>
              </a:ext>
            </a:extLst>
          </p:cNvPr>
          <p:cNvSpPr>
            <a:spLocks noChangeAspect="1" noChangeArrowheads="1"/>
          </p:cNvSpPr>
          <p:nvPr/>
        </p:nvSpPr>
        <p:spPr bwMode="auto">
          <a:xfrm rot="1919497">
            <a:off x="7375525" y="2344738"/>
            <a:ext cx="1655763" cy="1501775"/>
          </a:xfrm>
          <a:prstGeom prst="hexagon">
            <a:avLst>
              <a:gd name="adj" fmla="val 28901"/>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0907" name="Line 12">
            <a:extLst>
              <a:ext uri="{FF2B5EF4-FFF2-40B4-BE49-F238E27FC236}">
                <a16:creationId xmlns:a16="http://schemas.microsoft.com/office/drawing/2014/main" id="{D7D3CBE7-D8E4-E720-C816-7EA269576ECA}"/>
              </a:ext>
            </a:extLst>
          </p:cNvPr>
          <p:cNvSpPr>
            <a:spLocks noChangeShapeType="1"/>
          </p:cNvSpPr>
          <p:nvPr/>
        </p:nvSpPr>
        <p:spPr bwMode="auto">
          <a:xfrm flipV="1">
            <a:off x="7485063" y="3143250"/>
            <a:ext cx="708025" cy="4032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0908" name="Line 13">
            <a:extLst>
              <a:ext uri="{FF2B5EF4-FFF2-40B4-BE49-F238E27FC236}">
                <a16:creationId xmlns:a16="http://schemas.microsoft.com/office/drawing/2014/main" id="{D911E775-3A07-25B6-CA4C-2830FA83F27D}"/>
              </a:ext>
            </a:extLst>
          </p:cNvPr>
          <p:cNvSpPr>
            <a:spLocks noChangeShapeType="1"/>
          </p:cNvSpPr>
          <p:nvPr/>
        </p:nvSpPr>
        <p:spPr bwMode="auto">
          <a:xfrm flipV="1">
            <a:off x="7485063" y="2660650"/>
            <a:ext cx="0" cy="8858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0909" name="AutoShape 14">
            <a:extLst>
              <a:ext uri="{FF2B5EF4-FFF2-40B4-BE49-F238E27FC236}">
                <a16:creationId xmlns:a16="http://schemas.microsoft.com/office/drawing/2014/main" id="{2F19EE8C-D430-07B9-9AF9-F284D54E4ED8}"/>
              </a:ext>
            </a:extLst>
          </p:cNvPr>
          <p:cNvSpPr>
            <a:spLocks noChangeArrowheads="1"/>
          </p:cNvSpPr>
          <p:nvPr/>
        </p:nvSpPr>
        <p:spPr bwMode="auto">
          <a:xfrm>
            <a:off x="854075" y="2247900"/>
            <a:ext cx="974725" cy="806450"/>
          </a:xfrm>
          <a:prstGeom prst="hexagon">
            <a:avLst>
              <a:gd name="adj" fmla="val 30217"/>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0910" name="Line 15">
            <a:extLst>
              <a:ext uri="{FF2B5EF4-FFF2-40B4-BE49-F238E27FC236}">
                <a16:creationId xmlns:a16="http://schemas.microsoft.com/office/drawing/2014/main" id="{2D52E2A2-D94D-E008-615A-FBE2683E71BE}"/>
              </a:ext>
            </a:extLst>
          </p:cNvPr>
          <p:cNvSpPr>
            <a:spLocks noChangeShapeType="1"/>
          </p:cNvSpPr>
          <p:nvPr/>
        </p:nvSpPr>
        <p:spPr bwMode="auto">
          <a:xfrm>
            <a:off x="1095375" y="3074988"/>
            <a:ext cx="4714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0911" name="Line 16">
            <a:extLst>
              <a:ext uri="{FF2B5EF4-FFF2-40B4-BE49-F238E27FC236}">
                <a16:creationId xmlns:a16="http://schemas.microsoft.com/office/drawing/2014/main" id="{95EF85BA-81E5-003B-C35F-840A72ECF114}"/>
              </a:ext>
            </a:extLst>
          </p:cNvPr>
          <p:cNvSpPr>
            <a:spLocks noChangeShapeType="1"/>
          </p:cNvSpPr>
          <p:nvPr/>
        </p:nvSpPr>
        <p:spPr bwMode="auto">
          <a:xfrm flipH="1" flipV="1">
            <a:off x="858838" y="2667000"/>
            <a:ext cx="236537"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0912" name="Text Box 17">
            <a:extLst>
              <a:ext uri="{FF2B5EF4-FFF2-40B4-BE49-F238E27FC236}">
                <a16:creationId xmlns:a16="http://schemas.microsoft.com/office/drawing/2014/main" id="{7A1F51E4-2897-97B3-5C9B-4658C902127B}"/>
              </a:ext>
            </a:extLst>
          </p:cNvPr>
          <p:cNvSpPr txBox="1">
            <a:spLocks noChangeArrowheads="1"/>
          </p:cNvSpPr>
          <p:nvPr/>
        </p:nvSpPr>
        <p:spPr bwMode="auto">
          <a:xfrm>
            <a:off x="315913" y="4722813"/>
            <a:ext cx="4721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s-ES" altLang="es-ES" b="1">
                <a:solidFill>
                  <a:srgbClr val="FFFF00"/>
                </a:solidFill>
              </a:rPr>
              <a:t>Monkhorst-Pack SuperCell</a:t>
            </a:r>
          </a:p>
        </p:txBody>
      </p:sp>
      <p:graphicFrame>
        <p:nvGraphicFramePr>
          <p:cNvPr id="80913" name="Object 18">
            <a:extLst>
              <a:ext uri="{FF2B5EF4-FFF2-40B4-BE49-F238E27FC236}">
                <a16:creationId xmlns:a16="http://schemas.microsoft.com/office/drawing/2014/main" id="{68334207-93B9-B80C-1AD9-FBFFEA5330F4}"/>
              </a:ext>
            </a:extLst>
          </p:cNvPr>
          <p:cNvGraphicFramePr>
            <a:graphicFrameLocks noChangeAspect="1"/>
          </p:cNvGraphicFramePr>
          <p:nvPr/>
        </p:nvGraphicFramePr>
        <p:xfrm>
          <a:off x="825500" y="5641975"/>
          <a:ext cx="984250" cy="955675"/>
        </p:xfrm>
        <a:graphic>
          <a:graphicData uri="http://schemas.openxmlformats.org/presentationml/2006/ole">
            <mc:AlternateContent xmlns:mc="http://schemas.openxmlformats.org/markup-compatibility/2006">
              <mc:Choice xmlns:v="urn:schemas-microsoft-com:vml" Requires="v">
                <p:oleObj name="Equation" r:id="rId4" imgW="11112500" imgH="10528300" progId="Equation.DSMT4">
                  <p:embed/>
                </p:oleObj>
              </mc:Choice>
              <mc:Fallback>
                <p:oleObj name="Equation" r:id="rId4" imgW="11112500" imgH="105283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5641975"/>
                        <a:ext cx="9842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14" name="Text Box 19">
            <a:extLst>
              <a:ext uri="{FF2B5EF4-FFF2-40B4-BE49-F238E27FC236}">
                <a16:creationId xmlns:a16="http://schemas.microsoft.com/office/drawing/2014/main" id="{6A1AB0ED-D8AC-843E-4F60-6D4B557A2045}"/>
              </a:ext>
            </a:extLst>
          </p:cNvPr>
          <p:cNvSpPr txBox="1">
            <a:spLocks noChangeArrowheads="1"/>
          </p:cNvSpPr>
          <p:nvPr/>
        </p:nvSpPr>
        <p:spPr bwMode="auto">
          <a:xfrm>
            <a:off x="1157288" y="2997200"/>
            <a:ext cx="236537"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a</a:t>
            </a:r>
          </a:p>
        </p:txBody>
      </p:sp>
      <p:sp>
        <p:nvSpPr>
          <p:cNvPr id="80915" name="Text Box 20">
            <a:extLst>
              <a:ext uri="{FF2B5EF4-FFF2-40B4-BE49-F238E27FC236}">
                <a16:creationId xmlns:a16="http://schemas.microsoft.com/office/drawing/2014/main" id="{3531B291-1801-A566-A5EF-1DAC404DE191}"/>
              </a:ext>
            </a:extLst>
          </p:cNvPr>
          <p:cNvSpPr txBox="1">
            <a:spLocks noChangeArrowheads="1"/>
          </p:cNvSpPr>
          <p:nvPr/>
        </p:nvSpPr>
        <p:spPr bwMode="auto">
          <a:xfrm>
            <a:off x="628650" y="2724150"/>
            <a:ext cx="236538"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b</a:t>
            </a:r>
          </a:p>
        </p:txBody>
      </p:sp>
      <p:sp>
        <p:nvSpPr>
          <p:cNvPr id="80916" name="Text Box 21">
            <a:extLst>
              <a:ext uri="{FF2B5EF4-FFF2-40B4-BE49-F238E27FC236}">
                <a16:creationId xmlns:a16="http://schemas.microsoft.com/office/drawing/2014/main" id="{37D2305B-B204-DAD1-4F9F-2D64EB7B878E}"/>
              </a:ext>
            </a:extLst>
          </p:cNvPr>
          <p:cNvSpPr txBox="1">
            <a:spLocks noChangeArrowheads="1"/>
          </p:cNvSpPr>
          <p:nvPr/>
        </p:nvSpPr>
        <p:spPr bwMode="auto">
          <a:xfrm>
            <a:off x="7708900" y="3224213"/>
            <a:ext cx="4730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a</a:t>
            </a:r>
            <a:r>
              <a:rPr lang="es-ES" altLang="es-ES" sz="2500" b="1" baseline="30000">
                <a:solidFill>
                  <a:srgbClr val="CC00CC"/>
                </a:solidFill>
                <a:latin typeface="Times New Roman" panose="02020603050405020304" pitchFamily="18" charset="0"/>
              </a:rPr>
              <a:t>*</a:t>
            </a:r>
          </a:p>
        </p:txBody>
      </p:sp>
      <p:sp>
        <p:nvSpPr>
          <p:cNvPr id="80917" name="Text Box 22">
            <a:extLst>
              <a:ext uri="{FF2B5EF4-FFF2-40B4-BE49-F238E27FC236}">
                <a16:creationId xmlns:a16="http://schemas.microsoft.com/office/drawing/2014/main" id="{AE9444B8-ED51-7024-937F-44359F073539}"/>
              </a:ext>
            </a:extLst>
          </p:cNvPr>
          <p:cNvSpPr txBox="1">
            <a:spLocks noChangeArrowheads="1"/>
          </p:cNvSpPr>
          <p:nvPr/>
        </p:nvSpPr>
        <p:spPr bwMode="auto">
          <a:xfrm>
            <a:off x="7080250" y="2820988"/>
            <a:ext cx="47148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b</a:t>
            </a:r>
            <a:r>
              <a:rPr lang="es-ES" altLang="es-ES" sz="2500" b="1" baseline="30000">
                <a:solidFill>
                  <a:srgbClr val="CC00CC"/>
                </a:solidFill>
                <a:latin typeface="Times New Roman" panose="02020603050405020304" pitchFamily="18" charset="0"/>
              </a:rPr>
              <a:t>*</a:t>
            </a:r>
          </a:p>
        </p:txBody>
      </p:sp>
      <p:sp>
        <p:nvSpPr>
          <p:cNvPr id="371735" name="AutoShape 23">
            <a:extLst>
              <a:ext uri="{FF2B5EF4-FFF2-40B4-BE49-F238E27FC236}">
                <a16:creationId xmlns:a16="http://schemas.microsoft.com/office/drawing/2014/main" id="{04A1C242-4822-15C6-7877-1124AD2B016A}"/>
              </a:ext>
            </a:extLst>
          </p:cNvPr>
          <p:cNvSpPr>
            <a:spLocks noChangeArrowheads="1"/>
          </p:cNvSpPr>
          <p:nvPr/>
        </p:nvSpPr>
        <p:spPr bwMode="auto">
          <a:xfrm>
            <a:off x="2281238" y="5803900"/>
            <a:ext cx="944562" cy="563563"/>
          </a:xfrm>
          <a:prstGeom prst="rightArrow">
            <a:avLst>
              <a:gd name="adj1" fmla="val 50000"/>
              <a:gd name="adj2" fmla="val 4190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aphicFrame>
        <p:nvGraphicFramePr>
          <p:cNvPr id="371736" name="Object 24">
            <a:extLst>
              <a:ext uri="{FF2B5EF4-FFF2-40B4-BE49-F238E27FC236}">
                <a16:creationId xmlns:a16="http://schemas.microsoft.com/office/drawing/2014/main" id="{965BB145-53AD-B6C6-BF60-57231529AE64}"/>
              </a:ext>
            </a:extLst>
          </p:cNvPr>
          <p:cNvGraphicFramePr>
            <a:graphicFrameLocks noChangeAspect="1"/>
          </p:cNvGraphicFramePr>
          <p:nvPr/>
        </p:nvGraphicFramePr>
        <p:xfrm>
          <a:off x="3617913" y="5232400"/>
          <a:ext cx="1373187" cy="1700213"/>
        </p:xfrm>
        <a:graphic>
          <a:graphicData uri="http://schemas.openxmlformats.org/presentationml/2006/ole">
            <mc:AlternateContent xmlns:mc="http://schemas.openxmlformats.org/markup-compatibility/2006">
              <mc:Choice xmlns:v="urn:schemas-microsoft-com:vml" Requires="v">
                <p:oleObj name="Equation" r:id="rId6" imgW="15506700" imgH="18719800" progId="Equation.DSMT4">
                  <p:embed/>
                </p:oleObj>
              </mc:Choice>
              <mc:Fallback>
                <p:oleObj name="Equation" r:id="rId6" imgW="15506700" imgH="18719800"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913" y="5232400"/>
                        <a:ext cx="1373187" cy="170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37" name="AutoShape 25">
            <a:extLst>
              <a:ext uri="{FF2B5EF4-FFF2-40B4-BE49-F238E27FC236}">
                <a16:creationId xmlns:a16="http://schemas.microsoft.com/office/drawing/2014/main" id="{18FF4BCF-D3A9-D9D4-904C-2628B265F0B2}"/>
              </a:ext>
            </a:extLst>
          </p:cNvPr>
          <p:cNvSpPr>
            <a:spLocks noChangeArrowheads="1"/>
          </p:cNvSpPr>
          <p:nvPr/>
        </p:nvSpPr>
        <p:spPr bwMode="auto">
          <a:xfrm>
            <a:off x="5427663" y="5803900"/>
            <a:ext cx="944562" cy="563563"/>
          </a:xfrm>
          <a:prstGeom prst="rightArrow">
            <a:avLst>
              <a:gd name="adj1" fmla="val 50000"/>
              <a:gd name="adj2" fmla="val 4190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0921" name="Text Box 26">
            <a:extLst>
              <a:ext uri="{FF2B5EF4-FFF2-40B4-BE49-F238E27FC236}">
                <a16:creationId xmlns:a16="http://schemas.microsoft.com/office/drawing/2014/main" id="{00802FE6-F2D0-3567-6AB6-2FC3BE6C7BEE}"/>
              </a:ext>
            </a:extLst>
          </p:cNvPr>
          <p:cNvSpPr txBox="1">
            <a:spLocks noChangeArrowheads="1"/>
          </p:cNvSpPr>
          <p:nvPr/>
        </p:nvSpPr>
        <p:spPr bwMode="auto">
          <a:xfrm>
            <a:off x="393700" y="1612900"/>
            <a:ext cx="1730375"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Real Space</a:t>
            </a:r>
          </a:p>
        </p:txBody>
      </p:sp>
      <p:sp>
        <p:nvSpPr>
          <p:cNvPr id="80922" name="Text Box 27">
            <a:extLst>
              <a:ext uri="{FF2B5EF4-FFF2-40B4-BE49-F238E27FC236}">
                <a16:creationId xmlns:a16="http://schemas.microsoft.com/office/drawing/2014/main" id="{521172AA-B3FC-763B-53E7-D5A292975D4A}"/>
              </a:ext>
            </a:extLst>
          </p:cNvPr>
          <p:cNvSpPr txBox="1">
            <a:spLocks noChangeArrowheads="1"/>
          </p:cNvSpPr>
          <p:nvPr/>
        </p:nvSpPr>
        <p:spPr bwMode="auto">
          <a:xfrm>
            <a:off x="6607175" y="1612900"/>
            <a:ext cx="2517775"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Reciprocal Space</a:t>
            </a:r>
          </a:p>
        </p:txBody>
      </p:sp>
      <p:sp>
        <p:nvSpPr>
          <p:cNvPr id="371740" name="Text Box 28">
            <a:extLst>
              <a:ext uri="{FF2B5EF4-FFF2-40B4-BE49-F238E27FC236}">
                <a16:creationId xmlns:a16="http://schemas.microsoft.com/office/drawing/2014/main" id="{E446A729-7B51-BEC4-A4C3-BD85F132AB39}"/>
              </a:ext>
            </a:extLst>
          </p:cNvPr>
          <p:cNvSpPr txBox="1">
            <a:spLocks noChangeArrowheads="1"/>
          </p:cNvSpPr>
          <p:nvPr/>
        </p:nvSpPr>
        <p:spPr bwMode="auto">
          <a:xfrm>
            <a:off x="6607175" y="4756150"/>
            <a:ext cx="2517775" cy="484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Reciprocal Space</a:t>
            </a:r>
          </a:p>
        </p:txBody>
      </p:sp>
      <p:sp>
        <p:nvSpPr>
          <p:cNvPr id="80924" name="Rectangle 29">
            <a:extLst>
              <a:ext uri="{FF2B5EF4-FFF2-40B4-BE49-F238E27FC236}">
                <a16:creationId xmlns:a16="http://schemas.microsoft.com/office/drawing/2014/main" id="{4E24BE9E-C3E8-256B-8D4B-25390F35532B}"/>
              </a:ext>
            </a:extLst>
          </p:cNvPr>
          <p:cNvSpPr>
            <a:spLocks noChangeArrowheads="1"/>
          </p:cNvSpPr>
          <p:nvPr/>
        </p:nvSpPr>
        <p:spPr bwMode="auto">
          <a:xfrm>
            <a:off x="0" y="0"/>
            <a:ext cx="1038383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When choosing a supercell, try to preserve the symmetry0f the underlying unit cell.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71735"/>
                                        </p:tgtEl>
                                        <p:attrNameLst>
                                          <p:attrName>style.visibility</p:attrName>
                                        </p:attrNameLst>
                                      </p:cBhvr>
                                      <p:to>
                                        <p:strVal val="visible"/>
                                      </p:to>
                                    </p:set>
                                    <p:anim calcmode="lin" valueType="num">
                                      <p:cBhvr>
                                        <p:cTn id="7" dur="500" fill="hold"/>
                                        <p:tgtEl>
                                          <p:spTgt spid="371735"/>
                                        </p:tgtEl>
                                        <p:attrNameLst>
                                          <p:attrName>ppt_w</p:attrName>
                                        </p:attrNameLst>
                                      </p:cBhvr>
                                      <p:tavLst>
                                        <p:tav tm="0">
                                          <p:val>
                                            <p:fltVal val="0"/>
                                          </p:val>
                                        </p:tav>
                                        <p:tav tm="100000">
                                          <p:val>
                                            <p:strVal val="#ppt_w"/>
                                          </p:val>
                                        </p:tav>
                                      </p:tavLst>
                                    </p:anim>
                                    <p:anim calcmode="lin" valueType="num">
                                      <p:cBhvr>
                                        <p:cTn id="8" dur="500" fill="hold"/>
                                        <p:tgtEl>
                                          <p:spTgt spid="37173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37173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nodeType="clickEffect">
                                  <p:stCondLst>
                                    <p:cond delay="0"/>
                                  </p:stCondLst>
                                  <p:childTnLst>
                                    <p:set>
                                      <p:cBhvr>
                                        <p:cTn id="15" dur="1" fill="hold">
                                          <p:stCondLst>
                                            <p:cond delay="0"/>
                                          </p:stCondLst>
                                        </p:cTn>
                                        <p:tgtEl>
                                          <p:spTgt spid="371737"/>
                                        </p:tgtEl>
                                        <p:attrNameLst>
                                          <p:attrName>style.visibility</p:attrName>
                                        </p:attrNameLst>
                                      </p:cBhvr>
                                      <p:to>
                                        <p:strVal val="visible"/>
                                      </p:to>
                                    </p:set>
                                    <p:anim calcmode="lin" valueType="num">
                                      <p:cBhvr>
                                        <p:cTn id="16" dur="500" fill="hold"/>
                                        <p:tgtEl>
                                          <p:spTgt spid="371737"/>
                                        </p:tgtEl>
                                        <p:attrNameLst>
                                          <p:attrName>ppt_w</p:attrName>
                                        </p:attrNameLst>
                                      </p:cBhvr>
                                      <p:tavLst>
                                        <p:tav tm="0">
                                          <p:val>
                                            <p:fltVal val="0"/>
                                          </p:val>
                                        </p:tav>
                                        <p:tav tm="100000">
                                          <p:val>
                                            <p:strVal val="#ppt_w"/>
                                          </p:val>
                                        </p:tav>
                                      </p:tavLst>
                                    </p:anim>
                                    <p:anim calcmode="lin" valueType="num">
                                      <p:cBhvr>
                                        <p:cTn id="17" dur="500" fill="hold"/>
                                        <p:tgtEl>
                                          <p:spTgt spid="371737"/>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3717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17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17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17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1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16A569D2-B155-C213-54BF-73A92B4D5B7B}"/>
              </a:ext>
            </a:extLst>
          </p:cNvPr>
          <p:cNvSpPr>
            <a:spLocks noGrp="1" noChangeArrowheads="1"/>
          </p:cNvSpPr>
          <p:nvPr>
            <p:ph type="ctrTitle"/>
          </p:nvPr>
        </p:nvSpPr>
        <p:spPr>
          <a:xfrm>
            <a:off x="0" y="0"/>
            <a:ext cx="9993313" cy="1189038"/>
          </a:xfrm>
        </p:spPr>
        <p:txBody>
          <a:bodyPr anchor="ctr"/>
          <a:lstStyle/>
          <a:p>
            <a:pPr algn="l" eaLnBrk="1" hangingPunct="1"/>
            <a:r>
              <a:rPr lang="en-US" altLang="es-ES" sz="2800"/>
              <a:t>There are infinitely many ways of characterizing a crystalline solid</a:t>
            </a:r>
            <a:endParaRPr lang="en-US" altLang="es-ES" sz="2800">
              <a:cs typeface="Arial" panose="020B0604020202020204" pitchFamily="34" charset="0"/>
            </a:endParaRPr>
          </a:p>
        </p:txBody>
      </p:sp>
      <p:sp>
        <p:nvSpPr>
          <p:cNvPr id="23554" name="Text Box 3">
            <a:extLst>
              <a:ext uri="{FF2B5EF4-FFF2-40B4-BE49-F238E27FC236}">
                <a16:creationId xmlns:a16="http://schemas.microsoft.com/office/drawing/2014/main" id="{33E16390-30DB-8D50-72B9-8A3B94D42E74}"/>
              </a:ext>
            </a:extLst>
          </p:cNvPr>
          <p:cNvSpPr txBox="1">
            <a:spLocks noChangeArrowheads="1"/>
          </p:cNvSpPr>
          <p:nvPr/>
        </p:nvSpPr>
        <p:spPr bwMode="auto">
          <a:xfrm>
            <a:off x="2768600" y="1341438"/>
            <a:ext cx="48466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Periodic repetition of a </a:t>
            </a:r>
            <a:r>
              <a:rPr lang="en-US" altLang="es-ES" sz="2000">
                <a:solidFill>
                  <a:srgbClr val="FFA89F"/>
                </a:solidFill>
              </a:rPr>
              <a:t>given unit</a:t>
            </a:r>
            <a:endParaRPr lang="en-US" altLang="es-ES" sz="2000">
              <a:solidFill>
                <a:srgbClr val="FFA89F"/>
              </a:solidFill>
              <a:cs typeface="Arial" panose="020B0604020202020204" pitchFamily="34" charset="0"/>
            </a:endParaRPr>
          </a:p>
        </p:txBody>
      </p:sp>
      <p:pic>
        <p:nvPicPr>
          <p:cNvPr id="23555" name="Picture 4">
            <a:extLst>
              <a:ext uri="{FF2B5EF4-FFF2-40B4-BE49-F238E27FC236}">
                <a16:creationId xmlns:a16="http://schemas.microsoft.com/office/drawing/2014/main" id="{F0E0BFB8-4B07-3002-0007-1ED813956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13" y="2105025"/>
            <a:ext cx="48768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4618" name="Group 10">
            <a:extLst>
              <a:ext uri="{FF2B5EF4-FFF2-40B4-BE49-F238E27FC236}">
                <a16:creationId xmlns:a16="http://schemas.microsoft.com/office/drawing/2014/main" id="{73CB3D78-8C84-4428-F328-387525CCA217}"/>
              </a:ext>
            </a:extLst>
          </p:cNvPr>
          <p:cNvGrpSpPr>
            <a:grpSpLocks/>
          </p:cNvGrpSpPr>
          <p:nvPr/>
        </p:nvGrpSpPr>
        <p:grpSpPr bwMode="auto">
          <a:xfrm>
            <a:off x="3668713" y="2789238"/>
            <a:ext cx="914400" cy="381000"/>
            <a:chOff x="2311" y="1757"/>
            <a:chExt cx="576" cy="240"/>
          </a:xfrm>
        </p:grpSpPr>
        <p:sp>
          <p:nvSpPr>
            <p:cNvPr id="23570" name="Line 7">
              <a:extLst>
                <a:ext uri="{FF2B5EF4-FFF2-40B4-BE49-F238E27FC236}">
                  <a16:creationId xmlns:a16="http://schemas.microsoft.com/office/drawing/2014/main" id="{11B142D8-8E18-7A4E-2316-2E279DFA9868}"/>
                </a:ext>
              </a:extLst>
            </p:cNvPr>
            <p:cNvSpPr>
              <a:spLocks noChangeShapeType="1"/>
            </p:cNvSpPr>
            <p:nvPr/>
          </p:nvSpPr>
          <p:spPr bwMode="auto">
            <a:xfrm>
              <a:off x="2455" y="1997"/>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3571" name="Line 8">
              <a:extLst>
                <a:ext uri="{FF2B5EF4-FFF2-40B4-BE49-F238E27FC236}">
                  <a16:creationId xmlns:a16="http://schemas.microsoft.com/office/drawing/2014/main" id="{E42B9928-0E17-C6C0-3CFB-138550E976D7}"/>
                </a:ext>
              </a:extLst>
            </p:cNvPr>
            <p:cNvSpPr>
              <a:spLocks noChangeShapeType="1"/>
            </p:cNvSpPr>
            <p:nvPr/>
          </p:nvSpPr>
          <p:spPr bwMode="auto">
            <a:xfrm flipH="1" flipV="1">
              <a:off x="2311" y="1757"/>
              <a:ext cx="143"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3557" name="Group 19">
            <a:extLst>
              <a:ext uri="{FF2B5EF4-FFF2-40B4-BE49-F238E27FC236}">
                <a16:creationId xmlns:a16="http://schemas.microsoft.com/office/drawing/2014/main" id="{7947B39C-05C5-2E40-3530-6A87CA693ACB}"/>
              </a:ext>
            </a:extLst>
          </p:cNvPr>
          <p:cNvGrpSpPr>
            <a:grpSpLocks/>
          </p:cNvGrpSpPr>
          <p:nvPr/>
        </p:nvGrpSpPr>
        <p:grpSpPr bwMode="auto">
          <a:xfrm>
            <a:off x="4886325" y="3856038"/>
            <a:ext cx="685800" cy="381000"/>
            <a:chOff x="3078" y="2429"/>
            <a:chExt cx="432" cy="240"/>
          </a:xfrm>
        </p:grpSpPr>
        <p:sp>
          <p:nvSpPr>
            <p:cNvPr id="23568" name="Line 12">
              <a:extLst>
                <a:ext uri="{FF2B5EF4-FFF2-40B4-BE49-F238E27FC236}">
                  <a16:creationId xmlns:a16="http://schemas.microsoft.com/office/drawing/2014/main" id="{44A57446-1AF9-0E6E-31BF-33FB89651E74}"/>
                </a:ext>
              </a:extLst>
            </p:cNvPr>
            <p:cNvSpPr>
              <a:spLocks noChangeShapeType="1"/>
            </p:cNvSpPr>
            <p:nvPr/>
          </p:nvSpPr>
          <p:spPr bwMode="auto">
            <a:xfrm>
              <a:off x="3078" y="2669"/>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3569" name="Line 13">
              <a:extLst>
                <a:ext uri="{FF2B5EF4-FFF2-40B4-BE49-F238E27FC236}">
                  <a16:creationId xmlns:a16="http://schemas.microsoft.com/office/drawing/2014/main" id="{91893DAA-5B3C-0D6C-8936-D265C1D476F6}"/>
                </a:ext>
              </a:extLst>
            </p:cNvPr>
            <p:cNvSpPr>
              <a:spLocks noChangeShapeType="1"/>
            </p:cNvSpPr>
            <p:nvPr/>
          </p:nvSpPr>
          <p:spPr bwMode="auto">
            <a:xfrm flipV="1">
              <a:off x="3078" y="2429"/>
              <a:ext cx="193"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4626" name="Group 18">
            <a:extLst>
              <a:ext uri="{FF2B5EF4-FFF2-40B4-BE49-F238E27FC236}">
                <a16:creationId xmlns:a16="http://schemas.microsoft.com/office/drawing/2014/main" id="{83C4E5C3-E9FC-EFB1-E672-6C997E36F278}"/>
              </a:ext>
            </a:extLst>
          </p:cNvPr>
          <p:cNvGrpSpPr>
            <a:grpSpLocks/>
          </p:cNvGrpSpPr>
          <p:nvPr/>
        </p:nvGrpSpPr>
        <p:grpSpPr bwMode="auto">
          <a:xfrm>
            <a:off x="5646738" y="5303838"/>
            <a:ext cx="917575" cy="304800"/>
            <a:chOff x="3558" y="3341"/>
            <a:chExt cx="577" cy="192"/>
          </a:xfrm>
        </p:grpSpPr>
        <p:sp>
          <p:nvSpPr>
            <p:cNvPr id="23566" name="Line 16">
              <a:extLst>
                <a:ext uri="{FF2B5EF4-FFF2-40B4-BE49-F238E27FC236}">
                  <a16:creationId xmlns:a16="http://schemas.microsoft.com/office/drawing/2014/main" id="{1D750DC6-F908-8A79-3D71-DDDBB0EF0B5C}"/>
                </a:ext>
              </a:extLst>
            </p:cNvPr>
            <p:cNvSpPr>
              <a:spLocks noChangeShapeType="1"/>
            </p:cNvSpPr>
            <p:nvPr/>
          </p:nvSpPr>
          <p:spPr bwMode="auto">
            <a:xfrm>
              <a:off x="3559" y="3533"/>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3567" name="Line 17">
              <a:extLst>
                <a:ext uri="{FF2B5EF4-FFF2-40B4-BE49-F238E27FC236}">
                  <a16:creationId xmlns:a16="http://schemas.microsoft.com/office/drawing/2014/main" id="{C6F4ECE1-5DCF-F13D-19FD-7DD759865C6C}"/>
                </a:ext>
              </a:extLst>
            </p:cNvPr>
            <p:cNvSpPr>
              <a:spLocks noChangeShapeType="1"/>
            </p:cNvSpPr>
            <p:nvPr/>
          </p:nvSpPr>
          <p:spPr bwMode="auto">
            <a:xfrm flipV="1">
              <a:off x="3558" y="3341"/>
              <a:ext cx="577"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324628" name="Text Box 20">
            <a:extLst>
              <a:ext uri="{FF2B5EF4-FFF2-40B4-BE49-F238E27FC236}">
                <a16:creationId xmlns:a16="http://schemas.microsoft.com/office/drawing/2014/main" id="{4237FF46-BC9B-057E-518F-1A05A2773C8A}"/>
              </a:ext>
            </a:extLst>
          </p:cNvPr>
          <p:cNvSpPr txBox="1">
            <a:spLocks noChangeArrowheads="1"/>
          </p:cNvSpPr>
          <p:nvPr/>
        </p:nvSpPr>
        <p:spPr bwMode="auto">
          <a:xfrm>
            <a:off x="7631113" y="2636838"/>
            <a:ext cx="2752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Infinite number of choices for the primitive translation vectors</a:t>
            </a:r>
          </a:p>
        </p:txBody>
      </p:sp>
      <p:grpSp>
        <p:nvGrpSpPr>
          <p:cNvPr id="324636" name="Group 28">
            <a:extLst>
              <a:ext uri="{FF2B5EF4-FFF2-40B4-BE49-F238E27FC236}">
                <a16:creationId xmlns:a16="http://schemas.microsoft.com/office/drawing/2014/main" id="{5E569313-F12D-1059-765A-B30D80BD05FC}"/>
              </a:ext>
            </a:extLst>
          </p:cNvPr>
          <p:cNvGrpSpPr>
            <a:grpSpLocks/>
          </p:cNvGrpSpPr>
          <p:nvPr/>
        </p:nvGrpSpPr>
        <p:grpSpPr bwMode="auto">
          <a:xfrm>
            <a:off x="3554413" y="5608638"/>
            <a:ext cx="685800" cy="685800"/>
            <a:chOff x="2239" y="3533"/>
            <a:chExt cx="432" cy="432"/>
          </a:xfrm>
        </p:grpSpPr>
        <p:sp>
          <p:nvSpPr>
            <p:cNvPr id="23564" name="Line 22">
              <a:extLst>
                <a:ext uri="{FF2B5EF4-FFF2-40B4-BE49-F238E27FC236}">
                  <a16:creationId xmlns:a16="http://schemas.microsoft.com/office/drawing/2014/main" id="{A590D49B-2102-9CC0-E56E-00EC24B8317D}"/>
                </a:ext>
              </a:extLst>
            </p:cNvPr>
            <p:cNvSpPr>
              <a:spLocks noChangeShapeType="1"/>
            </p:cNvSpPr>
            <p:nvPr/>
          </p:nvSpPr>
          <p:spPr bwMode="auto">
            <a:xfrm>
              <a:off x="2239" y="3965"/>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3565" name="Line 23">
              <a:extLst>
                <a:ext uri="{FF2B5EF4-FFF2-40B4-BE49-F238E27FC236}">
                  <a16:creationId xmlns:a16="http://schemas.microsoft.com/office/drawing/2014/main" id="{16AD7861-C8B6-0968-E5F3-F636BDCC1168}"/>
                </a:ext>
              </a:extLst>
            </p:cNvPr>
            <p:cNvSpPr>
              <a:spLocks noChangeShapeType="1"/>
            </p:cNvSpPr>
            <p:nvPr/>
          </p:nvSpPr>
          <p:spPr bwMode="auto">
            <a:xfrm flipV="1">
              <a:off x="2239" y="3533"/>
              <a:ext cx="0"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324635" name="Group 27">
            <a:extLst>
              <a:ext uri="{FF2B5EF4-FFF2-40B4-BE49-F238E27FC236}">
                <a16:creationId xmlns:a16="http://schemas.microsoft.com/office/drawing/2014/main" id="{9E30A736-6103-ED08-4727-E73AEA2B3008}"/>
              </a:ext>
            </a:extLst>
          </p:cNvPr>
          <p:cNvGrpSpPr>
            <a:grpSpLocks/>
          </p:cNvGrpSpPr>
          <p:nvPr/>
        </p:nvGrpSpPr>
        <p:grpSpPr bwMode="auto">
          <a:xfrm>
            <a:off x="3211513" y="5780088"/>
            <a:ext cx="1047750" cy="666750"/>
            <a:chOff x="1999" y="2765"/>
            <a:chExt cx="660" cy="420"/>
          </a:xfrm>
        </p:grpSpPr>
        <p:sp>
          <p:nvSpPr>
            <p:cNvPr id="23562" name="Rectangle 25">
              <a:extLst>
                <a:ext uri="{FF2B5EF4-FFF2-40B4-BE49-F238E27FC236}">
                  <a16:creationId xmlns:a16="http://schemas.microsoft.com/office/drawing/2014/main" id="{DA5DBF6A-DF44-4413-FD8D-B5A47CA84CA7}"/>
                </a:ext>
              </a:extLst>
            </p:cNvPr>
            <p:cNvSpPr>
              <a:spLocks noChangeArrowheads="1"/>
            </p:cNvSpPr>
            <p:nvPr/>
          </p:nvSpPr>
          <p:spPr bwMode="auto">
            <a:xfrm>
              <a:off x="2227" y="2765"/>
              <a:ext cx="432" cy="19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23563" name="Rectangle 26">
              <a:extLst>
                <a:ext uri="{FF2B5EF4-FFF2-40B4-BE49-F238E27FC236}">
                  <a16:creationId xmlns:a16="http://schemas.microsoft.com/office/drawing/2014/main" id="{CD0A863C-6654-1B58-6E19-33E9B7551D7C}"/>
                </a:ext>
              </a:extLst>
            </p:cNvPr>
            <p:cNvSpPr>
              <a:spLocks noChangeArrowheads="1"/>
            </p:cNvSpPr>
            <p:nvPr/>
          </p:nvSpPr>
          <p:spPr bwMode="auto">
            <a:xfrm>
              <a:off x="1999" y="2993"/>
              <a:ext cx="432" cy="19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46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46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46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46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4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28"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81921" name="Picture 2">
            <a:extLst>
              <a:ext uri="{FF2B5EF4-FFF2-40B4-BE49-F238E27FC236}">
                <a16:creationId xmlns:a16="http://schemas.microsoft.com/office/drawing/2014/main" id="{3AA5BC33-A6DA-6402-BF18-CF174B317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33" b="39769"/>
          <a:stretch>
            <a:fillRect/>
          </a:stretch>
        </p:blipFill>
        <p:spPr bwMode="auto">
          <a:xfrm>
            <a:off x="393700" y="1612900"/>
            <a:ext cx="457676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2" name="Picture 3">
            <a:extLst>
              <a:ext uri="{FF2B5EF4-FFF2-40B4-BE49-F238E27FC236}">
                <a16:creationId xmlns:a16="http://schemas.microsoft.com/office/drawing/2014/main" id="{2AB75210-19FB-8D4F-C10E-EBD41A592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04" t="36118" r="40065" b="32170"/>
          <a:stretch>
            <a:fillRect/>
          </a:stretch>
        </p:blipFill>
        <p:spPr bwMode="auto">
          <a:xfrm>
            <a:off x="6607175" y="1612900"/>
            <a:ext cx="32369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AutoShape 4">
            <a:extLst>
              <a:ext uri="{FF2B5EF4-FFF2-40B4-BE49-F238E27FC236}">
                <a16:creationId xmlns:a16="http://schemas.microsoft.com/office/drawing/2014/main" id="{052D47C5-9550-83E6-ED81-28307A015B83}"/>
              </a:ext>
            </a:extLst>
          </p:cNvPr>
          <p:cNvSpPr>
            <a:spLocks noChangeAspect="1" noChangeArrowheads="1"/>
          </p:cNvSpPr>
          <p:nvPr/>
        </p:nvSpPr>
        <p:spPr bwMode="auto">
          <a:xfrm rot="1919497">
            <a:off x="7375525" y="2344738"/>
            <a:ext cx="1655763" cy="1501775"/>
          </a:xfrm>
          <a:prstGeom prst="hexagon">
            <a:avLst>
              <a:gd name="adj" fmla="val 28901"/>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pic>
        <p:nvPicPr>
          <p:cNvPr id="372741" name="Picture 5">
            <a:extLst>
              <a:ext uri="{FF2B5EF4-FFF2-40B4-BE49-F238E27FC236}">
                <a16:creationId xmlns:a16="http://schemas.microsoft.com/office/drawing/2014/main" id="{686CB602-F5C9-C237-2A8E-DCCD7D15DE0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1477" r="19934" b="16850"/>
          <a:stretch>
            <a:fillRect/>
          </a:stretch>
        </p:blipFill>
        <p:spPr bwMode="auto">
          <a:xfrm>
            <a:off x="6632575" y="1692275"/>
            <a:ext cx="321151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6">
            <a:extLst>
              <a:ext uri="{FF2B5EF4-FFF2-40B4-BE49-F238E27FC236}">
                <a16:creationId xmlns:a16="http://schemas.microsoft.com/office/drawing/2014/main" id="{551DB2B2-D3A5-62A1-ED27-1FDFB00DFA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0325" r="19591" b="25627"/>
          <a:stretch>
            <a:fillRect/>
          </a:stretch>
        </p:blipFill>
        <p:spPr bwMode="auto">
          <a:xfrm>
            <a:off x="6607175" y="4756150"/>
            <a:ext cx="3225800" cy="2014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26" name="AutoShape 7">
            <a:extLst>
              <a:ext uri="{FF2B5EF4-FFF2-40B4-BE49-F238E27FC236}">
                <a16:creationId xmlns:a16="http://schemas.microsoft.com/office/drawing/2014/main" id="{3D90594E-84A5-5CAA-27E6-9B7CA000262E}"/>
              </a:ext>
            </a:extLst>
          </p:cNvPr>
          <p:cNvSpPr>
            <a:spLocks noChangeArrowheads="1"/>
          </p:cNvSpPr>
          <p:nvPr/>
        </p:nvSpPr>
        <p:spPr bwMode="auto">
          <a:xfrm rot="1800000">
            <a:off x="7750175" y="5386388"/>
            <a:ext cx="887413" cy="769937"/>
          </a:xfrm>
          <a:prstGeom prst="hexagon">
            <a:avLst>
              <a:gd name="adj" fmla="val 28814"/>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1927" name="Line 8">
            <a:extLst>
              <a:ext uri="{FF2B5EF4-FFF2-40B4-BE49-F238E27FC236}">
                <a16:creationId xmlns:a16="http://schemas.microsoft.com/office/drawing/2014/main" id="{36F2FADD-24A2-606F-04D6-3D4DD5FD3F3E}"/>
              </a:ext>
            </a:extLst>
          </p:cNvPr>
          <p:cNvSpPr>
            <a:spLocks noChangeShapeType="1"/>
          </p:cNvSpPr>
          <p:nvPr/>
        </p:nvSpPr>
        <p:spPr bwMode="auto">
          <a:xfrm flipV="1">
            <a:off x="7813675" y="5748338"/>
            <a:ext cx="423863" cy="241300"/>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28" name="Line 9">
            <a:extLst>
              <a:ext uri="{FF2B5EF4-FFF2-40B4-BE49-F238E27FC236}">
                <a16:creationId xmlns:a16="http://schemas.microsoft.com/office/drawing/2014/main" id="{03254C59-A6B6-C5BD-1E73-568DBCC0D23F}"/>
              </a:ext>
            </a:extLst>
          </p:cNvPr>
          <p:cNvSpPr>
            <a:spLocks noChangeShapeType="1"/>
          </p:cNvSpPr>
          <p:nvPr/>
        </p:nvSpPr>
        <p:spPr bwMode="auto">
          <a:xfrm flipH="1" flipV="1">
            <a:off x="7823200" y="5572125"/>
            <a:ext cx="0" cy="4032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29" name="AutoShape 10">
            <a:extLst>
              <a:ext uri="{FF2B5EF4-FFF2-40B4-BE49-F238E27FC236}">
                <a16:creationId xmlns:a16="http://schemas.microsoft.com/office/drawing/2014/main" id="{C077684C-F2BD-C9A1-4C58-0320F29C89D6}"/>
              </a:ext>
            </a:extLst>
          </p:cNvPr>
          <p:cNvSpPr>
            <a:spLocks noChangeArrowheads="1"/>
          </p:cNvSpPr>
          <p:nvPr/>
        </p:nvSpPr>
        <p:spPr bwMode="auto">
          <a:xfrm>
            <a:off x="854075" y="2247900"/>
            <a:ext cx="974725" cy="806450"/>
          </a:xfrm>
          <a:prstGeom prst="hexagon">
            <a:avLst>
              <a:gd name="adj" fmla="val 30217"/>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1930" name="Line 11">
            <a:extLst>
              <a:ext uri="{FF2B5EF4-FFF2-40B4-BE49-F238E27FC236}">
                <a16:creationId xmlns:a16="http://schemas.microsoft.com/office/drawing/2014/main" id="{7F7F24EF-CB89-C292-5156-C14341940C55}"/>
              </a:ext>
            </a:extLst>
          </p:cNvPr>
          <p:cNvSpPr>
            <a:spLocks noChangeShapeType="1"/>
          </p:cNvSpPr>
          <p:nvPr/>
        </p:nvSpPr>
        <p:spPr bwMode="auto">
          <a:xfrm>
            <a:off x="1095375" y="3074988"/>
            <a:ext cx="4714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31" name="Line 12">
            <a:extLst>
              <a:ext uri="{FF2B5EF4-FFF2-40B4-BE49-F238E27FC236}">
                <a16:creationId xmlns:a16="http://schemas.microsoft.com/office/drawing/2014/main" id="{FAD9EF31-045A-FB57-F31C-95B105CB25B9}"/>
              </a:ext>
            </a:extLst>
          </p:cNvPr>
          <p:cNvSpPr>
            <a:spLocks noChangeShapeType="1"/>
          </p:cNvSpPr>
          <p:nvPr/>
        </p:nvSpPr>
        <p:spPr bwMode="auto">
          <a:xfrm flipH="1" flipV="1">
            <a:off x="858838" y="2667000"/>
            <a:ext cx="236537"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32" name="Line 13">
            <a:extLst>
              <a:ext uri="{FF2B5EF4-FFF2-40B4-BE49-F238E27FC236}">
                <a16:creationId xmlns:a16="http://schemas.microsoft.com/office/drawing/2014/main" id="{D95FB978-72B4-C461-1CB6-29AAD30428F6}"/>
              </a:ext>
            </a:extLst>
          </p:cNvPr>
          <p:cNvSpPr>
            <a:spLocks noChangeShapeType="1"/>
          </p:cNvSpPr>
          <p:nvPr/>
        </p:nvSpPr>
        <p:spPr bwMode="auto">
          <a:xfrm flipV="1">
            <a:off x="7485063" y="3143250"/>
            <a:ext cx="708025" cy="4032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33" name="Line 14">
            <a:extLst>
              <a:ext uri="{FF2B5EF4-FFF2-40B4-BE49-F238E27FC236}">
                <a16:creationId xmlns:a16="http://schemas.microsoft.com/office/drawing/2014/main" id="{9C7C7D04-983B-8137-FA92-D5B9295CB187}"/>
              </a:ext>
            </a:extLst>
          </p:cNvPr>
          <p:cNvSpPr>
            <a:spLocks noChangeShapeType="1"/>
          </p:cNvSpPr>
          <p:nvPr/>
        </p:nvSpPr>
        <p:spPr bwMode="auto">
          <a:xfrm flipV="1">
            <a:off x="7485063" y="2660650"/>
            <a:ext cx="0" cy="885825"/>
          </a:xfrm>
          <a:prstGeom prst="line">
            <a:avLst/>
          </a:prstGeom>
          <a:noFill/>
          <a:ln w="25400">
            <a:solidFill>
              <a:srgbClr val="CC00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34" name="Text Box 15">
            <a:extLst>
              <a:ext uri="{FF2B5EF4-FFF2-40B4-BE49-F238E27FC236}">
                <a16:creationId xmlns:a16="http://schemas.microsoft.com/office/drawing/2014/main" id="{FC8C10AA-D6BA-1BD3-41A6-0140E4DC2984}"/>
              </a:ext>
            </a:extLst>
          </p:cNvPr>
          <p:cNvSpPr txBox="1">
            <a:spLocks noChangeArrowheads="1"/>
          </p:cNvSpPr>
          <p:nvPr/>
        </p:nvSpPr>
        <p:spPr bwMode="auto">
          <a:xfrm>
            <a:off x="7708900" y="3224213"/>
            <a:ext cx="4730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a</a:t>
            </a:r>
            <a:r>
              <a:rPr lang="es-ES" altLang="es-ES" sz="2500" b="1" baseline="30000">
                <a:solidFill>
                  <a:srgbClr val="CC00CC"/>
                </a:solidFill>
                <a:latin typeface="Times New Roman" panose="02020603050405020304" pitchFamily="18" charset="0"/>
              </a:rPr>
              <a:t>*</a:t>
            </a:r>
          </a:p>
        </p:txBody>
      </p:sp>
      <p:sp>
        <p:nvSpPr>
          <p:cNvPr id="81935" name="Text Box 16">
            <a:extLst>
              <a:ext uri="{FF2B5EF4-FFF2-40B4-BE49-F238E27FC236}">
                <a16:creationId xmlns:a16="http://schemas.microsoft.com/office/drawing/2014/main" id="{2D708F35-B885-4522-ABC7-0065B4611C65}"/>
              </a:ext>
            </a:extLst>
          </p:cNvPr>
          <p:cNvSpPr txBox="1">
            <a:spLocks noChangeArrowheads="1"/>
          </p:cNvSpPr>
          <p:nvPr/>
        </p:nvSpPr>
        <p:spPr bwMode="auto">
          <a:xfrm>
            <a:off x="7080250" y="2820988"/>
            <a:ext cx="47148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b</a:t>
            </a:r>
            <a:r>
              <a:rPr lang="es-ES" altLang="es-ES" sz="2500" b="1" baseline="30000">
                <a:solidFill>
                  <a:srgbClr val="CC00CC"/>
                </a:solidFill>
                <a:latin typeface="Times New Roman" panose="02020603050405020304" pitchFamily="18" charset="0"/>
              </a:rPr>
              <a:t>*</a:t>
            </a:r>
          </a:p>
        </p:txBody>
      </p:sp>
      <p:sp>
        <p:nvSpPr>
          <p:cNvPr id="81936" name="AutoShape 17">
            <a:extLst>
              <a:ext uri="{FF2B5EF4-FFF2-40B4-BE49-F238E27FC236}">
                <a16:creationId xmlns:a16="http://schemas.microsoft.com/office/drawing/2014/main" id="{F5630A65-CBBE-D423-8956-85930728E0EC}"/>
              </a:ext>
            </a:extLst>
          </p:cNvPr>
          <p:cNvSpPr>
            <a:spLocks noChangeAspect="1" noChangeArrowheads="1"/>
          </p:cNvSpPr>
          <p:nvPr/>
        </p:nvSpPr>
        <p:spPr bwMode="auto">
          <a:xfrm>
            <a:off x="2517775" y="2244725"/>
            <a:ext cx="1909763" cy="1625600"/>
          </a:xfrm>
          <a:prstGeom prst="hexagon">
            <a:avLst>
              <a:gd name="adj" fmla="val 3011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1937" name="Line 18">
            <a:extLst>
              <a:ext uri="{FF2B5EF4-FFF2-40B4-BE49-F238E27FC236}">
                <a16:creationId xmlns:a16="http://schemas.microsoft.com/office/drawing/2014/main" id="{85ABF0A8-4AB8-25C2-778D-8BB7C5EAA650}"/>
              </a:ext>
            </a:extLst>
          </p:cNvPr>
          <p:cNvSpPr>
            <a:spLocks noChangeAspect="1" noChangeShapeType="1"/>
          </p:cNvSpPr>
          <p:nvPr/>
        </p:nvSpPr>
        <p:spPr bwMode="auto">
          <a:xfrm flipH="1" flipV="1">
            <a:off x="2522538" y="3076575"/>
            <a:ext cx="471487" cy="80645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38" name="Line 19">
            <a:extLst>
              <a:ext uri="{FF2B5EF4-FFF2-40B4-BE49-F238E27FC236}">
                <a16:creationId xmlns:a16="http://schemas.microsoft.com/office/drawing/2014/main" id="{42178FC3-C186-A4B3-FEC1-3A13017C0062}"/>
              </a:ext>
            </a:extLst>
          </p:cNvPr>
          <p:cNvSpPr>
            <a:spLocks noChangeShapeType="1"/>
          </p:cNvSpPr>
          <p:nvPr/>
        </p:nvSpPr>
        <p:spPr bwMode="auto">
          <a:xfrm>
            <a:off x="3011488" y="3883025"/>
            <a:ext cx="944562"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39" name="Text Box 20">
            <a:extLst>
              <a:ext uri="{FF2B5EF4-FFF2-40B4-BE49-F238E27FC236}">
                <a16:creationId xmlns:a16="http://schemas.microsoft.com/office/drawing/2014/main" id="{D00CF593-9110-0140-2E55-170824451F6F}"/>
              </a:ext>
            </a:extLst>
          </p:cNvPr>
          <p:cNvSpPr txBox="1">
            <a:spLocks noChangeArrowheads="1"/>
          </p:cNvSpPr>
          <p:nvPr/>
        </p:nvSpPr>
        <p:spPr bwMode="auto">
          <a:xfrm>
            <a:off x="1157288" y="2997200"/>
            <a:ext cx="236537"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a</a:t>
            </a:r>
          </a:p>
        </p:txBody>
      </p:sp>
      <p:sp>
        <p:nvSpPr>
          <p:cNvPr id="81940" name="Text Box 21">
            <a:extLst>
              <a:ext uri="{FF2B5EF4-FFF2-40B4-BE49-F238E27FC236}">
                <a16:creationId xmlns:a16="http://schemas.microsoft.com/office/drawing/2014/main" id="{9EBD3251-BAFF-F17E-C2D8-944344357DC0}"/>
              </a:ext>
            </a:extLst>
          </p:cNvPr>
          <p:cNvSpPr txBox="1">
            <a:spLocks noChangeArrowheads="1"/>
          </p:cNvSpPr>
          <p:nvPr/>
        </p:nvSpPr>
        <p:spPr bwMode="auto">
          <a:xfrm>
            <a:off x="628650" y="2724150"/>
            <a:ext cx="236538"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b</a:t>
            </a:r>
          </a:p>
        </p:txBody>
      </p:sp>
      <p:sp>
        <p:nvSpPr>
          <p:cNvPr id="81941" name="Text Box 22">
            <a:extLst>
              <a:ext uri="{FF2B5EF4-FFF2-40B4-BE49-F238E27FC236}">
                <a16:creationId xmlns:a16="http://schemas.microsoft.com/office/drawing/2014/main" id="{7F6B2DAD-AD39-C697-4CB3-D232A27E5CC6}"/>
              </a:ext>
            </a:extLst>
          </p:cNvPr>
          <p:cNvSpPr txBox="1">
            <a:spLocks noChangeArrowheads="1"/>
          </p:cNvSpPr>
          <p:nvPr/>
        </p:nvSpPr>
        <p:spPr bwMode="auto">
          <a:xfrm>
            <a:off x="315913" y="4722813"/>
            <a:ext cx="4721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s-ES" altLang="es-ES" b="1">
                <a:solidFill>
                  <a:srgbClr val="FFFF00"/>
                </a:solidFill>
              </a:rPr>
              <a:t>Monkhorst-Pack SuperCell</a:t>
            </a:r>
          </a:p>
        </p:txBody>
      </p:sp>
      <p:graphicFrame>
        <p:nvGraphicFramePr>
          <p:cNvPr id="81942" name="Object 23">
            <a:extLst>
              <a:ext uri="{FF2B5EF4-FFF2-40B4-BE49-F238E27FC236}">
                <a16:creationId xmlns:a16="http://schemas.microsoft.com/office/drawing/2014/main" id="{DAF0573F-D3A6-0986-5DA8-C4AEAF774EDB}"/>
              </a:ext>
            </a:extLst>
          </p:cNvPr>
          <p:cNvGraphicFramePr>
            <a:graphicFrameLocks noChangeAspect="1"/>
          </p:cNvGraphicFramePr>
          <p:nvPr/>
        </p:nvGraphicFramePr>
        <p:xfrm>
          <a:off x="825500" y="5641975"/>
          <a:ext cx="984250" cy="955675"/>
        </p:xfrm>
        <a:graphic>
          <a:graphicData uri="http://schemas.openxmlformats.org/presentationml/2006/ole">
            <mc:AlternateContent xmlns:mc="http://schemas.openxmlformats.org/markup-compatibility/2006">
              <mc:Choice xmlns:v="urn:schemas-microsoft-com:vml" Requires="v">
                <p:oleObj name="Equation" r:id="rId4" imgW="11112500" imgH="10528300" progId="Equation.DSMT4">
                  <p:embed/>
                </p:oleObj>
              </mc:Choice>
              <mc:Fallback>
                <p:oleObj name="Equation" r:id="rId4" imgW="11112500" imgH="105283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5641975"/>
                        <a:ext cx="9842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43" name="AutoShape 24">
            <a:extLst>
              <a:ext uri="{FF2B5EF4-FFF2-40B4-BE49-F238E27FC236}">
                <a16:creationId xmlns:a16="http://schemas.microsoft.com/office/drawing/2014/main" id="{EF5B3137-03A2-022B-6C17-09D8EB1C2414}"/>
              </a:ext>
            </a:extLst>
          </p:cNvPr>
          <p:cNvSpPr>
            <a:spLocks noChangeArrowheads="1"/>
          </p:cNvSpPr>
          <p:nvPr/>
        </p:nvSpPr>
        <p:spPr bwMode="auto">
          <a:xfrm>
            <a:off x="2281238" y="5803900"/>
            <a:ext cx="944562" cy="563563"/>
          </a:xfrm>
          <a:prstGeom prst="rightArrow">
            <a:avLst>
              <a:gd name="adj1" fmla="val 50000"/>
              <a:gd name="adj2" fmla="val 4190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1944" name="Text Box 25">
            <a:extLst>
              <a:ext uri="{FF2B5EF4-FFF2-40B4-BE49-F238E27FC236}">
                <a16:creationId xmlns:a16="http://schemas.microsoft.com/office/drawing/2014/main" id="{98B8A20A-F4B2-76BC-CF75-64A4EC792D9E}"/>
              </a:ext>
            </a:extLst>
          </p:cNvPr>
          <p:cNvSpPr txBox="1">
            <a:spLocks noChangeArrowheads="1"/>
          </p:cNvSpPr>
          <p:nvPr/>
        </p:nvSpPr>
        <p:spPr bwMode="auto">
          <a:xfrm>
            <a:off x="393700" y="1612900"/>
            <a:ext cx="1730375"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EA1600"/>
                </a:solidFill>
                <a:latin typeface="Times New Roman" panose="02020603050405020304" pitchFamily="18" charset="0"/>
              </a:rPr>
              <a:t>Real Space</a:t>
            </a:r>
          </a:p>
        </p:txBody>
      </p:sp>
      <p:sp>
        <p:nvSpPr>
          <p:cNvPr id="81945" name="Text Box 26">
            <a:extLst>
              <a:ext uri="{FF2B5EF4-FFF2-40B4-BE49-F238E27FC236}">
                <a16:creationId xmlns:a16="http://schemas.microsoft.com/office/drawing/2014/main" id="{71C35AA0-725A-CD6A-A56A-663B311A2AA3}"/>
              </a:ext>
            </a:extLst>
          </p:cNvPr>
          <p:cNvSpPr txBox="1">
            <a:spLocks noChangeArrowheads="1"/>
          </p:cNvSpPr>
          <p:nvPr/>
        </p:nvSpPr>
        <p:spPr bwMode="auto">
          <a:xfrm>
            <a:off x="6607175" y="1612900"/>
            <a:ext cx="2517775"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Reciprocal Space</a:t>
            </a:r>
          </a:p>
        </p:txBody>
      </p:sp>
      <p:sp>
        <p:nvSpPr>
          <p:cNvPr id="81946" name="Text Box 27">
            <a:extLst>
              <a:ext uri="{FF2B5EF4-FFF2-40B4-BE49-F238E27FC236}">
                <a16:creationId xmlns:a16="http://schemas.microsoft.com/office/drawing/2014/main" id="{D56B44AB-2778-844C-38DA-A1ED19A88F00}"/>
              </a:ext>
            </a:extLst>
          </p:cNvPr>
          <p:cNvSpPr txBox="1">
            <a:spLocks noChangeArrowheads="1"/>
          </p:cNvSpPr>
          <p:nvPr/>
        </p:nvSpPr>
        <p:spPr bwMode="auto">
          <a:xfrm>
            <a:off x="6607175" y="4756150"/>
            <a:ext cx="2517775" cy="484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es-ES" sz="2500" b="1">
                <a:solidFill>
                  <a:srgbClr val="CC00CC"/>
                </a:solidFill>
                <a:latin typeface="Times New Roman" panose="02020603050405020304" pitchFamily="18" charset="0"/>
              </a:rPr>
              <a:t>Reciprocal Space</a:t>
            </a:r>
          </a:p>
        </p:txBody>
      </p:sp>
      <p:sp>
        <p:nvSpPr>
          <p:cNvPr id="372764" name="Text Box 28">
            <a:extLst>
              <a:ext uri="{FF2B5EF4-FFF2-40B4-BE49-F238E27FC236}">
                <a16:creationId xmlns:a16="http://schemas.microsoft.com/office/drawing/2014/main" id="{CA5BABCA-E4E6-4156-268F-62160E9DB4E5}"/>
              </a:ext>
            </a:extLst>
          </p:cNvPr>
          <p:cNvSpPr txBox="1">
            <a:spLocks noChangeArrowheads="1"/>
          </p:cNvSpPr>
          <p:nvPr/>
        </p:nvSpPr>
        <p:spPr bwMode="auto">
          <a:xfrm>
            <a:off x="3225800" y="5562600"/>
            <a:ext cx="3146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buFontTx/>
              <a:buChar char="•"/>
            </a:pPr>
            <a:r>
              <a:rPr lang="es-ES" altLang="es-ES" b="1">
                <a:solidFill>
                  <a:srgbClr val="00FF00"/>
                </a:solidFill>
              </a:rPr>
              <a:t> 4 k-points in 1BZ</a:t>
            </a:r>
          </a:p>
        </p:txBody>
      </p:sp>
      <p:sp>
        <p:nvSpPr>
          <p:cNvPr id="372765" name="AutoShape 29">
            <a:extLst>
              <a:ext uri="{FF2B5EF4-FFF2-40B4-BE49-F238E27FC236}">
                <a16:creationId xmlns:a16="http://schemas.microsoft.com/office/drawing/2014/main" id="{D57C7439-4C3C-2149-D26E-FD57EA4816B5}"/>
              </a:ext>
            </a:extLst>
          </p:cNvPr>
          <p:cNvSpPr>
            <a:spLocks noChangeArrowheads="1"/>
          </p:cNvSpPr>
          <p:nvPr/>
        </p:nvSpPr>
        <p:spPr bwMode="auto">
          <a:xfrm rot="-5400000">
            <a:off x="5569744" y="4279106"/>
            <a:ext cx="1209675" cy="550863"/>
          </a:xfrm>
          <a:prstGeom prst="curvedDownArrow">
            <a:avLst>
              <a:gd name="adj1" fmla="val 43919"/>
              <a:gd name="adj2" fmla="val 87839"/>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72766" name="Text Box 30">
            <a:extLst>
              <a:ext uri="{FF2B5EF4-FFF2-40B4-BE49-F238E27FC236}">
                <a16:creationId xmlns:a16="http://schemas.microsoft.com/office/drawing/2014/main" id="{9E51B2CD-FE49-D440-F39C-7BFC9660D1C1}"/>
              </a:ext>
            </a:extLst>
          </p:cNvPr>
          <p:cNvSpPr txBox="1">
            <a:spLocks noChangeArrowheads="1"/>
          </p:cNvSpPr>
          <p:nvPr/>
        </p:nvSpPr>
        <p:spPr bwMode="auto">
          <a:xfrm>
            <a:off x="3225800" y="6045200"/>
            <a:ext cx="3146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buFontTx/>
              <a:buChar char="•"/>
            </a:pPr>
            <a:r>
              <a:rPr lang="es-ES" altLang="es-ES" b="1">
                <a:solidFill>
                  <a:srgbClr val="FFFF00"/>
                </a:solidFill>
              </a:rPr>
              <a:t> Symmetry is kept</a:t>
            </a:r>
          </a:p>
        </p:txBody>
      </p:sp>
      <p:grpSp>
        <p:nvGrpSpPr>
          <p:cNvPr id="372767" name="Group 31">
            <a:extLst>
              <a:ext uri="{FF2B5EF4-FFF2-40B4-BE49-F238E27FC236}">
                <a16:creationId xmlns:a16="http://schemas.microsoft.com/office/drawing/2014/main" id="{83EA9EE9-E705-5212-38B8-A471170699CA}"/>
              </a:ext>
            </a:extLst>
          </p:cNvPr>
          <p:cNvGrpSpPr>
            <a:grpSpLocks/>
          </p:cNvGrpSpPr>
          <p:nvPr/>
        </p:nvGrpSpPr>
        <p:grpSpPr bwMode="auto">
          <a:xfrm>
            <a:off x="7394575" y="2820988"/>
            <a:ext cx="550863" cy="806450"/>
            <a:chOff x="4512" y="1680"/>
            <a:chExt cx="336" cy="480"/>
          </a:xfrm>
        </p:grpSpPr>
        <p:sp>
          <p:nvSpPr>
            <p:cNvPr id="81952" name="Oval 32">
              <a:extLst>
                <a:ext uri="{FF2B5EF4-FFF2-40B4-BE49-F238E27FC236}">
                  <a16:creationId xmlns:a16="http://schemas.microsoft.com/office/drawing/2014/main" id="{FECB018B-27A2-A58B-4C12-B968CD01CA24}"/>
                </a:ext>
              </a:extLst>
            </p:cNvPr>
            <p:cNvSpPr>
              <a:spLocks noChangeArrowheads="1"/>
            </p:cNvSpPr>
            <p:nvPr/>
          </p:nvSpPr>
          <p:spPr bwMode="auto">
            <a:xfrm>
              <a:off x="4526" y="1810"/>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1953" name="Oval 33">
              <a:extLst>
                <a:ext uri="{FF2B5EF4-FFF2-40B4-BE49-F238E27FC236}">
                  <a16:creationId xmlns:a16="http://schemas.microsoft.com/office/drawing/2014/main" id="{EB0302E8-1E02-E811-33FC-3DBD805D4F4D}"/>
                </a:ext>
              </a:extLst>
            </p:cNvPr>
            <p:cNvSpPr>
              <a:spLocks noChangeArrowheads="1"/>
            </p:cNvSpPr>
            <p:nvPr/>
          </p:nvSpPr>
          <p:spPr bwMode="auto">
            <a:xfrm>
              <a:off x="4512" y="2064"/>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1954" name="Oval 34">
              <a:extLst>
                <a:ext uri="{FF2B5EF4-FFF2-40B4-BE49-F238E27FC236}">
                  <a16:creationId xmlns:a16="http://schemas.microsoft.com/office/drawing/2014/main" id="{374C3B91-4531-030E-C222-B625D706A5A6}"/>
                </a:ext>
              </a:extLst>
            </p:cNvPr>
            <p:cNvSpPr>
              <a:spLocks noChangeArrowheads="1"/>
            </p:cNvSpPr>
            <p:nvPr/>
          </p:nvSpPr>
          <p:spPr bwMode="auto">
            <a:xfrm>
              <a:off x="4746" y="1934"/>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1955" name="Oval 35">
              <a:extLst>
                <a:ext uri="{FF2B5EF4-FFF2-40B4-BE49-F238E27FC236}">
                  <a16:creationId xmlns:a16="http://schemas.microsoft.com/office/drawing/2014/main" id="{C39F81C4-368E-957B-E857-49A89C7A0F28}"/>
                </a:ext>
              </a:extLst>
            </p:cNvPr>
            <p:cNvSpPr>
              <a:spLocks noChangeArrowheads="1"/>
            </p:cNvSpPr>
            <p:nvPr/>
          </p:nvSpPr>
          <p:spPr bwMode="auto">
            <a:xfrm>
              <a:off x="4752" y="1680"/>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sp>
        <p:nvSpPr>
          <p:cNvPr id="81951" name="Rectangle 36">
            <a:extLst>
              <a:ext uri="{FF2B5EF4-FFF2-40B4-BE49-F238E27FC236}">
                <a16:creationId xmlns:a16="http://schemas.microsoft.com/office/drawing/2014/main" id="{E3D44977-354A-9391-60A9-6CF106E8190B}"/>
              </a:ext>
            </a:extLst>
          </p:cNvPr>
          <p:cNvSpPr>
            <a:spLocks noChangeArrowheads="1"/>
          </p:cNvSpPr>
          <p:nvPr/>
        </p:nvSpPr>
        <p:spPr bwMode="auto">
          <a:xfrm>
            <a:off x="0" y="0"/>
            <a:ext cx="1038383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When choosing a supercell, try to preserve the symmetry0f the underlying unit cell.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372765"/>
                                        </p:tgtEl>
                                        <p:attrNameLst>
                                          <p:attrName>style.visibility</p:attrName>
                                        </p:attrNameLst>
                                      </p:cBhvr>
                                      <p:to>
                                        <p:strVal val="visible"/>
                                      </p:to>
                                    </p:set>
                                    <p:anim calcmode="lin" valueType="num">
                                      <p:cBhvr>
                                        <p:cTn id="7" dur="500" fill="hold"/>
                                        <p:tgtEl>
                                          <p:spTgt spid="372765"/>
                                        </p:tgtEl>
                                        <p:attrNameLst>
                                          <p:attrName>ppt_w</p:attrName>
                                        </p:attrNameLst>
                                      </p:cBhvr>
                                      <p:tavLst>
                                        <p:tav tm="0">
                                          <p:val>
                                            <p:fltVal val="0"/>
                                          </p:val>
                                        </p:tav>
                                        <p:tav tm="100000">
                                          <p:val>
                                            <p:strVal val="#ppt_w"/>
                                          </p:val>
                                        </p:tav>
                                      </p:tavLst>
                                    </p:anim>
                                    <p:anim calcmode="lin" valueType="num">
                                      <p:cBhvr>
                                        <p:cTn id="8" dur="500" fill="hold"/>
                                        <p:tgtEl>
                                          <p:spTgt spid="372765"/>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72741"/>
                                        </p:tgtEl>
                                        <p:attrNameLst>
                                          <p:attrName>style.visibility</p:attrName>
                                        </p:attrNameLst>
                                      </p:cBhvr>
                                      <p:to>
                                        <p:strVal val="visible"/>
                                      </p:to>
                                    </p:set>
                                    <p:animEffect transition="in" filter="fade">
                                      <p:cBhvr>
                                        <p:cTn id="11" dur="2000"/>
                                        <p:tgtEl>
                                          <p:spTgt spid="3727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7276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7276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72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64" grpId="0"/>
      <p:bldP spid="37276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82945" name="Picture 2">
            <a:extLst>
              <a:ext uri="{FF2B5EF4-FFF2-40B4-BE49-F238E27FC236}">
                <a16:creationId xmlns:a16="http://schemas.microsoft.com/office/drawing/2014/main" id="{01FA738F-2A99-8699-6ADF-9C1266D1A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33" b="39769"/>
          <a:stretch>
            <a:fillRect/>
          </a:stretch>
        </p:blipFill>
        <p:spPr bwMode="auto">
          <a:xfrm>
            <a:off x="393700" y="1612900"/>
            <a:ext cx="457676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6" name="Freeform 3">
            <a:extLst>
              <a:ext uri="{FF2B5EF4-FFF2-40B4-BE49-F238E27FC236}">
                <a16:creationId xmlns:a16="http://schemas.microsoft.com/office/drawing/2014/main" id="{FAA2C26A-AFF3-6F7C-43B8-C2DDBD206907}"/>
              </a:ext>
            </a:extLst>
          </p:cNvPr>
          <p:cNvSpPr>
            <a:spLocks/>
          </p:cNvSpPr>
          <p:nvPr/>
        </p:nvSpPr>
        <p:spPr bwMode="auto">
          <a:xfrm>
            <a:off x="2281238" y="3489325"/>
            <a:ext cx="2124075" cy="403225"/>
          </a:xfrm>
          <a:custGeom>
            <a:avLst/>
            <a:gdLst>
              <a:gd name="T0" fmla="*/ 386804547 w 1296"/>
              <a:gd name="T1" fmla="*/ 677460003 h 240"/>
              <a:gd name="T2" fmla="*/ 0 w 1296"/>
              <a:gd name="T3" fmla="*/ 0 h 240"/>
              <a:gd name="T4" fmla="*/ 2147483646 w 1296"/>
              <a:gd name="T5" fmla="*/ 0 h 240"/>
              <a:gd name="T6" fmla="*/ 2147483646 w 1296"/>
              <a:gd name="T7" fmla="*/ 677460003 h 240"/>
              <a:gd name="T8" fmla="*/ 386804547 w 1296"/>
              <a:gd name="T9" fmla="*/ 67746000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240">
                <a:moveTo>
                  <a:pt x="144" y="240"/>
                </a:moveTo>
                <a:lnTo>
                  <a:pt x="0" y="0"/>
                </a:lnTo>
                <a:lnTo>
                  <a:pt x="1152" y="0"/>
                </a:lnTo>
                <a:lnTo>
                  <a:pt x="1296" y="240"/>
                </a:lnTo>
                <a:lnTo>
                  <a:pt x="144" y="24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47" name="Line 4">
            <a:extLst>
              <a:ext uri="{FF2B5EF4-FFF2-40B4-BE49-F238E27FC236}">
                <a16:creationId xmlns:a16="http://schemas.microsoft.com/office/drawing/2014/main" id="{FF78CACC-48EB-337F-B6EF-4DD3A59F28B6}"/>
              </a:ext>
            </a:extLst>
          </p:cNvPr>
          <p:cNvSpPr>
            <a:spLocks noChangeShapeType="1"/>
          </p:cNvSpPr>
          <p:nvPr/>
        </p:nvSpPr>
        <p:spPr bwMode="auto">
          <a:xfrm>
            <a:off x="2530475" y="3887788"/>
            <a:ext cx="188753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48" name="Line 5">
            <a:extLst>
              <a:ext uri="{FF2B5EF4-FFF2-40B4-BE49-F238E27FC236}">
                <a16:creationId xmlns:a16="http://schemas.microsoft.com/office/drawing/2014/main" id="{D4FEC31F-7F34-5F29-B96C-4A4D7A046C11}"/>
              </a:ext>
            </a:extLst>
          </p:cNvPr>
          <p:cNvSpPr>
            <a:spLocks noChangeShapeType="1"/>
          </p:cNvSpPr>
          <p:nvPr/>
        </p:nvSpPr>
        <p:spPr bwMode="auto">
          <a:xfrm flipH="1" flipV="1">
            <a:off x="2292350" y="3489325"/>
            <a:ext cx="236538"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373766" name="Group 6">
            <a:extLst>
              <a:ext uri="{FF2B5EF4-FFF2-40B4-BE49-F238E27FC236}">
                <a16:creationId xmlns:a16="http://schemas.microsoft.com/office/drawing/2014/main" id="{01D160C8-551B-12CC-3438-1839D93AE56D}"/>
              </a:ext>
            </a:extLst>
          </p:cNvPr>
          <p:cNvGrpSpPr>
            <a:grpSpLocks/>
          </p:cNvGrpSpPr>
          <p:nvPr/>
        </p:nvGrpSpPr>
        <p:grpSpPr bwMode="auto">
          <a:xfrm>
            <a:off x="6607175" y="4756150"/>
            <a:ext cx="3225800" cy="2014538"/>
            <a:chOff x="4032" y="2832"/>
            <a:chExt cx="1968" cy="1200"/>
          </a:xfrm>
        </p:grpSpPr>
        <p:pic>
          <p:nvPicPr>
            <p:cNvPr id="82964" name="Picture 7">
              <a:extLst>
                <a:ext uri="{FF2B5EF4-FFF2-40B4-BE49-F238E27FC236}">
                  <a16:creationId xmlns:a16="http://schemas.microsoft.com/office/drawing/2014/main" id="{43FB0B1A-9E80-A585-ACD6-114CD9D2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25" t="21146" r="5882" b="34802"/>
            <a:stretch>
              <a:fillRect/>
            </a:stretch>
          </p:blipFill>
          <p:spPr bwMode="auto">
            <a:xfrm>
              <a:off x="4032" y="2832"/>
              <a:ext cx="196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5" name="Freeform 8">
              <a:extLst>
                <a:ext uri="{FF2B5EF4-FFF2-40B4-BE49-F238E27FC236}">
                  <a16:creationId xmlns:a16="http://schemas.microsoft.com/office/drawing/2014/main" id="{D5553EAB-BB23-5633-06A5-EC38DBC055E8}"/>
                </a:ext>
              </a:extLst>
            </p:cNvPr>
            <p:cNvSpPr>
              <a:spLocks/>
            </p:cNvSpPr>
            <p:nvPr/>
          </p:nvSpPr>
          <p:spPr bwMode="auto">
            <a:xfrm>
              <a:off x="4842" y="3156"/>
              <a:ext cx="96" cy="576"/>
            </a:xfrm>
            <a:custGeom>
              <a:avLst/>
              <a:gdLst>
                <a:gd name="T0" fmla="*/ 0 w 96"/>
                <a:gd name="T1" fmla="*/ 576 h 576"/>
                <a:gd name="T2" fmla="*/ 96 w 96"/>
                <a:gd name="T3" fmla="*/ 528 h 576"/>
                <a:gd name="T4" fmla="*/ 96 w 96"/>
                <a:gd name="T5" fmla="*/ 0 h 576"/>
                <a:gd name="T6" fmla="*/ 0 w 96"/>
                <a:gd name="T7" fmla="*/ 48 h 576"/>
                <a:gd name="T8" fmla="*/ 0 w 96"/>
                <a:gd name="T9" fmla="*/ 576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576">
                  <a:moveTo>
                    <a:pt x="0" y="576"/>
                  </a:moveTo>
                  <a:lnTo>
                    <a:pt x="96" y="528"/>
                  </a:lnTo>
                  <a:lnTo>
                    <a:pt x="96" y="0"/>
                  </a:lnTo>
                  <a:lnTo>
                    <a:pt x="0" y="48"/>
                  </a:lnTo>
                  <a:lnTo>
                    <a:pt x="0" y="57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66" name="Line 9">
              <a:extLst>
                <a:ext uri="{FF2B5EF4-FFF2-40B4-BE49-F238E27FC236}">
                  <a16:creationId xmlns:a16="http://schemas.microsoft.com/office/drawing/2014/main" id="{798BB7C2-5A15-A412-25E9-3F290A4B83E8}"/>
                </a:ext>
              </a:extLst>
            </p:cNvPr>
            <p:cNvSpPr>
              <a:spLocks noChangeShapeType="1"/>
            </p:cNvSpPr>
            <p:nvPr/>
          </p:nvSpPr>
          <p:spPr bwMode="auto">
            <a:xfrm flipV="1">
              <a:off x="4840" y="3660"/>
              <a:ext cx="125" cy="68"/>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67" name="Line 10">
              <a:extLst>
                <a:ext uri="{FF2B5EF4-FFF2-40B4-BE49-F238E27FC236}">
                  <a16:creationId xmlns:a16="http://schemas.microsoft.com/office/drawing/2014/main" id="{E46E2FE8-3C0B-7563-56D0-1505D8840E9D}"/>
                </a:ext>
              </a:extLst>
            </p:cNvPr>
            <p:cNvSpPr>
              <a:spLocks noChangeShapeType="1"/>
            </p:cNvSpPr>
            <p:nvPr/>
          </p:nvSpPr>
          <p:spPr bwMode="auto">
            <a:xfrm flipH="1" flipV="1">
              <a:off x="4841" y="3202"/>
              <a:ext cx="0" cy="528"/>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82950" name="Picture 11">
            <a:extLst>
              <a:ext uri="{FF2B5EF4-FFF2-40B4-BE49-F238E27FC236}">
                <a16:creationId xmlns:a16="http://schemas.microsoft.com/office/drawing/2014/main" id="{482C8513-F5ED-B998-3014-E905685BA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04" t="36118" r="40065" b="32170"/>
          <a:stretch>
            <a:fillRect/>
          </a:stretch>
        </p:blipFill>
        <p:spPr bwMode="auto">
          <a:xfrm>
            <a:off x="6607175" y="1612900"/>
            <a:ext cx="32369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AutoShape 12">
            <a:extLst>
              <a:ext uri="{FF2B5EF4-FFF2-40B4-BE49-F238E27FC236}">
                <a16:creationId xmlns:a16="http://schemas.microsoft.com/office/drawing/2014/main" id="{4547EE09-D936-61B2-1FBA-66E029F2535F}"/>
              </a:ext>
            </a:extLst>
          </p:cNvPr>
          <p:cNvSpPr>
            <a:spLocks noChangeAspect="1" noChangeArrowheads="1"/>
          </p:cNvSpPr>
          <p:nvPr/>
        </p:nvSpPr>
        <p:spPr bwMode="auto">
          <a:xfrm rot="1919497">
            <a:off x="7375525" y="2344738"/>
            <a:ext cx="1655763" cy="1501775"/>
          </a:xfrm>
          <a:prstGeom prst="hexagon">
            <a:avLst>
              <a:gd name="adj" fmla="val 28901"/>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2952" name="Line 13">
            <a:extLst>
              <a:ext uri="{FF2B5EF4-FFF2-40B4-BE49-F238E27FC236}">
                <a16:creationId xmlns:a16="http://schemas.microsoft.com/office/drawing/2014/main" id="{AE51F23F-6BE0-C94D-D9EE-C4DFCB743870}"/>
              </a:ext>
            </a:extLst>
          </p:cNvPr>
          <p:cNvSpPr>
            <a:spLocks noChangeShapeType="1"/>
          </p:cNvSpPr>
          <p:nvPr/>
        </p:nvSpPr>
        <p:spPr bwMode="auto">
          <a:xfrm flipV="1">
            <a:off x="7485063" y="3143250"/>
            <a:ext cx="708025"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53" name="Line 14">
            <a:extLst>
              <a:ext uri="{FF2B5EF4-FFF2-40B4-BE49-F238E27FC236}">
                <a16:creationId xmlns:a16="http://schemas.microsoft.com/office/drawing/2014/main" id="{0B736CB7-A633-354F-8715-83F33755615B}"/>
              </a:ext>
            </a:extLst>
          </p:cNvPr>
          <p:cNvSpPr>
            <a:spLocks noChangeShapeType="1"/>
          </p:cNvSpPr>
          <p:nvPr/>
        </p:nvSpPr>
        <p:spPr bwMode="auto">
          <a:xfrm flipV="1">
            <a:off x="7485063" y="2660650"/>
            <a:ext cx="0" cy="8858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54" name="AutoShape 15">
            <a:extLst>
              <a:ext uri="{FF2B5EF4-FFF2-40B4-BE49-F238E27FC236}">
                <a16:creationId xmlns:a16="http://schemas.microsoft.com/office/drawing/2014/main" id="{E67E8876-A75C-0090-9F7E-B74DC57E445F}"/>
              </a:ext>
            </a:extLst>
          </p:cNvPr>
          <p:cNvSpPr>
            <a:spLocks noChangeArrowheads="1"/>
          </p:cNvSpPr>
          <p:nvPr/>
        </p:nvSpPr>
        <p:spPr bwMode="auto">
          <a:xfrm>
            <a:off x="854075" y="2247900"/>
            <a:ext cx="974725" cy="806450"/>
          </a:xfrm>
          <a:prstGeom prst="hexagon">
            <a:avLst>
              <a:gd name="adj" fmla="val 30217"/>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2955" name="Line 16">
            <a:extLst>
              <a:ext uri="{FF2B5EF4-FFF2-40B4-BE49-F238E27FC236}">
                <a16:creationId xmlns:a16="http://schemas.microsoft.com/office/drawing/2014/main" id="{A99BF80B-FD50-3886-7705-02028D2D67F7}"/>
              </a:ext>
            </a:extLst>
          </p:cNvPr>
          <p:cNvSpPr>
            <a:spLocks noChangeShapeType="1"/>
          </p:cNvSpPr>
          <p:nvPr/>
        </p:nvSpPr>
        <p:spPr bwMode="auto">
          <a:xfrm>
            <a:off x="1095375" y="3074988"/>
            <a:ext cx="4714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56" name="Line 17">
            <a:extLst>
              <a:ext uri="{FF2B5EF4-FFF2-40B4-BE49-F238E27FC236}">
                <a16:creationId xmlns:a16="http://schemas.microsoft.com/office/drawing/2014/main" id="{FD0C6781-89B3-68C3-391B-540B5B0E4DE3}"/>
              </a:ext>
            </a:extLst>
          </p:cNvPr>
          <p:cNvSpPr>
            <a:spLocks noChangeShapeType="1"/>
          </p:cNvSpPr>
          <p:nvPr/>
        </p:nvSpPr>
        <p:spPr bwMode="auto">
          <a:xfrm flipH="1" flipV="1">
            <a:off x="858838" y="2667000"/>
            <a:ext cx="236537"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957" name="Text Box 18">
            <a:extLst>
              <a:ext uri="{FF2B5EF4-FFF2-40B4-BE49-F238E27FC236}">
                <a16:creationId xmlns:a16="http://schemas.microsoft.com/office/drawing/2014/main" id="{668A1133-282F-5600-F343-46855C4CBC76}"/>
              </a:ext>
            </a:extLst>
          </p:cNvPr>
          <p:cNvSpPr txBox="1">
            <a:spLocks noChangeArrowheads="1"/>
          </p:cNvSpPr>
          <p:nvPr/>
        </p:nvSpPr>
        <p:spPr bwMode="auto">
          <a:xfrm>
            <a:off x="315913" y="4722813"/>
            <a:ext cx="4721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s-ES" altLang="es-ES" b="1">
                <a:solidFill>
                  <a:srgbClr val="FFFF00"/>
                </a:solidFill>
              </a:rPr>
              <a:t>Monkhorst-Pack SuperCell</a:t>
            </a:r>
          </a:p>
        </p:txBody>
      </p:sp>
      <p:graphicFrame>
        <p:nvGraphicFramePr>
          <p:cNvPr id="82958" name="Object 19">
            <a:extLst>
              <a:ext uri="{FF2B5EF4-FFF2-40B4-BE49-F238E27FC236}">
                <a16:creationId xmlns:a16="http://schemas.microsoft.com/office/drawing/2014/main" id="{452009B2-4746-4ADE-3247-6013E6F10ACD}"/>
              </a:ext>
            </a:extLst>
          </p:cNvPr>
          <p:cNvGraphicFramePr>
            <a:graphicFrameLocks noChangeAspect="1"/>
          </p:cNvGraphicFramePr>
          <p:nvPr/>
        </p:nvGraphicFramePr>
        <p:xfrm>
          <a:off x="825500" y="5641975"/>
          <a:ext cx="984250" cy="955675"/>
        </p:xfrm>
        <a:graphic>
          <a:graphicData uri="http://schemas.openxmlformats.org/presentationml/2006/ole">
            <mc:AlternateContent xmlns:mc="http://schemas.openxmlformats.org/markup-compatibility/2006">
              <mc:Choice xmlns:v="urn:schemas-microsoft-com:vml" Requires="v">
                <p:oleObj name="Equation" r:id="rId5" imgW="11112500" imgH="10528300" progId="Equation.DSMT4">
                  <p:embed/>
                </p:oleObj>
              </mc:Choice>
              <mc:Fallback>
                <p:oleObj name="Equation" r:id="rId5" imgW="11112500" imgH="105283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0" y="5641975"/>
                        <a:ext cx="9842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3780" name="AutoShape 20">
            <a:extLst>
              <a:ext uri="{FF2B5EF4-FFF2-40B4-BE49-F238E27FC236}">
                <a16:creationId xmlns:a16="http://schemas.microsoft.com/office/drawing/2014/main" id="{F6698521-FB5F-160D-0925-E64051C55DE6}"/>
              </a:ext>
            </a:extLst>
          </p:cNvPr>
          <p:cNvSpPr>
            <a:spLocks noChangeArrowheads="1"/>
          </p:cNvSpPr>
          <p:nvPr/>
        </p:nvSpPr>
        <p:spPr bwMode="auto">
          <a:xfrm>
            <a:off x="2281238" y="5803900"/>
            <a:ext cx="944562" cy="563563"/>
          </a:xfrm>
          <a:prstGeom prst="rightArrow">
            <a:avLst>
              <a:gd name="adj1" fmla="val 50000"/>
              <a:gd name="adj2" fmla="val 4190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aphicFrame>
        <p:nvGraphicFramePr>
          <p:cNvPr id="373781" name="Object 21">
            <a:extLst>
              <a:ext uri="{FF2B5EF4-FFF2-40B4-BE49-F238E27FC236}">
                <a16:creationId xmlns:a16="http://schemas.microsoft.com/office/drawing/2014/main" id="{EF3EB304-F59E-E507-6331-02BB508EAB74}"/>
              </a:ext>
            </a:extLst>
          </p:cNvPr>
          <p:cNvGraphicFramePr>
            <a:graphicFrameLocks noChangeAspect="1"/>
          </p:cNvGraphicFramePr>
          <p:nvPr/>
        </p:nvGraphicFramePr>
        <p:xfrm>
          <a:off x="3617913" y="5392738"/>
          <a:ext cx="1373187" cy="1379537"/>
        </p:xfrm>
        <a:graphic>
          <a:graphicData uri="http://schemas.openxmlformats.org/presentationml/2006/ole">
            <mc:AlternateContent xmlns:mc="http://schemas.openxmlformats.org/markup-compatibility/2006">
              <mc:Choice xmlns:v="urn:schemas-microsoft-com:vml" Requires="v">
                <p:oleObj name="Equation" r:id="rId7" imgW="15506700" imgH="15214600" progId="Equation.DSMT4">
                  <p:embed/>
                </p:oleObj>
              </mc:Choice>
              <mc:Fallback>
                <p:oleObj name="Equation" r:id="rId7" imgW="15506700" imgH="1521460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7913" y="5392738"/>
                        <a:ext cx="1373187" cy="137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3782" name="AutoShape 22">
            <a:extLst>
              <a:ext uri="{FF2B5EF4-FFF2-40B4-BE49-F238E27FC236}">
                <a16:creationId xmlns:a16="http://schemas.microsoft.com/office/drawing/2014/main" id="{4CD8CE56-503F-F35D-A072-46B8109E5888}"/>
              </a:ext>
            </a:extLst>
          </p:cNvPr>
          <p:cNvSpPr>
            <a:spLocks noChangeArrowheads="1"/>
          </p:cNvSpPr>
          <p:nvPr/>
        </p:nvSpPr>
        <p:spPr bwMode="auto">
          <a:xfrm>
            <a:off x="5427663" y="5803900"/>
            <a:ext cx="944562" cy="563563"/>
          </a:xfrm>
          <a:prstGeom prst="rightArrow">
            <a:avLst>
              <a:gd name="adj1" fmla="val 50000"/>
              <a:gd name="adj2" fmla="val 4190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2962" name="Rectangle 23">
            <a:extLst>
              <a:ext uri="{FF2B5EF4-FFF2-40B4-BE49-F238E27FC236}">
                <a16:creationId xmlns:a16="http://schemas.microsoft.com/office/drawing/2014/main" id="{1E908814-E8F5-B22E-5356-1442810F0A49}"/>
              </a:ext>
            </a:extLst>
          </p:cNvPr>
          <p:cNvSpPr>
            <a:spLocks noChangeArrowheads="1"/>
          </p:cNvSpPr>
          <p:nvPr/>
        </p:nvSpPr>
        <p:spPr bwMode="auto">
          <a:xfrm>
            <a:off x="0" y="0"/>
            <a:ext cx="1038383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When choosing a supercell, try to preserve the symmetry0f the underlying unit cell. </a:t>
            </a:r>
          </a:p>
        </p:txBody>
      </p:sp>
      <p:sp>
        <p:nvSpPr>
          <p:cNvPr id="82963" name="Text Box 24">
            <a:extLst>
              <a:ext uri="{FF2B5EF4-FFF2-40B4-BE49-F238E27FC236}">
                <a16:creationId xmlns:a16="http://schemas.microsoft.com/office/drawing/2014/main" id="{D3810A50-4F0E-DC0E-41B2-5B629DE70B24}"/>
              </a:ext>
            </a:extLst>
          </p:cNvPr>
          <p:cNvSpPr txBox="1">
            <a:spLocks noChangeArrowheads="1"/>
          </p:cNvSpPr>
          <p:nvPr/>
        </p:nvSpPr>
        <p:spPr bwMode="auto">
          <a:xfrm>
            <a:off x="923925" y="9144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Otherwise, the refolded images of the k-points explicitly included will break the symmetry, inducing spurious geometrical distortions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37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37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37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3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83969" name="Picture 2">
            <a:extLst>
              <a:ext uri="{FF2B5EF4-FFF2-40B4-BE49-F238E27FC236}">
                <a16:creationId xmlns:a16="http://schemas.microsoft.com/office/drawing/2014/main" id="{C721B438-C1C4-D311-9DCE-C83144318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725" t="21146" r="5882" b="34802"/>
          <a:stretch>
            <a:fillRect/>
          </a:stretch>
        </p:blipFill>
        <p:spPr bwMode="auto">
          <a:xfrm>
            <a:off x="6607175" y="4756150"/>
            <a:ext cx="3225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Freeform 3">
            <a:extLst>
              <a:ext uri="{FF2B5EF4-FFF2-40B4-BE49-F238E27FC236}">
                <a16:creationId xmlns:a16="http://schemas.microsoft.com/office/drawing/2014/main" id="{126088CF-ACCC-F0C8-0E3C-EAD05A9AB407}"/>
              </a:ext>
            </a:extLst>
          </p:cNvPr>
          <p:cNvSpPr>
            <a:spLocks/>
          </p:cNvSpPr>
          <p:nvPr/>
        </p:nvSpPr>
        <p:spPr bwMode="auto">
          <a:xfrm>
            <a:off x="7935913" y="5300663"/>
            <a:ext cx="157162" cy="966787"/>
          </a:xfrm>
          <a:custGeom>
            <a:avLst/>
            <a:gdLst>
              <a:gd name="T0" fmla="*/ 0 w 96"/>
              <a:gd name="T1" fmla="*/ 1622703304 h 576"/>
              <a:gd name="T2" fmla="*/ 257290565 w 96"/>
              <a:gd name="T3" fmla="*/ 1487477330 h 576"/>
              <a:gd name="T4" fmla="*/ 257290565 w 96"/>
              <a:gd name="T5" fmla="*/ 0 h 576"/>
              <a:gd name="T6" fmla="*/ 0 w 96"/>
              <a:gd name="T7" fmla="*/ 135225975 h 576"/>
              <a:gd name="T8" fmla="*/ 0 w 96"/>
              <a:gd name="T9" fmla="*/ 1622703304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576">
                <a:moveTo>
                  <a:pt x="0" y="576"/>
                </a:moveTo>
                <a:lnTo>
                  <a:pt x="96" y="528"/>
                </a:lnTo>
                <a:lnTo>
                  <a:pt x="96" y="0"/>
                </a:lnTo>
                <a:lnTo>
                  <a:pt x="0" y="48"/>
                </a:lnTo>
                <a:lnTo>
                  <a:pt x="0" y="57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83971" name="Picture 4">
            <a:extLst>
              <a:ext uri="{FF2B5EF4-FFF2-40B4-BE49-F238E27FC236}">
                <a16:creationId xmlns:a16="http://schemas.microsoft.com/office/drawing/2014/main" id="{2854A12E-EFDC-6108-2BF8-3F106FBB9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33" b="39769"/>
          <a:stretch>
            <a:fillRect/>
          </a:stretch>
        </p:blipFill>
        <p:spPr bwMode="auto">
          <a:xfrm>
            <a:off x="393700" y="1612900"/>
            <a:ext cx="457676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2" name="Freeform 5">
            <a:extLst>
              <a:ext uri="{FF2B5EF4-FFF2-40B4-BE49-F238E27FC236}">
                <a16:creationId xmlns:a16="http://schemas.microsoft.com/office/drawing/2014/main" id="{69A29EF5-EBAA-8B41-942D-72E8B98F2939}"/>
              </a:ext>
            </a:extLst>
          </p:cNvPr>
          <p:cNvSpPr>
            <a:spLocks/>
          </p:cNvSpPr>
          <p:nvPr/>
        </p:nvSpPr>
        <p:spPr bwMode="auto">
          <a:xfrm>
            <a:off x="2281238" y="3489325"/>
            <a:ext cx="2124075" cy="403225"/>
          </a:xfrm>
          <a:custGeom>
            <a:avLst/>
            <a:gdLst>
              <a:gd name="T0" fmla="*/ 386804547 w 1296"/>
              <a:gd name="T1" fmla="*/ 677460003 h 240"/>
              <a:gd name="T2" fmla="*/ 0 w 1296"/>
              <a:gd name="T3" fmla="*/ 0 h 240"/>
              <a:gd name="T4" fmla="*/ 2147483646 w 1296"/>
              <a:gd name="T5" fmla="*/ 0 h 240"/>
              <a:gd name="T6" fmla="*/ 2147483646 w 1296"/>
              <a:gd name="T7" fmla="*/ 677460003 h 240"/>
              <a:gd name="T8" fmla="*/ 386804547 w 1296"/>
              <a:gd name="T9" fmla="*/ 67746000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240">
                <a:moveTo>
                  <a:pt x="144" y="240"/>
                </a:moveTo>
                <a:lnTo>
                  <a:pt x="0" y="0"/>
                </a:lnTo>
                <a:lnTo>
                  <a:pt x="1152" y="0"/>
                </a:lnTo>
                <a:lnTo>
                  <a:pt x="1296" y="240"/>
                </a:lnTo>
                <a:lnTo>
                  <a:pt x="144" y="24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73" name="Line 6">
            <a:extLst>
              <a:ext uri="{FF2B5EF4-FFF2-40B4-BE49-F238E27FC236}">
                <a16:creationId xmlns:a16="http://schemas.microsoft.com/office/drawing/2014/main" id="{7A6C7B76-FD1D-2B3A-359A-35823AB52279}"/>
              </a:ext>
            </a:extLst>
          </p:cNvPr>
          <p:cNvSpPr>
            <a:spLocks noChangeShapeType="1"/>
          </p:cNvSpPr>
          <p:nvPr/>
        </p:nvSpPr>
        <p:spPr bwMode="auto">
          <a:xfrm>
            <a:off x="2530475" y="3887788"/>
            <a:ext cx="188753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74" name="Line 7">
            <a:extLst>
              <a:ext uri="{FF2B5EF4-FFF2-40B4-BE49-F238E27FC236}">
                <a16:creationId xmlns:a16="http://schemas.microsoft.com/office/drawing/2014/main" id="{1AEDFC25-7562-AA40-C088-EC6AC5CD49A0}"/>
              </a:ext>
            </a:extLst>
          </p:cNvPr>
          <p:cNvSpPr>
            <a:spLocks noChangeShapeType="1"/>
          </p:cNvSpPr>
          <p:nvPr/>
        </p:nvSpPr>
        <p:spPr bwMode="auto">
          <a:xfrm flipH="1" flipV="1">
            <a:off x="2292350" y="3489325"/>
            <a:ext cx="236538"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75" name="Line 8">
            <a:extLst>
              <a:ext uri="{FF2B5EF4-FFF2-40B4-BE49-F238E27FC236}">
                <a16:creationId xmlns:a16="http://schemas.microsoft.com/office/drawing/2014/main" id="{9528CC88-1A8B-D013-EF7E-C7E278539F1C}"/>
              </a:ext>
            </a:extLst>
          </p:cNvPr>
          <p:cNvSpPr>
            <a:spLocks noChangeShapeType="1"/>
          </p:cNvSpPr>
          <p:nvPr/>
        </p:nvSpPr>
        <p:spPr bwMode="auto">
          <a:xfrm flipV="1">
            <a:off x="7932738" y="6146800"/>
            <a:ext cx="204787" cy="11430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76" name="Line 9">
            <a:extLst>
              <a:ext uri="{FF2B5EF4-FFF2-40B4-BE49-F238E27FC236}">
                <a16:creationId xmlns:a16="http://schemas.microsoft.com/office/drawing/2014/main" id="{D8172466-4B6B-2952-3E5B-3168EBB6ADB2}"/>
              </a:ext>
            </a:extLst>
          </p:cNvPr>
          <p:cNvSpPr>
            <a:spLocks noChangeShapeType="1"/>
          </p:cNvSpPr>
          <p:nvPr/>
        </p:nvSpPr>
        <p:spPr bwMode="auto">
          <a:xfrm flipH="1" flipV="1">
            <a:off x="7934325" y="5376863"/>
            <a:ext cx="0" cy="887412"/>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83977" name="Picture 10">
            <a:extLst>
              <a:ext uri="{FF2B5EF4-FFF2-40B4-BE49-F238E27FC236}">
                <a16:creationId xmlns:a16="http://schemas.microsoft.com/office/drawing/2014/main" id="{12457CAC-8329-76CB-3089-9D7214C00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04" t="36118" r="40065" b="32170"/>
          <a:stretch>
            <a:fillRect/>
          </a:stretch>
        </p:blipFill>
        <p:spPr bwMode="auto">
          <a:xfrm>
            <a:off x="6607175" y="1612900"/>
            <a:ext cx="32369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8" name="AutoShape 11">
            <a:extLst>
              <a:ext uri="{FF2B5EF4-FFF2-40B4-BE49-F238E27FC236}">
                <a16:creationId xmlns:a16="http://schemas.microsoft.com/office/drawing/2014/main" id="{518E37D4-A3F9-DAF7-DB1D-E2DF0B4FC388}"/>
              </a:ext>
            </a:extLst>
          </p:cNvPr>
          <p:cNvSpPr>
            <a:spLocks noChangeAspect="1" noChangeArrowheads="1"/>
          </p:cNvSpPr>
          <p:nvPr/>
        </p:nvSpPr>
        <p:spPr bwMode="auto">
          <a:xfrm rot="1919497">
            <a:off x="7375525" y="2344738"/>
            <a:ext cx="1655763" cy="1501775"/>
          </a:xfrm>
          <a:prstGeom prst="hexagon">
            <a:avLst>
              <a:gd name="adj" fmla="val 28901"/>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3979" name="Line 12">
            <a:extLst>
              <a:ext uri="{FF2B5EF4-FFF2-40B4-BE49-F238E27FC236}">
                <a16:creationId xmlns:a16="http://schemas.microsoft.com/office/drawing/2014/main" id="{DF0C784B-5F17-84D3-2AE4-6DE6AF6A588F}"/>
              </a:ext>
            </a:extLst>
          </p:cNvPr>
          <p:cNvSpPr>
            <a:spLocks noChangeShapeType="1"/>
          </p:cNvSpPr>
          <p:nvPr/>
        </p:nvSpPr>
        <p:spPr bwMode="auto">
          <a:xfrm flipV="1">
            <a:off x="7485063" y="3143250"/>
            <a:ext cx="708025"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80" name="Line 13">
            <a:extLst>
              <a:ext uri="{FF2B5EF4-FFF2-40B4-BE49-F238E27FC236}">
                <a16:creationId xmlns:a16="http://schemas.microsoft.com/office/drawing/2014/main" id="{B6653760-0278-A7ED-08D2-7CE3A33841C2}"/>
              </a:ext>
            </a:extLst>
          </p:cNvPr>
          <p:cNvSpPr>
            <a:spLocks noChangeShapeType="1"/>
          </p:cNvSpPr>
          <p:nvPr/>
        </p:nvSpPr>
        <p:spPr bwMode="auto">
          <a:xfrm flipV="1">
            <a:off x="7485063" y="2660650"/>
            <a:ext cx="0" cy="8858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374798" name="Picture 14">
            <a:extLst>
              <a:ext uri="{FF2B5EF4-FFF2-40B4-BE49-F238E27FC236}">
                <a16:creationId xmlns:a16="http://schemas.microsoft.com/office/drawing/2014/main" id="{C7B1D6AE-1F30-CFD6-919D-50A1A99CA3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971" t="16336" r="3636" b="20229"/>
          <a:stretch>
            <a:fillRect/>
          </a:stretch>
        </p:blipFill>
        <p:spPr bwMode="auto">
          <a:xfrm>
            <a:off x="6607175" y="1612900"/>
            <a:ext cx="32258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AutoShape 15">
            <a:extLst>
              <a:ext uri="{FF2B5EF4-FFF2-40B4-BE49-F238E27FC236}">
                <a16:creationId xmlns:a16="http://schemas.microsoft.com/office/drawing/2014/main" id="{47ADA3D9-90F2-6D95-523D-52CA49A9FCBF}"/>
              </a:ext>
            </a:extLst>
          </p:cNvPr>
          <p:cNvSpPr>
            <a:spLocks noChangeArrowheads="1"/>
          </p:cNvSpPr>
          <p:nvPr/>
        </p:nvSpPr>
        <p:spPr bwMode="auto">
          <a:xfrm>
            <a:off x="854075" y="2247900"/>
            <a:ext cx="974725" cy="806450"/>
          </a:xfrm>
          <a:prstGeom prst="hexagon">
            <a:avLst>
              <a:gd name="adj" fmla="val 30217"/>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3983" name="Line 16">
            <a:extLst>
              <a:ext uri="{FF2B5EF4-FFF2-40B4-BE49-F238E27FC236}">
                <a16:creationId xmlns:a16="http://schemas.microsoft.com/office/drawing/2014/main" id="{8F005272-82B8-DAEF-8AEF-984B4615DDFB}"/>
              </a:ext>
            </a:extLst>
          </p:cNvPr>
          <p:cNvSpPr>
            <a:spLocks noChangeShapeType="1"/>
          </p:cNvSpPr>
          <p:nvPr/>
        </p:nvSpPr>
        <p:spPr bwMode="auto">
          <a:xfrm>
            <a:off x="1095375" y="3074988"/>
            <a:ext cx="4714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84" name="Line 17">
            <a:extLst>
              <a:ext uri="{FF2B5EF4-FFF2-40B4-BE49-F238E27FC236}">
                <a16:creationId xmlns:a16="http://schemas.microsoft.com/office/drawing/2014/main" id="{3B2CD872-7C05-6466-5980-F2D302966071}"/>
              </a:ext>
            </a:extLst>
          </p:cNvPr>
          <p:cNvSpPr>
            <a:spLocks noChangeShapeType="1"/>
          </p:cNvSpPr>
          <p:nvPr/>
        </p:nvSpPr>
        <p:spPr bwMode="auto">
          <a:xfrm flipH="1" flipV="1">
            <a:off x="858838" y="2667000"/>
            <a:ext cx="236537" cy="403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85" name="Text Box 18">
            <a:extLst>
              <a:ext uri="{FF2B5EF4-FFF2-40B4-BE49-F238E27FC236}">
                <a16:creationId xmlns:a16="http://schemas.microsoft.com/office/drawing/2014/main" id="{FCC4FBAA-EFD0-6E3F-4801-49E486A6227C}"/>
              </a:ext>
            </a:extLst>
          </p:cNvPr>
          <p:cNvSpPr txBox="1">
            <a:spLocks noChangeArrowheads="1"/>
          </p:cNvSpPr>
          <p:nvPr/>
        </p:nvSpPr>
        <p:spPr bwMode="auto">
          <a:xfrm>
            <a:off x="315913" y="4722813"/>
            <a:ext cx="4721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s-ES" altLang="es-ES" b="1">
                <a:solidFill>
                  <a:srgbClr val="FFFF00"/>
                </a:solidFill>
              </a:rPr>
              <a:t>Monkhorst-Pack SuperCell</a:t>
            </a:r>
          </a:p>
        </p:txBody>
      </p:sp>
      <p:graphicFrame>
        <p:nvGraphicFramePr>
          <p:cNvPr id="83986" name="Object 19">
            <a:extLst>
              <a:ext uri="{FF2B5EF4-FFF2-40B4-BE49-F238E27FC236}">
                <a16:creationId xmlns:a16="http://schemas.microsoft.com/office/drawing/2014/main" id="{EBBC7319-66F3-EEEF-F5B2-383D247B5C9F}"/>
              </a:ext>
            </a:extLst>
          </p:cNvPr>
          <p:cNvGraphicFramePr>
            <a:graphicFrameLocks noChangeAspect="1"/>
          </p:cNvGraphicFramePr>
          <p:nvPr/>
        </p:nvGraphicFramePr>
        <p:xfrm>
          <a:off x="825500" y="5641975"/>
          <a:ext cx="984250" cy="955675"/>
        </p:xfrm>
        <a:graphic>
          <a:graphicData uri="http://schemas.openxmlformats.org/presentationml/2006/ole">
            <mc:AlternateContent xmlns:mc="http://schemas.openxmlformats.org/markup-compatibility/2006">
              <mc:Choice xmlns:v="urn:schemas-microsoft-com:vml" Requires="v">
                <p:oleObj name="Equation" r:id="rId5" imgW="11112500" imgH="10528300" progId="Equation.DSMT4">
                  <p:embed/>
                </p:oleObj>
              </mc:Choice>
              <mc:Fallback>
                <p:oleObj name="Equation" r:id="rId5" imgW="11112500" imgH="105283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0" y="5641975"/>
                        <a:ext cx="9842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87" name="AutoShape 20">
            <a:extLst>
              <a:ext uri="{FF2B5EF4-FFF2-40B4-BE49-F238E27FC236}">
                <a16:creationId xmlns:a16="http://schemas.microsoft.com/office/drawing/2014/main" id="{BD9CAFB2-A317-1208-18D5-A953269F6D48}"/>
              </a:ext>
            </a:extLst>
          </p:cNvPr>
          <p:cNvSpPr>
            <a:spLocks noChangeArrowheads="1"/>
          </p:cNvSpPr>
          <p:nvPr/>
        </p:nvSpPr>
        <p:spPr bwMode="auto">
          <a:xfrm>
            <a:off x="2281238" y="5803900"/>
            <a:ext cx="944562" cy="563563"/>
          </a:xfrm>
          <a:prstGeom prst="rightArrow">
            <a:avLst>
              <a:gd name="adj1" fmla="val 50000"/>
              <a:gd name="adj2" fmla="val 4190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74805" name="Text Box 21">
            <a:extLst>
              <a:ext uri="{FF2B5EF4-FFF2-40B4-BE49-F238E27FC236}">
                <a16:creationId xmlns:a16="http://schemas.microsoft.com/office/drawing/2014/main" id="{65C2B3B5-AF86-F5B7-88FF-569CB213222F}"/>
              </a:ext>
            </a:extLst>
          </p:cNvPr>
          <p:cNvSpPr txBox="1">
            <a:spLocks noChangeArrowheads="1"/>
          </p:cNvSpPr>
          <p:nvPr/>
        </p:nvSpPr>
        <p:spPr bwMode="auto">
          <a:xfrm>
            <a:off x="3225800" y="5562600"/>
            <a:ext cx="3146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buFontTx/>
              <a:buChar char="•"/>
            </a:pPr>
            <a:r>
              <a:rPr lang="es-ES" altLang="es-ES" b="1">
                <a:solidFill>
                  <a:srgbClr val="00FF00"/>
                </a:solidFill>
              </a:rPr>
              <a:t> 4 k-points in 1BZ</a:t>
            </a:r>
          </a:p>
        </p:txBody>
      </p:sp>
      <p:sp>
        <p:nvSpPr>
          <p:cNvPr id="374806" name="AutoShape 22">
            <a:extLst>
              <a:ext uri="{FF2B5EF4-FFF2-40B4-BE49-F238E27FC236}">
                <a16:creationId xmlns:a16="http://schemas.microsoft.com/office/drawing/2014/main" id="{A4F782AD-3DF7-705A-049A-3C77D9E54BB7}"/>
              </a:ext>
            </a:extLst>
          </p:cNvPr>
          <p:cNvSpPr>
            <a:spLocks noChangeArrowheads="1"/>
          </p:cNvSpPr>
          <p:nvPr/>
        </p:nvSpPr>
        <p:spPr bwMode="auto">
          <a:xfrm rot="-5400000">
            <a:off x="5569744" y="4279106"/>
            <a:ext cx="1209675" cy="550863"/>
          </a:xfrm>
          <a:prstGeom prst="curvedDownArrow">
            <a:avLst>
              <a:gd name="adj1" fmla="val 43919"/>
              <a:gd name="adj2" fmla="val 87839"/>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374807" name="Text Box 23">
            <a:extLst>
              <a:ext uri="{FF2B5EF4-FFF2-40B4-BE49-F238E27FC236}">
                <a16:creationId xmlns:a16="http://schemas.microsoft.com/office/drawing/2014/main" id="{F9A545CF-3334-C24C-04F9-31862A7387D2}"/>
              </a:ext>
            </a:extLst>
          </p:cNvPr>
          <p:cNvSpPr txBox="1">
            <a:spLocks noChangeArrowheads="1"/>
          </p:cNvSpPr>
          <p:nvPr/>
        </p:nvSpPr>
        <p:spPr bwMode="auto">
          <a:xfrm>
            <a:off x="3225800" y="6045200"/>
            <a:ext cx="3146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35" tIns="47668" rIns="95335" bIns="47668">
            <a:spAutoFit/>
          </a:bodyPr>
          <a:lstStyle>
            <a:lvl1pPr defTabSz="954088">
              <a:defRPr sz="2000">
                <a:solidFill>
                  <a:schemeClr val="tx1"/>
                </a:solidFill>
                <a:latin typeface="Arial" panose="020B0604020202020204" pitchFamily="34" charset="0"/>
              </a:defRPr>
            </a:lvl1pPr>
            <a:lvl2pPr marL="742950" indent="-285750" defTabSz="954088">
              <a:defRPr sz="2000">
                <a:solidFill>
                  <a:schemeClr val="tx1"/>
                </a:solidFill>
                <a:latin typeface="Arial" panose="020B0604020202020204" pitchFamily="34" charset="0"/>
              </a:defRPr>
            </a:lvl2pPr>
            <a:lvl3pPr marL="1143000" indent="-228600" defTabSz="954088">
              <a:defRPr sz="2000">
                <a:solidFill>
                  <a:schemeClr val="tx1"/>
                </a:solidFill>
                <a:latin typeface="Arial" panose="020B0604020202020204" pitchFamily="34" charset="0"/>
              </a:defRPr>
            </a:lvl3pPr>
            <a:lvl4pPr marL="1600200" indent="-228600" defTabSz="954088">
              <a:defRPr sz="2000">
                <a:solidFill>
                  <a:schemeClr val="tx1"/>
                </a:solidFill>
                <a:latin typeface="Arial" panose="020B0604020202020204" pitchFamily="34" charset="0"/>
              </a:defRPr>
            </a:lvl4pPr>
            <a:lvl5pPr marL="2057400" indent="-228600" defTabSz="954088">
              <a:defRPr sz="2000">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buFontTx/>
              <a:buChar char="•"/>
            </a:pPr>
            <a:r>
              <a:rPr lang="es-ES" altLang="es-ES" b="1">
                <a:solidFill>
                  <a:srgbClr val="FFFF00"/>
                </a:solidFill>
              </a:rPr>
              <a:t> Symmetry is broken</a:t>
            </a:r>
          </a:p>
        </p:txBody>
      </p:sp>
      <p:grpSp>
        <p:nvGrpSpPr>
          <p:cNvPr id="374808" name="Group 24">
            <a:extLst>
              <a:ext uri="{FF2B5EF4-FFF2-40B4-BE49-F238E27FC236}">
                <a16:creationId xmlns:a16="http://schemas.microsoft.com/office/drawing/2014/main" id="{EB276321-D363-29DA-37B9-1BF4E2DE5F08}"/>
              </a:ext>
            </a:extLst>
          </p:cNvPr>
          <p:cNvGrpSpPr>
            <a:grpSpLocks/>
          </p:cNvGrpSpPr>
          <p:nvPr/>
        </p:nvGrpSpPr>
        <p:grpSpPr bwMode="auto">
          <a:xfrm>
            <a:off x="7394575" y="3132138"/>
            <a:ext cx="708025" cy="495300"/>
            <a:chOff x="4512" y="1865"/>
            <a:chExt cx="432" cy="295"/>
          </a:xfrm>
        </p:grpSpPr>
        <p:sp>
          <p:nvSpPr>
            <p:cNvPr id="83994" name="Oval 25">
              <a:extLst>
                <a:ext uri="{FF2B5EF4-FFF2-40B4-BE49-F238E27FC236}">
                  <a16:creationId xmlns:a16="http://schemas.microsoft.com/office/drawing/2014/main" id="{90AF52CE-24CA-3145-8BEA-0395E2621477}"/>
                </a:ext>
              </a:extLst>
            </p:cNvPr>
            <p:cNvSpPr>
              <a:spLocks noChangeArrowheads="1"/>
            </p:cNvSpPr>
            <p:nvPr/>
          </p:nvSpPr>
          <p:spPr bwMode="auto">
            <a:xfrm>
              <a:off x="4628" y="1996"/>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3995" name="Oval 26">
              <a:extLst>
                <a:ext uri="{FF2B5EF4-FFF2-40B4-BE49-F238E27FC236}">
                  <a16:creationId xmlns:a16="http://schemas.microsoft.com/office/drawing/2014/main" id="{23896DBF-D038-6EAC-3CE0-37801D0BA737}"/>
                </a:ext>
              </a:extLst>
            </p:cNvPr>
            <p:cNvSpPr>
              <a:spLocks noChangeArrowheads="1"/>
            </p:cNvSpPr>
            <p:nvPr/>
          </p:nvSpPr>
          <p:spPr bwMode="auto">
            <a:xfrm>
              <a:off x="4512" y="2064"/>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3996" name="Oval 27">
              <a:extLst>
                <a:ext uri="{FF2B5EF4-FFF2-40B4-BE49-F238E27FC236}">
                  <a16:creationId xmlns:a16="http://schemas.microsoft.com/office/drawing/2014/main" id="{F5CF6774-AFD8-4804-9A58-5F32D0A3CA15}"/>
                </a:ext>
              </a:extLst>
            </p:cNvPr>
            <p:cNvSpPr>
              <a:spLocks noChangeArrowheads="1"/>
            </p:cNvSpPr>
            <p:nvPr/>
          </p:nvSpPr>
          <p:spPr bwMode="auto">
            <a:xfrm>
              <a:off x="4746" y="1934"/>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3997" name="Oval 28">
              <a:extLst>
                <a:ext uri="{FF2B5EF4-FFF2-40B4-BE49-F238E27FC236}">
                  <a16:creationId xmlns:a16="http://schemas.microsoft.com/office/drawing/2014/main" id="{A3285090-74E9-B1D6-AC40-124AFD928CD1}"/>
                </a:ext>
              </a:extLst>
            </p:cNvPr>
            <p:cNvSpPr>
              <a:spLocks noChangeArrowheads="1"/>
            </p:cNvSpPr>
            <p:nvPr/>
          </p:nvSpPr>
          <p:spPr bwMode="auto">
            <a:xfrm>
              <a:off x="4848" y="1865"/>
              <a:ext cx="96" cy="9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sp>
        <p:nvSpPr>
          <p:cNvPr id="83992" name="Rectangle 29">
            <a:extLst>
              <a:ext uri="{FF2B5EF4-FFF2-40B4-BE49-F238E27FC236}">
                <a16:creationId xmlns:a16="http://schemas.microsoft.com/office/drawing/2014/main" id="{AAD46CCD-7F0C-E34C-CFCC-4A4B7BEE9AAC}"/>
              </a:ext>
            </a:extLst>
          </p:cNvPr>
          <p:cNvSpPr>
            <a:spLocks noChangeArrowheads="1"/>
          </p:cNvSpPr>
          <p:nvPr/>
        </p:nvSpPr>
        <p:spPr bwMode="auto">
          <a:xfrm>
            <a:off x="0" y="0"/>
            <a:ext cx="1038383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When choosing a supercell, try to preserve the symmetry0f the underlying unit cell. </a:t>
            </a:r>
          </a:p>
        </p:txBody>
      </p:sp>
      <p:sp>
        <p:nvSpPr>
          <p:cNvPr id="83993" name="Text Box 30">
            <a:extLst>
              <a:ext uri="{FF2B5EF4-FFF2-40B4-BE49-F238E27FC236}">
                <a16:creationId xmlns:a16="http://schemas.microsoft.com/office/drawing/2014/main" id="{ED2BD34F-F679-C188-35E9-9DF54C1D4CA5}"/>
              </a:ext>
            </a:extLst>
          </p:cNvPr>
          <p:cNvSpPr txBox="1">
            <a:spLocks noChangeArrowheads="1"/>
          </p:cNvSpPr>
          <p:nvPr/>
        </p:nvSpPr>
        <p:spPr bwMode="auto">
          <a:xfrm>
            <a:off x="923925" y="9144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Otherwise, the refolded images of the k-points explicitly included will break the symmetry, inducing spurious geometrical distortions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374806"/>
                                        </p:tgtEl>
                                        <p:attrNameLst>
                                          <p:attrName>style.visibility</p:attrName>
                                        </p:attrNameLst>
                                      </p:cBhvr>
                                      <p:to>
                                        <p:strVal val="visible"/>
                                      </p:to>
                                    </p:set>
                                    <p:anim calcmode="lin" valueType="num">
                                      <p:cBhvr>
                                        <p:cTn id="7" dur="500" fill="hold"/>
                                        <p:tgtEl>
                                          <p:spTgt spid="374806"/>
                                        </p:tgtEl>
                                        <p:attrNameLst>
                                          <p:attrName>ppt_w</p:attrName>
                                        </p:attrNameLst>
                                      </p:cBhvr>
                                      <p:tavLst>
                                        <p:tav tm="0">
                                          <p:val>
                                            <p:fltVal val="0"/>
                                          </p:val>
                                        </p:tav>
                                        <p:tav tm="100000">
                                          <p:val>
                                            <p:strVal val="#ppt_w"/>
                                          </p:val>
                                        </p:tav>
                                      </p:tavLst>
                                    </p:anim>
                                    <p:anim calcmode="lin" valueType="num">
                                      <p:cBhvr>
                                        <p:cTn id="8" dur="500" fill="hold"/>
                                        <p:tgtEl>
                                          <p:spTgt spid="37480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37479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7480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7480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74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05" grpId="0"/>
      <p:bldP spid="37480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B3D3EE28-82B0-4015-3DE2-DD53DCF87AF2}"/>
              </a:ext>
            </a:extLst>
          </p:cNvPr>
          <p:cNvSpPr>
            <a:spLocks noGrp="1"/>
          </p:cNvSpPr>
          <p:nvPr>
            <p:ph type="sldNum" sz="quarter" idx="12"/>
          </p:nvPr>
        </p:nvSpPr>
        <p:spPr>
          <a:xfrm>
            <a:off x="519113" y="6607175"/>
            <a:ext cx="2422525" cy="503238"/>
          </a:xfrm>
        </p:spPr>
        <p:txBody>
          <a:bodyPr/>
          <a:lstStyle>
            <a:lvl1pPr eaLnBrk="0" hangingPunct="0">
              <a:defRPr sz="1693" b="1">
                <a:solidFill>
                  <a:schemeClr val="tx1"/>
                </a:solidFill>
                <a:latin typeface="Times New Roman" panose="02020603050405020304" pitchFamily="18" charset="0"/>
              </a:defRPr>
            </a:lvl1pPr>
            <a:lvl2pPr marL="785967" indent="-302295" eaLnBrk="0" hangingPunct="0">
              <a:defRPr sz="1693" b="1">
                <a:solidFill>
                  <a:schemeClr val="tx1"/>
                </a:solidFill>
                <a:latin typeface="Times New Roman" panose="02020603050405020304" pitchFamily="18" charset="0"/>
              </a:defRPr>
            </a:lvl2pPr>
            <a:lvl3pPr marL="1209180" indent="-241836" eaLnBrk="0" hangingPunct="0">
              <a:defRPr sz="1693" b="1">
                <a:solidFill>
                  <a:schemeClr val="tx1"/>
                </a:solidFill>
                <a:latin typeface="Times New Roman" panose="02020603050405020304" pitchFamily="18" charset="0"/>
              </a:defRPr>
            </a:lvl3pPr>
            <a:lvl4pPr marL="1692852" indent="-241836" eaLnBrk="0" hangingPunct="0">
              <a:defRPr sz="1693" b="1">
                <a:solidFill>
                  <a:schemeClr val="tx1"/>
                </a:solidFill>
                <a:latin typeface="Times New Roman" panose="02020603050405020304" pitchFamily="18" charset="0"/>
              </a:defRPr>
            </a:lvl4pPr>
            <a:lvl5pPr marL="2176523" indent="-241836" eaLnBrk="0" hangingPunct="0">
              <a:defRPr sz="1693" b="1">
                <a:solidFill>
                  <a:schemeClr val="tx1"/>
                </a:solidFill>
                <a:latin typeface="Times New Roman" panose="02020603050405020304" pitchFamily="18" charset="0"/>
              </a:defRPr>
            </a:lvl5pPr>
            <a:lvl6pPr marL="2660195" indent="-241836" eaLnBrk="0" fontAlgn="base" hangingPunct="0">
              <a:spcBef>
                <a:spcPct val="0"/>
              </a:spcBef>
              <a:spcAft>
                <a:spcPct val="0"/>
              </a:spcAft>
              <a:defRPr sz="1693" b="1">
                <a:solidFill>
                  <a:schemeClr val="tx1"/>
                </a:solidFill>
                <a:latin typeface="Times New Roman" panose="02020603050405020304" pitchFamily="18" charset="0"/>
              </a:defRPr>
            </a:lvl6pPr>
            <a:lvl7pPr marL="3143867" indent="-241836" eaLnBrk="0" fontAlgn="base" hangingPunct="0">
              <a:spcBef>
                <a:spcPct val="0"/>
              </a:spcBef>
              <a:spcAft>
                <a:spcPct val="0"/>
              </a:spcAft>
              <a:defRPr sz="1693" b="1">
                <a:solidFill>
                  <a:schemeClr val="tx1"/>
                </a:solidFill>
                <a:latin typeface="Times New Roman" panose="02020603050405020304" pitchFamily="18" charset="0"/>
              </a:defRPr>
            </a:lvl7pPr>
            <a:lvl8pPr marL="3627539" indent="-241836" eaLnBrk="0" fontAlgn="base" hangingPunct="0">
              <a:spcBef>
                <a:spcPct val="0"/>
              </a:spcBef>
              <a:spcAft>
                <a:spcPct val="0"/>
              </a:spcAft>
              <a:defRPr sz="1693" b="1">
                <a:solidFill>
                  <a:schemeClr val="tx1"/>
                </a:solidFill>
                <a:latin typeface="Times New Roman" panose="02020603050405020304" pitchFamily="18" charset="0"/>
              </a:defRPr>
            </a:lvl8pPr>
            <a:lvl9pPr marL="4111211" indent="-241836" eaLnBrk="0" fontAlgn="base" hangingPunct="0">
              <a:spcBef>
                <a:spcPct val="0"/>
              </a:spcBef>
              <a:spcAft>
                <a:spcPct val="0"/>
              </a:spcAft>
              <a:defRPr sz="1693" b="1">
                <a:solidFill>
                  <a:schemeClr val="tx1"/>
                </a:solidFill>
                <a:latin typeface="Times New Roman" panose="02020603050405020304" pitchFamily="18" charset="0"/>
              </a:defRPr>
            </a:lvl9pPr>
          </a:lstStyle>
          <a:p>
            <a:pPr algn="l" eaLnBrk="1" hangingPunct="1">
              <a:defRPr/>
            </a:pPr>
            <a:fld id="{7D821F4F-2143-2D40-B6C8-90E2B13FA78B}" type="slidenum">
              <a:rPr lang="en-US" altLang="es-ES" sz="1481" b="0"/>
              <a:pPr algn="l" eaLnBrk="1" hangingPunct="1">
                <a:defRPr/>
              </a:pPr>
              <a:t>73</a:t>
            </a:fld>
            <a:endParaRPr lang="en-US" altLang="es-ES" sz="1481" b="0"/>
          </a:p>
        </p:txBody>
      </p:sp>
      <p:sp>
        <p:nvSpPr>
          <p:cNvPr id="102402" name="Rectangle 2">
            <a:extLst>
              <a:ext uri="{FF2B5EF4-FFF2-40B4-BE49-F238E27FC236}">
                <a16:creationId xmlns:a16="http://schemas.microsoft.com/office/drawing/2014/main" id="{F820A4E6-DA6F-73E6-4470-08B3FB5A3334}"/>
              </a:ext>
            </a:extLst>
          </p:cNvPr>
          <p:cNvSpPr>
            <a:spLocks noGrp="1" noChangeArrowheads="1"/>
          </p:cNvSpPr>
          <p:nvPr>
            <p:ph type="title"/>
          </p:nvPr>
        </p:nvSpPr>
        <p:spPr>
          <a:xfrm>
            <a:off x="0" y="0"/>
            <a:ext cx="9344025" cy="808038"/>
          </a:xfrm>
        </p:spPr>
        <p:txBody>
          <a:bodyPr/>
          <a:lstStyle/>
          <a:p>
            <a:pPr eaLnBrk="1" hangingPunct="1"/>
            <a:r>
              <a:rPr lang="en-US" altLang="es-ES" sz="2800"/>
              <a:t>Summary</a:t>
            </a:r>
          </a:p>
        </p:txBody>
      </p:sp>
      <p:sp>
        <p:nvSpPr>
          <p:cNvPr id="102403" name="Rectangle 3">
            <a:extLst>
              <a:ext uri="{FF2B5EF4-FFF2-40B4-BE49-F238E27FC236}">
                <a16:creationId xmlns:a16="http://schemas.microsoft.com/office/drawing/2014/main" id="{AEE7EC4C-D721-7983-232C-F6B652CEF8C9}"/>
              </a:ext>
            </a:extLst>
          </p:cNvPr>
          <p:cNvSpPr>
            <a:spLocks noGrp="1" noChangeArrowheads="1"/>
          </p:cNvSpPr>
          <p:nvPr>
            <p:ph type="body" idx="1"/>
          </p:nvPr>
        </p:nvSpPr>
        <p:spPr>
          <a:xfrm>
            <a:off x="0" y="1450975"/>
            <a:ext cx="10298113" cy="5659438"/>
          </a:xfrm>
        </p:spPr>
        <p:txBody>
          <a:bodyPr/>
          <a:lstStyle/>
          <a:p>
            <a:pPr marL="0" indent="0" algn="ctr" eaLnBrk="1" hangingPunct="1">
              <a:buFontTx/>
              <a:buNone/>
            </a:pPr>
            <a:r>
              <a:rPr lang="en-US" altLang="es-ES"/>
              <a:t>For extended systems, need to sum over BZ</a:t>
            </a:r>
          </a:p>
          <a:p>
            <a:pPr marL="0" indent="0" algn="ctr" eaLnBrk="1" hangingPunct="1">
              <a:buFontTx/>
              <a:buNone/>
            </a:pPr>
            <a:endParaRPr lang="en-US" altLang="es-ES"/>
          </a:p>
          <a:p>
            <a:pPr marL="0" indent="0" algn="ctr" eaLnBrk="1" hangingPunct="1">
              <a:buFontTx/>
              <a:buNone/>
            </a:pPr>
            <a:r>
              <a:rPr lang="en-US" altLang="es-ES"/>
              <a:t>Smaller the cell in real space, larger # k-points needed</a:t>
            </a:r>
          </a:p>
          <a:p>
            <a:pPr marL="0" indent="0" algn="ctr" eaLnBrk="1" hangingPunct="1">
              <a:buFontTx/>
              <a:buNone/>
            </a:pPr>
            <a:endParaRPr lang="en-US" altLang="es-ES"/>
          </a:p>
          <a:p>
            <a:pPr marL="0" indent="0" algn="ctr" eaLnBrk="1" hangingPunct="1">
              <a:buFontTx/>
              <a:buNone/>
            </a:pPr>
            <a:r>
              <a:rPr lang="en-US" altLang="es-ES"/>
              <a:t>Always need to test for convergence with respect to k-points</a:t>
            </a:r>
          </a:p>
          <a:p>
            <a:pPr marL="0" indent="0" algn="ctr" eaLnBrk="1" hangingPunct="1">
              <a:buFontTx/>
              <a:buNone/>
            </a:pPr>
            <a:endParaRPr lang="en-US" altLang="es-ES"/>
          </a:p>
          <a:p>
            <a:pPr marL="0" indent="0" algn="ctr" eaLnBrk="1" hangingPunct="1">
              <a:buFontTx/>
              <a:buNone/>
            </a:pPr>
            <a:r>
              <a:rPr lang="en-US" altLang="es-ES"/>
              <a:t>More k-points needed for metals than insulators</a:t>
            </a:r>
          </a:p>
          <a:p>
            <a:pPr marL="0" indent="0" algn="ctr" eaLnBrk="1" hangingPunct="1">
              <a:buFontTx/>
              <a:buNone/>
            </a:pPr>
            <a:endParaRPr lang="en-US" altLang="es-ES"/>
          </a:p>
          <a:p>
            <a:pPr marL="0" indent="0" algn="ctr" eaLnBrk="1" hangingPunct="1">
              <a:buFontTx/>
              <a:buNone/>
            </a:pPr>
            <a:r>
              <a:rPr lang="en-US" altLang="es-ES"/>
              <a:t>Problems with metals can be aided by “smearing”</a:t>
            </a:r>
          </a:p>
          <a:p>
            <a:pPr marL="0" indent="0" algn="ctr" eaLnBrk="1" hangingPunct="1">
              <a:buFontTx/>
              <a:buNone/>
            </a:pPr>
            <a:endParaRPr lang="en-US" altLang="es-ES"/>
          </a:p>
          <a:p>
            <a:pPr marL="0" indent="0" algn="ctr" eaLnBrk="1" hangingPunct="1">
              <a:buFontTx/>
              <a:buNone/>
            </a:pPr>
            <a:r>
              <a:rPr lang="en-US" altLang="es-ES"/>
              <a:t>All of this is true for all DFT codes (not special for plane waves &amp; pseudopotentials)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2">
            <a:extLst>
              <a:ext uri="{FF2B5EF4-FFF2-40B4-BE49-F238E27FC236}">
                <a16:creationId xmlns:a16="http://schemas.microsoft.com/office/drawing/2014/main" id="{7D187140-7074-AD9E-B540-B1C962837905}"/>
              </a:ext>
            </a:extLst>
          </p:cNvPr>
          <p:cNvSpPr txBox="1">
            <a:spLocks noChangeArrowheads="1"/>
          </p:cNvSpPr>
          <p:nvPr/>
        </p:nvSpPr>
        <p:spPr bwMode="auto">
          <a:xfrm>
            <a:off x="0" y="0"/>
            <a:ext cx="969168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r>
              <a:rPr lang="fr-FR" altLang="es-ES" sz="2800">
                <a:solidFill>
                  <a:srgbClr val="FFFF00"/>
                </a:solidFill>
              </a:rPr>
              <a:t>How to set up the k-point sampling in Siesta</a:t>
            </a:r>
          </a:p>
        </p:txBody>
      </p:sp>
      <p:sp>
        <p:nvSpPr>
          <p:cNvPr id="84994" name="Text Box 3">
            <a:extLst>
              <a:ext uri="{FF2B5EF4-FFF2-40B4-BE49-F238E27FC236}">
                <a16:creationId xmlns:a16="http://schemas.microsoft.com/office/drawing/2014/main" id="{8F5CD9AC-6D87-B47E-C014-F88067329EDB}"/>
              </a:ext>
            </a:extLst>
          </p:cNvPr>
          <p:cNvSpPr txBox="1">
            <a:spLocks noChangeArrowheads="1"/>
          </p:cNvSpPr>
          <p:nvPr/>
        </p:nvSpPr>
        <p:spPr bwMode="auto">
          <a:xfrm>
            <a:off x="2033588" y="1773238"/>
            <a:ext cx="63166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endParaRPr lang="es-ES" altLang="es-ES" b="0">
              <a:solidFill>
                <a:schemeClr val="tx1"/>
              </a:solidFill>
              <a:latin typeface="Times" pitchFamily="18" charset="0"/>
            </a:endParaRPr>
          </a:p>
        </p:txBody>
      </p:sp>
      <p:sp>
        <p:nvSpPr>
          <p:cNvPr id="84995" name="Text Box 4">
            <a:extLst>
              <a:ext uri="{FF2B5EF4-FFF2-40B4-BE49-F238E27FC236}">
                <a16:creationId xmlns:a16="http://schemas.microsoft.com/office/drawing/2014/main" id="{2E94A41E-BADD-F61E-B1B4-946A73164843}"/>
              </a:ext>
            </a:extLst>
          </p:cNvPr>
          <p:cNvSpPr txBox="1">
            <a:spLocks noChangeArrowheads="1"/>
          </p:cNvSpPr>
          <p:nvPr/>
        </p:nvSpPr>
        <p:spPr bwMode="auto">
          <a:xfrm>
            <a:off x="1254125" y="1531938"/>
            <a:ext cx="787558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endParaRPr lang="es-ES" altLang="es-ES" b="0">
              <a:solidFill>
                <a:schemeClr val="tx1"/>
              </a:solidFill>
              <a:latin typeface="Times" pitchFamily="18" charset="0"/>
            </a:endParaRPr>
          </a:p>
        </p:txBody>
      </p:sp>
      <p:sp>
        <p:nvSpPr>
          <p:cNvPr id="84996" name="Text Box 5">
            <a:extLst>
              <a:ext uri="{FF2B5EF4-FFF2-40B4-BE49-F238E27FC236}">
                <a16:creationId xmlns:a16="http://schemas.microsoft.com/office/drawing/2014/main" id="{C5BE3A63-F840-B63B-F4E6-38DBFD2B282A}"/>
              </a:ext>
            </a:extLst>
          </p:cNvPr>
          <p:cNvSpPr txBox="1">
            <a:spLocks noChangeArrowheads="1"/>
          </p:cNvSpPr>
          <p:nvPr/>
        </p:nvSpPr>
        <p:spPr bwMode="auto">
          <a:xfrm>
            <a:off x="344488" y="2560638"/>
            <a:ext cx="6143625"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marL="503238" indent="-503238" defTabSz="1008063">
              <a:spcBef>
                <a:spcPct val="20000"/>
              </a:spcBef>
              <a:buChar char="•"/>
              <a:defRPr sz="2600" b="1">
                <a:solidFill>
                  <a:schemeClr val="bg1"/>
                </a:solidFill>
                <a:latin typeface="Arial" panose="020B0604020202020204" pitchFamily="34" charset="0"/>
              </a:defRPr>
            </a:lvl1pPr>
            <a:lvl2pPr marL="1008063" indent="-504825" defTabSz="1008063">
              <a:spcBef>
                <a:spcPct val="20000"/>
              </a:spcBef>
              <a:buChar char="–"/>
              <a:defRPr sz="2000" b="1">
                <a:solidFill>
                  <a:schemeClr val="bg1"/>
                </a:solidFill>
                <a:latin typeface="Arial" panose="020B0604020202020204" pitchFamily="34" charset="0"/>
              </a:defRPr>
            </a:lvl2pPr>
            <a:lvl3pPr marL="1511300" indent="-503238" defTabSz="1008063">
              <a:spcBef>
                <a:spcPct val="20000"/>
              </a:spcBef>
              <a:buChar char="•"/>
              <a:defRPr sz="1500" b="1">
                <a:solidFill>
                  <a:schemeClr val="bg1"/>
                </a:solidFill>
                <a:latin typeface="Arial" panose="020B0604020202020204" pitchFamily="34" charset="0"/>
              </a:defRPr>
            </a:lvl3pPr>
            <a:lvl4pPr marL="2016125" indent="-504825" defTabSz="1008063">
              <a:spcBef>
                <a:spcPct val="20000"/>
              </a:spcBef>
              <a:buChar char="–"/>
              <a:defRPr sz="1300" b="1">
                <a:solidFill>
                  <a:schemeClr val="bg1"/>
                </a:solidFill>
                <a:latin typeface="Arial" panose="020B0604020202020204" pitchFamily="34" charset="0"/>
              </a:defRPr>
            </a:lvl4pPr>
            <a:lvl5pPr marL="2519363" indent="-503238" defTabSz="1008063">
              <a:spcBef>
                <a:spcPct val="20000"/>
              </a:spcBef>
              <a:buChar char="»"/>
              <a:defRPr sz="1100" b="1">
                <a:solidFill>
                  <a:schemeClr val="bg1"/>
                </a:solidFill>
                <a:latin typeface="Arial" panose="020B0604020202020204" pitchFamily="34" charset="0"/>
              </a:defRPr>
            </a:lvl5pPr>
            <a:lvl6pPr marL="2976563" indent="-503238"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433763" indent="-503238"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890963" indent="-503238"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348163" indent="-503238"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r>
              <a:rPr lang="fr-FR" altLang="es-ES" sz="2400">
                <a:solidFill>
                  <a:srgbClr val="FFFF00"/>
                </a:solidFill>
              </a:rPr>
              <a:t>kgrid_cutoff</a:t>
            </a:r>
          </a:p>
          <a:p>
            <a:pPr lvl="3">
              <a:spcBef>
                <a:spcPct val="50000"/>
              </a:spcBef>
              <a:buFontTx/>
              <a:buNone/>
            </a:pPr>
            <a:r>
              <a:rPr lang="fr-FR" altLang="es-ES" sz="2000">
                <a:solidFill>
                  <a:srgbClr val="00FFFF"/>
                </a:solidFill>
              </a:rPr>
              <a:t>kgrid_cutoff         10.0 Ang</a:t>
            </a:r>
          </a:p>
          <a:p>
            <a:pPr>
              <a:spcBef>
                <a:spcPct val="50000"/>
              </a:spcBef>
              <a:buFontTx/>
              <a:buNone/>
            </a:pPr>
            <a:r>
              <a:rPr lang="fr-FR" altLang="es-ES" sz="2400">
                <a:solidFill>
                  <a:srgbClr val="FFFF00"/>
                </a:solidFill>
              </a:rPr>
              <a:t>kgrid_Monkhorst_Pack</a:t>
            </a:r>
            <a:r>
              <a:rPr lang="fr-FR" altLang="es-ES" sz="2000" b="0">
                <a:solidFill>
                  <a:srgbClr val="FFFF00"/>
                </a:solidFill>
              </a:rPr>
              <a:t> </a:t>
            </a:r>
          </a:p>
          <a:p>
            <a:pPr lvl="3">
              <a:spcBef>
                <a:spcPct val="50000"/>
              </a:spcBef>
              <a:buFontTx/>
              <a:buNone/>
            </a:pPr>
            <a:r>
              <a:rPr lang="fr-FR" altLang="es-ES" sz="2000">
                <a:solidFill>
                  <a:srgbClr val="00FFFF"/>
                </a:solidFill>
              </a:rPr>
              <a:t>%block kgrid_Monkhorst_Pack</a:t>
            </a:r>
          </a:p>
          <a:p>
            <a:pPr lvl="3">
              <a:spcBef>
                <a:spcPct val="50000"/>
              </a:spcBef>
              <a:buFontTx/>
              <a:buNone/>
            </a:pPr>
            <a:r>
              <a:rPr lang="fr-FR" altLang="es-ES" sz="2000">
                <a:solidFill>
                  <a:srgbClr val="00FFFF"/>
                </a:solidFill>
              </a:rPr>
              <a:t>       4     0    0   0.5</a:t>
            </a:r>
          </a:p>
          <a:p>
            <a:pPr lvl="4">
              <a:spcBef>
                <a:spcPct val="50000"/>
              </a:spcBef>
              <a:buFontTx/>
              <a:buNone/>
            </a:pPr>
            <a:r>
              <a:rPr lang="fr-FR" altLang="es-ES" sz="2000">
                <a:solidFill>
                  <a:srgbClr val="00FFFF"/>
                </a:solidFill>
              </a:rPr>
              <a:t>0     4    0   0.5 </a:t>
            </a:r>
          </a:p>
          <a:p>
            <a:pPr lvl="4">
              <a:spcBef>
                <a:spcPct val="50000"/>
              </a:spcBef>
              <a:buFontTx/>
              <a:buNone/>
            </a:pPr>
            <a:r>
              <a:rPr lang="fr-FR" altLang="es-ES" sz="2000">
                <a:solidFill>
                  <a:srgbClr val="00FFFF"/>
                </a:solidFill>
              </a:rPr>
              <a:t>0     0    4   0.5</a:t>
            </a:r>
          </a:p>
          <a:p>
            <a:pPr lvl="3">
              <a:spcBef>
                <a:spcPct val="50000"/>
              </a:spcBef>
              <a:buFontTx/>
              <a:buNone/>
            </a:pPr>
            <a:r>
              <a:rPr lang="fr-FR" altLang="es-ES" sz="2000">
                <a:solidFill>
                  <a:srgbClr val="00FFFF"/>
                </a:solidFill>
              </a:rPr>
              <a:t>%endblock kgrid_Monkhorst_Pack</a:t>
            </a:r>
          </a:p>
        </p:txBody>
      </p:sp>
      <p:sp>
        <p:nvSpPr>
          <p:cNvPr id="84997" name="Text Box 6">
            <a:extLst>
              <a:ext uri="{FF2B5EF4-FFF2-40B4-BE49-F238E27FC236}">
                <a16:creationId xmlns:a16="http://schemas.microsoft.com/office/drawing/2014/main" id="{E233BB33-85E0-1AAB-5925-2147B9C70F31}"/>
              </a:ext>
            </a:extLst>
          </p:cNvPr>
          <p:cNvSpPr txBox="1">
            <a:spLocks noChangeArrowheads="1"/>
          </p:cNvSpPr>
          <p:nvPr/>
        </p:nvSpPr>
        <p:spPr bwMode="auto">
          <a:xfrm>
            <a:off x="468313" y="731838"/>
            <a:ext cx="9526587"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0" tIns="50386" rIns="100770" bIns="50386">
            <a:spAutoFit/>
          </a:bodyPr>
          <a:lstStyle>
            <a:lvl1pPr defTabSz="1008063">
              <a:spcBef>
                <a:spcPct val="20000"/>
              </a:spcBef>
              <a:buChar char="•"/>
              <a:defRPr sz="2600" b="1">
                <a:solidFill>
                  <a:schemeClr val="bg1"/>
                </a:solidFill>
                <a:latin typeface="Arial" panose="020B0604020202020204" pitchFamily="34" charset="0"/>
              </a:defRPr>
            </a:lvl1pPr>
            <a:lvl2pPr marL="503238"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spcBef>
                <a:spcPct val="50000"/>
              </a:spcBef>
              <a:buFontTx/>
              <a:buNone/>
            </a:pPr>
            <a:r>
              <a:rPr lang="es-ES_tradnl" altLang="es-ES" sz="2400">
                <a:solidFill>
                  <a:srgbClr val="FFFF00"/>
                </a:solidFill>
              </a:rPr>
              <a:t>Spetial set of k-points: </a:t>
            </a:r>
            <a:r>
              <a:rPr lang="es-ES_tradnl" altLang="es-ES" sz="2000"/>
              <a:t>Accurate results for a small number of  k-points</a:t>
            </a:r>
          </a:p>
          <a:p>
            <a:pPr lvl="1" algn="ctr">
              <a:spcBef>
                <a:spcPct val="50000"/>
              </a:spcBef>
              <a:buFontTx/>
              <a:buNone/>
            </a:pPr>
            <a:r>
              <a:rPr lang="es-ES_tradnl" altLang="es-ES" sz="2400">
                <a:solidFill>
                  <a:srgbClr val="FFFF00"/>
                </a:solidFill>
              </a:rPr>
              <a:t>Monkhorst-Pack</a:t>
            </a:r>
            <a:endParaRPr lang="es-ES" altLang="es-ES" sz="2400">
              <a:solidFill>
                <a:srgbClr val="FFFF00"/>
              </a:solidFill>
            </a:endParaRPr>
          </a:p>
        </p:txBody>
      </p:sp>
      <p:sp>
        <p:nvSpPr>
          <p:cNvPr id="84998" name="Text Box 7">
            <a:extLst>
              <a:ext uri="{FF2B5EF4-FFF2-40B4-BE49-F238E27FC236}">
                <a16:creationId xmlns:a16="http://schemas.microsoft.com/office/drawing/2014/main" id="{FF85E99B-8552-1860-7DB0-8F85ACA8748A}"/>
              </a:ext>
            </a:extLst>
          </p:cNvPr>
          <p:cNvSpPr txBox="1">
            <a:spLocks noChangeArrowheads="1"/>
          </p:cNvSpPr>
          <p:nvPr/>
        </p:nvSpPr>
        <p:spPr bwMode="auto">
          <a:xfrm>
            <a:off x="5802313" y="2640013"/>
            <a:ext cx="45815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A real-space radius that plays a role equivalent to the plane-wave cutoff in real space grids</a:t>
            </a:r>
          </a:p>
          <a:p>
            <a:pPr eaLnBrk="1" hangingPunct="1">
              <a:spcBef>
                <a:spcPct val="50000"/>
              </a:spcBef>
              <a:buFontTx/>
              <a:buNone/>
            </a:pPr>
            <a:r>
              <a:rPr lang="en-US" altLang="es-ES" sz="2000"/>
              <a:t>(Moreno and Soler 92)</a:t>
            </a:r>
          </a:p>
        </p:txBody>
      </p:sp>
      <p:sp>
        <p:nvSpPr>
          <p:cNvPr id="84999" name="Text Box 8">
            <a:extLst>
              <a:ext uri="{FF2B5EF4-FFF2-40B4-BE49-F238E27FC236}">
                <a16:creationId xmlns:a16="http://schemas.microsoft.com/office/drawing/2014/main" id="{9EE26244-87B4-CBC2-C095-F95C62353242}"/>
              </a:ext>
            </a:extLst>
          </p:cNvPr>
          <p:cNvSpPr txBox="1">
            <a:spLocks noChangeArrowheads="1"/>
          </p:cNvSpPr>
          <p:nvPr/>
        </p:nvSpPr>
        <p:spPr bwMode="auto">
          <a:xfrm>
            <a:off x="5802313" y="4694238"/>
            <a:ext cx="45815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The origin of the k-grid might be displaced to reduce the number of inequivalent k-points</a:t>
            </a:r>
          </a:p>
        </p:txBody>
      </p:sp>
      <p:sp>
        <p:nvSpPr>
          <p:cNvPr id="85000" name="Text Box 9">
            <a:extLst>
              <a:ext uri="{FF2B5EF4-FFF2-40B4-BE49-F238E27FC236}">
                <a16:creationId xmlns:a16="http://schemas.microsoft.com/office/drawing/2014/main" id="{B396891B-0660-B638-6869-FEF386838E55}"/>
              </a:ext>
            </a:extLst>
          </p:cNvPr>
          <p:cNvSpPr txBox="1">
            <a:spLocks noChangeArrowheads="1"/>
          </p:cNvSpPr>
          <p:nvPr/>
        </p:nvSpPr>
        <p:spPr bwMode="auto">
          <a:xfrm>
            <a:off x="466725" y="1874838"/>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000"/>
              <a:t>Variables that control the fineness of the grid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a:extLst>
              <a:ext uri="{FF2B5EF4-FFF2-40B4-BE49-F238E27FC236}">
                <a16:creationId xmlns:a16="http://schemas.microsoft.com/office/drawing/2014/main" id="{C48279CF-6305-2DF7-31B6-53E67DA67AE1}"/>
              </a:ext>
            </a:extLst>
          </p:cNvPr>
          <p:cNvSpPr txBox="1">
            <a:spLocks noChangeArrowheads="1"/>
          </p:cNvSpPr>
          <p:nvPr/>
        </p:nvSpPr>
        <p:spPr bwMode="auto">
          <a:xfrm>
            <a:off x="0" y="0"/>
            <a:ext cx="103838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50000"/>
              </a:spcBef>
              <a:buFontTx/>
              <a:buNone/>
            </a:pPr>
            <a:r>
              <a:rPr lang="en-US" altLang="es-ES" sz="2800">
                <a:solidFill>
                  <a:srgbClr val="FFFF00"/>
                </a:solidFill>
              </a:rPr>
              <a:t>Once SCF has been achieved, we compute the bands along the high symmetry points in the First-Brillouin zone</a:t>
            </a:r>
          </a:p>
        </p:txBody>
      </p:sp>
      <p:pic>
        <p:nvPicPr>
          <p:cNvPr id="87042" name="Picture 3">
            <a:extLst>
              <a:ext uri="{FF2B5EF4-FFF2-40B4-BE49-F238E27FC236}">
                <a16:creationId xmlns:a16="http://schemas.microsoft.com/office/drawing/2014/main" id="{68B082DF-45B1-D6EF-2BF0-833FF14B4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3359150"/>
            <a:ext cx="5922963"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3" name="Text Box 4">
            <a:extLst>
              <a:ext uri="{FF2B5EF4-FFF2-40B4-BE49-F238E27FC236}">
                <a16:creationId xmlns:a16="http://schemas.microsoft.com/office/drawing/2014/main" id="{A86F82F3-35BD-0C99-0C03-CD93AF58E573}"/>
              </a:ext>
            </a:extLst>
          </p:cNvPr>
          <p:cNvSpPr txBox="1">
            <a:spLocks noChangeArrowheads="1"/>
          </p:cNvSpPr>
          <p:nvPr/>
        </p:nvSpPr>
        <p:spPr bwMode="auto">
          <a:xfrm>
            <a:off x="4391025" y="2255838"/>
            <a:ext cx="586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00FFFF"/>
                </a:solidFill>
              </a:rPr>
              <a:t>New variables to plot the band structure</a:t>
            </a:r>
          </a:p>
        </p:txBody>
      </p:sp>
      <p:pic>
        <p:nvPicPr>
          <p:cNvPr id="87044" name="Picture 5">
            <a:extLst>
              <a:ext uri="{FF2B5EF4-FFF2-40B4-BE49-F238E27FC236}">
                <a16:creationId xmlns:a16="http://schemas.microsoft.com/office/drawing/2014/main" id="{E1F3602B-A73F-4E06-1F6F-848ED327C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289175"/>
            <a:ext cx="376555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6">
            <a:extLst>
              <a:ext uri="{FF2B5EF4-FFF2-40B4-BE49-F238E27FC236}">
                <a16:creationId xmlns:a16="http://schemas.microsoft.com/office/drawing/2014/main" id="{A3D8F30B-0289-EF61-74F3-01396D1C22F1}"/>
              </a:ext>
            </a:extLst>
          </p:cNvPr>
          <p:cNvSpPr txBox="1">
            <a:spLocks noChangeArrowheads="1"/>
          </p:cNvSpPr>
          <p:nvPr/>
        </p:nvSpPr>
        <p:spPr bwMode="auto">
          <a:xfrm>
            <a:off x="123825" y="1189038"/>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First-Brillouin zone of a FCC , with the high symmetry points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618F59-8FB9-9C3A-ECC6-6A8DD7BC236C}"/>
              </a:ext>
            </a:extLst>
          </p:cNvPr>
          <p:cNvSpPr>
            <a:spLocks noGrp="1" noChangeArrowheads="1"/>
          </p:cNvSpPr>
          <p:nvPr>
            <p:ph type="ctrTitle"/>
          </p:nvPr>
        </p:nvSpPr>
        <p:spPr>
          <a:xfrm>
            <a:off x="0" y="0"/>
            <a:ext cx="9604375" cy="1265238"/>
          </a:xfrm>
        </p:spPr>
        <p:txBody>
          <a:bodyPr anchor="ctr"/>
          <a:lstStyle/>
          <a:p>
            <a:pPr algn="l" eaLnBrk="1" hangingPunct="1"/>
            <a:r>
              <a:rPr lang="en-US" altLang="es-ES" sz="2800"/>
              <a:t>Examples of two dimensional periodic systems:</a:t>
            </a:r>
            <a:br>
              <a:rPr lang="en-US" altLang="es-ES" sz="2800"/>
            </a:br>
            <a:r>
              <a:rPr lang="en-US" altLang="es-ES" sz="2800"/>
              <a:t>square and triangular lattices</a:t>
            </a:r>
            <a:endParaRPr lang="en-US" altLang="es-ES" sz="2800">
              <a:cs typeface="Arial" panose="020B0604020202020204" pitchFamily="34" charset="0"/>
            </a:endParaRPr>
          </a:p>
        </p:txBody>
      </p:sp>
      <p:sp>
        <p:nvSpPr>
          <p:cNvPr id="25602" name="Text Box 3">
            <a:extLst>
              <a:ext uri="{FF2B5EF4-FFF2-40B4-BE49-F238E27FC236}">
                <a16:creationId xmlns:a16="http://schemas.microsoft.com/office/drawing/2014/main" id="{E2E9EC16-F30B-BF7D-EE7B-D298AA1A42BD}"/>
              </a:ext>
            </a:extLst>
          </p:cNvPr>
          <p:cNvSpPr txBox="1">
            <a:spLocks noChangeArrowheads="1"/>
          </p:cNvSpPr>
          <p:nvPr/>
        </p:nvSpPr>
        <p:spPr bwMode="auto">
          <a:xfrm>
            <a:off x="1973263" y="1612900"/>
            <a:ext cx="24542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a:t>CuO</a:t>
            </a:r>
            <a:r>
              <a:rPr lang="en-US" altLang="es-ES" baseline="-25000"/>
              <a:t>2</a:t>
            </a:r>
            <a:r>
              <a:rPr lang="en-US" altLang="es-ES"/>
              <a:t> planes</a:t>
            </a:r>
            <a:endParaRPr lang="es-ES" altLang="es-ES"/>
          </a:p>
        </p:txBody>
      </p:sp>
      <p:pic>
        <p:nvPicPr>
          <p:cNvPr id="25603" name="Picture 4">
            <a:extLst>
              <a:ext uri="{FF2B5EF4-FFF2-40B4-BE49-F238E27FC236}">
                <a16:creationId xmlns:a16="http://schemas.microsoft.com/office/drawing/2014/main" id="{B5926B5E-B795-38E4-5181-2E1970835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579688"/>
            <a:ext cx="7361238"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a:extLst>
              <a:ext uri="{FF2B5EF4-FFF2-40B4-BE49-F238E27FC236}">
                <a16:creationId xmlns:a16="http://schemas.microsoft.com/office/drawing/2014/main" id="{792B6C80-E2BC-B07C-038E-F44F774675AD}"/>
              </a:ext>
            </a:extLst>
          </p:cNvPr>
          <p:cNvSpPr txBox="1">
            <a:spLocks noChangeArrowheads="1"/>
          </p:cNvSpPr>
          <p:nvPr/>
        </p:nvSpPr>
        <p:spPr bwMode="auto">
          <a:xfrm>
            <a:off x="4975225" y="1612900"/>
            <a:ext cx="3894138"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a:t>Graphene</a:t>
            </a:r>
          </a:p>
          <a:p>
            <a:pPr eaLnBrk="1" hangingPunct="1">
              <a:spcBef>
                <a:spcPct val="50000"/>
              </a:spcBef>
              <a:buFontTx/>
              <a:buNone/>
            </a:pPr>
            <a:r>
              <a:rPr lang="en-US" altLang="es-ES" sz="2200"/>
              <a:t>(Single plane of graphite)</a:t>
            </a:r>
            <a:endParaRPr lang="es-ES" altLang="es-ES" sz="2200"/>
          </a:p>
        </p:txBody>
      </p:sp>
      <p:sp>
        <p:nvSpPr>
          <p:cNvPr id="25605" name="Text Box 6">
            <a:extLst>
              <a:ext uri="{FF2B5EF4-FFF2-40B4-BE49-F238E27FC236}">
                <a16:creationId xmlns:a16="http://schemas.microsoft.com/office/drawing/2014/main" id="{B94F84DE-90C1-BF57-7CAA-8524C504045F}"/>
              </a:ext>
            </a:extLst>
          </p:cNvPr>
          <p:cNvSpPr txBox="1">
            <a:spLocks noChangeArrowheads="1"/>
          </p:cNvSpPr>
          <p:nvPr/>
        </p:nvSpPr>
        <p:spPr bwMode="auto">
          <a:xfrm>
            <a:off x="1390650" y="5965825"/>
            <a:ext cx="3622675"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a:solidFill>
                  <a:srgbClr val="FFFF00"/>
                </a:solidFill>
              </a:rPr>
              <a:t>Square lattice</a:t>
            </a:r>
          </a:p>
          <a:p>
            <a:pPr algn="ctr" eaLnBrk="1" hangingPunct="1">
              <a:spcBef>
                <a:spcPct val="50000"/>
              </a:spcBef>
              <a:buFontTx/>
              <a:buNone/>
            </a:pPr>
            <a:r>
              <a:rPr lang="en-US" altLang="es-ES" sz="2200"/>
              <a:t>Three atoms per unit cell</a:t>
            </a:r>
            <a:endParaRPr lang="es-ES" altLang="es-ES" sz="2200"/>
          </a:p>
        </p:txBody>
      </p:sp>
      <p:sp>
        <p:nvSpPr>
          <p:cNvPr id="25606" name="Text Box 7">
            <a:extLst>
              <a:ext uri="{FF2B5EF4-FFF2-40B4-BE49-F238E27FC236}">
                <a16:creationId xmlns:a16="http://schemas.microsoft.com/office/drawing/2014/main" id="{3C6C61C5-4BFE-7784-6322-C08125F74947}"/>
              </a:ext>
            </a:extLst>
          </p:cNvPr>
          <p:cNvSpPr txBox="1">
            <a:spLocks noChangeArrowheads="1"/>
          </p:cNvSpPr>
          <p:nvPr/>
        </p:nvSpPr>
        <p:spPr bwMode="auto">
          <a:xfrm>
            <a:off x="5062538" y="5965825"/>
            <a:ext cx="37211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61" tIns="50382" rIns="100761" bIns="50382">
            <a:spAutoFit/>
          </a:bodyPr>
          <a:lstStyle>
            <a:lvl1pPr defTabSz="1008063">
              <a:spcBef>
                <a:spcPct val="20000"/>
              </a:spcBef>
              <a:buChar char="•"/>
              <a:defRPr sz="2600" b="1">
                <a:solidFill>
                  <a:schemeClr val="bg1"/>
                </a:solidFill>
                <a:latin typeface="Arial" panose="020B0604020202020204" pitchFamily="34" charset="0"/>
              </a:defRPr>
            </a:lvl1pPr>
            <a:lvl2pPr marL="503238" indent="-315913" defTabSz="1008063">
              <a:spcBef>
                <a:spcPct val="20000"/>
              </a:spcBef>
              <a:buChar char="–"/>
              <a:defRPr sz="2000" b="1">
                <a:solidFill>
                  <a:schemeClr val="bg1"/>
                </a:solidFill>
                <a:latin typeface="Arial" panose="020B0604020202020204" pitchFamily="34" charset="0"/>
              </a:defRPr>
            </a:lvl2pPr>
            <a:lvl3pPr marL="1008063" indent="-249238" defTabSz="1008063">
              <a:spcBef>
                <a:spcPct val="20000"/>
              </a:spcBef>
              <a:buChar char="•"/>
              <a:defRPr sz="1500" b="1">
                <a:solidFill>
                  <a:schemeClr val="bg1"/>
                </a:solidFill>
                <a:latin typeface="Arial" panose="020B0604020202020204" pitchFamily="34" charset="0"/>
              </a:defRPr>
            </a:lvl3pPr>
            <a:lvl4pPr marL="1511300" indent="-249238" defTabSz="1008063">
              <a:spcBef>
                <a:spcPct val="20000"/>
              </a:spcBef>
              <a:buChar char="–"/>
              <a:defRPr sz="1300" b="1">
                <a:solidFill>
                  <a:schemeClr val="bg1"/>
                </a:solidFill>
                <a:latin typeface="Arial" panose="020B0604020202020204" pitchFamily="34" charset="0"/>
              </a:defRPr>
            </a:lvl4pPr>
            <a:lvl5pPr marL="2016125" indent="-247650" defTabSz="1008063">
              <a:spcBef>
                <a:spcPct val="20000"/>
              </a:spcBef>
              <a:buChar char="»"/>
              <a:defRPr sz="1100" b="1">
                <a:solidFill>
                  <a:schemeClr val="bg1"/>
                </a:solidFill>
                <a:latin typeface="Arial" panose="020B0604020202020204" pitchFamily="34" charset="0"/>
              </a:defRPr>
            </a:lvl5pPr>
            <a:lvl6pPr marL="24733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29305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3877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384492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a:solidFill>
                  <a:srgbClr val="FFFF00"/>
                </a:solidFill>
              </a:rPr>
              <a:t>Triangular lattice</a:t>
            </a:r>
          </a:p>
          <a:p>
            <a:pPr algn="ctr" eaLnBrk="1" hangingPunct="1">
              <a:spcBef>
                <a:spcPct val="50000"/>
              </a:spcBef>
              <a:buFontTx/>
              <a:buNone/>
            </a:pPr>
            <a:r>
              <a:rPr lang="en-US" altLang="es-ES" sz="2200"/>
              <a:t>Two atoms per unit cell</a:t>
            </a:r>
            <a:endParaRPr lang="es-ES" altLang="es-ES"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49BB590D-B0DC-FA41-8139-375156ACDD02}"/>
              </a:ext>
            </a:extLst>
          </p:cNvPr>
          <p:cNvSpPr>
            <a:spLocks noChangeArrowheads="1"/>
          </p:cNvSpPr>
          <p:nvPr/>
        </p:nvSpPr>
        <p:spPr bwMode="auto">
          <a:xfrm>
            <a:off x="0" y="0"/>
            <a:ext cx="9002713"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1" tIns="50346" rIns="100691" bIns="50346" anchor="ct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eaLnBrk="1" hangingPunct="1">
              <a:spcBef>
                <a:spcPct val="0"/>
              </a:spcBef>
              <a:buFontTx/>
              <a:buNone/>
            </a:pPr>
            <a:r>
              <a:rPr lang="en-US" altLang="es-ES" sz="2800">
                <a:solidFill>
                  <a:srgbClr val="FFFF00"/>
                </a:solidFill>
              </a:rPr>
              <a:t>How can we simulate an infinite periodic solid? Periodic (Born-von Karman) boundary conditions</a:t>
            </a:r>
          </a:p>
        </p:txBody>
      </p:sp>
      <p:sp>
        <p:nvSpPr>
          <p:cNvPr id="27650" name="Text Box 3">
            <a:extLst>
              <a:ext uri="{FF2B5EF4-FFF2-40B4-BE49-F238E27FC236}">
                <a16:creationId xmlns:a16="http://schemas.microsoft.com/office/drawing/2014/main" id="{DDE5C5AC-282E-BB4D-8BF6-204A77FE0BE8}"/>
              </a:ext>
            </a:extLst>
          </p:cNvPr>
          <p:cNvSpPr txBox="1">
            <a:spLocks noChangeArrowheads="1"/>
          </p:cNvSpPr>
          <p:nvPr/>
        </p:nvSpPr>
        <p:spPr bwMode="auto">
          <a:xfrm>
            <a:off x="693738" y="990600"/>
            <a:ext cx="8993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We should expect that the bulk properties to be unaffected by the presence of its surface.</a:t>
            </a:r>
            <a:endParaRPr lang="en-US" altLang="es-ES" sz="2000" b="0"/>
          </a:p>
        </p:txBody>
      </p:sp>
      <p:sp>
        <p:nvSpPr>
          <p:cNvPr id="363524" name="Text Box 4">
            <a:extLst>
              <a:ext uri="{FF2B5EF4-FFF2-40B4-BE49-F238E27FC236}">
                <a16:creationId xmlns:a16="http://schemas.microsoft.com/office/drawing/2014/main" id="{F4B7449A-BAFB-2BA5-FDC1-23D98F138A7B}"/>
              </a:ext>
            </a:extLst>
          </p:cNvPr>
          <p:cNvSpPr txBox="1">
            <a:spLocks noChangeArrowheads="1"/>
          </p:cNvSpPr>
          <p:nvPr/>
        </p:nvSpPr>
        <p:spPr bwMode="auto">
          <a:xfrm>
            <a:off x="1074738" y="1676400"/>
            <a:ext cx="8231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t>A natural choice to emphasize the inconsequence of the surface by disposing of it altogether</a:t>
            </a:r>
          </a:p>
        </p:txBody>
      </p:sp>
      <p:grpSp>
        <p:nvGrpSpPr>
          <p:cNvPr id="363525" name="Group 5">
            <a:extLst>
              <a:ext uri="{FF2B5EF4-FFF2-40B4-BE49-F238E27FC236}">
                <a16:creationId xmlns:a16="http://schemas.microsoft.com/office/drawing/2014/main" id="{D131B247-B4E6-522C-C488-90806940D6AC}"/>
              </a:ext>
            </a:extLst>
          </p:cNvPr>
          <p:cNvGrpSpPr>
            <a:grpSpLocks/>
          </p:cNvGrpSpPr>
          <p:nvPr/>
        </p:nvGrpSpPr>
        <p:grpSpPr bwMode="auto">
          <a:xfrm>
            <a:off x="-33338" y="2289175"/>
            <a:ext cx="4962526" cy="4962525"/>
            <a:chOff x="391" y="1444"/>
            <a:chExt cx="3126" cy="3126"/>
          </a:xfrm>
        </p:grpSpPr>
        <p:pic>
          <p:nvPicPr>
            <p:cNvPr id="27682" name="Picture 6">
              <a:extLst>
                <a:ext uri="{FF2B5EF4-FFF2-40B4-BE49-F238E27FC236}">
                  <a16:creationId xmlns:a16="http://schemas.microsoft.com/office/drawing/2014/main" id="{FC55B7F8-95EE-28FF-8665-1D3E37CB1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88" y="422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3" name="Group 7">
              <a:extLst>
                <a:ext uri="{FF2B5EF4-FFF2-40B4-BE49-F238E27FC236}">
                  <a16:creationId xmlns:a16="http://schemas.microsoft.com/office/drawing/2014/main" id="{4D15E2B0-1A7E-0CE4-31FE-D1054CEAF2C1}"/>
                </a:ext>
              </a:extLst>
            </p:cNvPr>
            <p:cNvGrpSpPr>
              <a:grpSpLocks/>
            </p:cNvGrpSpPr>
            <p:nvPr/>
          </p:nvGrpSpPr>
          <p:grpSpPr bwMode="auto">
            <a:xfrm>
              <a:off x="947" y="1999"/>
              <a:ext cx="2016" cy="2016"/>
              <a:chOff x="3654" y="2285"/>
              <a:chExt cx="2016" cy="2016"/>
            </a:xfrm>
          </p:grpSpPr>
          <p:sp>
            <p:nvSpPr>
              <p:cNvPr id="27707" name="Line 8">
                <a:extLst>
                  <a:ext uri="{FF2B5EF4-FFF2-40B4-BE49-F238E27FC236}">
                    <a16:creationId xmlns:a16="http://schemas.microsoft.com/office/drawing/2014/main" id="{B45EF973-3F0D-0737-E752-B8DAFA22C9E8}"/>
                  </a:ext>
                </a:extLst>
              </p:cNvPr>
              <p:cNvSpPr>
                <a:spLocks noChangeShapeType="1"/>
              </p:cNvSpPr>
              <p:nvPr/>
            </p:nvSpPr>
            <p:spPr bwMode="auto">
              <a:xfrm>
                <a:off x="3944" y="2285"/>
                <a:ext cx="2"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08" name="Line 9">
                <a:extLst>
                  <a:ext uri="{FF2B5EF4-FFF2-40B4-BE49-F238E27FC236}">
                    <a16:creationId xmlns:a16="http://schemas.microsoft.com/office/drawing/2014/main" id="{6912E18D-2989-F1B7-842E-0A4192D6E27F}"/>
                  </a:ext>
                </a:extLst>
              </p:cNvPr>
              <p:cNvSpPr>
                <a:spLocks noChangeShapeType="1"/>
              </p:cNvSpPr>
              <p:nvPr/>
            </p:nvSpPr>
            <p:spPr bwMode="auto">
              <a:xfrm>
                <a:off x="4232" y="2285"/>
                <a:ext cx="2"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09" name="Line 10">
                <a:extLst>
                  <a:ext uri="{FF2B5EF4-FFF2-40B4-BE49-F238E27FC236}">
                    <a16:creationId xmlns:a16="http://schemas.microsoft.com/office/drawing/2014/main" id="{FB6413B0-6B9C-4D00-E9B6-F5344F937A4B}"/>
                  </a:ext>
                </a:extLst>
              </p:cNvPr>
              <p:cNvSpPr>
                <a:spLocks noChangeShapeType="1"/>
              </p:cNvSpPr>
              <p:nvPr/>
            </p:nvSpPr>
            <p:spPr bwMode="auto">
              <a:xfrm>
                <a:off x="5384" y="2285"/>
                <a:ext cx="2"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0" name="Line 11">
                <a:extLst>
                  <a:ext uri="{FF2B5EF4-FFF2-40B4-BE49-F238E27FC236}">
                    <a16:creationId xmlns:a16="http://schemas.microsoft.com/office/drawing/2014/main" id="{44ECF016-89EC-165D-C6D5-128ADD980FA8}"/>
                  </a:ext>
                </a:extLst>
              </p:cNvPr>
              <p:cNvSpPr>
                <a:spLocks noChangeShapeType="1"/>
              </p:cNvSpPr>
              <p:nvPr/>
            </p:nvSpPr>
            <p:spPr bwMode="auto">
              <a:xfrm>
                <a:off x="5096" y="2285"/>
                <a:ext cx="2"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1" name="Line 12">
                <a:extLst>
                  <a:ext uri="{FF2B5EF4-FFF2-40B4-BE49-F238E27FC236}">
                    <a16:creationId xmlns:a16="http://schemas.microsoft.com/office/drawing/2014/main" id="{8D2B20FF-A184-5BAF-AA5F-E31B23893803}"/>
                  </a:ext>
                </a:extLst>
              </p:cNvPr>
              <p:cNvSpPr>
                <a:spLocks noChangeShapeType="1"/>
              </p:cNvSpPr>
              <p:nvPr/>
            </p:nvSpPr>
            <p:spPr bwMode="auto">
              <a:xfrm>
                <a:off x="4520" y="2285"/>
                <a:ext cx="2"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2" name="Line 13">
                <a:extLst>
                  <a:ext uri="{FF2B5EF4-FFF2-40B4-BE49-F238E27FC236}">
                    <a16:creationId xmlns:a16="http://schemas.microsoft.com/office/drawing/2014/main" id="{7AD1C90E-799C-A2E5-8F9C-032111E6F9B7}"/>
                  </a:ext>
                </a:extLst>
              </p:cNvPr>
              <p:cNvSpPr>
                <a:spLocks noChangeShapeType="1"/>
              </p:cNvSpPr>
              <p:nvPr/>
            </p:nvSpPr>
            <p:spPr bwMode="auto">
              <a:xfrm>
                <a:off x="4808" y="2285"/>
                <a:ext cx="2"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3" name="Line 14">
                <a:extLst>
                  <a:ext uri="{FF2B5EF4-FFF2-40B4-BE49-F238E27FC236}">
                    <a16:creationId xmlns:a16="http://schemas.microsoft.com/office/drawing/2014/main" id="{6638D57F-F90F-6617-F6CB-69F25F5771B3}"/>
                  </a:ext>
                </a:extLst>
              </p:cNvPr>
              <p:cNvSpPr>
                <a:spLocks noChangeShapeType="1"/>
              </p:cNvSpPr>
              <p:nvPr/>
            </p:nvSpPr>
            <p:spPr bwMode="auto">
              <a:xfrm rot="5400000">
                <a:off x="4662" y="1565"/>
                <a:ext cx="0"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4" name="Line 15">
                <a:extLst>
                  <a:ext uri="{FF2B5EF4-FFF2-40B4-BE49-F238E27FC236}">
                    <a16:creationId xmlns:a16="http://schemas.microsoft.com/office/drawing/2014/main" id="{CF9A77C6-39E1-E7B4-F272-DD87EEF05F14}"/>
                  </a:ext>
                </a:extLst>
              </p:cNvPr>
              <p:cNvSpPr>
                <a:spLocks noChangeShapeType="1"/>
              </p:cNvSpPr>
              <p:nvPr/>
            </p:nvSpPr>
            <p:spPr bwMode="auto">
              <a:xfrm rot="5400000">
                <a:off x="4662" y="3005"/>
                <a:ext cx="0"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5" name="Line 16">
                <a:extLst>
                  <a:ext uri="{FF2B5EF4-FFF2-40B4-BE49-F238E27FC236}">
                    <a16:creationId xmlns:a16="http://schemas.microsoft.com/office/drawing/2014/main" id="{9AD005A3-4F13-E0C6-E301-3F11FA772026}"/>
                  </a:ext>
                </a:extLst>
              </p:cNvPr>
              <p:cNvSpPr>
                <a:spLocks noChangeShapeType="1"/>
              </p:cNvSpPr>
              <p:nvPr/>
            </p:nvSpPr>
            <p:spPr bwMode="auto">
              <a:xfrm rot="5400000">
                <a:off x="4662" y="2717"/>
                <a:ext cx="0"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6" name="Line 17">
                <a:extLst>
                  <a:ext uri="{FF2B5EF4-FFF2-40B4-BE49-F238E27FC236}">
                    <a16:creationId xmlns:a16="http://schemas.microsoft.com/office/drawing/2014/main" id="{6DE0B312-67D0-B8ED-32CF-0E4E0CF1FBCC}"/>
                  </a:ext>
                </a:extLst>
              </p:cNvPr>
              <p:cNvSpPr>
                <a:spLocks noChangeShapeType="1"/>
              </p:cNvSpPr>
              <p:nvPr/>
            </p:nvSpPr>
            <p:spPr bwMode="auto">
              <a:xfrm rot="5400000">
                <a:off x="4662" y="1853"/>
                <a:ext cx="0"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7" name="Line 18">
                <a:extLst>
                  <a:ext uri="{FF2B5EF4-FFF2-40B4-BE49-F238E27FC236}">
                    <a16:creationId xmlns:a16="http://schemas.microsoft.com/office/drawing/2014/main" id="{791EC050-5CA0-6764-7491-E3342D577FB2}"/>
                  </a:ext>
                </a:extLst>
              </p:cNvPr>
              <p:cNvSpPr>
                <a:spLocks noChangeShapeType="1"/>
              </p:cNvSpPr>
              <p:nvPr/>
            </p:nvSpPr>
            <p:spPr bwMode="auto">
              <a:xfrm rot="5400000">
                <a:off x="4662" y="2429"/>
                <a:ext cx="0"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718" name="Line 19">
                <a:extLst>
                  <a:ext uri="{FF2B5EF4-FFF2-40B4-BE49-F238E27FC236}">
                    <a16:creationId xmlns:a16="http://schemas.microsoft.com/office/drawing/2014/main" id="{EDAA17E2-EE5B-D724-0C3B-17720235E96D}"/>
                  </a:ext>
                </a:extLst>
              </p:cNvPr>
              <p:cNvSpPr>
                <a:spLocks noChangeShapeType="1"/>
              </p:cNvSpPr>
              <p:nvPr/>
            </p:nvSpPr>
            <p:spPr bwMode="auto">
              <a:xfrm rot="5400000">
                <a:off x="4662" y="2141"/>
                <a:ext cx="0" cy="2016"/>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pic>
          <p:nvPicPr>
            <p:cNvPr id="27684" name="Picture 20">
              <a:extLst>
                <a:ext uri="{FF2B5EF4-FFF2-40B4-BE49-F238E27FC236}">
                  <a16:creationId xmlns:a16="http://schemas.microsoft.com/office/drawing/2014/main" id="{4645FF72-B55C-4C94-CE45-63154B0AA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 y="219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Picture 21">
              <a:extLst>
                <a:ext uri="{FF2B5EF4-FFF2-40B4-BE49-F238E27FC236}">
                  <a16:creationId xmlns:a16="http://schemas.microsoft.com/office/drawing/2014/main" id="{41CB3037-72D9-246E-838F-6FC3C42BF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 y="3349"/>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6" name="Picture 22">
              <a:extLst>
                <a:ext uri="{FF2B5EF4-FFF2-40B4-BE49-F238E27FC236}">
                  <a16:creationId xmlns:a16="http://schemas.microsoft.com/office/drawing/2014/main" id="{7DD54E6F-53C5-650B-D439-17EA5CC6E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 y="2485"/>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7" name="Picture 23">
              <a:extLst>
                <a:ext uri="{FF2B5EF4-FFF2-40B4-BE49-F238E27FC236}">
                  <a16:creationId xmlns:a16="http://schemas.microsoft.com/office/drawing/2014/main" id="{217CCF0D-2512-6E99-F4F4-7E6EE76C5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 y="363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24">
              <a:extLst>
                <a:ext uri="{FF2B5EF4-FFF2-40B4-BE49-F238E27FC236}">
                  <a16:creationId xmlns:a16="http://schemas.microsoft.com/office/drawing/2014/main" id="{C6A652DB-8EDE-E388-A627-BDFB47D35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 y="2773"/>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9" name="Picture 25">
              <a:extLst>
                <a:ext uri="{FF2B5EF4-FFF2-40B4-BE49-F238E27FC236}">
                  <a16:creationId xmlns:a16="http://schemas.microsoft.com/office/drawing/2014/main" id="{ED4160DE-A415-D795-DFAA-F1E861115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 y="3061"/>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0" name="Picture 26">
              <a:extLst>
                <a:ext uri="{FF2B5EF4-FFF2-40B4-BE49-F238E27FC236}">
                  <a16:creationId xmlns:a16="http://schemas.microsoft.com/office/drawing/2014/main" id="{08A33CCD-1218-5E43-CA67-98DF7238B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 y="363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1" name="Picture 27">
              <a:extLst>
                <a:ext uri="{FF2B5EF4-FFF2-40B4-BE49-F238E27FC236}">
                  <a16:creationId xmlns:a16="http://schemas.microsoft.com/office/drawing/2014/main" id="{5CE47B8E-872F-DEA5-24E7-D27F50CE7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 y="219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2" name="Picture 28">
              <a:extLst>
                <a:ext uri="{FF2B5EF4-FFF2-40B4-BE49-F238E27FC236}">
                  <a16:creationId xmlns:a16="http://schemas.microsoft.com/office/drawing/2014/main" id="{86E3F8F6-6229-E60B-C4FB-FC099532F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 y="2485"/>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3" name="Picture 29">
              <a:extLst>
                <a:ext uri="{FF2B5EF4-FFF2-40B4-BE49-F238E27FC236}">
                  <a16:creationId xmlns:a16="http://schemas.microsoft.com/office/drawing/2014/main" id="{129BC19D-6772-8999-92C1-617A721CC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 y="2773"/>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Picture 30">
              <a:extLst>
                <a:ext uri="{FF2B5EF4-FFF2-40B4-BE49-F238E27FC236}">
                  <a16:creationId xmlns:a16="http://schemas.microsoft.com/office/drawing/2014/main" id="{21CCBC03-AA2F-DBE4-AC9E-E920AC009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 y="3061"/>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Picture 31">
              <a:extLst>
                <a:ext uri="{FF2B5EF4-FFF2-40B4-BE49-F238E27FC236}">
                  <a16:creationId xmlns:a16="http://schemas.microsoft.com/office/drawing/2014/main" id="{F2106D3D-890B-7CB9-256F-9FA3DB2BD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 y="3349"/>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32">
              <a:extLst>
                <a:ext uri="{FF2B5EF4-FFF2-40B4-BE49-F238E27FC236}">
                  <a16:creationId xmlns:a16="http://schemas.microsoft.com/office/drawing/2014/main" id="{894DDBFD-9412-2E3E-F63A-6763FF008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20" y="1608"/>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Picture 33">
              <a:extLst>
                <a:ext uri="{FF2B5EF4-FFF2-40B4-BE49-F238E27FC236}">
                  <a16:creationId xmlns:a16="http://schemas.microsoft.com/office/drawing/2014/main" id="{F57E00B7-9C29-BEA7-0ACA-F607845CF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2" y="1608"/>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34">
              <a:extLst>
                <a:ext uri="{FF2B5EF4-FFF2-40B4-BE49-F238E27FC236}">
                  <a16:creationId xmlns:a16="http://schemas.microsoft.com/office/drawing/2014/main" id="{D7B775E4-4AEF-995D-8F94-2B891F5F0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56" y="1608"/>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9" name="Picture 35">
              <a:extLst>
                <a:ext uri="{FF2B5EF4-FFF2-40B4-BE49-F238E27FC236}">
                  <a16:creationId xmlns:a16="http://schemas.microsoft.com/office/drawing/2014/main" id="{6311523E-D961-1D9A-17A1-56A01F787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4" y="1608"/>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0" name="Picture 36">
              <a:extLst>
                <a:ext uri="{FF2B5EF4-FFF2-40B4-BE49-F238E27FC236}">
                  <a16:creationId xmlns:a16="http://schemas.microsoft.com/office/drawing/2014/main" id="{CBE842B6-641C-4B46-1788-BA90CDB92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68" y="1608"/>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1" name="Picture 37">
              <a:extLst>
                <a:ext uri="{FF2B5EF4-FFF2-40B4-BE49-F238E27FC236}">
                  <a16:creationId xmlns:a16="http://schemas.microsoft.com/office/drawing/2014/main" id="{5A7522C0-6860-E3F4-17A7-BC8436EB3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0" y="1608"/>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2" name="Picture 38">
              <a:extLst>
                <a:ext uri="{FF2B5EF4-FFF2-40B4-BE49-F238E27FC236}">
                  <a16:creationId xmlns:a16="http://schemas.microsoft.com/office/drawing/2014/main" id="{CA0956E5-3D66-F01E-9C34-94607E65F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0" y="422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3" name="Picture 39">
              <a:extLst>
                <a:ext uri="{FF2B5EF4-FFF2-40B4-BE49-F238E27FC236}">
                  <a16:creationId xmlns:a16="http://schemas.microsoft.com/office/drawing/2014/main" id="{AC7174FC-642F-8713-2200-4736D57F7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20" y="422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4" name="Picture 40">
              <a:extLst>
                <a:ext uri="{FF2B5EF4-FFF2-40B4-BE49-F238E27FC236}">
                  <a16:creationId xmlns:a16="http://schemas.microsoft.com/office/drawing/2014/main" id="{52EE32F2-4DC6-55EC-DD7E-B421052F4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2" y="422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41">
              <a:extLst>
                <a:ext uri="{FF2B5EF4-FFF2-40B4-BE49-F238E27FC236}">
                  <a16:creationId xmlns:a16="http://schemas.microsoft.com/office/drawing/2014/main" id="{373C0541-BEF8-45FB-6CB6-91BD24498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56" y="422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42">
              <a:extLst>
                <a:ext uri="{FF2B5EF4-FFF2-40B4-BE49-F238E27FC236}">
                  <a16:creationId xmlns:a16="http://schemas.microsoft.com/office/drawing/2014/main" id="{81EA1153-AA45-6E0F-D1F4-628071F65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4" y="4227"/>
              <a:ext cx="5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3563" name="Rectangle 43">
            <a:extLst>
              <a:ext uri="{FF2B5EF4-FFF2-40B4-BE49-F238E27FC236}">
                <a16:creationId xmlns:a16="http://schemas.microsoft.com/office/drawing/2014/main" id="{B1756106-4301-82A4-E8FF-B6B7738B05CF}"/>
              </a:ext>
            </a:extLst>
          </p:cNvPr>
          <p:cNvSpPr>
            <a:spLocks noChangeArrowheads="1"/>
          </p:cNvSpPr>
          <p:nvPr/>
        </p:nvSpPr>
        <p:spPr bwMode="auto">
          <a:xfrm>
            <a:off x="1304925" y="3627438"/>
            <a:ext cx="2286000" cy="2286000"/>
          </a:xfrm>
          <a:prstGeom prst="rect">
            <a:avLst/>
          </a:prstGeom>
          <a:solidFill>
            <a:schemeClr val="accent1">
              <a:alpha val="5098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nvGrpSpPr>
          <p:cNvPr id="363564" name="Group 44">
            <a:extLst>
              <a:ext uri="{FF2B5EF4-FFF2-40B4-BE49-F238E27FC236}">
                <a16:creationId xmlns:a16="http://schemas.microsoft.com/office/drawing/2014/main" id="{6350B4BD-95CD-95F1-59D9-BDF01B7E5034}"/>
              </a:ext>
            </a:extLst>
          </p:cNvPr>
          <p:cNvGrpSpPr>
            <a:grpSpLocks/>
          </p:cNvGrpSpPr>
          <p:nvPr/>
        </p:nvGrpSpPr>
        <p:grpSpPr bwMode="auto">
          <a:xfrm>
            <a:off x="6102350" y="2941638"/>
            <a:ext cx="3357563" cy="3657600"/>
            <a:chOff x="3846" y="1709"/>
            <a:chExt cx="2114" cy="2304"/>
          </a:xfrm>
        </p:grpSpPr>
        <p:grpSp>
          <p:nvGrpSpPr>
            <p:cNvPr id="27656" name="Group 45">
              <a:extLst>
                <a:ext uri="{FF2B5EF4-FFF2-40B4-BE49-F238E27FC236}">
                  <a16:creationId xmlns:a16="http://schemas.microsoft.com/office/drawing/2014/main" id="{D8194AE1-FD53-232E-BFF6-61AA8A4A49C9}"/>
                </a:ext>
              </a:extLst>
            </p:cNvPr>
            <p:cNvGrpSpPr>
              <a:grpSpLocks/>
            </p:cNvGrpSpPr>
            <p:nvPr/>
          </p:nvGrpSpPr>
          <p:grpSpPr bwMode="auto">
            <a:xfrm>
              <a:off x="4278" y="2141"/>
              <a:ext cx="1441" cy="1440"/>
              <a:chOff x="4278" y="2141"/>
              <a:chExt cx="1441" cy="1440"/>
            </a:xfrm>
          </p:grpSpPr>
          <p:sp>
            <p:nvSpPr>
              <p:cNvPr id="27669" name="Line 46">
                <a:extLst>
                  <a:ext uri="{FF2B5EF4-FFF2-40B4-BE49-F238E27FC236}">
                    <a16:creationId xmlns:a16="http://schemas.microsoft.com/office/drawing/2014/main" id="{FD008A58-5DF1-021A-CDEC-0A8C5343C53D}"/>
                  </a:ext>
                </a:extLst>
              </p:cNvPr>
              <p:cNvSpPr>
                <a:spLocks noChangeShapeType="1"/>
              </p:cNvSpPr>
              <p:nvPr/>
            </p:nvSpPr>
            <p:spPr bwMode="auto">
              <a:xfrm>
                <a:off x="4278" y="214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0" name="Line 47">
                <a:extLst>
                  <a:ext uri="{FF2B5EF4-FFF2-40B4-BE49-F238E27FC236}">
                    <a16:creationId xmlns:a16="http://schemas.microsoft.com/office/drawing/2014/main" id="{8329B8B0-2A68-FAE6-156A-00C45F39A68D}"/>
                  </a:ext>
                </a:extLst>
              </p:cNvPr>
              <p:cNvSpPr>
                <a:spLocks noChangeShapeType="1"/>
              </p:cNvSpPr>
              <p:nvPr/>
            </p:nvSpPr>
            <p:spPr bwMode="auto">
              <a:xfrm>
                <a:off x="4566" y="214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1" name="Line 48">
                <a:extLst>
                  <a:ext uri="{FF2B5EF4-FFF2-40B4-BE49-F238E27FC236}">
                    <a16:creationId xmlns:a16="http://schemas.microsoft.com/office/drawing/2014/main" id="{6151D806-FD97-1C28-6E68-C184732CFC46}"/>
                  </a:ext>
                </a:extLst>
              </p:cNvPr>
              <p:cNvSpPr>
                <a:spLocks noChangeShapeType="1"/>
              </p:cNvSpPr>
              <p:nvPr/>
            </p:nvSpPr>
            <p:spPr bwMode="auto">
              <a:xfrm>
                <a:off x="5718" y="214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2" name="Line 49">
                <a:extLst>
                  <a:ext uri="{FF2B5EF4-FFF2-40B4-BE49-F238E27FC236}">
                    <a16:creationId xmlns:a16="http://schemas.microsoft.com/office/drawing/2014/main" id="{E701360C-0EAF-719D-9B6B-085CE1792EFE}"/>
                  </a:ext>
                </a:extLst>
              </p:cNvPr>
              <p:cNvSpPr>
                <a:spLocks noChangeShapeType="1"/>
              </p:cNvSpPr>
              <p:nvPr/>
            </p:nvSpPr>
            <p:spPr bwMode="auto">
              <a:xfrm>
                <a:off x="5430" y="214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3" name="Line 50">
                <a:extLst>
                  <a:ext uri="{FF2B5EF4-FFF2-40B4-BE49-F238E27FC236}">
                    <a16:creationId xmlns:a16="http://schemas.microsoft.com/office/drawing/2014/main" id="{05F1C3FE-2DFA-495E-C451-291060D8E26C}"/>
                  </a:ext>
                </a:extLst>
              </p:cNvPr>
              <p:cNvSpPr>
                <a:spLocks noChangeShapeType="1"/>
              </p:cNvSpPr>
              <p:nvPr/>
            </p:nvSpPr>
            <p:spPr bwMode="auto">
              <a:xfrm>
                <a:off x="4854" y="214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4" name="Line 51">
                <a:extLst>
                  <a:ext uri="{FF2B5EF4-FFF2-40B4-BE49-F238E27FC236}">
                    <a16:creationId xmlns:a16="http://schemas.microsoft.com/office/drawing/2014/main" id="{6107688F-8D8F-7C03-FBDE-A6C7FAEEFFE3}"/>
                  </a:ext>
                </a:extLst>
              </p:cNvPr>
              <p:cNvSpPr>
                <a:spLocks noChangeShapeType="1"/>
              </p:cNvSpPr>
              <p:nvPr/>
            </p:nvSpPr>
            <p:spPr bwMode="auto">
              <a:xfrm>
                <a:off x="5142" y="214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5" name="Line 52">
                <a:extLst>
                  <a:ext uri="{FF2B5EF4-FFF2-40B4-BE49-F238E27FC236}">
                    <a16:creationId xmlns:a16="http://schemas.microsoft.com/office/drawing/2014/main" id="{229A463D-5CB9-439A-BEE1-C8A6CB4A1C72}"/>
                  </a:ext>
                </a:extLst>
              </p:cNvPr>
              <p:cNvSpPr>
                <a:spLocks noChangeShapeType="1"/>
              </p:cNvSpPr>
              <p:nvPr/>
            </p:nvSpPr>
            <p:spPr bwMode="auto">
              <a:xfrm rot="5400000">
                <a:off x="4998" y="142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6" name="Line 53">
                <a:extLst>
                  <a:ext uri="{FF2B5EF4-FFF2-40B4-BE49-F238E27FC236}">
                    <a16:creationId xmlns:a16="http://schemas.microsoft.com/office/drawing/2014/main" id="{3398F4BA-0B12-34A4-09BC-5C0FBFE50E4B}"/>
                  </a:ext>
                </a:extLst>
              </p:cNvPr>
              <p:cNvSpPr>
                <a:spLocks noChangeShapeType="1"/>
              </p:cNvSpPr>
              <p:nvPr/>
            </p:nvSpPr>
            <p:spPr bwMode="auto">
              <a:xfrm rot="5400000">
                <a:off x="4998" y="2861"/>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7" name="Line 54">
                <a:extLst>
                  <a:ext uri="{FF2B5EF4-FFF2-40B4-BE49-F238E27FC236}">
                    <a16:creationId xmlns:a16="http://schemas.microsoft.com/office/drawing/2014/main" id="{0F7AF542-6A13-5E25-FCAD-A48D7BA86597}"/>
                  </a:ext>
                </a:extLst>
              </p:cNvPr>
              <p:cNvSpPr>
                <a:spLocks noChangeShapeType="1"/>
              </p:cNvSpPr>
              <p:nvPr/>
            </p:nvSpPr>
            <p:spPr bwMode="auto">
              <a:xfrm rot="5400000">
                <a:off x="4998" y="2573"/>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8" name="Line 55">
                <a:extLst>
                  <a:ext uri="{FF2B5EF4-FFF2-40B4-BE49-F238E27FC236}">
                    <a16:creationId xmlns:a16="http://schemas.microsoft.com/office/drawing/2014/main" id="{DB032888-921A-BF70-5EAF-C2D9D0213F9C}"/>
                  </a:ext>
                </a:extLst>
              </p:cNvPr>
              <p:cNvSpPr>
                <a:spLocks noChangeShapeType="1"/>
              </p:cNvSpPr>
              <p:nvPr/>
            </p:nvSpPr>
            <p:spPr bwMode="auto">
              <a:xfrm rot="5400000">
                <a:off x="4998" y="1709"/>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79" name="Line 56">
                <a:extLst>
                  <a:ext uri="{FF2B5EF4-FFF2-40B4-BE49-F238E27FC236}">
                    <a16:creationId xmlns:a16="http://schemas.microsoft.com/office/drawing/2014/main" id="{FA75C33C-2F7A-5589-5012-367496449F70}"/>
                  </a:ext>
                </a:extLst>
              </p:cNvPr>
              <p:cNvSpPr>
                <a:spLocks noChangeShapeType="1"/>
              </p:cNvSpPr>
              <p:nvPr/>
            </p:nvSpPr>
            <p:spPr bwMode="auto">
              <a:xfrm rot="5400000">
                <a:off x="4998" y="2285"/>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80" name="Line 57">
                <a:extLst>
                  <a:ext uri="{FF2B5EF4-FFF2-40B4-BE49-F238E27FC236}">
                    <a16:creationId xmlns:a16="http://schemas.microsoft.com/office/drawing/2014/main" id="{3C7E36D9-9F1A-A24A-3C03-C98D997F7A47}"/>
                  </a:ext>
                </a:extLst>
              </p:cNvPr>
              <p:cNvSpPr>
                <a:spLocks noChangeShapeType="1"/>
              </p:cNvSpPr>
              <p:nvPr/>
            </p:nvSpPr>
            <p:spPr bwMode="auto">
              <a:xfrm rot="5400000">
                <a:off x="4998" y="1997"/>
                <a:ext cx="0" cy="144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81" name="Rectangle 58">
                <a:extLst>
                  <a:ext uri="{FF2B5EF4-FFF2-40B4-BE49-F238E27FC236}">
                    <a16:creationId xmlns:a16="http://schemas.microsoft.com/office/drawing/2014/main" id="{62CA606E-C0C3-7AF5-FE6E-07844B4ECEA9}"/>
                  </a:ext>
                </a:extLst>
              </p:cNvPr>
              <p:cNvSpPr>
                <a:spLocks noChangeArrowheads="1"/>
              </p:cNvSpPr>
              <p:nvPr/>
            </p:nvSpPr>
            <p:spPr bwMode="auto">
              <a:xfrm>
                <a:off x="4279" y="2141"/>
                <a:ext cx="1440" cy="1440"/>
              </a:xfrm>
              <a:prstGeom prst="rect">
                <a:avLst/>
              </a:prstGeom>
              <a:solidFill>
                <a:schemeClr val="accent1">
                  <a:alpha val="5098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grpSp>
        <p:grpSp>
          <p:nvGrpSpPr>
            <p:cNvPr id="27657" name="Group 59">
              <a:extLst>
                <a:ext uri="{FF2B5EF4-FFF2-40B4-BE49-F238E27FC236}">
                  <a16:creationId xmlns:a16="http://schemas.microsoft.com/office/drawing/2014/main" id="{73CE1BCD-2684-4DB1-7A49-C75C893C1225}"/>
                </a:ext>
              </a:extLst>
            </p:cNvPr>
            <p:cNvGrpSpPr>
              <a:grpSpLocks/>
            </p:cNvGrpSpPr>
            <p:nvPr/>
          </p:nvGrpSpPr>
          <p:grpSpPr bwMode="auto">
            <a:xfrm>
              <a:off x="3846" y="1709"/>
              <a:ext cx="1152" cy="2304"/>
              <a:chOff x="3846" y="1709"/>
              <a:chExt cx="1152" cy="2304"/>
            </a:xfrm>
          </p:grpSpPr>
          <p:sp>
            <p:nvSpPr>
              <p:cNvPr id="27664" name="Line 60">
                <a:extLst>
                  <a:ext uri="{FF2B5EF4-FFF2-40B4-BE49-F238E27FC236}">
                    <a16:creationId xmlns:a16="http://schemas.microsoft.com/office/drawing/2014/main" id="{CB602D94-8B73-186C-BE6F-FD4EF202AD0B}"/>
                  </a:ext>
                </a:extLst>
              </p:cNvPr>
              <p:cNvSpPr>
                <a:spLocks noChangeShapeType="1"/>
              </p:cNvSpPr>
              <p:nvPr/>
            </p:nvSpPr>
            <p:spPr bwMode="auto">
              <a:xfrm>
                <a:off x="4998" y="3581"/>
                <a:ext cx="0" cy="432"/>
              </a:xfrm>
              <a:prstGeom prst="line">
                <a:avLst/>
              </a:prstGeom>
              <a:noFill/>
              <a:ln w="317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5" name="Line 61">
                <a:extLst>
                  <a:ext uri="{FF2B5EF4-FFF2-40B4-BE49-F238E27FC236}">
                    <a16:creationId xmlns:a16="http://schemas.microsoft.com/office/drawing/2014/main" id="{E843DE01-F120-FFD1-C145-530CA641B7BA}"/>
                  </a:ext>
                </a:extLst>
              </p:cNvPr>
              <p:cNvSpPr>
                <a:spLocks noChangeShapeType="1"/>
              </p:cNvSpPr>
              <p:nvPr/>
            </p:nvSpPr>
            <p:spPr bwMode="auto">
              <a:xfrm>
                <a:off x="4998" y="1709"/>
                <a:ext cx="0" cy="432"/>
              </a:xfrm>
              <a:prstGeom prst="line">
                <a:avLst/>
              </a:prstGeom>
              <a:noFill/>
              <a:ln w="317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6" name="Line 62">
                <a:extLst>
                  <a:ext uri="{FF2B5EF4-FFF2-40B4-BE49-F238E27FC236}">
                    <a16:creationId xmlns:a16="http://schemas.microsoft.com/office/drawing/2014/main" id="{C1047FCA-98CC-BC12-7D81-23AE26D43E21}"/>
                  </a:ext>
                </a:extLst>
              </p:cNvPr>
              <p:cNvSpPr>
                <a:spLocks noChangeShapeType="1"/>
              </p:cNvSpPr>
              <p:nvPr/>
            </p:nvSpPr>
            <p:spPr bwMode="auto">
              <a:xfrm rot="5400000">
                <a:off x="4422" y="1133"/>
                <a:ext cx="0" cy="1152"/>
              </a:xfrm>
              <a:prstGeom prst="line">
                <a:avLst/>
              </a:prstGeom>
              <a:noFill/>
              <a:ln w="317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7" name="Line 63">
                <a:extLst>
                  <a:ext uri="{FF2B5EF4-FFF2-40B4-BE49-F238E27FC236}">
                    <a16:creationId xmlns:a16="http://schemas.microsoft.com/office/drawing/2014/main" id="{98F2A432-2263-6E35-3183-505763C9361C}"/>
                  </a:ext>
                </a:extLst>
              </p:cNvPr>
              <p:cNvSpPr>
                <a:spLocks noChangeShapeType="1"/>
              </p:cNvSpPr>
              <p:nvPr/>
            </p:nvSpPr>
            <p:spPr bwMode="auto">
              <a:xfrm rot="5400000">
                <a:off x="4422" y="3437"/>
                <a:ext cx="0" cy="1152"/>
              </a:xfrm>
              <a:prstGeom prst="line">
                <a:avLst/>
              </a:prstGeom>
              <a:noFill/>
              <a:ln w="317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8" name="Line 64">
                <a:extLst>
                  <a:ext uri="{FF2B5EF4-FFF2-40B4-BE49-F238E27FC236}">
                    <a16:creationId xmlns:a16="http://schemas.microsoft.com/office/drawing/2014/main" id="{229BD39B-56A6-F703-F274-6812B5CF15D6}"/>
                  </a:ext>
                </a:extLst>
              </p:cNvPr>
              <p:cNvSpPr>
                <a:spLocks noChangeShapeType="1"/>
              </p:cNvSpPr>
              <p:nvPr/>
            </p:nvSpPr>
            <p:spPr bwMode="auto">
              <a:xfrm>
                <a:off x="3846" y="1709"/>
                <a:ext cx="0" cy="2304"/>
              </a:xfrm>
              <a:prstGeom prst="line">
                <a:avLst/>
              </a:prstGeom>
              <a:noFill/>
              <a:ln w="317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7658" name="Group 65">
              <a:extLst>
                <a:ext uri="{FF2B5EF4-FFF2-40B4-BE49-F238E27FC236}">
                  <a16:creationId xmlns:a16="http://schemas.microsoft.com/office/drawing/2014/main" id="{D4F52CB8-E79D-DECC-9A42-5FDD0FF7A846}"/>
                </a:ext>
              </a:extLst>
            </p:cNvPr>
            <p:cNvGrpSpPr>
              <a:grpSpLocks/>
            </p:cNvGrpSpPr>
            <p:nvPr/>
          </p:nvGrpSpPr>
          <p:grpSpPr bwMode="auto">
            <a:xfrm>
              <a:off x="4038" y="1949"/>
              <a:ext cx="1922" cy="912"/>
              <a:chOff x="4038" y="1949"/>
              <a:chExt cx="1922" cy="912"/>
            </a:xfrm>
          </p:grpSpPr>
          <p:sp>
            <p:nvSpPr>
              <p:cNvPr id="27659" name="Line 66">
                <a:extLst>
                  <a:ext uri="{FF2B5EF4-FFF2-40B4-BE49-F238E27FC236}">
                    <a16:creationId xmlns:a16="http://schemas.microsoft.com/office/drawing/2014/main" id="{FC38335F-C30F-ECB0-2480-EDACE077EE5C}"/>
                  </a:ext>
                </a:extLst>
              </p:cNvPr>
              <p:cNvSpPr>
                <a:spLocks noChangeShapeType="1"/>
              </p:cNvSpPr>
              <p:nvPr/>
            </p:nvSpPr>
            <p:spPr bwMode="auto">
              <a:xfrm flipH="1">
                <a:off x="4038" y="2861"/>
                <a:ext cx="241" cy="0"/>
              </a:xfrm>
              <a:prstGeom prst="line">
                <a:avLst/>
              </a:prstGeom>
              <a:noFill/>
              <a:ln w="3175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0" name="Line 67">
                <a:extLst>
                  <a:ext uri="{FF2B5EF4-FFF2-40B4-BE49-F238E27FC236}">
                    <a16:creationId xmlns:a16="http://schemas.microsoft.com/office/drawing/2014/main" id="{6E86EA89-C61B-1815-CCDB-5BF01EC067AB}"/>
                  </a:ext>
                </a:extLst>
              </p:cNvPr>
              <p:cNvSpPr>
                <a:spLocks noChangeShapeType="1"/>
              </p:cNvSpPr>
              <p:nvPr/>
            </p:nvSpPr>
            <p:spPr bwMode="auto">
              <a:xfrm flipH="1">
                <a:off x="5719" y="2861"/>
                <a:ext cx="241" cy="0"/>
              </a:xfrm>
              <a:prstGeom prst="line">
                <a:avLst/>
              </a:prstGeom>
              <a:noFill/>
              <a:ln w="3175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1" name="Line 68">
                <a:extLst>
                  <a:ext uri="{FF2B5EF4-FFF2-40B4-BE49-F238E27FC236}">
                    <a16:creationId xmlns:a16="http://schemas.microsoft.com/office/drawing/2014/main" id="{0DC890DA-ECBF-A7FF-1F3E-A0D0A2C141DA}"/>
                  </a:ext>
                </a:extLst>
              </p:cNvPr>
              <p:cNvSpPr>
                <a:spLocks noChangeShapeType="1"/>
              </p:cNvSpPr>
              <p:nvPr/>
            </p:nvSpPr>
            <p:spPr bwMode="auto">
              <a:xfrm rot="5400000" flipH="1">
                <a:off x="5503" y="2404"/>
                <a:ext cx="912" cy="1"/>
              </a:xfrm>
              <a:prstGeom prst="line">
                <a:avLst/>
              </a:prstGeom>
              <a:noFill/>
              <a:ln w="3175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2" name="Line 69">
                <a:extLst>
                  <a:ext uri="{FF2B5EF4-FFF2-40B4-BE49-F238E27FC236}">
                    <a16:creationId xmlns:a16="http://schemas.microsoft.com/office/drawing/2014/main" id="{8CCF8311-5AA1-7771-87E6-8A78FD9975F5}"/>
                  </a:ext>
                </a:extLst>
              </p:cNvPr>
              <p:cNvSpPr>
                <a:spLocks noChangeShapeType="1"/>
              </p:cNvSpPr>
              <p:nvPr/>
            </p:nvSpPr>
            <p:spPr bwMode="auto">
              <a:xfrm rot="5400000" flipH="1">
                <a:off x="3583" y="2404"/>
                <a:ext cx="912" cy="1"/>
              </a:xfrm>
              <a:prstGeom prst="line">
                <a:avLst/>
              </a:prstGeom>
              <a:noFill/>
              <a:ln w="3175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663" name="Line 70">
                <a:extLst>
                  <a:ext uri="{FF2B5EF4-FFF2-40B4-BE49-F238E27FC236}">
                    <a16:creationId xmlns:a16="http://schemas.microsoft.com/office/drawing/2014/main" id="{E3D62EF9-A56D-543E-77D6-6B3648B699D6}"/>
                  </a:ext>
                </a:extLst>
              </p:cNvPr>
              <p:cNvSpPr>
                <a:spLocks noChangeShapeType="1"/>
              </p:cNvSpPr>
              <p:nvPr/>
            </p:nvSpPr>
            <p:spPr bwMode="auto">
              <a:xfrm rot="5400000" flipH="1">
                <a:off x="4999" y="988"/>
                <a:ext cx="0" cy="1921"/>
              </a:xfrm>
              <a:prstGeom prst="line">
                <a:avLst/>
              </a:prstGeom>
              <a:noFill/>
              <a:ln w="3175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sp>
        <p:nvSpPr>
          <p:cNvPr id="363591" name="Text Box 71">
            <a:extLst>
              <a:ext uri="{FF2B5EF4-FFF2-40B4-BE49-F238E27FC236}">
                <a16:creationId xmlns:a16="http://schemas.microsoft.com/office/drawing/2014/main" id="{75D2ED35-3FF5-B92E-BB6D-EAC032D035E7}"/>
              </a:ext>
            </a:extLst>
          </p:cNvPr>
          <p:cNvSpPr txBox="1">
            <a:spLocks noChangeArrowheads="1"/>
          </p:cNvSpPr>
          <p:nvPr/>
        </p:nvSpPr>
        <p:spPr bwMode="auto">
          <a:xfrm>
            <a:off x="5381625" y="2105025"/>
            <a:ext cx="5103813"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defTabSz="1008063">
              <a:spcBef>
                <a:spcPct val="20000"/>
              </a:spcBef>
              <a:buChar char="•"/>
              <a:defRPr sz="2600" b="1">
                <a:solidFill>
                  <a:schemeClr val="bg1"/>
                </a:solidFill>
                <a:latin typeface="Arial" panose="020B0604020202020204" pitchFamily="34" charset="0"/>
              </a:defRPr>
            </a:lvl1pPr>
            <a:lvl2pPr marL="819150" indent="-315913" defTabSz="1008063">
              <a:spcBef>
                <a:spcPct val="20000"/>
              </a:spcBef>
              <a:buChar char="–"/>
              <a:defRPr sz="2000" b="1">
                <a:solidFill>
                  <a:schemeClr val="bg1"/>
                </a:solidFill>
                <a:latin typeface="Arial" panose="020B0604020202020204" pitchFamily="34" charset="0"/>
              </a:defRPr>
            </a:lvl2pPr>
            <a:lvl3pPr marL="1257300" indent="-249238" defTabSz="1008063">
              <a:spcBef>
                <a:spcPct val="20000"/>
              </a:spcBef>
              <a:buChar char="•"/>
              <a:defRPr sz="1500" b="1">
                <a:solidFill>
                  <a:schemeClr val="bg1"/>
                </a:solidFill>
                <a:latin typeface="Arial" panose="020B0604020202020204" pitchFamily="34" charset="0"/>
              </a:defRPr>
            </a:lvl3pPr>
            <a:lvl4pPr marL="1760538" indent="-249238" defTabSz="1008063">
              <a:spcBef>
                <a:spcPct val="20000"/>
              </a:spcBef>
              <a:buChar char="–"/>
              <a:defRPr sz="1300" b="1">
                <a:solidFill>
                  <a:schemeClr val="bg1"/>
                </a:solidFill>
                <a:latin typeface="Arial" panose="020B0604020202020204" pitchFamily="34" charset="0"/>
              </a:defRPr>
            </a:lvl4pPr>
            <a:lvl5pPr marL="2263775" indent="-247650" defTabSz="1008063">
              <a:spcBef>
                <a:spcPct val="20000"/>
              </a:spcBef>
              <a:buChar char="»"/>
              <a:defRPr sz="1100" b="1">
                <a:solidFill>
                  <a:schemeClr val="bg1"/>
                </a:solidFill>
                <a:latin typeface="Arial" panose="020B0604020202020204" pitchFamily="34" charset="0"/>
              </a:defRPr>
            </a:lvl5pPr>
            <a:lvl6pPr marL="27209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6pPr>
            <a:lvl7pPr marL="31781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7pPr>
            <a:lvl8pPr marL="36353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8pPr>
            <a:lvl9pPr marL="4092575" indent="-247650" defTabSz="1008063" eaLnBrk="0" fontAlgn="base" hangingPunct="0">
              <a:spcBef>
                <a:spcPct val="20000"/>
              </a:spcBef>
              <a:spcAft>
                <a:spcPct val="0"/>
              </a:spcAft>
              <a:buChar char="»"/>
              <a:defRPr sz="1100" b="1">
                <a:solidFill>
                  <a:schemeClr val="bg1"/>
                </a:solidFill>
                <a:latin typeface="Arial" panose="020B0604020202020204" pitchFamily="34" charset="0"/>
              </a:defRPr>
            </a:lvl9pPr>
          </a:lstStyle>
          <a:p>
            <a:pPr algn="ctr" eaLnBrk="1" hangingPunct="1">
              <a:spcBef>
                <a:spcPct val="50000"/>
              </a:spcBef>
              <a:buFontTx/>
              <a:buNone/>
            </a:pPr>
            <a:r>
              <a:rPr lang="en-US" altLang="es-ES" sz="2000">
                <a:solidFill>
                  <a:srgbClr val="FFFF00"/>
                </a:solidFill>
              </a:rPr>
              <a:t>Supercell +</a:t>
            </a:r>
          </a:p>
          <a:p>
            <a:pPr algn="ctr" eaLnBrk="1" hangingPunct="1">
              <a:spcBef>
                <a:spcPct val="50000"/>
              </a:spcBef>
              <a:buFontTx/>
              <a:buNone/>
            </a:pPr>
            <a:r>
              <a:rPr lang="en-US" altLang="es-ES" sz="2000">
                <a:solidFill>
                  <a:srgbClr val="FFFF00"/>
                </a:solidFill>
              </a:rPr>
              <a:t>Born-von Karman boundary conditions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3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35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356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35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3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p:bldP spid="363591" grpId="0"/>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n-US" altLang="es-E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n-US" altLang="es-E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4640</TotalTime>
  <Words>4604</Words>
  <Application>Microsoft Macintosh PowerPoint</Application>
  <PresentationFormat>Personalizado</PresentationFormat>
  <Paragraphs>501</Paragraphs>
  <Slides>75</Slides>
  <Notes>11</Notes>
  <HiddenSlides>23</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75</vt:i4>
      </vt:variant>
    </vt:vector>
  </HeadingPairs>
  <TitlesOfParts>
    <vt:vector size="84" baseType="lpstr">
      <vt:lpstr>Arial</vt:lpstr>
      <vt:lpstr>Symbol</vt:lpstr>
      <vt:lpstr>Times New Roman</vt:lpstr>
      <vt:lpstr>Monotype Sorts</vt:lpstr>
      <vt:lpstr>Courier New</vt:lpstr>
      <vt:lpstr>Times</vt:lpstr>
      <vt:lpstr>blank</vt:lpstr>
      <vt:lpstr>Microsoft Equation 3.0</vt:lpstr>
      <vt:lpstr>MathType 5.0 Equation</vt:lpstr>
      <vt:lpstr>Presentación de PowerPoint</vt:lpstr>
      <vt:lpstr>Presentación de PowerPoint</vt:lpstr>
      <vt:lpstr>Presentación de PowerPoint</vt:lpstr>
      <vt:lpstr>Presentación de PowerPoint</vt:lpstr>
      <vt:lpstr>Crystalline solids: an ordered state of matter in which the position of the nuclei are repeated periodically in space</vt:lpstr>
      <vt:lpstr>Crystalline solids: an ordered state of matter in which the position of the nuclei are repeated periodically in space</vt:lpstr>
      <vt:lpstr>There are infinitely many ways of characterizing a crystalline solid</vt:lpstr>
      <vt:lpstr>Examples of two dimensional periodic systems: square and triangular lattices</vt:lpstr>
      <vt:lpstr>Presentación de PowerPoint</vt:lpstr>
      <vt:lpstr>Periodic systems are  idealizations of real systems Computational problems</vt:lpstr>
      <vt:lpstr>A periodic potential commensurate with the lattice. The Bloch theorem</vt:lpstr>
      <vt:lpstr>The Bloch wave functions are not eigenstates of the momentum operator </vt:lpstr>
      <vt:lpstr>For a given     there are many solutions to the Schrödinger equation, labeled by the band index</vt:lpstr>
      <vt:lpstr>For a given     there are many solutions to the Schrödinger equation, labeled by the band index</vt:lpstr>
      <vt:lpstr>For a given     there are many solutions to the Schrödinger equation, labeled by the band index</vt:lpstr>
      <vt:lpstr>For a given     there are many solutions to the Schrödinger equation, labeled by the band index</vt:lpstr>
      <vt:lpstr>For a given     there are many solutions to the Schrödinger equation, labeled by the band index</vt:lpstr>
      <vt:lpstr>Both the Bloch wave functions and the eigenvalues are periodic functions in reciprocal space </vt:lpstr>
      <vt:lpstr>Concept of Brillouin zone</vt:lpstr>
      <vt:lpstr>The energy eigenfunctions are periodic functions of the wave vectors of the Bloch waves</vt:lpstr>
      <vt:lpstr>The energy eigenvalues are periodic functions of the wave vectors of the Bloch waves</vt:lpstr>
      <vt:lpstr>Upper and lower bounds in the band structure</vt:lpstr>
      <vt:lpstr>Bloch functions are not periodic in real space</vt:lpstr>
      <vt:lpstr>The wave vector k and the band index n allow us to label each electron (good quantum numbers) </vt:lpstr>
      <vt:lpstr>Many magnitudes require integration of Bloch functions over Brillouin zone (1BZ)</vt:lpstr>
      <vt:lpstr>Brillouin zone sampling</vt:lpstr>
      <vt:lpstr>Irreducible Brillouin zone</vt:lpstr>
      <vt:lpstr>Using the Irreducible BZ:  Weights</vt:lpstr>
      <vt:lpstr>Recipes to compute sets of spetial k-points for the different symmetries to accelate the convergence of BZ integrations </vt:lpstr>
      <vt:lpstr>Monkhorst-Pack k-points</vt:lpstr>
      <vt:lpstr>Unshifted &amp; Shifted Grids</vt:lpstr>
      <vt:lpstr>Why it might be better  to use a shifted grid</vt:lpstr>
      <vt:lpstr>The number of citations allow us to gauge the importance of the works on DFT</vt:lpstr>
      <vt:lpstr>Choosing grid divisions</vt:lpstr>
      <vt:lpstr>Convergence with respect to BZ sampling</vt:lpstr>
      <vt:lpstr>Presentación de PowerPoint</vt:lpstr>
      <vt:lpstr>Convergence with respect to BZ sampling</vt:lpstr>
      <vt:lpstr>Presentación de PowerPoint</vt:lpstr>
      <vt:lpstr>Presentación de PowerPoint</vt:lpstr>
      <vt:lpstr>Presentación de PowerPoint</vt:lpstr>
      <vt:lpstr>Problems with metals</vt:lpstr>
      <vt:lpstr>Problems with metals</vt:lpstr>
      <vt:lpstr>The Free Energy</vt:lpstr>
      <vt:lpstr>Presentación de PowerPoint</vt:lpstr>
      <vt:lpstr>A Smear Campaign!</vt:lpstr>
      <vt:lpstr>Presentación de PowerPoint</vt:lpstr>
      <vt:lpstr>Presentación de PowerPoint</vt:lpstr>
      <vt:lpstr>Gaussian Smearing</vt:lpstr>
      <vt:lpstr>Convergence with respect to grid and smearing</vt:lpstr>
      <vt:lpstr>Better Smearing Functions</vt:lpstr>
      <vt:lpstr>Convergence wrt grid &amp; smearing</vt:lpstr>
      <vt:lpstr>Convergence with respect to   k-points and smearing width</vt:lpstr>
      <vt:lpstr>Smearing for molecules</vt:lpstr>
      <vt:lpstr>Presentación de PowerPoint</vt:lpstr>
      <vt:lpstr>Presentación de PowerPoint</vt:lpstr>
      <vt:lpstr>Presentación de PowerPoint</vt:lpstr>
      <vt:lpstr>Presentación de PowerPoint</vt:lpstr>
      <vt:lpstr>Presentación de PowerPoint</vt:lpstr>
      <vt:lpstr>Choosing grid divisions</vt:lpstr>
      <vt:lpstr>Presentación de PowerPoint</vt:lpstr>
      <vt:lpstr>Presentación de PowerPoint</vt:lpstr>
      <vt:lpstr>Presentación de PowerPoint</vt:lpstr>
      <vt:lpstr>Presentación de PowerPoint</vt:lpstr>
      <vt:lpstr>Presentación de PowerPoint</vt:lpstr>
      <vt:lpstr>Presentación de PowerPoint</vt:lpstr>
      <vt:lpstr>Reciprocity of Supercells in real space and BZ Sampling</vt:lpstr>
      <vt:lpstr>Presentación de PowerPoint</vt:lpstr>
      <vt:lpstr>Presentación de PowerPoint</vt:lpstr>
      <vt:lpstr>Presentación de PowerPoint</vt:lpstr>
      <vt:lpstr>Presentación de PowerPoint</vt:lpstr>
      <vt:lpstr>Presentación de PowerPoint</vt:lpstr>
      <vt:lpstr>Presentación de PowerPoint</vt:lpstr>
      <vt:lpstr>Summary</vt:lpstr>
      <vt:lpstr>Presentación de PowerPoint</vt:lpstr>
      <vt:lpstr>Presentación de PowerPoint</vt:lpstr>
    </vt:vector>
  </TitlesOfParts>
  <Company>Universidad de Cantabria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Difficulty: how to deal accurately with both the core and valence electrons</dc:title>
  <dc:creator>Javier</dc:creator>
  <cp:lastModifiedBy>Junquera Quintana, Francisco Javier</cp:lastModifiedBy>
  <cp:revision>518</cp:revision>
  <dcterms:created xsi:type="dcterms:W3CDTF">2005-05-05T21:57:52Z</dcterms:created>
  <dcterms:modified xsi:type="dcterms:W3CDTF">2025-06-09T22:10:53Z</dcterms:modified>
</cp:coreProperties>
</file>