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372" r:id="rId2"/>
    <p:sldId id="455" r:id="rId3"/>
    <p:sldId id="458" r:id="rId4"/>
    <p:sldId id="418" r:id="rId5"/>
    <p:sldId id="428" r:id="rId6"/>
    <p:sldId id="412" r:id="rId7"/>
    <p:sldId id="464" r:id="rId8"/>
    <p:sldId id="410" r:id="rId9"/>
    <p:sldId id="408" r:id="rId10"/>
    <p:sldId id="411" r:id="rId11"/>
    <p:sldId id="465" r:id="rId12"/>
    <p:sldId id="466" r:id="rId13"/>
    <p:sldId id="409" r:id="rId14"/>
    <p:sldId id="405" r:id="rId15"/>
    <p:sldId id="467" r:id="rId16"/>
    <p:sldId id="406" r:id="rId17"/>
    <p:sldId id="404" r:id="rId18"/>
    <p:sldId id="416" r:id="rId19"/>
    <p:sldId id="415" r:id="rId20"/>
    <p:sldId id="417" r:id="rId21"/>
    <p:sldId id="429" r:id="rId22"/>
    <p:sldId id="468" r:id="rId23"/>
    <p:sldId id="431" r:id="rId24"/>
    <p:sldId id="419" r:id="rId25"/>
    <p:sldId id="420" r:id="rId26"/>
    <p:sldId id="469" r:id="rId27"/>
    <p:sldId id="432" r:id="rId28"/>
    <p:sldId id="422" r:id="rId29"/>
    <p:sldId id="423" r:id="rId30"/>
    <p:sldId id="424" r:id="rId31"/>
    <p:sldId id="470" r:id="rId32"/>
    <p:sldId id="436" r:id="rId33"/>
    <p:sldId id="421" r:id="rId34"/>
    <p:sldId id="437" r:id="rId35"/>
    <p:sldId id="401" r:id="rId36"/>
    <p:sldId id="438" r:id="rId37"/>
    <p:sldId id="427" r:id="rId38"/>
    <p:sldId id="471" r:id="rId39"/>
    <p:sldId id="472" r:id="rId40"/>
    <p:sldId id="454" r:id="rId41"/>
    <p:sldId id="443" r:id="rId42"/>
    <p:sldId id="473" r:id="rId43"/>
    <p:sldId id="442" r:id="rId44"/>
    <p:sldId id="374" r:id="rId45"/>
    <p:sldId id="441" r:id="rId46"/>
    <p:sldId id="444" r:id="rId47"/>
    <p:sldId id="380" r:id="rId48"/>
    <p:sldId id="446" r:id="rId49"/>
    <p:sldId id="447" r:id="rId50"/>
    <p:sldId id="448" r:id="rId51"/>
    <p:sldId id="378" r:id="rId52"/>
    <p:sldId id="379" r:id="rId53"/>
    <p:sldId id="450" r:id="rId54"/>
    <p:sldId id="382" r:id="rId55"/>
    <p:sldId id="383" r:id="rId56"/>
    <p:sldId id="449" r:id="rId57"/>
    <p:sldId id="385" r:id="rId58"/>
    <p:sldId id="451" r:id="rId59"/>
    <p:sldId id="452" r:id="rId60"/>
    <p:sldId id="456" r:id="rId61"/>
    <p:sldId id="388" r:id="rId62"/>
    <p:sldId id="453" r:id="rId63"/>
    <p:sldId id="386" r:id="rId64"/>
    <p:sldId id="387" r:id="rId65"/>
    <p:sldId id="457" r:id="rId66"/>
    <p:sldId id="389" r:id="rId67"/>
    <p:sldId id="391" r:id="rId68"/>
    <p:sldId id="392" r:id="rId69"/>
    <p:sldId id="396" r:id="rId70"/>
    <p:sldId id="390" r:id="rId71"/>
    <p:sldId id="398" r:id="rId72"/>
    <p:sldId id="399" r:id="rId73"/>
    <p:sldId id="400" r:id="rId74"/>
    <p:sldId id="463" r:id="rId7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EA1600"/>
    <a:srgbClr val="FFA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"/>
    <p:restoredTop sz="93934"/>
  </p:normalViewPr>
  <p:slideViewPr>
    <p:cSldViewPr showGuides="1">
      <p:cViewPr varScale="1">
        <p:scale>
          <a:sx n="177" d="100"/>
          <a:sy n="177" d="100"/>
        </p:scale>
        <p:origin x="1336" y="184"/>
      </p:cViewPr>
      <p:guideLst>
        <p:guide orient="horz" pos="24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52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7709D57-A4E1-2349-803A-B9A16B89B339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56905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807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C813CAF-D256-6848-BDBB-D1F263AFE1F1}" type="slidenum">
              <a:rPr lang="en-US" altLang="es-ES_tradnl" sz="1300"/>
              <a:pPr>
                <a:spcBef>
                  <a:spcPct val="0"/>
                </a:spcBef>
              </a:pPr>
              <a:t>1</a:t>
            </a:fld>
            <a:endParaRPr lang="en-US" altLang="es-ES_tradnl" sz="13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0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D19CE8-98E2-1540-B957-ED2CB770710F}" type="slidenum">
              <a:rPr lang="en-US" altLang="es-ES_tradnl" sz="1300"/>
              <a:pPr>
                <a:spcBef>
                  <a:spcPct val="0"/>
                </a:spcBef>
              </a:pPr>
              <a:t>10</a:t>
            </a:fld>
            <a:endParaRPr lang="en-US" altLang="es-ES_tradnl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D19CE8-98E2-1540-B957-ED2CB770710F}" type="slidenum">
              <a:rPr lang="en-US" altLang="es-ES_tradnl" sz="1300"/>
              <a:pPr>
                <a:spcBef>
                  <a:spcPct val="0"/>
                </a:spcBef>
              </a:pPr>
              <a:t>11</a:t>
            </a:fld>
            <a:endParaRPr lang="en-US" altLang="es-ES_tradnl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28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0D3A66-9461-B74D-A333-297C26CB059D}" type="slidenum">
              <a:rPr lang="en-US" altLang="es-ES_tradnl" sz="1300"/>
              <a:pPr>
                <a:spcBef>
                  <a:spcPct val="0"/>
                </a:spcBef>
              </a:pPr>
              <a:t>12</a:t>
            </a:fld>
            <a:endParaRPr lang="en-US" altLang="es-ES_tradnl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5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232DEF4-38AB-E149-9A9B-4F9863865DDF}" type="slidenum">
              <a:rPr lang="en-US" altLang="es-ES_tradnl" sz="1300"/>
              <a:pPr>
                <a:spcBef>
                  <a:spcPct val="0"/>
                </a:spcBef>
              </a:pPr>
              <a:t>13</a:t>
            </a:fld>
            <a:endParaRPr lang="en-US" altLang="es-ES_tradnl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6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D82205F-E388-B349-85C0-D3B43E9D580C}" type="slidenum">
              <a:rPr lang="en-US" altLang="es-ES_tradnl" sz="1300"/>
              <a:pPr>
                <a:spcBef>
                  <a:spcPct val="0"/>
                </a:spcBef>
              </a:pPr>
              <a:t>14</a:t>
            </a:fld>
            <a:endParaRPr lang="en-US" altLang="es-ES_tradnl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375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0D3A66-9461-B74D-A333-297C26CB059D}" type="slidenum">
              <a:rPr lang="en-US" altLang="es-ES_tradnl" sz="1300"/>
              <a:pPr>
                <a:spcBef>
                  <a:spcPct val="0"/>
                </a:spcBef>
              </a:pPr>
              <a:t>15</a:t>
            </a:fld>
            <a:endParaRPr lang="en-US" altLang="es-ES_tradnl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1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C2990BE-9B88-6148-B0FE-1EEE0FF33D61}" type="slidenum">
              <a:rPr lang="en-US" altLang="es-ES_tradnl" sz="1300"/>
              <a:pPr>
                <a:spcBef>
                  <a:spcPct val="0"/>
                </a:spcBef>
              </a:pPr>
              <a:t>16</a:t>
            </a:fld>
            <a:endParaRPr lang="en-US" altLang="es-ES_tradnl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CA19CCD-D4A2-0A4E-8033-177DAAD554F4}" type="slidenum">
              <a:rPr lang="en-US" altLang="es-ES_tradnl" sz="1300"/>
              <a:pPr>
                <a:spcBef>
                  <a:spcPct val="0"/>
                </a:spcBef>
              </a:pPr>
              <a:t>17</a:t>
            </a:fld>
            <a:endParaRPr lang="en-US" altLang="es-ES_tradnl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7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5FC4941-D4CF-D143-B6F1-F86F7E347E96}" type="slidenum">
              <a:rPr lang="en-US" altLang="es-ES_tradnl" sz="1300"/>
              <a:pPr>
                <a:spcBef>
                  <a:spcPct val="0"/>
                </a:spcBef>
              </a:pPr>
              <a:t>18</a:t>
            </a:fld>
            <a:endParaRPr lang="en-US" altLang="es-ES_tradnl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8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96E0751-9C5B-FB45-8180-CABED485C680}" type="slidenum">
              <a:rPr lang="en-US" altLang="es-ES_tradnl" sz="1300"/>
              <a:pPr>
                <a:spcBef>
                  <a:spcPct val="0"/>
                </a:spcBef>
              </a:pPr>
              <a:t>19</a:t>
            </a:fld>
            <a:endParaRPr lang="en-US" altLang="es-ES_tradnl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37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5D1279-B678-AA41-B841-9BE89E84A33B}" type="slidenum">
              <a:rPr lang="en-US" altLang="es-ES_tradnl" sz="1300"/>
              <a:pPr>
                <a:spcBef>
                  <a:spcPct val="0"/>
                </a:spcBef>
              </a:pPr>
              <a:t>2</a:t>
            </a:fld>
            <a:endParaRPr lang="en-US" altLang="es-ES_tradnl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7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A32276B-13B2-A74A-99CE-DFB4F55CFB41}" type="slidenum">
              <a:rPr lang="en-US" altLang="es-ES_tradnl" sz="1300"/>
              <a:pPr>
                <a:spcBef>
                  <a:spcPct val="0"/>
                </a:spcBef>
              </a:pPr>
              <a:t>20</a:t>
            </a:fld>
            <a:endParaRPr lang="en-US" altLang="es-ES_tradnl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5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3B5A0C-3DCA-F942-AFE6-93AA43F03C89}" type="slidenum">
              <a:rPr lang="en-US" altLang="es-ES_tradnl" sz="1300"/>
              <a:pPr>
                <a:spcBef>
                  <a:spcPct val="0"/>
                </a:spcBef>
              </a:pPr>
              <a:t>21</a:t>
            </a:fld>
            <a:endParaRPr lang="en-US" altLang="es-ES_tradnl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57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F8B761-6AB5-214E-B38C-75CE047859C9}" type="slidenum">
              <a:rPr lang="en-US" altLang="es-ES_tradnl" sz="1300"/>
              <a:pPr>
                <a:spcBef>
                  <a:spcPct val="0"/>
                </a:spcBef>
              </a:pPr>
              <a:t>22</a:t>
            </a:fld>
            <a:endParaRPr lang="en-US" altLang="es-ES_tradnl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325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009AC51-2853-7E4A-99D7-BB1318EC004F}" type="slidenum">
              <a:rPr lang="en-US" altLang="es-ES_tradnl" sz="1300"/>
              <a:pPr>
                <a:spcBef>
                  <a:spcPct val="0"/>
                </a:spcBef>
              </a:pPr>
              <a:t>23</a:t>
            </a:fld>
            <a:endParaRPr lang="en-US" altLang="es-ES_tradnl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4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684F630-EA8F-DC4A-A92F-1A8C7FE69A8B}" type="slidenum">
              <a:rPr lang="en-US" altLang="es-ES_tradnl" sz="1300"/>
              <a:pPr>
                <a:spcBef>
                  <a:spcPct val="0"/>
                </a:spcBef>
              </a:pPr>
              <a:t>24</a:t>
            </a:fld>
            <a:endParaRPr lang="en-US" altLang="es-ES_tradnl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980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1676B77-761E-B04B-B703-1A2765C5161B}" type="slidenum">
              <a:rPr lang="en-US" altLang="es-ES_tradnl" sz="1300"/>
              <a:pPr>
                <a:spcBef>
                  <a:spcPct val="0"/>
                </a:spcBef>
              </a:pPr>
              <a:t>25</a:t>
            </a:fld>
            <a:endParaRPr lang="en-US" altLang="es-ES_tradnl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6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F8B761-6AB5-214E-B38C-75CE047859C9}" type="slidenum">
              <a:rPr lang="en-US" altLang="es-ES_tradnl" sz="1300"/>
              <a:pPr>
                <a:spcBef>
                  <a:spcPct val="0"/>
                </a:spcBef>
              </a:pPr>
              <a:t>26</a:t>
            </a:fld>
            <a:endParaRPr lang="en-US" altLang="es-ES_tradnl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19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55A323A-59EA-B347-BEF7-DE2621628F88}" type="slidenum">
              <a:rPr lang="en-US" altLang="es-ES_tradnl" sz="1300"/>
              <a:pPr>
                <a:spcBef>
                  <a:spcPct val="0"/>
                </a:spcBef>
              </a:pPr>
              <a:t>27</a:t>
            </a:fld>
            <a:endParaRPr lang="en-US" altLang="es-ES_tradnl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266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5838A59-58E6-6149-9B76-50E090AB1AA3}" type="slidenum">
              <a:rPr lang="en-US" altLang="es-ES_tradnl" sz="1300"/>
              <a:pPr>
                <a:spcBef>
                  <a:spcPct val="0"/>
                </a:spcBef>
              </a:pPr>
              <a:t>28</a:t>
            </a:fld>
            <a:endParaRPr lang="en-US" altLang="es-ES_tradnl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41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0E3A71-988F-A940-B446-A706FA8064B4}" type="slidenum">
              <a:rPr lang="en-US" altLang="es-ES_tradnl" sz="1300"/>
              <a:pPr>
                <a:spcBef>
                  <a:spcPct val="0"/>
                </a:spcBef>
              </a:pPr>
              <a:t>29</a:t>
            </a:fld>
            <a:endParaRPr lang="en-US" altLang="es-ES_tradnl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29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5D1279-B678-AA41-B841-9BE89E84A33B}" type="slidenum">
              <a:rPr lang="en-US" altLang="es-ES_tradnl" sz="1300"/>
              <a:pPr>
                <a:spcBef>
                  <a:spcPct val="0"/>
                </a:spcBef>
              </a:pPr>
              <a:t>3</a:t>
            </a:fld>
            <a:endParaRPr lang="en-US" altLang="es-ES_tradnl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1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FFC5C14-B4F0-3748-B167-F7E182FDE7B4}" type="slidenum">
              <a:rPr lang="en-US" altLang="es-ES_tradnl" sz="1300"/>
              <a:pPr>
                <a:spcBef>
                  <a:spcPct val="0"/>
                </a:spcBef>
              </a:pPr>
              <a:t>30</a:t>
            </a:fld>
            <a:endParaRPr lang="en-US" altLang="es-ES_tradnl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13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F8B761-6AB5-214E-B38C-75CE047859C9}" type="slidenum">
              <a:rPr lang="en-US" altLang="es-ES_tradnl" sz="1300"/>
              <a:pPr>
                <a:spcBef>
                  <a:spcPct val="0"/>
                </a:spcBef>
              </a:pPr>
              <a:t>31</a:t>
            </a:fld>
            <a:endParaRPr lang="en-US" altLang="es-ES_tradnl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654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B78082-9841-F842-9240-573B9915149B}" type="slidenum">
              <a:rPr lang="en-US" altLang="es-ES_tradnl" sz="1300"/>
              <a:pPr>
                <a:spcBef>
                  <a:spcPct val="0"/>
                </a:spcBef>
              </a:pPr>
              <a:t>32</a:t>
            </a:fld>
            <a:endParaRPr lang="en-US" altLang="es-ES_tradnl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82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CAD0C6C-EDCD-8545-804A-92881C4636B9}" type="slidenum">
              <a:rPr lang="en-US" altLang="es-ES_tradnl" sz="1300"/>
              <a:pPr>
                <a:spcBef>
                  <a:spcPct val="0"/>
                </a:spcBef>
              </a:pPr>
              <a:t>33</a:t>
            </a:fld>
            <a:endParaRPr lang="en-US" altLang="es-ES_tradnl" sz="13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853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2737B47-CE0B-4049-AB4A-8637C65167CC}" type="slidenum">
              <a:rPr lang="en-US" altLang="es-ES_tradnl" sz="1300"/>
              <a:pPr>
                <a:spcBef>
                  <a:spcPct val="0"/>
                </a:spcBef>
              </a:pPr>
              <a:t>34</a:t>
            </a:fld>
            <a:endParaRPr lang="en-US" altLang="es-ES_tradnl" sz="13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0120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A1B069-368A-BE44-92B1-51B009B0C023}" type="slidenum">
              <a:rPr lang="en-US" altLang="es-ES_tradnl" sz="1300"/>
              <a:pPr>
                <a:spcBef>
                  <a:spcPct val="0"/>
                </a:spcBef>
              </a:pPr>
              <a:t>35</a:t>
            </a:fld>
            <a:endParaRPr lang="en-US" altLang="es-ES_tradnl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211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7F62B60-9917-1241-A18B-C0A21CC28AC6}" type="slidenum">
              <a:rPr lang="en-US" altLang="es-ES_tradnl" sz="1300"/>
              <a:pPr>
                <a:spcBef>
                  <a:spcPct val="0"/>
                </a:spcBef>
              </a:pPr>
              <a:t>36</a:t>
            </a:fld>
            <a:endParaRPr lang="en-US" altLang="es-ES_tradnl" sz="13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802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4E001D3-DCD1-DA4E-9218-08EAD6D010BE}" type="slidenum">
              <a:rPr lang="en-US" altLang="es-ES_tradnl" sz="1300"/>
              <a:pPr>
                <a:spcBef>
                  <a:spcPct val="0"/>
                </a:spcBef>
              </a:pPr>
              <a:t>37</a:t>
            </a:fld>
            <a:endParaRPr lang="en-US" altLang="es-ES_tradnl" sz="13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1024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F8B761-6AB5-214E-B38C-75CE047859C9}" type="slidenum">
              <a:rPr lang="en-US" altLang="es-ES_tradnl" sz="1300"/>
              <a:pPr>
                <a:spcBef>
                  <a:spcPct val="0"/>
                </a:spcBef>
              </a:pPr>
              <a:t>38</a:t>
            </a:fld>
            <a:endParaRPr lang="en-US" altLang="es-ES_tradnl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256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F8B761-6AB5-214E-B38C-75CE047859C9}" type="slidenum">
              <a:rPr lang="en-US" altLang="es-ES_tradnl" sz="1300"/>
              <a:pPr>
                <a:spcBef>
                  <a:spcPct val="0"/>
                </a:spcBef>
              </a:pPr>
              <a:t>39</a:t>
            </a:fld>
            <a:endParaRPr lang="en-US" altLang="es-ES_tradnl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73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59CE377-A789-1042-A0E7-169716A01C9E}" type="slidenum">
              <a:rPr lang="en-US" altLang="es-ES_tradnl" sz="1300"/>
              <a:pPr>
                <a:spcBef>
                  <a:spcPct val="0"/>
                </a:spcBef>
              </a:pPr>
              <a:t>4</a:t>
            </a:fld>
            <a:endParaRPr lang="en-US" altLang="es-ES_tradnl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18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5D1279-B678-AA41-B841-9BE89E84A33B}" type="slidenum">
              <a:rPr lang="en-US" altLang="es-ES_tradnl" sz="1300"/>
              <a:pPr>
                <a:spcBef>
                  <a:spcPct val="0"/>
                </a:spcBef>
              </a:pPr>
              <a:t>40</a:t>
            </a:fld>
            <a:endParaRPr lang="en-US" altLang="es-ES_tradnl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43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830876-0128-BF41-9D90-C0D4BCED4B41}" type="slidenum">
              <a:rPr lang="en-US" altLang="es-ES_tradnl" sz="1300"/>
              <a:pPr>
                <a:spcBef>
                  <a:spcPct val="0"/>
                </a:spcBef>
              </a:pPr>
              <a:t>41</a:t>
            </a:fld>
            <a:endParaRPr lang="en-US" altLang="es-ES_tradnl" sz="13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2096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2447D12-D61D-5A48-B35B-D9C3886D8704}" type="slidenum">
              <a:rPr lang="en-US" altLang="es-ES_tradnl" sz="1300"/>
              <a:pPr>
                <a:spcBef>
                  <a:spcPct val="0"/>
                </a:spcBef>
              </a:pPr>
              <a:t>42</a:t>
            </a:fld>
            <a:endParaRPr lang="en-US" altLang="es-ES_tradnl" sz="13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662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25FD756-EBAE-5949-9FFF-8A6F89534ABF}" type="slidenum">
              <a:rPr lang="en-US" altLang="es-ES_tradnl" sz="1300"/>
              <a:pPr>
                <a:spcBef>
                  <a:spcPct val="0"/>
                </a:spcBef>
              </a:pPr>
              <a:t>43</a:t>
            </a:fld>
            <a:endParaRPr lang="en-US" altLang="es-ES_tradnl" sz="13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84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2447D12-D61D-5A48-B35B-D9C3886D8704}" type="slidenum">
              <a:rPr lang="en-US" altLang="es-ES_tradnl" sz="1300"/>
              <a:pPr>
                <a:spcBef>
                  <a:spcPct val="0"/>
                </a:spcBef>
              </a:pPr>
              <a:t>44</a:t>
            </a:fld>
            <a:endParaRPr lang="en-US" altLang="es-ES_tradnl" sz="13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4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A06D93B-36EF-5747-BF58-BB4D01F0F746}" type="slidenum">
              <a:rPr lang="en-US" altLang="es-ES_tradnl" sz="1300"/>
              <a:pPr>
                <a:spcBef>
                  <a:spcPct val="0"/>
                </a:spcBef>
              </a:pPr>
              <a:t>45</a:t>
            </a:fld>
            <a:endParaRPr lang="en-US" altLang="es-ES_tradnl" sz="13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6805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10477C2-6128-5642-B703-4152DF01A75D}" type="slidenum">
              <a:rPr lang="en-US" altLang="es-ES_tradnl" sz="1300"/>
              <a:pPr>
                <a:spcBef>
                  <a:spcPct val="0"/>
                </a:spcBef>
              </a:pPr>
              <a:t>46</a:t>
            </a:fld>
            <a:endParaRPr lang="en-US" altLang="es-ES_tradnl" sz="13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42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21D2E01-FBF4-7C41-943F-80784EC04E17}" type="slidenum">
              <a:rPr lang="en-US" altLang="es-ES_tradnl" sz="1300"/>
              <a:pPr>
                <a:spcBef>
                  <a:spcPct val="0"/>
                </a:spcBef>
              </a:pPr>
              <a:t>47</a:t>
            </a:fld>
            <a:endParaRPr lang="en-US" altLang="es-ES_tradnl" sz="13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214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F086E76-1A17-0E41-908E-A31E10600FEE}" type="slidenum">
              <a:rPr lang="en-US" altLang="es-ES_tradnl" sz="1300"/>
              <a:pPr>
                <a:spcBef>
                  <a:spcPct val="0"/>
                </a:spcBef>
              </a:pPr>
              <a:t>48</a:t>
            </a:fld>
            <a:endParaRPr lang="en-US" altLang="es-ES_tradnl" sz="13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4424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98B6D6B-1E01-CB41-B71D-132A5ECBFFA4}" type="slidenum">
              <a:rPr lang="en-US" altLang="es-ES_tradnl" sz="1300"/>
              <a:pPr>
                <a:spcBef>
                  <a:spcPct val="0"/>
                </a:spcBef>
              </a:pPr>
              <a:t>49</a:t>
            </a:fld>
            <a:endParaRPr lang="en-US" altLang="es-ES_tradnl" sz="13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42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8F61EC6-70BA-B742-AC36-4E2BB40DFF79}" type="slidenum">
              <a:rPr lang="en-US" altLang="es-ES_tradnl" sz="1300"/>
              <a:pPr>
                <a:spcBef>
                  <a:spcPct val="0"/>
                </a:spcBef>
              </a:pPr>
              <a:t>5</a:t>
            </a:fld>
            <a:endParaRPr lang="en-US" altLang="es-ES_tradnl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1077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5D1279-B678-AA41-B841-9BE89E84A33B}" type="slidenum">
              <a:rPr lang="en-US" altLang="es-ES_tradnl" sz="1300"/>
              <a:pPr>
                <a:spcBef>
                  <a:spcPct val="0"/>
                </a:spcBef>
              </a:pPr>
              <a:t>50</a:t>
            </a:fld>
            <a:endParaRPr lang="en-US" altLang="es-ES_tradnl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22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77707D-2D19-C54C-872F-6972AA9D8763}" type="slidenum">
              <a:rPr lang="en-US" altLang="es-ES_tradnl" sz="1300"/>
              <a:pPr>
                <a:spcBef>
                  <a:spcPct val="0"/>
                </a:spcBef>
              </a:pPr>
              <a:t>51</a:t>
            </a:fld>
            <a:endParaRPr lang="en-US" altLang="es-ES_tradnl" sz="13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08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08BB4C-D930-D242-B7E9-5FD703409CE7}" type="slidenum">
              <a:rPr lang="en-US" altLang="es-ES_tradnl" sz="1300"/>
              <a:pPr>
                <a:spcBef>
                  <a:spcPct val="0"/>
                </a:spcBef>
              </a:pPr>
              <a:t>52</a:t>
            </a:fld>
            <a:endParaRPr lang="en-US" altLang="es-ES_tradnl" sz="13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283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E3F645-2515-614F-879D-FD854368AA9C}" type="slidenum">
              <a:rPr lang="en-US" altLang="es-ES_tradnl" sz="1300"/>
              <a:pPr>
                <a:spcBef>
                  <a:spcPct val="0"/>
                </a:spcBef>
              </a:pPr>
              <a:t>53</a:t>
            </a:fld>
            <a:endParaRPr lang="en-US" altLang="es-ES_tradnl" sz="13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705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275DFBD-0B75-644D-BAE2-E8C195524DD2}" type="slidenum">
              <a:rPr lang="en-US" altLang="es-ES_tradnl" sz="1300"/>
              <a:pPr>
                <a:spcBef>
                  <a:spcPct val="0"/>
                </a:spcBef>
              </a:pPr>
              <a:t>54</a:t>
            </a:fld>
            <a:endParaRPr lang="en-US" altLang="es-ES_tradnl" sz="13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541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96C111D-C71D-C64B-8CE5-D5C34FE05A99}" type="slidenum">
              <a:rPr lang="en-US" altLang="es-ES_tradnl" sz="1300"/>
              <a:pPr>
                <a:spcBef>
                  <a:spcPct val="0"/>
                </a:spcBef>
              </a:pPr>
              <a:t>55</a:t>
            </a:fld>
            <a:endParaRPr lang="en-US" altLang="es-ES_tradnl" sz="13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43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275DFBD-0B75-644D-BAE2-E8C195524DD2}" type="slidenum">
              <a:rPr lang="en-US" altLang="es-ES_tradnl" sz="1300"/>
              <a:pPr>
                <a:spcBef>
                  <a:spcPct val="0"/>
                </a:spcBef>
              </a:pPr>
              <a:t>56</a:t>
            </a:fld>
            <a:endParaRPr lang="en-US" altLang="es-ES_tradnl" sz="13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9949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60F0752-2162-1343-A554-ADE87B3775EC}" type="slidenum">
              <a:rPr lang="en-US" altLang="es-ES_tradnl" sz="1300"/>
              <a:pPr>
                <a:spcBef>
                  <a:spcPct val="0"/>
                </a:spcBef>
              </a:pPr>
              <a:t>57</a:t>
            </a:fld>
            <a:endParaRPr lang="en-US" altLang="es-ES_tradnl" sz="13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427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E3F645-2515-614F-879D-FD854368AA9C}" type="slidenum">
              <a:rPr lang="en-US" altLang="es-ES_tradnl" sz="1300"/>
              <a:pPr>
                <a:spcBef>
                  <a:spcPct val="0"/>
                </a:spcBef>
              </a:pPr>
              <a:t>58</a:t>
            </a:fld>
            <a:endParaRPr lang="en-US" altLang="es-ES_tradnl" sz="13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13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E3F645-2515-614F-879D-FD854368AA9C}" type="slidenum">
              <a:rPr lang="en-US" altLang="es-ES_tradnl" sz="1300"/>
              <a:pPr>
                <a:spcBef>
                  <a:spcPct val="0"/>
                </a:spcBef>
              </a:pPr>
              <a:t>59</a:t>
            </a:fld>
            <a:endParaRPr lang="en-US" altLang="es-ES_tradnl" sz="13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0D3A66-9461-B74D-A333-297C26CB059D}" type="slidenum">
              <a:rPr lang="en-US" altLang="es-ES_tradnl" sz="1300"/>
              <a:pPr>
                <a:spcBef>
                  <a:spcPct val="0"/>
                </a:spcBef>
              </a:pPr>
              <a:t>6</a:t>
            </a:fld>
            <a:endParaRPr lang="en-US" altLang="es-ES_tradnl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1220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E3F645-2515-614F-879D-FD854368AA9C}" type="slidenum">
              <a:rPr lang="en-US" altLang="es-ES_tradnl" sz="1300"/>
              <a:pPr>
                <a:spcBef>
                  <a:spcPct val="0"/>
                </a:spcBef>
              </a:pPr>
              <a:t>60</a:t>
            </a:fld>
            <a:endParaRPr lang="en-US" altLang="es-ES_tradnl" sz="13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23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F409EC-DB14-2940-8C0C-A345F24C1EB4}" type="slidenum">
              <a:rPr lang="en-US" altLang="es-ES_tradnl" sz="1300"/>
              <a:pPr>
                <a:spcBef>
                  <a:spcPct val="0"/>
                </a:spcBef>
              </a:pPr>
              <a:t>61</a:t>
            </a:fld>
            <a:endParaRPr lang="en-US" altLang="es-ES_tradnl" sz="13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628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4E3F645-2515-614F-879D-FD854368AA9C}" type="slidenum">
              <a:rPr lang="en-US" altLang="es-ES_tradnl" sz="1300"/>
              <a:pPr>
                <a:spcBef>
                  <a:spcPct val="0"/>
                </a:spcBef>
              </a:pPr>
              <a:t>62</a:t>
            </a:fld>
            <a:endParaRPr lang="en-US" altLang="es-ES_tradnl" sz="13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2327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6C62A6F-8FFE-BF44-9C30-500020BDD6D1}" type="slidenum">
              <a:rPr lang="en-US" altLang="es-ES_tradnl" sz="1300"/>
              <a:pPr>
                <a:spcBef>
                  <a:spcPct val="0"/>
                </a:spcBef>
              </a:pPr>
              <a:t>63</a:t>
            </a:fld>
            <a:endParaRPr lang="en-US" altLang="es-ES_tradnl" sz="13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202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0209200-71CE-D549-98C2-A5696627A7AD}" type="slidenum">
              <a:rPr lang="en-US" altLang="es-ES_tradnl" sz="1300"/>
              <a:pPr>
                <a:spcBef>
                  <a:spcPct val="0"/>
                </a:spcBef>
              </a:pPr>
              <a:t>64</a:t>
            </a:fld>
            <a:endParaRPr lang="en-US" altLang="es-ES_tradnl" sz="13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938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0209200-71CE-D549-98C2-A5696627A7AD}" type="slidenum">
              <a:rPr lang="en-US" altLang="es-ES_tradnl" sz="1300"/>
              <a:pPr>
                <a:spcBef>
                  <a:spcPct val="0"/>
                </a:spcBef>
              </a:pPr>
              <a:t>65</a:t>
            </a:fld>
            <a:endParaRPr lang="en-US" altLang="es-ES_tradnl" sz="13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861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F1192BC-50F6-B941-9FF0-1B32F382B4F2}" type="slidenum">
              <a:rPr lang="en-US" altLang="es-ES_tradnl" sz="1300"/>
              <a:pPr>
                <a:spcBef>
                  <a:spcPct val="0"/>
                </a:spcBef>
              </a:pPr>
              <a:t>66</a:t>
            </a:fld>
            <a:endParaRPr lang="en-US" altLang="es-ES_tradnl" sz="13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669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B8B69F-BE5B-D04C-8686-519C66FB51C6}" type="slidenum">
              <a:rPr lang="en-US" altLang="es-ES_tradnl" sz="1300"/>
              <a:pPr>
                <a:spcBef>
                  <a:spcPct val="0"/>
                </a:spcBef>
              </a:pPr>
              <a:t>67</a:t>
            </a:fld>
            <a:endParaRPr lang="en-US" altLang="es-ES_tradnl" sz="13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337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B222BF8-EC4D-174D-A502-5940168A193E}" type="slidenum">
              <a:rPr lang="en-US" altLang="es-ES_tradnl" sz="1300"/>
              <a:pPr>
                <a:spcBef>
                  <a:spcPct val="0"/>
                </a:spcBef>
              </a:pPr>
              <a:t>68</a:t>
            </a:fld>
            <a:endParaRPr lang="en-US" altLang="es-ES_tradnl" sz="13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743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287F678-9319-9F43-9993-0E746BF4CD7B}" type="slidenum">
              <a:rPr lang="en-US" altLang="es-ES_tradnl" sz="1300"/>
              <a:pPr>
                <a:spcBef>
                  <a:spcPct val="0"/>
                </a:spcBef>
              </a:pPr>
              <a:t>69</a:t>
            </a:fld>
            <a:endParaRPr lang="en-US" altLang="es-ES_tradnl" sz="13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9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40D3A66-9461-B74D-A333-297C26CB059D}" type="slidenum">
              <a:rPr lang="en-US" altLang="es-ES_tradnl" sz="1300"/>
              <a:pPr>
                <a:spcBef>
                  <a:spcPct val="0"/>
                </a:spcBef>
              </a:pPr>
              <a:t>7</a:t>
            </a:fld>
            <a:endParaRPr lang="en-US" altLang="es-ES_tradnl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6285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C75A842-244E-6B4B-B205-39D19356CEC5}" type="slidenum">
              <a:rPr lang="en-US" altLang="es-ES_tradnl" sz="1300"/>
              <a:pPr>
                <a:spcBef>
                  <a:spcPct val="0"/>
                </a:spcBef>
              </a:pPr>
              <a:t>70</a:t>
            </a:fld>
            <a:endParaRPr lang="en-US" altLang="es-ES_tradnl" sz="13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700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C2F6BCF-358D-CD47-B35B-64C5A3C8024A}" type="slidenum">
              <a:rPr lang="en-US" altLang="es-ES_tradnl" sz="1300"/>
              <a:pPr>
                <a:spcBef>
                  <a:spcPct val="0"/>
                </a:spcBef>
              </a:pPr>
              <a:t>71</a:t>
            </a:fld>
            <a:endParaRPr lang="en-US" altLang="es-ES_tradnl" sz="13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11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4D86F53-BA41-0E4C-823F-AAE12EC087D4}" type="slidenum">
              <a:rPr lang="en-US" altLang="es-ES_tradnl" sz="1300"/>
              <a:pPr>
                <a:spcBef>
                  <a:spcPct val="0"/>
                </a:spcBef>
              </a:pPr>
              <a:t>72</a:t>
            </a:fld>
            <a:endParaRPr lang="en-US" altLang="es-ES_tradnl" sz="13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67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19F5D2A-996E-8042-B808-8F16BBDCDB3A}" type="slidenum">
              <a:rPr lang="en-US" altLang="es-ES_tradnl" sz="1300"/>
              <a:pPr>
                <a:spcBef>
                  <a:spcPct val="0"/>
                </a:spcBef>
              </a:pPr>
              <a:t>73</a:t>
            </a:fld>
            <a:endParaRPr lang="en-US" altLang="es-ES_tradnl" sz="13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18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991D4-D46D-FE46-993B-7F6B5B8911AA}" type="slidenum">
              <a:rPr lang="en-US" altLang="es-ES_tradnl"/>
              <a:pPr/>
              <a:t>74</a:t>
            </a:fld>
            <a:endParaRPr lang="en-US" altLang="es-ES_tradnl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35975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FEC452D-2714-B346-B81F-A131EB98EA51}" type="slidenum">
              <a:rPr lang="en-US" altLang="es-ES_tradnl" sz="1300"/>
              <a:pPr>
                <a:spcBef>
                  <a:spcPct val="0"/>
                </a:spcBef>
              </a:pPr>
              <a:t>8</a:t>
            </a:fld>
            <a:endParaRPr lang="en-US" altLang="es-ES_tradnl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28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5D688B8-E6F3-3441-9BDA-806EBFF3C662}" type="slidenum">
              <a:rPr lang="en-US" altLang="es-ES_tradnl" sz="1300"/>
              <a:pPr>
                <a:spcBef>
                  <a:spcPct val="0"/>
                </a:spcBef>
              </a:pPr>
              <a:t>9</a:t>
            </a:fld>
            <a:endParaRPr lang="en-US" altLang="es-ES_tradnl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7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26BF-7EC8-C747-B25B-D5DC5262BC7A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05737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9523-3656-0A4E-9DED-B5669E5CEEA4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992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"/>
            <a:ext cx="2171700" cy="61261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" y="1"/>
            <a:ext cx="6362700" cy="61261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77C7-08A2-634C-9951-504E0C27EB5B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9465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F622-FC47-6842-885B-9460A8A12EA1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94854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8437-31B3-5C43-9870-E93FE906C3D0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47744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C5CC-178A-DA40-9D7A-E86FBB434754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426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9A09-6518-4540-9ABB-18DBB73CEB92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92554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65D0-C2C0-9B43-8343-4A3DC909817F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35171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F9B7-79E2-A94A-B943-F7878E48DBB9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745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B0E5-5651-5F46-99E0-11887FCF7606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105120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AE3C-8551-784E-822E-F89F7B633E64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4304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/>
              <a:t>Click to edit Master text styles</a:t>
            </a:r>
          </a:p>
          <a:p>
            <a:pPr lvl="1"/>
            <a:r>
              <a:rPr lang="en-US" altLang="es-ES_tradnl"/>
              <a:t>Second level</a:t>
            </a:r>
          </a:p>
          <a:p>
            <a:pPr lvl="2"/>
            <a:r>
              <a:rPr lang="en-US" altLang="es-ES_tradnl"/>
              <a:t>Third level</a:t>
            </a:r>
          </a:p>
          <a:p>
            <a:pPr lvl="3"/>
            <a:r>
              <a:rPr lang="en-US" altLang="es-ES_tradnl"/>
              <a:t>Fourth level</a:t>
            </a:r>
          </a:p>
          <a:p>
            <a:pPr lvl="4"/>
            <a:r>
              <a:rPr lang="en-US" altLang="es-ES_trad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A79551-310C-D141-9707-B6AEA56ACE69}" type="slidenum">
              <a:rPr lang="en-US" altLang="es-ES_tradnl"/>
              <a:pPr>
                <a:defRPr/>
              </a:pPr>
              <a:t>‹Nr.›</a:t>
            </a:fld>
            <a:endParaRPr lang="en-U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162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914323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371485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82864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512802" indent="-226994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969963" indent="-226994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427125" indent="-226994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884286" indent="-226994" algn="l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net/xmlf90" TargetMode="Externa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net/pspgenpatch/psml-3.3.0/3.3.0-psml-1.1-sg/+download/patcher--oncvpsp-3.3.0--psml-3.3.0-67.tgz" TargetMode="External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launchpad.net/libps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net/pspgenpatch/psml-3.3.0/3.3.0-psml-1.1-sg/+download/patcher--oncvpsp-3.3.0--psml-3.3.0-67.tgz" TargetMode="Externa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launchpad.net/siesta/psml-suppor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partments.icmab.es/leem/siesta" TargetMode="External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x.doi.org/10.1126/science.aad3000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personales.unican.es/junqueraj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34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0" y="119063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2940" tIns="41471" rIns="82940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300" b="1" cap="small" dirty="0" err="1">
                <a:solidFill>
                  <a:srgbClr val="FFFF00"/>
                </a:solidFill>
              </a:rPr>
              <a:t>p</a:t>
            </a:r>
            <a:r>
              <a:rPr lang="en-US" sz="3300" b="1" cap="small" dirty="0" err="1" smtClean="0">
                <a:solidFill>
                  <a:srgbClr val="FFFF00"/>
                </a:solidFill>
              </a:rPr>
              <a:t>sml</a:t>
            </a:r>
            <a:r>
              <a:rPr lang="en-US" sz="3300" b="1" cap="small" dirty="0" smtClean="0">
                <a:solidFill>
                  <a:srgbClr val="FFFF00"/>
                </a:solidFill>
              </a:rPr>
              <a:t> </a:t>
            </a:r>
            <a:r>
              <a:rPr lang="en-US" sz="3300" b="1" dirty="0" smtClean="0">
                <a:solidFill>
                  <a:srgbClr val="FFFF00"/>
                </a:solidFill>
              </a:rPr>
              <a:t>pseudopotential format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How to generate </a:t>
            </a:r>
            <a:r>
              <a:rPr lang="en-US" sz="2800" b="1" cap="small" dirty="0" err="1" smtClean="0">
                <a:solidFill>
                  <a:srgbClr val="FFFF00"/>
                </a:solidFill>
              </a:rPr>
              <a:t>psml</a:t>
            </a:r>
            <a:r>
              <a:rPr lang="en-US" sz="2800" b="1" dirty="0" smtClean="0">
                <a:solidFill>
                  <a:srgbClr val="FFFF00"/>
                </a:solidFill>
              </a:rPr>
              <a:t> pseudopotentials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and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run </a:t>
            </a:r>
            <a:r>
              <a:rPr lang="en-US" sz="2800" b="1" cap="small" dirty="0" smtClean="0">
                <a:solidFill>
                  <a:srgbClr val="FFFF00"/>
                </a:solidFill>
              </a:rPr>
              <a:t>siesta </a:t>
            </a:r>
            <a:r>
              <a:rPr lang="en-US" sz="2800" b="1" dirty="0" smtClean="0">
                <a:solidFill>
                  <a:srgbClr val="FFFF00"/>
                </a:solidFill>
              </a:rPr>
              <a:t>and</a:t>
            </a:r>
            <a:r>
              <a:rPr lang="en-US" sz="2800" b="1" cap="small" dirty="0" smtClean="0">
                <a:solidFill>
                  <a:srgbClr val="FFFF00"/>
                </a:solidFill>
              </a:rPr>
              <a:t> </a:t>
            </a:r>
            <a:r>
              <a:rPr lang="en-US" sz="2800" b="1" cap="small" dirty="0" err="1" smtClean="0">
                <a:solidFill>
                  <a:srgbClr val="FFFF00"/>
                </a:solidFill>
              </a:rPr>
              <a:t>abinit</a:t>
            </a:r>
            <a:r>
              <a:rPr lang="en-US" sz="2800" b="1" cap="small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with the same pseudo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338" name="Text Box 20"/>
          <p:cNvSpPr txBox="1">
            <a:spLocks noChangeArrowheads="1"/>
          </p:cNvSpPr>
          <p:nvPr/>
        </p:nvSpPr>
        <p:spPr bwMode="auto">
          <a:xfrm>
            <a:off x="2474913" y="3409950"/>
            <a:ext cx="40147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0" tIns="41471" rIns="82940" bIns="41471">
            <a:spAutoFit/>
          </a:bodyPr>
          <a:lstStyle/>
          <a:p>
            <a:pPr algn="ctr">
              <a:spcBef>
                <a:spcPct val="50000"/>
              </a:spcBef>
            </a:pPr>
            <a:endParaRPr lang="es-ES" altLang="es-ES_tradnl" sz="25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14339" name="CuadroTexto 1"/>
          <p:cNvSpPr txBox="1">
            <a:spLocks noChangeArrowheads="1"/>
          </p:cNvSpPr>
          <p:nvPr/>
        </p:nvSpPr>
        <p:spPr bwMode="auto">
          <a:xfrm>
            <a:off x="533400" y="453548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Javier Junquera</a:t>
            </a:r>
          </a:p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Yann Pouillon</a:t>
            </a:r>
          </a:p>
        </p:txBody>
      </p:sp>
      <p:sp>
        <p:nvSpPr>
          <p:cNvPr id="14340" name="CuadroTexto 9"/>
          <p:cNvSpPr txBox="1">
            <a:spLocks noChangeArrowheads="1"/>
          </p:cNvSpPr>
          <p:nvPr/>
        </p:nvSpPr>
        <p:spPr bwMode="auto">
          <a:xfrm>
            <a:off x="6286500" y="4540250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Alberto Garc</a:t>
            </a:r>
            <a:r>
              <a:rPr lang="es-ES" altLang="es-ES_tradnl" b="1">
                <a:solidFill>
                  <a:schemeClr val="bg1"/>
                </a:solidFill>
              </a:rPr>
              <a:t>ía</a:t>
            </a:r>
            <a:endParaRPr lang="es-ES_tradnl" altLang="es-ES_tradnl" b="1">
              <a:solidFill>
                <a:schemeClr val="bg1"/>
              </a:solidFill>
            </a:endParaRPr>
          </a:p>
        </p:txBody>
      </p:sp>
      <p:sp>
        <p:nvSpPr>
          <p:cNvPr id="14341" name="CuadroTexto 10"/>
          <p:cNvSpPr txBox="1">
            <a:spLocks noChangeArrowheads="1"/>
          </p:cNvSpPr>
          <p:nvPr/>
        </p:nvSpPr>
        <p:spPr bwMode="auto">
          <a:xfrm>
            <a:off x="12192000" y="3505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Alberto Garc</a:t>
            </a:r>
            <a:r>
              <a:rPr lang="es-ES" altLang="es-ES_tradnl" b="1">
                <a:solidFill>
                  <a:schemeClr val="bg1"/>
                </a:solidFill>
              </a:rPr>
              <a:t>ía</a:t>
            </a:r>
            <a:endParaRPr lang="es-ES_tradnl" altLang="es-ES_tradnl" b="1">
              <a:solidFill>
                <a:schemeClr val="bg1"/>
              </a:solidFill>
            </a:endParaRPr>
          </a:p>
        </p:txBody>
      </p:sp>
      <p:sp>
        <p:nvSpPr>
          <p:cNvPr id="14342" name="CuadroTexto 11"/>
          <p:cNvSpPr txBox="1">
            <a:spLocks noChangeArrowheads="1"/>
          </p:cNvSpPr>
          <p:nvPr/>
        </p:nvSpPr>
        <p:spPr bwMode="auto">
          <a:xfrm>
            <a:off x="3390900" y="4540250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Matthieu Verstraete</a:t>
            </a:r>
          </a:p>
        </p:txBody>
      </p:sp>
      <p:pic>
        <p:nvPicPr>
          <p:cNvPr id="1434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4102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5473700"/>
            <a:ext cx="16192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87975"/>
            <a:ext cx="25431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Preliminaries: installation of required libraries:</a:t>
            </a:r>
            <a:br>
              <a:rPr lang="en-US" dirty="0" smtClean="0">
                <a:cs typeface="+mj-cs"/>
              </a:rPr>
            </a:br>
            <a:r>
              <a:rPr lang="en-US" cap="small" dirty="0" err="1" smtClean="0">
                <a:cs typeface="+mj-cs"/>
              </a:rPr>
              <a:t>libxc</a:t>
            </a:r>
            <a:endParaRPr lang="en-US" cap="small" dirty="0" smtClean="0">
              <a:cs typeface="+mj-cs"/>
            </a:endParaRPr>
          </a:p>
        </p:txBody>
      </p:sp>
      <p:sp>
        <p:nvSpPr>
          <p:cNvPr id="30724" name="CuadroTexto 12"/>
          <p:cNvSpPr txBox="1">
            <a:spLocks noChangeArrowheads="1"/>
          </p:cNvSpPr>
          <p:nvPr/>
        </p:nvSpPr>
        <p:spPr bwMode="auto">
          <a:xfrm>
            <a:off x="0" y="424883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T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he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libraries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libxc.a</a:t>
            </a:r>
            <a:r>
              <a:rPr lang="es-ES_tradnl" altLang="es-ES_tradnl" b="1" dirty="0">
                <a:solidFill>
                  <a:schemeClr val="bg1"/>
                </a:solidFill>
              </a:rPr>
              <a:t> and libxcf90.a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will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be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automatically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included</a:t>
            </a:r>
            <a:r>
              <a:rPr lang="es-ES_tradnl" altLang="es-ES_tradnl" b="1" dirty="0">
                <a:solidFill>
                  <a:schemeClr val="bg1"/>
                </a:solidFill>
              </a:rPr>
              <a:t> in 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$HOME/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Gfortran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2133600" y="2133600"/>
            <a:ext cx="4876800" cy="1524000"/>
            <a:chOff x="1828800" y="2590800"/>
            <a:chExt cx="4876800" cy="1524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828800" y="2590800"/>
              <a:ext cx="48768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2667000"/>
              <a:ext cx="4800600" cy="1333500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3009900" y="137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rgbClr val="00FFFF"/>
                </a:solidFill>
              </a:rPr>
              <a:t>Installation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Option</a:t>
            </a:r>
            <a:r>
              <a:rPr lang="es-ES_tradnl" b="1" dirty="0" smtClean="0">
                <a:solidFill>
                  <a:srgbClr val="00FFFF"/>
                </a:solidFill>
              </a:rPr>
              <a:t> 1:</a:t>
            </a:r>
          </a:p>
          <a:p>
            <a:pPr algn="ctr"/>
            <a:r>
              <a:rPr lang="es-ES_tradnl" b="1" dirty="0" err="1" smtClean="0">
                <a:solidFill>
                  <a:srgbClr val="00FFFF"/>
                </a:solidFill>
              </a:rPr>
              <a:t>From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the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source</a:t>
            </a:r>
            <a:endParaRPr lang="es-ES_tradnl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Preliminaries: installation of required libraries:</a:t>
            </a:r>
            <a:br>
              <a:rPr lang="en-US" dirty="0" smtClean="0">
                <a:cs typeface="+mj-cs"/>
              </a:rPr>
            </a:br>
            <a:r>
              <a:rPr lang="en-US" cap="small" dirty="0" err="1" smtClean="0">
                <a:cs typeface="+mj-cs"/>
              </a:rPr>
              <a:t>libxc</a:t>
            </a:r>
            <a:endParaRPr lang="en-US" cap="small" dirty="0" smtClean="0">
              <a:cs typeface="+mj-cs"/>
            </a:endParaRPr>
          </a:p>
        </p:txBody>
      </p:sp>
      <p:grpSp>
        <p:nvGrpSpPr>
          <p:cNvPr id="30722" name="Agrupar 5"/>
          <p:cNvGrpSpPr>
            <a:grpSpLocks/>
          </p:cNvGrpSpPr>
          <p:nvPr/>
        </p:nvGrpSpPr>
        <p:grpSpPr bwMode="auto">
          <a:xfrm>
            <a:off x="2781300" y="2286000"/>
            <a:ext cx="3581400" cy="3810000"/>
            <a:chOff x="2590800" y="1752600"/>
            <a:chExt cx="3962400" cy="3962400"/>
          </a:xfrm>
        </p:grpSpPr>
        <p:sp>
          <p:nvSpPr>
            <p:cNvPr id="4" name="Rectángulo 3"/>
            <p:cNvSpPr/>
            <p:nvPr/>
          </p:nvSpPr>
          <p:spPr>
            <a:xfrm>
              <a:off x="2590800" y="1752600"/>
              <a:ext cx="3962400" cy="396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30726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600" y="1752600"/>
              <a:ext cx="3860800" cy="386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3" name="CuadroTexto 6"/>
          <p:cNvSpPr txBox="1">
            <a:spLocks noChangeArrowheads="1"/>
          </p:cNvSpPr>
          <p:nvPr/>
        </p:nvSpPr>
        <p:spPr bwMode="auto">
          <a:xfrm>
            <a:off x="1371600" y="685800"/>
            <a:ext cx="731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 dirty="0">
                <a:solidFill>
                  <a:schemeClr val="bg1"/>
                </a:solidFill>
              </a:rPr>
              <a:t>In Mac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platforms</a:t>
            </a:r>
            <a:r>
              <a:rPr lang="es-ES_tradnl" altLang="es-ES_tradnl" b="1" dirty="0">
                <a:solidFill>
                  <a:schemeClr val="bg1"/>
                </a:solidFill>
              </a:rPr>
              <a:t>,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libxc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is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already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included</a:t>
            </a:r>
            <a:r>
              <a:rPr lang="es-ES_tradnl" altLang="es-ES_tradnl" b="1" dirty="0">
                <a:solidFill>
                  <a:schemeClr val="bg1"/>
                </a:solidFill>
              </a:rPr>
              <a:t> in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macports</a:t>
            </a:r>
            <a:r>
              <a:rPr lang="es-ES_tradnl" altLang="es-ES_tradnl" b="1" dirty="0">
                <a:solidFill>
                  <a:schemeClr val="bg1"/>
                </a:solidFill>
              </a:rPr>
              <a:t>.</a:t>
            </a:r>
          </a:p>
          <a:p>
            <a:r>
              <a:rPr lang="es-ES_tradnl" altLang="es-ES_tradnl" b="1" dirty="0" err="1">
                <a:solidFill>
                  <a:schemeClr val="bg1"/>
                </a:solidFill>
              </a:rPr>
              <a:t>For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installation</a:t>
            </a:r>
            <a:r>
              <a:rPr lang="es-ES_tradnl" altLang="es-ES_tradnl" b="1" dirty="0">
                <a:solidFill>
                  <a:schemeClr val="bg1"/>
                </a:solidFill>
              </a:rPr>
              <a:t>,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simply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type</a:t>
            </a:r>
            <a:r>
              <a:rPr lang="es-ES_tradnl" altLang="es-ES_tradnl" b="1" dirty="0">
                <a:solidFill>
                  <a:schemeClr val="bg1"/>
                </a:solidFill>
              </a:rPr>
              <a:t>:</a:t>
            </a:r>
          </a:p>
          <a:p>
            <a:r>
              <a:rPr lang="es-ES_tradnl" altLang="es-ES_tradnl" b="1" dirty="0">
                <a:solidFill>
                  <a:srgbClr val="00FFFF"/>
                </a:solidFill>
              </a:rPr>
              <a:t>$sudo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port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selfupdate</a:t>
            </a:r>
            <a:endParaRPr lang="es-ES_tradnl" altLang="es-ES_tradnl" b="1" dirty="0">
              <a:solidFill>
                <a:srgbClr val="00FFFF"/>
              </a:solidFill>
            </a:endParaRPr>
          </a:p>
          <a:p>
            <a:r>
              <a:rPr lang="es-ES_tradnl" altLang="es-ES_tradnl" b="1" dirty="0">
                <a:solidFill>
                  <a:srgbClr val="00FFFF"/>
                </a:solidFill>
              </a:rPr>
              <a:t>$sudo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port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search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libxc</a:t>
            </a:r>
            <a:endParaRPr lang="es-ES_tradnl" altLang="es-ES_tradnl" b="1" dirty="0">
              <a:solidFill>
                <a:srgbClr val="00FFFF"/>
              </a:solidFill>
            </a:endParaRPr>
          </a:p>
          <a:p>
            <a:r>
              <a:rPr lang="es-ES_tradnl" altLang="es-ES_tradnl" b="1" dirty="0">
                <a:solidFill>
                  <a:srgbClr val="00FFFF"/>
                </a:solidFill>
              </a:rPr>
              <a:t>$sudo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port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install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libxc</a:t>
            </a:r>
            <a:endParaRPr lang="es-ES_tradnl" altLang="es-ES_tradnl" b="1" dirty="0">
              <a:solidFill>
                <a:srgbClr val="00FFFF"/>
              </a:solidFill>
            </a:endParaRPr>
          </a:p>
        </p:txBody>
      </p:sp>
      <p:sp>
        <p:nvSpPr>
          <p:cNvPr id="30724" name="CuadroTexto 12"/>
          <p:cNvSpPr txBox="1">
            <a:spLocks noChangeArrowheads="1"/>
          </p:cNvSpPr>
          <p:nvPr/>
        </p:nvSpPr>
        <p:spPr bwMode="auto">
          <a:xfrm>
            <a:off x="0" y="61356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>
                <a:solidFill>
                  <a:schemeClr val="bg1"/>
                </a:solidFill>
              </a:rPr>
              <a:t>At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least</a:t>
            </a:r>
            <a:r>
              <a:rPr lang="es-ES_tradnl" altLang="es-ES_tradnl" b="1" dirty="0">
                <a:solidFill>
                  <a:schemeClr val="bg1"/>
                </a:solidFill>
              </a:rPr>
              <a:t> in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my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mac</a:t>
            </a:r>
            <a:r>
              <a:rPr lang="es-ES_tradnl" altLang="es-ES_tradnl" b="1" dirty="0">
                <a:solidFill>
                  <a:schemeClr val="bg1"/>
                </a:solidFill>
              </a:rPr>
              <a:t>,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libraries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libxc.a</a:t>
            </a:r>
            <a:r>
              <a:rPr lang="es-ES_tradnl" altLang="es-ES_tradnl" b="1" dirty="0">
                <a:solidFill>
                  <a:schemeClr val="bg1"/>
                </a:solidFill>
              </a:rPr>
              <a:t> and libxcf90.a are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included</a:t>
            </a:r>
            <a:r>
              <a:rPr lang="es-ES_tradnl" altLang="es-ES_tradnl" b="1" dirty="0">
                <a:solidFill>
                  <a:schemeClr val="bg1"/>
                </a:solidFill>
              </a:rPr>
              <a:t> in 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opt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/local/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endParaRPr lang="es-ES_tradnl" altLang="es-ES_tradnl" b="1" dirty="0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installation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point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might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change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from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one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platform</a:t>
            </a:r>
            <a:r>
              <a:rPr lang="es-ES_tradnl" altLang="es-ES_tradnl" b="1" dirty="0">
                <a:solidFill>
                  <a:schemeClr val="bg1"/>
                </a:solidFill>
              </a:rPr>
              <a:t> to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another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86400" y="1219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rgbClr val="00FFFF"/>
                </a:solidFill>
              </a:rPr>
              <a:t>Installation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Option</a:t>
            </a:r>
            <a:r>
              <a:rPr lang="es-ES_tradnl" b="1" dirty="0" smtClean="0">
                <a:solidFill>
                  <a:srgbClr val="00FFFF"/>
                </a:solidFill>
              </a:rPr>
              <a:t> 2:</a:t>
            </a:r>
          </a:p>
          <a:p>
            <a:pPr algn="ctr"/>
            <a:r>
              <a:rPr lang="es-ES_tradnl" b="1" dirty="0" err="1" smtClean="0">
                <a:solidFill>
                  <a:srgbClr val="00FFFF"/>
                </a:solidFill>
              </a:rPr>
              <a:t>From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macports</a:t>
            </a:r>
            <a:endParaRPr lang="es-ES_tradnl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order to generate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 </a:t>
            </a:r>
            <a:r>
              <a:rPr lang="en-US" dirty="0">
                <a:cs typeface="+mj-cs"/>
              </a:rPr>
              <a:t>D</a:t>
            </a:r>
            <a:r>
              <a:rPr lang="en-US" dirty="0" smtClean="0">
                <a:cs typeface="+mj-cs"/>
              </a:rPr>
              <a:t>e</a:t>
            </a:r>
            <a:r>
              <a:rPr lang="es-ES" dirty="0" err="1" smtClean="0">
                <a:cs typeface="+mj-cs"/>
              </a:rPr>
              <a:t>pendence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on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other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libraries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76400" y="4225925"/>
            <a:ext cx="2590800" cy="1015663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 smtClean="0">
                <a:solidFill>
                  <a:srgbClr val="00FFFF"/>
                </a:solidFill>
              </a:rPr>
              <a:t>(</a:t>
            </a:r>
            <a:r>
              <a:rPr lang="es-ES_tradnl" b="1" dirty="0" err="1" smtClean="0">
                <a:solidFill>
                  <a:srgbClr val="00FFFF"/>
                </a:solidFill>
              </a:rPr>
              <a:t>between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versions</a:t>
            </a:r>
            <a:r>
              <a:rPr lang="es-ES_tradnl" b="1" dirty="0" smtClean="0">
                <a:solidFill>
                  <a:srgbClr val="00FFFF"/>
                </a:solidFill>
              </a:rPr>
              <a:t> 2.2.3 and 3.0.1</a:t>
            </a:r>
            <a:r>
              <a:rPr lang="es-ES_tradnl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76800" y="4254500"/>
            <a:ext cx="2590800" cy="70802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FFFF00"/>
                </a:solidFill>
              </a:rPr>
              <a:t>xmlf90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FF00"/>
                </a:solidFill>
              </a:rPr>
              <a:t>(at </a:t>
            </a:r>
            <a:r>
              <a:rPr lang="es-ES_tradnl" sz="1600" b="1" dirty="0" err="1">
                <a:solidFill>
                  <a:srgbClr val="FFFF00"/>
                </a:solidFill>
              </a:rPr>
              <a:t>least</a:t>
            </a:r>
            <a:r>
              <a:rPr lang="es-ES_tradnl" sz="1600" b="1" dirty="0">
                <a:solidFill>
                  <a:srgbClr val="FFFF00"/>
                </a:solidFill>
              </a:rPr>
              <a:t> </a:t>
            </a:r>
            <a:r>
              <a:rPr lang="es-ES_tradnl" sz="1600" b="1" dirty="0" err="1">
                <a:solidFill>
                  <a:srgbClr val="FFFF00"/>
                </a:solidFill>
              </a:rPr>
              <a:t>version</a:t>
            </a:r>
            <a:r>
              <a:rPr lang="es-ES_tradnl" sz="1600" b="1" dirty="0">
                <a:solidFill>
                  <a:srgbClr val="FFFF00"/>
                </a:solidFill>
              </a:rPr>
              <a:t> </a:t>
            </a:r>
            <a:r>
              <a:rPr lang="es-ES_tradnl" sz="1600" b="1" dirty="0" smtClean="0">
                <a:solidFill>
                  <a:srgbClr val="FFFF00"/>
                </a:solidFill>
              </a:rPr>
              <a:t>1.5.4)</a:t>
            </a:r>
            <a:endParaRPr lang="es-ES_tradnl" sz="1600" b="1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76600" y="1828800"/>
            <a:ext cx="2590800" cy="738188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oncvpsp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here</a:t>
            </a:r>
            <a:r>
              <a:rPr lang="es-ES_tradnl" b="1" dirty="0">
                <a:solidFill>
                  <a:srgbClr val="00FFFF"/>
                </a:solidFill>
              </a:rPr>
              <a:t>, </a:t>
            </a:r>
            <a:r>
              <a:rPr 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smtClean="0">
                <a:solidFill>
                  <a:srgbClr val="00FFFF"/>
                </a:solidFill>
              </a:rPr>
              <a:t>3.3.1)</a:t>
            </a:r>
            <a:endParaRPr lang="es-ES_tradnl" b="1" dirty="0">
              <a:solidFill>
                <a:srgbClr val="00FFFF"/>
              </a:solidFill>
            </a:endParaRPr>
          </a:p>
        </p:txBody>
      </p:sp>
      <p:cxnSp>
        <p:nvCxnSpPr>
          <p:cNvPr id="5" name="Conector recto de flecha 4"/>
          <p:cNvCxnSpPr>
            <a:stCxn id="2" idx="0"/>
            <a:endCxn id="12" idx="2"/>
          </p:cNvCxnSpPr>
          <p:nvPr/>
        </p:nvCxnSpPr>
        <p:spPr>
          <a:xfrm flipV="1">
            <a:off x="2971800" y="2566988"/>
            <a:ext cx="1600200" cy="1658937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2" idx="2"/>
          </p:cNvCxnSpPr>
          <p:nvPr/>
        </p:nvCxnSpPr>
        <p:spPr>
          <a:xfrm flipH="1" flipV="1">
            <a:off x="4572000" y="2566988"/>
            <a:ext cx="1600200" cy="168275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Preliminaries: installation of required libraries:</a:t>
            </a:r>
            <a:br>
              <a:rPr lang="en-US" dirty="0" smtClean="0">
                <a:cs typeface="+mj-cs"/>
              </a:rPr>
            </a:br>
            <a:r>
              <a:rPr lang="en-US" cap="small" dirty="0" smtClean="0">
                <a:cs typeface="+mj-cs"/>
              </a:rPr>
              <a:t>xmlf90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144780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cap="small" dirty="0">
                <a:solidFill>
                  <a:schemeClr val="bg1"/>
                </a:solidFill>
                <a:latin typeface="+mn-lt"/>
              </a:rPr>
              <a:t>xmlf90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 suite of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libraries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to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handle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XML in Fortran. </a:t>
            </a:r>
          </a:p>
          <a:p>
            <a:pPr algn="ctr">
              <a:defRPr/>
            </a:pPr>
            <a:r>
              <a:rPr lang="es-ES_tradnl" b="1" dirty="0" err="1">
                <a:solidFill>
                  <a:schemeClr val="bg1"/>
                </a:solidFill>
                <a:latin typeface="+mn-lt"/>
              </a:rPr>
              <a:t>It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has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two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major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components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>
              <a:defRPr/>
            </a:pPr>
            <a:endParaRPr lang="es-ES_tradnl" b="1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_tradnl" b="1" dirty="0">
                <a:solidFill>
                  <a:srgbClr val="00FFFF"/>
                </a:solidFill>
                <a:latin typeface="+mn-lt"/>
              </a:rPr>
              <a:t>A XML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parsing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library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.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parser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was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designed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to be a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useful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tool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extraction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analysis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of data in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context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scientific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computing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and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thus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priorities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were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efficiency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ability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to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deal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with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very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large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XML files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while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maintaining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small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memory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footprint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most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complete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programming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interface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based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on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very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successful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SAX (Simple API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XML)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model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although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partial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DOM interface and a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very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experimental XPATH interface are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also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present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es-ES_tradnl" b="1" dirty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s-ES_tradnl" b="1" dirty="0">
                <a:solidFill>
                  <a:srgbClr val="00FFFF"/>
                </a:solidFill>
                <a:latin typeface="+mn-lt"/>
              </a:rPr>
              <a:t>A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library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(xmlf90-wxml)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that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facilitates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writing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well-formed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XML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including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such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features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as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automatic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start-tag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completion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attribute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pretty-printing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and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element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indentation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There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are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also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helper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routines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to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handle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output of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numerical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arrays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57400" y="6019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Credits</a:t>
            </a:r>
            <a:r>
              <a:rPr lang="es-ES_tradnl" b="1" dirty="0" smtClean="0">
                <a:solidFill>
                  <a:schemeClr val="bg1"/>
                </a:solidFill>
              </a:rPr>
              <a:t> to Alberto </a:t>
            </a:r>
            <a:r>
              <a:rPr lang="es-ES_tradnl" b="1" dirty="0" err="1" smtClean="0">
                <a:solidFill>
                  <a:schemeClr val="bg1"/>
                </a:solidFill>
              </a:rPr>
              <a:t>Garc</a:t>
            </a:r>
            <a:r>
              <a:rPr lang="es-ES" b="1" dirty="0" err="1" smtClean="0">
                <a:solidFill>
                  <a:schemeClr val="bg1"/>
                </a:solidFill>
              </a:rPr>
              <a:t>ía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</a:t>
            </a:r>
            <a:r>
              <a:rPr lang="en-US" smtClean="0">
                <a:cs typeface="+mj-cs"/>
              </a:rPr>
              <a:t>and compile the </a:t>
            </a:r>
            <a:r>
              <a:rPr lang="en-US" dirty="0" smtClean="0">
                <a:cs typeface="+mj-cs"/>
              </a:rPr>
              <a:t>latest version of </a:t>
            </a:r>
            <a:r>
              <a:rPr lang="en-US" cap="small" dirty="0" smtClean="0">
                <a:cs typeface="+mj-cs"/>
              </a:rPr>
              <a:t>xmlf90 </a:t>
            </a:r>
            <a:r>
              <a:rPr lang="en-US" dirty="0" smtClean="0">
                <a:cs typeface="+mj-cs"/>
              </a:rPr>
              <a:t>library, required to dump output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cap="small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format</a:t>
            </a:r>
          </a:p>
        </p:txBody>
      </p:sp>
      <p:sp>
        <p:nvSpPr>
          <p:cNvPr id="36868" name="CuadroTexto 8"/>
          <p:cNvSpPr txBox="1">
            <a:spLocks noChangeArrowheads="1"/>
          </p:cNvSpPr>
          <p:nvPr/>
        </p:nvSpPr>
        <p:spPr bwMode="auto">
          <a:xfrm>
            <a:off x="0" y="1109246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sz="1600" b="1" dirty="0" err="1" smtClean="0">
                <a:solidFill>
                  <a:schemeClr val="bg1"/>
                </a:solidFill>
              </a:rPr>
              <a:t>Download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 </a:t>
            </a:r>
            <a:r>
              <a:rPr lang="es-ES" altLang="es-ES_tradnl" sz="1600" b="1" dirty="0" err="1" smtClean="0">
                <a:solidFill>
                  <a:schemeClr val="bg1"/>
                </a:solidFill>
              </a:rPr>
              <a:t>the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 </a:t>
            </a:r>
            <a:r>
              <a:rPr lang="es-ES" altLang="es-ES_tradnl" sz="1600" b="1" dirty="0" err="1" smtClean="0">
                <a:solidFill>
                  <a:schemeClr val="bg1"/>
                </a:solidFill>
              </a:rPr>
              <a:t>latest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 </a:t>
            </a:r>
            <a:r>
              <a:rPr lang="es-ES" altLang="es-ES_tradnl" sz="1600" b="1" dirty="0" err="1" smtClean="0">
                <a:solidFill>
                  <a:schemeClr val="bg1"/>
                </a:solidFill>
              </a:rPr>
              <a:t>version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 (</a:t>
            </a:r>
            <a:r>
              <a:rPr lang="es-ES" altLang="es-ES_tradnl" sz="1600" b="1" dirty="0" err="1" smtClean="0">
                <a:solidFill>
                  <a:schemeClr val="bg1"/>
                </a:solidFill>
              </a:rPr>
              <a:t>minimum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, </a:t>
            </a:r>
            <a:r>
              <a:rPr lang="es-ES" altLang="es-ES_tradnl" sz="1600" b="1" dirty="0" err="1" smtClean="0">
                <a:solidFill>
                  <a:schemeClr val="bg1"/>
                </a:solidFill>
              </a:rPr>
              <a:t>version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 1.5.4) </a:t>
            </a:r>
            <a:r>
              <a:rPr lang="es-ES" altLang="es-ES_tradnl" sz="1600" b="1" dirty="0" err="1" smtClean="0">
                <a:solidFill>
                  <a:schemeClr val="bg1"/>
                </a:solidFill>
              </a:rPr>
              <a:t>from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s-ES" altLang="es-ES_tradnl" sz="1600" b="1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s-ES" altLang="es-ES_tradnl" sz="1600" b="1" dirty="0">
                <a:solidFill>
                  <a:schemeClr val="bg1"/>
                </a:solidFill>
                <a:hlinkClick r:id="rId3"/>
              </a:rPr>
              <a:t>://</a:t>
            </a:r>
            <a:r>
              <a:rPr lang="es-ES" altLang="es-ES_tradnl" sz="1600" b="1" dirty="0" smtClean="0">
                <a:solidFill>
                  <a:schemeClr val="bg1"/>
                </a:solidFill>
                <a:hlinkClick r:id="rId3"/>
              </a:rPr>
              <a:t>launchpad.net/xmlf90</a:t>
            </a:r>
            <a:endParaRPr lang="es-ES" altLang="es-ES_tradnl" sz="1600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s-ES" altLang="es-ES_tradnl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s-ES" altLang="es-ES_tradnl" sz="1600" b="1" dirty="0" err="1" smtClean="0">
                <a:solidFill>
                  <a:schemeClr val="bg1"/>
                </a:solidFill>
              </a:rPr>
              <a:t>Move</a:t>
            </a:r>
            <a:r>
              <a:rPr lang="es-ES" altLang="es-ES_tradnl" sz="1600" b="1" dirty="0" smtClean="0">
                <a:solidFill>
                  <a:schemeClr val="bg1"/>
                </a:solidFill>
              </a:rPr>
              <a:t> </a:t>
            </a:r>
            <a:r>
              <a:rPr lang="mr-IN" sz="1600" b="1" dirty="0" smtClean="0">
                <a:solidFill>
                  <a:schemeClr val="bg1"/>
                </a:solidFill>
              </a:rPr>
              <a:t>xmlf90-1.5.4.tar</a:t>
            </a:r>
            <a:r>
              <a:rPr lang="es-ES" sz="1600" b="1" dirty="0" smtClean="0">
                <a:solidFill>
                  <a:schemeClr val="bg1"/>
                </a:solidFill>
              </a:rPr>
              <a:t> (</a:t>
            </a:r>
            <a:r>
              <a:rPr lang="es-ES" sz="1600" b="1" dirty="0" err="1" smtClean="0">
                <a:solidFill>
                  <a:schemeClr val="bg1"/>
                </a:solidFill>
              </a:rPr>
              <a:t>or</a:t>
            </a:r>
            <a:r>
              <a:rPr lang="es-ES" sz="1600" b="1" dirty="0" smtClean="0">
                <a:solidFill>
                  <a:schemeClr val="bg1"/>
                </a:solidFill>
              </a:rPr>
              <a:t> more </a:t>
            </a:r>
            <a:r>
              <a:rPr lang="es-ES" sz="1600" b="1" dirty="0" err="1" smtClean="0">
                <a:solidFill>
                  <a:schemeClr val="bg1"/>
                </a:solidFill>
              </a:rPr>
              <a:t>recent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version</a:t>
            </a:r>
            <a:r>
              <a:rPr lang="es-ES" sz="1600" b="1" dirty="0" smtClean="0">
                <a:solidFill>
                  <a:schemeClr val="bg1"/>
                </a:solidFill>
              </a:rPr>
              <a:t>) </a:t>
            </a:r>
            <a:r>
              <a:rPr lang="es-ES" sz="1600" b="1" dirty="0" err="1" smtClean="0">
                <a:solidFill>
                  <a:schemeClr val="bg1"/>
                </a:solidFill>
              </a:rPr>
              <a:t>tar</a:t>
            </a:r>
            <a:r>
              <a:rPr lang="es-ES" sz="1600" b="1" dirty="0" smtClean="0">
                <a:solidFill>
                  <a:schemeClr val="bg1"/>
                </a:solidFill>
              </a:rPr>
              <a:t> file to $HOME/</a:t>
            </a:r>
            <a:r>
              <a:rPr lang="es-ES" sz="1600" b="1" dirty="0" err="1" smtClean="0">
                <a:solidFill>
                  <a:schemeClr val="bg1"/>
                </a:solidFill>
              </a:rPr>
              <a:t>lib</a:t>
            </a:r>
            <a:endParaRPr lang="es-ES" altLang="es-ES_tradnl" sz="1600" b="1" dirty="0">
              <a:solidFill>
                <a:schemeClr val="bg1"/>
              </a:solidFill>
            </a:endParaRPr>
          </a:p>
        </p:txBody>
      </p:sp>
      <p:sp>
        <p:nvSpPr>
          <p:cNvPr id="36870" name="CuadroTexto 1"/>
          <p:cNvSpPr txBox="1">
            <a:spLocks noChangeArrowheads="1"/>
          </p:cNvSpPr>
          <p:nvPr/>
        </p:nvSpPr>
        <p:spPr bwMode="auto">
          <a:xfrm>
            <a:off x="152400" y="5791200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altLang="es-ES_tradnl" b="1" dirty="0">
                <a:solidFill>
                  <a:schemeClr val="bg1"/>
                </a:solidFill>
              </a:rPr>
              <a:t> libxmlf90.a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will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bewill</a:t>
            </a:r>
            <a:r>
              <a:rPr lang="es-ES_tradnl" altLang="es-ES_tradnl" b="1" dirty="0">
                <a:solidFill>
                  <a:schemeClr val="bg1"/>
                </a:solidFill>
              </a:rPr>
              <a:t> be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automatically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included</a:t>
            </a:r>
            <a:r>
              <a:rPr lang="es-ES_tradnl" altLang="es-ES_tradnl" b="1" dirty="0">
                <a:solidFill>
                  <a:schemeClr val="bg1"/>
                </a:solidFill>
              </a:rPr>
              <a:t> in $HOME/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</a:t>
            </a:r>
            <a:r>
              <a:rPr lang="es-ES_tradnl" altLang="es-ES_tradnl" b="1" dirty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>
                <a:solidFill>
                  <a:schemeClr val="bg1"/>
                </a:solidFill>
              </a:rPr>
              <a:t>Gfortran</a:t>
            </a:r>
            <a:r>
              <a:rPr lang="es-ES_tradnl" altLang="es-ES_tradnl" b="1" dirty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</a:t>
            </a:r>
            <a:endParaRPr lang="es-ES_tradnl" altLang="es-ES_tradnl" b="1" dirty="0">
              <a:solidFill>
                <a:schemeClr val="bg1"/>
              </a:solidFill>
            </a:endParaRPr>
          </a:p>
          <a:p>
            <a:pPr algn="ctr"/>
            <a:endParaRPr lang="es-ES_tradnl" altLang="es-ES_tradnl" b="1" dirty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667000" y="2514600"/>
            <a:ext cx="3733800" cy="1371600"/>
            <a:chOff x="2667000" y="3048000"/>
            <a:chExt cx="3733800" cy="13716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2667000" y="3048000"/>
              <a:ext cx="3733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3832" y="3048000"/>
              <a:ext cx="3636335" cy="137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order to generate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 </a:t>
            </a:r>
            <a:r>
              <a:rPr lang="en-US" dirty="0">
                <a:cs typeface="+mj-cs"/>
              </a:rPr>
              <a:t>D</a:t>
            </a:r>
            <a:r>
              <a:rPr lang="en-US" dirty="0" smtClean="0">
                <a:cs typeface="+mj-cs"/>
              </a:rPr>
              <a:t>e</a:t>
            </a:r>
            <a:r>
              <a:rPr lang="es-ES" dirty="0" err="1" smtClean="0">
                <a:cs typeface="+mj-cs"/>
              </a:rPr>
              <a:t>pendence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on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other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libraries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76400" y="4225925"/>
            <a:ext cx="2590800" cy="1015663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 smtClean="0">
                <a:solidFill>
                  <a:srgbClr val="00FFFF"/>
                </a:solidFill>
              </a:rPr>
              <a:t>(</a:t>
            </a:r>
            <a:r>
              <a:rPr lang="es-ES_tradnl" b="1" dirty="0" err="1" smtClean="0">
                <a:solidFill>
                  <a:srgbClr val="00FFFF"/>
                </a:solidFill>
              </a:rPr>
              <a:t>between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versions</a:t>
            </a:r>
            <a:r>
              <a:rPr lang="es-ES_tradnl" b="1" dirty="0" smtClean="0">
                <a:solidFill>
                  <a:srgbClr val="00FFFF"/>
                </a:solidFill>
              </a:rPr>
              <a:t> 2.2.3 and 3.0.1</a:t>
            </a:r>
            <a:r>
              <a:rPr lang="es-ES_tradnl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76800" y="4254500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xmlf90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1.5.4)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76600" y="1828800"/>
            <a:ext cx="2590800" cy="7381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FFFF00"/>
                </a:solidFill>
              </a:rPr>
              <a:t>oncvpsp</a:t>
            </a:r>
            <a:endParaRPr lang="es-ES_tradnl" sz="2400" b="1" cap="sm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FFFF00"/>
                </a:solidFill>
              </a:rPr>
              <a:t>(</a:t>
            </a:r>
            <a:r>
              <a:rPr lang="es-ES_tradnl" b="1" dirty="0" err="1">
                <a:solidFill>
                  <a:srgbClr val="FFFF00"/>
                </a:solidFill>
              </a:rPr>
              <a:t>here</a:t>
            </a:r>
            <a:r>
              <a:rPr lang="es-ES_tradnl" b="1" dirty="0">
                <a:solidFill>
                  <a:srgbClr val="FFFF00"/>
                </a:solidFill>
              </a:rPr>
              <a:t>, </a:t>
            </a:r>
            <a:r>
              <a:rPr lang="es-ES_tradnl" b="1" dirty="0" err="1">
                <a:solidFill>
                  <a:srgbClr val="FFFF00"/>
                </a:solidFill>
              </a:rPr>
              <a:t>version</a:t>
            </a:r>
            <a:r>
              <a:rPr lang="es-ES_tradnl" b="1" dirty="0">
                <a:solidFill>
                  <a:srgbClr val="FFFF00"/>
                </a:solidFill>
              </a:rPr>
              <a:t> </a:t>
            </a:r>
            <a:r>
              <a:rPr lang="es-ES_tradnl" b="1" dirty="0" smtClean="0">
                <a:solidFill>
                  <a:srgbClr val="FFFF00"/>
                </a:solidFill>
              </a:rPr>
              <a:t>3.3.1)</a:t>
            </a:r>
            <a:endParaRPr lang="es-ES_tradnl" b="1" dirty="0">
              <a:solidFill>
                <a:srgbClr val="FFFF00"/>
              </a:solidFill>
            </a:endParaRPr>
          </a:p>
        </p:txBody>
      </p:sp>
      <p:cxnSp>
        <p:nvCxnSpPr>
          <p:cNvPr id="5" name="Conector recto de flecha 4"/>
          <p:cNvCxnSpPr>
            <a:stCxn id="2" idx="0"/>
            <a:endCxn id="12" idx="2"/>
          </p:cNvCxnSpPr>
          <p:nvPr/>
        </p:nvCxnSpPr>
        <p:spPr>
          <a:xfrm flipV="1">
            <a:off x="2971800" y="2566988"/>
            <a:ext cx="1600200" cy="1658937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2" idx="2"/>
          </p:cNvCxnSpPr>
          <p:nvPr/>
        </p:nvCxnSpPr>
        <p:spPr>
          <a:xfrm flipH="1" flipV="1">
            <a:off x="4572000" y="2566988"/>
            <a:ext cx="1600200" cy="168275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the latest versions of the </a:t>
            </a:r>
            <a:r>
              <a:rPr lang="en-US" dirty="0" err="1" smtClean="0">
                <a:cs typeface="+mj-cs"/>
              </a:rPr>
              <a:t>patcher</a:t>
            </a:r>
            <a:r>
              <a:rPr lang="en-US" dirty="0" smtClean="0">
                <a:cs typeface="+mj-cs"/>
              </a:rPr>
              <a:t> to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order to generate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</a:t>
            </a:r>
            <a:endParaRPr lang="en-US" cap="small" dirty="0" smtClean="0">
              <a:cs typeface="+mj-cs"/>
            </a:endParaRPr>
          </a:p>
        </p:txBody>
      </p:sp>
      <p:sp>
        <p:nvSpPr>
          <p:cNvPr id="40962" name="CuadroTexto 1"/>
          <p:cNvSpPr txBox="1">
            <a:spLocks noChangeArrowheads="1"/>
          </p:cNvSpPr>
          <p:nvPr/>
        </p:nvSpPr>
        <p:spPr bwMode="auto">
          <a:xfrm>
            <a:off x="0" y="13716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sz="1600" b="1" dirty="0" err="1">
                <a:solidFill>
                  <a:srgbClr val="FFFFFF"/>
                </a:solidFill>
              </a:rPr>
              <a:t>Go</a:t>
            </a:r>
            <a:r>
              <a:rPr lang="es-ES" altLang="es-ES_tradnl" sz="1600" b="1" dirty="0">
                <a:solidFill>
                  <a:srgbClr val="FFFFFF"/>
                </a:solidFill>
              </a:rPr>
              <a:t> to:</a:t>
            </a:r>
          </a:p>
          <a:p>
            <a:pPr algn="ctr" eaLnBrk="1" hangingPunct="1"/>
            <a:r>
              <a:rPr lang="es-ES" altLang="es-ES_tradnl" sz="2400" b="1" dirty="0">
                <a:solidFill>
                  <a:srgbClr val="FFFF00"/>
                </a:solidFill>
              </a:rPr>
              <a:t>https://</a:t>
            </a:r>
            <a:r>
              <a:rPr lang="es-ES" altLang="es-ES_tradnl" sz="2400" b="1" dirty="0" err="1">
                <a:solidFill>
                  <a:srgbClr val="FFFF00"/>
                </a:solidFill>
              </a:rPr>
              <a:t>launchpad.net</a:t>
            </a:r>
            <a:r>
              <a:rPr lang="es-ES" altLang="es-ES_tradnl" sz="2400" b="1" dirty="0">
                <a:solidFill>
                  <a:srgbClr val="FFFF00"/>
                </a:solidFill>
              </a:rPr>
              <a:t>/</a:t>
            </a:r>
            <a:r>
              <a:rPr lang="es-ES" altLang="es-ES_tradnl" sz="2400" b="1" dirty="0" err="1">
                <a:solidFill>
                  <a:srgbClr val="FFFF00"/>
                </a:solidFill>
              </a:rPr>
              <a:t>pspgenpatch</a:t>
            </a:r>
            <a:endParaRPr lang="es-ES" altLang="es-ES_tradnl" sz="2400" b="1" dirty="0">
              <a:solidFill>
                <a:srgbClr val="FFFF00"/>
              </a:solidFill>
            </a:endParaRPr>
          </a:p>
        </p:txBody>
      </p:sp>
      <p:sp>
        <p:nvSpPr>
          <p:cNvPr id="40963" name="CuadroTexto 4"/>
          <p:cNvSpPr txBox="1">
            <a:spLocks noChangeArrowheads="1"/>
          </p:cNvSpPr>
          <p:nvPr/>
        </p:nvSpPr>
        <p:spPr bwMode="auto">
          <a:xfrm>
            <a:off x="0" y="25146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sz="1600" b="1" dirty="0">
                <a:solidFill>
                  <a:srgbClr val="FFFFFF"/>
                </a:solidFill>
              </a:rPr>
              <a:t>And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click</a:t>
            </a:r>
            <a:r>
              <a:rPr lang="es-ES" altLang="es-ES_tradnl" sz="1600" b="1" dirty="0">
                <a:solidFill>
                  <a:srgbClr val="FFFFFF"/>
                </a:solidFill>
              </a:rPr>
              <a:t> to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download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the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latest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version</a:t>
            </a:r>
            <a:r>
              <a:rPr lang="es-ES" altLang="es-ES_tradnl" sz="1600" b="1" dirty="0">
                <a:solidFill>
                  <a:srgbClr val="FFFFFF"/>
                </a:solidFill>
              </a:rPr>
              <a:t>.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The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examples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below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have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been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produced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with</a:t>
            </a:r>
            <a:endParaRPr lang="es-ES" altLang="es-ES_tradnl" sz="1600" b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ES" altLang="es-ES_tradnl" sz="2400" b="1" dirty="0">
                <a:hlinkClick r:id="rId3" tooltip="Patcher tarball (24.8 KiB)"/>
              </a:rPr>
              <a:t>patcher--</a:t>
            </a:r>
            <a:r>
              <a:rPr lang="es-ES" altLang="es-ES_tradnl" sz="2400" b="1" dirty="0" smtClean="0">
                <a:hlinkClick r:id="rId3" tooltip="Patcher tarball (24.8 KiB)"/>
              </a:rPr>
              <a:t>oncvpsp-3.3.1--psml-3.3.1-75.tgz</a:t>
            </a:r>
            <a:endParaRPr lang="es-ES" altLang="es-ES_tradnl" sz="2400" b="1" dirty="0">
              <a:solidFill>
                <a:srgbClr val="FFFFFF"/>
              </a:solidFill>
            </a:endParaRPr>
          </a:p>
        </p:txBody>
      </p:sp>
      <p:sp>
        <p:nvSpPr>
          <p:cNvPr id="40964" name="CuadroTexto 8"/>
          <p:cNvSpPr txBox="1">
            <a:spLocks noChangeArrowheads="1"/>
          </p:cNvSpPr>
          <p:nvPr/>
        </p:nvSpPr>
        <p:spPr bwMode="auto">
          <a:xfrm>
            <a:off x="0" y="373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sz="1600" b="1">
                <a:solidFill>
                  <a:schemeClr val="bg1"/>
                </a:solidFill>
              </a:rPr>
              <a:t>Copy the patcher to the $HOME/lib directory</a:t>
            </a:r>
          </a:p>
          <a:p>
            <a:pPr algn="ctr" eaLnBrk="1" hangingPunct="1"/>
            <a:r>
              <a:rPr lang="es-ES" altLang="es-ES_tradnl" sz="1600" b="1">
                <a:solidFill>
                  <a:schemeClr val="bg1"/>
                </a:solidFill>
              </a:rPr>
              <a:t>Unpack the patch and enter into the directory where it is included</a:t>
            </a:r>
          </a:p>
        </p:txBody>
      </p:sp>
      <p:sp>
        <p:nvSpPr>
          <p:cNvPr id="40965" name="CuadroTexto 1"/>
          <p:cNvSpPr txBox="1">
            <a:spLocks noChangeArrowheads="1"/>
          </p:cNvSpPr>
          <p:nvPr/>
        </p:nvSpPr>
        <p:spPr bwMode="auto">
          <a:xfrm>
            <a:off x="1371600" y="6400800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The number of the version will change in the future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1371600" y="4724400"/>
            <a:ext cx="6400800" cy="1295400"/>
            <a:chOff x="1371600" y="4724400"/>
            <a:chExt cx="6400800" cy="12954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1371600" y="4724400"/>
              <a:ext cx="64008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4800600"/>
              <a:ext cx="6400800" cy="11984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the latest version of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and apply the patches</a:t>
            </a:r>
            <a:endParaRPr lang="en-US" cap="small" dirty="0" smtClean="0">
              <a:cs typeface="+mj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91440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Download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cap="small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oncvpsp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code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apply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patches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algn="ctr" eaLnBrk="1" hangingPunct="1">
              <a:defRPr/>
            </a:pP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An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automatic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script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will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do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both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things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for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you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. </a:t>
            </a:r>
          </a:p>
          <a:p>
            <a:pPr algn="ctr" eaLnBrk="1" hangingPunct="1">
              <a:defRPr/>
            </a:pP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Simply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type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$</a:t>
            </a:r>
            <a:r>
              <a:rPr lang="es-ES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sh</a:t>
            </a: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setup.sh</a:t>
            </a: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2819400" y="2057400"/>
            <a:ext cx="3505200" cy="4852528"/>
            <a:chOff x="2819400" y="2057400"/>
            <a:chExt cx="3505200" cy="4852528"/>
          </a:xfrm>
        </p:grpSpPr>
        <p:sp>
          <p:nvSpPr>
            <p:cNvPr id="3" name="Rectángulo 2"/>
            <p:cNvSpPr/>
            <p:nvPr/>
          </p:nvSpPr>
          <p:spPr bwMode="auto">
            <a:xfrm>
              <a:off x="2819400" y="2057400"/>
              <a:ext cx="3505200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2057400"/>
              <a:ext cx="3384000" cy="48525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the latest version of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and apply the patches</a:t>
            </a:r>
            <a:endParaRPr lang="en-US" cap="small" dirty="0" smtClean="0">
              <a:cs typeface="+mj-cs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295400" y="3079750"/>
            <a:ext cx="6629400" cy="1295400"/>
            <a:chOff x="1295400" y="3079750"/>
            <a:chExt cx="6629400" cy="12954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295400" y="3079750"/>
              <a:ext cx="6629400" cy="1295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1177" y="3124200"/>
              <a:ext cx="6018823" cy="1162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152400" y="0"/>
            <a:ext cx="4419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5562600" y="3581400"/>
            <a:ext cx="3352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Point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where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have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installed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>
                <a:solidFill>
                  <a:schemeClr val="bg1"/>
                </a:solidFill>
              </a:rPr>
              <a:t>xmlf90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62600" y="5221288"/>
            <a:ext cx="3352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Point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where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have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installed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>
                <a:solidFill>
                  <a:schemeClr val="bg1"/>
                </a:solidFill>
              </a:rPr>
              <a:t>libxc</a:t>
            </a:r>
            <a:endParaRPr lang="es-ES_tradnl" b="1" cap="small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10200" y="76200"/>
            <a:ext cx="3733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err="1">
                <a:solidFill>
                  <a:srgbClr val="FFFF00"/>
                </a:solidFill>
              </a:rPr>
              <a:t>Edit</a:t>
            </a:r>
            <a:r>
              <a:rPr lang="es-ES_tradnl" sz="2400" b="1" dirty="0">
                <a:solidFill>
                  <a:srgbClr val="FFFF00"/>
                </a:solidFill>
              </a:rPr>
              <a:t>  </a:t>
            </a:r>
            <a:r>
              <a:rPr lang="es-ES_tradnl" sz="2400" b="1" dirty="0" err="1">
                <a:solidFill>
                  <a:srgbClr val="FFFF00"/>
                </a:solidFill>
              </a:rPr>
              <a:t>the</a:t>
            </a:r>
            <a:r>
              <a:rPr lang="es-ES_tradnl" sz="2400" b="1" dirty="0">
                <a:solidFill>
                  <a:srgbClr val="FFFF00"/>
                </a:solidFill>
              </a:rPr>
              <a:t> </a:t>
            </a:r>
            <a:r>
              <a:rPr lang="es-ES_tradnl" sz="2400" b="1" dirty="0" err="1">
                <a:solidFill>
                  <a:srgbClr val="FFFF00"/>
                </a:solidFill>
              </a:rPr>
              <a:t>make.inc</a:t>
            </a:r>
            <a:r>
              <a:rPr lang="es-ES_tradnl" sz="2400" b="1" dirty="0">
                <a:solidFill>
                  <a:srgbClr val="FFFF00"/>
                </a:solidFill>
              </a:rPr>
              <a:t> file of </a:t>
            </a:r>
            <a:r>
              <a:rPr lang="es-ES_tradnl" sz="2400" b="1" cap="small" dirty="0" err="1">
                <a:solidFill>
                  <a:srgbClr val="FFFF00"/>
                </a:solidFill>
              </a:rPr>
              <a:t>oncvpsp</a:t>
            </a:r>
            <a:endParaRPr lang="es-ES_tradnl" sz="2400" b="1" cap="small" dirty="0">
              <a:solidFill>
                <a:srgbClr val="FFFF00"/>
              </a:solidFill>
            </a:endParaRPr>
          </a:p>
        </p:txBody>
      </p:sp>
      <p:sp>
        <p:nvSpPr>
          <p:cNvPr id="47109" name="CuadroTexto 11"/>
          <p:cNvSpPr txBox="1">
            <a:spLocks noChangeArrowheads="1"/>
          </p:cNvSpPr>
          <p:nvPr/>
        </p:nvSpPr>
        <p:spPr bwMode="auto">
          <a:xfrm>
            <a:off x="5562600" y="1066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Select your compiler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1828800" y="1219200"/>
            <a:ext cx="3657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2819400" y="38862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819400" y="55626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2" y="0"/>
            <a:ext cx="4568348" cy="6858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3657600" y="2782669"/>
            <a:ext cx="5257800" cy="646331"/>
            <a:chOff x="3657600" y="2782669"/>
            <a:chExt cx="5257800" cy="646331"/>
          </a:xfrm>
        </p:grpSpPr>
        <p:sp>
          <p:nvSpPr>
            <p:cNvPr id="12" name="CuadroTexto 11"/>
            <p:cNvSpPr txBox="1"/>
            <p:nvPr/>
          </p:nvSpPr>
          <p:spPr>
            <a:xfrm>
              <a:off x="5562600" y="2782669"/>
              <a:ext cx="3352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b="1" dirty="0">
                  <a:solidFill>
                    <a:schemeClr val="bg1"/>
                  </a:solidFill>
                </a:rPr>
                <a:t>Point to </a:t>
              </a:r>
              <a:r>
                <a:rPr lang="es-ES_tradnl" b="1" dirty="0" err="1" smtClean="0">
                  <a:solidFill>
                    <a:schemeClr val="bg1"/>
                  </a:solidFill>
                </a:rPr>
                <a:t>your</a:t>
              </a:r>
              <a:r>
                <a:rPr lang="es-ES_tradnl" b="1" dirty="0" smtClean="0">
                  <a:solidFill>
                    <a:schemeClr val="bg1"/>
                  </a:solidFill>
                </a:rPr>
                <a:t> linear algebra </a:t>
              </a:r>
              <a:r>
                <a:rPr lang="es-ES_tradnl" b="1" dirty="0" err="1" smtClean="0">
                  <a:solidFill>
                    <a:schemeClr val="bg1"/>
                  </a:solidFill>
                </a:rPr>
                <a:t>libraries</a:t>
              </a:r>
              <a:endParaRPr lang="es-ES_tradnl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H="1">
              <a:off x="3657600" y="3124200"/>
              <a:ext cx="1828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49926" y="1600200"/>
            <a:ext cx="8917874" cy="3962400"/>
            <a:chOff x="149926" y="1600200"/>
            <a:chExt cx="8917874" cy="3962400"/>
          </a:xfrm>
        </p:grpSpPr>
        <p:sp>
          <p:nvSpPr>
            <p:cNvPr id="3" name="Rectángulo 2"/>
            <p:cNvSpPr/>
            <p:nvPr/>
          </p:nvSpPr>
          <p:spPr>
            <a:xfrm>
              <a:off x="152400" y="1600200"/>
              <a:ext cx="8839200" cy="396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926" y="1600200"/>
              <a:ext cx="8917874" cy="3829050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0" y="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smtClean="0">
                <a:solidFill>
                  <a:srgbClr val="FFFF00"/>
                </a:solidFill>
              </a:rPr>
              <a:t>Main</a:t>
            </a:r>
            <a:r>
              <a:rPr lang="es-ES_tradnl" sz="2800" b="1" dirty="0" smtClean="0">
                <a:solidFill>
                  <a:srgbClr val="FFFF00"/>
                </a:solidFill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</a:rPr>
              <a:t>reference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To compile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and run the tests</a:t>
            </a:r>
            <a:endParaRPr lang="en-US" cap="small" dirty="0" smtClean="0">
              <a:cs typeface="+mj-cs"/>
            </a:endParaRPr>
          </a:p>
        </p:txBody>
      </p:sp>
      <p:sp>
        <p:nvSpPr>
          <p:cNvPr id="49154" name="CuadroTexto 4"/>
          <p:cNvSpPr txBox="1">
            <a:spLocks noChangeArrowheads="1"/>
          </p:cNvSpPr>
          <p:nvPr/>
        </p:nvSpPr>
        <p:spPr bwMode="auto">
          <a:xfrm>
            <a:off x="4000500" y="20685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rgbClr val="00FFFF"/>
                </a:solidFill>
              </a:rPr>
              <a:t>$ make</a:t>
            </a:r>
          </a:p>
        </p:txBody>
      </p:sp>
      <p:sp>
        <p:nvSpPr>
          <p:cNvPr id="49155" name="CuadroTexto 6"/>
          <p:cNvSpPr txBox="1">
            <a:spLocks noChangeArrowheads="1"/>
          </p:cNvSpPr>
          <p:nvPr/>
        </p:nvSpPr>
        <p:spPr bwMode="auto">
          <a:xfrm>
            <a:off x="2019300" y="2982913"/>
            <a:ext cx="510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To check the results of the tests, go to </a:t>
            </a:r>
          </a:p>
        </p:txBody>
      </p:sp>
      <p:sp>
        <p:nvSpPr>
          <p:cNvPr id="49156" name="CuadroTexto 7"/>
          <p:cNvSpPr txBox="1">
            <a:spLocks noChangeArrowheads="1"/>
          </p:cNvSpPr>
          <p:nvPr/>
        </p:nvSpPr>
        <p:spPr bwMode="auto">
          <a:xfrm>
            <a:off x="3371850" y="3744913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rgbClr val="00FFFF"/>
                </a:solidFill>
              </a:rPr>
              <a:t>$ cd tests/data</a:t>
            </a:r>
          </a:p>
        </p:txBody>
      </p:sp>
      <p:sp>
        <p:nvSpPr>
          <p:cNvPr id="49157" name="CuadroTexto 8"/>
          <p:cNvSpPr txBox="1">
            <a:spLocks noChangeArrowheads="1"/>
          </p:cNvSpPr>
          <p:nvPr/>
        </p:nvSpPr>
        <p:spPr bwMode="auto">
          <a:xfrm>
            <a:off x="2019300" y="4551363"/>
            <a:ext cx="510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And edit</a:t>
            </a:r>
          </a:p>
        </p:txBody>
      </p:sp>
      <p:sp>
        <p:nvSpPr>
          <p:cNvPr id="49158" name="CuadroTexto 9"/>
          <p:cNvSpPr txBox="1">
            <a:spLocks noChangeArrowheads="1"/>
          </p:cNvSpPr>
          <p:nvPr/>
        </p:nvSpPr>
        <p:spPr bwMode="auto">
          <a:xfrm>
            <a:off x="3371850" y="5345113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rgbClr val="00FFFF"/>
                </a:solidFill>
              </a:rPr>
              <a:t>$ vi TEST.reports</a:t>
            </a:r>
          </a:p>
        </p:txBody>
      </p:sp>
      <p:sp>
        <p:nvSpPr>
          <p:cNvPr id="49159" name="CuadroTexto 10"/>
          <p:cNvSpPr txBox="1">
            <a:spLocks noChangeArrowheads="1"/>
          </p:cNvSpPr>
          <p:nvPr/>
        </p:nvSpPr>
        <p:spPr bwMode="auto">
          <a:xfrm>
            <a:off x="2019300" y="12954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Simply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smtClean="0">
                <a:cs typeface="+mj-cs"/>
              </a:rPr>
              <a:t>siesta</a:t>
            </a:r>
            <a:r>
              <a:rPr lang="en-US" dirty="0" smtClean="0">
                <a:cs typeface="+mj-cs"/>
              </a:rPr>
              <a:t> in order to use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</a:t>
            </a:r>
            <a:endParaRPr lang="en-US" cap="small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smtClean="0">
                <a:cs typeface="+mj-cs"/>
              </a:rPr>
              <a:t>siesta</a:t>
            </a:r>
            <a:r>
              <a:rPr lang="en-US" dirty="0" smtClean="0">
                <a:cs typeface="+mj-cs"/>
              </a:rPr>
              <a:t> in order to read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 </a:t>
            </a:r>
            <a:r>
              <a:rPr lang="en-US" dirty="0">
                <a:cs typeface="+mj-cs"/>
              </a:rPr>
              <a:t>D</a:t>
            </a:r>
            <a:r>
              <a:rPr lang="en-US" dirty="0" smtClean="0">
                <a:cs typeface="+mj-cs"/>
              </a:rPr>
              <a:t>e</a:t>
            </a:r>
            <a:r>
              <a:rPr lang="es-ES" dirty="0" err="1" smtClean="0">
                <a:cs typeface="+mj-cs"/>
              </a:rPr>
              <a:t>pendence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on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other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libraries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72200" y="5562600"/>
            <a:ext cx="2590800" cy="1015663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between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versions</a:t>
            </a:r>
            <a:r>
              <a:rPr lang="es-ES_tradnl" b="1" dirty="0">
                <a:solidFill>
                  <a:srgbClr val="00FFFF"/>
                </a:solidFill>
              </a:rPr>
              <a:t> 2.2.3 and 3.0.1</a:t>
            </a:r>
            <a:r>
              <a:rPr lang="es-ES_tradnl" b="1" dirty="0" smtClean="0">
                <a:solidFill>
                  <a:srgbClr val="00FFFF"/>
                </a:solidFill>
              </a:rPr>
              <a:t>)</a:t>
            </a:r>
            <a:endParaRPr lang="es-ES_tradnl" b="1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1000" y="5562600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xmlf90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1.5.4)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05000" y="1828800"/>
            <a:ext cx="5334000" cy="738188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siesta</a:t>
            </a: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here</a:t>
            </a:r>
            <a:r>
              <a:rPr lang="es-ES_tradnl" b="1" dirty="0">
                <a:solidFill>
                  <a:srgbClr val="00FFFF"/>
                </a:solidFill>
              </a:rPr>
              <a:t>, </a:t>
            </a:r>
            <a:r>
              <a:rPr lang="es-ES_tradnl" b="1" dirty="0" err="1">
                <a:solidFill>
                  <a:srgbClr val="00FFFF"/>
                </a:solidFill>
              </a:rPr>
              <a:t>trunk-psml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branch</a:t>
            </a:r>
            <a:r>
              <a:rPr lang="es-ES_tradnl" b="1" dirty="0">
                <a:solidFill>
                  <a:srgbClr val="00FFFF"/>
                </a:solidFill>
              </a:rPr>
              <a:t>, at </a:t>
            </a:r>
            <a:r>
              <a:rPr lang="es-ES_tradnl" b="1" dirty="0" err="1">
                <a:solidFill>
                  <a:srgbClr val="00FFFF"/>
                </a:solidFill>
              </a:rPr>
              <a:t>least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b="1" dirty="0">
                <a:solidFill>
                  <a:srgbClr val="00FFFF"/>
                </a:solidFill>
              </a:rPr>
              <a:t>  </a:t>
            </a:r>
            <a:r>
              <a:rPr lang="es-ES_tradnl" b="1" dirty="0" smtClean="0">
                <a:solidFill>
                  <a:srgbClr val="00FFFF"/>
                </a:solidFill>
              </a:rPr>
              <a:t>573)</a:t>
            </a:r>
            <a:endParaRPr lang="es-ES_tradnl" b="1" dirty="0">
              <a:solidFill>
                <a:srgbClr val="00FFFF"/>
              </a:solidFill>
            </a:endParaRPr>
          </a:p>
        </p:txBody>
      </p:sp>
      <p:cxnSp>
        <p:nvCxnSpPr>
          <p:cNvPr id="5" name="Conector recto de flecha 4"/>
          <p:cNvCxnSpPr>
            <a:stCxn id="16" idx="0"/>
            <a:endCxn id="12" idx="2"/>
          </p:cNvCxnSpPr>
          <p:nvPr/>
        </p:nvCxnSpPr>
        <p:spPr>
          <a:xfrm flipV="1">
            <a:off x="1676400" y="2566988"/>
            <a:ext cx="2895600" cy="16510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81000" y="4217988"/>
            <a:ext cx="2590800" cy="70802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FFFF00"/>
                </a:solidFill>
              </a:rPr>
              <a:t>libpsml</a:t>
            </a:r>
            <a:endParaRPr lang="es-ES_tradnl" sz="2400" b="1" cap="sm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FF00"/>
                </a:solidFill>
              </a:rPr>
              <a:t>(at </a:t>
            </a:r>
            <a:r>
              <a:rPr lang="es-ES_tradnl" sz="1600" b="1" dirty="0" err="1">
                <a:solidFill>
                  <a:srgbClr val="FFFF00"/>
                </a:solidFill>
              </a:rPr>
              <a:t>least</a:t>
            </a:r>
            <a:r>
              <a:rPr lang="es-ES_tradnl" sz="1600" b="1" dirty="0">
                <a:solidFill>
                  <a:srgbClr val="FFFF00"/>
                </a:solidFill>
              </a:rPr>
              <a:t> </a:t>
            </a:r>
            <a:r>
              <a:rPr lang="es-ES_tradnl" sz="1600" b="1" dirty="0" err="1">
                <a:solidFill>
                  <a:srgbClr val="FFFF00"/>
                </a:solidFill>
              </a:rPr>
              <a:t>version</a:t>
            </a:r>
            <a:r>
              <a:rPr lang="es-ES_tradnl" sz="1600" b="1" dirty="0">
                <a:solidFill>
                  <a:srgbClr val="FFFF00"/>
                </a:solidFill>
              </a:rPr>
              <a:t> </a:t>
            </a:r>
            <a:r>
              <a:rPr lang="es-ES_tradnl" sz="1600" b="1" dirty="0" smtClean="0">
                <a:solidFill>
                  <a:srgbClr val="FFFF00"/>
                </a:solidFill>
              </a:rPr>
              <a:t>1.1.7)</a:t>
            </a:r>
            <a:endParaRPr lang="es-ES_tradnl" sz="1600" b="1" dirty="0">
              <a:solidFill>
                <a:srgbClr val="FFFF00"/>
              </a:solidFill>
            </a:endParaRPr>
          </a:p>
        </p:txBody>
      </p:sp>
      <p:cxnSp>
        <p:nvCxnSpPr>
          <p:cNvPr id="19" name="Conector recto de flecha 18"/>
          <p:cNvCxnSpPr>
            <a:stCxn id="11" idx="0"/>
          </p:cNvCxnSpPr>
          <p:nvPr/>
        </p:nvCxnSpPr>
        <p:spPr>
          <a:xfrm flipV="1">
            <a:off x="1676400" y="4953000"/>
            <a:ext cx="11113" cy="6096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172200" y="4217988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libgridxc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0</a:t>
            </a:r>
            <a:r>
              <a:rPr lang="es-ES_tradnl" sz="1600" b="1" dirty="0" smtClean="0">
                <a:solidFill>
                  <a:srgbClr val="00FFFF"/>
                </a:solidFill>
              </a:rPr>
              <a:t>.8.0)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7456488" y="4953000"/>
            <a:ext cx="11112" cy="6096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endCxn id="12" idx="2"/>
          </p:cNvCxnSpPr>
          <p:nvPr/>
        </p:nvCxnSpPr>
        <p:spPr>
          <a:xfrm flipH="1" flipV="1">
            <a:off x="4572000" y="2566988"/>
            <a:ext cx="2895600" cy="1635125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Preliminaries: installation of required libraries:</a:t>
            </a:r>
            <a:br>
              <a:rPr lang="en-US" dirty="0" smtClean="0">
                <a:cs typeface="+mj-cs"/>
              </a:rPr>
            </a:br>
            <a:r>
              <a:rPr lang="en-US" cap="small" dirty="0" err="1" smtClean="0">
                <a:cs typeface="+mj-cs"/>
              </a:rPr>
              <a:t>libpsml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2971800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cap="small" dirty="0" err="1">
                <a:solidFill>
                  <a:schemeClr val="bg1"/>
                </a:solidFill>
              </a:rPr>
              <a:t>libpsml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is</a:t>
            </a:r>
            <a:r>
              <a:rPr lang="es-ES_tradnl" b="1" dirty="0">
                <a:solidFill>
                  <a:schemeClr val="bg1"/>
                </a:solidFill>
              </a:rPr>
              <a:t> a </a:t>
            </a:r>
            <a:r>
              <a:rPr 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that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provides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an</a:t>
            </a:r>
            <a:r>
              <a:rPr lang="es-ES_tradnl" b="1" dirty="0">
                <a:solidFill>
                  <a:schemeClr val="bg1"/>
                </a:solidFill>
              </a:rPr>
              <a:t> API </a:t>
            </a:r>
            <a:r>
              <a:rPr lang="es-ES_tradnl" b="1" dirty="0" err="1">
                <a:solidFill>
                  <a:schemeClr val="bg1"/>
                </a:solidFill>
              </a:rPr>
              <a:t>for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parsing</a:t>
            </a:r>
            <a:r>
              <a:rPr lang="es-ES_tradnl" b="1" dirty="0">
                <a:solidFill>
                  <a:schemeClr val="bg1"/>
                </a:solidFill>
              </a:rPr>
              <a:t> PSML files, </a:t>
            </a:r>
            <a:r>
              <a:rPr lang="es-ES_tradnl" b="1" dirty="0" err="1">
                <a:solidFill>
                  <a:schemeClr val="bg1"/>
                </a:solidFill>
              </a:rPr>
              <a:t>including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accessors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relevant</a:t>
            </a:r>
            <a:r>
              <a:rPr lang="es-ES_tradnl" b="1" dirty="0">
                <a:solidFill>
                  <a:schemeClr val="bg1"/>
                </a:solidFill>
              </a:rPr>
              <a:t> data </a:t>
            </a:r>
            <a:r>
              <a:rPr lang="es-ES_tradnl" b="1" dirty="0" err="1">
                <a:solidFill>
                  <a:schemeClr val="bg1"/>
                </a:solidFill>
              </a:rPr>
              <a:t>pieces</a:t>
            </a:r>
            <a:r>
              <a:rPr lang="es-ES_tradnl" b="1" dirty="0">
                <a:solidFill>
                  <a:schemeClr val="bg1"/>
                </a:solidFill>
              </a:rPr>
              <a:t>, as </a:t>
            </a:r>
            <a:r>
              <a:rPr lang="es-ES_tradnl" b="1" dirty="0" err="1">
                <a:solidFill>
                  <a:schemeClr val="bg1"/>
                </a:solidFill>
              </a:rPr>
              <a:t>well</a:t>
            </a:r>
            <a:r>
              <a:rPr lang="es-ES_tradnl" b="1" dirty="0">
                <a:solidFill>
                  <a:schemeClr val="bg1"/>
                </a:solidFill>
              </a:rPr>
              <a:t> as a set of </a:t>
            </a:r>
            <a:r>
              <a:rPr lang="es-ES_tradnl" b="1" dirty="0" err="1">
                <a:solidFill>
                  <a:schemeClr val="bg1"/>
                </a:solidFill>
              </a:rPr>
              <a:t>routines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generating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well-formed</a:t>
            </a:r>
            <a:r>
              <a:rPr lang="es-ES_tradnl" b="1" dirty="0">
                <a:solidFill>
                  <a:schemeClr val="bg1"/>
                </a:solidFill>
              </a:rPr>
              <a:t> PSML.</a:t>
            </a:r>
            <a:r>
              <a:rPr lang="es-ES_tradnl" dirty="0"/>
              <a:t> 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the latest version of the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library from </a:t>
            </a:r>
            <a:r>
              <a:rPr lang="en-US" dirty="0" err="1" smtClean="0">
                <a:cs typeface="+mj-cs"/>
              </a:rPr>
              <a:t>launchpad</a:t>
            </a:r>
            <a:endParaRPr lang="en-US" dirty="0" smtClean="0">
              <a:cs typeface="+mj-cs"/>
            </a:endParaRPr>
          </a:p>
        </p:txBody>
      </p:sp>
      <p:sp>
        <p:nvSpPr>
          <p:cNvPr id="59396" name="CuadroTexto 10"/>
          <p:cNvSpPr txBox="1">
            <a:spLocks noChangeArrowheads="1"/>
          </p:cNvSpPr>
          <p:nvPr/>
        </p:nvSpPr>
        <p:spPr bwMode="auto">
          <a:xfrm>
            <a:off x="723900" y="3424237"/>
            <a:ext cx="769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Go</a:t>
            </a:r>
            <a:r>
              <a:rPr lang="es-ES_tradnl" altLang="es-ES_tradnl" b="1" dirty="0">
                <a:solidFill>
                  <a:schemeClr val="bg1"/>
                </a:solidFill>
              </a:rPr>
              <a:t> to </a:t>
            </a:r>
            <a:r>
              <a:rPr lang="es-ES_tradnl" altLang="es-ES_tradnl" b="1" dirty="0">
                <a:solidFill>
                  <a:schemeClr val="bg1"/>
                </a:solidFill>
                <a:hlinkClick r:id="rId3"/>
              </a:rPr>
              <a:t>https://launchpad.net/libpsml</a:t>
            </a:r>
            <a:endParaRPr lang="es-ES_tradnl" altLang="es-ES_tradnl" b="1" dirty="0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 dirty="0">
                <a:solidFill>
                  <a:schemeClr val="bg1"/>
                </a:solidFill>
              </a:rPr>
              <a:t>and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download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tar</a:t>
            </a:r>
            <a:r>
              <a:rPr lang="es-ES_tradnl" altLang="es-ES_tradnl" b="1" dirty="0">
                <a:solidFill>
                  <a:schemeClr val="bg1"/>
                </a:solidFill>
              </a:rPr>
              <a:t> file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from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right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hand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side</a:t>
            </a:r>
            <a:r>
              <a:rPr lang="es-ES_tradnl" altLang="es-ES_tradnl" b="1" dirty="0">
                <a:solidFill>
                  <a:schemeClr val="bg1"/>
                </a:solidFill>
              </a:rPr>
              <a:t> bar</a:t>
            </a:r>
          </a:p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Copy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.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tar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>
                <a:solidFill>
                  <a:schemeClr val="bg1"/>
                </a:solidFill>
              </a:rPr>
              <a:t>file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that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you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download</a:t>
            </a:r>
            <a:r>
              <a:rPr lang="es-ES_tradnl" altLang="es-ES_tradnl" b="1" dirty="0">
                <a:solidFill>
                  <a:schemeClr val="bg1"/>
                </a:solidFill>
              </a:rPr>
              <a:t> in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$HOME/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directory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To compile the latest version of the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library </a:t>
            </a:r>
          </a:p>
        </p:txBody>
      </p:sp>
      <p:sp>
        <p:nvSpPr>
          <p:cNvPr id="61447" name="CuadroTexto 13"/>
          <p:cNvSpPr txBox="1">
            <a:spLocks noChangeArrowheads="1"/>
          </p:cNvSpPr>
          <p:nvPr/>
        </p:nvSpPr>
        <p:spPr bwMode="auto">
          <a:xfrm>
            <a:off x="266700" y="61722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Then</a:t>
            </a:r>
            <a:r>
              <a:rPr lang="es-ES_tradnl" altLang="es-ES_tradnl" b="1" dirty="0">
                <a:solidFill>
                  <a:schemeClr val="bg1"/>
                </a:solidFill>
              </a:rPr>
              <a:t>,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libpsml.a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should</a:t>
            </a:r>
            <a:r>
              <a:rPr lang="es-ES_tradnl" altLang="es-ES_tradnl" b="1" dirty="0">
                <a:solidFill>
                  <a:schemeClr val="bg1"/>
                </a:solidFill>
              </a:rPr>
              <a:t> be in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altLang="es-ES_tradnl" b="1" dirty="0">
                <a:solidFill>
                  <a:schemeClr val="bg1"/>
                </a:solidFill>
              </a:rPr>
              <a:t> $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HOME/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Gfortran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sp>
        <p:nvSpPr>
          <p:cNvPr id="61448" name="CuadroTexto 14"/>
          <p:cNvSpPr txBox="1">
            <a:spLocks noChangeArrowheads="1"/>
          </p:cNvSpPr>
          <p:nvPr/>
        </p:nvSpPr>
        <p:spPr bwMode="auto">
          <a:xfrm>
            <a:off x="3657600" y="3343275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smtClean="0">
                <a:solidFill>
                  <a:schemeClr val="bg1"/>
                </a:solidFill>
              </a:rPr>
              <a:t>Point to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directory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where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other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libraries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are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installed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1524000" y="1447800"/>
            <a:ext cx="6096000" cy="1295400"/>
            <a:chOff x="1524000" y="1447800"/>
            <a:chExt cx="6096000" cy="12954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524000" y="1447800"/>
              <a:ext cx="60960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bg1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4659" y="1447800"/>
              <a:ext cx="5934681" cy="1257100"/>
            </a:xfrm>
            <a:prstGeom prst="rect">
              <a:avLst/>
            </a:prstGeom>
          </p:spPr>
        </p:pic>
      </p:grpSp>
      <p:cxnSp>
        <p:nvCxnSpPr>
          <p:cNvPr id="16" name="Conector recto de flecha 15"/>
          <p:cNvCxnSpPr/>
          <p:nvPr/>
        </p:nvCxnSpPr>
        <p:spPr>
          <a:xfrm flipV="1">
            <a:off x="6172200" y="2362200"/>
            <a:ext cx="0" cy="9858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smtClean="0">
                <a:cs typeface="+mj-cs"/>
              </a:rPr>
              <a:t>siesta</a:t>
            </a:r>
            <a:r>
              <a:rPr lang="en-US" dirty="0" smtClean="0">
                <a:cs typeface="+mj-cs"/>
              </a:rPr>
              <a:t> in order to read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 </a:t>
            </a:r>
            <a:r>
              <a:rPr lang="en-US" dirty="0">
                <a:cs typeface="+mj-cs"/>
              </a:rPr>
              <a:t>D</a:t>
            </a:r>
            <a:r>
              <a:rPr lang="en-US" dirty="0" smtClean="0">
                <a:cs typeface="+mj-cs"/>
              </a:rPr>
              <a:t>e</a:t>
            </a:r>
            <a:r>
              <a:rPr lang="es-ES" dirty="0" err="1" smtClean="0">
                <a:cs typeface="+mj-cs"/>
              </a:rPr>
              <a:t>pendence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on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other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libraries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72200" y="5562600"/>
            <a:ext cx="2590800" cy="1015663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between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versions</a:t>
            </a:r>
            <a:r>
              <a:rPr lang="es-ES_tradnl" b="1" dirty="0">
                <a:solidFill>
                  <a:srgbClr val="00FFFF"/>
                </a:solidFill>
              </a:rPr>
              <a:t> 2.2.3 and 3.0.1</a:t>
            </a:r>
            <a:r>
              <a:rPr lang="es-ES_tradnl" b="1" dirty="0" smtClean="0">
                <a:solidFill>
                  <a:srgbClr val="00FFFF"/>
                </a:solidFill>
              </a:rPr>
              <a:t>)</a:t>
            </a:r>
            <a:endParaRPr lang="es-ES_tradnl" b="1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1000" y="5562600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xmlf90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1.5.4)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05000" y="1828800"/>
            <a:ext cx="5334000" cy="738188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siesta</a:t>
            </a: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here</a:t>
            </a:r>
            <a:r>
              <a:rPr lang="es-ES_tradnl" b="1" dirty="0">
                <a:solidFill>
                  <a:srgbClr val="00FFFF"/>
                </a:solidFill>
              </a:rPr>
              <a:t>, </a:t>
            </a:r>
            <a:r>
              <a:rPr lang="es-ES_tradnl" b="1" dirty="0" err="1">
                <a:solidFill>
                  <a:srgbClr val="00FFFF"/>
                </a:solidFill>
              </a:rPr>
              <a:t>trunk-psml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branch</a:t>
            </a:r>
            <a:r>
              <a:rPr lang="es-ES_tradnl" b="1" dirty="0">
                <a:solidFill>
                  <a:srgbClr val="00FFFF"/>
                </a:solidFill>
              </a:rPr>
              <a:t>, at </a:t>
            </a:r>
            <a:r>
              <a:rPr lang="es-ES_tradnl" b="1" dirty="0" err="1">
                <a:solidFill>
                  <a:srgbClr val="00FFFF"/>
                </a:solidFill>
              </a:rPr>
              <a:t>least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b="1" dirty="0">
                <a:solidFill>
                  <a:srgbClr val="00FFFF"/>
                </a:solidFill>
              </a:rPr>
              <a:t>  </a:t>
            </a:r>
            <a:r>
              <a:rPr lang="es-ES_tradnl" b="1" dirty="0" smtClean="0">
                <a:solidFill>
                  <a:srgbClr val="00FFFF"/>
                </a:solidFill>
              </a:rPr>
              <a:t>573)</a:t>
            </a:r>
            <a:endParaRPr lang="es-ES_tradnl" b="1" dirty="0">
              <a:solidFill>
                <a:srgbClr val="00FFFF"/>
              </a:solidFill>
            </a:endParaRPr>
          </a:p>
        </p:txBody>
      </p:sp>
      <p:cxnSp>
        <p:nvCxnSpPr>
          <p:cNvPr id="5" name="Conector recto de flecha 4"/>
          <p:cNvCxnSpPr>
            <a:stCxn id="16" idx="0"/>
            <a:endCxn id="12" idx="2"/>
          </p:cNvCxnSpPr>
          <p:nvPr/>
        </p:nvCxnSpPr>
        <p:spPr>
          <a:xfrm flipV="1">
            <a:off x="1676400" y="2566988"/>
            <a:ext cx="2895600" cy="16510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81000" y="4217988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libpsml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1.1.7)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cxnSp>
        <p:nvCxnSpPr>
          <p:cNvPr id="19" name="Conector recto de flecha 18"/>
          <p:cNvCxnSpPr>
            <a:stCxn id="11" idx="0"/>
          </p:cNvCxnSpPr>
          <p:nvPr/>
        </p:nvCxnSpPr>
        <p:spPr>
          <a:xfrm flipV="1">
            <a:off x="1676400" y="4953000"/>
            <a:ext cx="11113" cy="6096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172200" y="4217988"/>
            <a:ext cx="2590800" cy="70802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FFFF00"/>
                </a:solidFill>
              </a:rPr>
              <a:t>libgridxc</a:t>
            </a:r>
            <a:endParaRPr lang="es-ES_tradnl" sz="2400" b="1" cap="sm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FF00"/>
                </a:solidFill>
              </a:rPr>
              <a:t>(at </a:t>
            </a:r>
            <a:r>
              <a:rPr lang="es-ES_tradnl" sz="1600" b="1" dirty="0" err="1">
                <a:solidFill>
                  <a:srgbClr val="FFFF00"/>
                </a:solidFill>
              </a:rPr>
              <a:t>least</a:t>
            </a:r>
            <a:r>
              <a:rPr lang="es-ES_tradnl" sz="1600" b="1" dirty="0">
                <a:solidFill>
                  <a:srgbClr val="FFFF00"/>
                </a:solidFill>
              </a:rPr>
              <a:t> </a:t>
            </a:r>
            <a:r>
              <a:rPr lang="es-ES_tradnl" sz="1600" b="1" dirty="0" err="1">
                <a:solidFill>
                  <a:srgbClr val="FFFF00"/>
                </a:solidFill>
              </a:rPr>
              <a:t>version</a:t>
            </a:r>
            <a:r>
              <a:rPr lang="es-ES_tradnl" sz="1600" b="1" dirty="0">
                <a:solidFill>
                  <a:srgbClr val="FFFF00"/>
                </a:solidFill>
              </a:rPr>
              <a:t> 0</a:t>
            </a:r>
            <a:r>
              <a:rPr lang="es-ES_tradnl" sz="1600" b="1" dirty="0" smtClean="0">
                <a:solidFill>
                  <a:srgbClr val="FFFF00"/>
                </a:solidFill>
              </a:rPr>
              <a:t>.8.0)</a:t>
            </a:r>
            <a:endParaRPr lang="es-ES_tradnl" sz="1600" b="1" dirty="0">
              <a:solidFill>
                <a:srgbClr val="FFFF00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7456488" y="4953000"/>
            <a:ext cx="11112" cy="6096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endCxn id="12" idx="2"/>
          </p:cNvCxnSpPr>
          <p:nvPr/>
        </p:nvCxnSpPr>
        <p:spPr>
          <a:xfrm flipH="1" flipV="1">
            <a:off x="4572000" y="2566988"/>
            <a:ext cx="2895600" cy="1635125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Preliminaries: installation of required libraries:</a:t>
            </a:r>
            <a:br>
              <a:rPr lang="en-US" dirty="0" smtClean="0">
                <a:cs typeface="+mj-cs"/>
              </a:rPr>
            </a:br>
            <a:r>
              <a:rPr lang="en-US" cap="small" dirty="0" err="1" smtClean="0">
                <a:cs typeface="+mj-cs"/>
              </a:rPr>
              <a:t>libgridxc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266700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cap="small" dirty="0" err="1">
                <a:solidFill>
                  <a:schemeClr val="bg1"/>
                </a:solidFill>
              </a:rPr>
              <a:t>libgridxc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is</a:t>
            </a:r>
            <a:r>
              <a:rPr lang="es-ES_tradnl" b="1" dirty="0">
                <a:solidFill>
                  <a:schemeClr val="bg1"/>
                </a:solidFill>
              </a:rPr>
              <a:t> a </a:t>
            </a:r>
            <a:r>
              <a:rPr 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b="1" dirty="0">
                <a:solidFill>
                  <a:schemeClr val="bg1"/>
                </a:solidFill>
              </a:rPr>
              <a:t> to compute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exchange</a:t>
            </a:r>
            <a:r>
              <a:rPr lang="es-ES_tradnl" b="1" dirty="0">
                <a:solidFill>
                  <a:schemeClr val="bg1"/>
                </a:solidFill>
              </a:rPr>
              <a:t> and </a:t>
            </a:r>
            <a:r>
              <a:rPr lang="es-ES_tradnl" b="1" dirty="0" err="1">
                <a:solidFill>
                  <a:schemeClr val="bg1"/>
                </a:solidFill>
              </a:rPr>
              <a:t>correlation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energy</a:t>
            </a:r>
            <a:r>
              <a:rPr lang="es-ES_tradnl" b="1" dirty="0">
                <a:solidFill>
                  <a:schemeClr val="bg1"/>
                </a:solidFill>
              </a:rPr>
              <a:t> and </a:t>
            </a:r>
            <a:r>
              <a:rPr lang="es-ES_tradnl" b="1" dirty="0" err="1">
                <a:solidFill>
                  <a:schemeClr val="bg1"/>
                </a:solidFill>
              </a:rPr>
              <a:t>potential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spherical</a:t>
            </a:r>
            <a:r>
              <a:rPr lang="es-ES_tradnl" b="1" dirty="0">
                <a:solidFill>
                  <a:schemeClr val="bg1"/>
                </a:solidFill>
              </a:rPr>
              <a:t> (i.e. </a:t>
            </a:r>
            <a:r>
              <a:rPr lang="es-ES_tradnl" b="1" dirty="0" err="1">
                <a:solidFill>
                  <a:schemeClr val="bg1"/>
                </a:solidFill>
              </a:rPr>
              <a:t>an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atom</a:t>
            </a:r>
            <a:r>
              <a:rPr lang="es-ES_tradnl" b="1" dirty="0">
                <a:solidFill>
                  <a:schemeClr val="bg1"/>
                </a:solidFill>
              </a:rPr>
              <a:t>) </a:t>
            </a:r>
            <a:r>
              <a:rPr lang="es-ES_tradnl" b="1" dirty="0" err="1">
                <a:solidFill>
                  <a:schemeClr val="bg1"/>
                </a:solidFill>
              </a:rPr>
              <a:t>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periodic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systems</a:t>
            </a:r>
            <a:r>
              <a:rPr lang="es-ES_tradnl" b="1" dirty="0">
                <a:solidFill>
                  <a:schemeClr val="bg1"/>
                </a:solidFill>
              </a:rPr>
              <a:t>.</a:t>
            </a:r>
          </a:p>
          <a:p>
            <a:pPr algn="ctr">
              <a:defRPr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libgridxc</a:t>
            </a:r>
            <a:r>
              <a:rPr lang="es-ES_tradnl" b="1" dirty="0" smtClean="0">
                <a:solidFill>
                  <a:schemeClr val="bg1"/>
                </a:solidFill>
              </a:rPr>
              <a:t> has </a:t>
            </a:r>
            <a:r>
              <a:rPr lang="es-ES_tradnl" b="1" dirty="0" err="1" smtClean="0">
                <a:solidFill>
                  <a:schemeClr val="bg1"/>
                </a:solidFill>
              </a:rPr>
              <a:t>replaced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former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SiestaXC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library</a:t>
            </a:r>
            <a:r>
              <a:rPr lang="es-ES_tradnl" b="1" dirty="0" smtClean="0">
                <a:solidFill>
                  <a:schemeClr val="bg1"/>
                </a:solidFill>
              </a:rPr>
              <a:t>.</a:t>
            </a:r>
            <a:endParaRPr lang="es-ES_tradnl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_tradnl" b="1" dirty="0" err="1" smtClean="0">
                <a:solidFill>
                  <a:schemeClr val="bg1"/>
                </a:solidFill>
              </a:rPr>
              <a:t>It</a:t>
            </a:r>
            <a:r>
              <a:rPr lang="es-ES_tradnl" b="1" dirty="0" smtClean="0">
                <a:solidFill>
                  <a:schemeClr val="bg1"/>
                </a:solidFill>
              </a:rPr>
              <a:t> has </a:t>
            </a:r>
            <a:r>
              <a:rPr lang="es-ES_tradnl" b="1" dirty="0" err="1" smtClean="0">
                <a:solidFill>
                  <a:schemeClr val="bg1"/>
                </a:solidFill>
              </a:rPr>
              <a:t>been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included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>
                <a:solidFill>
                  <a:schemeClr val="bg1"/>
                </a:solidFill>
              </a:rPr>
              <a:t>in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Electronic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Structure</a:t>
            </a:r>
            <a:r>
              <a:rPr lang="es-ES_tradnl" b="1" dirty="0">
                <a:solidFill>
                  <a:schemeClr val="bg1"/>
                </a:solidFill>
              </a:rPr>
              <a:t> Library.</a:t>
            </a:r>
          </a:p>
          <a:p>
            <a:pPr algn="ctr">
              <a:defRPr/>
            </a:pP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the latest version of </a:t>
            </a:r>
            <a:r>
              <a:rPr lang="en-US" cap="small" dirty="0" err="1" smtClean="0">
                <a:cs typeface="+mj-cs"/>
              </a:rPr>
              <a:t>libgridxc</a:t>
            </a:r>
            <a:r>
              <a:rPr lang="en-US" cap="small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library</a:t>
            </a:r>
          </a:p>
        </p:txBody>
      </p:sp>
      <p:sp>
        <p:nvSpPr>
          <p:cNvPr id="67586" name="CuadroTexto 10"/>
          <p:cNvSpPr txBox="1">
            <a:spLocks noChangeArrowheads="1"/>
          </p:cNvSpPr>
          <p:nvPr/>
        </p:nvSpPr>
        <p:spPr bwMode="auto">
          <a:xfrm>
            <a:off x="0" y="13716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sz="1600" b="1" dirty="0" err="1">
                <a:solidFill>
                  <a:srgbClr val="FFFFFF"/>
                </a:solidFill>
              </a:rPr>
              <a:t>Go</a:t>
            </a:r>
            <a:r>
              <a:rPr lang="es-ES" altLang="es-ES_tradnl" sz="1600" b="1" dirty="0">
                <a:solidFill>
                  <a:srgbClr val="FFFFFF"/>
                </a:solidFill>
              </a:rPr>
              <a:t> to:</a:t>
            </a:r>
          </a:p>
          <a:p>
            <a:pPr algn="ctr" eaLnBrk="1" hangingPunct="1"/>
            <a:r>
              <a:rPr lang="es-ES" altLang="es-ES_tradnl" sz="2400" b="1" dirty="0">
                <a:solidFill>
                  <a:srgbClr val="FFFF00"/>
                </a:solidFill>
              </a:rPr>
              <a:t>https://</a:t>
            </a:r>
            <a:r>
              <a:rPr lang="es-ES" altLang="es-ES_tradnl" sz="2400" b="1" dirty="0" err="1">
                <a:solidFill>
                  <a:srgbClr val="FFFF00"/>
                </a:solidFill>
              </a:rPr>
              <a:t>launchpad.net</a:t>
            </a:r>
            <a:r>
              <a:rPr lang="es-ES" altLang="es-ES_tradnl" sz="2400" b="1" dirty="0">
                <a:solidFill>
                  <a:srgbClr val="FFFF00"/>
                </a:solidFill>
              </a:rPr>
              <a:t>/</a:t>
            </a:r>
            <a:r>
              <a:rPr lang="es-ES" altLang="es-ES_tradnl" sz="2400" b="1" dirty="0" err="1">
                <a:solidFill>
                  <a:srgbClr val="FFFF00"/>
                </a:solidFill>
              </a:rPr>
              <a:t>libgridxc</a:t>
            </a:r>
            <a:endParaRPr lang="es-ES" altLang="es-ES_tradnl" sz="2400" b="1" dirty="0">
              <a:solidFill>
                <a:srgbClr val="FFFF00"/>
              </a:solidFill>
            </a:endParaRPr>
          </a:p>
        </p:txBody>
      </p:sp>
      <p:sp>
        <p:nvSpPr>
          <p:cNvPr id="67587" name="CuadroTexto 4"/>
          <p:cNvSpPr txBox="1">
            <a:spLocks noChangeArrowheads="1"/>
          </p:cNvSpPr>
          <p:nvPr/>
        </p:nvSpPr>
        <p:spPr bwMode="auto">
          <a:xfrm>
            <a:off x="0" y="25146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sz="1600" b="1" dirty="0">
                <a:solidFill>
                  <a:srgbClr val="FFFFFF"/>
                </a:solidFill>
              </a:rPr>
              <a:t>And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click</a:t>
            </a:r>
            <a:r>
              <a:rPr lang="es-ES" altLang="es-ES_tradnl" sz="1600" b="1" dirty="0">
                <a:solidFill>
                  <a:srgbClr val="FFFFFF"/>
                </a:solidFill>
              </a:rPr>
              <a:t> to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download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the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latest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version</a:t>
            </a:r>
            <a:r>
              <a:rPr lang="es-ES" altLang="es-ES_tradnl" sz="1600" b="1" dirty="0">
                <a:solidFill>
                  <a:srgbClr val="FFFFFF"/>
                </a:solidFill>
              </a:rPr>
              <a:t>.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The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examples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below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have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been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produced</a:t>
            </a:r>
            <a:r>
              <a:rPr lang="es-ES" altLang="es-ES_tradnl" sz="1600" b="1" dirty="0">
                <a:solidFill>
                  <a:srgbClr val="FFFFFF"/>
                </a:solidFill>
              </a:rPr>
              <a:t> </a:t>
            </a:r>
            <a:r>
              <a:rPr lang="es-ES" altLang="es-ES_tradnl" sz="1600" b="1" dirty="0" err="1">
                <a:solidFill>
                  <a:srgbClr val="FFFFFF"/>
                </a:solidFill>
              </a:rPr>
              <a:t>with</a:t>
            </a:r>
            <a:endParaRPr lang="es-ES" altLang="es-ES_tradnl" sz="1600" b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s-ES" altLang="es-ES_tradnl" sz="2400" b="1" dirty="0" smtClean="0">
                <a:hlinkClick r:id="rId3" tooltip="Patcher tarball (24.8 KiB)"/>
              </a:rPr>
              <a:t>libgridxc-0.8.0.tgz</a:t>
            </a:r>
            <a:endParaRPr lang="es-ES" altLang="es-ES_tradnl" sz="2400" b="1" dirty="0">
              <a:solidFill>
                <a:srgbClr val="FFFFFF"/>
              </a:solidFill>
            </a:endParaRPr>
          </a:p>
        </p:txBody>
      </p:sp>
      <p:sp>
        <p:nvSpPr>
          <p:cNvPr id="67588" name="CuadroTexto 4"/>
          <p:cNvSpPr txBox="1">
            <a:spLocks noChangeArrowheads="1"/>
          </p:cNvSpPr>
          <p:nvPr/>
        </p:nvSpPr>
        <p:spPr bwMode="auto">
          <a:xfrm>
            <a:off x="1409700" y="3529013"/>
            <a:ext cx="632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b="1" dirty="0" err="1">
                <a:solidFill>
                  <a:srgbClr val="FFFFFF"/>
                </a:solidFill>
              </a:rPr>
              <a:t>Copy</a:t>
            </a:r>
            <a:r>
              <a:rPr lang="es-ES" altLang="es-ES_tradnl" b="1" dirty="0">
                <a:solidFill>
                  <a:srgbClr val="FFFFFF"/>
                </a:solidFill>
              </a:rPr>
              <a:t> </a:t>
            </a:r>
            <a:r>
              <a:rPr lang="es-ES" altLang="es-ES_tradnl" b="1" dirty="0" err="1">
                <a:solidFill>
                  <a:srgbClr val="FFFFFF"/>
                </a:solidFill>
              </a:rPr>
              <a:t>the</a:t>
            </a:r>
            <a:r>
              <a:rPr lang="es-ES" altLang="es-ES_tradnl" b="1" dirty="0">
                <a:solidFill>
                  <a:srgbClr val="FFFFFF"/>
                </a:solidFill>
              </a:rPr>
              <a:t> </a:t>
            </a:r>
            <a:r>
              <a:rPr lang="es-ES" altLang="es-ES_tradnl" b="1" dirty="0" err="1">
                <a:solidFill>
                  <a:srgbClr val="FFFFFF"/>
                </a:solidFill>
              </a:rPr>
              <a:t>tarball</a:t>
            </a:r>
            <a:r>
              <a:rPr lang="es-ES" altLang="es-ES_tradnl" b="1" dirty="0">
                <a:solidFill>
                  <a:srgbClr val="FFFFFF"/>
                </a:solidFill>
              </a:rPr>
              <a:t> file in </a:t>
            </a:r>
            <a:r>
              <a:rPr lang="es-ES" altLang="es-ES_tradnl" b="1" dirty="0" err="1">
                <a:solidFill>
                  <a:srgbClr val="FFFFFF"/>
                </a:solidFill>
              </a:rPr>
              <a:t>the</a:t>
            </a:r>
            <a:r>
              <a:rPr lang="es-ES" altLang="es-ES_tradnl" b="1" dirty="0">
                <a:solidFill>
                  <a:srgbClr val="FFFFFF"/>
                </a:solidFill>
              </a:rPr>
              <a:t> </a:t>
            </a:r>
            <a:r>
              <a:rPr lang="es-ES" altLang="es-ES_tradnl" b="1" dirty="0" err="1">
                <a:solidFill>
                  <a:srgbClr val="FFFFFF"/>
                </a:solidFill>
              </a:rPr>
              <a:t>lib</a:t>
            </a:r>
            <a:r>
              <a:rPr lang="es-ES" altLang="es-ES_tradnl" b="1" dirty="0">
                <a:solidFill>
                  <a:srgbClr val="FFFFFF"/>
                </a:solidFill>
              </a:rPr>
              <a:t> </a:t>
            </a:r>
            <a:r>
              <a:rPr lang="es-ES" altLang="es-ES_tradnl" b="1" dirty="0" err="1">
                <a:solidFill>
                  <a:srgbClr val="FFFFFF"/>
                </a:solidFill>
              </a:rPr>
              <a:t>directory</a:t>
            </a:r>
            <a:r>
              <a:rPr lang="es-ES" altLang="es-ES_tradnl" b="1" dirty="0">
                <a:solidFill>
                  <a:srgbClr val="FFFFFF"/>
                </a:solidFill>
              </a:rPr>
              <a:t>, and </a:t>
            </a:r>
            <a:r>
              <a:rPr lang="es-ES" altLang="es-ES_tradnl" b="1" dirty="0" err="1">
                <a:solidFill>
                  <a:srgbClr val="FFFFFF"/>
                </a:solidFill>
              </a:rPr>
              <a:t>unpack</a:t>
            </a:r>
            <a:r>
              <a:rPr lang="es-ES" altLang="es-ES_tradnl" b="1" dirty="0">
                <a:solidFill>
                  <a:srgbClr val="FFFFFF"/>
                </a:solidFill>
              </a:rPr>
              <a:t> </a:t>
            </a:r>
            <a:r>
              <a:rPr lang="es-ES" altLang="es-ES_tradnl" b="1" dirty="0" err="1">
                <a:solidFill>
                  <a:srgbClr val="FFFFFF"/>
                </a:solidFill>
              </a:rPr>
              <a:t>it</a:t>
            </a:r>
            <a:endParaRPr lang="es-ES" altLang="es-ES_tradnl" b="1" dirty="0">
              <a:solidFill>
                <a:srgbClr val="FFFFFF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3352800" y="4267200"/>
            <a:ext cx="4169937" cy="1346200"/>
            <a:chOff x="2514600" y="4267200"/>
            <a:chExt cx="4169937" cy="1346200"/>
          </a:xfrm>
        </p:grpSpPr>
        <p:sp>
          <p:nvSpPr>
            <p:cNvPr id="5" name="Rectángulo 4"/>
            <p:cNvSpPr/>
            <p:nvPr/>
          </p:nvSpPr>
          <p:spPr bwMode="auto">
            <a:xfrm>
              <a:off x="2590800" y="4267201"/>
              <a:ext cx="2819400" cy="1295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4267200"/>
              <a:ext cx="4169937" cy="1346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Compile the latest version of </a:t>
            </a:r>
            <a:r>
              <a:rPr lang="en-US" cap="small" dirty="0" err="1" smtClean="0">
                <a:cs typeface="+mj-cs"/>
              </a:rPr>
              <a:t>libgridxc</a:t>
            </a:r>
            <a:r>
              <a:rPr lang="en-US" cap="small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library</a:t>
            </a:r>
          </a:p>
        </p:txBody>
      </p:sp>
      <p:sp>
        <p:nvSpPr>
          <p:cNvPr id="69634" name="CuadroTexto 2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Here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we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shall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assume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that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we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are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linking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against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an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existing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altLang="es-ES_tradnl" b="1" dirty="0">
                <a:solidFill>
                  <a:srgbClr val="00FFFF"/>
                </a:solidFill>
              </a:rPr>
              <a:t> of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the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cap="small" dirty="0" err="1">
                <a:solidFill>
                  <a:srgbClr val="00FFFF"/>
                </a:solidFill>
              </a:rPr>
              <a:t>libxc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previously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installed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562600" y="2249488"/>
            <a:ext cx="3352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Point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where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have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installed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>
                <a:solidFill>
                  <a:schemeClr val="bg1"/>
                </a:solidFill>
              </a:rPr>
              <a:t>libxc</a:t>
            </a:r>
            <a:endParaRPr lang="es-ES_tradnl" b="1" cap="small" dirty="0">
              <a:solidFill>
                <a:schemeClr val="bg1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228600" y="1981200"/>
            <a:ext cx="3810000" cy="4495800"/>
            <a:chOff x="228600" y="2362200"/>
            <a:chExt cx="3810000" cy="44958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228600" y="2362200"/>
              <a:ext cx="3810000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371300"/>
              <a:ext cx="3734133" cy="4483100"/>
            </a:xfrm>
            <a:prstGeom prst="rect">
              <a:avLst/>
            </a:prstGeom>
          </p:spPr>
        </p:pic>
      </p:grpSp>
      <p:cxnSp>
        <p:nvCxnSpPr>
          <p:cNvPr id="15" name="Conector recto de flecha 14"/>
          <p:cNvCxnSpPr/>
          <p:nvPr/>
        </p:nvCxnSpPr>
        <p:spPr>
          <a:xfrm flipH="1">
            <a:off x="2819400" y="25908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 of the Tutorial</a:t>
            </a:r>
          </a:p>
        </p:txBody>
      </p:sp>
      <p:sp>
        <p:nvSpPr>
          <p:cNvPr id="88066" name="CuadroTexto 1"/>
          <p:cNvSpPr txBox="1">
            <a:spLocks noChangeArrowheads="1"/>
          </p:cNvSpPr>
          <p:nvPr/>
        </p:nvSpPr>
        <p:spPr bwMode="auto">
          <a:xfrm>
            <a:off x="304800" y="958850"/>
            <a:ext cx="739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rgbClr val="FFFF00"/>
                </a:solidFill>
              </a:rPr>
              <a:t>1. How to compile the different codes</a:t>
            </a:r>
          </a:p>
        </p:txBody>
      </p:sp>
      <p:sp>
        <p:nvSpPr>
          <p:cNvPr id="16387" name="CuadroTexto 7"/>
          <p:cNvSpPr txBox="1">
            <a:spLocks noChangeArrowheads="1"/>
          </p:cNvSpPr>
          <p:nvPr/>
        </p:nvSpPr>
        <p:spPr bwMode="auto">
          <a:xfrm>
            <a:off x="322263" y="3244850"/>
            <a:ext cx="773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altLang="es-ES_tradnl" b="1" dirty="0">
                <a:solidFill>
                  <a:srgbClr val="FFFF00"/>
                </a:solidFill>
              </a:rPr>
              <a:t>2.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How</a:t>
            </a:r>
            <a:r>
              <a:rPr lang="es-ES_tradnl" altLang="es-ES_tradnl" b="1" dirty="0">
                <a:solidFill>
                  <a:srgbClr val="FFFF00"/>
                </a:solidFill>
              </a:rPr>
              <a:t> to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generate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the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psml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pseudopotentials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with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oncvpsp</a:t>
            </a:r>
            <a:r>
              <a:rPr lang="es-ES_tradnl" altLang="es-ES_tradnl" b="1" dirty="0">
                <a:solidFill>
                  <a:srgbClr val="FFFF00"/>
                </a:solidFill>
              </a:rPr>
              <a:t> and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atom</a:t>
            </a:r>
            <a:endParaRPr lang="es-ES_tradnl" altLang="es-ES_tradnl" b="1" cap="small" dirty="0">
              <a:solidFill>
                <a:srgbClr val="FFFF00"/>
              </a:solidFill>
            </a:endParaRP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320675" y="4876800"/>
            <a:ext cx="773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altLang="es-ES_tradnl" b="1" dirty="0">
                <a:solidFill>
                  <a:srgbClr val="FFFF00"/>
                </a:solidFill>
              </a:rPr>
              <a:t>3.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How</a:t>
            </a:r>
            <a:r>
              <a:rPr lang="es-ES_tradnl" altLang="es-ES_tradnl" b="1" dirty="0">
                <a:solidFill>
                  <a:srgbClr val="FFFF00"/>
                </a:solidFill>
              </a:rPr>
              <a:t> to run </a:t>
            </a:r>
            <a:r>
              <a:rPr lang="es-ES_tradnl" altLang="es-ES_tradnl" b="1" cap="small" dirty="0">
                <a:solidFill>
                  <a:srgbClr val="FFFF00"/>
                </a:solidFill>
              </a:rPr>
              <a:t>siesta</a:t>
            </a:r>
            <a:r>
              <a:rPr lang="es-ES_tradnl" altLang="es-ES_tradnl" b="1" dirty="0">
                <a:solidFill>
                  <a:srgbClr val="FFFF00"/>
                </a:solidFill>
              </a:rPr>
              <a:t> and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abinit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with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the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same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pseudopotentials</a:t>
            </a:r>
            <a:endParaRPr lang="es-ES_tradnl" altLang="es-ES_tradnl" b="1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76200" y="1492250"/>
            <a:ext cx="47609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FFFF"/>
                </a:solidFill>
              </a:rPr>
              <a:t>Two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codes</a:t>
            </a:r>
            <a:r>
              <a:rPr lang="es-ES_tradnl" b="1" dirty="0">
                <a:solidFill>
                  <a:srgbClr val="00FFFF"/>
                </a:solidFill>
              </a:rPr>
              <a:t> to </a:t>
            </a:r>
            <a:r>
              <a:rPr lang="es-ES_tradnl" b="1" dirty="0" err="1">
                <a:solidFill>
                  <a:srgbClr val="00FFFF"/>
                </a:solidFill>
              </a:rPr>
              <a:t>generate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pseudopotentials</a:t>
            </a:r>
            <a:r>
              <a:rPr lang="es-ES_tradnl" b="1" dirty="0">
                <a:solidFill>
                  <a:srgbClr val="00FFFF"/>
                </a:solidFill>
              </a:rPr>
              <a:t>: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atom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www.icmab.es</a:t>
            </a:r>
            <a:r>
              <a:rPr lang="es-ES_tradnl" sz="1200" b="1" dirty="0">
                <a:solidFill>
                  <a:srgbClr val="FFC000"/>
                </a:solidFill>
              </a:rPr>
              <a:t>/siesta/</a:t>
            </a:r>
            <a:r>
              <a:rPr lang="es-ES_tradnl" sz="1200" b="1" dirty="0" err="1">
                <a:solidFill>
                  <a:srgbClr val="FFC000"/>
                </a:solidFill>
              </a:rPr>
              <a:t>Pseudopotentials</a:t>
            </a:r>
            <a:r>
              <a:rPr lang="es-ES_tradnl" sz="1200" b="1" dirty="0">
                <a:solidFill>
                  <a:srgbClr val="FFC000"/>
                </a:solidFill>
              </a:rPr>
              <a:t>)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o</a:t>
            </a:r>
            <a:r>
              <a:rPr lang="es-ES_tradnl" b="1" cap="small" dirty="0" err="1" smtClean="0">
                <a:solidFill>
                  <a:srgbClr val="00FFFF"/>
                </a:solidFill>
              </a:rPr>
              <a:t>ncvpsp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www.quantum-simulation.org</a:t>
            </a:r>
            <a:r>
              <a:rPr lang="es-ES_tradnl" sz="1200" b="1" dirty="0">
                <a:solidFill>
                  <a:srgbClr val="FFC000"/>
                </a:solidFill>
              </a:rPr>
              <a:t>/</a:t>
            </a:r>
            <a:r>
              <a:rPr lang="es-ES_tradnl" sz="1200" b="1" dirty="0" err="1">
                <a:solidFill>
                  <a:srgbClr val="FFC000"/>
                </a:solidFill>
              </a:rPr>
              <a:t>potentials</a:t>
            </a:r>
            <a:r>
              <a:rPr lang="es-ES_tradnl" sz="1200" b="1" dirty="0">
                <a:solidFill>
                  <a:srgbClr val="FFC000"/>
                </a:solidFill>
              </a:rPr>
              <a:t>/sg15_oncv/)</a:t>
            </a:r>
          </a:p>
          <a:p>
            <a:pPr algn="ctr">
              <a:defRPr/>
            </a:pPr>
            <a:endParaRPr lang="es-ES_tradnl" sz="1200" b="1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450" y="1492250"/>
            <a:ext cx="42291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FFFF"/>
                </a:solidFill>
              </a:rPr>
              <a:t>Two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client</a:t>
            </a:r>
            <a:r>
              <a:rPr lang="es-ES_tradnl" b="1" dirty="0">
                <a:solidFill>
                  <a:srgbClr val="00FFFF"/>
                </a:solidFill>
              </a:rPr>
              <a:t> S</a:t>
            </a:r>
            <a:r>
              <a:rPr lang="es-ES_tradnl" b="1" dirty="0" smtClean="0">
                <a:solidFill>
                  <a:srgbClr val="00FFFF"/>
                </a:solidFill>
              </a:rPr>
              <a:t>olid </a:t>
            </a:r>
            <a:r>
              <a:rPr lang="es-ES_tradnl" b="1" dirty="0" err="1">
                <a:solidFill>
                  <a:srgbClr val="00FFFF"/>
                </a:solidFill>
              </a:rPr>
              <a:t>S</a:t>
            </a:r>
            <a:r>
              <a:rPr lang="es-ES_tradnl" b="1" dirty="0" err="1" smtClean="0">
                <a:solidFill>
                  <a:srgbClr val="00FFFF"/>
                </a:solidFill>
              </a:rPr>
              <a:t>tate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Physic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codes</a:t>
            </a:r>
            <a:endParaRPr lang="es-ES_tradnl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cap="small" dirty="0">
                <a:solidFill>
                  <a:srgbClr val="00FFFF"/>
                </a:solidFill>
              </a:rPr>
              <a:t>siesta</a:t>
            </a: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www.icmab.es</a:t>
            </a:r>
            <a:r>
              <a:rPr lang="es-ES_tradnl" sz="1200" b="1" dirty="0">
                <a:solidFill>
                  <a:srgbClr val="FFC000"/>
                </a:solidFill>
              </a:rPr>
              <a:t>/siesta)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a</a:t>
            </a:r>
            <a:r>
              <a:rPr lang="es-ES_tradnl" b="1" cap="small" dirty="0" err="1" smtClean="0">
                <a:solidFill>
                  <a:srgbClr val="00FFFF"/>
                </a:solidFill>
              </a:rPr>
              <a:t>binit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www.abinit.org</a:t>
            </a:r>
            <a:r>
              <a:rPr lang="es-ES_tradnl" sz="12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5800" y="52972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mtClean="0">
                <a:solidFill>
                  <a:srgbClr val="00FFFF"/>
                </a:solidFill>
                <a:latin typeface="+mn-lt"/>
              </a:rPr>
              <a:t>Test 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convergence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a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numerical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atomic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orbital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basis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set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with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respect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to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asymptotic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limit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a converged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basis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plane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waves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85800" y="5950909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mtClean="0">
                <a:solidFill>
                  <a:srgbClr val="00FFFF"/>
                </a:solidFill>
                <a:latin typeface="+mn-lt"/>
              </a:rPr>
              <a:t>Compute </a:t>
            </a:r>
            <a:r>
              <a:rPr lang="es-ES_tradnl" b="1" dirty="0" err="1" smtClean="0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 smtClean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equation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-of-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state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(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energy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versus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volume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profiles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)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for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elemental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crystals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, a test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that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has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been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proposed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as a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benchmark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for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comparison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different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codes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8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Compile the latest </a:t>
            </a:r>
            <a:r>
              <a:rPr lang="en-US" dirty="0" smtClean="0">
                <a:cs typeface="+mj-cs"/>
              </a:rPr>
              <a:t>version of </a:t>
            </a:r>
            <a:r>
              <a:rPr lang="en-US" cap="small" dirty="0" err="1" smtClean="0">
                <a:cs typeface="+mj-cs"/>
              </a:rPr>
              <a:t>libgridxc</a:t>
            </a:r>
            <a:r>
              <a:rPr lang="en-US" cap="small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library</a:t>
            </a:r>
          </a:p>
        </p:txBody>
      </p:sp>
      <p:sp>
        <p:nvSpPr>
          <p:cNvPr id="71682" name="CuadroTexto 2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Here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we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shall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assume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that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we</a:t>
            </a:r>
            <a:r>
              <a:rPr lang="es-ES_tradnl" altLang="es-ES_tradnl" b="1" dirty="0">
                <a:solidFill>
                  <a:schemeClr val="bg1"/>
                </a:solidFill>
              </a:rPr>
              <a:t> are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installing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>
                <a:solidFill>
                  <a:srgbClr val="00FFFF"/>
                </a:solidFill>
              </a:rPr>
              <a:t>serial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altLang="es-ES_tradnl" b="1" dirty="0">
                <a:solidFill>
                  <a:schemeClr val="bg1"/>
                </a:solidFill>
              </a:rPr>
              <a:t>,                               and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linking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against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an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existing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altLang="es-ES_tradnl" b="1" dirty="0">
                <a:solidFill>
                  <a:srgbClr val="00FFFF"/>
                </a:solidFill>
              </a:rPr>
              <a:t> of </a:t>
            </a:r>
            <a:r>
              <a:rPr lang="es-ES_tradnl" altLang="es-ES_tradnl" b="1" dirty="0" err="1">
                <a:solidFill>
                  <a:srgbClr val="00FFFF"/>
                </a:solidFill>
              </a:rPr>
              <a:t>the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cap="small" dirty="0" err="1">
                <a:solidFill>
                  <a:srgbClr val="00FFFF"/>
                </a:solidFill>
              </a:rPr>
              <a:t>libxc</a:t>
            </a:r>
            <a:r>
              <a:rPr lang="es-ES_tradnl" altLang="es-ES_tradnl" b="1" dirty="0">
                <a:solidFill>
                  <a:srgbClr val="00FFFF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previously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installed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sp>
        <p:nvSpPr>
          <p:cNvPr id="71684" name="CuadroTexto 11"/>
          <p:cNvSpPr txBox="1">
            <a:spLocks noChangeArrowheads="1"/>
          </p:cNvSpPr>
          <p:nvPr/>
        </p:nvSpPr>
        <p:spPr bwMode="auto">
          <a:xfrm>
            <a:off x="0" y="510540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libGridXC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will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then</a:t>
            </a:r>
            <a:r>
              <a:rPr lang="es-ES_tradnl" altLang="es-ES_tradnl" b="1" dirty="0">
                <a:solidFill>
                  <a:schemeClr val="bg1"/>
                </a:solidFill>
              </a:rPr>
              <a:t> be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installed</a:t>
            </a:r>
            <a:r>
              <a:rPr lang="es-ES_tradnl" altLang="es-ES_tradnl" b="1" dirty="0">
                <a:solidFill>
                  <a:schemeClr val="bg1"/>
                </a:solidFill>
              </a:rPr>
              <a:t> in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directory</a:t>
            </a:r>
            <a:endParaRPr lang="es-ES_tradnl" altLang="es-ES_tradnl" b="1" dirty="0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 dirty="0">
                <a:solidFill>
                  <a:schemeClr val="bg1"/>
                </a:solidFill>
              </a:rPr>
              <a:t>$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HOME/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Gfortran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/serial/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libGridXC.a</a:t>
            </a:r>
            <a:endParaRPr lang="es-ES_tradnl" altLang="es-ES_tradnl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 dirty="0" smtClean="0">
                <a:solidFill>
                  <a:schemeClr val="bg1"/>
                </a:solidFill>
              </a:rPr>
              <a:t>And/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or</a:t>
            </a:r>
            <a:endParaRPr lang="es-ES_tradnl" altLang="es-ES_tradnl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 dirty="0">
                <a:solidFill>
                  <a:schemeClr val="bg1"/>
                </a:solidFill>
              </a:rPr>
              <a:t>$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HOME/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Gfortran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mpi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/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libGridXC.a</a:t>
            </a:r>
            <a:endParaRPr lang="es-ES_tradnl" altLang="es-ES_tradnl" b="1" dirty="0">
              <a:solidFill>
                <a:schemeClr val="bg1"/>
              </a:solidFill>
            </a:endParaRPr>
          </a:p>
          <a:p>
            <a:pPr algn="ctr"/>
            <a:endParaRPr lang="es-ES_tradnl" altLang="es-ES_tradnl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90600" y="1828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If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you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want</a:t>
            </a:r>
            <a:r>
              <a:rPr lang="es-ES_tradnl" b="1" dirty="0" smtClean="0">
                <a:solidFill>
                  <a:schemeClr val="bg1"/>
                </a:solidFill>
              </a:rPr>
              <a:t> to compile </a:t>
            </a:r>
            <a:r>
              <a:rPr lang="es-ES_tradnl" b="1" dirty="0" err="1" smtClean="0">
                <a:solidFill>
                  <a:schemeClr val="bg1"/>
                </a:solidFill>
              </a:rPr>
              <a:t>only</a:t>
            </a:r>
            <a:r>
              <a:rPr lang="es-ES_tradnl" b="1" dirty="0" smtClean="0">
                <a:solidFill>
                  <a:schemeClr val="bg1"/>
                </a:solidFill>
              </a:rPr>
              <a:t> a </a:t>
            </a:r>
            <a:r>
              <a:rPr lang="es-ES_tradnl" b="1" dirty="0" smtClean="0">
                <a:solidFill>
                  <a:srgbClr val="FFFF00"/>
                </a:solidFill>
              </a:rPr>
              <a:t>serial </a:t>
            </a:r>
            <a:r>
              <a:rPr lang="es-ES_tradnl" b="1" dirty="0" err="1" smtClean="0">
                <a:solidFill>
                  <a:srgbClr val="FFFF00"/>
                </a:solidFill>
              </a:rPr>
              <a:t>version</a:t>
            </a:r>
            <a:r>
              <a:rPr lang="es-ES_tradnl" b="1" dirty="0" smtClean="0">
                <a:solidFill>
                  <a:srgbClr val="FFFF00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of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library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then</a:t>
            </a: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133600" y="2362200"/>
            <a:ext cx="4953000" cy="852000"/>
            <a:chOff x="1981200" y="3048000"/>
            <a:chExt cx="4953000" cy="852000"/>
          </a:xfrm>
        </p:grpSpPr>
        <p:sp>
          <p:nvSpPr>
            <p:cNvPr id="5" name="Rectángulo 4"/>
            <p:cNvSpPr/>
            <p:nvPr/>
          </p:nvSpPr>
          <p:spPr bwMode="auto">
            <a:xfrm>
              <a:off x="1981200" y="3048000"/>
              <a:ext cx="49530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3112600"/>
              <a:ext cx="4815254" cy="787400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609600" y="3415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If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you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want</a:t>
            </a:r>
            <a:r>
              <a:rPr lang="es-ES_tradnl" b="1" dirty="0" smtClean="0">
                <a:solidFill>
                  <a:schemeClr val="bg1"/>
                </a:solidFill>
              </a:rPr>
              <a:t> to compile </a:t>
            </a:r>
            <a:r>
              <a:rPr lang="es-ES_tradnl" b="1" dirty="0" err="1" smtClean="0">
                <a:solidFill>
                  <a:schemeClr val="bg1"/>
                </a:solidFill>
              </a:rPr>
              <a:t>both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rgbClr val="FFFF00"/>
                </a:solidFill>
              </a:rPr>
              <a:t>serial and </a:t>
            </a:r>
            <a:r>
              <a:rPr lang="es-ES_tradnl" b="1" dirty="0" err="1" smtClean="0">
                <a:solidFill>
                  <a:srgbClr val="FFFF00"/>
                </a:solidFill>
              </a:rPr>
              <a:t>parallel</a:t>
            </a:r>
            <a:r>
              <a:rPr lang="es-ES_tradnl" b="1" dirty="0" smtClean="0">
                <a:solidFill>
                  <a:srgbClr val="FFFF00"/>
                </a:solidFill>
              </a:rPr>
              <a:t> </a:t>
            </a:r>
            <a:r>
              <a:rPr lang="es-ES_tradnl" b="1" dirty="0" err="1" smtClean="0">
                <a:solidFill>
                  <a:srgbClr val="FFFF00"/>
                </a:solidFill>
              </a:rPr>
              <a:t>version</a:t>
            </a:r>
            <a:r>
              <a:rPr lang="es-ES_tradnl" b="1" dirty="0" smtClean="0">
                <a:solidFill>
                  <a:srgbClr val="FFFF00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of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library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then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 bwMode="auto">
          <a:xfrm>
            <a:off x="2133600" y="3948600"/>
            <a:ext cx="4953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23" y="3962400"/>
            <a:ext cx="4953000" cy="8382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29000" y="2971800"/>
            <a:ext cx="8382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3352800" y="4572000"/>
            <a:ext cx="9144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smtClean="0">
                <a:cs typeface="+mj-cs"/>
              </a:rPr>
              <a:t>siesta</a:t>
            </a:r>
            <a:r>
              <a:rPr lang="en-US" dirty="0" smtClean="0">
                <a:cs typeface="+mj-cs"/>
              </a:rPr>
              <a:t> in order to read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 </a:t>
            </a:r>
            <a:r>
              <a:rPr lang="en-US" dirty="0">
                <a:cs typeface="+mj-cs"/>
              </a:rPr>
              <a:t>D</a:t>
            </a:r>
            <a:r>
              <a:rPr lang="en-US" dirty="0" smtClean="0">
                <a:cs typeface="+mj-cs"/>
              </a:rPr>
              <a:t>e</a:t>
            </a:r>
            <a:r>
              <a:rPr lang="es-ES" dirty="0" err="1" smtClean="0">
                <a:cs typeface="+mj-cs"/>
              </a:rPr>
              <a:t>pendence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on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other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libraries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72200" y="5562600"/>
            <a:ext cx="2590800" cy="1015663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between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versions</a:t>
            </a:r>
            <a:r>
              <a:rPr lang="es-ES_tradnl" b="1" dirty="0">
                <a:solidFill>
                  <a:srgbClr val="00FFFF"/>
                </a:solidFill>
              </a:rPr>
              <a:t> 2.2.3 and 3.0.1</a:t>
            </a:r>
            <a:r>
              <a:rPr lang="es-ES_tradnl" b="1" dirty="0" smtClean="0">
                <a:solidFill>
                  <a:srgbClr val="00FFFF"/>
                </a:solidFill>
              </a:rPr>
              <a:t>)</a:t>
            </a:r>
            <a:endParaRPr lang="es-ES_tradnl" b="1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1000" y="5562600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xmlf90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1.5.4)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05000" y="1828800"/>
            <a:ext cx="5334000" cy="7381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FFFF00"/>
                </a:solidFill>
              </a:rPr>
              <a:t>siesta</a:t>
            </a:r>
          </a:p>
          <a:p>
            <a:pPr algn="ctr">
              <a:defRPr/>
            </a:pPr>
            <a:r>
              <a:rPr lang="es-ES_tradnl" b="1" dirty="0">
                <a:solidFill>
                  <a:srgbClr val="FFFF00"/>
                </a:solidFill>
              </a:rPr>
              <a:t>(</a:t>
            </a:r>
            <a:r>
              <a:rPr lang="es-ES_tradnl" b="1" dirty="0" err="1">
                <a:solidFill>
                  <a:srgbClr val="FFFF00"/>
                </a:solidFill>
              </a:rPr>
              <a:t>here</a:t>
            </a:r>
            <a:r>
              <a:rPr lang="es-ES_tradnl" b="1" dirty="0">
                <a:solidFill>
                  <a:srgbClr val="FFFF00"/>
                </a:solidFill>
              </a:rPr>
              <a:t>, </a:t>
            </a:r>
            <a:r>
              <a:rPr lang="es-ES_tradnl" b="1" dirty="0" err="1">
                <a:solidFill>
                  <a:srgbClr val="FFFF00"/>
                </a:solidFill>
              </a:rPr>
              <a:t>trunk-psml</a:t>
            </a:r>
            <a:r>
              <a:rPr lang="es-ES_tradnl" b="1" dirty="0">
                <a:solidFill>
                  <a:srgbClr val="FFFF00"/>
                </a:solidFill>
              </a:rPr>
              <a:t> </a:t>
            </a:r>
            <a:r>
              <a:rPr lang="es-ES_tradnl" b="1" dirty="0" err="1">
                <a:solidFill>
                  <a:srgbClr val="FFFF00"/>
                </a:solidFill>
              </a:rPr>
              <a:t>branch</a:t>
            </a:r>
            <a:r>
              <a:rPr lang="es-ES_tradnl" b="1" dirty="0">
                <a:solidFill>
                  <a:srgbClr val="FFFF00"/>
                </a:solidFill>
              </a:rPr>
              <a:t>, at </a:t>
            </a:r>
            <a:r>
              <a:rPr lang="es-ES_tradnl" b="1" dirty="0" err="1">
                <a:solidFill>
                  <a:srgbClr val="FFFF00"/>
                </a:solidFill>
              </a:rPr>
              <a:t>least</a:t>
            </a:r>
            <a:r>
              <a:rPr lang="es-ES_tradnl" b="1" dirty="0">
                <a:solidFill>
                  <a:srgbClr val="FFFF00"/>
                </a:solidFill>
              </a:rPr>
              <a:t> </a:t>
            </a:r>
            <a:r>
              <a:rPr lang="es-ES_tradnl" b="1" dirty="0" err="1">
                <a:solidFill>
                  <a:srgbClr val="FFFF00"/>
                </a:solidFill>
              </a:rPr>
              <a:t>version</a:t>
            </a:r>
            <a:r>
              <a:rPr lang="es-ES_tradnl" b="1" dirty="0">
                <a:solidFill>
                  <a:srgbClr val="FFFF00"/>
                </a:solidFill>
              </a:rPr>
              <a:t>  </a:t>
            </a:r>
            <a:r>
              <a:rPr lang="es-ES_tradnl" b="1" dirty="0" smtClean="0">
                <a:solidFill>
                  <a:srgbClr val="FFFF00"/>
                </a:solidFill>
              </a:rPr>
              <a:t>573)</a:t>
            </a:r>
            <a:endParaRPr lang="es-ES_tradnl" b="1" dirty="0">
              <a:solidFill>
                <a:srgbClr val="FFFF00"/>
              </a:solidFill>
            </a:endParaRPr>
          </a:p>
        </p:txBody>
      </p:sp>
      <p:cxnSp>
        <p:nvCxnSpPr>
          <p:cNvPr id="5" name="Conector recto de flecha 4"/>
          <p:cNvCxnSpPr>
            <a:stCxn id="16" idx="0"/>
            <a:endCxn id="12" idx="2"/>
          </p:cNvCxnSpPr>
          <p:nvPr/>
        </p:nvCxnSpPr>
        <p:spPr>
          <a:xfrm flipV="1">
            <a:off x="1676400" y="2566988"/>
            <a:ext cx="2895600" cy="16510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81000" y="4217988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libpsml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1.1.7)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cxnSp>
        <p:nvCxnSpPr>
          <p:cNvPr id="19" name="Conector recto de flecha 18"/>
          <p:cNvCxnSpPr>
            <a:stCxn id="11" idx="0"/>
          </p:cNvCxnSpPr>
          <p:nvPr/>
        </p:nvCxnSpPr>
        <p:spPr>
          <a:xfrm flipV="1">
            <a:off x="1676400" y="4953000"/>
            <a:ext cx="11113" cy="6096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6172200" y="4217988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libgridxc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0</a:t>
            </a:r>
            <a:r>
              <a:rPr lang="es-ES_tradnl" sz="1600" b="1" dirty="0" smtClean="0">
                <a:solidFill>
                  <a:srgbClr val="00FFFF"/>
                </a:solidFill>
              </a:rPr>
              <a:t>.8.0)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7456488" y="4953000"/>
            <a:ext cx="11112" cy="60960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endCxn id="12" idx="2"/>
          </p:cNvCxnSpPr>
          <p:nvPr/>
        </p:nvCxnSpPr>
        <p:spPr>
          <a:xfrm flipH="1" flipV="1">
            <a:off x="4572000" y="2566988"/>
            <a:ext cx="2895600" cy="1635125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the latest version of </a:t>
            </a:r>
            <a:r>
              <a:rPr lang="en-US" cap="small" dirty="0" smtClean="0">
                <a:cs typeface="+mj-cs"/>
              </a:rPr>
              <a:t>trunk-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cap="small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branch of siesta from</a:t>
            </a:r>
          </a:p>
        </p:txBody>
      </p:sp>
      <p:sp>
        <p:nvSpPr>
          <p:cNvPr id="75778" name="CuadroTexto 10"/>
          <p:cNvSpPr txBox="1">
            <a:spLocks noChangeArrowheads="1"/>
          </p:cNvSpPr>
          <p:nvPr/>
        </p:nvSpPr>
        <p:spPr bwMode="auto">
          <a:xfrm>
            <a:off x="0" y="13716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altLang="es-ES_tradnl" sz="1600" b="1" dirty="0" err="1">
                <a:solidFill>
                  <a:srgbClr val="FFFFFF"/>
                </a:solidFill>
              </a:rPr>
              <a:t>Go</a:t>
            </a:r>
            <a:r>
              <a:rPr lang="es-ES" altLang="es-ES_tradnl" sz="1600" b="1" dirty="0">
                <a:solidFill>
                  <a:srgbClr val="FFFFFF"/>
                </a:solidFill>
              </a:rPr>
              <a:t> to:</a:t>
            </a:r>
          </a:p>
          <a:p>
            <a:pPr algn="ctr" eaLnBrk="1" hangingPunct="1"/>
            <a:r>
              <a:rPr lang="es-ES" sz="2400" dirty="0"/>
              <a:t>  </a:t>
            </a:r>
            <a:r>
              <a:rPr lang="es-ES" sz="2400" dirty="0">
                <a:hlinkClick r:id="rId3"/>
              </a:rPr>
              <a:t>https://launchpad.net/siesta/psml-support</a:t>
            </a:r>
            <a:r>
              <a:rPr lang="es-ES" sz="2400" dirty="0"/>
              <a:t/>
            </a:r>
            <a:br>
              <a:rPr lang="es-ES" sz="2400" dirty="0"/>
            </a:br>
            <a:endParaRPr lang="es-ES" altLang="es-ES_tradnl" sz="24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s-ES" altLang="es-ES_tradnl" sz="2400" dirty="0"/>
              <a:t> </a:t>
            </a:r>
            <a:endParaRPr lang="es-ES" altLang="es-ES_tradnl" sz="2400" b="1" dirty="0">
              <a:solidFill>
                <a:srgbClr val="FFFF00"/>
              </a:solidFill>
            </a:endParaRPr>
          </a:p>
        </p:txBody>
      </p:sp>
      <p:sp>
        <p:nvSpPr>
          <p:cNvPr id="75779" name="CuadroTexto 6"/>
          <p:cNvSpPr txBox="1">
            <a:spLocks noChangeArrowheads="1"/>
          </p:cNvSpPr>
          <p:nvPr/>
        </p:nvSpPr>
        <p:spPr bwMode="auto">
          <a:xfrm>
            <a:off x="2019300" y="2982913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smtClean="0">
                <a:solidFill>
                  <a:schemeClr val="bg1"/>
                </a:solidFill>
              </a:rPr>
              <a:t>And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download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version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of siesta </a:t>
            </a:r>
          </a:p>
          <a:p>
            <a:pPr algn="ctr"/>
            <a:r>
              <a:rPr lang="es-ES_tradnl" altLang="es-ES_tradnl" b="1" dirty="0">
                <a:solidFill>
                  <a:schemeClr val="bg1"/>
                </a:solidFill>
              </a:rPr>
              <a:t>s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iesta-psml-r0.tgz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To compile the latest version of the </a:t>
            </a:r>
            <a:r>
              <a:rPr lang="en-US" cap="small" dirty="0" smtClean="0">
                <a:cs typeface="+mj-cs"/>
              </a:rPr>
              <a:t>siesta</a:t>
            </a:r>
            <a:r>
              <a:rPr lang="en-US" dirty="0" smtClean="0">
                <a:cs typeface="+mj-cs"/>
              </a:rPr>
              <a:t> compatible with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cap="small" dirty="0" smtClean="0">
                <a:cs typeface="+mj-cs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943600" y="4078288"/>
            <a:ext cx="3200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Point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where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libxc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was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installed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2400" y="1752600"/>
            <a:ext cx="5486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4572000" y="3886200"/>
            <a:ext cx="129540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29" name="CuadroTexto 13"/>
          <p:cNvSpPr txBox="1">
            <a:spLocks noChangeArrowheads="1"/>
          </p:cNvSpPr>
          <p:nvPr/>
        </p:nvSpPr>
        <p:spPr bwMode="auto">
          <a:xfrm>
            <a:off x="266700" y="4791075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Then, type</a:t>
            </a:r>
          </a:p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$ make</a:t>
            </a:r>
          </a:p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The proper location of the libraries will be done at compilation time</a:t>
            </a:r>
            <a:r>
              <a:rPr lang="mr-IN" altLang="es-ES_tradnl" b="1">
                <a:solidFill>
                  <a:schemeClr val="bg1"/>
                </a:solidFill>
              </a:rPr>
              <a:t>…</a:t>
            </a:r>
            <a:endParaRPr lang="es-ES_tradnl" altLang="es-ES_tradnl" b="1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943600" y="1752600"/>
            <a:ext cx="3200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Point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where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>
                <a:solidFill>
                  <a:schemeClr val="bg1"/>
                </a:solidFill>
              </a:rPr>
              <a:t>psml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was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installed</a:t>
            </a:r>
            <a:endParaRPr lang="es-ES_tradnl" b="1" dirty="0">
              <a:solidFill>
                <a:schemeClr val="bg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4572000" y="2066925"/>
            <a:ext cx="1295400" cy="904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791200" y="2514600"/>
            <a:ext cx="3352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Point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where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smtClean="0">
                <a:solidFill>
                  <a:schemeClr val="bg1"/>
                </a:solidFill>
              </a:rPr>
              <a:t>xmlf90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was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installed</a:t>
            </a:r>
            <a:endParaRPr lang="es-ES_tradnl" b="1" dirty="0">
              <a:solidFill>
                <a:schemeClr val="bg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4572000" y="2819400"/>
            <a:ext cx="129540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791200" y="3392488"/>
            <a:ext cx="3352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Point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where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libgridxc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was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installed</a:t>
            </a:r>
            <a:endParaRPr lang="es-ES_tradnl" b="1" dirty="0">
              <a:solidFill>
                <a:schemeClr val="bg1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H="1" flipV="1">
            <a:off x="5562600" y="35814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838" name="CuadroTexto 13"/>
          <p:cNvSpPr txBox="1">
            <a:spLocks noChangeArrowheads="1"/>
          </p:cNvSpPr>
          <p:nvPr/>
        </p:nvSpPr>
        <p:spPr bwMode="auto">
          <a:xfrm>
            <a:off x="76200" y="914400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Add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following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lines</a:t>
            </a:r>
            <a:r>
              <a:rPr lang="es-ES_tradnl" altLang="es-ES_tradnl" b="1" dirty="0">
                <a:solidFill>
                  <a:schemeClr val="bg1"/>
                </a:solidFill>
              </a:rPr>
              <a:t> to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usual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arch.make</a:t>
            </a:r>
            <a:r>
              <a:rPr lang="es-ES_tradnl" altLang="es-ES_tradnl" b="1" dirty="0">
                <a:solidFill>
                  <a:schemeClr val="bg1"/>
                </a:solidFill>
              </a:rPr>
              <a:t> in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Obj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directory</a:t>
            </a:r>
            <a:endParaRPr lang="es-ES_tradnl" altLang="es-ES_tradnl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 dirty="0" smtClean="0">
                <a:solidFill>
                  <a:schemeClr val="bg1"/>
                </a:solidFill>
              </a:rPr>
              <a:t>(as a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starting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point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,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you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can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take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template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gfortran.make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included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 in </a:t>
            </a:r>
            <a:r>
              <a:rPr lang="es-ES_tradnl" altLang="es-ES_tradnl" b="1" dirty="0" err="1" smtClean="0">
                <a:solidFill>
                  <a:schemeClr val="bg1"/>
                </a:solidFill>
              </a:rPr>
              <a:t>Obj</a:t>
            </a:r>
            <a:r>
              <a:rPr lang="es-ES_tradnl" altLang="es-ES_tradnl" b="1" dirty="0" smtClean="0">
                <a:solidFill>
                  <a:schemeClr val="bg1"/>
                </a:solidFill>
              </a:rPr>
              <a:t>)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6" y="1708200"/>
            <a:ext cx="5316932" cy="23304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76600" y="3352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/serial (</a:t>
            </a:r>
            <a:r>
              <a:rPr lang="es-ES_tradnl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or</a:t>
            </a:r>
            <a:r>
              <a:rPr lang="es-ES_tradnl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mpi</a:t>
            </a:r>
            <a:r>
              <a:rPr lang="es-ES_tradnl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s-ES_tradnl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304800" y="5715000"/>
            <a:ext cx="8534400" cy="990600"/>
            <a:chOff x="304800" y="5715000"/>
            <a:chExt cx="8534400" cy="990600"/>
          </a:xfrm>
        </p:grpSpPr>
        <p:sp>
          <p:nvSpPr>
            <p:cNvPr id="11" name="Rectángulo 10"/>
            <p:cNvSpPr/>
            <p:nvPr/>
          </p:nvSpPr>
          <p:spPr bwMode="auto">
            <a:xfrm>
              <a:off x="304800" y="5715000"/>
              <a:ext cx="85344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5715000"/>
              <a:ext cx="8515964" cy="990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smtClean="0">
                <a:cs typeface="+mj-cs"/>
              </a:rPr>
              <a:t>atom</a:t>
            </a:r>
            <a:r>
              <a:rPr lang="en-US" dirty="0" smtClean="0">
                <a:cs typeface="+mj-cs"/>
              </a:rPr>
              <a:t> in order to generate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</a:t>
            </a:r>
            <a:endParaRPr lang="en-US" cap="small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Download the </a:t>
            </a:r>
            <a:r>
              <a:rPr lang="en-US" dirty="0" err="1" smtClean="0">
                <a:cs typeface="+mj-cs"/>
              </a:rPr>
              <a:t>lastest</a:t>
            </a:r>
            <a:r>
              <a:rPr lang="en-US" dirty="0" smtClean="0">
                <a:cs typeface="+mj-cs"/>
              </a:rPr>
              <a:t> version of the </a:t>
            </a:r>
            <a:r>
              <a:rPr lang="en-US" cap="small" dirty="0" smtClean="0">
                <a:cs typeface="+mj-cs"/>
              </a:rPr>
              <a:t>atom</a:t>
            </a:r>
            <a:r>
              <a:rPr lang="en-US" dirty="0" smtClean="0">
                <a:cs typeface="+mj-cs"/>
              </a:rPr>
              <a:t> code to generate the pseudopotentials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cap="small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format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998538"/>
            <a:ext cx="91440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Regarding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cap="small" dirty="0" err="1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atom</a:t>
            </a:r>
            <a:r>
              <a:rPr lang="es-ES" sz="20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code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if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you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are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an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academic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user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, can be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downloaded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from</a:t>
            </a:r>
            <a:r>
              <a:rPr lang="es-E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:</a:t>
            </a:r>
            <a:endParaRPr lang="es-ES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srgbClr val="00B0F0"/>
                </a:solidFill>
                <a:ea typeface="ＭＳ Ｐゴシック" charset="0"/>
                <a:cs typeface="ＭＳ Ｐゴシック" charset="0"/>
                <a:hlinkClick r:id="rId3"/>
              </a:rPr>
              <a:t>https://departments.icmab.es/leem/siesta</a:t>
            </a:r>
            <a:endParaRPr lang="es-ES" sz="2400" b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endParaRPr lang="es-ES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And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follow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link to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Pseudopotentials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. </a:t>
            </a:r>
          </a:p>
          <a:p>
            <a:pPr algn="ctr" eaLnBrk="1" hangingPunct="1">
              <a:defRPr/>
            </a:pP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Then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if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you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qualify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accept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that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you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are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an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academic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user</a:t>
            </a:r>
            <a:endParaRPr lang="es-ES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version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we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shall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compile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here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atom-4.2.6.tgz</a:t>
            </a:r>
          </a:p>
          <a:p>
            <a:pPr algn="ctr" eaLnBrk="1" hangingPunct="1">
              <a:defRPr/>
            </a:pP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Copy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this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tar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ball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to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lib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directory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unpack</a:t>
            </a:r>
            <a:r>
              <a:rPr lang="es-E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it</a:t>
            </a:r>
            <a:endParaRPr lang="es-ES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s-ES" sz="2000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			$</a:t>
            </a:r>
            <a:r>
              <a:rPr lang="es-ES" sz="2000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cp</a:t>
            </a:r>
            <a:r>
              <a:rPr lang="es-ES" sz="2000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atom-4.2.6.tgz $HOME/</a:t>
            </a:r>
            <a:r>
              <a:rPr lang="es-ES" sz="2000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lib</a:t>
            </a:r>
            <a:endParaRPr lang="es-ES" sz="2000" b="1" dirty="0">
              <a:solidFill>
                <a:srgbClr val="00FFFF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s-ES" sz="2000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			</a:t>
            </a:r>
          </a:p>
          <a:p>
            <a:pPr algn="ctr" eaLnBrk="1" hangingPunct="1">
              <a:defRPr/>
            </a:pPr>
            <a:endParaRPr lang="es-ES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4343400"/>
            <a:ext cx="9144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To compile </a:t>
            </a:r>
            <a:r>
              <a:rPr lang="es-ES_tradnl" b="1" dirty="0" err="1">
                <a:solidFill>
                  <a:schemeClr val="bg1"/>
                </a:solidFill>
              </a:rPr>
              <a:t>it</a:t>
            </a:r>
            <a:r>
              <a:rPr lang="es-ES_tradnl" b="1" dirty="0">
                <a:solidFill>
                  <a:schemeClr val="bg1"/>
                </a:solidFill>
              </a:rPr>
              <a:t>, </a:t>
            </a:r>
            <a:r>
              <a:rPr lang="es-ES_tradnl" b="1" dirty="0" err="1">
                <a:solidFill>
                  <a:schemeClr val="bg1"/>
                </a:solidFill>
              </a:rPr>
              <a:t>you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need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>
                <a:solidFill>
                  <a:schemeClr val="bg1"/>
                </a:solidFill>
              </a:rPr>
              <a:t>xmlf90</a:t>
            </a:r>
            <a:r>
              <a:rPr lang="es-ES_tradnl" b="1" dirty="0">
                <a:solidFill>
                  <a:schemeClr val="bg1"/>
                </a:solidFill>
              </a:rPr>
              <a:t> and </a:t>
            </a:r>
            <a:r>
              <a:rPr lang="es-ES_tradnl" b="1" cap="small" dirty="0" err="1">
                <a:solidFill>
                  <a:schemeClr val="bg1"/>
                </a:solidFill>
              </a:rPr>
              <a:t>libgridxc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libraries</a:t>
            </a:r>
            <a:r>
              <a:rPr lang="es-ES_tradnl" b="1" dirty="0">
                <a:solidFill>
                  <a:schemeClr val="bg1"/>
                </a:solidFill>
              </a:rPr>
              <a:t>, </a:t>
            </a:r>
            <a:r>
              <a:rPr lang="es-ES_tradnl" b="1" dirty="0" err="1">
                <a:solidFill>
                  <a:schemeClr val="bg1"/>
                </a:solidFill>
              </a:rPr>
              <a:t>but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both</a:t>
            </a:r>
            <a:r>
              <a:rPr lang="es-ES_tradnl" b="1" dirty="0">
                <a:solidFill>
                  <a:schemeClr val="bg1"/>
                </a:solidFill>
              </a:rPr>
              <a:t> of </a:t>
            </a:r>
            <a:r>
              <a:rPr lang="es-ES_tradnl" b="1" dirty="0" err="1">
                <a:solidFill>
                  <a:schemeClr val="bg1"/>
                </a:solidFill>
              </a:rPr>
              <a:t>them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have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been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previously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compiled</a:t>
            </a:r>
            <a:r>
              <a:rPr lang="es-ES_tradnl" b="1" dirty="0">
                <a:solidFill>
                  <a:schemeClr val="bg1"/>
                </a:solidFill>
              </a:rPr>
              <a:t>, and </a:t>
            </a:r>
            <a:r>
              <a:rPr lang="es-ES_tradnl" b="1" dirty="0" err="1">
                <a:solidFill>
                  <a:schemeClr val="bg1"/>
                </a:solidFill>
              </a:rPr>
              <a:t>we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have</a:t>
            </a:r>
            <a:r>
              <a:rPr lang="es-ES_tradnl" b="1" dirty="0">
                <a:solidFill>
                  <a:schemeClr val="bg1"/>
                </a:solidFill>
              </a:rPr>
              <a:t> prepare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arch.make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invoking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them</a:t>
            </a:r>
            <a:r>
              <a:rPr lang="es-ES_tradnl" b="1" dirty="0">
                <a:solidFill>
                  <a:schemeClr val="bg1"/>
                </a:solidFill>
              </a:rPr>
              <a:t> at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time of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>
                <a:solidFill>
                  <a:schemeClr val="bg1"/>
                </a:solidFill>
              </a:rPr>
              <a:t>siesta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compilation</a:t>
            </a:r>
            <a:r>
              <a:rPr lang="es-ES_tradnl" b="1" dirty="0">
                <a:solidFill>
                  <a:schemeClr val="bg1"/>
                </a:solidFill>
              </a:rPr>
              <a:t>.</a:t>
            </a:r>
          </a:p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So </a:t>
            </a:r>
            <a:r>
              <a:rPr lang="es-ES_tradnl" b="1" dirty="0" err="1">
                <a:solidFill>
                  <a:schemeClr val="bg1"/>
                </a:solidFill>
              </a:rPr>
              <a:t>we</a:t>
            </a:r>
            <a:r>
              <a:rPr lang="es-ES_tradnl" b="1" dirty="0">
                <a:solidFill>
                  <a:schemeClr val="bg1"/>
                </a:solidFill>
              </a:rPr>
              <a:t> can use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same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arch.make</a:t>
            </a:r>
            <a:r>
              <a:rPr lang="es-ES_tradnl" b="1" dirty="0">
                <a:solidFill>
                  <a:schemeClr val="bg1"/>
                </a:solidFill>
              </a:rPr>
              <a:t> file </a:t>
            </a:r>
            <a:r>
              <a:rPr lang="es-ES_tradnl" b="1" dirty="0" err="1">
                <a:solidFill>
                  <a:schemeClr val="bg1"/>
                </a:solidFill>
              </a:rPr>
              <a:t>we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used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>
                <a:solidFill>
                  <a:schemeClr val="bg1"/>
                </a:solidFill>
              </a:rPr>
              <a:t>siesta</a:t>
            </a:r>
          </a:p>
          <a:p>
            <a:pPr algn="ctr">
              <a:defRPr/>
            </a:pP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81924" name="Agrupar 3"/>
          <p:cNvGrpSpPr>
            <a:grpSpLocks/>
          </p:cNvGrpSpPr>
          <p:nvPr/>
        </p:nvGrpSpPr>
        <p:grpSpPr bwMode="auto">
          <a:xfrm>
            <a:off x="2019300" y="5715000"/>
            <a:ext cx="5105400" cy="1066800"/>
            <a:chOff x="2019300" y="5791200"/>
            <a:chExt cx="5105400" cy="1066800"/>
          </a:xfrm>
        </p:grpSpPr>
        <p:sp>
          <p:nvSpPr>
            <p:cNvPr id="6" name="Rectángulo 5"/>
            <p:cNvSpPr/>
            <p:nvPr/>
          </p:nvSpPr>
          <p:spPr bwMode="auto">
            <a:xfrm>
              <a:off x="2019300" y="5791200"/>
              <a:ext cx="5105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81926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840" y="5791200"/>
              <a:ext cx="4950760" cy="102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psop</a:t>
            </a:r>
            <a:r>
              <a:rPr lang="en-US" cap="small" dirty="0" smtClean="0">
                <a:cs typeface="+mj-cs"/>
              </a:rPr>
              <a:t/>
            </a:r>
            <a:br>
              <a:rPr lang="en-US" cap="small" dirty="0" smtClean="0">
                <a:cs typeface="+mj-cs"/>
              </a:rPr>
            </a:br>
            <a:r>
              <a:rPr lang="en-US" dirty="0" smtClean="0">
                <a:cs typeface="+mj-cs"/>
              </a:rPr>
              <a:t>in order to generate fully non-local pseudopotentials from </a:t>
            </a:r>
            <a:r>
              <a:rPr lang="en-US" dirty="0" err="1" smtClean="0">
                <a:cs typeface="+mj-cs"/>
              </a:rPr>
              <a:t>semilocal</a:t>
            </a:r>
            <a:r>
              <a:rPr lang="en-US" dirty="0" smtClean="0">
                <a:cs typeface="+mj-cs"/>
              </a:rPr>
              <a:t> pseudopotentials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</a:t>
            </a:r>
            <a:endParaRPr lang="en-US" cap="small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Compilation of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 smtClean="0">
                <a:cs typeface="+mj-cs"/>
              </a:rPr>
              <a:t>psop</a:t>
            </a:r>
            <a:endParaRPr lang="en-US" cap="small" dirty="0" smtClean="0">
              <a:cs typeface="+mj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990600"/>
            <a:ext cx="9144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chemeClr val="bg1"/>
                </a:solidFill>
                <a:latin typeface="+mn-lt"/>
              </a:rPr>
              <a:t>Finally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we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need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to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install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standalone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program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s-ES_tradnl" b="1" cap="small" dirty="0" err="1">
                <a:solidFill>
                  <a:schemeClr val="bg1"/>
                </a:solidFill>
                <a:latin typeface="+mn-lt"/>
              </a:rPr>
              <a:t>psop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) to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generate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from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a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pseudopotential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file holding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semilocal-potential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information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a full non-local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operator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classic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cap="small" dirty="0">
                <a:solidFill>
                  <a:schemeClr val="bg1"/>
                </a:solidFill>
                <a:latin typeface="+mn-lt"/>
              </a:rPr>
              <a:t>siesta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style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special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local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part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, plus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Kleynman-Bylander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projectors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).</a:t>
            </a:r>
          </a:p>
          <a:p>
            <a:pPr algn="ctr">
              <a:defRPr/>
            </a:pP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information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produced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in XML, in a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form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compatible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with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PSML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format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382111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This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program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is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included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cap="small" dirty="0">
                <a:solidFill>
                  <a:schemeClr val="bg1"/>
                </a:solidFill>
                <a:latin typeface="+mn-lt"/>
              </a:rPr>
              <a:t>siesta</a:t>
            </a:r>
            <a:r>
              <a:rPr lang="es-ES_tradnl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bg1"/>
                </a:solidFill>
                <a:latin typeface="+mn-lt"/>
              </a:rPr>
              <a:t>tree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6020" name="Agrupar 3"/>
          <p:cNvGrpSpPr>
            <a:grpSpLocks/>
          </p:cNvGrpSpPr>
          <p:nvPr/>
        </p:nvGrpSpPr>
        <p:grpSpPr bwMode="auto">
          <a:xfrm>
            <a:off x="1981200" y="4648200"/>
            <a:ext cx="5181600" cy="609600"/>
            <a:chOff x="1981200" y="4648200"/>
            <a:chExt cx="5181600" cy="6096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981200" y="4648200"/>
              <a:ext cx="5181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86022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724400"/>
              <a:ext cx="4932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in order to read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files</a:t>
            </a:r>
            <a:endParaRPr lang="en-US" cap="small" dirty="0" smtClean="0"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609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Download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abinit</a:t>
            </a:r>
            <a:r>
              <a:rPr lang="es-ES_tradnl" b="1" dirty="0" smtClean="0">
                <a:solidFill>
                  <a:schemeClr val="bg1"/>
                </a:solidFill>
              </a:rPr>
              <a:t>, at </a:t>
            </a:r>
            <a:r>
              <a:rPr lang="es-ES_tradnl" b="1" dirty="0" err="1" smtClean="0">
                <a:solidFill>
                  <a:schemeClr val="bg1"/>
                </a:solidFill>
              </a:rPr>
              <a:t>least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version</a:t>
            </a:r>
            <a:r>
              <a:rPr lang="es-ES_tradnl" b="1" dirty="0" smtClean="0">
                <a:solidFill>
                  <a:schemeClr val="bg1"/>
                </a:solidFill>
              </a:rPr>
              <a:t> 8.8.1, </a:t>
            </a:r>
            <a:r>
              <a:rPr lang="es-ES_tradnl" b="1" dirty="0" err="1" smtClean="0">
                <a:solidFill>
                  <a:schemeClr val="bg1"/>
                </a:solidFill>
              </a:rPr>
              <a:t>from</a:t>
            </a:r>
            <a:endParaRPr lang="es-ES_tradnl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http://</a:t>
            </a:r>
            <a:r>
              <a:rPr lang="es-ES_tradnl" b="1" dirty="0" err="1" smtClean="0">
                <a:solidFill>
                  <a:schemeClr val="bg1"/>
                </a:solidFill>
              </a:rPr>
              <a:t>www.abinit.org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0700" y="13832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After</a:t>
            </a:r>
            <a:r>
              <a:rPr lang="es-ES_tradnl" b="1" dirty="0" smtClean="0">
                <a:solidFill>
                  <a:schemeClr val="bg1"/>
                </a:solidFill>
              </a:rPr>
              <a:t> untar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package</a:t>
            </a:r>
            <a:r>
              <a:rPr lang="es-ES_tradnl" b="1" dirty="0" smtClean="0">
                <a:solidFill>
                  <a:schemeClr val="bg1"/>
                </a:solidFill>
              </a:rPr>
              <a:t>, </a:t>
            </a:r>
            <a:r>
              <a:rPr lang="es-ES_tradnl" b="1" dirty="0" err="1" smtClean="0">
                <a:solidFill>
                  <a:schemeClr val="bg1"/>
                </a:solidFill>
              </a:rPr>
              <a:t>type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3505200" y="1752600"/>
            <a:ext cx="2133600" cy="1092200"/>
            <a:chOff x="3505200" y="1905000"/>
            <a:chExt cx="2133600" cy="1092200"/>
          </a:xfrm>
        </p:grpSpPr>
        <p:sp>
          <p:nvSpPr>
            <p:cNvPr id="7" name="Rectángulo 6"/>
            <p:cNvSpPr/>
            <p:nvPr/>
          </p:nvSpPr>
          <p:spPr>
            <a:xfrm>
              <a:off x="3505200" y="1905000"/>
              <a:ext cx="2133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309" y="1905000"/>
              <a:ext cx="2079381" cy="109220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5638800" y="22008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This</a:t>
            </a:r>
            <a:r>
              <a:rPr lang="es-ES_tradnl" b="1" dirty="0" smtClean="0">
                <a:solidFill>
                  <a:schemeClr val="bg1"/>
                </a:solidFill>
              </a:rPr>
              <a:t> file </a:t>
            </a:r>
            <a:r>
              <a:rPr lang="es-ES_tradnl" b="1" dirty="0" err="1" smtClean="0">
                <a:solidFill>
                  <a:schemeClr val="bg1"/>
                </a:solidFill>
              </a:rPr>
              <a:t>contains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instructions</a:t>
            </a:r>
            <a:r>
              <a:rPr lang="es-ES_tradnl" b="1" dirty="0" smtClean="0">
                <a:solidFill>
                  <a:schemeClr val="bg1"/>
                </a:solidFill>
              </a:rPr>
              <a:t> to configure and compile </a:t>
            </a:r>
            <a:r>
              <a:rPr lang="es-ES_tradnl" b="1" dirty="0" err="1" smtClean="0">
                <a:solidFill>
                  <a:schemeClr val="bg1"/>
                </a:solidFill>
              </a:rPr>
              <a:t>abinit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with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psml</a:t>
            </a:r>
            <a:endParaRPr lang="es-ES_tradnl" b="1" cap="small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5105400" y="26670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/>
          <p:cNvGrpSpPr/>
          <p:nvPr/>
        </p:nvGrpSpPr>
        <p:grpSpPr>
          <a:xfrm>
            <a:off x="901700" y="3733800"/>
            <a:ext cx="3670300" cy="2895600"/>
            <a:chOff x="901700" y="3733800"/>
            <a:chExt cx="3670300" cy="2895600"/>
          </a:xfrm>
        </p:grpSpPr>
        <p:sp>
          <p:nvSpPr>
            <p:cNvPr id="15" name="Rectángulo 14"/>
            <p:cNvSpPr/>
            <p:nvPr/>
          </p:nvSpPr>
          <p:spPr>
            <a:xfrm>
              <a:off x="914400" y="3733800"/>
              <a:ext cx="3657600" cy="289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700" y="3746500"/>
              <a:ext cx="3670300" cy="2882900"/>
            </a:xfrm>
            <a:prstGeom prst="rect">
              <a:avLst/>
            </a:prstGeom>
          </p:spPr>
        </p:pic>
      </p:grpSp>
      <p:sp>
        <p:nvSpPr>
          <p:cNvPr id="18" name="CuadroTexto 17"/>
          <p:cNvSpPr txBox="1"/>
          <p:nvPr/>
        </p:nvSpPr>
        <p:spPr>
          <a:xfrm>
            <a:off x="4572000" y="37015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Point to </a:t>
            </a:r>
            <a:r>
              <a:rPr lang="es-ES_tradnl" b="1" dirty="0" err="1" smtClean="0">
                <a:solidFill>
                  <a:schemeClr val="bg1"/>
                </a:solidFill>
              </a:rPr>
              <a:t>your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compilers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572000" y="4278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Add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compilation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flags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720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Tell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abinit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that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will</a:t>
            </a:r>
            <a:r>
              <a:rPr lang="es-ES_tradnl" b="1" dirty="0" smtClean="0">
                <a:solidFill>
                  <a:schemeClr val="bg1"/>
                </a:solidFill>
              </a:rPr>
              <a:t> link </a:t>
            </a:r>
            <a:r>
              <a:rPr lang="es-ES_tradnl" b="1" dirty="0" err="1" smtClean="0">
                <a:solidFill>
                  <a:schemeClr val="bg1"/>
                </a:solidFill>
              </a:rPr>
              <a:t>against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psml</a:t>
            </a:r>
            <a:r>
              <a:rPr lang="es-ES_tradnl" b="1" dirty="0" smtClean="0">
                <a:solidFill>
                  <a:schemeClr val="bg1"/>
                </a:solidFill>
              </a:rPr>
              <a:t> and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libxc</a:t>
            </a:r>
            <a:r>
              <a:rPr lang="es-ES_tradnl" b="1" dirty="0" smtClean="0">
                <a:solidFill>
                  <a:schemeClr val="bg1"/>
                </a:solidFill>
              </a:rPr>
              <a:t> (</a:t>
            </a:r>
            <a:r>
              <a:rPr lang="es-ES_tradnl" b="1" dirty="0" err="1" smtClean="0">
                <a:solidFill>
                  <a:schemeClr val="bg1"/>
                </a:solidFill>
              </a:rPr>
              <a:t>previously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compiled</a:t>
            </a:r>
            <a:r>
              <a:rPr lang="es-ES_tradnl" b="1" dirty="0" smtClean="0">
                <a:solidFill>
                  <a:schemeClr val="bg1"/>
                </a:solidFill>
              </a:rPr>
              <a:t>)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572000" y="5498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Point to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corresponding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libraries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572000" y="627173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Define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prefix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directory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where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abinit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executable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will</a:t>
            </a:r>
            <a:r>
              <a:rPr lang="es-ES_tradnl" b="1" dirty="0" smtClean="0">
                <a:solidFill>
                  <a:schemeClr val="bg1"/>
                </a:solidFill>
              </a:rPr>
              <a:t> be </a:t>
            </a:r>
            <a:r>
              <a:rPr lang="es-ES_tradnl" b="1" dirty="0" err="1" smtClean="0">
                <a:solidFill>
                  <a:schemeClr val="bg1"/>
                </a:solidFill>
              </a:rPr>
              <a:t>finally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stored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572000" y="5879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Point to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linear algebra </a:t>
            </a:r>
            <a:r>
              <a:rPr lang="es-ES_tradnl" b="1" dirty="0" err="1" smtClean="0">
                <a:solidFill>
                  <a:schemeClr val="bg1"/>
                </a:solidFill>
              </a:rPr>
              <a:t>libraries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752600" y="30874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psml.ac</a:t>
            </a:r>
            <a:r>
              <a:rPr lang="es-ES_tradnl" b="1" dirty="0" smtClean="0">
                <a:solidFill>
                  <a:schemeClr val="bg1"/>
                </a:solidFill>
              </a:rPr>
              <a:t> file </a:t>
            </a:r>
            <a:r>
              <a:rPr lang="es-ES_tradnl" b="1" dirty="0" err="1" smtClean="0">
                <a:solidFill>
                  <a:schemeClr val="bg1"/>
                </a:solidFill>
              </a:rPr>
              <a:t>should</a:t>
            </a:r>
            <a:r>
              <a:rPr lang="es-ES_tradnl" b="1" dirty="0" smtClean="0">
                <a:solidFill>
                  <a:schemeClr val="bg1"/>
                </a:solidFill>
              </a:rPr>
              <a:t> look </a:t>
            </a:r>
            <a:r>
              <a:rPr lang="es-ES_tradnl" b="1" dirty="0" err="1" smtClean="0">
                <a:solidFill>
                  <a:schemeClr val="bg1"/>
                </a:solidFill>
              </a:rPr>
              <a:t>like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something</a:t>
            </a:r>
            <a:r>
              <a:rPr lang="es-ES_tradnl" b="1" dirty="0" smtClean="0">
                <a:solidFill>
                  <a:schemeClr val="bg1"/>
                </a:solidFill>
              </a:rPr>
              <a:t> as (</a:t>
            </a:r>
            <a:r>
              <a:rPr lang="es-ES_tradnl" b="1" dirty="0" err="1" smtClean="0">
                <a:solidFill>
                  <a:schemeClr val="bg1"/>
                </a:solidFill>
              </a:rPr>
              <a:t>we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assume</a:t>
            </a:r>
            <a:r>
              <a:rPr lang="es-ES_tradnl" b="1" dirty="0" smtClean="0">
                <a:solidFill>
                  <a:schemeClr val="bg1"/>
                </a:solidFill>
              </a:rPr>
              <a:t> a serial </a:t>
            </a:r>
            <a:r>
              <a:rPr lang="es-ES_tradnl" b="1" dirty="0" err="1" smtClean="0">
                <a:solidFill>
                  <a:schemeClr val="bg1"/>
                </a:solidFill>
              </a:rPr>
              <a:t>compilation</a:t>
            </a:r>
            <a:r>
              <a:rPr lang="es-ES_tradnl" b="1" dirty="0" smtClean="0">
                <a:solidFill>
                  <a:schemeClr val="bg1"/>
                </a:solidFill>
              </a:rPr>
              <a:t>)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in order to read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files</a:t>
            </a:r>
            <a:endParaRPr lang="en-US" cap="small" dirty="0" smtClean="0">
              <a:cs typeface="+mj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To compile and run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tests</a:t>
            </a:r>
            <a:r>
              <a:rPr lang="es-ES_tradnl" b="1" dirty="0" smtClean="0">
                <a:solidFill>
                  <a:schemeClr val="bg1"/>
                </a:solidFill>
              </a:rPr>
              <a:t>, </a:t>
            </a:r>
            <a:r>
              <a:rPr lang="es-ES_tradnl" b="1" dirty="0" err="1" smtClean="0">
                <a:solidFill>
                  <a:schemeClr val="bg1"/>
                </a:solidFill>
              </a:rPr>
              <a:t>type</a:t>
            </a: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242930" y="3200400"/>
            <a:ext cx="4691270" cy="1371600"/>
            <a:chOff x="2971800" y="2438400"/>
            <a:chExt cx="4691270" cy="1371600"/>
          </a:xfrm>
        </p:grpSpPr>
        <p:sp>
          <p:nvSpPr>
            <p:cNvPr id="15" name="Rectángulo 14"/>
            <p:cNvSpPr/>
            <p:nvPr/>
          </p:nvSpPr>
          <p:spPr>
            <a:xfrm>
              <a:off x="3048000" y="2514600"/>
              <a:ext cx="44196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2438400"/>
              <a:ext cx="469127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4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24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Preliminary notes in the installation of </a:t>
            </a:r>
            <a:r>
              <a:rPr lang="en-US" smtClean="0">
                <a:cs typeface="+mj-cs"/>
              </a:rPr>
              <a:t>the libraries and codes</a:t>
            </a:r>
            <a:endParaRPr lang="en-US" dirty="0" smtClean="0">
              <a:cs typeface="+mj-cs"/>
            </a:endParaRPr>
          </a:p>
        </p:txBody>
      </p:sp>
      <p:sp>
        <p:nvSpPr>
          <p:cNvPr id="20482" name="CuadroTexto 2"/>
          <p:cNvSpPr txBox="1">
            <a:spLocks noChangeArrowheads="1"/>
          </p:cNvSpPr>
          <p:nvPr/>
        </p:nvSpPr>
        <p:spPr bwMode="auto">
          <a:xfrm>
            <a:off x="762000" y="13716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Installation processes might change from one platform to another, or be dependent on the compiler</a:t>
            </a:r>
          </a:p>
        </p:txBody>
      </p:sp>
      <p:sp>
        <p:nvSpPr>
          <p:cNvPr id="20483" name="CuadroTexto 8"/>
          <p:cNvSpPr txBox="1">
            <a:spLocks noChangeArrowheads="1"/>
          </p:cNvSpPr>
          <p:nvPr/>
        </p:nvSpPr>
        <p:spPr bwMode="auto">
          <a:xfrm>
            <a:off x="762000" y="2428875"/>
            <a:ext cx="762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For the sake of simplicity, we shall assume that all the required libraries will be compiled locally in a directory lib, directly beneath the $HOME directory</a:t>
            </a:r>
          </a:p>
        </p:txBody>
      </p:sp>
      <p:sp>
        <p:nvSpPr>
          <p:cNvPr id="20484" name="CuadroTexto 9"/>
          <p:cNvSpPr txBox="1">
            <a:spLocks noChangeArrowheads="1"/>
          </p:cNvSpPr>
          <p:nvPr/>
        </p:nvSpPr>
        <p:spPr bwMode="auto">
          <a:xfrm>
            <a:off x="3162300" y="36576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rgbClr val="00FFFF"/>
                </a:solidFill>
              </a:rPr>
              <a:t>$cd $HOME</a:t>
            </a:r>
          </a:p>
          <a:p>
            <a:pPr algn="ctr"/>
            <a:r>
              <a:rPr lang="es-ES_tradnl" altLang="es-ES_tradnl" b="1">
                <a:solidFill>
                  <a:srgbClr val="00FFFF"/>
                </a:solidFill>
              </a:rPr>
              <a:t>$mkdir lib</a:t>
            </a:r>
          </a:p>
        </p:txBody>
      </p:sp>
      <p:sp>
        <p:nvSpPr>
          <p:cNvPr id="20485" name="CuadroTexto 12"/>
          <p:cNvSpPr txBox="1">
            <a:spLocks noChangeArrowheads="1"/>
          </p:cNvSpPr>
          <p:nvPr/>
        </p:nvSpPr>
        <p:spPr bwMode="auto">
          <a:xfrm>
            <a:off x="-15875" y="5105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All procedures described here have been tested on a Mac with gfortran compiler</a:t>
            </a:r>
          </a:p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 Might be you have to change them slightly to accomodate to your platform.</a:t>
            </a:r>
          </a:p>
          <a:p>
            <a:pPr algn="ctr"/>
            <a:endParaRPr lang="es-ES_tradnl" altLang="es-ES_tradnl" b="1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Consult your local computer administrator in case you require some extra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 of the Tutorial</a:t>
            </a:r>
          </a:p>
        </p:txBody>
      </p:sp>
      <p:sp>
        <p:nvSpPr>
          <p:cNvPr id="88066" name="CuadroTexto 1"/>
          <p:cNvSpPr txBox="1">
            <a:spLocks noChangeArrowheads="1"/>
          </p:cNvSpPr>
          <p:nvPr/>
        </p:nvSpPr>
        <p:spPr bwMode="auto">
          <a:xfrm>
            <a:off x="304800" y="958850"/>
            <a:ext cx="739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rgbClr val="FFFF00"/>
                </a:solidFill>
              </a:rPr>
              <a:t>1. How to compile the different codes</a:t>
            </a:r>
          </a:p>
        </p:txBody>
      </p:sp>
      <p:sp>
        <p:nvSpPr>
          <p:cNvPr id="16387" name="CuadroTexto 7"/>
          <p:cNvSpPr txBox="1">
            <a:spLocks noChangeArrowheads="1"/>
          </p:cNvSpPr>
          <p:nvPr/>
        </p:nvSpPr>
        <p:spPr bwMode="auto">
          <a:xfrm>
            <a:off x="322263" y="3244850"/>
            <a:ext cx="773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altLang="es-ES_tradnl" b="1" dirty="0">
                <a:solidFill>
                  <a:srgbClr val="FFFF00"/>
                </a:solidFill>
              </a:rPr>
              <a:t>2.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How</a:t>
            </a:r>
            <a:r>
              <a:rPr lang="es-ES_tradnl" altLang="es-ES_tradnl" b="1" dirty="0">
                <a:solidFill>
                  <a:srgbClr val="FFFF00"/>
                </a:solidFill>
              </a:rPr>
              <a:t> to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generate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the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psml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pseudopotentials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with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oncvpsp</a:t>
            </a:r>
            <a:r>
              <a:rPr lang="es-ES_tradnl" altLang="es-ES_tradnl" b="1" dirty="0">
                <a:solidFill>
                  <a:srgbClr val="FFFF00"/>
                </a:solidFill>
              </a:rPr>
              <a:t> and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atom</a:t>
            </a:r>
            <a:endParaRPr lang="es-ES_tradnl" altLang="es-ES_tradnl" b="1" cap="small" dirty="0">
              <a:solidFill>
                <a:srgbClr val="FFFF00"/>
              </a:solidFill>
            </a:endParaRP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320675" y="4876800"/>
            <a:ext cx="773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altLang="es-ES_tradnl" b="1" dirty="0">
                <a:solidFill>
                  <a:srgbClr val="FFFF00"/>
                </a:solidFill>
              </a:rPr>
              <a:t>3.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How</a:t>
            </a:r>
            <a:r>
              <a:rPr lang="es-ES_tradnl" altLang="es-ES_tradnl" b="1" dirty="0">
                <a:solidFill>
                  <a:srgbClr val="FFFF00"/>
                </a:solidFill>
              </a:rPr>
              <a:t> to run </a:t>
            </a:r>
            <a:r>
              <a:rPr lang="es-ES_tradnl" altLang="es-ES_tradnl" b="1" cap="small" dirty="0">
                <a:solidFill>
                  <a:srgbClr val="FFFF00"/>
                </a:solidFill>
              </a:rPr>
              <a:t>siesta</a:t>
            </a:r>
            <a:r>
              <a:rPr lang="es-ES_tradnl" altLang="es-ES_tradnl" b="1" dirty="0">
                <a:solidFill>
                  <a:srgbClr val="FFFF00"/>
                </a:solidFill>
              </a:rPr>
              <a:t> and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abinit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with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the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same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pseudopotentials</a:t>
            </a:r>
            <a:endParaRPr lang="es-ES_tradnl" altLang="es-ES_tradnl" b="1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76200" y="1492250"/>
            <a:ext cx="47609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FFFF"/>
                </a:solidFill>
              </a:rPr>
              <a:t>Two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codes</a:t>
            </a:r>
            <a:r>
              <a:rPr lang="es-ES_tradnl" b="1" dirty="0">
                <a:solidFill>
                  <a:srgbClr val="00FFFF"/>
                </a:solidFill>
              </a:rPr>
              <a:t> to </a:t>
            </a:r>
            <a:r>
              <a:rPr lang="es-ES_tradnl" b="1" dirty="0" err="1">
                <a:solidFill>
                  <a:srgbClr val="00FFFF"/>
                </a:solidFill>
              </a:rPr>
              <a:t>generate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pseudopotentials</a:t>
            </a:r>
            <a:r>
              <a:rPr lang="es-ES_tradnl" b="1" dirty="0">
                <a:solidFill>
                  <a:srgbClr val="00FFFF"/>
                </a:solidFill>
              </a:rPr>
              <a:t>: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atom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www.icmab.es</a:t>
            </a:r>
            <a:r>
              <a:rPr lang="es-ES_tradnl" sz="1200" b="1" dirty="0">
                <a:solidFill>
                  <a:srgbClr val="FFC000"/>
                </a:solidFill>
              </a:rPr>
              <a:t>/siesta/</a:t>
            </a:r>
            <a:r>
              <a:rPr lang="es-ES_tradnl" sz="1200" b="1" dirty="0" err="1">
                <a:solidFill>
                  <a:srgbClr val="FFC000"/>
                </a:solidFill>
              </a:rPr>
              <a:t>Pseudopotentials</a:t>
            </a:r>
            <a:r>
              <a:rPr lang="es-ES_tradnl" sz="1200" b="1" dirty="0">
                <a:solidFill>
                  <a:srgbClr val="FFC000"/>
                </a:solidFill>
              </a:rPr>
              <a:t>)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o</a:t>
            </a:r>
            <a:r>
              <a:rPr lang="es-ES_tradnl" b="1" cap="small" dirty="0" err="1" smtClean="0">
                <a:solidFill>
                  <a:srgbClr val="00FFFF"/>
                </a:solidFill>
              </a:rPr>
              <a:t>ncvpsp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www.quantum-simulation.org</a:t>
            </a:r>
            <a:r>
              <a:rPr lang="es-ES_tradnl" sz="1200" b="1" dirty="0">
                <a:solidFill>
                  <a:srgbClr val="FFC000"/>
                </a:solidFill>
              </a:rPr>
              <a:t>/</a:t>
            </a:r>
            <a:r>
              <a:rPr lang="es-ES_tradnl" sz="1200" b="1" dirty="0" err="1">
                <a:solidFill>
                  <a:srgbClr val="FFC000"/>
                </a:solidFill>
              </a:rPr>
              <a:t>potentials</a:t>
            </a:r>
            <a:r>
              <a:rPr lang="es-ES_tradnl" sz="1200" b="1" dirty="0">
                <a:solidFill>
                  <a:srgbClr val="FFC000"/>
                </a:solidFill>
              </a:rPr>
              <a:t>/sg15_oncv/)</a:t>
            </a:r>
          </a:p>
          <a:p>
            <a:pPr algn="ctr">
              <a:defRPr/>
            </a:pPr>
            <a:endParaRPr lang="es-ES_tradnl" sz="1200" b="1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450" y="1492250"/>
            <a:ext cx="42291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FFFF"/>
                </a:solidFill>
              </a:rPr>
              <a:t>Two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client</a:t>
            </a:r>
            <a:r>
              <a:rPr lang="es-ES_tradnl" b="1" dirty="0">
                <a:solidFill>
                  <a:srgbClr val="00FFFF"/>
                </a:solidFill>
              </a:rPr>
              <a:t> S</a:t>
            </a:r>
            <a:r>
              <a:rPr lang="es-ES_tradnl" b="1" dirty="0" smtClean="0">
                <a:solidFill>
                  <a:srgbClr val="00FFFF"/>
                </a:solidFill>
              </a:rPr>
              <a:t>olid </a:t>
            </a:r>
            <a:r>
              <a:rPr lang="es-ES_tradnl" b="1" dirty="0" err="1">
                <a:solidFill>
                  <a:srgbClr val="00FFFF"/>
                </a:solidFill>
              </a:rPr>
              <a:t>S</a:t>
            </a:r>
            <a:r>
              <a:rPr lang="es-ES_tradnl" b="1" dirty="0" err="1" smtClean="0">
                <a:solidFill>
                  <a:srgbClr val="00FFFF"/>
                </a:solidFill>
              </a:rPr>
              <a:t>tate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Physic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codes</a:t>
            </a:r>
            <a:endParaRPr lang="es-ES_tradnl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cap="small" dirty="0">
                <a:solidFill>
                  <a:srgbClr val="00FFFF"/>
                </a:solidFill>
              </a:rPr>
              <a:t>siesta</a:t>
            </a: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www.icmab.es</a:t>
            </a:r>
            <a:r>
              <a:rPr lang="es-ES_tradnl" sz="1200" b="1" dirty="0">
                <a:solidFill>
                  <a:srgbClr val="FFC000"/>
                </a:solidFill>
              </a:rPr>
              <a:t>/siesta)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a</a:t>
            </a:r>
            <a:r>
              <a:rPr lang="es-ES_tradnl" b="1" cap="small" dirty="0" err="1" smtClean="0">
                <a:solidFill>
                  <a:srgbClr val="00FFFF"/>
                </a:solidFill>
              </a:rPr>
              <a:t>binit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www.abinit.org</a:t>
            </a:r>
            <a:r>
              <a:rPr lang="es-ES_tradnl" sz="12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5800" y="52972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mtClean="0">
                <a:solidFill>
                  <a:srgbClr val="00FFFF"/>
                </a:solidFill>
                <a:latin typeface="+mn-lt"/>
              </a:rPr>
              <a:t>Test 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convergence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a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numerical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atomic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orbital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basis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set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with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respect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to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asymptotic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limit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a converged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basis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plane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waves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85800" y="5950909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mtClean="0">
                <a:solidFill>
                  <a:srgbClr val="00FFFF"/>
                </a:solidFill>
                <a:latin typeface="+mn-lt"/>
              </a:rPr>
              <a:t>Compute </a:t>
            </a:r>
            <a:r>
              <a:rPr lang="es-ES_tradnl" b="1" dirty="0" err="1" smtClean="0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 smtClean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equation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-of-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state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(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energy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versus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volume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profiles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)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for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elemental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crystals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, a test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that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has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been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proposed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as a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benchmark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for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comparison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different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codes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6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How to generate a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pseudopotential with </a:t>
            </a:r>
            <a:r>
              <a:rPr lang="en-US" cap="small" dirty="0" err="1" smtClean="0">
                <a:cs typeface="+mj-cs"/>
              </a:rPr>
              <a:t>oncvpsp</a:t>
            </a:r>
            <a:endParaRPr lang="en-US" cap="small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generate a pseudopotential with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format</a:t>
            </a:r>
          </a:p>
        </p:txBody>
      </p:sp>
      <p:pic>
        <p:nvPicPr>
          <p:cNvPr id="94210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68" y="3080413"/>
            <a:ext cx="5275263" cy="347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CuadroTexto 7"/>
          <p:cNvSpPr txBox="1">
            <a:spLocks noChangeArrowheads="1"/>
          </p:cNvSpPr>
          <p:nvPr/>
        </p:nvSpPr>
        <p:spPr bwMode="auto">
          <a:xfrm>
            <a:off x="2133600" y="914400"/>
            <a:ext cx="487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rgbClr val="FFFF00"/>
                </a:solidFill>
              </a:rPr>
              <a:t>http://www.pseudo-dojo.org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752600" y="1295400"/>
            <a:ext cx="5610225" cy="1475229"/>
            <a:chOff x="1752600" y="1371600"/>
            <a:chExt cx="5610225" cy="1475229"/>
          </a:xfrm>
        </p:grpSpPr>
        <p:sp>
          <p:nvSpPr>
            <p:cNvPr id="3" name="Rectángulo 2"/>
            <p:cNvSpPr/>
            <p:nvPr/>
          </p:nvSpPr>
          <p:spPr>
            <a:xfrm>
              <a:off x="1752600" y="1371600"/>
              <a:ext cx="55626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1175" y="1371600"/>
              <a:ext cx="5581650" cy="1475229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2840308" y="2743200"/>
            <a:ext cx="34633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dirty="0"/>
              <a:t>https://</a:t>
            </a:r>
            <a:r>
              <a:rPr lang="es-ES_tradnl" dirty="0" err="1"/>
              <a:t>arxiv.org</a:t>
            </a:r>
            <a:r>
              <a:rPr lang="es-ES_tradnl" dirty="0"/>
              <a:t>/</a:t>
            </a:r>
            <a:r>
              <a:rPr lang="es-ES_tradnl" dirty="0" err="1"/>
              <a:t>abs</a:t>
            </a:r>
            <a:r>
              <a:rPr lang="es-ES_tradnl" dirty="0"/>
              <a:t>/1710.10138</a:t>
            </a:r>
          </a:p>
        </p:txBody>
      </p:sp>
    </p:spTree>
    <p:extLst>
      <p:ext uri="{BB962C8B-B14F-4D97-AF65-F5344CB8AC3E}">
        <p14:creationId xmlns:p14="http://schemas.microsoft.com/office/powerpoint/2010/main" val="6018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generate a pseudopotential with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format</a:t>
            </a:r>
          </a:p>
        </p:txBody>
      </p:sp>
      <p:sp>
        <p:nvSpPr>
          <p:cNvPr id="92162" name="CuadroTexto 7"/>
          <p:cNvSpPr txBox="1">
            <a:spLocks noChangeArrowheads="1"/>
          </p:cNvSpPr>
          <p:nvPr/>
        </p:nvSpPr>
        <p:spPr bwMode="auto">
          <a:xfrm>
            <a:off x="2133600" y="990600"/>
            <a:ext cx="487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rgbClr val="FFFF00"/>
                </a:solidFill>
              </a:rPr>
              <a:t>http://www.pseudo-dojo.org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3400" y="1600200"/>
            <a:ext cx="807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 err="1">
                <a:solidFill>
                  <a:schemeClr val="bg1"/>
                </a:solidFill>
              </a:rPr>
              <a:t>Periodic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table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with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pseudopotentials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generated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with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>
                <a:solidFill>
                  <a:schemeClr val="bg1"/>
                </a:solidFill>
              </a:rPr>
              <a:t>oncvpsp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code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92165" name="CuadroTexto 8"/>
          <p:cNvSpPr txBox="1">
            <a:spLocks noChangeArrowheads="1"/>
          </p:cNvSpPr>
          <p:nvPr/>
        </p:nvSpPr>
        <p:spPr bwMode="auto">
          <a:xfrm>
            <a:off x="533400" y="23622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chemeClr val="bg1"/>
                </a:solidFill>
              </a:rPr>
              <a:t>LDA, PBE, and PBE-sol flavors of exchange and correlation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3400" y="3124200"/>
            <a:ext cx="8305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 err="1">
                <a:solidFill>
                  <a:schemeClr val="bg1"/>
                </a:solidFill>
              </a:rPr>
              <a:t>They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have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passed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Delta-test </a:t>
            </a:r>
            <a:r>
              <a:rPr lang="es-ES_tradnl" b="1" dirty="0" err="1">
                <a:solidFill>
                  <a:schemeClr val="bg1"/>
                </a:solidFill>
              </a:rPr>
              <a:t>with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>
                <a:solidFill>
                  <a:schemeClr val="bg1"/>
                </a:solidFill>
              </a:rPr>
              <a:t>abinit</a:t>
            </a:r>
            <a:endParaRPr lang="es-ES_tradnl" b="1" cap="small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b="1" dirty="0" err="1">
                <a:solidFill>
                  <a:srgbClr val="00FFFF"/>
                </a:solidFill>
              </a:rPr>
              <a:t>Reproducibility</a:t>
            </a:r>
            <a:r>
              <a:rPr lang="es-ES_tradnl" b="1" dirty="0">
                <a:solidFill>
                  <a:srgbClr val="00FFFF"/>
                </a:solidFill>
              </a:rPr>
              <a:t> in </a:t>
            </a:r>
            <a:r>
              <a:rPr lang="es-ES_tradnl" b="1" dirty="0" err="1">
                <a:solidFill>
                  <a:srgbClr val="00FFFF"/>
                </a:solidFill>
              </a:rPr>
              <a:t>density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functional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theory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calculations</a:t>
            </a:r>
            <a:r>
              <a:rPr lang="es-ES_tradnl" b="1" dirty="0">
                <a:solidFill>
                  <a:srgbClr val="00FFFF"/>
                </a:solidFill>
              </a:rPr>
              <a:t> of </a:t>
            </a:r>
            <a:r>
              <a:rPr lang="es-ES_tradnl" b="1" dirty="0" err="1">
                <a:solidFill>
                  <a:srgbClr val="00FFFF"/>
                </a:solidFill>
              </a:rPr>
              <a:t>solids</a:t>
            </a:r>
            <a:r>
              <a:rPr lang="es-ES_tradnl" b="1" dirty="0">
                <a:solidFill>
                  <a:srgbClr val="00FFFF"/>
                </a:solidFill>
              </a:rPr>
              <a:t>.</a:t>
            </a:r>
            <a:br>
              <a:rPr lang="es-ES_tradnl" b="1" dirty="0">
                <a:solidFill>
                  <a:srgbClr val="00FFFF"/>
                </a:solidFill>
              </a:rPr>
            </a:br>
            <a:r>
              <a:rPr lang="es-ES_tradnl" b="1" dirty="0">
                <a:solidFill>
                  <a:srgbClr val="00FFFF"/>
                </a:solidFill>
              </a:rPr>
              <a:t>K. </a:t>
            </a:r>
            <a:r>
              <a:rPr lang="es-ES_tradnl" b="1" dirty="0" err="1">
                <a:solidFill>
                  <a:srgbClr val="00FFFF"/>
                </a:solidFill>
              </a:rPr>
              <a:t>Lejaeghere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i="1" dirty="0">
                <a:solidFill>
                  <a:srgbClr val="00FFFF"/>
                </a:solidFill>
              </a:rPr>
              <a:t>et. al</a:t>
            </a:r>
            <a:r>
              <a:rPr lang="es-ES_tradnl" b="1" dirty="0">
                <a:solidFill>
                  <a:srgbClr val="00FFFF"/>
                </a:solidFill>
              </a:rPr>
              <a:t>., </a:t>
            </a:r>
            <a:r>
              <a:rPr lang="es-ES_tradnl" b="1" dirty="0" err="1">
                <a:solidFill>
                  <a:srgbClr val="00FFFF"/>
                </a:solidFill>
              </a:rPr>
              <a:t>Science</a:t>
            </a:r>
            <a:r>
              <a:rPr lang="es-ES_tradnl" b="1" dirty="0">
                <a:solidFill>
                  <a:srgbClr val="00FFFF"/>
                </a:solidFill>
              </a:rPr>
              <a:t> 25 Mar 2016, Vol. 351, </a:t>
            </a:r>
            <a:r>
              <a:rPr lang="es-ES_tradnl" b="1" dirty="0" err="1">
                <a:solidFill>
                  <a:srgbClr val="00FFFF"/>
                </a:solidFill>
              </a:rPr>
              <a:t>Issue</a:t>
            </a:r>
            <a:r>
              <a:rPr lang="es-ES_tradnl" b="1" dirty="0">
                <a:solidFill>
                  <a:srgbClr val="00FFFF"/>
                </a:solidFill>
              </a:rPr>
              <a:t> 6280,</a:t>
            </a:r>
          </a:p>
          <a:p>
            <a:pPr>
              <a:defRPr/>
            </a:pPr>
            <a:r>
              <a:rPr lang="es-ES_tradnl" b="1" dirty="0">
                <a:solidFill>
                  <a:srgbClr val="00FFFF"/>
                </a:solidFill>
                <a:hlinkClick r:id="rId3"/>
              </a:rPr>
              <a:t>10.1126/science.aad3000</a:t>
            </a:r>
            <a:endParaRPr lang="es-ES_tradnl" b="1" cap="small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3400" y="4572000"/>
            <a:ext cx="8305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 smtClean="0">
                <a:solidFill>
                  <a:srgbClr val="FFFF00"/>
                </a:solidFill>
                <a:latin typeface="+mn-lt"/>
              </a:rPr>
              <a:t>They</a:t>
            </a: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 are </a:t>
            </a:r>
            <a:r>
              <a:rPr lang="es-ES_tradnl" b="1" dirty="0" err="1" smtClean="0">
                <a:solidFill>
                  <a:srgbClr val="FFFF00"/>
                </a:solidFill>
                <a:latin typeface="+mn-lt"/>
              </a:rPr>
              <a:t>directly</a:t>
            </a: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_tradnl" b="1" dirty="0" err="1" smtClean="0">
                <a:solidFill>
                  <a:srgbClr val="FFFF00"/>
                </a:solidFill>
                <a:latin typeface="+mn-lt"/>
              </a:rPr>
              <a:t>available</a:t>
            </a: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 in </a:t>
            </a:r>
            <a:r>
              <a:rPr lang="es-ES_tradnl" b="1" cap="small" dirty="0" err="1" smtClean="0">
                <a:solidFill>
                  <a:srgbClr val="FFFF00"/>
                </a:solidFill>
                <a:latin typeface="+mn-lt"/>
              </a:rPr>
              <a:t>psml</a:t>
            </a: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FFFF00"/>
                </a:solidFill>
                <a:latin typeface="+mn-lt"/>
              </a:rPr>
              <a:t>format</a:t>
            </a:r>
            <a:r>
              <a:rPr lang="mr-IN" b="1" dirty="0">
                <a:solidFill>
                  <a:srgbClr val="FFFF00"/>
                </a:solidFill>
                <a:latin typeface="+mn-lt"/>
              </a:rPr>
              <a:t>…</a:t>
            </a:r>
            <a:r>
              <a:rPr lang="es-ES" b="1" dirty="0">
                <a:solidFill>
                  <a:srgbClr val="FFFF00"/>
                </a:solidFill>
                <a:latin typeface="+mn-lt"/>
              </a:rPr>
              <a:t> </a:t>
            </a:r>
            <a:endParaRPr lang="es-ES" b="1" dirty="0" smtClean="0">
              <a:solidFill>
                <a:srgbClr val="FFFF00"/>
              </a:solidFill>
              <a:latin typeface="+mn-lt"/>
            </a:endParaRPr>
          </a:p>
          <a:p>
            <a:pPr algn="ctr">
              <a:defRPr/>
            </a:pPr>
            <a:r>
              <a:rPr lang="es-ES" b="1" dirty="0" err="1">
                <a:solidFill>
                  <a:schemeClr val="bg1"/>
                </a:solidFill>
                <a:latin typeface="+mn-lt"/>
              </a:rPr>
              <a:t>B</a:t>
            </a:r>
            <a:r>
              <a:rPr lang="es-ES" b="1" dirty="0" err="1" smtClean="0">
                <a:solidFill>
                  <a:schemeClr val="bg1"/>
                </a:solidFill>
                <a:latin typeface="+mn-lt"/>
              </a:rPr>
              <a:t>ut</a:t>
            </a:r>
            <a:r>
              <a:rPr lang="es-ES" b="1" dirty="0" smtClean="0">
                <a:solidFill>
                  <a:schemeClr val="bg1"/>
                </a:solidFill>
                <a:latin typeface="+mn-lt"/>
              </a:rPr>
              <a:t> , </a:t>
            </a:r>
            <a:r>
              <a:rPr lang="es-ES" b="1" dirty="0" err="1" smtClean="0">
                <a:solidFill>
                  <a:schemeClr val="bg1"/>
                </a:solidFill>
                <a:latin typeface="+mn-lt"/>
              </a:rPr>
              <a:t>just</a:t>
            </a:r>
            <a:r>
              <a:rPr lang="es-ES" b="1" dirty="0" smtClean="0">
                <a:solidFill>
                  <a:schemeClr val="bg1"/>
                </a:solidFill>
                <a:latin typeface="+mn-lt"/>
              </a:rPr>
              <a:t> in case </a:t>
            </a:r>
            <a:r>
              <a:rPr lang="es-ES" b="1" dirty="0" err="1" smtClean="0">
                <a:solidFill>
                  <a:schemeClr val="bg1"/>
                </a:solidFill>
                <a:latin typeface="+mn-lt"/>
              </a:rPr>
              <a:t>you</a:t>
            </a:r>
            <a:r>
              <a:rPr lang="es-E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+mn-lt"/>
              </a:rPr>
              <a:t>want</a:t>
            </a:r>
            <a:r>
              <a:rPr lang="es-ES" b="1" dirty="0" smtClean="0">
                <a:solidFill>
                  <a:schemeClr val="bg1"/>
                </a:solidFill>
                <a:latin typeface="+mn-lt"/>
              </a:rPr>
              <a:t> to </a:t>
            </a:r>
            <a:r>
              <a:rPr lang="es-ES" b="1" dirty="0" err="1" smtClean="0">
                <a:solidFill>
                  <a:schemeClr val="bg1"/>
                </a:solidFill>
                <a:latin typeface="+mn-lt"/>
              </a:rPr>
              <a:t>generate</a:t>
            </a:r>
            <a:r>
              <a:rPr lang="es-E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them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by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youself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following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recipe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given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in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following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slides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generate a pseudopotential with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format</a:t>
            </a:r>
          </a:p>
        </p:txBody>
      </p:sp>
      <p:pic>
        <p:nvPicPr>
          <p:cNvPr id="94210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371600"/>
            <a:ext cx="73501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CuadroTexto 7"/>
          <p:cNvSpPr txBox="1">
            <a:spLocks noChangeArrowheads="1"/>
          </p:cNvSpPr>
          <p:nvPr/>
        </p:nvSpPr>
        <p:spPr bwMode="auto">
          <a:xfrm>
            <a:off x="2133600" y="914400"/>
            <a:ext cx="487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>
                <a:solidFill>
                  <a:srgbClr val="FFFF00"/>
                </a:solidFill>
              </a:rPr>
              <a:t>http://www.pseudo-dojo.org</a:t>
            </a:r>
          </a:p>
        </p:txBody>
      </p:sp>
      <p:sp>
        <p:nvSpPr>
          <p:cNvPr id="94212" name="CuadroTexto 9"/>
          <p:cNvSpPr txBox="1">
            <a:spLocks noChangeArrowheads="1"/>
          </p:cNvSpPr>
          <p:nvPr/>
        </p:nvSpPr>
        <p:spPr bwMode="auto">
          <a:xfrm>
            <a:off x="1524000" y="62738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sz="1600" b="1" dirty="0" err="1">
                <a:solidFill>
                  <a:schemeClr val="bg1"/>
                </a:solidFill>
              </a:rPr>
              <a:t>Select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xc,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Accuracy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and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relativistic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type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of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calculation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and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download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the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pseudo</a:t>
            </a:r>
            <a:r>
              <a:rPr lang="es-ES_tradnl" altLang="es-ES_tradnl" sz="1600" b="1" dirty="0">
                <a:solidFill>
                  <a:schemeClr val="bg1"/>
                </a:solidFill>
              </a:rPr>
              <a:t> in psp8 </a:t>
            </a:r>
            <a:r>
              <a:rPr lang="es-ES_tradnl" altLang="es-ES_tradnl" sz="1600" b="1" dirty="0" err="1">
                <a:solidFill>
                  <a:schemeClr val="bg1"/>
                </a:solidFill>
              </a:rPr>
              <a:t>format</a:t>
            </a:r>
            <a:endParaRPr lang="es-ES_tradnl" altLang="es-ES_trad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generate a pseudopotential with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format</a:t>
            </a:r>
          </a:p>
        </p:txBody>
      </p:sp>
      <p:grpSp>
        <p:nvGrpSpPr>
          <p:cNvPr id="96258" name="Agrupar 4"/>
          <p:cNvGrpSpPr>
            <a:grpSpLocks/>
          </p:cNvGrpSpPr>
          <p:nvPr/>
        </p:nvGrpSpPr>
        <p:grpSpPr bwMode="auto">
          <a:xfrm>
            <a:off x="762000" y="914400"/>
            <a:ext cx="2298700" cy="5943600"/>
            <a:chOff x="762000" y="914400"/>
            <a:chExt cx="2298569" cy="5943600"/>
          </a:xfrm>
        </p:grpSpPr>
        <p:sp>
          <p:nvSpPr>
            <p:cNvPr id="4" name="Rectángulo 3"/>
            <p:cNvSpPr/>
            <p:nvPr/>
          </p:nvSpPr>
          <p:spPr>
            <a:xfrm>
              <a:off x="762000" y="914400"/>
              <a:ext cx="22858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96266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990600"/>
              <a:ext cx="2298569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uadroTexto 5"/>
          <p:cNvSpPr txBox="1"/>
          <p:nvPr/>
        </p:nvSpPr>
        <p:spPr>
          <a:xfrm>
            <a:off x="3886200" y="914400"/>
            <a:ext cx="4724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FFFF00"/>
                </a:solidFill>
              </a:rPr>
              <a:t>Generate</a:t>
            </a:r>
            <a:r>
              <a:rPr lang="es-ES_tradnl" b="1" dirty="0">
                <a:solidFill>
                  <a:srgbClr val="FFFF00"/>
                </a:solidFill>
              </a:rPr>
              <a:t> </a:t>
            </a:r>
            <a:r>
              <a:rPr lang="es-ES_tradnl" b="1" dirty="0" err="1">
                <a:solidFill>
                  <a:srgbClr val="FFFF00"/>
                </a:solidFill>
              </a:rPr>
              <a:t>the</a:t>
            </a:r>
            <a:r>
              <a:rPr lang="es-ES_tradnl" b="1" dirty="0">
                <a:solidFill>
                  <a:srgbClr val="FFFF00"/>
                </a:solidFill>
              </a:rPr>
              <a:t> input file </a:t>
            </a:r>
            <a:r>
              <a:rPr lang="es-ES_tradnl" b="1" dirty="0" err="1">
                <a:solidFill>
                  <a:srgbClr val="FFFF00"/>
                </a:solidFill>
              </a:rPr>
              <a:t>for</a:t>
            </a:r>
            <a:r>
              <a:rPr lang="es-ES_tradnl" b="1" dirty="0">
                <a:solidFill>
                  <a:srgbClr val="FFFF00"/>
                </a:solidFill>
              </a:rPr>
              <a:t> </a:t>
            </a:r>
            <a:r>
              <a:rPr lang="es-ES_tradnl" b="1" cap="small" dirty="0" err="1">
                <a:solidFill>
                  <a:srgbClr val="FFFF00"/>
                </a:solidFill>
              </a:rPr>
              <a:t>oncvpsp</a:t>
            </a:r>
            <a:endParaRPr lang="es-ES_tradnl" b="1" cap="small" dirty="0">
              <a:solidFill>
                <a:srgbClr val="FFFF00"/>
              </a:solidFill>
            </a:endParaRPr>
          </a:p>
        </p:txBody>
      </p:sp>
      <p:sp>
        <p:nvSpPr>
          <p:cNvPr id="96260" name="CuadroTexto 22"/>
          <p:cNvSpPr txBox="1">
            <a:spLocks noChangeArrowheads="1"/>
          </p:cNvSpPr>
          <p:nvPr/>
        </p:nvSpPr>
        <p:spPr bwMode="auto">
          <a:xfrm>
            <a:off x="3124200" y="13716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chemeClr val="bg1"/>
                </a:solidFill>
              </a:rPr>
              <a:t>1. Edit the .psp8 file that you have downloaded from pseudo-dojo</a:t>
            </a:r>
          </a:p>
        </p:txBody>
      </p:sp>
      <p:sp>
        <p:nvSpPr>
          <p:cNvPr id="96261" name="CuadroTexto 23"/>
          <p:cNvSpPr txBox="1">
            <a:spLocks noChangeArrowheads="1"/>
          </p:cNvSpPr>
          <p:nvPr/>
        </p:nvSpPr>
        <p:spPr bwMode="auto">
          <a:xfrm>
            <a:off x="3124200" y="2255838"/>
            <a:ext cx="5791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chemeClr val="bg1"/>
                </a:solidFill>
              </a:rPr>
              <a:t>2. Cut and paste the last lines of that file into another file. Rename this new file with an extension “.dat”</a:t>
            </a:r>
          </a:p>
          <a:p>
            <a:pPr algn="ctr"/>
            <a:endParaRPr lang="es-ES_tradnl" altLang="es-ES_tradnl" b="1">
              <a:solidFill>
                <a:schemeClr val="bg1"/>
              </a:solidFill>
            </a:endParaRPr>
          </a:p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In this example, I have called it Fe.dat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124200" y="3886200"/>
            <a:ext cx="5791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chemeClr val="bg1"/>
                </a:solidFill>
              </a:rPr>
              <a:t>3. </a:t>
            </a:r>
            <a:r>
              <a:rPr lang="es-ES_tradnl" b="1" dirty="0" err="1">
                <a:solidFill>
                  <a:schemeClr val="bg1"/>
                </a:solidFill>
              </a:rPr>
              <a:t>Move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this</a:t>
            </a:r>
            <a:r>
              <a:rPr lang="es-ES_tradnl" b="1" dirty="0">
                <a:solidFill>
                  <a:schemeClr val="bg1"/>
                </a:solidFill>
              </a:rPr>
              <a:t> file </a:t>
            </a:r>
            <a:r>
              <a:rPr lang="es-ES_tradnl" b="1" dirty="0" err="1">
                <a:solidFill>
                  <a:schemeClr val="bg1"/>
                </a:solidFill>
              </a:rPr>
              <a:t>into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tests</a:t>
            </a:r>
            <a:r>
              <a:rPr lang="es-ES_tradnl" b="1" dirty="0">
                <a:solidFill>
                  <a:schemeClr val="bg1"/>
                </a:solidFill>
              </a:rPr>
              <a:t>/data </a:t>
            </a:r>
            <a:r>
              <a:rPr lang="es-ES_tradnl" b="1" dirty="0" err="1">
                <a:solidFill>
                  <a:schemeClr val="bg1"/>
                </a:solidFill>
              </a:rPr>
              <a:t>directory</a:t>
            </a:r>
            <a:r>
              <a:rPr lang="es-ES_tradnl" b="1" dirty="0">
                <a:solidFill>
                  <a:schemeClr val="bg1"/>
                </a:solidFill>
              </a:rPr>
              <a:t> of </a:t>
            </a:r>
            <a:r>
              <a:rPr lang="es-ES_tradnl" b="1" dirty="0" err="1">
                <a:solidFill>
                  <a:schemeClr val="bg1"/>
                </a:solidFill>
              </a:rPr>
              <a:t>your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>
                <a:solidFill>
                  <a:schemeClr val="bg1"/>
                </a:solidFill>
              </a:rPr>
              <a:t>oncvpsp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distribution</a:t>
            </a:r>
            <a:endParaRPr lang="es-ES_tradnl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$mv </a:t>
            </a:r>
            <a:r>
              <a:rPr lang="es-ES_tradnl" b="1" dirty="0" err="1">
                <a:solidFill>
                  <a:srgbClr val="00FFFF"/>
                </a:solidFill>
              </a:rPr>
              <a:t>Fe.dat</a:t>
            </a:r>
            <a:r>
              <a:rPr lang="es-ES_tradnl" b="1" dirty="0">
                <a:solidFill>
                  <a:srgbClr val="00FFFF"/>
                </a:solidFill>
              </a:rPr>
              <a:t> &lt;</a:t>
            </a:r>
            <a:r>
              <a:rPr lang="es-ES_tradnl" b="1" dirty="0" err="1">
                <a:solidFill>
                  <a:srgbClr val="00FFFF"/>
                </a:solidFill>
              </a:rPr>
              <a:t>your_path_to_oncvpsp</a:t>
            </a:r>
            <a:r>
              <a:rPr lang="es-ES_tradnl" b="1" dirty="0">
                <a:solidFill>
                  <a:srgbClr val="00FFFF"/>
                </a:solidFill>
              </a:rPr>
              <a:t>&gt;/</a:t>
            </a:r>
            <a:r>
              <a:rPr lang="es-ES_tradnl" b="1" dirty="0" err="1">
                <a:solidFill>
                  <a:srgbClr val="00FFFF"/>
                </a:solidFill>
              </a:rPr>
              <a:t>tests</a:t>
            </a:r>
            <a:r>
              <a:rPr lang="es-ES_tradnl" b="1" dirty="0">
                <a:solidFill>
                  <a:srgbClr val="00FFFF"/>
                </a:solidFill>
              </a:rPr>
              <a:t>/data</a:t>
            </a:r>
          </a:p>
        </p:txBody>
      </p:sp>
      <p:sp>
        <p:nvSpPr>
          <p:cNvPr id="96263" name="CuadroTexto 25"/>
          <p:cNvSpPr txBox="1">
            <a:spLocks noChangeArrowheads="1"/>
          </p:cNvSpPr>
          <p:nvPr/>
        </p:nvSpPr>
        <p:spPr bwMode="auto">
          <a:xfrm>
            <a:off x="3124200" y="5181600"/>
            <a:ext cx="6024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chemeClr val="bg1"/>
                </a:solidFill>
              </a:rPr>
              <a:t>4. Run </a:t>
            </a:r>
          </a:p>
          <a:p>
            <a:r>
              <a:rPr lang="es-ES_tradnl" altLang="es-ES_tradnl" b="1">
                <a:solidFill>
                  <a:srgbClr val="00FFFF"/>
                </a:solidFill>
              </a:rPr>
              <a:t>$../run.sh Fe</a:t>
            </a:r>
            <a:r>
              <a:rPr lang="es-ES_tradnl" altLang="es-ES_tradnl" b="1">
                <a:solidFill>
                  <a:schemeClr val="bg1"/>
                </a:solidFill>
              </a:rPr>
              <a:t>	(for a scalar-relativistic calculation)</a:t>
            </a:r>
          </a:p>
          <a:p>
            <a:pPr algn="ctr"/>
            <a:r>
              <a:rPr lang="es-ES_tradnl" altLang="es-ES_tradnl" b="1">
                <a:solidFill>
                  <a:schemeClr val="bg1"/>
                </a:solidFill>
              </a:rPr>
              <a:t>or</a:t>
            </a:r>
          </a:p>
          <a:p>
            <a:r>
              <a:rPr lang="es-ES_tradnl" altLang="es-ES_tradnl" b="1">
                <a:solidFill>
                  <a:srgbClr val="00FFFF"/>
                </a:solidFill>
              </a:rPr>
              <a:t>$../run_r.sh Fe</a:t>
            </a:r>
            <a:r>
              <a:rPr lang="es-ES_tradnl" altLang="es-ES_tradnl" b="1">
                <a:solidFill>
                  <a:schemeClr val="bg1"/>
                </a:solidFill>
              </a:rPr>
              <a:t>	(for a fully relativistic calculation)</a:t>
            </a:r>
            <a:endParaRPr lang="es-ES_tradnl" altLang="es-ES_tradnl" b="1">
              <a:solidFill>
                <a:srgbClr val="00FFFF"/>
              </a:solidFill>
            </a:endParaRPr>
          </a:p>
        </p:txBody>
      </p:sp>
      <p:sp>
        <p:nvSpPr>
          <p:cNvPr id="96264" name="CuadroTexto 26"/>
          <p:cNvSpPr txBox="1">
            <a:spLocks noChangeArrowheads="1"/>
          </p:cNvSpPr>
          <p:nvPr/>
        </p:nvSpPr>
        <p:spPr bwMode="auto">
          <a:xfrm>
            <a:off x="3146425" y="6488113"/>
            <a:ext cx="602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chemeClr val="bg1"/>
                </a:solidFill>
              </a:rPr>
              <a:t>5. The pseudos are stored in </a:t>
            </a:r>
            <a:r>
              <a:rPr lang="es-ES_tradnl" altLang="es-ES_tradnl" b="1">
                <a:solidFill>
                  <a:srgbClr val="00FFFF"/>
                </a:solidFill>
              </a:rPr>
              <a:t>Fe.psml</a:t>
            </a:r>
            <a:r>
              <a:rPr lang="es-ES_tradnl" altLang="es-ES_tradnl" b="1">
                <a:solidFill>
                  <a:schemeClr val="bg1"/>
                </a:solidFill>
              </a:rPr>
              <a:t> and </a:t>
            </a:r>
            <a:r>
              <a:rPr lang="es-ES_tradnl" altLang="es-ES_tradnl" b="1">
                <a:solidFill>
                  <a:srgbClr val="00FFFF"/>
                </a:solidFill>
              </a:rPr>
              <a:t>Fe_r.psml</a:t>
            </a:r>
            <a:r>
              <a:rPr lang="es-ES_tradnl" altLang="es-ES_tradnl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How to generate a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pseudopotential </a:t>
            </a:r>
            <a:r>
              <a:rPr lang="en-US" smtClean="0">
                <a:cs typeface="+mj-cs"/>
              </a:rPr>
              <a:t>with </a:t>
            </a:r>
            <a:r>
              <a:rPr lang="en-US" cap="small" smtClean="0">
                <a:cs typeface="+mj-cs"/>
              </a:rPr>
              <a:t>atom</a:t>
            </a:r>
            <a:endParaRPr lang="en-US" cap="small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generate and test a norm-conserving pseudopotential with </a:t>
            </a:r>
            <a:r>
              <a:rPr lang="en-US" cap="small" dirty="0" smtClean="0">
                <a:cs typeface="+mj-cs"/>
              </a:rPr>
              <a:t>atom</a:t>
            </a:r>
            <a:r>
              <a:rPr lang="en-US" dirty="0" smtClean="0">
                <a:cs typeface="+mj-cs"/>
              </a:rPr>
              <a:t>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format</a:t>
            </a:r>
          </a:p>
        </p:txBody>
      </p:sp>
      <p:sp>
        <p:nvSpPr>
          <p:cNvPr id="110594" name="CuadroTexto 20"/>
          <p:cNvSpPr txBox="1">
            <a:spLocks noChangeArrowheads="1"/>
          </p:cNvSpPr>
          <p:nvPr/>
        </p:nvSpPr>
        <p:spPr bwMode="auto">
          <a:xfrm>
            <a:off x="76200" y="12858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err="1" smtClean="0"/>
              <a:t>Generate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pseudopotential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using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cap="small" dirty="0" err="1" smtClean="0"/>
              <a:t>atom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code</a:t>
            </a:r>
            <a:r>
              <a:rPr lang="es-ES" altLang="es-ES_tradnl" sz="1800" dirty="0" smtClean="0"/>
              <a:t> as usual,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following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notes in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Tutorial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smtClean="0"/>
              <a:t>	</a:t>
            </a:r>
            <a:r>
              <a:rPr lang="es-ES" altLang="es-ES" sz="1800" dirty="0" smtClean="0"/>
              <a:t>“</a:t>
            </a:r>
            <a:r>
              <a:rPr lang="es-ES" altLang="ja-JP" sz="1800" dirty="0" err="1" smtClean="0"/>
              <a:t>How</a:t>
            </a:r>
            <a:r>
              <a:rPr lang="es-ES" altLang="ja-JP" sz="1800" dirty="0" smtClean="0"/>
              <a:t> to </a:t>
            </a:r>
            <a:r>
              <a:rPr lang="es-ES" altLang="ja-JP" sz="1800" dirty="0" err="1" smtClean="0"/>
              <a:t>generate</a:t>
            </a:r>
            <a:r>
              <a:rPr lang="es-ES" altLang="ja-JP" sz="1800" dirty="0" smtClean="0"/>
              <a:t> a </a:t>
            </a:r>
            <a:r>
              <a:rPr lang="es-ES" altLang="ja-JP" sz="1800" dirty="0" err="1" smtClean="0"/>
              <a:t>norm</a:t>
            </a:r>
            <a:r>
              <a:rPr lang="es-ES" altLang="ja-JP" sz="1800" dirty="0" smtClean="0"/>
              <a:t> </a:t>
            </a:r>
            <a:r>
              <a:rPr lang="es-ES" altLang="ja-JP" sz="1800" dirty="0" err="1" smtClean="0"/>
              <a:t>conserving</a:t>
            </a:r>
            <a:r>
              <a:rPr lang="es-ES" altLang="ja-JP" sz="1800" dirty="0" smtClean="0"/>
              <a:t> </a:t>
            </a:r>
            <a:r>
              <a:rPr lang="es-ES" altLang="ja-JP" sz="1800" dirty="0" err="1" smtClean="0"/>
              <a:t>pseudopotential</a:t>
            </a:r>
            <a:r>
              <a:rPr lang="es-ES" altLang="es-ES" sz="1800" dirty="0" smtClean="0"/>
              <a:t>”</a:t>
            </a:r>
            <a:endParaRPr lang="es-ES" altLang="es-ES_tradnl" sz="1800" dirty="0" smtClean="0"/>
          </a:p>
        </p:txBody>
      </p:sp>
      <p:sp>
        <p:nvSpPr>
          <p:cNvPr id="100355" name="CuadroTexto 4"/>
          <p:cNvSpPr txBox="1">
            <a:spLocks noChangeArrowheads="1"/>
          </p:cNvSpPr>
          <p:nvPr/>
        </p:nvSpPr>
        <p:spPr bwMode="auto">
          <a:xfrm>
            <a:off x="152400" y="2401888"/>
            <a:ext cx="891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/>
              <a:t>Copy the input file in the corresponding </a:t>
            </a:r>
            <a:r>
              <a:rPr lang="es-ES" altLang="es-ES_tradnl" sz="1800">
                <a:solidFill>
                  <a:srgbClr val="00FFFF"/>
                </a:solidFill>
              </a:rPr>
              <a:t>atom/Tutorial/PS_Generation</a:t>
            </a:r>
            <a:r>
              <a:rPr lang="es-ES" altLang="es-ES_tradnl" sz="1800"/>
              <a:t> directory and run </a:t>
            </a: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838200" y="44196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pseudopotentials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will</a:t>
            </a:r>
            <a:r>
              <a:rPr lang="es-ES" altLang="es-ES_tradnl" sz="1800" dirty="0" smtClean="0"/>
              <a:t> be </a:t>
            </a:r>
            <a:r>
              <a:rPr lang="es-ES" altLang="es-ES_tradnl" sz="1800" dirty="0" err="1" smtClean="0"/>
              <a:t>on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same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parent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directory</a:t>
            </a:r>
            <a:r>
              <a:rPr lang="es-ES" altLang="es-ES_tradnl" sz="18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smtClean="0">
                <a:solidFill>
                  <a:srgbClr val="00FFFF"/>
                </a:solidFill>
              </a:rPr>
              <a:t>     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.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vps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(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unformatted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)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	(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required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to test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the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pseudopotential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smtClean="0">
                <a:solidFill>
                  <a:srgbClr val="00FFFF"/>
                </a:solidFill>
              </a:rPr>
              <a:t>    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.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psf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(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formatted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) 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smtClean="0">
                <a:solidFill>
                  <a:srgbClr val="00FFFF"/>
                </a:solidFill>
              </a:rPr>
              <a:t>    </a:t>
            </a:r>
            <a:r>
              <a:rPr lang="es-ES" altLang="es-ES_tradnl" sz="1800" dirty="0" smtClean="0">
                <a:solidFill>
                  <a:srgbClr val="FFFF00"/>
                </a:solidFill>
              </a:rPr>
              <a:t> .</a:t>
            </a:r>
            <a:r>
              <a:rPr lang="es-ES" altLang="es-ES_tradnl" sz="1800" dirty="0" err="1" smtClean="0">
                <a:solidFill>
                  <a:srgbClr val="FFFF00"/>
                </a:solidFill>
              </a:rPr>
              <a:t>psml</a:t>
            </a:r>
            <a:r>
              <a:rPr lang="es-ES" altLang="es-ES_tradnl" sz="1800" dirty="0" smtClean="0">
                <a:solidFill>
                  <a:srgbClr val="FFFF00"/>
                </a:solidFill>
              </a:rPr>
              <a:t> (in </a:t>
            </a:r>
            <a:r>
              <a:rPr lang="es-ES" altLang="es-ES_tradnl" sz="1800" cap="small" dirty="0" err="1" smtClean="0">
                <a:solidFill>
                  <a:srgbClr val="FFFF00"/>
                </a:solidFill>
              </a:rPr>
              <a:t>psml</a:t>
            </a:r>
            <a:r>
              <a:rPr lang="es-ES" altLang="es-ES_tradnl" sz="1800" dirty="0" smtClean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FFFF00"/>
                </a:solidFill>
              </a:rPr>
              <a:t>format</a:t>
            </a:r>
            <a:r>
              <a:rPr lang="es-ES" altLang="es-ES_tradnl" sz="1800" dirty="0" smtClean="0">
                <a:solidFill>
                  <a:srgbClr val="FFFF00"/>
                </a:solidFill>
              </a:rPr>
              <a:t>)	</a:t>
            </a:r>
          </a:p>
        </p:txBody>
      </p:sp>
      <p:sp>
        <p:nvSpPr>
          <p:cNvPr id="32774" name="CuadroTexto 20"/>
          <p:cNvSpPr txBox="1">
            <a:spLocks noChangeArrowheads="1"/>
          </p:cNvSpPr>
          <p:nvPr/>
        </p:nvSpPr>
        <p:spPr bwMode="auto">
          <a:xfrm>
            <a:off x="76200" y="58578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err="1" smtClean="0"/>
              <a:t>Remember</a:t>
            </a:r>
            <a:r>
              <a:rPr lang="es-ES" altLang="es-ES_tradnl" sz="1800" dirty="0" smtClean="0"/>
              <a:t> to test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pseudopotential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using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cap="small" dirty="0" err="1" smtClean="0"/>
              <a:t>atom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code</a:t>
            </a:r>
            <a:r>
              <a:rPr lang="es-ES" altLang="es-ES_tradnl" sz="1800" dirty="0" smtClean="0"/>
              <a:t> as usual,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following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notes in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Tutorial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800" dirty="0" smtClean="0"/>
              <a:t>	</a:t>
            </a:r>
            <a:r>
              <a:rPr lang="es-ES" altLang="es-ES" sz="1800" dirty="0" smtClean="0"/>
              <a:t>“</a:t>
            </a:r>
            <a:r>
              <a:rPr lang="es-ES" altLang="ja-JP" sz="1800" dirty="0" err="1" smtClean="0"/>
              <a:t>How</a:t>
            </a:r>
            <a:r>
              <a:rPr lang="es-ES" altLang="ja-JP" sz="1800" dirty="0" smtClean="0"/>
              <a:t> to test </a:t>
            </a:r>
            <a:r>
              <a:rPr lang="es-ES" altLang="ja-JP" sz="1800" dirty="0" err="1" smtClean="0"/>
              <a:t>the</a:t>
            </a:r>
            <a:r>
              <a:rPr lang="es-ES" altLang="ja-JP" sz="1800" dirty="0" smtClean="0"/>
              <a:t> </a:t>
            </a:r>
            <a:r>
              <a:rPr lang="es-ES" altLang="ja-JP" sz="1800" dirty="0" err="1" smtClean="0"/>
              <a:t>transferability</a:t>
            </a:r>
            <a:r>
              <a:rPr lang="es-ES" altLang="ja-JP" sz="1800" dirty="0" smtClean="0"/>
              <a:t> of a </a:t>
            </a:r>
            <a:r>
              <a:rPr lang="es-ES" altLang="ja-JP" sz="1800" dirty="0" err="1" smtClean="0"/>
              <a:t>norm</a:t>
            </a:r>
            <a:r>
              <a:rPr lang="es-ES" altLang="ja-JP" sz="1800" dirty="0" smtClean="0"/>
              <a:t> </a:t>
            </a:r>
            <a:r>
              <a:rPr lang="es-ES" altLang="ja-JP" sz="1800" dirty="0" err="1" smtClean="0"/>
              <a:t>conserving</a:t>
            </a:r>
            <a:r>
              <a:rPr lang="es-ES" altLang="ja-JP" sz="1800" dirty="0" smtClean="0"/>
              <a:t> </a:t>
            </a:r>
            <a:r>
              <a:rPr lang="es-ES" altLang="ja-JP" sz="1800" dirty="0" err="1" smtClean="0"/>
              <a:t>pseudopotential</a:t>
            </a:r>
            <a:r>
              <a:rPr lang="es-ES" altLang="es-ES" sz="1800" dirty="0" smtClean="0"/>
              <a:t>”</a:t>
            </a:r>
            <a:endParaRPr lang="es-ES" altLang="es-ES_tradnl" sz="1800" dirty="0" smtClean="0"/>
          </a:p>
        </p:txBody>
      </p:sp>
      <p:grpSp>
        <p:nvGrpSpPr>
          <p:cNvPr id="100358" name="Agrupar 3"/>
          <p:cNvGrpSpPr>
            <a:grpSpLocks/>
          </p:cNvGrpSpPr>
          <p:nvPr/>
        </p:nvGrpSpPr>
        <p:grpSpPr bwMode="auto">
          <a:xfrm>
            <a:off x="1143000" y="3352800"/>
            <a:ext cx="6858000" cy="838200"/>
            <a:chOff x="1066800" y="3352800"/>
            <a:chExt cx="6858000" cy="8382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066800" y="3367088"/>
              <a:ext cx="6858000" cy="763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00360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352800"/>
              <a:ext cx="663942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7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generate and test a norm-conserving pseudopotential with </a:t>
            </a:r>
            <a:r>
              <a:rPr lang="en-US" cap="small" dirty="0" smtClean="0">
                <a:cs typeface="+mj-cs"/>
              </a:rPr>
              <a:t>atom</a:t>
            </a:r>
            <a:r>
              <a:rPr lang="en-US" dirty="0" smtClean="0">
                <a:cs typeface="+mj-cs"/>
              </a:rPr>
              <a:t>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format</a:t>
            </a:r>
          </a:p>
        </p:txBody>
      </p:sp>
      <p:sp>
        <p:nvSpPr>
          <p:cNvPr id="102403" name="CuadroTexto 20"/>
          <p:cNvSpPr txBox="1">
            <a:spLocks noChangeArrowheads="1"/>
          </p:cNvSpPr>
          <p:nvPr/>
        </p:nvSpPr>
        <p:spPr bwMode="auto">
          <a:xfrm>
            <a:off x="76200" y="1285875"/>
            <a:ext cx="8991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cap="small" dirty="0" err="1"/>
              <a:t>psml</a:t>
            </a:r>
            <a:r>
              <a:rPr lang="es-ES" altLang="es-ES_tradnl" sz="1800" dirty="0"/>
              <a:t> file </a:t>
            </a:r>
            <a:r>
              <a:rPr lang="es-ES" altLang="es-ES_tradnl" sz="1800" dirty="0" err="1"/>
              <a:t>generated</a:t>
            </a:r>
            <a:r>
              <a:rPr lang="es-ES" altLang="es-ES_tradnl" sz="1800" dirty="0"/>
              <a:t> so </a:t>
            </a:r>
            <a:r>
              <a:rPr lang="es-ES" altLang="es-ES_tradnl" sz="1800" dirty="0" err="1"/>
              <a:t>far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contains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semilocal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component</a:t>
            </a:r>
            <a:r>
              <a:rPr lang="es-ES" altLang="es-ES_tradnl" sz="1800" dirty="0"/>
              <a:t> of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pseudopotential</a:t>
            </a:r>
            <a:r>
              <a:rPr lang="es-ES" altLang="es-ES_tradnl" sz="1800" dirty="0"/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_tradnl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/>
              <a:t>Most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modern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electronic-structure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codes</a:t>
            </a:r>
            <a:r>
              <a:rPr lang="es-ES" altLang="es-ES_tradnl" sz="1800" dirty="0"/>
              <a:t> do </a:t>
            </a:r>
            <a:r>
              <a:rPr lang="es-ES" altLang="es-ES_tradnl" sz="1800" dirty="0" err="1"/>
              <a:t>not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actually</a:t>
            </a:r>
            <a:r>
              <a:rPr lang="es-ES" altLang="es-ES_tradnl" sz="1800" dirty="0"/>
              <a:t> use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pseudopotential</a:t>
            </a:r>
            <a:r>
              <a:rPr lang="es-ES" altLang="es-ES_tradnl" sz="1800" dirty="0" smtClean="0"/>
              <a:t> </a:t>
            </a:r>
            <a:r>
              <a:rPr lang="es-ES" altLang="es-ES_tradnl" sz="1800" dirty="0"/>
              <a:t>in </a:t>
            </a:r>
            <a:r>
              <a:rPr lang="es-ES" altLang="es-ES_tradnl" sz="1800" dirty="0" err="1"/>
              <a:t>its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semi</a:t>
            </a:r>
            <a:r>
              <a:rPr lang="es-ES" altLang="es-ES_tradnl" sz="1800" dirty="0"/>
              <a:t>-local </a:t>
            </a:r>
            <a:r>
              <a:rPr lang="es-ES" altLang="es-ES_tradnl" sz="1800" dirty="0" err="1"/>
              <a:t>form</a:t>
            </a:r>
            <a:r>
              <a:rPr lang="es-ES" altLang="es-ES_tradnl" sz="1800" dirty="0"/>
              <a:t>, </a:t>
            </a:r>
            <a:r>
              <a:rPr lang="es-ES" altLang="es-ES_tradnl" sz="1800" dirty="0" err="1"/>
              <a:t>but</a:t>
            </a:r>
            <a:r>
              <a:rPr lang="es-ES" altLang="es-ES_tradnl" sz="1800" dirty="0"/>
              <a:t> in a more </a:t>
            </a:r>
            <a:r>
              <a:rPr lang="es-ES" altLang="es-ES_tradnl" sz="1800" dirty="0" err="1"/>
              <a:t>efficient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fully</a:t>
            </a:r>
            <a:r>
              <a:rPr lang="es-ES" altLang="es-ES_tradnl" sz="1800" dirty="0"/>
              <a:t> non-local </a:t>
            </a:r>
            <a:r>
              <a:rPr lang="es-ES" altLang="es-ES_tradnl" sz="1800" dirty="0" err="1"/>
              <a:t>form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based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on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 short-</a:t>
            </a:r>
            <a:r>
              <a:rPr lang="es-ES" altLang="es-ES_tradnl" sz="1800" dirty="0" err="1" smtClean="0"/>
              <a:t>range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/>
              <a:t>projectors</a:t>
            </a:r>
            <a:r>
              <a:rPr lang="es-ES" altLang="es-ES_tradnl" sz="1800" dirty="0"/>
              <a:t> plus a “local” </a:t>
            </a:r>
            <a:r>
              <a:rPr lang="es-ES" altLang="es-ES_tradnl" sz="1800" dirty="0" err="1"/>
              <a:t>potential</a:t>
            </a:r>
            <a:endParaRPr lang="es-ES" altLang="es-ES_tradnl" sz="1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000" y="4191000"/>
            <a:ext cx="838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local </a:t>
            </a:r>
            <a:r>
              <a:rPr lang="es-ES_tradnl" b="1" dirty="0" err="1">
                <a:solidFill>
                  <a:schemeClr val="bg1"/>
                </a:solidFill>
              </a:rPr>
              <a:t>potential</a:t>
            </a:r>
            <a:r>
              <a:rPr lang="es-ES_tradnl" b="1" dirty="0">
                <a:solidFill>
                  <a:schemeClr val="bg1"/>
                </a:solidFill>
              </a:rPr>
              <a:t> “a-la-</a:t>
            </a:r>
            <a:r>
              <a:rPr lang="es-ES_tradnl" b="1" cap="small" dirty="0">
                <a:solidFill>
                  <a:schemeClr val="bg1"/>
                </a:solidFill>
              </a:rPr>
              <a:t>siesta</a:t>
            </a:r>
            <a:r>
              <a:rPr lang="es-ES_tradnl" b="1" dirty="0">
                <a:solidFill>
                  <a:schemeClr val="bg1"/>
                </a:solidFill>
              </a:rPr>
              <a:t>” and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non-local </a:t>
            </a:r>
            <a:r>
              <a:rPr lang="es-ES_tradnl" b="1" dirty="0" err="1">
                <a:solidFill>
                  <a:schemeClr val="bg1"/>
                </a:solidFill>
              </a:rPr>
              <a:t>projectors</a:t>
            </a:r>
            <a:r>
              <a:rPr lang="es-ES_tradnl" b="1" dirty="0">
                <a:solidFill>
                  <a:schemeClr val="bg1"/>
                </a:solidFill>
              </a:rPr>
              <a:t>        (</a:t>
            </a:r>
            <a:r>
              <a:rPr lang="es-ES_tradnl" b="1" dirty="0" err="1">
                <a:solidFill>
                  <a:schemeClr val="bg1"/>
                </a:solidFill>
              </a:rPr>
              <a:t>Kleinman-Bylander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type</a:t>
            </a:r>
            <a:r>
              <a:rPr lang="es-ES_tradnl" b="1" dirty="0" smtClean="0">
                <a:solidFill>
                  <a:schemeClr val="bg1"/>
                </a:solidFill>
              </a:rPr>
              <a:t>) </a:t>
            </a:r>
            <a:r>
              <a:rPr lang="es-ES_tradnl" b="1" dirty="0">
                <a:solidFill>
                  <a:schemeClr val="bg1"/>
                </a:solidFill>
              </a:rPr>
              <a:t>can be and </a:t>
            </a:r>
            <a:r>
              <a:rPr lang="es-ES_tradnl" b="1" dirty="0" err="1">
                <a:solidFill>
                  <a:schemeClr val="bg1"/>
                </a:solidFill>
              </a:rPr>
              <a:t>added</a:t>
            </a:r>
            <a:r>
              <a:rPr lang="es-ES_tradnl" b="1" dirty="0">
                <a:solidFill>
                  <a:schemeClr val="bg1"/>
                </a:solidFill>
              </a:rPr>
              <a:t> to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 err="1">
                <a:solidFill>
                  <a:schemeClr val="bg1"/>
                </a:solidFill>
              </a:rPr>
              <a:t>psml</a:t>
            </a:r>
            <a:r>
              <a:rPr lang="es-ES_tradnl" b="1" dirty="0">
                <a:solidFill>
                  <a:schemeClr val="bg1"/>
                </a:solidFill>
              </a:rPr>
              <a:t> file </a:t>
            </a:r>
            <a:r>
              <a:rPr lang="es-ES_tradnl" b="1" dirty="0" err="1">
                <a:solidFill>
                  <a:schemeClr val="bg1"/>
                </a:solidFill>
              </a:rPr>
              <a:t>just</a:t>
            </a:r>
            <a:r>
              <a:rPr lang="es-ES_tradnl" b="1" dirty="0">
                <a:solidFill>
                  <a:schemeClr val="bg1"/>
                </a:solidFill>
              </a:rPr>
              <a:t> running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psop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code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200" y="5638800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local </a:t>
            </a:r>
            <a:r>
              <a:rPr lang="es-ES_tradnl" b="1" dirty="0" err="1">
                <a:solidFill>
                  <a:schemeClr val="bg1"/>
                </a:solidFill>
              </a:rPr>
              <a:t>parts</a:t>
            </a:r>
            <a:r>
              <a:rPr lang="es-ES_tradnl" b="1" dirty="0">
                <a:solidFill>
                  <a:schemeClr val="bg1"/>
                </a:solidFill>
              </a:rPr>
              <a:t>, </a:t>
            </a:r>
            <a:r>
              <a:rPr lang="es-ES_tradnl" b="1" dirty="0" err="1">
                <a:solidFill>
                  <a:schemeClr val="bg1"/>
                </a:solidFill>
              </a:rPr>
              <a:t>projectors</a:t>
            </a:r>
            <a:r>
              <a:rPr lang="es-ES_tradnl" b="1" dirty="0">
                <a:solidFill>
                  <a:schemeClr val="bg1"/>
                </a:solidFill>
              </a:rPr>
              <a:t>, </a:t>
            </a:r>
            <a:r>
              <a:rPr lang="es-ES_tradnl" b="1" dirty="0" err="1">
                <a:solidFill>
                  <a:schemeClr val="bg1"/>
                </a:solidFill>
              </a:rPr>
              <a:t>etc</a:t>
            </a:r>
            <a:r>
              <a:rPr lang="es-ES_tradnl" b="1" dirty="0">
                <a:solidFill>
                  <a:schemeClr val="bg1"/>
                </a:solidFill>
              </a:rPr>
              <a:t> are </a:t>
            </a:r>
            <a:r>
              <a:rPr lang="es-ES_tradnl" b="1" dirty="0" err="1">
                <a:solidFill>
                  <a:schemeClr val="bg1"/>
                </a:solidFill>
              </a:rPr>
              <a:t>appended</a:t>
            </a:r>
            <a:r>
              <a:rPr lang="es-ES_tradnl" b="1" dirty="0">
                <a:solidFill>
                  <a:schemeClr val="bg1"/>
                </a:solidFill>
              </a:rPr>
              <a:t>, and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full </a:t>
            </a:r>
            <a:r>
              <a:rPr lang="es-ES_tradnl" b="1" cap="small" dirty="0" err="1">
                <a:solidFill>
                  <a:schemeClr val="bg1"/>
                </a:solidFill>
              </a:rPr>
              <a:t>psml</a:t>
            </a:r>
            <a:r>
              <a:rPr lang="es-ES_tradnl" b="1" dirty="0">
                <a:solidFill>
                  <a:schemeClr val="bg1"/>
                </a:solidFill>
              </a:rPr>
              <a:t> file </a:t>
            </a:r>
            <a:r>
              <a:rPr lang="es-ES_tradnl" b="1" dirty="0" err="1">
                <a:solidFill>
                  <a:schemeClr val="bg1"/>
                </a:solidFill>
              </a:rPr>
              <a:t>is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written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rgbClr val="FFFF00"/>
                </a:solidFill>
              </a:rPr>
              <a:t> </a:t>
            </a:r>
            <a:r>
              <a:rPr lang="es-ES_tradnl" b="1" dirty="0">
                <a:solidFill>
                  <a:schemeClr val="bg1"/>
                </a:solidFill>
              </a:rPr>
              <a:t>file </a:t>
            </a:r>
            <a:r>
              <a:rPr lang="es-ES_tradnl" b="1" dirty="0" err="1" smtClean="0">
                <a:solidFill>
                  <a:schemeClr val="bg1"/>
                </a:solidFill>
              </a:rPr>
              <a:t>whose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name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after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“</a:t>
            </a:r>
            <a:r>
              <a:rPr lang="mr-IN" b="1" dirty="0">
                <a:solidFill>
                  <a:schemeClr val="bg1"/>
                </a:solidFill>
              </a:rPr>
              <a:t>–</a:t>
            </a:r>
            <a:r>
              <a:rPr lang="es-ES_tradnl" b="1" dirty="0">
                <a:solidFill>
                  <a:schemeClr val="bg1"/>
                </a:solidFill>
              </a:rPr>
              <a:t>o</a:t>
            </a:r>
            <a:r>
              <a:rPr lang="es-ES_tradnl" b="1" dirty="0" smtClean="0">
                <a:solidFill>
                  <a:schemeClr val="bg1"/>
                </a:solidFill>
              </a:rPr>
              <a:t>”.</a:t>
            </a:r>
          </a:p>
          <a:p>
            <a:pPr algn="ctr">
              <a:defRPr/>
            </a:pPr>
            <a:r>
              <a:rPr lang="es-ES_tradnl" b="1" dirty="0" err="1" smtClean="0">
                <a:solidFill>
                  <a:schemeClr val="bg1"/>
                </a:solidFill>
              </a:rPr>
              <a:t>For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other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options</a:t>
            </a:r>
            <a:r>
              <a:rPr lang="es-ES_tradnl" b="1" dirty="0" smtClean="0">
                <a:solidFill>
                  <a:schemeClr val="bg1"/>
                </a:solidFill>
              </a:rPr>
              <a:t>, </a:t>
            </a:r>
            <a:r>
              <a:rPr lang="es-ES_tradnl" b="1" dirty="0" err="1" smtClean="0">
                <a:solidFill>
                  <a:schemeClr val="bg1"/>
                </a:solidFill>
              </a:rPr>
              <a:t>type</a:t>
            </a:r>
            <a:r>
              <a:rPr lang="es-ES_tradnl" b="1" dirty="0" smtClean="0">
                <a:solidFill>
                  <a:schemeClr val="bg1"/>
                </a:solidFill>
              </a:rPr>
              <a:t>, try </a:t>
            </a:r>
            <a:r>
              <a:rPr lang="es-ES_tradnl" b="1" dirty="0" err="1" smtClean="0">
                <a:solidFill>
                  <a:schemeClr val="bg1"/>
                </a:solidFill>
              </a:rPr>
              <a:t>psop</a:t>
            </a:r>
            <a:r>
              <a:rPr lang="es-ES_tradnl" b="1" dirty="0" smtClean="0">
                <a:solidFill>
                  <a:schemeClr val="bg1"/>
                </a:solidFill>
              </a:rPr>
              <a:t> -h</a:t>
            </a:r>
            <a:endParaRPr lang="es-ES_tradnl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resuting</a:t>
            </a:r>
            <a:r>
              <a:rPr lang="es-ES_tradnl" b="1" dirty="0" smtClean="0">
                <a:solidFill>
                  <a:schemeClr val="bg1"/>
                </a:solidFill>
              </a:rPr>
              <a:t> output file </a:t>
            </a:r>
            <a:r>
              <a:rPr lang="es-ES_tradnl" b="1" dirty="0" err="1" smtClean="0">
                <a:solidFill>
                  <a:schemeClr val="bg1"/>
                </a:solidFill>
              </a:rPr>
              <a:t>is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one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that</a:t>
            </a:r>
            <a:r>
              <a:rPr lang="es-ES_tradnl" b="1" dirty="0">
                <a:solidFill>
                  <a:schemeClr val="bg1"/>
                </a:solidFill>
              </a:rPr>
              <a:t> can be </a:t>
            </a:r>
            <a:r>
              <a:rPr lang="es-ES_tradnl" b="1" dirty="0" err="1">
                <a:solidFill>
                  <a:schemeClr val="bg1"/>
                </a:solidFill>
              </a:rPr>
              <a:t>directly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used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by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cap="small" dirty="0">
                <a:solidFill>
                  <a:schemeClr val="bg1"/>
                </a:solidFill>
              </a:rPr>
              <a:t>siesta</a:t>
            </a:r>
            <a:r>
              <a:rPr lang="es-ES_tradnl" b="1" dirty="0">
                <a:solidFill>
                  <a:schemeClr val="bg1"/>
                </a:solidFill>
              </a:rPr>
              <a:t> and </a:t>
            </a:r>
            <a:r>
              <a:rPr lang="es-ES_tradnl" b="1" cap="small" dirty="0" err="1">
                <a:solidFill>
                  <a:schemeClr val="bg1"/>
                </a:solidFill>
              </a:rPr>
              <a:t>abinit</a:t>
            </a:r>
            <a:endParaRPr lang="es-ES_tradnl" b="1" cap="small" dirty="0">
              <a:solidFill>
                <a:schemeClr val="bg1"/>
              </a:solidFill>
            </a:endParaRPr>
          </a:p>
        </p:txBody>
      </p:sp>
      <p:pic>
        <p:nvPicPr>
          <p:cNvPr id="102406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124200"/>
            <a:ext cx="4986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r 3"/>
          <p:cNvGrpSpPr/>
          <p:nvPr/>
        </p:nvGrpSpPr>
        <p:grpSpPr>
          <a:xfrm>
            <a:off x="228600" y="5181600"/>
            <a:ext cx="8763000" cy="381000"/>
            <a:chOff x="228600" y="5486400"/>
            <a:chExt cx="8763000" cy="381000"/>
          </a:xfrm>
        </p:grpSpPr>
        <p:sp>
          <p:nvSpPr>
            <p:cNvPr id="5" name="Rectángulo 4"/>
            <p:cNvSpPr/>
            <p:nvPr/>
          </p:nvSpPr>
          <p:spPr>
            <a:xfrm>
              <a:off x="228600" y="5486400"/>
              <a:ext cx="876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486400"/>
              <a:ext cx="8320000" cy="36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generate and test a norm-conserving pseudopotential with </a:t>
            </a:r>
            <a:r>
              <a:rPr lang="en-US" cap="small" dirty="0" smtClean="0">
                <a:cs typeface="+mj-cs"/>
              </a:rPr>
              <a:t>atom</a:t>
            </a:r>
            <a:r>
              <a:rPr lang="en-US" dirty="0" smtClean="0">
                <a:cs typeface="+mj-cs"/>
              </a:rPr>
              <a:t> in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format</a:t>
            </a:r>
          </a:p>
        </p:txBody>
      </p:sp>
      <p:sp>
        <p:nvSpPr>
          <p:cNvPr id="104450" name="CuadroTexto 20"/>
          <p:cNvSpPr txBox="1">
            <a:spLocks noChangeArrowheads="1"/>
          </p:cNvSpPr>
          <p:nvPr/>
        </p:nvSpPr>
        <p:spPr bwMode="auto">
          <a:xfrm>
            <a:off x="76200" y="1285875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/>
              <a:t>If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you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edit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last</a:t>
            </a:r>
            <a:r>
              <a:rPr lang="es-ES" altLang="es-ES_tradnl" sz="1800" dirty="0"/>
              <a:t> </a:t>
            </a:r>
            <a:r>
              <a:rPr lang="es-ES" altLang="es-ES_tradnl" sz="1800" cap="small" dirty="0" err="1"/>
              <a:t>psml</a:t>
            </a:r>
            <a:r>
              <a:rPr lang="es-ES" altLang="es-ES_tradnl" sz="1800" dirty="0"/>
              <a:t> file,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whole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provenance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is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perfectly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identified</a:t>
            </a:r>
            <a:r>
              <a:rPr lang="es-ES" altLang="es-ES_tradnl" sz="1800" dirty="0"/>
              <a:t> 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85800" y="1981200"/>
            <a:ext cx="7772400" cy="4191000"/>
            <a:chOff x="685800" y="1981200"/>
            <a:chExt cx="7772400" cy="4191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685800" y="1981200"/>
              <a:ext cx="7772400" cy="419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bg1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89" y="2057400"/>
              <a:ext cx="7630911" cy="406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order to generate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</a:t>
            </a:r>
            <a:endParaRPr lang="en-US" cap="small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 of the Tutorial</a:t>
            </a:r>
          </a:p>
        </p:txBody>
      </p:sp>
      <p:sp>
        <p:nvSpPr>
          <p:cNvPr id="88066" name="CuadroTexto 1"/>
          <p:cNvSpPr txBox="1">
            <a:spLocks noChangeArrowheads="1"/>
          </p:cNvSpPr>
          <p:nvPr/>
        </p:nvSpPr>
        <p:spPr bwMode="auto">
          <a:xfrm>
            <a:off x="304800" y="958850"/>
            <a:ext cx="739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_tradnl" b="1">
                <a:solidFill>
                  <a:srgbClr val="FFFF00"/>
                </a:solidFill>
              </a:rPr>
              <a:t>1. How to compile the different codes</a:t>
            </a:r>
          </a:p>
        </p:txBody>
      </p:sp>
      <p:sp>
        <p:nvSpPr>
          <p:cNvPr id="16387" name="CuadroTexto 7"/>
          <p:cNvSpPr txBox="1">
            <a:spLocks noChangeArrowheads="1"/>
          </p:cNvSpPr>
          <p:nvPr/>
        </p:nvSpPr>
        <p:spPr bwMode="auto">
          <a:xfrm>
            <a:off x="322263" y="3244850"/>
            <a:ext cx="773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altLang="es-ES_tradnl" b="1" dirty="0">
                <a:solidFill>
                  <a:srgbClr val="FFFF00"/>
                </a:solidFill>
              </a:rPr>
              <a:t>2.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How</a:t>
            </a:r>
            <a:r>
              <a:rPr lang="es-ES_tradnl" altLang="es-ES_tradnl" b="1" dirty="0">
                <a:solidFill>
                  <a:srgbClr val="FFFF00"/>
                </a:solidFill>
              </a:rPr>
              <a:t> to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generate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the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psml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pseudopotentials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with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oncvpsp</a:t>
            </a:r>
            <a:r>
              <a:rPr lang="es-ES_tradnl" altLang="es-ES_tradnl" b="1" dirty="0">
                <a:solidFill>
                  <a:srgbClr val="FFFF00"/>
                </a:solidFill>
              </a:rPr>
              <a:t> and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atom</a:t>
            </a:r>
            <a:endParaRPr lang="es-ES_tradnl" altLang="es-ES_tradnl" b="1" cap="small" dirty="0">
              <a:solidFill>
                <a:srgbClr val="FFFF00"/>
              </a:solidFill>
            </a:endParaRPr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320675" y="4876800"/>
            <a:ext cx="773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altLang="es-ES_tradnl" b="1" dirty="0">
                <a:solidFill>
                  <a:srgbClr val="FFFF00"/>
                </a:solidFill>
              </a:rPr>
              <a:t>3.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How</a:t>
            </a:r>
            <a:r>
              <a:rPr lang="es-ES_tradnl" altLang="es-ES_tradnl" b="1" dirty="0">
                <a:solidFill>
                  <a:srgbClr val="FFFF00"/>
                </a:solidFill>
              </a:rPr>
              <a:t> to run </a:t>
            </a:r>
            <a:r>
              <a:rPr lang="es-ES_tradnl" altLang="es-ES_tradnl" b="1" cap="small" dirty="0">
                <a:solidFill>
                  <a:srgbClr val="FFFF00"/>
                </a:solidFill>
              </a:rPr>
              <a:t>siesta</a:t>
            </a:r>
            <a:r>
              <a:rPr lang="es-ES_tradnl" altLang="es-ES_tradnl" b="1" dirty="0">
                <a:solidFill>
                  <a:srgbClr val="FFFF00"/>
                </a:solidFill>
              </a:rPr>
              <a:t> and </a:t>
            </a:r>
            <a:r>
              <a:rPr lang="es-ES_tradnl" altLang="es-ES_tradnl" b="1" cap="small" dirty="0" err="1">
                <a:solidFill>
                  <a:srgbClr val="FFFF00"/>
                </a:solidFill>
              </a:rPr>
              <a:t>abinit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with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the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same</a:t>
            </a:r>
            <a:r>
              <a:rPr lang="es-ES_tradnl" altLang="es-ES_tradnl" b="1" dirty="0">
                <a:solidFill>
                  <a:srgbClr val="FFFF00"/>
                </a:solidFill>
              </a:rPr>
              <a:t> </a:t>
            </a:r>
            <a:r>
              <a:rPr lang="es-ES_tradnl" altLang="es-ES_tradnl" b="1" dirty="0" err="1">
                <a:solidFill>
                  <a:srgbClr val="FFFF00"/>
                </a:solidFill>
              </a:rPr>
              <a:t>pseudopotentials</a:t>
            </a:r>
            <a:endParaRPr lang="es-ES_tradnl" altLang="es-ES_tradnl" b="1" dirty="0">
              <a:solidFill>
                <a:srgbClr val="FFFF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76200" y="1492250"/>
            <a:ext cx="47609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FFFF"/>
                </a:solidFill>
              </a:rPr>
              <a:t>Two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codes</a:t>
            </a:r>
            <a:r>
              <a:rPr lang="es-ES_tradnl" b="1" dirty="0">
                <a:solidFill>
                  <a:srgbClr val="00FFFF"/>
                </a:solidFill>
              </a:rPr>
              <a:t> to </a:t>
            </a:r>
            <a:r>
              <a:rPr lang="es-ES_tradnl" b="1" dirty="0" err="1">
                <a:solidFill>
                  <a:srgbClr val="00FFFF"/>
                </a:solidFill>
              </a:rPr>
              <a:t>generate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pseudopotentials</a:t>
            </a:r>
            <a:r>
              <a:rPr lang="es-ES_tradnl" b="1" dirty="0">
                <a:solidFill>
                  <a:srgbClr val="00FFFF"/>
                </a:solidFill>
              </a:rPr>
              <a:t>: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atom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www.icmab.es</a:t>
            </a:r>
            <a:r>
              <a:rPr lang="es-ES_tradnl" sz="1200" b="1" dirty="0">
                <a:solidFill>
                  <a:srgbClr val="FFC000"/>
                </a:solidFill>
              </a:rPr>
              <a:t>/siesta/</a:t>
            </a:r>
            <a:r>
              <a:rPr lang="es-ES_tradnl" sz="1200" b="1" dirty="0" err="1">
                <a:solidFill>
                  <a:srgbClr val="FFC000"/>
                </a:solidFill>
              </a:rPr>
              <a:t>Pseudopotentials</a:t>
            </a:r>
            <a:r>
              <a:rPr lang="es-ES_tradnl" sz="1200" b="1" dirty="0">
                <a:solidFill>
                  <a:srgbClr val="FFC000"/>
                </a:solidFill>
              </a:rPr>
              <a:t>)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o</a:t>
            </a:r>
            <a:r>
              <a:rPr lang="es-ES_tradnl" b="1" cap="small" dirty="0" err="1" smtClean="0">
                <a:solidFill>
                  <a:srgbClr val="00FFFF"/>
                </a:solidFill>
              </a:rPr>
              <a:t>ncvpsp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www.quantum-simulation.org</a:t>
            </a:r>
            <a:r>
              <a:rPr lang="es-ES_tradnl" sz="1200" b="1" dirty="0">
                <a:solidFill>
                  <a:srgbClr val="FFC000"/>
                </a:solidFill>
              </a:rPr>
              <a:t>/</a:t>
            </a:r>
            <a:r>
              <a:rPr lang="es-ES_tradnl" sz="1200" b="1" dirty="0" err="1">
                <a:solidFill>
                  <a:srgbClr val="FFC000"/>
                </a:solidFill>
              </a:rPr>
              <a:t>potentials</a:t>
            </a:r>
            <a:r>
              <a:rPr lang="es-ES_tradnl" sz="1200" b="1" dirty="0">
                <a:solidFill>
                  <a:srgbClr val="FFC000"/>
                </a:solidFill>
              </a:rPr>
              <a:t>/sg15_oncv/)</a:t>
            </a:r>
          </a:p>
          <a:p>
            <a:pPr algn="ctr">
              <a:defRPr/>
            </a:pPr>
            <a:endParaRPr lang="es-ES_tradnl" sz="1200" b="1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43450" y="1492250"/>
            <a:ext cx="42291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FFFF"/>
                </a:solidFill>
              </a:rPr>
              <a:t>Two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client</a:t>
            </a:r>
            <a:r>
              <a:rPr lang="es-ES_tradnl" b="1" dirty="0">
                <a:solidFill>
                  <a:srgbClr val="00FFFF"/>
                </a:solidFill>
              </a:rPr>
              <a:t> S</a:t>
            </a:r>
            <a:r>
              <a:rPr lang="es-ES_tradnl" b="1" dirty="0" smtClean="0">
                <a:solidFill>
                  <a:srgbClr val="00FFFF"/>
                </a:solidFill>
              </a:rPr>
              <a:t>olid </a:t>
            </a:r>
            <a:r>
              <a:rPr lang="es-ES_tradnl" b="1" dirty="0" err="1">
                <a:solidFill>
                  <a:srgbClr val="00FFFF"/>
                </a:solidFill>
              </a:rPr>
              <a:t>S</a:t>
            </a:r>
            <a:r>
              <a:rPr lang="es-ES_tradnl" b="1" dirty="0" err="1" smtClean="0">
                <a:solidFill>
                  <a:srgbClr val="00FFFF"/>
                </a:solidFill>
              </a:rPr>
              <a:t>tate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Physic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>
                <a:solidFill>
                  <a:srgbClr val="00FFFF"/>
                </a:solidFill>
              </a:rPr>
              <a:t>codes</a:t>
            </a:r>
            <a:endParaRPr lang="es-ES_tradnl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cap="small" dirty="0">
                <a:solidFill>
                  <a:srgbClr val="00FFFF"/>
                </a:solidFill>
              </a:rPr>
              <a:t>siesta</a:t>
            </a: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www.icmab.es</a:t>
            </a:r>
            <a:r>
              <a:rPr lang="es-ES_tradnl" sz="1200" b="1" dirty="0">
                <a:solidFill>
                  <a:srgbClr val="FFC000"/>
                </a:solidFill>
              </a:rPr>
              <a:t>/siesta)</a:t>
            </a:r>
          </a:p>
          <a:p>
            <a:pPr algn="ctr">
              <a:defRPr/>
            </a:pPr>
            <a:r>
              <a:rPr lang="es-ES_tradnl" b="1" cap="small" dirty="0" err="1">
                <a:solidFill>
                  <a:srgbClr val="00FFFF"/>
                </a:solidFill>
              </a:rPr>
              <a:t>a</a:t>
            </a:r>
            <a:r>
              <a:rPr lang="es-ES_tradnl" b="1" cap="small" dirty="0" err="1" smtClean="0">
                <a:solidFill>
                  <a:srgbClr val="00FFFF"/>
                </a:solidFill>
              </a:rPr>
              <a:t>binit</a:t>
            </a:r>
            <a:endParaRPr lang="es-ES_tradnl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sz="1200" b="1" dirty="0">
                <a:solidFill>
                  <a:srgbClr val="FFC000"/>
                </a:solidFill>
              </a:rPr>
              <a:t>(http://</a:t>
            </a:r>
            <a:r>
              <a:rPr lang="es-ES_tradnl" sz="1200" b="1" dirty="0" err="1">
                <a:solidFill>
                  <a:srgbClr val="FFC000"/>
                </a:solidFill>
              </a:rPr>
              <a:t>www.abinit.org</a:t>
            </a:r>
            <a:r>
              <a:rPr lang="es-ES_tradnl" sz="12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5800" y="52972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mtClean="0">
                <a:solidFill>
                  <a:srgbClr val="00FFFF"/>
                </a:solidFill>
                <a:latin typeface="+mn-lt"/>
              </a:rPr>
              <a:t>Test 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convergence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a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numerical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atomic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orbital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basis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set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with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respect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to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asymptotic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limit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a converged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basis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plane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waves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85800" y="5950909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mtClean="0">
                <a:solidFill>
                  <a:srgbClr val="00FFFF"/>
                </a:solidFill>
                <a:latin typeface="+mn-lt"/>
              </a:rPr>
              <a:t>Compute </a:t>
            </a:r>
            <a:r>
              <a:rPr lang="es-ES_tradnl" b="1" dirty="0" err="1" smtClean="0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 smtClean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equation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-of-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state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(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energy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versus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volume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profiles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)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for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elemental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crystals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, a test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that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has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been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proposed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as a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benchmark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for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the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comparison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of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different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00FFFF"/>
                </a:solidFill>
                <a:latin typeface="+mn-lt"/>
              </a:rPr>
              <a:t>codes</a:t>
            </a:r>
            <a:r>
              <a:rPr lang="es-ES_tradnl" b="1" dirty="0">
                <a:solidFill>
                  <a:srgbClr val="00FFF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00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Examples to run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</a:t>
            </a:r>
            <a:r>
              <a:rPr lang="en-US" dirty="0" smtClean="0">
                <a:cs typeface="+mj-cs"/>
              </a:rPr>
              <a:t> and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dirty="0" smtClean="0">
                <a:cs typeface="+mj-cs"/>
              </a:rPr>
              <a:t> with the same </a:t>
            </a:r>
            <a:r>
              <a:rPr lang="en-US" dirty="0" err="1" smtClean="0">
                <a:cs typeface="+mj-cs"/>
              </a:rPr>
              <a:t>pseudos</a:t>
            </a:r>
            <a:endParaRPr lang="en-US" dirty="0" smtClean="0">
              <a:cs typeface="+mj-cs"/>
            </a:endParaRPr>
          </a:p>
        </p:txBody>
      </p:sp>
      <p:sp>
        <p:nvSpPr>
          <p:cNvPr id="114690" name="CuadroTexto 1"/>
          <p:cNvSpPr txBox="1">
            <a:spLocks noChangeArrowheads="1"/>
          </p:cNvSpPr>
          <p:nvPr/>
        </p:nvSpPr>
        <p:spPr bwMode="auto">
          <a:xfrm>
            <a:off x="152400" y="1071563"/>
            <a:ext cx="8458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/>
              <a:t>1. </a:t>
            </a:r>
            <a:r>
              <a:rPr lang="es-ES" altLang="es-ES_tradnl" sz="1800" dirty="0" err="1"/>
              <a:t>Visit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web page: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hlinkClick r:id="rId3"/>
              </a:rPr>
              <a:t>http://personales.unican.es/junqueraj</a:t>
            </a:r>
            <a:endParaRPr lang="es-ES" altLang="es-ES_trad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/>
              <a:t>and </a:t>
            </a:r>
            <a:r>
              <a:rPr lang="es-ES" altLang="es-ES_tradnl" sz="1800" dirty="0" err="1"/>
              <a:t>follow</a:t>
            </a:r>
            <a:r>
              <a:rPr lang="es-ES" altLang="es-ES_tradnl" sz="1800" dirty="0"/>
              <a:t> </a:t>
            </a:r>
            <a:r>
              <a:rPr lang="es-ES" altLang="es-ES_tradnl" sz="1800" dirty="0" err="1" smtClean="0"/>
              <a:t>these</a:t>
            </a:r>
            <a:r>
              <a:rPr lang="es-ES" altLang="es-ES_tradnl" sz="1800" dirty="0" smtClean="0"/>
              <a:t> </a:t>
            </a:r>
            <a:r>
              <a:rPr lang="es-ES" altLang="es-ES_tradnl" sz="1800" dirty="0"/>
              <a:t>links: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smtClean="0">
                <a:solidFill>
                  <a:srgbClr val="00FFFF"/>
                </a:solidFill>
              </a:rPr>
              <a:t>	A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self-explained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</a:t>
            </a:r>
            <a:r>
              <a:rPr lang="es-ES" altLang="es-ES_tradnl" sz="1800" cap="small" dirty="0" smtClean="0">
                <a:solidFill>
                  <a:srgbClr val="00FFFF"/>
                </a:solidFill>
              </a:rPr>
              <a:t>siesta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tutorial</a:t>
            </a:r>
            <a:r>
              <a:rPr lang="es-ES" altLang="es-ES_tradnl" sz="1800" dirty="0">
                <a:solidFill>
                  <a:srgbClr val="00FFFF"/>
                </a:solidFill>
              </a:rPr>
              <a:t>	</a:t>
            </a:r>
            <a:endParaRPr lang="es-ES" altLang="es-ES_tradnl" sz="1800" dirty="0" smtClean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Set of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self-explained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</a:t>
            </a:r>
            <a:r>
              <a:rPr lang="es-ES" altLang="es-ES_tradnl" sz="1800" cap="small" dirty="0" smtClean="0">
                <a:solidFill>
                  <a:srgbClr val="00FFFF"/>
                </a:solidFill>
              </a:rPr>
              <a:t>siesta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exercises</a:t>
            </a:r>
            <a:endParaRPr lang="es-ES" altLang="es-ES_tradnl" sz="1800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Pseudos</a:t>
            </a:r>
            <a:endParaRPr lang="es-ES" altLang="es-ES_tradnl" sz="1800" dirty="0" smtClean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smtClean="0">
                <a:solidFill>
                  <a:srgbClr val="00FFFF"/>
                </a:solidFill>
              </a:rPr>
              <a:t>	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How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to use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the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same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pseudopotential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in </a:t>
            </a:r>
            <a:r>
              <a:rPr lang="es-ES" altLang="es-ES_tradnl" sz="1800" cap="small" dirty="0" smtClean="0">
                <a:solidFill>
                  <a:srgbClr val="00FFFF"/>
                </a:solidFill>
              </a:rPr>
              <a:t>siesta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 and </a:t>
            </a:r>
            <a:r>
              <a:rPr lang="es-ES" altLang="es-ES_tradnl" sz="1800" cap="small" dirty="0" err="1" smtClean="0">
                <a:solidFill>
                  <a:srgbClr val="00FFFF"/>
                </a:solidFill>
              </a:rPr>
              <a:t>abinit</a:t>
            </a:r>
            <a:endParaRPr lang="es-ES" altLang="es-ES_tradnl" sz="1800" cap="small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/>
          </a:p>
        </p:txBody>
      </p:sp>
      <p:sp>
        <p:nvSpPr>
          <p:cNvPr id="20" name="CuadroTexto 20"/>
          <p:cNvSpPr txBox="1">
            <a:spLocks noChangeArrowheads="1"/>
          </p:cNvSpPr>
          <p:nvPr/>
        </p:nvSpPr>
        <p:spPr bwMode="auto">
          <a:xfrm>
            <a:off x="152400" y="3363913"/>
            <a:ext cx="899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1800" b="1" dirty="0" smtClean="0">
                <a:solidFill>
                  <a:schemeClr val="bg1"/>
                </a:solidFill>
              </a:rPr>
              <a:t>2. </a:t>
            </a:r>
            <a:r>
              <a:rPr lang="es-ES" sz="1800" b="1" dirty="0" err="1" smtClean="0">
                <a:solidFill>
                  <a:schemeClr val="bg1"/>
                </a:solidFill>
              </a:rPr>
              <a:t>Click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on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Pseudos</a:t>
            </a:r>
            <a:r>
              <a:rPr lang="es-ES" sz="1800" b="1" dirty="0" smtClean="0">
                <a:solidFill>
                  <a:schemeClr val="bg1"/>
                </a:solidFill>
              </a:rPr>
              <a:t>, input and </a:t>
            </a:r>
            <a:r>
              <a:rPr lang="es-ES" sz="1800" b="1" dirty="0" err="1" smtClean="0">
                <a:solidFill>
                  <a:schemeClr val="bg1"/>
                </a:solidFill>
              </a:rPr>
              <a:t>Readme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endParaRPr lang="es-ES" sz="1800" b="1" cap="small" dirty="0" smtClean="0">
              <a:solidFill>
                <a:schemeClr val="bg1"/>
              </a:solidFill>
            </a:endParaRPr>
          </a:p>
        </p:txBody>
      </p:sp>
      <p:sp>
        <p:nvSpPr>
          <p:cNvPr id="114692" name="CuadroTexto 20"/>
          <p:cNvSpPr txBox="1">
            <a:spLocks noChangeArrowheads="1"/>
          </p:cNvSpPr>
          <p:nvPr/>
        </p:nvSpPr>
        <p:spPr bwMode="auto">
          <a:xfrm>
            <a:off x="157163" y="3886200"/>
            <a:ext cx="8991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/>
              <a:t>3. Untar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ball</a:t>
            </a:r>
            <a:r>
              <a:rPr lang="es-ES" altLang="es-ES_tradnl" sz="1800" dirty="0"/>
              <a:t>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/>
              <a:t>	</a:t>
            </a:r>
            <a:r>
              <a:rPr lang="es-ES" altLang="es-ES_tradnl" sz="1800" dirty="0">
                <a:solidFill>
                  <a:srgbClr val="00FFFF"/>
                </a:solidFill>
              </a:rPr>
              <a:t>$ </a:t>
            </a:r>
            <a:r>
              <a:rPr lang="es-ES" altLang="es-ES_tradnl" sz="1800" dirty="0" err="1">
                <a:solidFill>
                  <a:srgbClr val="00FFFF"/>
                </a:solidFill>
              </a:rPr>
              <a:t>tar</a:t>
            </a:r>
            <a:r>
              <a:rPr lang="es-ES" altLang="es-ES_tradnl" sz="1800" dirty="0">
                <a:solidFill>
                  <a:srgbClr val="00FFFF"/>
                </a:solidFill>
              </a:rPr>
              <a:t> –</a:t>
            </a:r>
            <a:r>
              <a:rPr lang="es-ES" altLang="es-ES_tradnl" sz="1800" dirty="0" err="1">
                <a:solidFill>
                  <a:srgbClr val="00FFFF"/>
                </a:solidFill>
              </a:rPr>
              <a:t>xvf</a:t>
            </a:r>
            <a:r>
              <a:rPr lang="es-ES" altLang="es-ES_tradnl" sz="1800" dirty="0">
                <a:solidFill>
                  <a:srgbClr val="00FFFF"/>
                </a:solidFill>
              </a:rPr>
              <a:t>  Siesta-</a:t>
            </a:r>
            <a:r>
              <a:rPr lang="es-ES" altLang="es-ES_tradnl" sz="1800" dirty="0" err="1">
                <a:solidFill>
                  <a:srgbClr val="00FFFF"/>
                </a:solidFill>
              </a:rPr>
              <a:t>Abinit.tar</a:t>
            </a:r>
            <a:endParaRPr lang="es-ES" altLang="es-ES_tradnl" sz="1800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/>
              <a:t>This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will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generate</a:t>
            </a:r>
            <a:r>
              <a:rPr lang="es-ES" altLang="es-ES_tradnl" sz="1800" dirty="0"/>
              <a:t> a </a:t>
            </a:r>
            <a:r>
              <a:rPr lang="es-ES" altLang="es-ES_tradnl" sz="1800" dirty="0" err="1"/>
              <a:t>directory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called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Comparison</a:t>
            </a:r>
            <a:r>
              <a:rPr lang="es-ES" altLang="es-ES_tradnl" sz="1800" dirty="0"/>
              <a:t>-Siesta-</a:t>
            </a:r>
            <a:r>
              <a:rPr lang="es-ES" altLang="es-ES_tradnl" sz="1800" dirty="0" err="1"/>
              <a:t>Abinit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with</a:t>
            </a:r>
            <a:r>
              <a:rPr lang="es-ES" altLang="es-ES_tradnl" sz="1800" dirty="0"/>
              <a:t> 4 </a:t>
            </a:r>
            <a:r>
              <a:rPr lang="es-ES" altLang="es-ES_tradnl" sz="1800" dirty="0" err="1"/>
              <a:t>directories</a:t>
            </a:r>
            <a:r>
              <a:rPr lang="es-ES" altLang="es-ES_tradnl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/>
              <a:t>	</a:t>
            </a:r>
            <a:r>
              <a:rPr lang="es-ES" altLang="es-ES_tradnl" sz="1800" dirty="0">
                <a:solidFill>
                  <a:srgbClr val="00FFFF"/>
                </a:solidFill>
              </a:rPr>
              <a:t>$ cd </a:t>
            </a:r>
            <a:r>
              <a:rPr lang="es-ES" altLang="es-ES_tradnl" sz="1800" dirty="0" err="1">
                <a:solidFill>
                  <a:srgbClr val="00FFFF"/>
                </a:solidFill>
              </a:rPr>
              <a:t>Comparison</a:t>
            </a:r>
            <a:r>
              <a:rPr lang="es-ES" altLang="es-ES_tradnl" sz="1800" dirty="0">
                <a:solidFill>
                  <a:srgbClr val="00FFFF"/>
                </a:solidFill>
              </a:rPr>
              <a:t>-Siesta-</a:t>
            </a:r>
            <a:r>
              <a:rPr lang="es-ES" altLang="es-ES_tradnl" sz="1800" dirty="0" err="1">
                <a:solidFill>
                  <a:srgbClr val="00FFFF"/>
                </a:solidFill>
              </a:rPr>
              <a:t>Abinit</a:t>
            </a:r>
            <a:endParaRPr lang="es-ES" altLang="es-ES_tradnl" sz="1800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</a:t>
            </a:r>
            <a:r>
              <a:rPr lang="es-ES" altLang="es-ES_tradnl" sz="1800" dirty="0" err="1">
                <a:solidFill>
                  <a:srgbClr val="00FFFF"/>
                </a:solidFill>
              </a:rPr>
              <a:t>ls</a:t>
            </a:r>
            <a:r>
              <a:rPr lang="es-ES" altLang="es-ES_tradnl" sz="1800" dirty="0">
                <a:solidFill>
                  <a:srgbClr val="00FFFF"/>
                </a:solidFill>
              </a:rPr>
              <a:t> -</a:t>
            </a:r>
            <a:r>
              <a:rPr lang="es-ES" altLang="es-ES_tradnl" sz="1800" dirty="0" err="1">
                <a:solidFill>
                  <a:srgbClr val="00FFFF"/>
                </a:solidFill>
              </a:rPr>
              <a:t>ltr</a:t>
            </a:r>
            <a:endParaRPr lang="es-ES" altLang="es-ES_tradnl" sz="1800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     Si		</a:t>
            </a:r>
            <a:r>
              <a:rPr lang="es-ES" altLang="es-ES_tradnl" sz="1800" dirty="0">
                <a:solidFill>
                  <a:srgbClr val="FFA89F"/>
                </a:solidFill>
              </a:rPr>
              <a:t>(</a:t>
            </a:r>
            <a:r>
              <a:rPr lang="es-ES" altLang="es-ES_tradnl" sz="1800" dirty="0" err="1">
                <a:solidFill>
                  <a:srgbClr val="FFA89F"/>
                </a:solidFill>
              </a:rPr>
              <a:t>example</a:t>
            </a:r>
            <a:r>
              <a:rPr lang="es-ES" altLang="es-ES_tradnl" sz="1800" dirty="0">
                <a:solidFill>
                  <a:srgbClr val="FFA89F"/>
                </a:solidFill>
              </a:rPr>
              <a:t> </a:t>
            </a:r>
            <a:r>
              <a:rPr lang="es-ES" altLang="es-ES_tradnl" sz="1800" dirty="0" err="1">
                <a:solidFill>
                  <a:srgbClr val="FFA89F"/>
                </a:solidFill>
              </a:rPr>
              <a:t>for</a:t>
            </a:r>
            <a:r>
              <a:rPr lang="es-ES" altLang="es-ES_tradnl" sz="1800" dirty="0">
                <a:solidFill>
                  <a:srgbClr val="FFA89F"/>
                </a:solidFill>
              </a:rPr>
              <a:t> a </a:t>
            </a:r>
            <a:r>
              <a:rPr lang="es-ES" altLang="es-ES_tradnl" sz="1800" dirty="0" err="1">
                <a:solidFill>
                  <a:srgbClr val="FFA89F"/>
                </a:solidFill>
              </a:rPr>
              <a:t>covalent</a:t>
            </a:r>
            <a:r>
              <a:rPr lang="es-ES" altLang="es-ES_tradnl" sz="1800" dirty="0">
                <a:solidFill>
                  <a:srgbClr val="FFA89F"/>
                </a:solidFill>
              </a:rPr>
              <a:t> semiconductor, LDA)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     Al		</a:t>
            </a:r>
            <a:r>
              <a:rPr lang="es-ES" altLang="es-ES_tradnl" sz="1800" dirty="0">
                <a:solidFill>
                  <a:srgbClr val="FFA89F"/>
                </a:solidFill>
              </a:rPr>
              <a:t>(</a:t>
            </a:r>
            <a:r>
              <a:rPr lang="es-ES" altLang="es-ES_tradnl" sz="1800" dirty="0" err="1">
                <a:solidFill>
                  <a:srgbClr val="FFA89F"/>
                </a:solidFill>
              </a:rPr>
              <a:t>example</a:t>
            </a:r>
            <a:r>
              <a:rPr lang="es-ES" altLang="es-ES_tradnl" sz="1800" dirty="0">
                <a:solidFill>
                  <a:srgbClr val="FFA89F"/>
                </a:solidFill>
              </a:rPr>
              <a:t> </a:t>
            </a:r>
            <a:r>
              <a:rPr lang="es-ES" altLang="es-ES_tradnl" sz="1800" dirty="0" err="1">
                <a:solidFill>
                  <a:srgbClr val="FFA89F"/>
                </a:solidFill>
              </a:rPr>
              <a:t>for</a:t>
            </a:r>
            <a:r>
              <a:rPr lang="es-ES" altLang="es-ES_tradnl" sz="1800" dirty="0">
                <a:solidFill>
                  <a:srgbClr val="FFA89F"/>
                </a:solidFill>
              </a:rPr>
              <a:t> a </a:t>
            </a:r>
            <a:r>
              <a:rPr lang="es-ES" altLang="es-ES_tradnl" sz="1800" dirty="0" err="1">
                <a:solidFill>
                  <a:srgbClr val="FFA89F"/>
                </a:solidFill>
              </a:rPr>
              <a:t>sp</a:t>
            </a:r>
            <a:r>
              <a:rPr lang="es-ES" altLang="es-ES_tradnl" sz="1800" dirty="0">
                <a:solidFill>
                  <a:srgbClr val="FFA89F"/>
                </a:solidFill>
              </a:rPr>
              <a:t>-metal, LDA)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     Au		</a:t>
            </a:r>
            <a:r>
              <a:rPr lang="es-ES" altLang="es-ES_tradnl" sz="1800" dirty="0">
                <a:solidFill>
                  <a:srgbClr val="FFA89F"/>
                </a:solidFill>
              </a:rPr>
              <a:t>(</a:t>
            </a:r>
            <a:r>
              <a:rPr lang="es-ES" altLang="es-ES_tradnl" sz="1800" dirty="0" err="1">
                <a:solidFill>
                  <a:srgbClr val="FFA89F"/>
                </a:solidFill>
              </a:rPr>
              <a:t>example</a:t>
            </a:r>
            <a:r>
              <a:rPr lang="es-ES" altLang="es-ES_tradnl" sz="1800" dirty="0">
                <a:solidFill>
                  <a:srgbClr val="FFA89F"/>
                </a:solidFill>
              </a:rPr>
              <a:t> </a:t>
            </a:r>
            <a:r>
              <a:rPr lang="es-ES" altLang="es-ES_tradnl" sz="1800" dirty="0" err="1">
                <a:solidFill>
                  <a:srgbClr val="FFA89F"/>
                </a:solidFill>
              </a:rPr>
              <a:t>for</a:t>
            </a:r>
            <a:r>
              <a:rPr lang="es-ES" altLang="es-ES_tradnl" sz="1800" dirty="0">
                <a:solidFill>
                  <a:srgbClr val="FFA89F"/>
                </a:solidFill>
              </a:rPr>
              <a:t> a noble metal, </a:t>
            </a:r>
            <a:r>
              <a:rPr lang="es-ES" altLang="es-ES_tradnl" sz="1800" dirty="0" err="1">
                <a:solidFill>
                  <a:srgbClr val="FFA89F"/>
                </a:solidFill>
              </a:rPr>
              <a:t>includes</a:t>
            </a:r>
            <a:r>
              <a:rPr lang="es-ES" altLang="es-ES_tradnl" sz="1800" dirty="0">
                <a:solidFill>
                  <a:srgbClr val="FFA89F"/>
                </a:solidFill>
              </a:rPr>
              <a:t> d-orbital, LDA)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     Fe		</a:t>
            </a:r>
            <a:r>
              <a:rPr lang="es-ES" altLang="es-ES_tradnl" sz="1800" dirty="0">
                <a:solidFill>
                  <a:srgbClr val="FFA89F"/>
                </a:solidFill>
              </a:rPr>
              <a:t>(</a:t>
            </a:r>
            <a:r>
              <a:rPr lang="es-ES" altLang="es-ES_tradnl" sz="1800" dirty="0" err="1">
                <a:solidFill>
                  <a:srgbClr val="FFA89F"/>
                </a:solidFill>
              </a:rPr>
              <a:t>example</a:t>
            </a:r>
            <a:r>
              <a:rPr lang="es-ES" altLang="es-ES_tradnl" sz="1800" dirty="0">
                <a:solidFill>
                  <a:srgbClr val="FFA89F"/>
                </a:solidFill>
              </a:rPr>
              <a:t> </a:t>
            </a:r>
            <a:r>
              <a:rPr lang="es-ES" altLang="es-ES_tradnl" sz="1800" dirty="0" err="1">
                <a:solidFill>
                  <a:srgbClr val="FFA89F"/>
                </a:solidFill>
              </a:rPr>
              <a:t>for</a:t>
            </a:r>
            <a:r>
              <a:rPr lang="es-ES" altLang="es-ES_tradnl" sz="1800" dirty="0">
                <a:solidFill>
                  <a:srgbClr val="FFA89F"/>
                </a:solidFill>
              </a:rPr>
              <a:t> a </a:t>
            </a:r>
            <a:r>
              <a:rPr lang="es-ES" altLang="es-ES_tradnl" sz="1800" dirty="0" err="1">
                <a:solidFill>
                  <a:srgbClr val="FFA89F"/>
                </a:solidFill>
              </a:rPr>
              <a:t>transition</a:t>
            </a:r>
            <a:r>
              <a:rPr lang="es-ES" altLang="es-ES_tradnl" sz="1800" dirty="0">
                <a:solidFill>
                  <a:srgbClr val="FFA89F"/>
                </a:solidFill>
              </a:rPr>
              <a:t> metal, </a:t>
            </a:r>
            <a:r>
              <a:rPr lang="es-ES" altLang="es-ES_tradnl" sz="1800" dirty="0" err="1">
                <a:solidFill>
                  <a:srgbClr val="FFA89F"/>
                </a:solidFill>
              </a:rPr>
              <a:t>includes</a:t>
            </a:r>
            <a:r>
              <a:rPr lang="es-ES" altLang="es-ES_tradnl" sz="1800" dirty="0">
                <a:solidFill>
                  <a:srgbClr val="FFA89F"/>
                </a:solidFill>
              </a:rPr>
              <a:t> NLCC, GGA)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Examples to run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</a:t>
            </a:r>
            <a:r>
              <a:rPr lang="en-US" dirty="0" smtClean="0">
                <a:cs typeface="+mj-cs"/>
              </a:rPr>
              <a:t> and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dirty="0" smtClean="0">
                <a:cs typeface="+mj-cs"/>
              </a:rPr>
              <a:t> with the same </a:t>
            </a:r>
            <a:r>
              <a:rPr lang="en-US" dirty="0" err="1" smtClean="0">
                <a:cs typeface="+mj-cs"/>
              </a:rPr>
              <a:t>pseudos</a:t>
            </a:r>
            <a:endParaRPr lang="en-US" dirty="0" smtClean="0">
              <a:cs typeface="+mj-cs"/>
            </a:endParaRPr>
          </a:p>
        </p:txBody>
      </p:sp>
      <p:sp>
        <p:nvSpPr>
          <p:cNvPr id="116738" name="CuadroTexto 20"/>
          <p:cNvSpPr txBox="1">
            <a:spLocks noChangeArrowheads="1"/>
          </p:cNvSpPr>
          <p:nvPr/>
        </p:nvSpPr>
        <p:spPr bwMode="auto">
          <a:xfrm>
            <a:off x="76200" y="2463800"/>
            <a:ext cx="8991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/>
              <a:t>In </a:t>
            </a:r>
            <a:r>
              <a:rPr lang="es-ES" altLang="es-ES_tradnl" sz="1800" dirty="0" err="1"/>
              <a:t>every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subdirectory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it</a:t>
            </a:r>
            <a:r>
              <a:rPr lang="es-ES" altLang="es-ES_tradnl" sz="1800" dirty="0"/>
              <a:t> can be </a:t>
            </a:r>
            <a:r>
              <a:rPr lang="es-ES" altLang="es-ES_tradnl" sz="1800" dirty="0" err="1"/>
              <a:t>found</a:t>
            </a:r>
            <a:r>
              <a:rPr lang="es-ES" altLang="es-ES_tradnl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/>
              <a:t>	</a:t>
            </a:r>
            <a:r>
              <a:rPr lang="es-ES" altLang="es-ES_tradnl" sz="1800" dirty="0">
                <a:solidFill>
                  <a:srgbClr val="00FFFF"/>
                </a:solidFill>
              </a:rPr>
              <a:t>$ cd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</a:t>
            </a:r>
            <a:r>
              <a:rPr lang="es-ES" altLang="es-ES_tradnl" sz="1800" dirty="0" err="1">
                <a:solidFill>
                  <a:srgbClr val="00FFFF"/>
                </a:solidFill>
              </a:rPr>
              <a:t>ls</a:t>
            </a:r>
            <a:r>
              <a:rPr lang="es-ES" altLang="es-ES_tradnl" sz="1800" dirty="0">
                <a:solidFill>
                  <a:srgbClr val="00FFFF"/>
                </a:solidFill>
              </a:rPr>
              <a:t> –</a:t>
            </a:r>
            <a:r>
              <a:rPr lang="es-ES" altLang="es-ES_tradnl" sz="1800" dirty="0" err="1">
                <a:solidFill>
                  <a:srgbClr val="00FFFF"/>
                </a:solidFill>
              </a:rPr>
              <a:t>ltr</a:t>
            </a:r>
            <a:endParaRPr lang="es-ES" altLang="es-ES_tradnl" sz="1800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    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Runsiesta</a:t>
            </a:r>
            <a:r>
              <a:rPr lang="es-ES" altLang="es-ES_tradnl" sz="1800" dirty="0">
                <a:solidFill>
                  <a:srgbClr val="00FFFF"/>
                </a:solidFill>
              </a:rPr>
              <a:t>		</a:t>
            </a:r>
            <a:r>
              <a:rPr lang="es-ES" altLang="es-ES_tradnl" sz="1800" dirty="0">
                <a:solidFill>
                  <a:srgbClr val="FFA89F"/>
                </a:solidFill>
              </a:rPr>
              <a:t>(files to </a:t>
            </a:r>
            <a:r>
              <a:rPr lang="es-ES" altLang="es-ES_tradnl" sz="1800" dirty="0" smtClean="0">
                <a:solidFill>
                  <a:srgbClr val="FFA89F"/>
                </a:solidFill>
              </a:rPr>
              <a:t>run </a:t>
            </a:r>
            <a:r>
              <a:rPr lang="es-ES" altLang="es-ES_tradnl" sz="1800" cap="small" dirty="0" smtClean="0">
                <a:solidFill>
                  <a:srgbClr val="FFA89F"/>
                </a:solidFill>
              </a:rPr>
              <a:t>siesta</a:t>
            </a:r>
            <a:r>
              <a:rPr lang="es-ES" altLang="es-ES_tradnl" sz="1800" dirty="0" smtClean="0">
                <a:solidFill>
                  <a:srgbClr val="FFA89F"/>
                </a:solidFill>
              </a:rPr>
              <a:t>)</a:t>
            </a:r>
            <a:endParaRPr lang="es-ES" altLang="es-ES_tradnl" sz="1800" dirty="0">
              <a:solidFill>
                <a:srgbClr val="FFA89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00FFFF"/>
                </a:solidFill>
              </a:rPr>
              <a:t>	$      </a:t>
            </a:r>
            <a:r>
              <a:rPr lang="es-ES" altLang="es-ES_tradnl" sz="1800" dirty="0" err="1" smtClean="0">
                <a:solidFill>
                  <a:srgbClr val="00FFFF"/>
                </a:solidFill>
              </a:rPr>
              <a:t>Runabinit</a:t>
            </a:r>
            <a:r>
              <a:rPr lang="es-ES" altLang="es-ES_tradnl" sz="1800" dirty="0" smtClean="0">
                <a:solidFill>
                  <a:srgbClr val="00FFFF"/>
                </a:solidFill>
              </a:rPr>
              <a:t>	</a:t>
            </a:r>
            <a:r>
              <a:rPr lang="es-ES" altLang="es-ES_tradnl" sz="1800" dirty="0">
                <a:solidFill>
                  <a:srgbClr val="00FFFF"/>
                </a:solidFill>
              </a:rPr>
              <a:t>	</a:t>
            </a:r>
            <a:r>
              <a:rPr lang="es-ES" altLang="es-ES_tradnl" sz="1800" dirty="0">
                <a:solidFill>
                  <a:srgbClr val="FFA89F"/>
                </a:solidFill>
              </a:rPr>
              <a:t>(files to </a:t>
            </a:r>
            <a:r>
              <a:rPr lang="es-ES" altLang="es-ES_tradnl" sz="1800" dirty="0" smtClean="0">
                <a:solidFill>
                  <a:srgbClr val="FFA89F"/>
                </a:solidFill>
              </a:rPr>
              <a:t>run </a:t>
            </a:r>
            <a:r>
              <a:rPr lang="es-ES" altLang="es-ES_tradnl" sz="1800" cap="small" dirty="0" err="1" smtClean="0">
                <a:solidFill>
                  <a:srgbClr val="FFA89F"/>
                </a:solidFill>
              </a:rPr>
              <a:t>abinit</a:t>
            </a:r>
            <a:r>
              <a:rPr lang="es-ES" altLang="es-ES_tradnl" sz="1800" dirty="0" smtClean="0">
                <a:solidFill>
                  <a:srgbClr val="FFA89F"/>
                </a:solidFill>
              </a:rPr>
              <a:t>)</a:t>
            </a:r>
            <a:endParaRPr lang="es-ES" altLang="es-ES_tradnl" sz="1800" dirty="0">
              <a:solidFill>
                <a:srgbClr val="FFA89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4300" y="4800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In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directoris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for</a:t>
            </a:r>
            <a:r>
              <a:rPr lang="es-ES_tradnl" b="1" dirty="0" smtClean="0">
                <a:solidFill>
                  <a:schemeClr val="bg1"/>
                </a:solidFill>
              </a:rPr>
              <a:t> Au and Fe, </a:t>
            </a:r>
            <a:r>
              <a:rPr lang="es-ES_tradnl" b="1" dirty="0" err="1" smtClean="0">
                <a:solidFill>
                  <a:schemeClr val="bg1"/>
                </a:solidFill>
              </a:rPr>
              <a:t>you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will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find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two</a:t>
            </a:r>
            <a:r>
              <a:rPr lang="es-ES_tradnl" b="1" dirty="0" smtClean="0">
                <a:solidFill>
                  <a:schemeClr val="bg1"/>
                </a:solidFill>
              </a:rPr>
              <a:t> extra </a:t>
            </a:r>
            <a:r>
              <a:rPr lang="es-ES_tradnl" b="1" dirty="0" err="1" smtClean="0">
                <a:solidFill>
                  <a:schemeClr val="bg1"/>
                </a:solidFill>
              </a:rPr>
              <a:t>subdirectories</a:t>
            </a:r>
            <a:r>
              <a:rPr lang="es-ES_tradnl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s-ES_tradnl" b="1" dirty="0" err="1" smtClean="0">
                <a:solidFill>
                  <a:schemeClr val="bg1"/>
                </a:solidFill>
              </a:rPr>
              <a:t>One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for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pseudos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generated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with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atom</a:t>
            </a:r>
            <a:r>
              <a:rPr lang="es-ES_tradnl" b="1" dirty="0" smtClean="0">
                <a:solidFill>
                  <a:schemeClr val="bg1"/>
                </a:solidFill>
              </a:rPr>
              <a:t>, and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second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for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cap="small" dirty="0" err="1" smtClean="0">
                <a:solidFill>
                  <a:schemeClr val="bg1"/>
                </a:solidFill>
              </a:rPr>
              <a:t>oncvpsp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pseudos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748" y="2133600"/>
            <a:ext cx="9144000" cy="25908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dirty="0"/>
              <a:t>T</a:t>
            </a:r>
            <a:r>
              <a:rPr lang="es-ES_tradnl" dirty="0" smtClean="0"/>
              <a:t>est </a:t>
            </a:r>
            <a:r>
              <a:rPr lang="es-ES_tradnl" dirty="0"/>
              <a:t>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convergence</a:t>
            </a:r>
            <a:r>
              <a:rPr lang="es-ES_tradnl" dirty="0"/>
              <a:t> of a </a:t>
            </a:r>
            <a:r>
              <a:rPr lang="es-ES_tradnl" dirty="0" err="1"/>
              <a:t>numerical</a:t>
            </a:r>
            <a:r>
              <a:rPr lang="es-ES_tradnl" dirty="0"/>
              <a:t> </a:t>
            </a:r>
            <a:r>
              <a:rPr lang="es-ES_tradnl" dirty="0" err="1"/>
              <a:t>atomic</a:t>
            </a:r>
            <a:r>
              <a:rPr lang="es-ES_tradnl" dirty="0"/>
              <a:t> orbital </a:t>
            </a:r>
            <a:r>
              <a:rPr lang="es-ES_tradnl" dirty="0" err="1"/>
              <a:t>basis</a:t>
            </a:r>
            <a:r>
              <a:rPr lang="es-ES_tradnl" dirty="0"/>
              <a:t> set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respect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asymptotic</a:t>
            </a:r>
            <a:r>
              <a:rPr lang="es-ES_tradnl" dirty="0"/>
              <a:t> </a:t>
            </a:r>
            <a:r>
              <a:rPr lang="es-ES_tradnl" dirty="0" err="1"/>
              <a:t>limit</a:t>
            </a:r>
            <a:r>
              <a:rPr lang="es-ES_tradnl" dirty="0"/>
              <a:t> of a converged </a:t>
            </a:r>
            <a:r>
              <a:rPr lang="es-ES_tradnl" dirty="0" err="1"/>
              <a:t>basis</a:t>
            </a:r>
            <a:r>
              <a:rPr lang="es-ES_tradnl" dirty="0"/>
              <a:t> of </a:t>
            </a:r>
            <a:r>
              <a:rPr lang="es-ES_tradnl" dirty="0" err="1"/>
              <a:t>plane</a:t>
            </a:r>
            <a:r>
              <a:rPr lang="es-ES_tradnl" dirty="0"/>
              <a:t> </a:t>
            </a:r>
            <a:r>
              <a:rPr lang="es-ES_tradnl" dirty="0" err="1"/>
              <a:t>waves</a:t>
            </a:r>
            <a:r>
              <a:rPr lang="es-ES_tradnl" dirty="0"/>
              <a:t> </a:t>
            </a:r>
            <a:br>
              <a:rPr lang="es-ES_tradnl" dirty="0"/>
            </a:br>
            <a:endParaRPr lang="en-US" cap="small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0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20"/>
          <p:cNvSpPr txBox="1">
            <a:spLocks noChangeArrowheads="1"/>
          </p:cNvSpPr>
          <p:nvPr/>
        </p:nvSpPr>
        <p:spPr bwMode="auto">
          <a:xfrm>
            <a:off x="12700" y="157162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Tx/>
              <a:buAutoNum type="arabicPeriod"/>
              <a:defRPr/>
            </a:pPr>
            <a:r>
              <a:rPr lang="es-ES" sz="1800" b="1" dirty="0" err="1" smtClean="0">
                <a:solidFill>
                  <a:schemeClr val="bg1"/>
                </a:solidFill>
              </a:rPr>
              <a:t>We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run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system</a:t>
            </a:r>
            <a:r>
              <a:rPr lang="es-ES" sz="1800" b="1" dirty="0" smtClean="0">
                <a:solidFill>
                  <a:schemeClr val="bg1"/>
                </a:solidFill>
              </a:rPr>
              <a:t> (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lattice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vectors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dirty="0" err="1" smtClean="0">
                <a:solidFill>
                  <a:schemeClr val="bg1"/>
                </a:solidFill>
              </a:rPr>
              <a:t>internal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coordinates</a:t>
            </a:r>
            <a:r>
              <a:rPr lang="es-ES" sz="1800" b="1" dirty="0" smtClean="0">
                <a:solidFill>
                  <a:schemeClr val="bg1"/>
                </a:solidFill>
              </a:rPr>
              <a:t>) at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level</a:t>
            </a:r>
            <a:r>
              <a:rPr lang="es-ES" sz="1800" b="1" dirty="0" smtClean="0">
                <a:solidFill>
                  <a:schemeClr val="bg1"/>
                </a:solidFill>
              </a:rPr>
              <a:t> of </a:t>
            </a:r>
            <a:r>
              <a:rPr lang="es-ES" sz="1800" b="1" dirty="0" err="1" smtClean="0">
                <a:solidFill>
                  <a:schemeClr val="bg1"/>
                </a:solidFill>
              </a:rPr>
              <a:t>approximations</a:t>
            </a:r>
            <a:r>
              <a:rPr lang="es-ES" sz="1800" b="1" dirty="0" smtClean="0">
                <a:solidFill>
                  <a:schemeClr val="bg1"/>
                </a:solidFill>
              </a:rPr>
              <a:t> (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exchange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dirty="0" err="1" smtClean="0">
                <a:solidFill>
                  <a:schemeClr val="bg1"/>
                </a:solidFill>
              </a:rPr>
              <a:t>correlation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functional</a:t>
            </a:r>
            <a:r>
              <a:rPr lang="es-ES" sz="1800" b="1" dirty="0" smtClean="0">
                <a:solidFill>
                  <a:schemeClr val="bg1"/>
                </a:solidFill>
              </a:rPr>
              <a:t>, </a:t>
            </a:r>
            <a:r>
              <a:rPr lang="es-ES" sz="1800" b="1" dirty="0" err="1" smtClean="0">
                <a:solidFill>
                  <a:schemeClr val="bg1"/>
                </a:solidFill>
              </a:rPr>
              <a:t>Monkhorst</a:t>
            </a:r>
            <a:r>
              <a:rPr lang="es-ES" sz="1800" b="1" dirty="0" smtClean="0">
                <a:solidFill>
                  <a:schemeClr val="bg1"/>
                </a:solidFill>
              </a:rPr>
              <a:t>-Pack </a:t>
            </a:r>
            <a:r>
              <a:rPr lang="es-ES" sz="1800" b="1" dirty="0" err="1" smtClean="0">
                <a:solidFill>
                  <a:schemeClr val="bg1"/>
                </a:solidFill>
              </a:rPr>
              <a:t>mesh</a:t>
            </a:r>
            <a:r>
              <a:rPr lang="es-ES" sz="1800" b="1" dirty="0" smtClean="0">
                <a:solidFill>
                  <a:schemeClr val="bg1"/>
                </a:solidFill>
              </a:rPr>
              <a:t> etc.) at a </a:t>
            </a:r>
            <a:r>
              <a:rPr lang="es-ES" sz="1800" b="1" dirty="0" err="1" smtClean="0">
                <a:solidFill>
                  <a:schemeClr val="bg1"/>
                </a:solidFill>
              </a:rPr>
              <a:t>given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lattice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constant</a:t>
            </a:r>
            <a:r>
              <a:rPr lang="es-ES" sz="18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endParaRPr lang="es-ES" sz="1800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s-ES" sz="1800" b="1" dirty="0" err="1" smtClean="0">
                <a:solidFill>
                  <a:schemeClr val="bg1"/>
                </a:solidFill>
              </a:rPr>
              <a:t>Here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it</a:t>
            </a:r>
            <a:r>
              <a:rPr lang="es-ES" sz="1800" b="1" dirty="0" smtClean="0">
                <a:solidFill>
                  <a:schemeClr val="bg1"/>
                </a:solidFill>
              </a:rPr>
              <a:t> has </a:t>
            </a:r>
            <a:r>
              <a:rPr lang="es-ES" sz="1800" b="1" dirty="0" err="1" smtClean="0">
                <a:solidFill>
                  <a:schemeClr val="bg1"/>
                </a:solidFill>
              </a:rPr>
              <a:t>been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written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for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you</a:t>
            </a:r>
            <a:r>
              <a:rPr lang="es-ES" sz="1800" b="1" dirty="0" smtClean="0">
                <a:solidFill>
                  <a:schemeClr val="bg1"/>
                </a:solidFill>
              </a:rPr>
              <a:t> (file </a:t>
            </a:r>
            <a:r>
              <a:rPr lang="es-ES" sz="1800" b="1" dirty="0" err="1" smtClean="0">
                <a:solidFill>
                  <a:srgbClr val="00FFFF"/>
                </a:solidFill>
              </a:rPr>
              <a:t>Si.input.convergence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6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48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cs typeface="+mj-cs"/>
              </a:rPr>
              <a:t>Convergence of the energy as a function of the </a:t>
            </a:r>
            <a:r>
              <a:rPr lang="en-US" kern="0" dirty="0" err="1" smtClean="0">
                <a:cs typeface="+mj-cs"/>
              </a:rPr>
              <a:t>planewave</a:t>
            </a:r>
            <a:r>
              <a:rPr lang="en-US" kern="0" dirty="0" smtClean="0">
                <a:cs typeface="+mj-cs"/>
              </a:rPr>
              <a:t> cutoff in</a:t>
            </a:r>
            <a:r>
              <a:rPr lang="en-US" kern="0" cap="small" dirty="0" smtClean="0">
                <a:cs typeface="+mj-cs"/>
              </a:rPr>
              <a:t> </a:t>
            </a:r>
            <a:r>
              <a:rPr lang="en-US" kern="0" cap="small" dirty="0" err="1" smtClean="0">
                <a:cs typeface="+mj-cs"/>
              </a:rPr>
              <a:t>abinit</a:t>
            </a:r>
            <a:endParaRPr lang="en-US" kern="0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4000" y="1066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Required</a:t>
            </a:r>
            <a:r>
              <a:rPr lang="es-ES_tradnl" b="1" dirty="0" smtClean="0">
                <a:solidFill>
                  <a:schemeClr val="bg1"/>
                </a:solidFill>
              </a:rPr>
              <a:t> files in: </a:t>
            </a:r>
            <a:r>
              <a:rPr lang="es-ES" altLang="es-ES_tradnl" b="1" dirty="0" smtClean="0">
                <a:solidFill>
                  <a:srgbClr val="00FFFF"/>
                </a:solidFill>
              </a:rPr>
              <a:t>Si/</a:t>
            </a:r>
            <a:r>
              <a:rPr lang="es-ES" altLang="es-ES_tradnl" b="1" dirty="0" err="1" smtClean="0">
                <a:solidFill>
                  <a:srgbClr val="00FFFF"/>
                </a:solidFill>
              </a:rPr>
              <a:t>Runabinit</a:t>
            </a:r>
            <a:r>
              <a:rPr lang="es-ES" altLang="es-ES_tradnl" b="1" dirty="0" smtClean="0">
                <a:solidFill>
                  <a:srgbClr val="00FFFF"/>
                </a:solidFill>
              </a:rPr>
              <a:t>/ATOM/</a:t>
            </a:r>
            <a:endParaRPr lang="es-ES" altLang="es-ES_tradnl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2400" y="0"/>
            <a:ext cx="457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122882" name="Imagen 3" descr="templat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586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876800" y="533400"/>
            <a:ext cx="396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Diamond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structure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lattice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constant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might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be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experimental,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theoretical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or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whatever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other</a:t>
            </a:r>
            <a:r>
              <a:rPr lang="es-E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sensible </a:t>
            </a:r>
            <a:r>
              <a:rPr lang="es-ES" b="1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choice</a:t>
            </a:r>
            <a:endParaRPr lang="es-ES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2884" name="CuadroTexto 10"/>
          <p:cNvSpPr txBox="1">
            <a:spLocks noChangeArrowheads="1"/>
          </p:cNvSpPr>
          <p:nvPr/>
        </p:nvSpPr>
        <p:spPr bwMode="auto">
          <a:xfrm>
            <a:off x="4876800" y="32004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/>
              <a:t>6 × 6 × 6 Monkhorst-Pack mesh</a:t>
            </a:r>
          </a:p>
        </p:txBody>
      </p:sp>
      <p:sp>
        <p:nvSpPr>
          <p:cNvPr id="122885" name="CuadroTexto 11"/>
          <p:cNvSpPr txBox="1">
            <a:spLocks noChangeArrowheads="1"/>
          </p:cNvSpPr>
          <p:nvPr/>
        </p:nvSpPr>
        <p:spPr bwMode="auto">
          <a:xfrm>
            <a:off x="4876800" y="5181600"/>
            <a:ext cx="426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/>
              <a:t>Ceperley-Alder</a:t>
            </a:r>
            <a:r>
              <a:rPr lang="es-ES" altLang="es-ES_tradnl" sz="1800" dirty="0"/>
              <a:t> (LDA) </a:t>
            </a:r>
            <a:r>
              <a:rPr lang="es-ES" altLang="es-ES_tradnl" sz="1800" dirty="0" err="1" smtClean="0"/>
              <a:t>functional</a:t>
            </a:r>
            <a:endParaRPr lang="es-ES" altLang="es-ES_tradnl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smtClean="0"/>
              <a:t>In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libxc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numeration</a:t>
            </a:r>
            <a:r>
              <a:rPr lang="es-ES" altLang="es-ES_tradnl" sz="1800" dirty="0" smtClean="0"/>
              <a:t>,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CA </a:t>
            </a:r>
            <a:r>
              <a:rPr lang="es-ES" altLang="es-ES_tradnl" sz="1800" dirty="0" err="1" smtClean="0"/>
              <a:t>functional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is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identified</a:t>
            </a:r>
            <a:r>
              <a:rPr lang="es-ES" altLang="es-ES_tradnl" sz="1800" dirty="0" smtClean="0"/>
              <a:t> as -1009,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smtClean="0"/>
              <a:t>So </a:t>
            </a:r>
            <a:r>
              <a:rPr lang="es-ES" altLang="es-ES_tradnl" sz="1800" dirty="0" err="1" smtClean="0"/>
              <a:t>here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ixc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might</a:t>
            </a:r>
            <a:r>
              <a:rPr lang="es-ES" altLang="es-ES_tradnl" sz="1800" dirty="0" smtClean="0"/>
              <a:t> be </a:t>
            </a:r>
            <a:r>
              <a:rPr lang="es-ES" altLang="es-ES_tradnl" sz="1800" dirty="0" err="1" smtClean="0"/>
              <a:t>also</a:t>
            </a:r>
            <a:r>
              <a:rPr lang="es-ES" altLang="es-ES_tradnl" sz="18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/>
              <a:t>i</a:t>
            </a:r>
            <a:r>
              <a:rPr lang="es-ES" altLang="es-ES_tradnl" sz="1800" dirty="0" err="1" smtClean="0"/>
              <a:t>xc</a:t>
            </a:r>
            <a:r>
              <a:rPr lang="es-ES" altLang="es-ES_tradnl" sz="1800" dirty="0" smtClean="0"/>
              <a:t>     -1009</a:t>
            </a:r>
            <a:endParaRPr lang="es-ES" altLang="es-ES_tradnl" sz="1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981200" y="6703368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 smtClean="0">
                <a:latin typeface="Courier" charset="0"/>
                <a:ea typeface="Courier" charset="0"/>
                <a:cs typeface="Courier" charset="0"/>
              </a:rPr>
              <a:t># -1009 = LDA, </a:t>
            </a:r>
            <a:r>
              <a:rPr lang="es-ES_tradnl" sz="800" dirty="0" err="1" smtClean="0">
                <a:latin typeface="Courier" charset="0"/>
                <a:ea typeface="Courier" charset="0"/>
                <a:cs typeface="Courier" charset="0"/>
              </a:rPr>
              <a:t>Perdew-Zunger</a:t>
            </a:r>
            <a:r>
              <a:rPr lang="es-ES_tradnl" sz="800" dirty="0" smtClean="0">
                <a:latin typeface="Courier" charset="0"/>
                <a:ea typeface="Courier" charset="0"/>
                <a:cs typeface="Courier" charset="0"/>
              </a:rPr>
              <a:t> in </a:t>
            </a:r>
            <a:r>
              <a:rPr lang="es-ES_tradnl" sz="800" dirty="0" err="1" smtClean="0">
                <a:latin typeface="Courier" charset="0"/>
                <a:ea typeface="Courier" charset="0"/>
                <a:cs typeface="Courier" charset="0"/>
              </a:rPr>
              <a:t>libxc</a:t>
            </a:r>
            <a:endParaRPr lang="es-ES_tradnl" sz="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7200" y="5181600"/>
            <a:ext cx="838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800" dirty="0" smtClean="0"/>
              <a:t>-1009</a:t>
            </a:r>
            <a:endParaRPr lang="es-ES_tradn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7"/>
          <p:cNvGrpSpPr>
            <a:grpSpLocks/>
          </p:cNvGrpSpPr>
          <p:nvPr/>
        </p:nvGrpSpPr>
        <p:grpSpPr bwMode="auto">
          <a:xfrm>
            <a:off x="-11113" y="3048000"/>
            <a:ext cx="7478713" cy="3505200"/>
            <a:chOff x="-11633" y="3505200"/>
            <a:chExt cx="7479233" cy="3505200"/>
          </a:xfrm>
        </p:grpSpPr>
        <p:sp>
          <p:nvSpPr>
            <p:cNvPr id="5" name="CuadroTexto 20"/>
            <p:cNvSpPr txBox="1">
              <a:spLocks noChangeArrowheads="1"/>
            </p:cNvSpPr>
            <p:nvPr/>
          </p:nvSpPr>
          <p:spPr bwMode="auto">
            <a:xfrm>
              <a:off x="-11633" y="3657600"/>
              <a:ext cx="58028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dirty="0"/>
                <a:t>2. </a:t>
              </a:r>
              <a:r>
                <a:rPr lang="es-ES" altLang="es-ES_tradnl" sz="1800" dirty="0" err="1"/>
                <a:t>Change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cutoff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energy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for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plane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waves</a:t>
              </a:r>
              <a:endParaRPr lang="es-ES" altLang="es-ES_tradnl" sz="1800" dirty="0"/>
            </a:p>
          </p:txBody>
        </p:sp>
        <p:grpSp>
          <p:nvGrpSpPr>
            <p:cNvPr id="6" name="Agrupar 5"/>
            <p:cNvGrpSpPr>
              <a:grpSpLocks/>
            </p:cNvGrpSpPr>
            <p:nvPr/>
          </p:nvGrpSpPr>
          <p:grpSpPr bwMode="auto">
            <a:xfrm>
              <a:off x="6248315" y="3505200"/>
              <a:ext cx="1219285" cy="3505200"/>
              <a:chOff x="6248315" y="3505200"/>
              <a:chExt cx="1219285" cy="3505200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6248315" y="3505200"/>
                <a:ext cx="1219285" cy="35052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8" name="Imagen 6" descr="template (arrastrado)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4750" y="3505200"/>
                <a:ext cx="1206500" cy="3467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Agrupar 27"/>
          <p:cNvGrpSpPr>
            <a:grpSpLocks/>
          </p:cNvGrpSpPr>
          <p:nvPr/>
        </p:nvGrpSpPr>
        <p:grpSpPr bwMode="auto">
          <a:xfrm>
            <a:off x="0" y="5867400"/>
            <a:ext cx="5257800" cy="482600"/>
            <a:chOff x="0" y="5867400"/>
            <a:chExt cx="5257800" cy="482600"/>
          </a:xfrm>
        </p:grpSpPr>
        <p:sp>
          <p:nvSpPr>
            <p:cNvPr id="29" name="CuadroTexto 16"/>
            <p:cNvSpPr txBox="1">
              <a:spLocks noChangeArrowheads="1"/>
            </p:cNvSpPr>
            <p:nvPr/>
          </p:nvSpPr>
          <p:spPr bwMode="auto">
            <a:xfrm>
              <a:off x="0" y="5911334"/>
              <a:ext cx="1905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dirty="0"/>
                <a:t>4. Run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</a:t>
              </a:r>
              <a:r>
                <a:rPr lang="es-ES" altLang="es-ES_tradnl" sz="1800"/>
                <a:t>code</a:t>
              </a:r>
              <a:endParaRPr lang="es-ES" altLang="es-ES_tradnl" sz="1800" dirty="0"/>
            </a:p>
          </p:txBody>
        </p:sp>
        <p:grpSp>
          <p:nvGrpSpPr>
            <p:cNvPr id="30" name="Agrupar 19"/>
            <p:cNvGrpSpPr>
              <a:grpSpLocks/>
            </p:cNvGrpSpPr>
            <p:nvPr/>
          </p:nvGrpSpPr>
          <p:grpSpPr bwMode="auto">
            <a:xfrm>
              <a:off x="2195146" y="5867400"/>
              <a:ext cx="3062654" cy="482600"/>
              <a:chOff x="2195146" y="5867400"/>
              <a:chExt cx="3062654" cy="482600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2209800" y="5867400"/>
                <a:ext cx="3048000" cy="4572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32" name="Imagen 17" descr="template (arrastrado)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146" y="5867400"/>
                <a:ext cx="3062654" cy="48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Agrupar 15"/>
          <p:cNvGrpSpPr/>
          <p:nvPr/>
        </p:nvGrpSpPr>
        <p:grpSpPr>
          <a:xfrm>
            <a:off x="0" y="3913187"/>
            <a:ext cx="5791200" cy="1447800"/>
            <a:chOff x="0" y="3913187"/>
            <a:chExt cx="5791200" cy="1447800"/>
          </a:xfrm>
        </p:grpSpPr>
        <p:grpSp>
          <p:nvGrpSpPr>
            <p:cNvPr id="2" name="Agrupar 1"/>
            <p:cNvGrpSpPr/>
            <p:nvPr/>
          </p:nvGrpSpPr>
          <p:grpSpPr>
            <a:xfrm>
              <a:off x="0" y="3913187"/>
              <a:ext cx="5791200" cy="1447800"/>
              <a:chOff x="0" y="4191000"/>
              <a:chExt cx="5791200" cy="1447800"/>
            </a:xfrm>
          </p:grpSpPr>
          <p:grpSp>
            <p:nvGrpSpPr>
              <p:cNvPr id="9" name="Agrupar 8"/>
              <p:cNvGrpSpPr>
                <a:grpSpLocks/>
              </p:cNvGrpSpPr>
              <p:nvPr/>
            </p:nvGrpSpPr>
            <p:grpSpPr bwMode="auto">
              <a:xfrm>
                <a:off x="0" y="4191000"/>
                <a:ext cx="5791200" cy="1447800"/>
                <a:chOff x="0" y="4190253"/>
                <a:chExt cx="5791200" cy="1448547"/>
              </a:xfrm>
            </p:grpSpPr>
            <p:grpSp>
              <p:nvGrpSpPr>
                <p:cNvPr id="11" name="Agrupar 15"/>
                <p:cNvGrpSpPr>
                  <a:grpSpLocks/>
                </p:cNvGrpSpPr>
                <p:nvPr/>
              </p:nvGrpSpPr>
              <p:grpSpPr bwMode="auto">
                <a:xfrm>
                  <a:off x="0" y="4190253"/>
                  <a:ext cx="5791200" cy="1448547"/>
                  <a:chOff x="0" y="4190253"/>
                  <a:chExt cx="5791200" cy="1448547"/>
                </a:xfrm>
              </p:grpSpPr>
              <p:grpSp>
                <p:nvGrpSpPr>
                  <p:cNvPr id="13" name="Agrupar 12"/>
                  <p:cNvGrpSpPr>
                    <a:grpSpLocks/>
                  </p:cNvGrpSpPr>
                  <p:nvPr/>
                </p:nvGrpSpPr>
                <p:grpSpPr bwMode="auto">
                  <a:xfrm>
                    <a:off x="0" y="4190253"/>
                    <a:ext cx="5791200" cy="1448547"/>
                    <a:chOff x="0" y="4190253"/>
                    <a:chExt cx="5791200" cy="1448547"/>
                  </a:xfrm>
                </p:grpSpPr>
                <p:sp>
                  <p:nvSpPr>
                    <p:cNvPr id="15" name="CuadroTexto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4583668"/>
                      <a:ext cx="3505199" cy="923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4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2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es-ES_tradnl" sz="1800" dirty="0"/>
                        <a:t>3. </a:t>
                      </a:r>
                      <a:r>
                        <a:rPr lang="es-ES" altLang="es-ES_tradnl" sz="1800" dirty="0" err="1"/>
                        <a:t>Edit</a:t>
                      </a:r>
                      <a:r>
                        <a:rPr lang="es-ES" altLang="es-ES_tradnl" sz="1800" dirty="0"/>
                        <a:t> </a:t>
                      </a:r>
                      <a:r>
                        <a:rPr lang="es-ES" altLang="es-ES_tradnl" sz="1800" dirty="0" err="1"/>
                        <a:t>the</a:t>
                      </a:r>
                      <a:r>
                        <a:rPr lang="es-ES" altLang="es-ES_tradnl" sz="1800" dirty="0"/>
                        <a:t> .files file and </a:t>
                      </a:r>
                      <a:r>
                        <a:rPr lang="es-ES" altLang="es-ES_tradnl" sz="1800" dirty="0" err="1"/>
                        <a:t>select</a:t>
                      </a:r>
                      <a:r>
                        <a:rPr lang="es-ES" altLang="es-ES_tradnl" sz="1800" dirty="0"/>
                        <a:t> </a:t>
                      </a:r>
                      <a:r>
                        <a:rPr lang="es-ES" altLang="es-ES_tradnl" sz="1800" dirty="0" err="1"/>
                        <a:t>the</a:t>
                      </a:r>
                      <a:r>
                        <a:rPr lang="es-ES" altLang="es-ES_tradnl" sz="1800" dirty="0"/>
                        <a:t> input file and </a:t>
                      </a:r>
                      <a:r>
                        <a:rPr lang="es-ES" altLang="es-ES_tradnl" sz="1800" dirty="0" err="1"/>
                        <a:t>the</a:t>
                      </a:r>
                      <a:r>
                        <a:rPr lang="es-ES" altLang="es-ES_tradnl" sz="1800" dirty="0"/>
                        <a:t> </a:t>
                      </a:r>
                      <a:r>
                        <a:rPr lang="es-ES" altLang="es-ES_tradnl" sz="1800" dirty="0" err="1"/>
                        <a:t>pseudo</a:t>
                      </a:r>
                      <a:r>
                        <a:rPr lang="es-ES" altLang="es-ES_tradnl" sz="1800" dirty="0"/>
                        <a:t> file (in </a:t>
                      </a:r>
                      <a:r>
                        <a:rPr lang="es-ES" altLang="es-ES_tradnl" sz="1800" cap="small" dirty="0" err="1" smtClean="0"/>
                        <a:t>psml</a:t>
                      </a:r>
                      <a:r>
                        <a:rPr lang="es-ES" altLang="es-ES_tradnl" sz="1800" dirty="0" smtClean="0"/>
                        <a:t> </a:t>
                      </a:r>
                      <a:r>
                        <a:rPr lang="es-ES" altLang="es-ES_tradnl" sz="1800" dirty="0" err="1"/>
                        <a:t>format</a:t>
                      </a:r>
                      <a:r>
                        <a:rPr lang="es-ES" altLang="es-ES_tradnl" sz="1800" dirty="0"/>
                        <a:t>)</a:t>
                      </a:r>
                    </a:p>
                  </p:txBody>
                </p:sp>
                <p:sp>
                  <p:nvSpPr>
                    <p:cNvPr id="17" name="Rectángulo 16"/>
                    <p:cNvSpPr/>
                    <p:nvPr/>
                  </p:nvSpPr>
                  <p:spPr bwMode="auto">
                    <a:xfrm>
                      <a:off x="3886200" y="4190253"/>
                      <a:ext cx="1905000" cy="144854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s-ES"/>
                    </a:p>
                  </p:txBody>
                </p:sp>
              </p:grpSp>
              <p:cxnSp>
                <p:nvCxnSpPr>
                  <p:cNvPr id="14" name="Conector recto de flecha 13"/>
                  <p:cNvCxnSpPr/>
                  <p:nvPr/>
                </p:nvCxnSpPr>
                <p:spPr>
                  <a:xfrm flipV="1">
                    <a:off x="3429000" y="4495210"/>
                    <a:ext cx="457200" cy="304957"/>
                  </a:xfrm>
                  <a:prstGeom prst="straightConnector1">
                    <a:avLst/>
                  </a:prstGeom>
                  <a:ln>
                    <a:solidFill>
                      <a:srgbClr val="FF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Conector recto de flecha 11"/>
                <p:cNvCxnSpPr/>
                <p:nvPr/>
              </p:nvCxnSpPr>
              <p:spPr>
                <a:xfrm>
                  <a:off x="3429000" y="5410082"/>
                  <a:ext cx="457200" cy="0"/>
                </a:xfrm>
                <a:prstGeom prst="straightConnector1">
                  <a:avLst/>
                </a:prstGeom>
                <a:ln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Agrupar 18"/>
              <p:cNvGrpSpPr>
                <a:grpSpLocks/>
              </p:cNvGrpSpPr>
              <p:nvPr/>
            </p:nvGrpSpPr>
            <p:grpSpPr bwMode="auto">
              <a:xfrm>
                <a:off x="0" y="4191000"/>
                <a:ext cx="5791200" cy="1447800"/>
                <a:chOff x="0" y="4190253"/>
                <a:chExt cx="5791200" cy="1448547"/>
              </a:xfrm>
            </p:grpSpPr>
            <p:grpSp>
              <p:nvGrpSpPr>
                <p:cNvPr id="20" name="Agrupar 15"/>
                <p:cNvGrpSpPr>
                  <a:grpSpLocks/>
                </p:cNvGrpSpPr>
                <p:nvPr/>
              </p:nvGrpSpPr>
              <p:grpSpPr bwMode="auto">
                <a:xfrm>
                  <a:off x="0" y="4190253"/>
                  <a:ext cx="5791200" cy="1448547"/>
                  <a:chOff x="0" y="4190253"/>
                  <a:chExt cx="5791200" cy="1448547"/>
                </a:xfrm>
              </p:grpSpPr>
              <p:grpSp>
                <p:nvGrpSpPr>
                  <p:cNvPr id="22" name="Agrupar 12"/>
                  <p:cNvGrpSpPr>
                    <a:grpSpLocks/>
                  </p:cNvGrpSpPr>
                  <p:nvPr/>
                </p:nvGrpSpPr>
                <p:grpSpPr bwMode="auto">
                  <a:xfrm>
                    <a:off x="0" y="4190253"/>
                    <a:ext cx="5791200" cy="1448547"/>
                    <a:chOff x="0" y="4190253"/>
                    <a:chExt cx="5791200" cy="1448547"/>
                  </a:xfrm>
                </p:grpSpPr>
                <p:sp>
                  <p:nvSpPr>
                    <p:cNvPr id="24" name="CuadroTexto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4583668"/>
                      <a:ext cx="3505199" cy="3695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4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4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2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000" b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s-ES" altLang="es-ES_tradnl" sz="1800" dirty="0"/>
                    </a:p>
                  </p:txBody>
                </p:sp>
                <p:sp>
                  <p:nvSpPr>
                    <p:cNvPr id="26" name="Rectángulo 25"/>
                    <p:cNvSpPr/>
                    <p:nvPr/>
                  </p:nvSpPr>
                  <p:spPr bwMode="auto">
                    <a:xfrm>
                      <a:off x="3886200" y="4190253"/>
                      <a:ext cx="1905000" cy="144854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s-ES"/>
                    </a:p>
                  </p:txBody>
                </p:sp>
              </p:grpSp>
              <p:cxnSp>
                <p:nvCxnSpPr>
                  <p:cNvPr id="23" name="Conector recto de flecha 22"/>
                  <p:cNvCxnSpPr/>
                  <p:nvPr/>
                </p:nvCxnSpPr>
                <p:spPr>
                  <a:xfrm flipV="1">
                    <a:off x="3429000" y="4495210"/>
                    <a:ext cx="457200" cy="304957"/>
                  </a:xfrm>
                  <a:prstGeom prst="straightConnector1">
                    <a:avLst/>
                  </a:prstGeom>
                  <a:ln>
                    <a:solidFill>
                      <a:srgbClr val="FFFFF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Conector recto de flecha 20"/>
                <p:cNvCxnSpPr/>
                <p:nvPr/>
              </p:nvCxnSpPr>
              <p:spPr>
                <a:xfrm>
                  <a:off x="3429000" y="5410082"/>
                  <a:ext cx="457200" cy="0"/>
                </a:xfrm>
                <a:prstGeom prst="straightConnector1">
                  <a:avLst/>
                </a:prstGeom>
                <a:ln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6200" y="3962400"/>
              <a:ext cx="1867359" cy="1371600"/>
            </a:xfrm>
            <a:prstGeom prst="rect">
              <a:avLst/>
            </a:prstGeom>
          </p:spPr>
        </p:pic>
      </p:grp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6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48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cs typeface="+mj-cs"/>
              </a:rPr>
              <a:t>Convergence of the energy as a function of the </a:t>
            </a:r>
            <a:r>
              <a:rPr lang="en-US" kern="0" dirty="0" err="1" smtClean="0">
                <a:cs typeface="+mj-cs"/>
              </a:rPr>
              <a:t>planewave</a:t>
            </a:r>
            <a:r>
              <a:rPr lang="en-US" kern="0" dirty="0" smtClean="0">
                <a:cs typeface="+mj-cs"/>
              </a:rPr>
              <a:t> cutoff in</a:t>
            </a:r>
            <a:r>
              <a:rPr lang="en-US" kern="0" cap="small" dirty="0" smtClean="0">
                <a:cs typeface="+mj-cs"/>
              </a:rPr>
              <a:t> </a:t>
            </a:r>
            <a:r>
              <a:rPr lang="en-US" kern="0" cap="small" dirty="0" err="1" smtClean="0">
                <a:cs typeface="+mj-cs"/>
              </a:rPr>
              <a:t>abinit</a:t>
            </a:r>
            <a:endParaRPr lang="en-US" kern="0" cap="small" dirty="0" smtClean="0">
              <a:cs typeface="+mj-cs"/>
            </a:endParaRPr>
          </a:p>
        </p:txBody>
      </p:sp>
      <p:sp>
        <p:nvSpPr>
          <p:cNvPr id="33" name="CuadroTexto 20"/>
          <p:cNvSpPr txBox="1">
            <a:spLocks noChangeArrowheads="1"/>
          </p:cNvSpPr>
          <p:nvPr/>
        </p:nvSpPr>
        <p:spPr bwMode="auto">
          <a:xfrm>
            <a:off x="12700" y="157162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Tx/>
              <a:buAutoNum type="arabicPeriod"/>
              <a:defRPr/>
            </a:pPr>
            <a:r>
              <a:rPr lang="es-ES" sz="1800" b="1" dirty="0" err="1" smtClean="0">
                <a:solidFill>
                  <a:schemeClr val="bg1"/>
                </a:solidFill>
              </a:rPr>
              <a:t>We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run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system</a:t>
            </a:r>
            <a:r>
              <a:rPr lang="es-ES" sz="1800" b="1" dirty="0" smtClean="0">
                <a:solidFill>
                  <a:schemeClr val="bg1"/>
                </a:solidFill>
              </a:rPr>
              <a:t> (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lattice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vectors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dirty="0" err="1" smtClean="0">
                <a:solidFill>
                  <a:schemeClr val="bg1"/>
                </a:solidFill>
              </a:rPr>
              <a:t>internal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coordinates</a:t>
            </a:r>
            <a:r>
              <a:rPr lang="es-ES" sz="1800" b="1" dirty="0" smtClean="0">
                <a:solidFill>
                  <a:schemeClr val="bg1"/>
                </a:solidFill>
              </a:rPr>
              <a:t>) at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level</a:t>
            </a:r>
            <a:r>
              <a:rPr lang="es-ES" sz="1800" b="1" dirty="0" smtClean="0">
                <a:solidFill>
                  <a:schemeClr val="bg1"/>
                </a:solidFill>
              </a:rPr>
              <a:t> of </a:t>
            </a:r>
            <a:r>
              <a:rPr lang="es-ES" sz="1800" b="1" dirty="0" err="1" smtClean="0">
                <a:solidFill>
                  <a:schemeClr val="bg1"/>
                </a:solidFill>
              </a:rPr>
              <a:t>approximations</a:t>
            </a:r>
            <a:r>
              <a:rPr lang="es-ES" sz="1800" b="1" dirty="0" smtClean="0">
                <a:solidFill>
                  <a:schemeClr val="bg1"/>
                </a:solidFill>
              </a:rPr>
              <a:t> (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exchange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dirty="0" err="1" smtClean="0">
                <a:solidFill>
                  <a:schemeClr val="bg1"/>
                </a:solidFill>
              </a:rPr>
              <a:t>correlation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functional</a:t>
            </a:r>
            <a:r>
              <a:rPr lang="es-ES" sz="1800" b="1" dirty="0" smtClean="0">
                <a:solidFill>
                  <a:schemeClr val="bg1"/>
                </a:solidFill>
              </a:rPr>
              <a:t>, </a:t>
            </a:r>
            <a:r>
              <a:rPr lang="es-ES" sz="1800" b="1" dirty="0" err="1" smtClean="0">
                <a:solidFill>
                  <a:schemeClr val="bg1"/>
                </a:solidFill>
              </a:rPr>
              <a:t>Monkhorst</a:t>
            </a:r>
            <a:r>
              <a:rPr lang="es-ES" sz="1800" b="1" dirty="0" smtClean="0">
                <a:solidFill>
                  <a:schemeClr val="bg1"/>
                </a:solidFill>
              </a:rPr>
              <a:t>-Pack </a:t>
            </a:r>
            <a:r>
              <a:rPr lang="es-ES" sz="1800" b="1" dirty="0" err="1" smtClean="0">
                <a:solidFill>
                  <a:schemeClr val="bg1"/>
                </a:solidFill>
              </a:rPr>
              <a:t>mesh</a:t>
            </a:r>
            <a:r>
              <a:rPr lang="es-ES" sz="1800" b="1" dirty="0" smtClean="0">
                <a:solidFill>
                  <a:schemeClr val="bg1"/>
                </a:solidFill>
              </a:rPr>
              <a:t> etc.) at a </a:t>
            </a:r>
            <a:r>
              <a:rPr lang="es-ES" sz="1800" b="1" dirty="0" err="1" smtClean="0">
                <a:solidFill>
                  <a:schemeClr val="bg1"/>
                </a:solidFill>
              </a:rPr>
              <a:t>given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lattice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constant</a:t>
            </a:r>
            <a:r>
              <a:rPr lang="es-ES" sz="18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endParaRPr lang="es-ES" sz="1800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s-ES" sz="1800" b="1" dirty="0" err="1" smtClean="0">
                <a:solidFill>
                  <a:schemeClr val="bg1"/>
                </a:solidFill>
              </a:rPr>
              <a:t>Here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it</a:t>
            </a:r>
            <a:r>
              <a:rPr lang="es-ES" sz="1800" b="1" dirty="0" smtClean="0">
                <a:solidFill>
                  <a:schemeClr val="bg1"/>
                </a:solidFill>
              </a:rPr>
              <a:t> has </a:t>
            </a:r>
            <a:r>
              <a:rPr lang="es-ES" sz="1800" b="1" dirty="0" err="1" smtClean="0">
                <a:solidFill>
                  <a:schemeClr val="bg1"/>
                </a:solidFill>
              </a:rPr>
              <a:t>been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written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for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you</a:t>
            </a:r>
            <a:r>
              <a:rPr lang="es-ES" sz="1800" b="1" dirty="0" smtClean="0">
                <a:solidFill>
                  <a:schemeClr val="bg1"/>
                </a:solidFill>
              </a:rPr>
              <a:t> (file </a:t>
            </a:r>
            <a:r>
              <a:rPr lang="es-ES" sz="1800" b="1" dirty="0" err="1" smtClean="0">
                <a:solidFill>
                  <a:srgbClr val="00FFFF"/>
                </a:solidFill>
              </a:rPr>
              <a:t>Si.input.convergence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524000" y="1066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Required</a:t>
            </a:r>
            <a:r>
              <a:rPr lang="es-ES_tradnl" b="1" dirty="0" smtClean="0">
                <a:solidFill>
                  <a:schemeClr val="bg1"/>
                </a:solidFill>
              </a:rPr>
              <a:t> files in: </a:t>
            </a:r>
            <a:r>
              <a:rPr lang="es-ES" altLang="es-ES_tradnl" b="1" dirty="0" smtClean="0">
                <a:solidFill>
                  <a:srgbClr val="00FFFF"/>
                </a:solidFill>
              </a:rPr>
              <a:t>Si/</a:t>
            </a:r>
            <a:r>
              <a:rPr lang="es-ES" altLang="es-ES_tradnl" b="1" dirty="0" err="1" smtClean="0">
                <a:solidFill>
                  <a:srgbClr val="00FFFF"/>
                </a:solidFill>
              </a:rPr>
              <a:t>Runabinit</a:t>
            </a:r>
            <a:r>
              <a:rPr lang="es-ES" altLang="es-ES_tradnl" b="1" dirty="0" smtClean="0">
                <a:solidFill>
                  <a:srgbClr val="00FFFF"/>
                </a:solidFill>
              </a:rPr>
              <a:t>/ATOM/</a:t>
            </a:r>
            <a:endParaRPr lang="es-ES" altLang="es-ES_tradnl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0" name="Agrupar 209919"/>
          <p:cNvGrpSpPr>
            <a:grpSpLocks/>
          </p:cNvGrpSpPr>
          <p:nvPr/>
        </p:nvGrpSpPr>
        <p:grpSpPr bwMode="auto">
          <a:xfrm>
            <a:off x="4800600" y="2125233"/>
            <a:ext cx="4038600" cy="4732767"/>
            <a:chOff x="4800600" y="1981200"/>
            <a:chExt cx="4038600" cy="4732767"/>
          </a:xfrm>
        </p:grpSpPr>
        <p:grpSp>
          <p:nvGrpSpPr>
            <p:cNvPr id="126984" name="Agrupar 27"/>
            <p:cNvGrpSpPr>
              <a:grpSpLocks/>
            </p:cNvGrpSpPr>
            <p:nvPr/>
          </p:nvGrpSpPr>
          <p:grpSpPr bwMode="auto">
            <a:xfrm>
              <a:off x="5105400" y="1981200"/>
              <a:ext cx="3581400" cy="1701800"/>
              <a:chOff x="5105400" y="1981200"/>
              <a:chExt cx="3581400" cy="1701800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5105400" y="1981200"/>
                <a:ext cx="3581400" cy="16764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126989" name="Imagen 25" descr="template (arrastrado)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1981200"/>
                <a:ext cx="3581400" cy="170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6985" name="Agrupar 30"/>
            <p:cNvGrpSpPr>
              <a:grpSpLocks/>
            </p:cNvGrpSpPr>
            <p:nvPr/>
          </p:nvGrpSpPr>
          <p:grpSpPr bwMode="auto">
            <a:xfrm>
              <a:off x="4800600" y="3657600"/>
              <a:ext cx="4038600" cy="3056367"/>
              <a:chOff x="4800600" y="3657600"/>
              <a:chExt cx="4038600" cy="3056367"/>
            </a:xfrm>
          </p:grpSpPr>
          <p:sp>
            <p:nvSpPr>
              <p:cNvPr id="30" name="Rectángulo 29"/>
              <p:cNvSpPr/>
              <p:nvPr/>
            </p:nvSpPr>
            <p:spPr>
              <a:xfrm>
                <a:off x="4800600" y="3657600"/>
                <a:ext cx="4038600" cy="3048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26987" name="Imagen 28" descr="Documento de Vista Previa no guardado (arrastrado)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3733800"/>
                <a:ext cx="4038600" cy="2980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Agrupar 6"/>
          <p:cNvGrpSpPr/>
          <p:nvPr/>
        </p:nvGrpSpPr>
        <p:grpSpPr>
          <a:xfrm>
            <a:off x="76200" y="933271"/>
            <a:ext cx="8991600" cy="1200329"/>
            <a:chOff x="76200" y="857071"/>
            <a:chExt cx="8991600" cy="1200329"/>
          </a:xfrm>
        </p:grpSpPr>
        <p:sp>
          <p:nvSpPr>
            <p:cNvPr id="126978" name="CuadroTexto 20"/>
            <p:cNvSpPr txBox="1">
              <a:spLocks noChangeArrowheads="1"/>
            </p:cNvSpPr>
            <p:nvPr/>
          </p:nvSpPr>
          <p:spPr bwMode="auto">
            <a:xfrm>
              <a:off x="76200" y="857071"/>
              <a:ext cx="8991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dirty="0" err="1" smtClean="0"/>
                <a:t>Dump</a:t>
              </a:r>
              <a:r>
                <a:rPr lang="es-ES" altLang="es-ES_tradnl" sz="1800" dirty="0" smtClean="0"/>
                <a:t>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total </a:t>
              </a:r>
              <a:r>
                <a:rPr lang="es-ES" altLang="es-ES_tradnl" sz="1800" dirty="0" err="1"/>
                <a:t>energy</a:t>
              </a:r>
              <a:r>
                <a:rPr lang="es-ES" altLang="es-ES_tradnl" sz="1800" dirty="0"/>
                <a:t> as a </a:t>
              </a:r>
              <a:r>
                <a:rPr lang="es-ES" altLang="es-ES_tradnl" sz="1800" dirty="0" err="1"/>
                <a:t>function</a:t>
              </a:r>
              <a:r>
                <a:rPr lang="es-ES" altLang="es-ES_tradnl" sz="1800" dirty="0"/>
                <a:t> of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cutoff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energy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 smtClean="0"/>
                <a:t>into</a:t>
              </a:r>
              <a:r>
                <a:rPr lang="es-ES" altLang="es-ES_tradnl" sz="1800" dirty="0" smtClean="0"/>
                <a:t> a file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_tradnl" sz="18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_tradnl" sz="1800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dirty="0" smtClean="0"/>
                <a:t>and </a:t>
              </a:r>
              <a:r>
                <a:rPr lang="es-ES" altLang="es-ES_tradnl" sz="1800" dirty="0" err="1"/>
                <a:t>edit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corresponding</a:t>
              </a:r>
              <a:r>
                <a:rPr lang="es-ES" altLang="es-ES_tradnl" sz="1800" dirty="0"/>
                <a:t> file </a:t>
              </a:r>
              <a:r>
                <a:rPr lang="es-ES" altLang="es-ES_tradnl" sz="1800" dirty="0" err="1"/>
                <a:t>that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should</a:t>
              </a:r>
              <a:r>
                <a:rPr lang="es-ES" altLang="es-ES_tradnl" sz="1800" dirty="0"/>
                <a:t> look </a:t>
              </a:r>
              <a:r>
                <a:rPr lang="es-ES" altLang="es-ES_tradnl" sz="1800" dirty="0" err="1"/>
                <a:t>like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this</a:t>
              </a:r>
              <a:endParaRPr lang="es-ES" altLang="es-ES_tradnl" sz="1800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905000" y="1295400"/>
              <a:ext cx="525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771" y="1295400"/>
              <a:ext cx="5290457" cy="342900"/>
            </a:xfrm>
            <a:prstGeom prst="rect">
              <a:avLst/>
            </a:prstGeom>
          </p:spPr>
        </p:pic>
      </p:grpSp>
      <p:sp>
        <p:nvSpPr>
          <p:cNvPr id="21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6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48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cs typeface="+mj-cs"/>
              </a:rPr>
              <a:t>Convergence of the energy as a function of the </a:t>
            </a:r>
            <a:r>
              <a:rPr lang="en-US" kern="0" dirty="0" err="1" smtClean="0">
                <a:cs typeface="+mj-cs"/>
              </a:rPr>
              <a:t>planewave</a:t>
            </a:r>
            <a:r>
              <a:rPr lang="en-US" kern="0" dirty="0" smtClean="0">
                <a:cs typeface="+mj-cs"/>
              </a:rPr>
              <a:t> cutoff in</a:t>
            </a:r>
            <a:r>
              <a:rPr lang="en-US" kern="0" cap="small" dirty="0" smtClean="0">
                <a:cs typeface="+mj-cs"/>
              </a:rPr>
              <a:t> </a:t>
            </a:r>
            <a:r>
              <a:rPr lang="en-US" kern="0" cap="small" dirty="0" err="1" smtClean="0">
                <a:cs typeface="+mj-cs"/>
              </a:rPr>
              <a:t>abinit</a:t>
            </a:r>
            <a:endParaRPr lang="en-US" kern="0" cap="small" dirty="0" smtClean="0">
              <a:cs typeface="+mj-cs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457200" y="2667000"/>
            <a:ext cx="3276600" cy="3657600"/>
            <a:chOff x="457200" y="2667000"/>
            <a:chExt cx="3276600" cy="3657600"/>
          </a:xfrm>
        </p:grpSpPr>
        <p:sp>
          <p:nvSpPr>
            <p:cNvPr id="22" name="Rectángulo 21"/>
            <p:cNvSpPr/>
            <p:nvPr/>
          </p:nvSpPr>
          <p:spPr bwMode="auto">
            <a:xfrm>
              <a:off x="457200" y="2667000"/>
              <a:ext cx="3276600" cy="3657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2806700"/>
              <a:ext cx="3255662" cy="3441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Convergence of the energy as a function of the basis set size in</a:t>
            </a:r>
            <a:r>
              <a:rPr lang="en-US" cap="small" dirty="0" smtClean="0">
                <a:cs typeface="+mj-cs"/>
              </a:rPr>
              <a:t> siesta</a:t>
            </a:r>
          </a:p>
        </p:txBody>
      </p:sp>
      <p:sp>
        <p:nvSpPr>
          <p:cNvPr id="118786" name="CuadroTexto 20"/>
          <p:cNvSpPr txBox="1">
            <a:spLocks noChangeArrowheads="1"/>
          </p:cNvSpPr>
          <p:nvPr/>
        </p:nvSpPr>
        <p:spPr bwMode="auto">
          <a:xfrm>
            <a:off x="76200" y="1066800"/>
            <a:ext cx="8991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 smtClean="0"/>
              <a:t>Select</a:t>
            </a:r>
            <a:r>
              <a:rPr lang="es-ES" altLang="es-ES_tradnl" sz="1800" dirty="0" smtClean="0"/>
              <a:t>: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1800" dirty="0" smtClean="0"/>
              <a:t>a </a:t>
            </a:r>
            <a:r>
              <a:rPr lang="es-ES" altLang="es-ES_tradnl" sz="1800" dirty="0" err="1" smtClean="0"/>
              <a:t>given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system</a:t>
            </a:r>
            <a:r>
              <a:rPr lang="es-ES" altLang="es-ES_tradnl" sz="1800" dirty="0" smtClean="0"/>
              <a:t> (in </a:t>
            </a:r>
            <a:r>
              <a:rPr lang="es-ES" altLang="es-ES_tradnl" sz="1800" dirty="0" err="1" smtClean="0"/>
              <a:t>this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example</a:t>
            </a:r>
            <a:r>
              <a:rPr lang="es-ES" altLang="es-ES_tradnl" sz="1800" dirty="0" smtClean="0"/>
              <a:t>, </a:t>
            </a:r>
            <a:r>
              <a:rPr lang="es-ES" altLang="es-ES_tradnl" sz="1800" dirty="0" err="1" smtClean="0"/>
              <a:t>bulk</a:t>
            </a:r>
            <a:r>
              <a:rPr lang="es-ES" altLang="es-ES_tradnl" sz="1800" dirty="0" smtClean="0"/>
              <a:t> Si)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1800" dirty="0" smtClean="0"/>
              <a:t>in a </a:t>
            </a:r>
            <a:r>
              <a:rPr lang="es-ES" altLang="es-ES_tradnl" sz="1800" dirty="0" err="1" smtClean="0"/>
              <a:t>given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structure</a:t>
            </a:r>
            <a:r>
              <a:rPr lang="es-ES" altLang="es-ES_tradnl" sz="1800" dirty="0" smtClean="0"/>
              <a:t> (</a:t>
            </a:r>
            <a:r>
              <a:rPr lang="es-ES" altLang="es-ES_tradnl" sz="1800" dirty="0" err="1" smtClean="0"/>
              <a:t>diamond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structure</a:t>
            </a:r>
            <a:r>
              <a:rPr lang="es-ES" altLang="es-ES_tradnl" sz="1800" dirty="0" smtClean="0"/>
              <a:t>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1800" dirty="0" err="1" smtClean="0"/>
              <a:t>For</a:t>
            </a:r>
            <a:r>
              <a:rPr lang="es-ES" altLang="es-ES_tradnl" sz="1800" dirty="0" smtClean="0"/>
              <a:t> a </a:t>
            </a:r>
            <a:r>
              <a:rPr lang="es-ES" altLang="es-ES_tradnl" sz="1800" dirty="0" err="1" smtClean="0"/>
              <a:t>given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lattice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constant</a:t>
            </a:r>
            <a:r>
              <a:rPr lang="es-ES" altLang="es-ES_tradnl" sz="1800" dirty="0" smtClean="0"/>
              <a:t> and </a:t>
            </a:r>
            <a:r>
              <a:rPr lang="es-ES" altLang="es-ES_tradnl" sz="1800" dirty="0" err="1" smtClean="0"/>
              <a:t>internal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coordinates</a:t>
            </a:r>
            <a:r>
              <a:rPr lang="es-ES" altLang="es-ES_tradnl" sz="1800" dirty="0" smtClean="0"/>
              <a:t>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1800" dirty="0" err="1"/>
              <a:t>Since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we</a:t>
            </a:r>
            <a:r>
              <a:rPr lang="es-ES" altLang="es-ES_tradnl" sz="1800" dirty="0"/>
              <a:t> are </a:t>
            </a:r>
            <a:r>
              <a:rPr lang="es-ES" altLang="es-ES_tradnl" sz="1800" dirty="0" err="1"/>
              <a:t>interested</a:t>
            </a:r>
            <a:r>
              <a:rPr lang="es-ES" altLang="es-ES_tradnl" sz="1800" dirty="0"/>
              <a:t> in compare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performance of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basis</a:t>
            </a:r>
            <a:r>
              <a:rPr lang="es-ES" altLang="es-ES_tradnl" sz="1800" dirty="0"/>
              <a:t> set, </a:t>
            </a:r>
            <a:r>
              <a:rPr lang="es-ES" altLang="es-ES_tradnl" sz="1800" dirty="0" err="1"/>
              <a:t>it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is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important</a:t>
            </a:r>
            <a:r>
              <a:rPr lang="es-ES" altLang="es-ES_tradnl" sz="1800" dirty="0"/>
              <a:t> to converge </a:t>
            </a:r>
            <a:r>
              <a:rPr lang="es-ES" altLang="es-ES_tradnl" sz="1800" dirty="0" err="1"/>
              <a:t>all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the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rest</a:t>
            </a:r>
            <a:r>
              <a:rPr lang="es-ES" altLang="es-ES_tradnl" sz="1800" dirty="0"/>
              <a:t> of </a:t>
            </a:r>
            <a:r>
              <a:rPr lang="es-ES" altLang="es-ES_tradnl" sz="1800" dirty="0" err="1"/>
              <a:t>approximations</a:t>
            </a:r>
            <a:r>
              <a:rPr lang="es-ES" altLang="es-ES_tradnl" sz="1800" dirty="0"/>
              <a:t> (</a:t>
            </a:r>
            <a:r>
              <a:rPr lang="es-ES" altLang="es-ES_tradnl" sz="1800" dirty="0" err="1"/>
              <a:t>Mesh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Cutoff</a:t>
            </a:r>
            <a:r>
              <a:rPr lang="es-ES" altLang="es-ES_tradnl" sz="1800" dirty="0"/>
              <a:t>, k-</a:t>
            </a:r>
            <a:r>
              <a:rPr lang="es-ES" altLang="es-ES_tradnl" sz="1800" dirty="0" err="1"/>
              <a:t>point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grid</a:t>
            </a:r>
            <a:r>
              <a:rPr lang="es-ES" altLang="es-ES_tradnl" sz="1800" dirty="0"/>
              <a:t>, etc.) as </a:t>
            </a:r>
            <a:r>
              <a:rPr lang="es-ES" altLang="es-ES_tradnl" sz="1800" dirty="0" err="1"/>
              <a:t>much</a:t>
            </a:r>
            <a:r>
              <a:rPr lang="es-ES" altLang="es-ES_tradnl" sz="1800" dirty="0"/>
              <a:t> as </a:t>
            </a:r>
            <a:r>
              <a:rPr lang="es-ES" altLang="es-ES_tradnl" sz="1800" dirty="0" err="1" smtClean="0"/>
              <a:t>possible</a:t>
            </a:r>
            <a:endParaRPr lang="es-ES" altLang="es-ES_tradnl" sz="1800" dirty="0" smtClean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parameters</a:t>
            </a:r>
            <a:r>
              <a:rPr lang="es-ES" altLang="es-ES_tradnl" sz="1800" dirty="0" smtClean="0"/>
              <a:t> of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simulations</a:t>
            </a:r>
            <a:r>
              <a:rPr lang="es-ES" altLang="es-ES_tradnl" sz="1800" dirty="0" smtClean="0"/>
              <a:t> (</a:t>
            </a:r>
            <a:r>
              <a:rPr lang="es-ES" altLang="es-ES_tradnl" sz="1800" dirty="0" err="1" smtClean="0"/>
              <a:t>lattice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constant</a:t>
            </a:r>
            <a:r>
              <a:rPr lang="es-ES" altLang="es-ES_tradnl" sz="1800" dirty="0" smtClean="0"/>
              <a:t>, </a:t>
            </a:r>
            <a:r>
              <a:rPr lang="es-ES" altLang="es-ES_tradnl" sz="1800" dirty="0" err="1" smtClean="0"/>
              <a:t>functional</a:t>
            </a:r>
            <a:r>
              <a:rPr lang="es-ES" altLang="es-ES_tradnl" sz="1800" dirty="0" smtClean="0"/>
              <a:t>, k-</a:t>
            </a:r>
            <a:r>
              <a:rPr lang="es-ES" altLang="es-ES_tradnl" sz="1800" dirty="0" err="1" smtClean="0"/>
              <a:t>point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sampling</a:t>
            </a:r>
            <a:r>
              <a:rPr lang="es-ES" altLang="es-ES_tradnl" sz="1800" dirty="0" smtClean="0"/>
              <a:t>, etc. </a:t>
            </a:r>
            <a:r>
              <a:rPr lang="es-ES" altLang="es-ES_tradnl" sz="1800" dirty="0" err="1" smtClean="0"/>
              <a:t>Must</a:t>
            </a:r>
            <a:r>
              <a:rPr lang="es-ES" altLang="es-ES_tradnl" sz="1800" dirty="0" smtClean="0"/>
              <a:t> be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same</a:t>
            </a:r>
            <a:r>
              <a:rPr lang="es-ES" altLang="es-ES_tradnl" sz="1800" dirty="0" smtClean="0"/>
              <a:t> as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ones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used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for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plane</a:t>
            </a:r>
            <a:r>
              <a:rPr lang="es-ES" altLang="es-ES_tradnl" sz="1800" dirty="0" smtClean="0"/>
              <a:t> wave </a:t>
            </a:r>
            <a:r>
              <a:rPr lang="es-ES" altLang="es-ES_tradnl" sz="1800" dirty="0" err="1" smtClean="0"/>
              <a:t>calculation</a:t>
            </a:r>
            <a:endParaRPr lang="es-ES" altLang="es-ES_tradnl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s-ES" altLang="es-ES_tradnl" sz="1800" dirty="0"/>
          </a:p>
        </p:txBody>
      </p:sp>
      <p:sp>
        <p:nvSpPr>
          <p:cNvPr id="118787" name="CuadroTexto 20"/>
          <p:cNvSpPr txBox="1">
            <a:spLocks noChangeArrowheads="1"/>
          </p:cNvSpPr>
          <p:nvPr/>
        </p:nvSpPr>
        <p:spPr bwMode="auto">
          <a:xfrm>
            <a:off x="0" y="418927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/>
              <a:t>The</a:t>
            </a:r>
            <a:r>
              <a:rPr lang="es-ES" altLang="es-ES_tradnl" sz="1800" dirty="0"/>
              <a:t> input </a:t>
            </a:r>
            <a:r>
              <a:rPr lang="es-ES" altLang="es-ES_tradnl" sz="1800" dirty="0" smtClean="0"/>
              <a:t>files </a:t>
            </a:r>
            <a:r>
              <a:rPr lang="es-ES" altLang="es-ES_tradnl" sz="1800" dirty="0" err="1" smtClean="0"/>
              <a:t>have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/>
              <a:t>been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prepared</a:t>
            </a:r>
            <a:r>
              <a:rPr lang="es-ES" altLang="es-ES_tradnl" sz="1800" dirty="0"/>
              <a:t> </a:t>
            </a:r>
            <a:r>
              <a:rPr lang="es-ES" altLang="es-ES_tradnl" sz="1800" dirty="0" err="1"/>
              <a:t>for</a:t>
            </a:r>
            <a:r>
              <a:rPr lang="es-ES" altLang="es-ES_tradnl" sz="1800" dirty="0"/>
              <a:t> </a:t>
            </a:r>
            <a:r>
              <a:rPr lang="es-ES" altLang="es-ES_tradnl" sz="1800" dirty="0" err="1" smtClean="0"/>
              <a:t>you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in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directory</a:t>
            </a:r>
            <a:r>
              <a:rPr lang="es-ES" altLang="es-ES_tradnl" sz="1800" dirty="0" smtClean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smtClean="0"/>
              <a:t>Si/</a:t>
            </a:r>
            <a:r>
              <a:rPr lang="es-ES" altLang="es-ES_tradnl" sz="1800" dirty="0" err="1" smtClean="0"/>
              <a:t>Runsiesta</a:t>
            </a:r>
            <a:r>
              <a:rPr lang="es-ES" altLang="es-ES_tradnl" sz="1800" dirty="0" smtClean="0"/>
              <a:t>/ATOM/</a:t>
            </a:r>
            <a:r>
              <a:rPr lang="es-ES" altLang="es-ES_tradnl" sz="1800" dirty="0" err="1" smtClean="0"/>
              <a:t>Basis-convergence</a:t>
            </a:r>
            <a:endParaRPr lang="es-ES" altLang="es-ES_tradnl" sz="1800" dirty="0"/>
          </a:p>
        </p:txBody>
      </p:sp>
      <p:sp>
        <p:nvSpPr>
          <p:cNvPr id="118789" name="CuadroTexto 5"/>
          <p:cNvSpPr txBox="1">
            <a:spLocks noChangeArrowheads="1"/>
          </p:cNvSpPr>
          <p:nvPr/>
        </p:nvSpPr>
        <p:spPr bwMode="auto">
          <a:xfrm>
            <a:off x="304800" y="5027474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basis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sizes</a:t>
            </a:r>
            <a:r>
              <a:rPr lang="es-ES" altLang="es-ES_tradnl" sz="1800" dirty="0" smtClean="0"/>
              <a:t>, of </a:t>
            </a:r>
            <a:r>
              <a:rPr lang="es-ES" altLang="es-ES_tradnl" sz="1800" dirty="0" err="1" smtClean="0"/>
              <a:t>different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quality</a:t>
            </a:r>
            <a:r>
              <a:rPr lang="es-ES" altLang="es-ES_tradnl" sz="1800" dirty="0"/>
              <a:t> </a:t>
            </a:r>
            <a:r>
              <a:rPr lang="es-ES" altLang="es-ES_tradnl" sz="1800" dirty="0" smtClean="0"/>
              <a:t>(SZ, DZ, TZ, SZP, DZP, TZP, TZDP, TZTP, TZTPF) </a:t>
            </a:r>
            <a:r>
              <a:rPr lang="es-ES" altLang="es-ES_tradnl" sz="1800" dirty="0" err="1" smtClean="0"/>
              <a:t>were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variationally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optimized</a:t>
            </a:r>
            <a:r>
              <a:rPr lang="es-ES" altLang="es-ES_tradnl" sz="1800" dirty="0" smtClean="0"/>
              <a:t> in a </a:t>
            </a:r>
            <a:r>
              <a:rPr lang="es-ES" altLang="es-ES_tradnl" sz="1800" dirty="0" err="1" smtClean="0"/>
              <a:t>previous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work</a:t>
            </a:r>
            <a:endParaRPr lang="es-ES" altLang="es-ES_tradnl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smtClean="0"/>
              <a:t>J. Junquera et al., </a:t>
            </a:r>
            <a:r>
              <a:rPr lang="es-ES" altLang="es-ES_tradnl" sz="1800" dirty="0" err="1" smtClean="0"/>
              <a:t>Phys</a:t>
            </a:r>
            <a:r>
              <a:rPr lang="es-ES" altLang="es-ES_tradnl" sz="1800" dirty="0" smtClean="0"/>
              <a:t>. Rev. B 64, 235111 (2001)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_tradnl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 smtClean="0"/>
              <a:t>But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you</a:t>
            </a:r>
            <a:r>
              <a:rPr lang="es-ES" altLang="es-ES_tradnl" sz="1800" dirty="0" smtClean="0"/>
              <a:t> can try </a:t>
            </a:r>
            <a:r>
              <a:rPr lang="es-ES" altLang="es-ES_tradnl" sz="1800" dirty="0" err="1" smtClean="0"/>
              <a:t>whatever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basis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whose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convergence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with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respect</a:t>
            </a:r>
            <a:r>
              <a:rPr lang="es-ES" altLang="es-ES_tradnl" sz="1800" dirty="0" smtClean="0"/>
              <a:t> to a </a:t>
            </a:r>
            <a:r>
              <a:rPr lang="es-ES" altLang="es-ES_tradnl" sz="1800" dirty="0" err="1" smtClean="0"/>
              <a:t>plane</a:t>
            </a:r>
            <a:r>
              <a:rPr lang="es-ES" altLang="es-ES_tradnl" sz="1800" dirty="0" smtClean="0"/>
              <a:t> wave </a:t>
            </a:r>
            <a:r>
              <a:rPr lang="es-ES" altLang="es-ES_tradnl" sz="1800" dirty="0" err="1" smtClean="0"/>
              <a:t>calculation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you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want</a:t>
            </a:r>
            <a:r>
              <a:rPr lang="es-ES" altLang="es-ES_tradnl" sz="1800" dirty="0" smtClean="0"/>
              <a:t> to </a:t>
            </a:r>
            <a:r>
              <a:rPr lang="es-ES" altLang="es-ES_tradnl" sz="1800" dirty="0" err="1" smtClean="0"/>
              <a:t>check</a:t>
            </a:r>
            <a:r>
              <a:rPr lang="es-ES" altLang="es-ES_tradnl" sz="1800" dirty="0" smtClean="0"/>
              <a:t>  </a:t>
            </a:r>
            <a:endParaRPr lang="es-ES" alt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1729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Convergence of the energy as a function of the basis set size in</a:t>
            </a:r>
            <a:r>
              <a:rPr lang="en-US" cap="small" dirty="0" smtClean="0">
                <a:cs typeface="+mj-cs"/>
              </a:rPr>
              <a:t> siesta</a:t>
            </a:r>
          </a:p>
        </p:txBody>
      </p:sp>
      <p:sp>
        <p:nvSpPr>
          <p:cNvPr id="118786" name="CuadroTexto 20"/>
          <p:cNvSpPr txBox="1">
            <a:spLocks noChangeArrowheads="1"/>
          </p:cNvSpPr>
          <p:nvPr/>
        </p:nvSpPr>
        <p:spPr bwMode="auto">
          <a:xfrm>
            <a:off x="304800" y="1066800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_tradnl" sz="1800" dirty="0" smtClean="0"/>
              <a:t>Run </a:t>
            </a:r>
            <a:r>
              <a:rPr lang="es-ES" altLang="es-ES_tradnl" sz="1800" cap="small" dirty="0" smtClean="0"/>
              <a:t>siesta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for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all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different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basis</a:t>
            </a:r>
            <a:r>
              <a:rPr lang="es-ES" altLang="es-ES_tradnl" sz="1800" dirty="0" smtClean="0"/>
              <a:t> sets </a:t>
            </a:r>
            <a:r>
              <a:rPr lang="es-ES" altLang="es-ES_tradnl" sz="1800" dirty="0" err="1" smtClean="0"/>
              <a:t>prepared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for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you</a:t>
            </a:r>
            <a:endParaRPr lang="es-ES" altLang="es-ES_tradnl" sz="1800" dirty="0"/>
          </a:p>
        </p:txBody>
      </p:sp>
      <p:sp>
        <p:nvSpPr>
          <p:cNvPr id="118789" name="CuadroTexto 5"/>
          <p:cNvSpPr txBox="1">
            <a:spLocks noChangeArrowheads="1"/>
          </p:cNvSpPr>
          <p:nvPr/>
        </p:nvSpPr>
        <p:spPr bwMode="auto">
          <a:xfrm>
            <a:off x="304800" y="35052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 smtClean="0"/>
              <a:t>Search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Total </a:t>
            </a:r>
            <a:r>
              <a:rPr lang="es-ES" altLang="es-ES_tradnl" sz="1800" dirty="0" err="1"/>
              <a:t>E</a:t>
            </a:r>
            <a:r>
              <a:rPr lang="es-ES" altLang="es-ES_tradnl" sz="1800" dirty="0" err="1" smtClean="0"/>
              <a:t>nergy</a:t>
            </a:r>
            <a:r>
              <a:rPr lang="es-ES" altLang="es-ES_tradnl" sz="1800" dirty="0" smtClean="0"/>
              <a:t> as a </a:t>
            </a:r>
            <a:r>
              <a:rPr lang="es-ES" altLang="es-ES_tradnl" sz="1800" dirty="0" err="1" smtClean="0"/>
              <a:t>function</a:t>
            </a:r>
            <a:r>
              <a:rPr lang="es-ES" altLang="es-ES_tradnl" sz="1800" dirty="0" smtClean="0"/>
              <a:t> of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basis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size</a:t>
            </a:r>
            <a:r>
              <a:rPr lang="es-ES" altLang="es-ES_tradnl" sz="1800" dirty="0" smtClean="0"/>
              <a:t> and store </a:t>
            </a:r>
            <a:r>
              <a:rPr lang="es-ES" altLang="es-ES_tradnl" sz="1800" dirty="0" err="1" smtClean="0"/>
              <a:t>it</a:t>
            </a:r>
            <a:r>
              <a:rPr lang="es-ES" altLang="es-ES_tradnl" sz="1800" dirty="0" smtClean="0"/>
              <a:t> in a file</a:t>
            </a:r>
            <a:endParaRPr lang="es-ES" altLang="es-ES_tradnl" sz="18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1143000" y="1447800"/>
            <a:ext cx="6823282" cy="2057400"/>
            <a:chOff x="1143000" y="1600200"/>
            <a:chExt cx="6823282" cy="2057400"/>
          </a:xfrm>
        </p:grpSpPr>
        <p:sp>
          <p:nvSpPr>
            <p:cNvPr id="3" name="Rectángulo 2"/>
            <p:cNvSpPr/>
            <p:nvPr/>
          </p:nvSpPr>
          <p:spPr>
            <a:xfrm>
              <a:off x="1143000" y="1600200"/>
              <a:ext cx="67818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717" y="1676400"/>
              <a:ext cx="6788565" cy="1968500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/>
        </p:nvGrpSpPr>
        <p:grpSpPr>
          <a:xfrm>
            <a:off x="1900989" y="3886200"/>
            <a:ext cx="5414211" cy="533400"/>
            <a:chOff x="1900989" y="4343400"/>
            <a:chExt cx="5414211" cy="533400"/>
          </a:xfrm>
        </p:grpSpPr>
        <p:sp>
          <p:nvSpPr>
            <p:cNvPr id="6" name="Rectángulo 5"/>
            <p:cNvSpPr/>
            <p:nvPr/>
          </p:nvSpPr>
          <p:spPr>
            <a:xfrm>
              <a:off x="1905000" y="4343400"/>
              <a:ext cx="525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989" y="4419600"/>
              <a:ext cx="5414211" cy="457200"/>
            </a:xfrm>
            <a:prstGeom prst="rect">
              <a:avLst/>
            </a:prstGeom>
          </p:spPr>
        </p:pic>
      </p:grpSp>
      <p:grpSp>
        <p:nvGrpSpPr>
          <p:cNvPr id="10" name="Agrupar 9"/>
          <p:cNvGrpSpPr/>
          <p:nvPr/>
        </p:nvGrpSpPr>
        <p:grpSpPr>
          <a:xfrm>
            <a:off x="1203055" y="4953000"/>
            <a:ext cx="6797945" cy="1905000"/>
            <a:chOff x="1203055" y="4953000"/>
            <a:chExt cx="6797945" cy="1905000"/>
          </a:xfrm>
        </p:grpSpPr>
        <p:sp>
          <p:nvSpPr>
            <p:cNvPr id="9" name="Rectángulo 8"/>
            <p:cNvSpPr/>
            <p:nvPr/>
          </p:nvSpPr>
          <p:spPr>
            <a:xfrm>
              <a:off x="1219200" y="4953000"/>
              <a:ext cx="67818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055" y="4978400"/>
              <a:ext cx="6737889" cy="1879600"/>
            </a:xfrm>
            <a:prstGeom prst="rect">
              <a:avLst/>
            </a:prstGeom>
          </p:spPr>
        </p:pic>
      </p:grpSp>
      <p:sp>
        <p:nvSpPr>
          <p:cNvPr id="15" name="CuadroTexto 5"/>
          <p:cNvSpPr txBox="1">
            <a:spLocks noChangeArrowheads="1"/>
          </p:cNvSpPr>
          <p:nvPr/>
        </p:nvSpPr>
        <p:spPr bwMode="auto">
          <a:xfrm>
            <a:off x="266700" y="43434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 smtClean="0"/>
              <a:t>Edit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file (</a:t>
            </a:r>
            <a:r>
              <a:rPr lang="es-ES" altLang="es-ES_tradnl" sz="1800" dirty="0" err="1" smtClean="0"/>
              <a:t>Si.siesta.basis.dat</a:t>
            </a:r>
            <a:r>
              <a:rPr lang="es-ES" altLang="es-ES_tradnl" sz="1800" dirty="0" smtClean="0"/>
              <a:t>) and </a:t>
            </a:r>
            <a:r>
              <a:rPr lang="es-ES" altLang="es-ES_tradnl" sz="1800" dirty="0" err="1" smtClean="0"/>
              <a:t>search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for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equivalent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plane</a:t>
            </a:r>
            <a:r>
              <a:rPr lang="es-ES" altLang="es-ES_tradnl" sz="1800" dirty="0" smtClean="0"/>
              <a:t> wave </a:t>
            </a:r>
            <a:r>
              <a:rPr lang="es-ES" altLang="es-ES_tradnl" sz="1800" dirty="0" err="1" smtClean="0"/>
              <a:t>cutoff</a:t>
            </a:r>
            <a:r>
              <a:rPr lang="es-ES" altLang="es-ES_tradnl" sz="1800" dirty="0" smtClean="0"/>
              <a:t> in </a:t>
            </a:r>
            <a:r>
              <a:rPr lang="es-ES" altLang="es-ES_tradnl" sz="1800" cap="small" dirty="0" err="1" smtClean="0"/>
              <a:t>abinit</a:t>
            </a:r>
            <a:r>
              <a:rPr lang="es-ES" altLang="es-ES_tradnl" sz="1800" dirty="0" smtClean="0"/>
              <a:t> in </a:t>
            </a:r>
            <a:r>
              <a:rPr lang="es-ES" altLang="es-ES_tradnl" sz="1800" dirty="0" err="1" smtClean="0"/>
              <a:t>the</a:t>
            </a:r>
            <a:r>
              <a:rPr lang="es-ES" altLang="es-ES_tradnl" sz="1800" dirty="0" smtClean="0"/>
              <a:t> file </a:t>
            </a:r>
            <a:r>
              <a:rPr lang="es-ES" altLang="es-ES_tradnl" sz="1800" dirty="0" err="1" smtClean="0"/>
              <a:t>Si.abinit.convergence.dat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previously</a:t>
            </a:r>
            <a:r>
              <a:rPr lang="es-ES" altLang="es-ES_tradnl" sz="1800" dirty="0" smtClean="0"/>
              <a:t> </a:t>
            </a:r>
            <a:r>
              <a:rPr lang="es-ES" altLang="es-ES_tradnl" sz="1800" dirty="0" err="1" smtClean="0"/>
              <a:t>prepared</a:t>
            </a:r>
            <a:endParaRPr lang="es-ES" alt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8723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order to generate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 </a:t>
            </a:r>
            <a:r>
              <a:rPr lang="en-US" dirty="0">
                <a:cs typeface="+mj-cs"/>
              </a:rPr>
              <a:t>D</a:t>
            </a:r>
            <a:r>
              <a:rPr lang="en-US" dirty="0" smtClean="0">
                <a:cs typeface="+mj-cs"/>
              </a:rPr>
              <a:t>e</a:t>
            </a:r>
            <a:r>
              <a:rPr lang="es-ES" dirty="0" err="1" smtClean="0">
                <a:cs typeface="+mj-cs"/>
              </a:rPr>
              <a:t>pendence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on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other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libraries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76400" y="4225925"/>
            <a:ext cx="2590800" cy="1015663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libxc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 smtClean="0">
                <a:solidFill>
                  <a:srgbClr val="00FFFF"/>
                </a:solidFill>
              </a:rPr>
              <a:t>(</a:t>
            </a:r>
            <a:r>
              <a:rPr lang="es-ES_tradnl" b="1" dirty="0" err="1" smtClean="0">
                <a:solidFill>
                  <a:srgbClr val="00FFFF"/>
                </a:solidFill>
              </a:rPr>
              <a:t>between</a:t>
            </a:r>
            <a:r>
              <a:rPr lang="es-ES_tradnl" b="1" dirty="0" smtClean="0">
                <a:solidFill>
                  <a:srgbClr val="00FFFF"/>
                </a:solidFill>
              </a:rPr>
              <a:t> </a:t>
            </a:r>
            <a:r>
              <a:rPr lang="es-ES_tradnl" b="1" dirty="0" err="1" smtClean="0">
                <a:solidFill>
                  <a:srgbClr val="00FFFF"/>
                </a:solidFill>
              </a:rPr>
              <a:t>versions</a:t>
            </a:r>
            <a:r>
              <a:rPr lang="es-ES_tradnl" b="1" dirty="0" smtClean="0">
                <a:solidFill>
                  <a:srgbClr val="00FFFF"/>
                </a:solidFill>
              </a:rPr>
              <a:t> 2.2.3 and 3.0.1</a:t>
            </a:r>
            <a:r>
              <a:rPr lang="es-ES_tradnl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76800" y="4254500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xmlf90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1.5.4)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76600" y="1828800"/>
            <a:ext cx="2590800" cy="738188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oncvpsp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here</a:t>
            </a:r>
            <a:r>
              <a:rPr lang="es-ES_tradnl" b="1" dirty="0">
                <a:solidFill>
                  <a:srgbClr val="00FFFF"/>
                </a:solidFill>
              </a:rPr>
              <a:t>, </a:t>
            </a:r>
            <a:r>
              <a:rPr 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smtClean="0">
                <a:solidFill>
                  <a:srgbClr val="00FFFF"/>
                </a:solidFill>
              </a:rPr>
              <a:t>3.3.1)</a:t>
            </a:r>
            <a:endParaRPr lang="es-ES_tradnl" b="1" dirty="0">
              <a:solidFill>
                <a:srgbClr val="00FFFF"/>
              </a:solidFill>
            </a:endParaRPr>
          </a:p>
        </p:txBody>
      </p:sp>
      <p:cxnSp>
        <p:nvCxnSpPr>
          <p:cNvPr id="5" name="Conector recto de flecha 4"/>
          <p:cNvCxnSpPr>
            <a:stCxn id="2" idx="0"/>
            <a:endCxn id="12" idx="2"/>
          </p:cNvCxnSpPr>
          <p:nvPr/>
        </p:nvCxnSpPr>
        <p:spPr>
          <a:xfrm flipV="1">
            <a:off x="2971800" y="2566988"/>
            <a:ext cx="1600200" cy="1658937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2" idx="2"/>
          </p:cNvCxnSpPr>
          <p:nvPr/>
        </p:nvCxnSpPr>
        <p:spPr>
          <a:xfrm flipH="1" flipV="1">
            <a:off x="4572000" y="2566988"/>
            <a:ext cx="1600200" cy="168275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/>
              <a:t>Test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convergence</a:t>
            </a:r>
            <a:r>
              <a:rPr lang="es-ES_tradnl" dirty="0"/>
              <a:t> of a </a:t>
            </a:r>
            <a:r>
              <a:rPr lang="es-ES_tradnl" dirty="0" err="1"/>
              <a:t>numerical</a:t>
            </a:r>
            <a:r>
              <a:rPr lang="es-ES_tradnl" dirty="0"/>
              <a:t> </a:t>
            </a:r>
            <a:r>
              <a:rPr lang="es-ES_tradnl" dirty="0" err="1"/>
              <a:t>atomic</a:t>
            </a:r>
            <a:r>
              <a:rPr lang="es-ES_tradnl" dirty="0"/>
              <a:t> orbital </a:t>
            </a:r>
            <a:r>
              <a:rPr lang="es-ES_tradnl" dirty="0" err="1"/>
              <a:t>basis</a:t>
            </a:r>
            <a:r>
              <a:rPr lang="es-ES_tradnl" dirty="0"/>
              <a:t> set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respect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asymptotic</a:t>
            </a:r>
            <a:r>
              <a:rPr lang="es-ES_tradnl" dirty="0"/>
              <a:t> </a:t>
            </a:r>
            <a:r>
              <a:rPr lang="es-ES_tradnl" dirty="0" err="1"/>
              <a:t>limit</a:t>
            </a:r>
            <a:r>
              <a:rPr lang="es-ES_tradnl" dirty="0"/>
              <a:t> of a converged </a:t>
            </a:r>
            <a:r>
              <a:rPr lang="es-ES_tradnl" dirty="0" err="1"/>
              <a:t>basis</a:t>
            </a:r>
            <a:r>
              <a:rPr lang="es-ES_tradnl" dirty="0"/>
              <a:t> of </a:t>
            </a:r>
            <a:r>
              <a:rPr lang="es-ES_tradnl" dirty="0" err="1"/>
              <a:t>plane</a:t>
            </a:r>
            <a:r>
              <a:rPr lang="es-ES_tradnl" dirty="0"/>
              <a:t> </a:t>
            </a:r>
            <a:r>
              <a:rPr lang="es-ES_tradnl" dirty="0" err="1"/>
              <a:t>waves</a:t>
            </a:r>
            <a:r>
              <a:rPr lang="es-ES_tradnl" dirty="0"/>
              <a:t> </a:t>
            </a:r>
            <a:br>
              <a:rPr lang="es-ES_tradnl" dirty="0"/>
            </a:br>
            <a:endParaRPr lang="en-US" cap="small" dirty="0" smtClean="0">
              <a:cs typeface="+mj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5" y="3432175"/>
            <a:ext cx="8019950" cy="296862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66800" y="19050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You</a:t>
            </a:r>
            <a:r>
              <a:rPr lang="es-ES_tradnl" b="1" dirty="0" smtClean="0">
                <a:solidFill>
                  <a:schemeClr val="bg1"/>
                </a:solidFill>
              </a:rPr>
              <a:t> can </a:t>
            </a:r>
            <a:r>
              <a:rPr lang="es-ES_tradnl" b="1" dirty="0" err="1" smtClean="0">
                <a:solidFill>
                  <a:schemeClr val="bg1"/>
                </a:solidFill>
              </a:rPr>
              <a:t>plot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again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energy</a:t>
            </a:r>
            <a:r>
              <a:rPr lang="es-ES_tradnl" b="1" dirty="0" smtClean="0">
                <a:solidFill>
                  <a:schemeClr val="bg1"/>
                </a:solidFill>
              </a:rPr>
              <a:t> versus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plane</a:t>
            </a:r>
            <a:r>
              <a:rPr lang="es-ES" b="1" dirty="0" smtClean="0">
                <a:solidFill>
                  <a:schemeClr val="bg1"/>
                </a:solidFill>
              </a:rPr>
              <a:t> wave </a:t>
            </a:r>
            <a:r>
              <a:rPr lang="es-ES" b="1" dirty="0" err="1" smtClean="0">
                <a:solidFill>
                  <a:schemeClr val="bg1"/>
                </a:solidFill>
              </a:rPr>
              <a:t>cutoff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taking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converged </a:t>
            </a:r>
            <a:r>
              <a:rPr lang="es-ES" b="1" dirty="0" err="1" smtClean="0">
                <a:solidFill>
                  <a:schemeClr val="bg1"/>
                </a:solidFill>
              </a:rPr>
              <a:t>energy</a:t>
            </a:r>
            <a:r>
              <a:rPr lang="es-ES" b="1" dirty="0" smtClean="0">
                <a:solidFill>
                  <a:schemeClr val="bg1"/>
                </a:solidFill>
              </a:rPr>
              <a:t> as a </a:t>
            </a:r>
            <a:r>
              <a:rPr lang="es-ES" b="1" dirty="0" err="1" smtClean="0">
                <a:solidFill>
                  <a:schemeClr val="bg1"/>
                </a:solidFill>
              </a:rPr>
              <a:t>reference</a:t>
            </a:r>
            <a:r>
              <a:rPr lang="es-ES" b="1" dirty="0" smtClean="0">
                <a:solidFill>
                  <a:schemeClr val="bg1"/>
                </a:solidFill>
              </a:rPr>
              <a:t>, and </a:t>
            </a:r>
            <a:r>
              <a:rPr lang="es-ES" b="1" dirty="0" err="1" smtClean="0">
                <a:solidFill>
                  <a:schemeClr val="bg1"/>
                </a:solidFill>
              </a:rPr>
              <a:t>put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on</a:t>
            </a:r>
            <a:r>
              <a:rPr lang="es-ES" b="1" dirty="0" smtClean="0">
                <a:solidFill>
                  <a:schemeClr val="bg1"/>
                </a:solidFill>
              </a:rPr>
              <a:t> top of </a:t>
            </a:r>
            <a:r>
              <a:rPr lang="es-ES" b="1" dirty="0" err="1" smtClean="0">
                <a:solidFill>
                  <a:schemeClr val="bg1"/>
                </a:solidFill>
              </a:rPr>
              <a:t>this</a:t>
            </a:r>
            <a:r>
              <a:rPr lang="es-ES" b="1" dirty="0" smtClean="0">
                <a:solidFill>
                  <a:schemeClr val="bg1"/>
                </a:solidFill>
              </a:rPr>
              <a:t> figure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equivalence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with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NAO </a:t>
            </a:r>
            <a:r>
              <a:rPr lang="es-ES" b="1" dirty="0" err="1" smtClean="0">
                <a:solidFill>
                  <a:schemeClr val="bg1"/>
                </a:solidFill>
              </a:rPr>
              <a:t>basis</a:t>
            </a:r>
            <a:r>
              <a:rPr lang="es-ES" b="1" dirty="0" smtClean="0">
                <a:solidFill>
                  <a:schemeClr val="bg1"/>
                </a:solidFill>
              </a:rPr>
              <a:t> set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the pseudopotential in </a:t>
            </a:r>
            <a:r>
              <a:rPr lang="en-US" cap="small" dirty="0" smtClean="0">
                <a:cs typeface="+mj-cs"/>
              </a:rPr>
              <a:t>siesta </a:t>
            </a:r>
            <a:r>
              <a:rPr lang="en-US" dirty="0" smtClean="0">
                <a:cs typeface="+mj-cs"/>
              </a:rPr>
              <a:t>and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 smtClean="0">
                <a:cs typeface="+mj-cs"/>
              </a:rPr>
              <a:t>abinit</a:t>
            </a:r>
            <a:endParaRPr lang="en-US" cap="small" dirty="0" smtClean="0">
              <a:cs typeface="+mj-cs"/>
            </a:endParaRPr>
          </a:p>
        </p:txBody>
      </p:sp>
      <p:sp>
        <p:nvSpPr>
          <p:cNvPr id="20" name="CuadroTexto 20"/>
          <p:cNvSpPr txBox="1">
            <a:spLocks noChangeArrowheads="1"/>
          </p:cNvSpPr>
          <p:nvPr/>
        </p:nvSpPr>
        <p:spPr bwMode="auto">
          <a:xfrm>
            <a:off x="76200" y="1066800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sz="1800" b="1" dirty="0" smtClean="0">
                <a:solidFill>
                  <a:schemeClr val="bg1"/>
                </a:solidFill>
              </a:rPr>
              <a:t>To be </a:t>
            </a:r>
            <a:r>
              <a:rPr lang="es-ES" sz="1800" b="1" dirty="0" err="1" smtClean="0">
                <a:solidFill>
                  <a:schemeClr val="bg1"/>
                </a:solidFill>
              </a:rPr>
              <a:t>totally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sure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that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we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have</a:t>
            </a:r>
            <a:r>
              <a:rPr lang="es-ES" sz="1800" b="1" dirty="0" smtClean="0">
                <a:solidFill>
                  <a:schemeClr val="bg1"/>
                </a:solidFill>
              </a:rPr>
              <a:t> run </a:t>
            </a:r>
            <a:r>
              <a:rPr lang="es-ES" sz="1800" b="1" cap="small" dirty="0">
                <a:solidFill>
                  <a:schemeClr val="bg1"/>
                </a:solidFill>
              </a:rPr>
              <a:t>s</a:t>
            </a:r>
            <a:r>
              <a:rPr lang="es-ES" sz="1800" b="1" cap="small" dirty="0" smtClean="0">
                <a:solidFill>
                  <a:schemeClr val="bg1"/>
                </a:solidFill>
              </a:rPr>
              <a:t>iesta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cap="small" dirty="0" err="1">
                <a:solidFill>
                  <a:schemeClr val="bg1"/>
                </a:solidFill>
              </a:rPr>
              <a:t>a</a:t>
            </a:r>
            <a:r>
              <a:rPr lang="es-ES" sz="1800" b="1" cap="small" dirty="0" err="1" smtClean="0">
                <a:solidFill>
                  <a:schemeClr val="bg1"/>
                </a:solidFill>
              </a:rPr>
              <a:t>binit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with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peudopotential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operator</a:t>
            </a:r>
            <a:r>
              <a:rPr lang="es-ES" sz="1800" b="1" dirty="0" smtClean="0">
                <a:solidFill>
                  <a:schemeClr val="bg1"/>
                </a:solidFill>
              </a:rPr>
              <a:t>, i.e. </a:t>
            </a:r>
            <a:r>
              <a:rPr lang="es-ES" sz="1800" b="1" dirty="0" err="1" smtClean="0">
                <a:solidFill>
                  <a:schemeClr val="bg1"/>
                </a:solidFill>
              </a:rPr>
              <a:t>with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decomposition</a:t>
            </a:r>
            <a:r>
              <a:rPr lang="es-ES" sz="1800" b="1" dirty="0" smtClean="0">
                <a:solidFill>
                  <a:schemeClr val="bg1"/>
                </a:solidFill>
              </a:rPr>
              <a:t> in local </a:t>
            </a:r>
            <a:r>
              <a:rPr lang="es-ES" sz="1800" b="1" dirty="0" err="1" smtClean="0">
                <a:solidFill>
                  <a:schemeClr val="bg1"/>
                </a:solidFill>
              </a:rPr>
              <a:t>part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dirty="0" err="1" smtClean="0">
                <a:solidFill>
                  <a:schemeClr val="bg1"/>
                </a:solidFill>
              </a:rPr>
              <a:t>Kleinman-Bylander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projectors</a:t>
            </a:r>
            <a:r>
              <a:rPr lang="es-ES" sz="1800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8600" y="2133600"/>
            <a:ext cx="838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1.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Edit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one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of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output files </a:t>
            </a:r>
            <a:r>
              <a:rPr lang="es-ES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in </a:t>
            </a:r>
            <a:r>
              <a:rPr lang="es-ES" b="1" cap="small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s-ES" b="1" cap="small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iesta</a:t>
            </a:r>
            <a:r>
              <a:rPr lang="es-ES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and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search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for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following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lines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8600" y="4125913"/>
            <a:ext cx="8382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2.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Edit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log </a:t>
            </a:r>
            <a:r>
              <a:rPr lang="es-ES" b="1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or</a:t>
            </a:r>
            <a:r>
              <a:rPr lang="es-ES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output  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file </a:t>
            </a:r>
            <a:r>
              <a:rPr lang="es-ES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in </a:t>
            </a:r>
            <a:r>
              <a:rPr lang="es-ES" b="1" cap="small" dirty="0" err="1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s-ES" b="1" cap="small" dirty="0" err="1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binit</a:t>
            </a:r>
            <a:r>
              <a:rPr lang="es-ES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and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search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for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the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following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lines</a:t>
            </a:r>
            <a:r>
              <a:rPr lang="es-E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133127" name="CuadroTexto 9"/>
          <p:cNvSpPr txBox="1">
            <a:spLocks noChangeArrowheads="1"/>
          </p:cNvSpPr>
          <p:nvPr/>
        </p:nvSpPr>
        <p:spPr bwMode="auto">
          <a:xfrm>
            <a:off x="5791200" y="45720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>
                <a:solidFill>
                  <a:srgbClr val="FFFF00"/>
                </a:solidFill>
              </a:rPr>
              <a:t>The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Kleinman-Bylander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energies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FFFF00"/>
                </a:solidFill>
              </a:rPr>
              <a:t>should</a:t>
            </a:r>
            <a:r>
              <a:rPr lang="es-ES" altLang="es-ES_tradnl" sz="1800" dirty="0" smtClean="0">
                <a:solidFill>
                  <a:srgbClr val="FFFF00"/>
                </a:solidFill>
              </a:rPr>
              <a:t> </a:t>
            </a:r>
            <a:r>
              <a:rPr lang="es-ES" altLang="es-ES_tradnl" sz="1800" dirty="0">
                <a:solidFill>
                  <a:srgbClr val="FFFF00"/>
                </a:solidFill>
              </a:rPr>
              <a:t>be </a:t>
            </a:r>
            <a:r>
              <a:rPr lang="es-ES" altLang="es-ES_tradnl" sz="1800" dirty="0" err="1">
                <a:solidFill>
                  <a:srgbClr val="FFFF00"/>
                </a:solidFill>
              </a:rPr>
              <a:t>the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same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upto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numerical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roundoff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errors</a:t>
            </a:r>
            <a:endParaRPr lang="es-ES" altLang="es-ES_tradnl" sz="1800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96000" y="5867400"/>
            <a:ext cx="2819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Note: In </a:t>
            </a:r>
            <a:r>
              <a:rPr lang="es-ES" b="1" cap="small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s-ES" b="1" cap="small" dirty="0" smtClean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iesta</a:t>
            </a:r>
            <a:r>
              <a:rPr lang="es-ES" b="1" dirty="0" smtClean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they</a:t>
            </a: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are </a:t>
            </a:r>
            <a:r>
              <a:rPr lang="es-ES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written</a:t>
            </a: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in </a:t>
            </a:r>
            <a:r>
              <a:rPr lang="es-ES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Ry</a:t>
            </a: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and in </a:t>
            </a:r>
            <a:r>
              <a:rPr lang="es-ES" b="1" cap="small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s-ES" b="1" cap="small" dirty="0" err="1" smtClean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binit</a:t>
            </a:r>
            <a:r>
              <a:rPr lang="es-ES" b="1" dirty="0" smtClean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s-ES" b="1" dirty="0" err="1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they</a:t>
            </a:r>
            <a:r>
              <a:rPr lang="es-ES" b="1" dirty="0">
                <a:solidFill>
                  <a:srgbClr val="00FFFF"/>
                </a:solidFill>
                <a:ea typeface="ＭＳ Ｐゴシック" charset="0"/>
                <a:cs typeface="ＭＳ Ｐゴシック" charset="0"/>
              </a:rPr>
              <a:t> are in Ha.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590800" y="2590800"/>
            <a:ext cx="3810000" cy="1524000"/>
            <a:chOff x="2590800" y="2590800"/>
            <a:chExt cx="3810000" cy="1524000"/>
          </a:xfrm>
        </p:grpSpPr>
        <p:sp>
          <p:nvSpPr>
            <p:cNvPr id="4" name="Rectángulo 3"/>
            <p:cNvSpPr/>
            <p:nvPr/>
          </p:nvSpPr>
          <p:spPr bwMode="auto">
            <a:xfrm>
              <a:off x="2590800" y="2590800"/>
              <a:ext cx="3810000" cy="1524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495" y="2667000"/>
              <a:ext cx="3644463" cy="1447800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304800" y="4572000"/>
            <a:ext cx="5486400" cy="2209800"/>
            <a:chOff x="304800" y="4572000"/>
            <a:chExt cx="5486400" cy="22098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304800" y="4572000"/>
              <a:ext cx="5486400" cy="2209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648200"/>
              <a:ext cx="5407291" cy="2133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3175" y="2090180"/>
            <a:ext cx="9144000" cy="267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latin typeface="+mn-lt"/>
              </a:rPr>
              <a:t>Compute </a:t>
            </a:r>
            <a:r>
              <a:rPr lang="es-ES_tradnl" b="1" dirty="0" err="1" smtClean="0">
                <a:latin typeface="+mn-lt"/>
              </a:rPr>
              <a:t>the</a:t>
            </a:r>
            <a:r>
              <a:rPr lang="es-ES_tradnl" b="1" dirty="0" smtClean="0">
                <a:latin typeface="+mn-lt"/>
              </a:rPr>
              <a:t> </a:t>
            </a:r>
            <a:r>
              <a:rPr lang="es-ES_tradnl" b="1" dirty="0" err="1">
                <a:latin typeface="+mn-lt"/>
              </a:rPr>
              <a:t>equation</a:t>
            </a:r>
            <a:r>
              <a:rPr lang="es-ES_tradnl" b="1" dirty="0">
                <a:latin typeface="+mn-lt"/>
              </a:rPr>
              <a:t>-of-</a:t>
            </a:r>
            <a:r>
              <a:rPr lang="es-ES_tradnl" b="1" dirty="0" err="1">
                <a:latin typeface="+mn-lt"/>
              </a:rPr>
              <a:t>state</a:t>
            </a:r>
            <a:r>
              <a:rPr lang="es-ES_tradnl" b="1" dirty="0">
                <a:latin typeface="+mn-lt"/>
              </a:rPr>
              <a:t> </a:t>
            </a:r>
            <a:r>
              <a:rPr lang="es-ES_tradnl" b="1" dirty="0" smtClean="0">
                <a:latin typeface="+mn-lt"/>
              </a:rPr>
              <a:t/>
            </a:r>
            <a:br>
              <a:rPr lang="es-ES_tradnl" b="1" dirty="0" smtClean="0">
                <a:latin typeface="+mn-lt"/>
              </a:rPr>
            </a:br>
            <a:r>
              <a:rPr lang="es-ES_tradnl" b="1" dirty="0" smtClean="0">
                <a:latin typeface="+mn-lt"/>
              </a:rPr>
              <a:t>(</a:t>
            </a:r>
            <a:r>
              <a:rPr lang="es-ES_tradnl" b="1" dirty="0" err="1">
                <a:latin typeface="+mn-lt"/>
              </a:rPr>
              <a:t>energy</a:t>
            </a:r>
            <a:r>
              <a:rPr lang="es-ES_tradnl" b="1" dirty="0">
                <a:latin typeface="+mn-lt"/>
              </a:rPr>
              <a:t> versus </a:t>
            </a:r>
            <a:r>
              <a:rPr lang="es-ES_tradnl" b="1" dirty="0" err="1">
                <a:latin typeface="+mn-lt"/>
              </a:rPr>
              <a:t>volume</a:t>
            </a:r>
            <a:r>
              <a:rPr lang="es-ES_tradnl" b="1" dirty="0">
                <a:latin typeface="+mn-lt"/>
              </a:rPr>
              <a:t> </a:t>
            </a:r>
            <a:r>
              <a:rPr lang="es-ES_tradnl" b="1" dirty="0" err="1">
                <a:latin typeface="+mn-lt"/>
              </a:rPr>
              <a:t>profiles</a:t>
            </a:r>
            <a:r>
              <a:rPr lang="es-ES_tradnl" b="1" dirty="0">
                <a:latin typeface="+mn-lt"/>
              </a:rPr>
              <a:t>) </a:t>
            </a:r>
            <a:r>
              <a:rPr lang="es-ES_tradnl" b="1" dirty="0" smtClean="0">
                <a:latin typeface="+mn-lt"/>
              </a:rPr>
              <a:t/>
            </a:r>
            <a:br>
              <a:rPr lang="es-ES_tradnl" b="1" dirty="0" smtClean="0">
                <a:latin typeface="+mn-lt"/>
              </a:rPr>
            </a:br>
            <a:r>
              <a:rPr lang="es-ES_tradnl" b="1" dirty="0" err="1" smtClean="0">
                <a:latin typeface="+mn-lt"/>
              </a:rPr>
              <a:t>for</a:t>
            </a:r>
            <a:r>
              <a:rPr lang="es-ES_tradnl" b="1" dirty="0" smtClean="0">
                <a:latin typeface="+mn-lt"/>
              </a:rPr>
              <a:t> </a:t>
            </a:r>
            <a:r>
              <a:rPr lang="es-ES_tradnl" b="1" dirty="0">
                <a:latin typeface="+mn-lt"/>
              </a:rPr>
              <a:t>elemental </a:t>
            </a:r>
            <a:r>
              <a:rPr lang="es-ES_tradnl" b="1" dirty="0" err="1" smtClean="0">
                <a:latin typeface="+mn-lt"/>
              </a:rPr>
              <a:t>crystals</a:t>
            </a:r>
            <a:r>
              <a:rPr lang="es-ES_tradnl" dirty="0" smtClean="0">
                <a:latin typeface="+mn-lt"/>
              </a:rPr>
              <a:t>:</a:t>
            </a:r>
            <a:br>
              <a:rPr lang="es-ES_tradnl" dirty="0" smtClean="0">
                <a:latin typeface="+mn-lt"/>
              </a:rPr>
            </a:br>
            <a:r>
              <a:rPr lang="es-ES_tradnl" b="1" dirty="0" smtClean="0">
                <a:latin typeface="+mn-lt"/>
              </a:rPr>
              <a:t> </a:t>
            </a:r>
            <a:r>
              <a:rPr lang="es-ES_tradnl" b="1" dirty="0">
                <a:latin typeface="+mn-lt"/>
              </a:rPr>
              <a:t>a test </a:t>
            </a:r>
            <a:r>
              <a:rPr lang="es-ES_tradnl" b="1" dirty="0" err="1">
                <a:latin typeface="+mn-lt"/>
              </a:rPr>
              <a:t>that</a:t>
            </a:r>
            <a:r>
              <a:rPr lang="es-ES_tradnl" b="1" dirty="0">
                <a:latin typeface="+mn-lt"/>
              </a:rPr>
              <a:t> has </a:t>
            </a:r>
            <a:r>
              <a:rPr lang="es-ES_tradnl" b="1" dirty="0" err="1">
                <a:latin typeface="+mn-lt"/>
              </a:rPr>
              <a:t>been</a:t>
            </a:r>
            <a:r>
              <a:rPr lang="es-ES_tradnl" b="1" dirty="0">
                <a:latin typeface="+mn-lt"/>
              </a:rPr>
              <a:t> </a:t>
            </a:r>
            <a:r>
              <a:rPr lang="es-ES_tradnl" b="1" dirty="0" err="1">
                <a:latin typeface="+mn-lt"/>
              </a:rPr>
              <a:t>proposed</a:t>
            </a:r>
            <a:r>
              <a:rPr lang="es-ES_tradnl" b="1" dirty="0">
                <a:latin typeface="+mn-lt"/>
              </a:rPr>
              <a:t> as a </a:t>
            </a:r>
            <a:r>
              <a:rPr lang="es-ES_tradnl" b="1" dirty="0" err="1">
                <a:latin typeface="+mn-lt"/>
              </a:rPr>
              <a:t>benchmark</a:t>
            </a:r>
            <a:r>
              <a:rPr lang="es-ES_tradnl" b="1" dirty="0">
                <a:latin typeface="+mn-lt"/>
              </a:rPr>
              <a:t> </a:t>
            </a:r>
            <a:r>
              <a:rPr lang="es-ES_tradnl" b="1" dirty="0" err="1">
                <a:latin typeface="+mn-lt"/>
              </a:rPr>
              <a:t>for</a:t>
            </a:r>
            <a:r>
              <a:rPr lang="es-ES_tradnl" b="1" dirty="0">
                <a:latin typeface="+mn-lt"/>
              </a:rPr>
              <a:t> </a:t>
            </a:r>
            <a:r>
              <a:rPr lang="es-ES_tradnl" b="1" dirty="0" err="1">
                <a:latin typeface="+mn-lt"/>
              </a:rPr>
              <a:t>the</a:t>
            </a:r>
            <a:r>
              <a:rPr lang="es-ES_tradnl" b="1" dirty="0">
                <a:latin typeface="+mn-lt"/>
              </a:rPr>
              <a:t> </a:t>
            </a:r>
            <a:r>
              <a:rPr lang="es-ES_tradnl" b="1" dirty="0" err="1">
                <a:latin typeface="+mn-lt"/>
              </a:rPr>
              <a:t>comparison</a:t>
            </a:r>
            <a:r>
              <a:rPr lang="es-ES_tradnl" b="1" dirty="0">
                <a:latin typeface="+mn-lt"/>
              </a:rPr>
              <a:t> of </a:t>
            </a:r>
            <a:r>
              <a:rPr lang="es-ES_tradnl" b="1" dirty="0" err="1">
                <a:latin typeface="+mn-lt"/>
              </a:rPr>
              <a:t>different</a:t>
            </a:r>
            <a:r>
              <a:rPr lang="es-ES_tradnl" b="1" dirty="0">
                <a:latin typeface="+mn-lt"/>
              </a:rPr>
              <a:t> </a:t>
            </a:r>
            <a:r>
              <a:rPr lang="es-ES_tradnl" b="1" dirty="0" err="1" smtClean="0">
                <a:latin typeface="+mn-lt"/>
              </a:rPr>
              <a:t>codes</a:t>
            </a:r>
            <a:r>
              <a:rPr lang="es-ES_tradnl" b="1" dirty="0" smtClean="0">
                <a:latin typeface="+mn-lt"/>
              </a:rPr>
              <a:t> </a:t>
            </a:r>
            <a:br>
              <a:rPr lang="es-ES_tradnl" b="1" dirty="0" smtClean="0">
                <a:latin typeface="+mn-lt"/>
              </a:rPr>
            </a:br>
            <a:r>
              <a:rPr lang="es-ES_tradnl" dirty="0" smtClean="0">
                <a:latin typeface="+mn-lt"/>
              </a:rPr>
              <a:t>(</a:t>
            </a:r>
            <a:r>
              <a:rPr lang="es-ES_tradnl" dirty="0" err="1" smtClean="0">
                <a:latin typeface="+mn-lt"/>
              </a:rPr>
              <a:t>related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with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err="1" smtClean="0">
                <a:latin typeface="+mn-lt"/>
              </a:rPr>
              <a:t>the</a:t>
            </a:r>
            <a:r>
              <a:rPr lang="es-ES_tradnl" dirty="0" smtClean="0">
                <a:latin typeface="+mn-lt"/>
              </a:rPr>
              <a:t> delta-test)</a:t>
            </a:r>
            <a:r>
              <a:rPr lang="es-ES_tradnl" b="1" dirty="0" smtClean="0">
                <a:latin typeface="+mn-lt"/>
              </a:rPr>
              <a:t> </a:t>
            </a:r>
            <a:endParaRPr lang="es-ES_tradn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4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Running the energy versus lattice constant curve in </a:t>
            </a:r>
            <a:r>
              <a:rPr lang="en-US" cap="small" dirty="0" err="1">
                <a:cs typeface="+mj-cs"/>
              </a:rPr>
              <a:t>a</a:t>
            </a:r>
            <a:r>
              <a:rPr lang="en-US" cap="small" dirty="0" err="1" smtClean="0">
                <a:cs typeface="+mj-cs"/>
              </a:rPr>
              <a:t>binit</a:t>
            </a:r>
            <a:endParaRPr lang="en-US" cap="small" dirty="0" smtClean="0">
              <a:cs typeface="+mj-cs"/>
            </a:endParaRPr>
          </a:p>
        </p:txBody>
      </p:sp>
      <p:grpSp>
        <p:nvGrpSpPr>
          <p:cNvPr id="7" name="Agrupar 6"/>
          <p:cNvGrpSpPr>
            <a:grpSpLocks/>
          </p:cNvGrpSpPr>
          <p:nvPr/>
        </p:nvGrpSpPr>
        <p:grpSpPr bwMode="auto">
          <a:xfrm>
            <a:off x="304800" y="1111250"/>
            <a:ext cx="3886200" cy="3016250"/>
            <a:chOff x="304800" y="1110734"/>
            <a:chExt cx="3886200" cy="3016766"/>
          </a:xfrm>
        </p:grpSpPr>
        <p:grpSp>
          <p:nvGrpSpPr>
            <p:cNvPr id="129039" name="Agrupar 4"/>
            <p:cNvGrpSpPr>
              <a:grpSpLocks/>
            </p:cNvGrpSpPr>
            <p:nvPr/>
          </p:nvGrpSpPr>
          <p:grpSpPr bwMode="auto">
            <a:xfrm>
              <a:off x="304800" y="1676400"/>
              <a:ext cx="3810000" cy="2451100"/>
              <a:chOff x="304800" y="1676400"/>
              <a:chExt cx="3810000" cy="2451100"/>
            </a:xfrm>
          </p:grpSpPr>
          <p:sp>
            <p:nvSpPr>
              <p:cNvPr id="4" name="Rectángulo 3"/>
              <p:cNvSpPr/>
              <p:nvPr/>
            </p:nvSpPr>
            <p:spPr>
              <a:xfrm>
                <a:off x="304800" y="1675981"/>
                <a:ext cx="3810000" cy="24388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129042" name="Imagen 1" descr="template (arrastrado)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459" y="1676400"/>
                <a:ext cx="3759200" cy="245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9040" name="CuadroTexto 2"/>
            <p:cNvSpPr txBox="1">
              <a:spLocks noChangeArrowheads="1"/>
            </p:cNvSpPr>
            <p:nvPr/>
          </p:nvSpPr>
          <p:spPr bwMode="auto">
            <a:xfrm>
              <a:off x="304800" y="1110734"/>
              <a:ext cx="388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/>
                <a:t>1. Same input as before but… </a:t>
              </a:r>
            </a:p>
          </p:txBody>
        </p:sp>
      </p:grp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4343400" y="1868488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solidFill>
                  <a:srgbClr val="FFFFFF"/>
                </a:solidFill>
              </a:rPr>
              <a:t>… </a:t>
            </a:r>
            <a:r>
              <a:rPr lang="es-ES" altLang="es-ES_tradnl" sz="1800" dirty="0" err="1">
                <a:solidFill>
                  <a:srgbClr val="FFFFFF"/>
                </a:solidFill>
              </a:rPr>
              <a:t>setting</a:t>
            </a:r>
            <a:r>
              <a:rPr lang="es-ES" altLang="es-ES_tradnl" sz="1800" dirty="0">
                <a:solidFill>
                  <a:srgbClr val="FFFFFF"/>
                </a:solidFill>
              </a:rPr>
              <a:t> </a:t>
            </a:r>
            <a:r>
              <a:rPr lang="es-ES" altLang="es-ES_tradnl" sz="1800" dirty="0" err="1">
                <a:solidFill>
                  <a:srgbClr val="FFFFFF"/>
                </a:solidFill>
              </a:rPr>
              <a:t>the</a:t>
            </a:r>
            <a:r>
              <a:rPr lang="es-ES" altLang="es-ES_tradnl" sz="1800" dirty="0">
                <a:solidFill>
                  <a:srgbClr val="FFFFFF"/>
                </a:solidFill>
              </a:rPr>
              <a:t> </a:t>
            </a:r>
            <a:r>
              <a:rPr lang="es-ES" altLang="es-ES_tradnl" sz="1800" dirty="0" err="1">
                <a:solidFill>
                  <a:srgbClr val="FFFFFF"/>
                </a:solidFill>
              </a:rPr>
              <a:t>plane</a:t>
            </a:r>
            <a:r>
              <a:rPr lang="es-ES" altLang="es-ES_tradnl" sz="1800" dirty="0">
                <a:solidFill>
                  <a:srgbClr val="FFFFFF"/>
                </a:solidFill>
              </a:rPr>
              <a:t> wave </a:t>
            </a:r>
            <a:r>
              <a:rPr lang="es-ES" altLang="es-ES_tradnl" sz="1800" dirty="0" err="1">
                <a:solidFill>
                  <a:srgbClr val="FFFFFF"/>
                </a:solidFill>
              </a:rPr>
              <a:t>cutoff</a:t>
            </a:r>
            <a:r>
              <a:rPr lang="es-ES" altLang="es-ES_tradnl" sz="1800" dirty="0">
                <a:solidFill>
                  <a:srgbClr val="FFFFFF"/>
                </a:solidFill>
              </a:rPr>
              <a:t> to </a:t>
            </a:r>
            <a:r>
              <a:rPr lang="es-ES" altLang="es-ES_tradnl" sz="1800" dirty="0" err="1">
                <a:solidFill>
                  <a:srgbClr val="FFFFFF"/>
                </a:solidFill>
              </a:rPr>
              <a:t>the</a:t>
            </a:r>
            <a:r>
              <a:rPr lang="es-ES" altLang="es-ES_tradnl" sz="1800" dirty="0">
                <a:solidFill>
                  <a:srgbClr val="FFFFFF"/>
                </a:solidFill>
              </a:rPr>
              <a:t> </a:t>
            </a:r>
            <a:r>
              <a:rPr lang="es-ES" altLang="es-ES_tradnl" sz="1800" dirty="0" err="1">
                <a:solidFill>
                  <a:srgbClr val="FFFFFF"/>
                </a:solidFill>
              </a:rPr>
              <a:t>equivalent</a:t>
            </a:r>
            <a:r>
              <a:rPr lang="es-ES" altLang="es-ES_tradnl" sz="1800" dirty="0">
                <a:solidFill>
                  <a:srgbClr val="FFFFFF"/>
                </a:solidFill>
              </a:rPr>
              <a:t> </a:t>
            </a:r>
            <a:r>
              <a:rPr lang="es-ES" altLang="es-ES_tradnl" sz="1800" dirty="0" err="1">
                <a:solidFill>
                  <a:srgbClr val="FFFFFF"/>
                </a:solidFill>
              </a:rPr>
              <a:t>one</a:t>
            </a:r>
            <a:r>
              <a:rPr lang="es-ES" altLang="es-ES_tradnl" sz="1800" dirty="0">
                <a:solidFill>
                  <a:srgbClr val="FFFFFF"/>
                </a:solidFill>
              </a:rPr>
              <a:t> to a DZP </a:t>
            </a:r>
            <a:r>
              <a:rPr lang="es-ES" altLang="es-ES_tradnl" sz="1800" dirty="0" err="1">
                <a:solidFill>
                  <a:srgbClr val="FFFFFF"/>
                </a:solidFill>
              </a:rPr>
              <a:t>basis</a:t>
            </a:r>
            <a:r>
              <a:rPr lang="es-ES" altLang="es-ES_tradnl" sz="1800" dirty="0">
                <a:solidFill>
                  <a:srgbClr val="FFFFFF"/>
                </a:solidFill>
              </a:rPr>
              <a:t> 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set (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we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want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to compare 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the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results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at 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this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level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of 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basis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 set </a:t>
            </a:r>
            <a:r>
              <a:rPr lang="es-ES" altLang="es-ES_tradnl" sz="1800" dirty="0" err="1" smtClean="0">
                <a:solidFill>
                  <a:srgbClr val="FFFFFF"/>
                </a:solidFill>
              </a:rPr>
              <a:t>quality</a:t>
            </a:r>
            <a:r>
              <a:rPr lang="es-ES" altLang="es-ES_tradnl" sz="1800" dirty="0" smtClean="0">
                <a:solidFill>
                  <a:srgbClr val="FFFFFF"/>
                </a:solidFill>
              </a:rPr>
              <a:t>)</a:t>
            </a:r>
            <a:endParaRPr lang="es-ES" altLang="es-ES_tradnl" sz="1800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4343400" y="3011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FFFFFF"/>
                </a:solidFill>
              </a:rPr>
              <a:t>… and changing the lattice constant embracing the minimum</a:t>
            </a:r>
          </a:p>
        </p:txBody>
      </p:sp>
      <p:grpSp>
        <p:nvGrpSpPr>
          <p:cNvPr id="15" name="Agrupar 14"/>
          <p:cNvGrpSpPr>
            <a:grpSpLocks/>
          </p:cNvGrpSpPr>
          <p:nvPr/>
        </p:nvGrpSpPr>
        <p:grpSpPr bwMode="auto">
          <a:xfrm>
            <a:off x="228600" y="6235700"/>
            <a:ext cx="5257800" cy="482600"/>
            <a:chOff x="0" y="5867400"/>
            <a:chExt cx="5257800" cy="482600"/>
          </a:xfrm>
        </p:grpSpPr>
        <p:sp>
          <p:nvSpPr>
            <p:cNvPr id="129031" name="CuadroTexto 16"/>
            <p:cNvSpPr txBox="1">
              <a:spLocks noChangeArrowheads="1"/>
            </p:cNvSpPr>
            <p:nvPr/>
          </p:nvSpPr>
          <p:spPr bwMode="auto">
            <a:xfrm>
              <a:off x="0" y="5911334"/>
              <a:ext cx="1905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/>
                <a:t>3. Run the code</a:t>
              </a:r>
            </a:p>
          </p:txBody>
        </p:sp>
        <p:grpSp>
          <p:nvGrpSpPr>
            <p:cNvPr id="129032" name="Agrupar 19"/>
            <p:cNvGrpSpPr>
              <a:grpSpLocks/>
            </p:cNvGrpSpPr>
            <p:nvPr/>
          </p:nvGrpSpPr>
          <p:grpSpPr bwMode="auto">
            <a:xfrm>
              <a:off x="2195146" y="5867400"/>
              <a:ext cx="3062654" cy="482600"/>
              <a:chOff x="2195146" y="5867400"/>
              <a:chExt cx="3062654" cy="482600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2209800" y="5867400"/>
                <a:ext cx="3048000" cy="4572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/>
              </a:p>
            </p:txBody>
          </p:sp>
          <p:pic>
            <p:nvPicPr>
              <p:cNvPr id="129034" name="Imagen 17" descr="template (arrastrado)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146" y="5867400"/>
                <a:ext cx="3062654" cy="48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" name="Agrupar 2"/>
          <p:cNvGrpSpPr/>
          <p:nvPr/>
        </p:nvGrpSpPr>
        <p:grpSpPr>
          <a:xfrm>
            <a:off x="296333" y="4311650"/>
            <a:ext cx="5952067" cy="1784350"/>
            <a:chOff x="296333" y="4311650"/>
            <a:chExt cx="5952067" cy="1784350"/>
          </a:xfrm>
        </p:grpSpPr>
        <p:grpSp>
          <p:nvGrpSpPr>
            <p:cNvPr id="14" name="Agrupar 13"/>
            <p:cNvGrpSpPr>
              <a:grpSpLocks/>
            </p:cNvGrpSpPr>
            <p:nvPr/>
          </p:nvGrpSpPr>
          <p:grpSpPr bwMode="auto">
            <a:xfrm>
              <a:off x="304800" y="4311650"/>
              <a:ext cx="5943600" cy="1784350"/>
              <a:chOff x="304800" y="4311134"/>
              <a:chExt cx="5943600" cy="1785107"/>
            </a:xfrm>
          </p:grpSpPr>
          <p:sp>
            <p:nvSpPr>
              <p:cNvPr id="129035" name="CuadroTexto 8"/>
              <p:cNvSpPr txBox="1">
                <a:spLocks noChangeArrowheads="1"/>
              </p:cNvSpPr>
              <p:nvPr/>
            </p:nvSpPr>
            <p:spPr bwMode="auto">
              <a:xfrm>
                <a:off x="304800" y="4311134"/>
                <a:ext cx="5943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/>
                  <a:t>2. Change in the .files the name of the input file</a:t>
                </a:r>
              </a:p>
            </p:txBody>
          </p:sp>
          <p:sp>
            <p:nvSpPr>
              <p:cNvPr id="12" name="Rectángulo 11"/>
              <p:cNvSpPr/>
              <p:nvPr/>
            </p:nvSpPr>
            <p:spPr bwMode="auto">
              <a:xfrm>
                <a:off x="304800" y="4876524"/>
                <a:ext cx="1295400" cy="121971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33" y="4953000"/>
              <a:ext cx="1303867" cy="1066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Running the energy versus lattice constant curve in </a:t>
            </a:r>
            <a:r>
              <a:rPr lang="en-US" cap="small" dirty="0" err="1">
                <a:cs typeface="+mj-cs"/>
              </a:rPr>
              <a:t>a</a:t>
            </a:r>
            <a:r>
              <a:rPr lang="en-US" cap="small" dirty="0" err="1" smtClean="0">
                <a:cs typeface="+mj-cs"/>
              </a:rPr>
              <a:t>binit</a:t>
            </a:r>
            <a:endParaRPr lang="en-US" cap="small" dirty="0" smtClean="0">
              <a:cs typeface="+mj-cs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762000" y="1143000"/>
            <a:ext cx="7696200" cy="1200329"/>
            <a:chOff x="762000" y="1143000"/>
            <a:chExt cx="7696200" cy="1200329"/>
          </a:xfrm>
        </p:grpSpPr>
        <p:sp>
          <p:nvSpPr>
            <p:cNvPr id="131074" name="CuadroTexto 20"/>
            <p:cNvSpPr txBox="1">
              <a:spLocks noChangeArrowheads="1"/>
            </p:cNvSpPr>
            <p:nvPr/>
          </p:nvSpPr>
          <p:spPr bwMode="auto">
            <a:xfrm>
              <a:off x="762000" y="1143000"/>
              <a:ext cx="7696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dirty="0" err="1" smtClean="0"/>
                <a:t>Dump</a:t>
              </a:r>
              <a:r>
                <a:rPr lang="es-ES" altLang="es-ES_tradnl" sz="1800" dirty="0" smtClean="0"/>
                <a:t>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total </a:t>
              </a:r>
              <a:r>
                <a:rPr lang="es-ES" altLang="es-ES_tradnl" sz="1800" dirty="0" err="1"/>
                <a:t>energy</a:t>
              </a:r>
              <a:r>
                <a:rPr lang="es-ES" altLang="es-ES_tradnl" sz="1800" dirty="0"/>
                <a:t> as a </a:t>
              </a:r>
              <a:r>
                <a:rPr lang="es-ES" altLang="es-ES_tradnl" sz="1800" dirty="0" err="1"/>
                <a:t>function</a:t>
              </a:r>
              <a:r>
                <a:rPr lang="es-ES" altLang="es-ES_tradnl" sz="1800" dirty="0"/>
                <a:t> of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lattice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constant</a:t>
              </a:r>
              <a:r>
                <a:rPr lang="es-ES" altLang="es-ES_tradnl" sz="1800" dirty="0"/>
                <a:t> </a:t>
              </a:r>
              <a:r>
                <a:rPr lang="es-ES" altLang="es-ES_tradnl" sz="1800" dirty="0" smtClean="0"/>
                <a:t> in a file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_tradnl" sz="18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_tradnl" sz="1800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_tradnl" sz="1800" dirty="0" smtClean="0"/>
                <a:t> and </a:t>
              </a:r>
              <a:r>
                <a:rPr lang="es-ES" altLang="es-ES_tradnl" sz="1800" dirty="0" err="1"/>
                <a:t>edit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the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corresponding</a:t>
              </a:r>
              <a:r>
                <a:rPr lang="es-ES" altLang="es-ES_tradnl" sz="1800" dirty="0"/>
                <a:t> file </a:t>
              </a:r>
              <a:r>
                <a:rPr lang="es-ES" altLang="es-ES_tradnl" sz="1800" dirty="0" err="1"/>
                <a:t>that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should</a:t>
              </a:r>
              <a:r>
                <a:rPr lang="es-ES" altLang="es-ES_tradnl" sz="1800" dirty="0"/>
                <a:t> look </a:t>
              </a:r>
              <a:r>
                <a:rPr lang="es-ES" altLang="es-ES_tradnl" sz="1800" dirty="0" err="1"/>
                <a:t>like</a:t>
              </a:r>
              <a:r>
                <a:rPr lang="es-ES" altLang="es-ES_tradnl" sz="1800" dirty="0"/>
                <a:t> </a:t>
              </a:r>
              <a:r>
                <a:rPr lang="es-ES" altLang="es-ES_tradnl" sz="1800" dirty="0" err="1"/>
                <a:t>this</a:t>
              </a:r>
              <a:endParaRPr lang="es-ES" altLang="es-ES_tradnl" sz="1800" dirty="0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371600" y="1524000"/>
              <a:ext cx="6324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435" y="1600200"/>
              <a:ext cx="6282765" cy="368300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2400300" y="2743200"/>
            <a:ext cx="4343400" cy="2286000"/>
            <a:chOff x="2400300" y="2743200"/>
            <a:chExt cx="4343400" cy="2286000"/>
          </a:xfrm>
        </p:grpSpPr>
        <p:sp>
          <p:nvSpPr>
            <p:cNvPr id="6" name="Rectángulo 5"/>
            <p:cNvSpPr/>
            <p:nvPr/>
          </p:nvSpPr>
          <p:spPr>
            <a:xfrm>
              <a:off x="2400300" y="2743200"/>
              <a:ext cx="43434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2806513"/>
              <a:ext cx="4267200" cy="2117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Running the energy versus lattice constant curve in </a:t>
            </a:r>
            <a:r>
              <a:rPr lang="en-US" cap="small" dirty="0" smtClean="0">
                <a:cs typeface="+mj-cs"/>
              </a:rPr>
              <a:t>siesta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52400" y="4038600"/>
            <a:ext cx="4343400" cy="2667000"/>
            <a:chOff x="2400300" y="2743200"/>
            <a:chExt cx="4343400" cy="2667000"/>
          </a:xfrm>
        </p:grpSpPr>
        <p:sp>
          <p:nvSpPr>
            <p:cNvPr id="6" name="Rectángulo 5"/>
            <p:cNvSpPr/>
            <p:nvPr/>
          </p:nvSpPr>
          <p:spPr>
            <a:xfrm>
              <a:off x="2400300" y="2743200"/>
              <a:ext cx="4343400" cy="266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743200"/>
              <a:ext cx="4038600" cy="2559442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762000" y="2533471"/>
            <a:ext cx="7696200" cy="1200329"/>
            <a:chOff x="762000" y="1143000"/>
            <a:chExt cx="7696200" cy="1200329"/>
          </a:xfrm>
        </p:grpSpPr>
        <p:grpSp>
          <p:nvGrpSpPr>
            <p:cNvPr id="4" name="Agrupar 3"/>
            <p:cNvGrpSpPr/>
            <p:nvPr/>
          </p:nvGrpSpPr>
          <p:grpSpPr>
            <a:xfrm>
              <a:off x="762000" y="1143000"/>
              <a:ext cx="7696200" cy="1200329"/>
              <a:chOff x="762000" y="1143000"/>
              <a:chExt cx="7696200" cy="1200329"/>
            </a:xfrm>
          </p:grpSpPr>
          <p:sp>
            <p:nvSpPr>
              <p:cNvPr id="131074" name="CuadroTexto 20"/>
              <p:cNvSpPr txBox="1">
                <a:spLocks noChangeArrowheads="1"/>
              </p:cNvSpPr>
              <p:nvPr/>
            </p:nvSpPr>
            <p:spPr bwMode="auto">
              <a:xfrm>
                <a:off x="762000" y="1143000"/>
                <a:ext cx="769620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 b="1">
                    <a:solidFill>
                      <a:schemeClr val="bg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dirty="0" err="1" smtClean="0"/>
                  <a:t>Dump</a:t>
                </a:r>
                <a:r>
                  <a:rPr lang="es-ES" altLang="es-ES_tradnl" sz="1800" dirty="0" smtClean="0"/>
                  <a:t> </a:t>
                </a:r>
                <a:r>
                  <a:rPr lang="es-ES" altLang="es-ES_tradnl" sz="1800" dirty="0" err="1"/>
                  <a:t>the</a:t>
                </a:r>
                <a:r>
                  <a:rPr lang="es-ES" altLang="es-ES_tradnl" sz="1800" dirty="0"/>
                  <a:t> total </a:t>
                </a:r>
                <a:r>
                  <a:rPr lang="es-ES" altLang="es-ES_tradnl" sz="1800" dirty="0" err="1"/>
                  <a:t>energy</a:t>
                </a:r>
                <a:r>
                  <a:rPr lang="es-ES" altLang="es-ES_tradnl" sz="1800" dirty="0"/>
                  <a:t> as a </a:t>
                </a:r>
                <a:r>
                  <a:rPr lang="es-ES" altLang="es-ES_tradnl" sz="1800" dirty="0" err="1"/>
                  <a:t>function</a:t>
                </a:r>
                <a:r>
                  <a:rPr lang="es-ES" altLang="es-ES_tradnl" sz="1800" dirty="0"/>
                  <a:t> of </a:t>
                </a:r>
                <a:r>
                  <a:rPr lang="es-ES" altLang="es-ES_tradnl" sz="1800" dirty="0" err="1"/>
                  <a:t>the</a:t>
                </a:r>
                <a:r>
                  <a:rPr lang="es-ES" altLang="es-ES_tradnl" sz="1800" dirty="0"/>
                  <a:t> </a:t>
                </a:r>
                <a:r>
                  <a:rPr lang="es-ES" altLang="es-ES_tradnl" sz="1800" dirty="0" err="1"/>
                  <a:t>lattice</a:t>
                </a:r>
                <a:r>
                  <a:rPr lang="es-ES" altLang="es-ES_tradnl" sz="1800" dirty="0"/>
                  <a:t> </a:t>
                </a:r>
                <a:r>
                  <a:rPr lang="es-ES" altLang="es-ES_tradnl" sz="1800" dirty="0" err="1"/>
                  <a:t>constant</a:t>
                </a:r>
                <a:r>
                  <a:rPr lang="es-ES" altLang="es-ES_tradnl" sz="1800" dirty="0"/>
                  <a:t> </a:t>
                </a:r>
                <a:r>
                  <a:rPr lang="es-ES" altLang="es-ES_tradnl" sz="1800" dirty="0" smtClean="0"/>
                  <a:t> in a file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" altLang="es-ES_tradnl" sz="18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" altLang="es-ES_tradnl" sz="1800" dirty="0" smtClean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_tradnl" sz="1800" dirty="0" smtClean="0"/>
                  <a:t> and </a:t>
                </a:r>
                <a:r>
                  <a:rPr lang="es-ES" altLang="es-ES_tradnl" sz="1800" dirty="0" err="1"/>
                  <a:t>edit</a:t>
                </a:r>
                <a:r>
                  <a:rPr lang="es-ES" altLang="es-ES_tradnl" sz="1800" dirty="0"/>
                  <a:t> </a:t>
                </a:r>
                <a:r>
                  <a:rPr lang="es-ES" altLang="es-ES_tradnl" sz="1800" dirty="0" err="1"/>
                  <a:t>the</a:t>
                </a:r>
                <a:r>
                  <a:rPr lang="es-ES" altLang="es-ES_tradnl" sz="1800" dirty="0"/>
                  <a:t> </a:t>
                </a:r>
                <a:r>
                  <a:rPr lang="es-ES" altLang="es-ES_tradnl" sz="1800" dirty="0" err="1"/>
                  <a:t>corresponding</a:t>
                </a:r>
                <a:r>
                  <a:rPr lang="es-ES" altLang="es-ES_tradnl" sz="1800" dirty="0"/>
                  <a:t> file </a:t>
                </a:r>
                <a:r>
                  <a:rPr lang="es-ES" altLang="es-ES_tradnl" sz="1800" dirty="0" err="1"/>
                  <a:t>that</a:t>
                </a:r>
                <a:r>
                  <a:rPr lang="es-ES" altLang="es-ES_tradnl" sz="1800" dirty="0"/>
                  <a:t> </a:t>
                </a:r>
                <a:r>
                  <a:rPr lang="es-ES" altLang="es-ES_tradnl" sz="1800" dirty="0" err="1"/>
                  <a:t>should</a:t>
                </a:r>
                <a:r>
                  <a:rPr lang="es-ES" altLang="es-ES_tradnl" sz="1800" dirty="0"/>
                  <a:t> look </a:t>
                </a:r>
                <a:r>
                  <a:rPr lang="es-ES" altLang="es-ES_tradnl" sz="1800" dirty="0" err="1"/>
                  <a:t>like</a:t>
                </a:r>
                <a:r>
                  <a:rPr lang="es-ES" altLang="es-ES_tradnl" sz="1800" dirty="0"/>
                  <a:t> </a:t>
                </a:r>
                <a:r>
                  <a:rPr lang="es-ES" altLang="es-ES_tradnl" sz="1800" dirty="0" err="1"/>
                  <a:t>this</a:t>
                </a:r>
                <a:endParaRPr lang="es-ES" altLang="es-ES_tradnl" sz="1800" dirty="0"/>
              </a:p>
            </p:txBody>
          </p:sp>
          <p:sp>
            <p:nvSpPr>
              <p:cNvPr id="3" name="Rectángulo 2"/>
              <p:cNvSpPr/>
              <p:nvPr/>
            </p:nvSpPr>
            <p:spPr>
              <a:xfrm>
                <a:off x="1371600" y="1524000"/>
                <a:ext cx="6324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47" y="1524000"/>
              <a:ext cx="6158753" cy="457200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609600" y="121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Run siesta </a:t>
            </a:r>
            <a:r>
              <a:rPr lang="es-ES_tradnl" b="1" dirty="0" err="1" smtClean="0">
                <a:solidFill>
                  <a:schemeClr val="bg1"/>
                </a:solidFill>
              </a:rPr>
              <a:t>for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equivalent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quality</a:t>
            </a:r>
            <a:r>
              <a:rPr lang="es-ES_tradnl" b="1" dirty="0" smtClean="0">
                <a:solidFill>
                  <a:schemeClr val="bg1"/>
                </a:solidFill>
              </a:rPr>
              <a:t> of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basis</a:t>
            </a:r>
            <a:r>
              <a:rPr lang="es-ES_tradnl" b="1" dirty="0" smtClean="0">
                <a:solidFill>
                  <a:schemeClr val="bg1"/>
                </a:solidFill>
              </a:rPr>
              <a:t> set (DZP in </a:t>
            </a:r>
            <a:r>
              <a:rPr lang="es-ES_tradnl" b="1" dirty="0" err="1" smtClean="0">
                <a:solidFill>
                  <a:schemeClr val="bg1"/>
                </a:solidFill>
              </a:rPr>
              <a:t>this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case) </a:t>
            </a:r>
            <a:r>
              <a:rPr lang="es-ES_tradnl" b="1" dirty="0" smtClean="0">
                <a:solidFill>
                  <a:schemeClr val="bg1"/>
                </a:solidFill>
              </a:rPr>
              <a:t>and </a:t>
            </a:r>
            <a:r>
              <a:rPr lang="es-ES_tradnl" b="1" dirty="0" err="1" smtClean="0">
                <a:solidFill>
                  <a:schemeClr val="bg1"/>
                </a:solidFill>
              </a:rPr>
              <a:t>for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same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lattice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constants</a:t>
            </a:r>
            <a:r>
              <a:rPr lang="es-ES_tradnl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input files </a:t>
            </a:r>
            <a:r>
              <a:rPr lang="es-ES_tradnl" b="1" dirty="0" err="1" smtClean="0">
                <a:solidFill>
                  <a:schemeClr val="bg1"/>
                </a:solidFill>
              </a:rPr>
              <a:t>have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been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prepared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for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you</a:t>
            </a:r>
            <a:r>
              <a:rPr lang="es-ES_tradnl" b="1" dirty="0" smtClean="0">
                <a:solidFill>
                  <a:schemeClr val="bg1"/>
                </a:solidFill>
              </a:rPr>
              <a:t> in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directory</a:t>
            </a:r>
            <a:endParaRPr lang="es-ES_tradnl" b="1" dirty="0" smtClean="0">
              <a:solidFill>
                <a:schemeClr val="bg1"/>
              </a:solidFill>
            </a:endParaRPr>
          </a:p>
          <a:p>
            <a:pPr algn="ctr"/>
            <a:r>
              <a:rPr lang="es-ES" altLang="es-ES_tradnl" b="1" dirty="0" smtClean="0">
                <a:solidFill>
                  <a:schemeClr val="bg1"/>
                </a:solidFill>
              </a:rPr>
              <a:t>Si/</a:t>
            </a:r>
            <a:r>
              <a:rPr lang="es-ES" altLang="es-ES_tradnl" b="1" dirty="0" err="1" smtClean="0">
                <a:solidFill>
                  <a:schemeClr val="bg1"/>
                </a:solidFill>
              </a:rPr>
              <a:t>Runsiesta</a:t>
            </a:r>
            <a:r>
              <a:rPr lang="es-ES" altLang="es-ES_tradnl" b="1" dirty="0" smtClean="0">
                <a:solidFill>
                  <a:schemeClr val="bg1"/>
                </a:solidFill>
              </a:rPr>
              <a:t>/ATOM/</a:t>
            </a:r>
            <a:r>
              <a:rPr lang="es-ES" altLang="es-ES_tradnl" b="1" dirty="0" err="1" smtClean="0">
                <a:solidFill>
                  <a:schemeClr val="bg1"/>
                </a:solidFill>
              </a:rPr>
              <a:t>Latcon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4495800" y="52006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>
                <a:solidFill>
                  <a:srgbClr val="FFFF00"/>
                </a:solidFill>
              </a:rPr>
              <a:t>These</a:t>
            </a:r>
            <a:r>
              <a:rPr lang="es-ES" altLang="es-ES_tradnl" sz="1800" dirty="0">
                <a:solidFill>
                  <a:srgbClr val="FFFF00"/>
                </a:solidFill>
              </a:rPr>
              <a:t> data </a:t>
            </a:r>
            <a:r>
              <a:rPr lang="es-ES" altLang="es-ES_tradnl" sz="1800" dirty="0" err="1">
                <a:solidFill>
                  <a:srgbClr val="FFFF00"/>
                </a:solidFill>
              </a:rPr>
              <a:t>have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been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obtained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with</a:t>
            </a:r>
            <a:r>
              <a:rPr lang="es-ES" altLang="es-ES_tradnl" sz="1800" dirty="0">
                <a:solidFill>
                  <a:srgbClr val="FFFF00"/>
                </a:solidFill>
              </a:rPr>
              <a:t> a </a:t>
            </a:r>
            <a:r>
              <a:rPr lang="es-ES" altLang="es-ES_tradnl" sz="1800" dirty="0" err="1">
                <a:solidFill>
                  <a:srgbClr val="FFFF00"/>
                </a:solidFill>
              </a:rPr>
              <a:t>double</a:t>
            </a:r>
            <a:r>
              <a:rPr lang="es-ES" altLang="es-ES_tradnl" sz="1800" dirty="0">
                <a:solidFill>
                  <a:srgbClr val="FFFF00"/>
                </a:solidFill>
              </a:rPr>
              <a:t>-zeta plus </a:t>
            </a:r>
            <a:r>
              <a:rPr lang="es-ES" altLang="es-ES_tradnl" sz="1800" dirty="0" err="1">
                <a:solidFill>
                  <a:srgbClr val="FFFF00"/>
                </a:solidFill>
              </a:rPr>
              <a:t>polarization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basis</a:t>
            </a:r>
            <a:r>
              <a:rPr lang="es-ES" altLang="es-ES_tradnl" sz="1800" dirty="0">
                <a:solidFill>
                  <a:srgbClr val="FFFF00"/>
                </a:solidFill>
              </a:rPr>
              <a:t> set, </a:t>
            </a:r>
            <a:r>
              <a:rPr lang="es-ES" altLang="es-ES_tradnl" sz="1800" dirty="0" err="1">
                <a:solidFill>
                  <a:srgbClr val="FFFF00"/>
                </a:solidFill>
              </a:rPr>
              <a:t>optimized</a:t>
            </a:r>
            <a:r>
              <a:rPr lang="es-ES" altLang="es-ES_tradnl" sz="1800" dirty="0">
                <a:solidFill>
                  <a:srgbClr val="FFFF00"/>
                </a:solidFill>
              </a:rPr>
              <a:t> at </a:t>
            </a:r>
            <a:r>
              <a:rPr lang="es-ES" altLang="es-ES_tradnl" sz="1800" dirty="0" err="1">
                <a:solidFill>
                  <a:srgbClr val="FFFF00"/>
                </a:solidFill>
              </a:rPr>
              <a:t>the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theoretical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lattice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constant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  <a:r>
              <a:rPr lang="es-ES" altLang="es-ES_tradnl" sz="1800" dirty="0" err="1">
                <a:solidFill>
                  <a:srgbClr val="FFFF00"/>
                </a:solidFill>
              </a:rPr>
              <a:t>with</a:t>
            </a:r>
            <a:r>
              <a:rPr lang="es-ES" altLang="es-ES_tradnl" sz="1800" dirty="0">
                <a:solidFill>
                  <a:srgbClr val="FFFF00"/>
                </a:solidFill>
              </a:rPr>
              <a:t> a </a:t>
            </a:r>
            <a:r>
              <a:rPr lang="es-ES" altLang="es-ES_tradnl" sz="1800" dirty="0" err="1">
                <a:solidFill>
                  <a:srgbClr val="FFFF00"/>
                </a:solidFill>
              </a:rPr>
              <a:t>pressure</a:t>
            </a:r>
            <a:r>
              <a:rPr lang="es-ES" altLang="es-ES_tradnl" sz="1800" dirty="0">
                <a:solidFill>
                  <a:srgbClr val="FFFF00"/>
                </a:solidFill>
              </a:rPr>
              <a:t> of 0.05 </a:t>
            </a:r>
            <a:r>
              <a:rPr lang="es-ES" altLang="es-ES_tradnl" sz="1800" dirty="0" err="1">
                <a:solidFill>
                  <a:srgbClr val="FFFF00"/>
                </a:solidFill>
              </a:rPr>
              <a:t>GPa</a:t>
            </a:r>
            <a:r>
              <a:rPr lang="es-ES" altLang="es-ES_tradnl" sz="1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the energy versus lattice constant in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 </a:t>
            </a:r>
            <a:r>
              <a:rPr lang="en-US" dirty="0" smtClean="0">
                <a:cs typeface="+mj-cs"/>
              </a:rPr>
              <a:t>and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cap="small" dirty="0" smtClean="0">
                <a:cs typeface="+mj-cs"/>
              </a:rPr>
              <a:t>: </a:t>
            </a:r>
            <a:r>
              <a:rPr lang="en-US" dirty="0" smtClean="0">
                <a:cs typeface="+mj-cs"/>
              </a:rPr>
              <a:t>bulk Si (covalent semiconductor)</a:t>
            </a:r>
          </a:p>
        </p:txBody>
      </p:sp>
      <p:grpSp>
        <p:nvGrpSpPr>
          <p:cNvPr id="135171" name="Agrupar 3"/>
          <p:cNvGrpSpPr>
            <a:grpSpLocks/>
          </p:cNvGrpSpPr>
          <p:nvPr/>
        </p:nvGrpSpPr>
        <p:grpSpPr bwMode="auto">
          <a:xfrm>
            <a:off x="2286000" y="2971800"/>
            <a:ext cx="4495800" cy="3886200"/>
            <a:chOff x="2286000" y="2971800"/>
            <a:chExt cx="4495800" cy="3886200"/>
          </a:xfrm>
        </p:grpSpPr>
        <p:sp>
          <p:nvSpPr>
            <p:cNvPr id="6" name="Rectángulo 5"/>
            <p:cNvSpPr/>
            <p:nvPr/>
          </p:nvSpPr>
          <p:spPr bwMode="auto">
            <a:xfrm>
              <a:off x="2286000" y="2971800"/>
              <a:ext cx="4495800" cy="3886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35173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971800"/>
              <a:ext cx="429568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Agrupar 3"/>
          <p:cNvGrpSpPr/>
          <p:nvPr/>
        </p:nvGrpSpPr>
        <p:grpSpPr>
          <a:xfrm>
            <a:off x="2286000" y="990600"/>
            <a:ext cx="4495800" cy="1930400"/>
            <a:chOff x="2286000" y="990600"/>
            <a:chExt cx="4495800" cy="19304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2286000" y="990600"/>
              <a:ext cx="4495800" cy="1905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990600"/>
              <a:ext cx="4229100" cy="193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20"/>
          <p:cNvSpPr txBox="1">
            <a:spLocks noChangeArrowheads="1"/>
          </p:cNvSpPr>
          <p:nvPr/>
        </p:nvSpPr>
        <p:spPr bwMode="auto">
          <a:xfrm>
            <a:off x="76200" y="1066800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sz="1800" b="1" dirty="0" smtClean="0">
                <a:solidFill>
                  <a:schemeClr val="bg1"/>
                </a:solidFill>
              </a:rPr>
              <a:t>To be </a:t>
            </a:r>
            <a:r>
              <a:rPr lang="es-ES" sz="1800" b="1" dirty="0" err="1" smtClean="0">
                <a:solidFill>
                  <a:schemeClr val="bg1"/>
                </a:solidFill>
              </a:rPr>
              <a:t>totally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sure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that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we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have</a:t>
            </a:r>
            <a:r>
              <a:rPr lang="es-ES" sz="1800" b="1" dirty="0" smtClean="0">
                <a:solidFill>
                  <a:schemeClr val="bg1"/>
                </a:solidFill>
              </a:rPr>
              <a:t> run </a:t>
            </a:r>
            <a:r>
              <a:rPr lang="es-ES" sz="1800" b="1" cap="small" dirty="0">
                <a:solidFill>
                  <a:schemeClr val="bg1"/>
                </a:solidFill>
              </a:rPr>
              <a:t>s</a:t>
            </a:r>
            <a:r>
              <a:rPr lang="es-ES" sz="1800" b="1" cap="small" dirty="0" smtClean="0">
                <a:solidFill>
                  <a:schemeClr val="bg1"/>
                </a:solidFill>
              </a:rPr>
              <a:t>iesta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cap="small" dirty="0" err="1">
                <a:solidFill>
                  <a:schemeClr val="bg1"/>
                </a:solidFill>
              </a:rPr>
              <a:t>a</a:t>
            </a:r>
            <a:r>
              <a:rPr lang="es-ES" sz="1800" b="1" cap="small" dirty="0" err="1" smtClean="0">
                <a:solidFill>
                  <a:schemeClr val="bg1"/>
                </a:solidFill>
              </a:rPr>
              <a:t>binit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with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peudopotential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operator</a:t>
            </a:r>
            <a:r>
              <a:rPr lang="es-ES" sz="1800" b="1" dirty="0" smtClean="0">
                <a:solidFill>
                  <a:schemeClr val="bg1"/>
                </a:solidFill>
              </a:rPr>
              <a:t>, i.e. </a:t>
            </a:r>
            <a:r>
              <a:rPr lang="es-ES" sz="1800" b="1" dirty="0" err="1" smtClean="0">
                <a:solidFill>
                  <a:schemeClr val="bg1"/>
                </a:solidFill>
              </a:rPr>
              <a:t>with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decomposition</a:t>
            </a:r>
            <a:r>
              <a:rPr lang="es-ES" sz="1800" b="1" dirty="0" smtClean="0">
                <a:solidFill>
                  <a:schemeClr val="bg1"/>
                </a:solidFill>
              </a:rPr>
              <a:t> in local </a:t>
            </a:r>
            <a:r>
              <a:rPr lang="es-ES" sz="1800" b="1" dirty="0" err="1" smtClean="0">
                <a:solidFill>
                  <a:schemeClr val="bg1"/>
                </a:solidFill>
              </a:rPr>
              <a:t>part</a:t>
            </a:r>
            <a:r>
              <a:rPr lang="es-ES" sz="1800" b="1" dirty="0" smtClean="0">
                <a:solidFill>
                  <a:schemeClr val="bg1"/>
                </a:solidFill>
              </a:rPr>
              <a:t> and </a:t>
            </a:r>
            <a:r>
              <a:rPr lang="es-ES" sz="1800" b="1" dirty="0" err="1" smtClean="0">
                <a:solidFill>
                  <a:schemeClr val="bg1"/>
                </a:solidFill>
              </a:rPr>
              <a:t>Kleinman-Bylander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projectors</a:t>
            </a:r>
            <a:r>
              <a:rPr lang="es-ES" sz="1800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04800" y="2209800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1"/>
                </a:solidFill>
              </a:rPr>
              <a:t>In </a:t>
            </a:r>
            <a:r>
              <a:rPr lang="es-ES_tradnl" b="1" cap="small" dirty="0" err="1">
                <a:solidFill>
                  <a:srgbClr val="00FFFF"/>
                </a:solidFill>
              </a:rPr>
              <a:t>abinit</a:t>
            </a:r>
            <a:r>
              <a:rPr lang="es-ES_tradnl" b="1" cap="small" dirty="0">
                <a:solidFill>
                  <a:srgbClr val="00FFFF"/>
                </a:solidFill>
              </a:rPr>
              <a:t>: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s-ES_tradnl" b="1" dirty="0" err="1">
                <a:solidFill>
                  <a:schemeClr val="bg1"/>
                </a:solidFill>
              </a:rPr>
              <a:t>Search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Kleinman-Bylander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energies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log </a:t>
            </a:r>
            <a:r>
              <a:rPr lang="es-ES_tradnl" b="1" dirty="0" err="1" smtClean="0">
                <a:solidFill>
                  <a:schemeClr val="bg1"/>
                </a:solidFill>
              </a:rPr>
              <a:t>or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out</a:t>
            </a:r>
            <a:r>
              <a:rPr lang="es-ES_tradnl" b="1" dirty="0" smtClean="0">
                <a:solidFill>
                  <a:schemeClr val="bg1"/>
                </a:solidFill>
              </a:rPr>
              <a:t> file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76800" y="2205038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>
                <a:solidFill>
                  <a:schemeClr val="bg1"/>
                </a:solidFill>
              </a:rPr>
              <a:t>In </a:t>
            </a:r>
            <a:r>
              <a:rPr lang="es-ES_tradnl" b="1" cap="small" dirty="0">
                <a:solidFill>
                  <a:srgbClr val="00FFFF"/>
                </a:solidFill>
              </a:rPr>
              <a:t>siesta: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s-ES_tradnl" b="1" dirty="0" err="1">
                <a:solidFill>
                  <a:schemeClr val="bg1"/>
                </a:solidFill>
              </a:rPr>
              <a:t>Search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Kleinman-Bylander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energies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output file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211888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Ekb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should</a:t>
            </a:r>
            <a:r>
              <a:rPr lang="es-ES_tradnl" b="1" dirty="0">
                <a:solidFill>
                  <a:schemeClr val="bg1"/>
                </a:solidFill>
              </a:rPr>
              <a:t> be </a:t>
            </a:r>
            <a:r>
              <a:rPr lang="es-ES_tradnl" b="1" dirty="0" err="1">
                <a:solidFill>
                  <a:schemeClr val="bg1"/>
                </a:solidFill>
              </a:rPr>
              <a:t>exactly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same</a:t>
            </a:r>
            <a:r>
              <a:rPr lang="es-ES_tradnl" b="1" dirty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es-ES_tradnl" b="1" dirty="0" err="1">
                <a:solidFill>
                  <a:schemeClr val="bg1"/>
                </a:solidFill>
              </a:rPr>
              <a:t>Remember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than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cap="small" dirty="0" err="1">
                <a:solidFill>
                  <a:schemeClr val="bg1"/>
                </a:solidFill>
              </a:rPr>
              <a:t>abinit</a:t>
            </a:r>
            <a:r>
              <a:rPr lang="es-ES_tradnl" b="1" dirty="0">
                <a:solidFill>
                  <a:schemeClr val="bg1"/>
                </a:solidFill>
              </a:rPr>
              <a:t>, </a:t>
            </a:r>
            <a:r>
              <a:rPr lang="es-ES_tradnl" b="1" dirty="0" err="1">
                <a:solidFill>
                  <a:schemeClr val="bg1"/>
                </a:solidFill>
              </a:rPr>
              <a:t>they</a:t>
            </a:r>
            <a:r>
              <a:rPr lang="es-ES_tradnl" b="1" dirty="0">
                <a:solidFill>
                  <a:schemeClr val="bg1"/>
                </a:solidFill>
              </a:rPr>
              <a:t> are </a:t>
            </a:r>
            <a:r>
              <a:rPr lang="es-ES_tradnl" b="1" dirty="0" err="1">
                <a:solidFill>
                  <a:schemeClr val="bg1"/>
                </a:solidFill>
              </a:rPr>
              <a:t>writen</a:t>
            </a:r>
            <a:r>
              <a:rPr lang="es-ES_tradnl" b="1" dirty="0">
                <a:solidFill>
                  <a:schemeClr val="bg1"/>
                </a:solidFill>
              </a:rPr>
              <a:t> in Ha, </a:t>
            </a:r>
            <a:r>
              <a:rPr lang="es-ES_tradnl" b="1" dirty="0" err="1">
                <a:solidFill>
                  <a:schemeClr val="bg1"/>
                </a:solidFill>
              </a:rPr>
              <a:t>while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cap="small" dirty="0">
                <a:solidFill>
                  <a:schemeClr val="bg1"/>
                </a:solidFill>
              </a:rPr>
              <a:t>siesta</a:t>
            </a:r>
            <a:r>
              <a:rPr lang="es-ES_tradnl" b="1" dirty="0">
                <a:solidFill>
                  <a:schemeClr val="bg1"/>
                </a:solidFill>
              </a:rPr>
              <a:t> are </a:t>
            </a:r>
            <a:r>
              <a:rPr lang="es-ES_tradnl" b="1" dirty="0" err="1">
                <a:solidFill>
                  <a:schemeClr val="bg1"/>
                </a:solidFill>
              </a:rPr>
              <a:t>dumped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Ry</a:t>
            </a:r>
            <a:endParaRPr lang="es-ES_tradnl" b="1" dirty="0">
              <a:solidFill>
                <a:schemeClr val="bg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4910666" y="3810000"/>
            <a:ext cx="3894667" cy="1600200"/>
            <a:chOff x="4876800" y="3810000"/>
            <a:chExt cx="3894667" cy="1600200"/>
          </a:xfrm>
        </p:grpSpPr>
        <p:sp>
          <p:nvSpPr>
            <p:cNvPr id="4" name="Rectángulo 3"/>
            <p:cNvSpPr/>
            <p:nvPr/>
          </p:nvSpPr>
          <p:spPr>
            <a:xfrm>
              <a:off x="4876800" y="3810000"/>
              <a:ext cx="38100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810000"/>
              <a:ext cx="3894667" cy="1524000"/>
            </a:xfrm>
            <a:prstGeom prst="rect">
              <a:avLst/>
            </a:prstGeom>
          </p:spPr>
        </p:pic>
      </p:grp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the pseudopotential in 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 </a:t>
            </a:r>
            <a:r>
              <a:rPr lang="en-US" dirty="0" smtClean="0">
                <a:cs typeface="+mj-cs"/>
              </a:rPr>
              <a:t>and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cap="small" dirty="0" smtClean="0"/>
              <a:t> </a:t>
            </a:r>
            <a:r>
              <a:rPr lang="en-US" dirty="0" smtClean="0"/>
              <a:t>in a metallic system: bulk </a:t>
            </a:r>
            <a:r>
              <a:rPr lang="en-US" dirty="0"/>
              <a:t>Al (</a:t>
            </a:r>
            <a:r>
              <a:rPr lang="en-US" b="0" i="1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dirty="0"/>
              <a:t> metal)</a:t>
            </a:r>
            <a:endParaRPr lang="en-US" cap="small" dirty="0" smtClean="0">
              <a:cs typeface="+mj-cs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10641" y="3733800"/>
            <a:ext cx="4537559" cy="1752600"/>
            <a:chOff x="110641" y="3733800"/>
            <a:chExt cx="4537559" cy="1752600"/>
          </a:xfrm>
        </p:grpSpPr>
        <p:sp>
          <p:nvSpPr>
            <p:cNvPr id="9" name="Rectángulo 8"/>
            <p:cNvSpPr/>
            <p:nvPr/>
          </p:nvSpPr>
          <p:spPr>
            <a:xfrm>
              <a:off x="150000" y="3733800"/>
              <a:ext cx="44196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41" y="3810000"/>
              <a:ext cx="4537559" cy="157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the pseudopotential in 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 </a:t>
            </a:r>
            <a:r>
              <a:rPr lang="en-US" dirty="0" smtClean="0">
                <a:cs typeface="+mj-cs"/>
              </a:rPr>
              <a:t>and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cap="small" dirty="0" smtClean="0"/>
              <a:t> </a:t>
            </a:r>
            <a:r>
              <a:rPr lang="en-US" dirty="0" smtClean="0"/>
              <a:t>in a metallic system: bulk </a:t>
            </a:r>
            <a:r>
              <a:rPr lang="en-US" dirty="0"/>
              <a:t>Al (</a:t>
            </a:r>
            <a:r>
              <a:rPr lang="en-US" b="0" i="1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dirty="0"/>
              <a:t> metal)</a:t>
            </a:r>
            <a:endParaRPr lang="en-US" cap="small" dirty="0" smtClean="0">
              <a:cs typeface="+mj-cs"/>
            </a:endParaRPr>
          </a:p>
        </p:txBody>
      </p:sp>
      <p:sp>
        <p:nvSpPr>
          <p:cNvPr id="139266" name="CuadroTexto 20"/>
          <p:cNvSpPr txBox="1">
            <a:spLocks noChangeArrowheads="1"/>
          </p:cNvSpPr>
          <p:nvPr/>
        </p:nvSpPr>
        <p:spPr bwMode="auto">
          <a:xfrm>
            <a:off x="76200" y="1066800"/>
            <a:ext cx="899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/>
              <a:t>For the case of metallic system, besides the k-point sampling we have to pay </a:t>
            </a:r>
            <a:r>
              <a:rPr lang="es-ES" altLang="es-ES_tradnl" sz="1800">
                <a:solidFill>
                  <a:srgbClr val="FFFF00"/>
                </a:solidFill>
              </a:rPr>
              <a:t>particular attention to the occupation option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85800" y="2254250"/>
            <a:ext cx="3200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cap="small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Siesta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57800" y="2254250"/>
            <a:ext cx="3200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cap="small" dirty="0" err="1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Abinit</a:t>
            </a:r>
            <a:endParaRPr lang="es-ES" b="1" cap="small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9269" name="CuadroTexto 3"/>
          <p:cNvSpPr txBox="1">
            <a:spLocks noChangeArrowheads="1"/>
          </p:cNvSpPr>
          <p:nvPr/>
        </p:nvSpPr>
        <p:spPr bwMode="auto">
          <a:xfrm>
            <a:off x="1028700" y="3244850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/>
              <a:t>Default: Fermi-Dirac</a:t>
            </a:r>
          </a:p>
        </p:txBody>
      </p:sp>
      <p:grpSp>
        <p:nvGrpSpPr>
          <p:cNvPr id="139270" name="Agrupar 9"/>
          <p:cNvGrpSpPr>
            <a:grpSpLocks/>
          </p:cNvGrpSpPr>
          <p:nvPr/>
        </p:nvGrpSpPr>
        <p:grpSpPr bwMode="auto">
          <a:xfrm>
            <a:off x="685800" y="4191000"/>
            <a:ext cx="3200400" cy="381000"/>
            <a:chOff x="685800" y="4191000"/>
            <a:chExt cx="3200400" cy="381000"/>
          </a:xfrm>
        </p:grpSpPr>
        <p:sp>
          <p:nvSpPr>
            <p:cNvPr id="9" name="Rectángulo 8"/>
            <p:cNvSpPr/>
            <p:nvPr/>
          </p:nvSpPr>
          <p:spPr>
            <a:xfrm>
              <a:off x="685800" y="4191000"/>
              <a:ext cx="32004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39282" name="Imagen 6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4191000"/>
              <a:ext cx="31623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271" name="Agrupar 12"/>
          <p:cNvGrpSpPr>
            <a:grpSpLocks/>
          </p:cNvGrpSpPr>
          <p:nvPr/>
        </p:nvGrpSpPr>
        <p:grpSpPr bwMode="auto">
          <a:xfrm>
            <a:off x="4343400" y="3270250"/>
            <a:ext cx="4800600" cy="768350"/>
            <a:chOff x="4343400" y="3270606"/>
            <a:chExt cx="4800600" cy="767994"/>
          </a:xfrm>
        </p:grpSpPr>
        <p:sp>
          <p:nvSpPr>
            <p:cNvPr id="12" name="Rectángulo 11"/>
            <p:cNvSpPr/>
            <p:nvPr/>
          </p:nvSpPr>
          <p:spPr>
            <a:xfrm>
              <a:off x="4343400" y="3276953"/>
              <a:ext cx="4800600" cy="76164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39280" name="Imagen 10" descr="templat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270606"/>
              <a:ext cx="4800600" cy="70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272" name="CuadroTexto 20"/>
          <p:cNvSpPr txBox="1">
            <a:spLocks noChangeArrowheads="1"/>
          </p:cNvSpPr>
          <p:nvPr/>
        </p:nvSpPr>
        <p:spPr bwMode="auto">
          <a:xfrm>
            <a:off x="76200" y="49530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FFFFFF"/>
                </a:solidFill>
              </a:rPr>
              <a:t>Also, as explained in the Tutorial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“</a:t>
            </a:r>
            <a:r>
              <a:rPr lang="es-ES" altLang="ja-JP" sz="1800"/>
              <a:t>Convergence of electronic and structural properties of a metal with respect to the k-point sampling: bulk Al</a:t>
            </a:r>
            <a:r>
              <a:rPr lang="es-ES" altLang="es-ES" sz="1800"/>
              <a:t>”</a:t>
            </a:r>
            <a:endParaRPr lang="es-ES" altLang="ja-JP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FFFF00"/>
                </a:solidFill>
              </a:rPr>
              <a:t>we should look at the Free Energy and not to the Kohn-Sham energy</a:t>
            </a:r>
          </a:p>
        </p:txBody>
      </p:sp>
      <p:grpSp>
        <p:nvGrpSpPr>
          <p:cNvPr id="139273" name="Agrupar 4"/>
          <p:cNvGrpSpPr>
            <a:grpSpLocks/>
          </p:cNvGrpSpPr>
          <p:nvPr/>
        </p:nvGrpSpPr>
        <p:grpSpPr bwMode="auto">
          <a:xfrm>
            <a:off x="431800" y="6324600"/>
            <a:ext cx="3759200" cy="304800"/>
            <a:chOff x="431800" y="6324600"/>
            <a:chExt cx="3759200" cy="304800"/>
          </a:xfrm>
        </p:grpSpPr>
        <p:sp>
          <p:nvSpPr>
            <p:cNvPr id="4" name="Rectángulo 3"/>
            <p:cNvSpPr/>
            <p:nvPr/>
          </p:nvSpPr>
          <p:spPr>
            <a:xfrm>
              <a:off x="457200" y="6324600"/>
              <a:ext cx="373380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39278" name="Imagen 2" descr="template (arrastrado)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6324600"/>
              <a:ext cx="3759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274" name="Agrupar 9"/>
          <p:cNvGrpSpPr>
            <a:grpSpLocks/>
          </p:cNvGrpSpPr>
          <p:nvPr/>
        </p:nvGrpSpPr>
        <p:grpSpPr bwMode="auto">
          <a:xfrm>
            <a:off x="4800600" y="6324600"/>
            <a:ext cx="4191000" cy="304800"/>
            <a:chOff x="4800600" y="6324600"/>
            <a:chExt cx="4191000" cy="304800"/>
          </a:xfrm>
        </p:grpSpPr>
        <p:sp>
          <p:nvSpPr>
            <p:cNvPr id="7" name="Rectángulo 6"/>
            <p:cNvSpPr/>
            <p:nvPr/>
          </p:nvSpPr>
          <p:spPr>
            <a:xfrm>
              <a:off x="4800600" y="6324600"/>
              <a:ext cx="419100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39276" name="Imagen 5" descr="template (arrastrado)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324601"/>
              <a:ext cx="4147186" cy="28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CuadroTexto 6"/>
          <p:cNvSpPr txBox="1">
            <a:spLocks noChangeArrowheads="1"/>
          </p:cNvSpPr>
          <p:nvPr/>
        </p:nvSpPr>
        <p:spPr bwMode="auto">
          <a:xfrm>
            <a:off x="0" y="1143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00FFFF"/>
                </a:solidFill>
              </a:rPr>
              <a:t>Lattice constant  3.97 Å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24000" y="1752600"/>
            <a:ext cx="6096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175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24" tIns="45713" rIns="91424" bIns="4571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6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48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j-cs"/>
              </a:rPr>
              <a:t>Running the energy versus cutoff energy in </a:t>
            </a:r>
            <a:r>
              <a:rPr lang="en-US" cap="small" dirty="0" err="1">
                <a:cs typeface="+mj-cs"/>
              </a:rPr>
              <a:t>a</a:t>
            </a:r>
            <a:r>
              <a:rPr lang="en-US" cap="small" dirty="0" err="1" smtClean="0">
                <a:cs typeface="+mj-cs"/>
              </a:rPr>
              <a:t>binit</a:t>
            </a:r>
            <a:r>
              <a:rPr lang="en-US" cap="small" dirty="0" smtClean="0">
                <a:cs typeface="+mj-cs"/>
              </a:rPr>
              <a:t>: </a:t>
            </a:r>
            <a:r>
              <a:rPr lang="en-US" cap="small" dirty="0" smtClean="0"/>
              <a:t> </a:t>
            </a:r>
            <a:r>
              <a:rPr lang="en-US" dirty="0"/>
              <a:t>bulk </a:t>
            </a:r>
            <a:r>
              <a:rPr lang="en-US" dirty="0" smtClean="0"/>
              <a:t>Al </a:t>
            </a:r>
            <a:r>
              <a:rPr lang="en-US" dirty="0"/>
              <a:t>(a </a:t>
            </a:r>
            <a:r>
              <a:rPr lang="en-US" b="0" i="1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dirty="0" smtClean="0"/>
              <a:t> </a:t>
            </a:r>
            <a:r>
              <a:rPr lang="en-US" dirty="0"/>
              <a:t>metal)</a:t>
            </a:r>
            <a:endParaRPr lang="en-US" cap="small" dirty="0" smtClean="0"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06480" y="1022520"/>
            <a:ext cx="4343184" cy="610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Installation of </a:t>
            </a:r>
            <a:r>
              <a:rPr lang="en-US" cap="small" dirty="0" err="1" smtClean="0">
                <a:cs typeface="+mj-cs"/>
              </a:rPr>
              <a:t>oncvpsp</a:t>
            </a:r>
            <a:r>
              <a:rPr lang="en-US" dirty="0" smtClean="0">
                <a:cs typeface="+mj-cs"/>
              </a:rPr>
              <a:t> in order to generate </a:t>
            </a:r>
            <a:r>
              <a:rPr lang="en-US" cap="small" dirty="0" err="1" smtClean="0">
                <a:cs typeface="+mj-cs"/>
              </a:rPr>
              <a:t>psml</a:t>
            </a:r>
            <a:r>
              <a:rPr lang="en-US" dirty="0" smtClean="0">
                <a:cs typeface="+mj-cs"/>
              </a:rPr>
              <a:t> files </a:t>
            </a:r>
            <a:r>
              <a:rPr lang="en-US" dirty="0">
                <a:cs typeface="+mj-cs"/>
              </a:rPr>
              <a:t>D</a:t>
            </a:r>
            <a:r>
              <a:rPr lang="en-US" dirty="0" smtClean="0">
                <a:cs typeface="+mj-cs"/>
              </a:rPr>
              <a:t>e</a:t>
            </a:r>
            <a:r>
              <a:rPr lang="es-ES" dirty="0" err="1" smtClean="0">
                <a:cs typeface="+mj-cs"/>
              </a:rPr>
              <a:t>pendence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on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other</a:t>
            </a:r>
            <a:r>
              <a:rPr lang="es-ES" dirty="0" smtClean="0">
                <a:cs typeface="+mj-cs"/>
              </a:rPr>
              <a:t> </a:t>
            </a:r>
            <a:r>
              <a:rPr lang="es-ES" dirty="0" err="1" smtClean="0">
                <a:cs typeface="+mj-cs"/>
              </a:rPr>
              <a:t>libraries</a:t>
            </a:r>
            <a:endParaRPr lang="en-US" cap="small" dirty="0" smtClean="0"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76400" y="4225925"/>
            <a:ext cx="2590800" cy="101566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FFFF00"/>
                </a:solidFill>
              </a:rPr>
              <a:t>libxc</a:t>
            </a:r>
            <a:endParaRPr lang="es-ES_tradnl" sz="2400" b="1" cap="small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ES_tradnl" b="1" dirty="0" smtClean="0">
                <a:solidFill>
                  <a:srgbClr val="FFFF00"/>
                </a:solidFill>
              </a:rPr>
              <a:t>(</a:t>
            </a:r>
            <a:r>
              <a:rPr lang="es-ES_tradnl" b="1" dirty="0" err="1" smtClean="0">
                <a:solidFill>
                  <a:srgbClr val="FFFF00"/>
                </a:solidFill>
              </a:rPr>
              <a:t>between</a:t>
            </a:r>
            <a:r>
              <a:rPr lang="es-ES_tradnl" b="1" dirty="0" smtClean="0">
                <a:solidFill>
                  <a:srgbClr val="FFFF00"/>
                </a:solidFill>
              </a:rPr>
              <a:t> </a:t>
            </a:r>
            <a:r>
              <a:rPr lang="es-ES_tradnl" b="1" dirty="0" err="1" smtClean="0">
                <a:solidFill>
                  <a:srgbClr val="FFFF00"/>
                </a:solidFill>
              </a:rPr>
              <a:t>versions</a:t>
            </a:r>
            <a:r>
              <a:rPr lang="es-ES_tradnl" b="1" dirty="0" smtClean="0">
                <a:solidFill>
                  <a:srgbClr val="FFFF00"/>
                </a:solidFill>
              </a:rPr>
              <a:t> 2.2.3 and 3.0.1</a:t>
            </a:r>
            <a:r>
              <a:rPr lang="es-ES_tradnl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76800" y="4254500"/>
            <a:ext cx="2590800" cy="708025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>
                <a:solidFill>
                  <a:srgbClr val="00FFFF"/>
                </a:solidFill>
              </a:rPr>
              <a:t>xmlf90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00FFFF"/>
                </a:solidFill>
              </a:rPr>
              <a:t>(at </a:t>
            </a:r>
            <a:r>
              <a:rPr lang="es-ES_tradnl" sz="1600" b="1" dirty="0" err="1">
                <a:solidFill>
                  <a:srgbClr val="00FFFF"/>
                </a:solidFill>
              </a:rPr>
              <a:t>least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err="1">
                <a:solidFill>
                  <a:srgbClr val="00FFFF"/>
                </a:solidFill>
              </a:rPr>
              <a:t>version</a:t>
            </a:r>
            <a:r>
              <a:rPr lang="es-ES_tradnl" sz="1600" b="1" dirty="0">
                <a:solidFill>
                  <a:srgbClr val="00FFFF"/>
                </a:solidFill>
              </a:rPr>
              <a:t> </a:t>
            </a:r>
            <a:r>
              <a:rPr lang="es-ES_tradnl" sz="1600" b="1" dirty="0" smtClean="0">
                <a:solidFill>
                  <a:srgbClr val="00FFFF"/>
                </a:solidFill>
              </a:rPr>
              <a:t>1.5.4)</a:t>
            </a:r>
            <a:endParaRPr lang="es-ES_tradnl" sz="1600" b="1" dirty="0">
              <a:solidFill>
                <a:srgbClr val="00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76600" y="1828800"/>
            <a:ext cx="2590800" cy="738188"/>
          </a:xfrm>
          <a:prstGeom prst="rect">
            <a:avLst/>
          </a:prstGeom>
          <a:noFill/>
          <a:ln w="25400">
            <a:solidFill>
              <a:srgbClr val="00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cap="small" dirty="0" err="1">
                <a:solidFill>
                  <a:srgbClr val="00FFFF"/>
                </a:solidFill>
              </a:rPr>
              <a:t>oncvpsp</a:t>
            </a:r>
            <a:endParaRPr lang="es-ES_tradnl" sz="2400" b="1" cap="small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00FFFF"/>
                </a:solidFill>
              </a:rPr>
              <a:t>(</a:t>
            </a:r>
            <a:r>
              <a:rPr lang="es-ES_tradnl" b="1" dirty="0" err="1">
                <a:solidFill>
                  <a:srgbClr val="00FFFF"/>
                </a:solidFill>
              </a:rPr>
              <a:t>here</a:t>
            </a:r>
            <a:r>
              <a:rPr lang="es-ES_tradnl" b="1" dirty="0">
                <a:solidFill>
                  <a:srgbClr val="00FFFF"/>
                </a:solidFill>
              </a:rPr>
              <a:t>, </a:t>
            </a:r>
            <a:r>
              <a:rPr lang="es-ES_tradnl" b="1" dirty="0" err="1">
                <a:solidFill>
                  <a:srgbClr val="00FFFF"/>
                </a:solidFill>
              </a:rPr>
              <a:t>version</a:t>
            </a:r>
            <a:r>
              <a:rPr lang="es-ES_tradnl" b="1" dirty="0">
                <a:solidFill>
                  <a:srgbClr val="00FFFF"/>
                </a:solidFill>
              </a:rPr>
              <a:t> </a:t>
            </a:r>
            <a:r>
              <a:rPr lang="es-ES_tradnl" b="1" dirty="0" smtClean="0">
                <a:solidFill>
                  <a:srgbClr val="00FFFF"/>
                </a:solidFill>
              </a:rPr>
              <a:t>3.3.1)</a:t>
            </a:r>
            <a:endParaRPr lang="es-ES_tradnl" b="1" dirty="0">
              <a:solidFill>
                <a:srgbClr val="00FFFF"/>
              </a:solidFill>
            </a:endParaRPr>
          </a:p>
        </p:txBody>
      </p:sp>
      <p:cxnSp>
        <p:nvCxnSpPr>
          <p:cNvPr id="5" name="Conector recto de flecha 4"/>
          <p:cNvCxnSpPr>
            <a:stCxn id="2" idx="0"/>
            <a:endCxn id="12" idx="2"/>
          </p:cNvCxnSpPr>
          <p:nvPr/>
        </p:nvCxnSpPr>
        <p:spPr>
          <a:xfrm flipV="1">
            <a:off x="2971800" y="2566988"/>
            <a:ext cx="1600200" cy="1658937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2" idx="2"/>
          </p:cNvCxnSpPr>
          <p:nvPr/>
        </p:nvCxnSpPr>
        <p:spPr>
          <a:xfrm flipH="1" flipV="1">
            <a:off x="4572000" y="2566988"/>
            <a:ext cx="1600200" cy="1682750"/>
          </a:xfrm>
          <a:prstGeom prst="straightConnector1">
            <a:avLst/>
          </a:prstGeom>
          <a:ln>
            <a:solidFill>
              <a:srgbClr val="00F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the energy versus lattice constant in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 </a:t>
            </a:r>
            <a:r>
              <a:rPr lang="en-US" dirty="0" smtClean="0">
                <a:cs typeface="+mj-cs"/>
              </a:rPr>
              <a:t>and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cap="small" dirty="0" smtClean="0">
                <a:cs typeface="+mj-cs"/>
              </a:rPr>
              <a:t>: </a:t>
            </a:r>
            <a:r>
              <a:rPr lang="en-US" dirty="0" smtClean="0">
                <a:cs typeface="+mj-cs"/>
              </a:rPr>
              <a:t>bulk Al (</a:t>
            </a:r>
            <a:r>
              <a:rPr lang="en-US" dirty="0" err="1" smtClean="0">
                <a:cs typeface="+mj-cs"/>
              </a:rPr>
              <a:t>sp</a:t>
            </a:r>
            <a:r>
              <a:rPr lang="en-US" dirty="0" smtClean="0">
                <a:cs typeface="+mj-cs"/>
              </a:rPr>
              <a:t> metal)</a:t>
            </a:r>
          </a:p>
        </p:txBody>
      </p:sp>
      <p:sp>
        <p:nvSpPr>
          <p:cNvPr id="143362" name="CuadroTexto 6"/>
          <p:cNvSpPr txBox="1">
            <a:spLocks noChangeArrowheads="1"/>
          </p:cNvSpPr>
          <p:nvPr/>
        </p:nvSpPr>
        <p:spPr bwMode="auto">
          <a:xfrm>
            <a:off x="0" y="10668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>
                <a:solidFill>
                  <a:srgbClr val="00FFFF"/>
                </a:solidFill>
              </a:rPr>
              <a:t>Basis</a:t>
            </a:r>
            <a:r>
              <a:rPr lang="es-ES" altLang="es-ES_tradnl" sz="1800" dirty="0">
                <a:solidFill>
                  <a:srgbClr val="00FFFF"/>
                </a:solidFill>
              </a:rPr>
              <a:t> set of Siesta: DZP </a:t>
            </a:r>
            <a:r>
              <a:rPr lang="es-ES" altLang="es-ES_tradnl" sz="1800" dirty="0" err="1">
                <a:solidFill>
                  <a:srgbClr val="00FFFF"/>
                </a:solidFill>
              </a:rPr>
              <a:t>optimized</a:t>
            </a:r>
            <a:r>
              <a:rPr lang="es-ES" altLang="es-ES_tradnl" sz="1800" dirty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>
                <a:solidFill>
                  <a:srgbClr val="00FFFF"/>
                </a:solidFill>
              </a:rPr>
              <a:t>with</a:t>
            </a:r>
            <a:r>
              <a:rPr lang="es-ES" altLang="es-ES_tradnl" sz="1800" dirty="0">
                <a:solidFill>
                  <a:srgbClr val="00FFFF"/>
                </a:solidFill>
              </a:rPr>
              <a:t> a </a:t>
            </a:r>
            <a:r>
              <a:rPr lang="es-ES" altLang="es-ES_tradnl" sz="1800" dirty="0" err="1">
                <a:solidFill>
                  <a:srgbClr val="00FFFF"/>
                </a:solidFill>
              </a:rPr>
              <a:t>pressure</a:t>
            </a:r>
            <a:r>
              <a:rPr lang="es-ES" altLang="es-ES_tradnl" sz="1800" dirty="0">
                <a:solidFill>
                  <a:srgbClr val="00FFFF"/>
                </a:solidFill>
              </a:rPr>
              <a:t> of 0.001 </a:t>
            </a:r>
            <a:r>
              <a:rPr lang="es-ES" altLang="es-ES_tradnl" sz="1800" dirty="0" err="1">
                <a:solidFill>
                  <a:srgbClr val="00FFFF"/>
                </a:solidFill>
              </a:rPr>
              <a:t>GPa</a:t>
            </a:r>
            <a:r>
              <a:rPr lang="es-ES" altLang="es-ES_tradnl" sz="1800" dirty="0">
                <a:solidFill>
                  <a:srgbClr val="00FFFF"/>
                </a:solidFill>
              </a:rPr>
              <a:t> at </a:t>
            </a:r>
            <a:r>
              <a:rPr lang="es-ES" altLang="es-ES_tradnl" sz="1800" dirty="0" err="1">
                <a:solidFill>
                  <a:srgbClr val="00FFFF"/>
                </a:solidFill>
              </a:rPr>
              <a:t>the</a:t>
            </a:r>
            <a:r>
              <a:rPr lang="es-ES" altLang="es-ES_tradnl" sz="1800" dirty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>
                <a:solidFill>
                  <a:srgbClr val="00FFFF"/>
                </a:solidFill>
              </a:rPr>
              <a:t>theoretical</a:t>
            </a:r>
            <a:r>
              <a:rPr lang="es-ES" altLang="es-ES_tradnl" sz="1800" dirty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>
                <a:solidFill>
                  <a:srgbClr val="00FFFF"/>
                </a:solidFill>
              </a:rPr>
              <a:t>lattice</a:t>
            </a:r>
            <a:r>
              <a:rPr lang="es-ES" altLang="es-ES_tradnl" sz="1800" dirty="0">
                <a:solidFill>
                  <a:srgbClr val="00FFFF"/>
                </a:solidFill>
              </a:rPr>
              <a:t> </a:t>
            </a:r>
            <a:r>
              <a:rPr lang="es-ES" altLang="es-ES_tradnl" sz="1800" dirty="0" err="1">
                <a:solidFill>
                  <a:srgbClr val="00FFFF"/>
                </a:solidFill>
              </a:rPr>
              <a:t>constant</a:t>
            </a:r>
            <a:r>
              <a:rPr lang="es-ES" altLang="es-ES_tradnl" sz="1800" dirty="0">
                <a:solidFill>
                  <a:srgbClr val="00FFFF"/>
                </a:solidFill>
              </a:rPr>
              <a:t> of 3.97 </a:t>
            </a:r>
            <a:r>
              <a:rPr lang="es-ES" altLang="es-ES_tradnl" sz="1800" dirty="0" err="1">
                <a:solidFill>
                  <a:srgbClr val="00FFFF"/>
                </a:solidFill>
              </a:rPr>
              <a:t>Å</a:t>
            </a:r>
            <a:r>
              <a:rPr lang="es-ES" altLang="es-ES_tradnl" sz="1800" dirty="0">
                <a:solidFill>
                  <a:srgbClr val="00FFFF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err="1">
                <a:solidFill>
                  <a:srgbClr val="00FFFF"/>
                </a:solidFill>
              </a:rPr>
              <a:t>Plane</a:t>
            </a:r>
            <a:r>
              <a:rPr lang="es-ES" altLang="es-ES_tradnl" sz="1800" dirty="0">
                <a:solidFill>
                  <a:srgbClr val="00FFFF"/>
                </a:solidFill>
              </a:rPr>
              <a:t> wave </a:t>
            </a:r>
            <a:r>
              <a:rPr lang="es-ES" altLang="es-ES_tradnl" sz="1800" dirty="0" err="1">
                <a:solidFill>
                  <a:srgbClr val="00FFFF"/>
                </a:solidFill>
              </a:rPr>
              <a:t>cutoff</a:t>
            </a:r>
            <a:r>
              <a:rPr lang="es-ES" altLang="es-ES_tradnl" sz="1800" dirty="0">
                <a:solidFill>
                  <a:srgbClr val="00FFFF"/>
                </a:solidFill>
              </a:rPr>
              <a:t> in </a:t>
            </a:r>
            <a:r>
              <a:rPr lang="es-ES" altLang="es-ES_tradnl" sz="1800" dirty="0" err="1">
                <a:solidFill>
                  <a:srgbClr val="00FFFF"/>
                </a:solidFill>
              </a:rPr>
              <a:t>Abinit</a:t>
            </a:r>
            <a:r>
              <a:rPr lang="es-ES" altLang="es-ES_tradnl" sz="1800" dirty="0">
                <a:solidFill>
                  <a:srgbClr val="00FFFF"/>
                </a:solidFill>
              </a:rPr>
              <a:t>: 8.97 Ha</a:t>
            </a:r>
          </a:p>
        </p:txBody>
      </p:sp>
      <p:grpSp>
        <p:nvGrpSpPr>
          <p:cNvPr id="143363" name="Agrupar 2"/>
          <p:cNvGrpSpPr>
            <a:grpSpLocks/>
          </p:cNvGrpSpPr>
          <p:nvPr/>
        </p:nvGrpSpPr>
        <p:grpSpPr bwMode="auto">
          <a:xfrm>
            <a:off x="1828800" y="1981200"/>
            <a:ext cx="5562600" cy="4810125"/>
            <a:chOff x="1828800" y="1981200"/>
            <a:chExt cx="5562600" cy="4810362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828800" y="2057404"/>
              <a:ext cx="5486400" cy="473415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43365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346" y="1981200"/>
              <a:ext cx="5403054" cy="47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the pseudopotential in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 </a:t>
            </a:r>
            <a:r>
              <a:rPr lang="en-US" dirty="0" smtClean="0">
                <a:cs typeface="+mj-cs"/>
              </a:rPr>
              <a:t>and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>
                <a:cs typeface="+mj-cs"/>
              </a:rPr>
              <a:t>a</a:t>
            </a:r>
            <a:r>
              <a:rPr lang="en-US" cap="small" dirty="0" err="1" smtClean="0">
                <a:cs typeface="+mj-cs"/>
              </a:rPr>
              <a:t>binit</a:t>
            </a:r>
            <a:r>
              <a:rPr lang="en-US" cap="small" dirty="0"/>
              <a:t>: </a:t>
            </a:r>
            <a:r>
              <a:rPr lang="en-US" dirty="0"/>
              <a:t>bulk Fe (a magnetic transition metal)</a:t>
            </a:r>
            <a:endParaRPr lang="en-US" cap="small" dirty="0" smtClean="0">
              <a:cs typeface="+mj-cs"/>
            </a:endParaRPr>
          </a:p>
        </p:txBody>
      </p:sp>
      <p:sp>
        <p:nvSpPr>
          <p:cNvPr id="55298" name="CuadroTexto 20"/>
          <p:cNvSpPr txBox="1">
            <a:spLocks noChangeArrowheads="1"/>
          </p:cNvSpPr>
          <p:nvPr/>
        </p:nvSpPr>
        <p:spPr bwMode="auto">
          <a:xfrm>
            <a:off x="76200" y="1293813"/>
            <a:ext cx="8991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sz="1800" b="1" dirty="0" err="1" smtClean="0">
                <a:solidFill>
                  <a:schemeClr val="bg1"/>
                </a:solidFill>
              </a:rPr>
              <a:t>For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case of </a:t>
            </a:r>
            <a:r>
              <a:rPr lang="es-ES" sz="1800" b="1" dirty="0" err="1" smtClean="0">
                <a:solidFill>
                  <a:schemeClr val="bg1"/>
                </a:solidFill>
              </a:rPr>
              <a:t>metallic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system</a:t>
            </a:r>
            <a:r>
              <a:rPr lang="es-ES" sz="1800" b="1" dirty="0" smtClean="0">
                <a:solidFill>
                  <a:schemeClr val="bg1"/>
                </a:solidFill>
              </a:rPr>
              <a:t>, </a:t>
            </a:r>
            <a:r>
              <a:rPr lang="es-ES" sz="1800" b="1" dirty="0" err="1" smtClean="0">
                <a:solidFill>
                  <a:schemeClr val="bg1"/>
                </a:solidFill>
              </a:rPr>
              <a:t>besides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the</a:t>
            </a:r>
            <a:r>
              <a:rPr lang="es-ES" sz="1800" b="1" dirty="0" smtClean="0">
                <a:solidFill>
                  <a:schemeClr val="bg1"/>
                </a:solidFill>
              </a:rPr>
              <a:t> k-</a:t>
            </a:r>
            <a:r>
              <a:rPr lang="es-ES" sz="1800" b="1" dirty="0" err="1" smtClean="0">
                <a:solidFill>
                  <a:schemeClr val="bg1"/>
                </a:solidFill>
              </a:rPr>
              <a:t>point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sampling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we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have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to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err="1" smtClean="0">
                <a:solidFill>
                  <a:schemeClr val="bg1"/>
                </a:solidFill>
              </a:rPr>
              <a:t>pay</a:t>
            </a:r>
            <a:r>
              <a:rPr lang="es-ES" sz="1800" b="1" dirty="0" smtClean="0">
                <a:solidFill>
                  <a:schemeClr val="bg1"/>
                </a:solidFill>
              </a:rPr>
              <a:t> </a:t>
            </a:r>
            <a:r>
              <a:rPr lang="es-ES" sz="1800" b="1" dirty="0" smtClean="0">
                <a:solidFill>
                  <a:srgbClr val="FFFF00"/>
                </a:solidFill>
              </a:rPr>
              <a:t>particular </a:t>
            </a:r>
            <a:r>
              <a:rPr lang="es-ES" sz="1800" b="1" dirty="0" err="1" smtClean="0">
                <a:solidFill>
                  <a:srgbClr val="FFFF00"/>
                </a:solidFill>
              </a:rPr>
              <a:t>attention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to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the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occupation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option</a:t>
            </a:r>
            <a:r>
              <a:rPr lang="es-ES" sz="1800" b="1" dirty="0" smtClean="0">
                <a:solidFill>
                  <a:srgbClr val="FFFF00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es-ES" sz="1800" b="1" dirty="0" err="1" smtClean="0">
                <a:solidFill>
                  <a:schemeClr val="bg1"/>
                </a:solidFill>
              </a:rPr>
              <a:t>Now</a:t>
            </a:r>
            <a:r>
              <a:rPr lang="es-ES" sz="1800" b="1" dirty="0" smtClean="0">
                <a:solidFill>
                  <a:schemeClr val="bg1"/>
                </a:solidFill>
              </a:rPr>
              <a:t>, </a:t>
            </a:r>
            <a:r>
              <a:rPr lang="es-ES" sz="1800" b="1" dirty="0" err="1" smtClean="0">
                <a:solidFill>
                  <a:schemeClr val="bg1"/>
                </a:solidFill>
              </a:rPr>
              <a:t>besides</a:t>
            </a:r>
            <a:r>
              <a:rPr lang="es-ES" sz="1800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ES" sz="1800" b="1" dirty="0" err="1" smtClean="0">
                <a:solidFill>
                  <a:srgbClr val="FFFF00"/>
                </a:solidFill>
              </a:rPr>
              <a:t>The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system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is</a:t>
            </a:r>
            <a:r>
              <a:rPr lang="es-ES" sz="1800" b="1" dirty="0" smtClean="0">
                <a:solidFill>
                  <a:srgbClr val="FFFF00"/>
                </a:solidFill>
              </a:rPr>
              <a:t> spin </a:t>
            </a:r>
            <a:r>
              <a:rPr lang="es-ES" sz="1800" b="1" dirty="0" err="1" smtClean="0">
                <a:solidFill>
                  <a:srgbClr val="FFFF00"/>
                </a:solidFill>
              </a:rPr>
              <a:t>polarized</a:t>
            </a:r>
            <a:endParaRPr lang="es-ES" sz="1800" b="1" dirty="0" smtClean="0">
              <a:solidFill>
                <a:srgbClr val="FFFF00"/>
              </a:solidFill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s-ES" sz="1800" b="1" dirty="0" err="1" smtClean="0">
                <a:solidFill>
                  <a:srgbClr val="FFFF00"/>
                </a:solidFill>
              </a:rPr>
              <a:t>We</a:t>
            </a:r>
            <a:r>
              <a:rPr lang="es-ES" sz="1800" b="1" dirty="0" smtClean="0">
                <a:solidFill>
                  <a:srgbClr val="FFFF00"/>
                </a:solidFill>
              </a:rPr>
              <a:t> use a GGA </a:t>
            </a:r>
            <a:r>
              <a:rPr lang="es-ES" sz="1800" b="1" dirty="0" err="1" smtClean="0">
                <a:solidFill>
                  <a:srgbClr val="FFFF00"/>
                </a:solidFill>
              </a:rPr>
              <a:t>functional</a:t>
            </a:r>
            <a:endParaRPr lang="es-ES" sz="1800" b="1" dirty="0" smtClean="0">
              <a:solidFill>
                <a:srgbClr val="FFFF00"/>
              </a:solidFill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s-ES" sz="1800" b="1" dirty="0" err="1" smtClean="0">
                <a:solidFill>
                  <a:srgbClr val="FFFF00"/>
                </a:solidFill>
              </a:rPr>
              <a:t>We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include</a:t>
            </a:r>
            <a:r>
              <a:rPr lang="es-ES" sz="1800" b="1" dirty="0" smtClean="0">
                <a:solidFill>
                  <a:srgbClr val="FFFF00"/>
                </a:solidFill>
              </a:rPr>
              <a:t> non-linear </a:t>
            </a:r>
            <a:r>
              <a:rPr lang="es-ES" sz="1800" b="1" dirty="0" err="1" smtClean="0">
                <a:solidFill>
                  <a:srgbClr val="FFFF00"/>
                </a:solidFill>
              </a:rPr>
              <a:t>partial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core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corrections</a:t>
            </a:r>
            <a:r>
              <a:rPr lang="es-ES" sz="1800" b="1" dirty="0" smtClean="0">
                <a:solidFill>
                  <a:srgbClr val="FFFF00"/>
                </a:solidFill>
              </a:rPr>
              <a:t> in </a:t>
            </a:r>
            <a:r>
              <a:rPr lang="es-ES" sz="1800" b="1" dirty="0" err="1" smtClean="0">
                <a:solidFill>
                  <a:srgbClr val="FFFF00"/>
                </a:solidFill>
              </a:rPr>
              <a:t>the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  <a:r>
              <a:rPr lang="es-ES" sz="1800" b="1" dirty="0" err="1" smtClean="0">
                <a:solidFill>
                  <a:srgbClr val="FFFF00"/>
                </a:solidFill>
              </a:rPr>
              <a:t>pseudo</a:t>
            </a:r>
            <a:r>
              <a:rPr lang="es-ES" sz="18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6200" y="3733800"/>
            <a:ext cx="2667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cap="small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Siesta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48200" y="3765550"/>
            <a:ext cx="3200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cap="small" dirty="0" err="1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Abinit</a:t>
            </a:r>
            <a:endParaRPr lang="es-ES" b="1" cap="small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3605" name="Agrupar 9"/>
          <p:cNvGrpSpPr>
            <a:grpSpLocks/>
          </p:cNvGrpSpPr>
          <p:nvPr/>
        </p:nvGrpSpPr>
        <p:grpSpPr bwMode="auto">
          <a:xfrm>
            <a:off x="0" y="4711700"/>
            <a:ext cx="2895600" cy="762000"/>
            <a:chOff x="0" y="3657600"/>
            <a:chExt cx="2895600" cy="762000"/>
          </a:xfrm>
        </p:grpSpPr>
        <p:sp>
          <p:nvSpPr>
            <p:cNvPr id="6" name="Rectángulo 5"/>
            <p:cNvSpPr/>
            <p:nvPr/>
          </p:nvSpPr>
          <p:spPr>
            <a:xfrm>
              <a:off x="0" y="3657600"/>
              <a:ext cx="2895600" cy="762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53610" name="Imagen 2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89273"/>
              <a:ext cx="2819400" cy="73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06" name="Agrupar 12"/>
          <p:cNvGrpSpPr>
            <a:grpSpLocks/>
          </p:cNvGrpSpPr>
          <p:nvPr/>
        </p:nvGrpSpPr>
        <p:grpSpPr bwMode="auto">
          <a:xfrm>
            <a:off x="3276600" y="4787900"/>
            <a:ext cx="5867400" cy="609600"/>
            <a:chOff x="3276600" y="3733800"/>
            <a:chExt cx="5867400" cy="609600"/>
          </a:xfrm>
        </p:grpSpPr>
        <p:sp>
          <p:nvSpPr>
            <p:cNvPr id="11" name="Rectángulo 10"/>
            <p:cNvSpPr/>
            <p:nvPr/>
          </p:nvSpPr>
          <p:spPr>
            <a:xfrm>
              <a:off x="3276600" y="3733800"/>
              <a:ext cx="5867400" cy="609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53608" name="Imagen 4" descr="templat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784" y="3736952"/>
              <a:ext cx="5846216" cy="60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CuadroTexto 6"/>
          <p:cNvSpPr txBox="1">
            <a:spLocks noChangeArrowheads="1"/>
          </p:cNvSpPr>
          <p:nvPr/>
        </p:nvSpPr>
        <p:spPr bwMode="auto">
          <a:xfrm>
            <a:off x="0" y="1143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00FFFF"/>
                </a:solidFill>
              </a:rPr>
              <a:t>Lattice constant  2.87 Å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175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24" tIns="45713" rIns="91424" bIns="4571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16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323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48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64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cs typeface="+mj-cs"/>
              </a:rPr>
              <a:t>Running the energy versus cutoff energy in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cap="small" dirty="0" smtClean="0">
                <a:cs typeface="+mj-cs"/>
              </a:rPr>
              <a:t>: </a:t>
            </a:r>
            <a:r>
              <a:rPr lang="en-US" cap="small" dirty="0" smtClean="0"/>
              <a:t> </a:t>
            </a:r>
            <a:r>
              <a:rPr lang="en-US" dirty="0"/>
              <a:t>bulk </a:t>
            </a:r>
            <a:r>
              <a:rPr lang="en-US" dirty="0" smtClean="0"/>
              <a:t>Fe </a:t>
            </a:r>
            <a:r>
              <a:rPr lang="en-US" dirty="0"/>
              <a:t>(a magnetic transition metal)</a:t>
            </a:r>
            <a:endParaRPr lang="en-US" cap="small" dirty="0" smtClean="0">
              <a:cs typeface="+mj-cs"/>
            </a:endParaRPr>
          </a:p>
        </p:txBody>
      </p:sp>
      <p:grpSp>
        <p:nvGrpSpPr>
          <p:cNvPr id="155651" name="Agrupar 3"/>
          <p:cNvGrpSpPr>
            <a:grpSpLocks/>
          </p:cNvGrpSpPr>
          <p:nvPr/>
        </p:nvGrpSpPr>
        <p:grpSpPr bwMode="auto">
          <a:xfrm>
            <a:off x="1524000" y="1524000"/>
            <a:ext cx="6096000" cy="5257800"/>
            <a:chOff x="1524000" y="1524000"/>
            <a:chExt cx="6096000" cy="5257800"/>
          </a:xfrm>
        </p:grpSpPr>
        <p:sp>
          <p:nvSpPr>
            <p:cNvPr id="2" name="Rectángulo 1"/>
            <p:cNvSpPr/>
            <p:nvPr/>
          </p:nvSpPr>
          <p:spPr bwMode="auto">
            <a:xfrm>
              <a:off x="1524000" y="1524000"/>
              <a:ext cx="6096000" cy="525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155653" name="Imagen 2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778" y="1600748"/>
              <a:ext cx="5889022" cy="518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the energy versus lattice constant in </a:t>
            </a:r>
            <a:r>
              <a:rPr lang="en-US" cap="small" dirty="0">
                <a:cs typeface="+mj-cs"/>
              </a:rPr>
              <a:t>S</a:t>
            </a:r>
            <a:r>
              <a:rPr lang="en-US" cap="small" dirty="0" smtClean="0">
                <a:cs typeface="+mj-cs"/>
              </a:rPr>
              <a:t>iesta </a:t>
            </a:r>
            <a:r>
              <a:rPr lang="en-US" dirty="0" smtClean="0">
                <a:cs typeface="+mj-cs"/>
              </a:rPr>
              <a:t>and</a:t>
            </a:r>
            <a:r>
              <a:rPr lang="en-US" cap="small" dirty="0" smtClean="0">
                <a:cs typeface="+mj-cs"/>
              </a:rPr>
              <a:t> </a:t>
            </a:r>
            <a:r>
              <a:rPr lang="en-US" cap="small" dirty="0" err="1" smtClean="0">
                <a:cs typeface="+mj-cs"/>
              </a:rPr>
              <a:t>Abinit</a:t>
            </a:r>
            <a:r>
              <a:rPr lang="en-US" cap="small" dirty="0" smtClean="0">
                <a:cs typeface="+mj-cs"/>
              </a:rPr>
              <a:t>: </a:t>
            </a:r>
            <a:r>
              <a:rPr lang="en-US" smtClean="0">
                <a:cs typeface="+mj-cs"/>
              </a:rPr>
              <a:t>bulk Fe(</a:t>
            </a:r>
            <a:r>
              <a:rPr lang="en-US" smtClean="0"/>
              <a:t>magnetic </a:t>
            </a:r>
            <a:r>
              <a:rPr lang="en-US" dirty="0"/>
              <a:t>transition metal</a:t>
            </a:r>
            <a:r>
              <a:rPr lang="en-US" dirty="0" smtClean="0">
                <a:cs typeface="+mj-cs"/>
              </a:rPr>
              <a:t>)</a:t>
            </a:r>
          </a:p>
        </p:txBody>
      </p:sp>
      <p:sp>
        <p:nvSpPr>
          <p:cNvPr id="157698" name="CuadroTexto 6"/>
          <p:cNvSpPr txBox="1">
            <a:spLocks noChangeArrowheads="1"/>
          </p:cNvSpPr>
          <p:nvPr/>
        </p:nvSpPr>
        <p:spPr bwMode="auto">
          <a:xfrm>
            <a:off x="0" y="10668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00FFFF"/>
                </a:solidFill>
              </a:rPr>
              <a:t>Basis set of Siesta: DZP optimized without pressure at the experimental lattice constant of 2.87 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1800">
                <a:solidFill>
                  <a:srgbClr val="00FFFF"/>
                </a:solidFill>
              </a:rPr>
              <a:t>Plane wave cutoff in Abinit: 34.82 Ha</a:t>
            </a:r>
          </a:p>
        </p:txBody>
      </p:sp>
      <p:sp>
        <p:nvSpPr>
          <p:cNvPr id="4" name="Rectángulo 3"/>
          <p:cNvSpPr/>
          <p:nvPr/>
        </p:nvSpPr>
        <p:spPr bwMode="auto">
          <a:xfrm>
            <a:off x="1828800" y="2133600"/>
            <a:ext cx="5410200" cy="4648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157700" name="Imagen 1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24351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740" cy="990600"/>
          </a:xfrm>
        </p:spPr>
        <p:txBody>
          <a:bodyPr/>
          <a:lstStyle/>
          <a:p>
            <a:r>
              <a:rPr lang="es-ES" altLang="es-ES_tradnl" dirty="0" err="1" smtClean="0"/>
              <a:t>Funding</a:t>
            </a:r>
            <a:endParaRPr lang="es-ES" altLang="es-ES_tradnl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990600"/>
            <a:ext cx="8679043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SPANISH INITIATIVE FOR ELECTRONIC SIMULATIONS </a:t>
            </a:r>
            <a:r>
              <a:rPr kumimoji="0" lang="es-ES_tradnl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WITH</a:t>
            </a:r>
            <a:r>
              <a:rPr kumimoji="0" lang="es-ES_tradnl" altLang="es-ES_tradnl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 </a:t>
            </a:r>
            <a:r>
              <a:rPr kumimoji="0" lang="es-ES_tradnl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THOUSANDS </a:t>
            </a: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OF ATOMS: </a:t>
            </a:r>
            <a:endParaRPr kumimoji="0" lang="es-ES_tradnl" altLang="es-ES_tradnl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-webkit-standard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CÓDIGO </a:t>
            </a: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-webkit-standard" charset="0"/>
              </a:rPr>
              <a:t>ABIERTO CON GARANTÍA Y SOPORTE PROFESIONAL: SIESTA-PRO </a:t>
            </a:r>
            <a: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Proyecto financiado por el Ministerio de Economía, Industria y Competitividad</a:t>
            </a:r>
            <a:r>
              <a:rPr kumimoji="0" lang="es-ES_tradnl" alt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y </a:t>
            </a: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cofinanciado con Fondos Estructurales de la Unión Europea </a:t>
            </a:r>
            <a:b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Referencia: RTC-2016-5681-7 </a:t>
            </a:r>
            <a:b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Objetivo Temático del Programa Operativo: </a:t>
            </a:r>
            <a:endParaRPr kumimoji="0" lang="es-ES_tradnl" altLang="es-ES_tradn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_tradn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"</a:t>
            </a:r>
            <a:r>
              <a:rPr kumimoji="0" lang="es-ES_tradnl" altLang="es-ES_trad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Promover el desarrollo tecnológico, la innovación y una investigación de calidad"</a:t>
            </a: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 </a:t>
            </a:r>
            <a:b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/>
            </a:r>
            <a:b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s-ES_tradnl" altLang="es-ES_tradnl" sz="15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es-ES_tradnl" altLang="es-ES_trad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s-ES_tradnl" altLang="es-ES_trad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endParaRPr kumimoji="0" lang="es-ES_tradnl" altLang="es-ES_trad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http://personales.unican.es/junqueraj/Projects/Logo_UNION_EUROP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324225"/>
            <a:ext cx="23812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personales.unican.es/junqueraj/Projects/2_MEIC_Gob_AEI_Logo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7" y="4305300"/>
            <a:ext cx="27781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Preliminaries: installation of required libraries:</a:t>
            </a:r>
            <a:br>
              <a:rPr lang="en-US" dirty="0" smtClean="0">
                <a:cs typeface="+mj-cs"/>
              </a:rPr>
            </a:br>
            <a:r>
              <a:rPr lang="en-US" cap="small" dirty="0" err="1" smtClean="0">
                <a:cs typeface="+mj-cs"/>
              </a:rPr>
              <a:t>libxc</a:t>
            </a:r>
            <a:endParaRPr lang="en-US" cap="small" dirty="0" smtClean="0">
              <a:cs typeface="+mj-cs"/>
            </a:endParaRPr>
          </a:p>
        </p:txBody>
      </p:sp>
      <p:sp>
        <p:nvSpPr>
          <p:cNvPr id="16387" name="CuadroTexto 6"/>
          <p:cNvSpPr txBox="1">
            <a:spLocks noChangeArrowheads="1"/>
          </p:cNvSpPr>
          <p:nvPr/>
        </p:nvSpPr>
        <p:spPr bwMode="auto">
          <a:xfrm>
            <a:off x="0" y="1295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cap="small" dirty="0" err="1">
                <a:solidFill>
                  <a:schemeClr val="bg1"/>
                </a:solidFill>
              </a:rPr>
              <a:t>libxc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is</a:t>
            </a:r>
            <a:r>
              <a:rPr lang="es-ES_tradnl" b="1" dirty="0">
                <a:solidFill>
                  <a:schemeClr val="bg1"/>
                </a:solidFill>
              </a:rPr>
              <a:t> a </a:t>
            </a:r>
            <a:r>
              <a:rPr lang="es-ES_tradnl" b="1" dirty="0" err="1">
                <a:solidFill>
                  <a:schemeClr val="bg1"/>
                </a:solidFill>
              </a:rPr>
              <a:t>library</a:t>
            </a:r>
            <a:r>
              <a:rPr lang="es-ES_tradnl" b="1" dirty="0">
                <a:solidFill>
                  <a:schemeClr val="bg1"/>
                </a:solidFill>
              </a:rPr>
              <a:t> of </a:t>
            </a:r>
            <a:r>
              <a:rPr lang="es-ES_tradnl" b="1" dirty="0" err="1">
                <a:solidFill>
                  <a:schemeClr val="bg1"/>
                </a:solidFill>
              </a:rPr>
              <a:t>exchange-correlation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functionals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for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density-functional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theory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endParaRPr lang="es-ES_tradnl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_tradnl" b="1" dirty="0" err="1">
                <a:solidFill>
                  <a:schemeClr val="bg1"/>
                </a:solidFill>
              </a:rPr>
              <a:t>The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aim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is</a:t>
            </a:r>
            <a:r>
              <a:rPr lang="es-ES_tradnl" b="1" dirty="0">
                <a:solidFill>
                  <a:schemeClr val="bg1"/>
                </a:solidFill>
              </a:rPr>
              <a:t> to </a:t>
            </a:r>
            <a:r>
              <a:rPr lang="es-ES_tradnl" b="1" dirty="0" err="1">
                <a:solidFill>
                  <a:schemeClr val="bg1"/>
                </a:solidFill>
              </a:rPr>
              <a:t>provide</a:t>
            </a:r>
            <a:r>
              <a:rPr lang="es-ES_tradnl" b="1" dirty="0">
                <a:solidFill>
                  <a:schemeClr val="bg1"/>
                </a:solidFill>
              </a:rPr>
              <a:t> a portable, </a:t>
            </a:r>
            <a:r>
              <a:rPr lang="es-ES_tradnl" b="1" dirty="0" err="1">
                <a:solidFill>
                  <a:schemeClr val="bg1"/>
                </a:solidFill>
              </a:rPr>
              <a:t>well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tested</a:t>
            </a:r>
            <a:r>
              <a:rPr lang="es-ES_tradnl" b="1" dirty="0">
                <a:solidFill>
                  <a:schemeClr val="bg1"/>
                </a:solidFill>
              </a:rPr>
              <a:t> and </a:t>
            </a:r>
            <a:r>
              <a:rPr lang="es-ES_tradnl" b="1" dirty="0" err="1">
                <a:solidFill>
                  <a:schemeClr val="bg1"/>
                </a:solidFill>
              </a:rPr>
              <a:t>reliable</a:t>
            </a:r>
            <a:r>
              <a:rPr lang="es-ES_tradnl" b="1" dirty="0">
                <a:solidFill>
                  <a:schemeClr val="bg1"/>
                </a:solidFill>
              </a:rPr>
              <a:t> set of </a:t>
            </a:r>
            <a:r>
              <a:rPr lang="es-ES_tradnl" b="1" dirty="0" err="1">
                <a:solidFill>
                  <a:schemeClr val="bg1"/>
                </a:solidFill>
              </a:rPr>
              <a:t>exchange</a:t>
            </a:r>
            <a:r>
              <a:rPr lang="es-ES_tradnl" b="1" dirty="0">
                <a:solidFill>
                  <a:schemeClr val="bg1"/>
                </a:solidFill>
              </a:rPr>
              <a:t> and </a:t>
            </a:r>
            <a:r>
              <a:rPr lang="es-ES_tradnl" b="1" dirty="0" err="1">
                <a:solidFill>
                  <a:schemeClr val="bg1"/>
                </a:solidFill>
              </a:rPr>
              <a:t>correlation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functionals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that</a:t>
            </a:r>
            <a:r>
              <a:rPr lang="es-ES_tradnl" b="1" dirty="0">
                <a:solidFill>
                  <a:schemeClr val="bg1"/>
                </a:solidFill>
              </a:rPr>
              <a:t> can be </a:t>
            </a:r>
            <a:r>
              <a:rPr lang="es-ES_tradnl" b="1" dirty="0" err="1">
                <a:solidFill>
                  <a:schemeClr val="bg1"/>
                </a:solidFill>
              </a:rPr>
              <a:t>used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by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many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electronic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structure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err="1">
                <a:solidFill>
                  <a:schemeClr val="bg1"/>
                </a:solidFill>
              </a:rPr>
              <a:t>codes</a:t>
            </a:r>
            <a:endParaRPr lang="es-ES_tradnl" altLang="es-ES_tradnl" b="1" dirty="0">
              <a:solidFill>
                <a:schemeClr val="bg1"/>
              </a:solidFill>
            </a:endParaRPr>
          </a:p>
        </p:txBody>
      </p:sp>
      <p:grpSp>
        <p:nvGrpSpPr>
          <p:cNvPr id="26627" name="Agrupar 4"/>
          <p:cNvGrpSpPr>
            <a:grpSpLocks/>
          </p:cNvGrpSpPr>
          <p:nvPr/>
        </p:nvGrpSpPr>
        <p:grpSpPr bwMode="auto">
          <a:xfrm>
            <a:off x="1143000" y="2819400"/>
            <a:ext cx="6934200" cy="3352800"/>
            <a:chOff x="1143000" y="2819400"/>
            <a:chExt cx="6934200" cy="3352800"/>
          </a:xfrm>
        </p:grpSpPr>
        <p:sp>
          <p:nvSpPr>
            <p:cNvPr id="3" name="Rectángulo 2"/>
            <p:cNvSpPr/>
            <p:nvPr/>
          </p:nvSpPr>
          <p:spPr>
            <a:xfrm>
              <a:off x="1143000" y="2819400"/>
              <a:ext cx="6934200" cy="3352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pic>
          <p:nvPicPr>
            <p:cNvPr id="2662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19400"/>
              <a:ext cx="6858000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Preliminaries: installation of required libraries:</a:t>
            </a:r>
            <a:br>
              <a:rPr lang="en-US" dirty="0" smtClean="0">
                <a:cs typeface="+mj-cs"/>
              </a:rPr>
            </a:br>
            <a:r>
              <a:rPr lang="en-US" cap="small" dirty="0" err="1" smtClean="0">
                <a:cs typeface="+mj-cs"/>
              </a:rPr>
              <a:t>libxc</a:t>
            </a:r>
            <a:endParaRPr lang="en-US" cap="small" dirty="0" smtClean="0">
              <a:cs typeface="+mj-cs"/>
            </a:endParaRPr>
          </a:p>
        </p:txBody>
      </p:sp>
      <p:sp>
        <p:nvSpPr>
          <p:cNvPr id="28674" name="CuadroTexto 6"/>
          <p:cNvSpPr txBox="1">
            <a:spLocks noChangeArrowheads="1"/>
          </p:cNvSpPr>
          <p:nvPr/>
        </p:nvSpPr>
        <p:spPr bwMode="auto">
          <a:xfrm>
            <a:off x="876300" y="2667000"/>
            <a:ext cx="739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_tradnl" b="1" dirty="0" err="1">
                <a:solidFill>
                  <a:schemeClr val="bg1"/>
                </a:solidFill>
              </a:rPr>
              <a:t>For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download</a:t>
            </a:r>
            <a:r>
              <a:rPr lang="es-ES_tradnl" altLang="es-ES_tradnl" b="1" dirty="0">
                <a:solidFill>
                  <a:schemeClr val="bg1"/>
                </a:solidFill>
              </a:rPr>
              <a:t> and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installation</a:t>
            </a:r>
            <a:r>
              <a:rPr lang="es-ES_tradnl" altLang="es-ES_tradnl" b="1" dirty="0">
                <a:solidFill>
                  <a:schemeClr val="bg1"/>
                </a:solidFill>
              </a:rPr>
              <a:t>,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simply</a:t>
            </a:r>
            <a:r>
              <a:rPr lang="es-ES_tradnl" altLang="es-ES_tradnl" b="1" dirty="0">
                <a:solidFill>
                  <a:schemeClr val="bg1"/>
                </a:solidFill>
              </a:rPr>
              <a:t> </a:t>
            </a:r>
            <a:r>
              <a:rPr lang="es-ES_tradnl" altLang="es-ES_tradnl" b="1" dirty="0" err="1">
                <a:solidFill>
                  <a:schemeClr val="bg1"/>
                </a:solidFill>
              </a:rPr>
              <a:t>visit</a:t>
            </a:r>
            <a:r>
              <a:rPr lang="es-ES_tradnl" altLang="es-ES_tradnl" b="1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s-ES_tradnl" altLang="es-ES_tradnl" b="1" dirty="0">
              <a:solidFill>
                <a:schemeClr val="bg1"/>
              </a:solidFill>
            </a:endParaRPr>
          </a:p>
          <a:p>
            <a:pPr algn="ctr"/>
            <a:r>
              <a:rPr lang="es-ES_tradnl" altLang="es-ES_tradnl" sz="2400" b="1" dirty="0">
                <a:solidFill>
                  <a:srgbClr val="00FFFF"/>
                </a:solidFill>
              </a:rPr>
              <a:t>http://</a:t>
            </a:r>
            <a:r>
              <a:rPr lang="es-ES_tradnl" altLang="es-ES_tradnl" sz="2400" b="1" dirty="0" err="1">
                <a:solidFill>
                  <a:srgbClr val="00FFFF"/>
                </a:solidFill>
              </a:rPr>
              <a:t>octopus-code.org</a:t>
            </a:r>
            <a:r>
              <a:rPr lang="es-ES_tradnl" altLang="es-ES_tradnl" sz="2400" b="1" dirty="0">
                <a:solidFill>
                  <a:srgbClr val="00FFFF"/>
                </a:solidFill>
              </a:rPr>
              <a:t>/wiki/</a:t>
            </a:r>
            <a:r>
              <a:rPr lang="es-ES_tradnl" altLang="es-ES_tradnl" sz="2400" b="1" dirty="0" err="1">
                <a:solidFill>
                  <a:srgbClr val="00FFFF"/>
                </a:solidFill>
              </a:rPr>
              <a:t>Libxc:download</a:t>
            </a:r>
            <a:endParaRPr lang="es-ES_tradnl" altLang="es-ES_tradnl" sz="2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10798</TotalTime>
  <Words>4088</Words>
  <Application>Microsoft Macintosh PowerPoint</Application>
  <PresentationFormat>Presentación en pantalla (4:3)</PresentationFormat>
  <Paragraphs>541</Paragraphs>
  <Slides>74</Slides>
  <Notes>74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0" baseType="lpstr">
      <vt:lpstr>-webkit-standard</vt:lpstr>
      <vt:lpstr>Courier</vt:lpstr>
      <vt:lpstr>ＭＳ Ｐゴシック</vt:lpstr>
      <vt:lpstr>Times New Roman</vt:lpstr>
      <vt:lpstr>Arial</vt:lpstr>
      <vt:lpstr>blank</vt:lpstr>
      <vt:lpstr>Presentación de PowerPoint</vt:lpstr>
      <vt:lpstr>Presentación de PowerPoint</vt:lpstr>
      <vt:lpstr>Outline of the Tutorial</vt:lpstr>
      <vt:lpstr>Preliminary notes in the installation of the libraries and codes</vt:lpstr>
      <vt:lpstr>Installation of oncvpsp in order to generate psml files</vt:lpstr>
      <vt:lpstr>Installation of oncvpsp in order to generate psml files Dependence on other libraries</vt:lpstr>
      <vt:lpstr>Installation of oncvpsp in order to generate psml files Dependence on other libraries</vt:lpstr>
      <vt:lpstr>Preliminaries: installation of required libraries: libxc</vt:lpstr>
      <vt:lpstr>Preliminaries: installation of required libraries: libxc</vt:lpstr>
      <vt:lpstr>Preliminaries: installation of required libraries: libxc</vt:lpstr>
      <vt:lpstr>Preliminaries: installation of required libraries: libxc</vt:lpstr>
      <vt:lpstr>Installation of oncvpsp in order to generate psml files Dependence on other libraries</vt:lpstr>
      <vt:lpstr>Preliminaries: installation of required libraries: xmlf90</vt:lpstr>
      <vt:lpstr>Download and compile the latest version of xmlf90 library, required to dump output in psml format</vt:lpstr>
      <vt:lpstr>Installation of oncvpsp in order to generate psml files Dependence on other libraries</vt:lpstr>
      <vt:lpstr>Download the latest versions of the patcher to oncvpsp in order to generate psml files</vt:lpstr>
      <vt:lpstr>Download the latest version of oncvpsp and apply the patches</vt:lpstr>
      <vt:lpstr>Download the latest version of oncvpsp and apply the patches</vt:lpstr>
      <vt:lpstr>Presentación de PowerPoint</vt:lpstr>
      <vt:lpstr>To compile oncvpsp and run the tests</vt:lpstr>
      <vt:lpstr>Installation of siesta in order to use psml files</vt:lpstr>
      <vt:lpstr>Installation of siesta in order to read psml files Dependence on other libraries</vt:lpstr>
      <vt:lpstr>Preliminaries: installation of required libraries: libpsml</vt:lpstr>
      <vt:lpstr>Download the latest version of the psml library from launchpad</vt:lpstr>
      <vt:lpstr>To compile the latest version of the psml library </vt:lpstr>
      <vt:lpstr>Installation of siesta in order to read psml files Dependence on other libraries</vt:lpstr>
      <vt:lpstr>Preliminaries: installation of required libraries: libgridxc</vt:lpstr>
      <vt:lpstr>Download the latest version of libgridxc library</vt:lpstr>
      <vt:lpstr>Compile the latest version of libgridxc library</vt:lpstr>
      <vt:lpstr>Compile the latest version of libgridxc library</vt:lpstr>
      <vt:lpstr>Installation of siesta in order to read psml files Dependence on other libraries</vt:lpstr>
      <vt:lpstr>Download the latest version of trunk-psml branch of siesta from</vt:lpstr>
      <vt:lpstr>To compile the latest version of the siesta compatible with psml </vt:lpstr>
      <vt:lpstr>Installation of atom in order to generate psml files</vt:lpstr>
      <vt:lpstr>Download the lastest version of the atom code to generate the pseudopotentials in psml format</vt:lpstr>
      <vt:lpstr>Installation of psop in order to generate fully non-local pseudopotentials from semilocal pseudopotentials in psml </vt:lpstr>
      <vt:lpstr>Compilation of psop</vt:lpstr>
      <vt:lpstr>Installation of abinit in order to read psml files</vt:lpstr>
      <vt:lpstr>Installation of abinit in order to read psml files</vt:lpstr>
      <vt:lpstr>Outline of the Tutorial</vt:lpstr>
      <vt:lpstr>How to generate a psml pseudopotential with oncvpsp</vt:lpstr>
      <vt:lpstr>How to generate a pseudopotential with oncvpsp in psml format</vt:lpstr>
      <vt:lpstr>How to generate a pseudopotential with oncvpsp in psml format</vt:lpstr>
      <vt:lpstr>How to generate a pseudopotential with oncvpsp in psml format</vt:lpstr>
      <vt:lpstr>How to generate a pseudopotential with oncvpsp in psml format</vt:lpstr>
      <vt:lpstr>How to generate a psml pseudopotential with atom</vt:lpstr>
      <vt:lpstr>How to generate and test a norm-conserving pseudopotential with atom in psml format</vt:lpstr>
      <vt:lpstr>How to generate and test a norm-conserving pseudopotential with atom in psml format</vt:lpstr>
      <vt:lpstr>How to generate and test a norm-conserving pseudopotential with atom in psml format</vt:lpstr>
      <vt:lpstr>Outline of the Tutorial</vt:lpstr>
      <vt:lpstr>Examples to run siesta and abinit with the same pseudos</vt:lpstr>
      <vt:lpstr>Examples to run siesta and abinit with the same pseudos</vt:lpstr>
      <vt:lpstr>Test of the convergence of a numerical atomic orbital basis set with respect to the asymptotic limit of a converged basis of plane waves  </vt:lpstr>
      <vt:lpstr>Presentación de PowerPoint</vt:lpstr>
      <vt:lpstr>Presentación de PowerPoint</vt:lpstr>
      <vt:lpstr>Presentación de PowerPoint</vt:lpstr>
      <vt:lpstr>Convergence of the energy as a function of the planewave cutoff in abinit</vt:lpstr>
      <vt:lpstr>Convergence of the energy as a function of the basis set size in siesta</vt:lpstr>
      <vt:lpstr>Convergence of the energy as a function of the basis set size in siesta</vt:lpstr>
      <vt:lpstr>Test of the convergence of a numerical atomic orbital basis set with respect to the asymptotic limit of a converged basis of plane waves  </vt:lpstr>
      <vt:lpstr>Comparing the pseudopotential in siesta and abinit</vt:lpstr>
      <vt:lpstr>Compute the equation-of-state  (energy versus volume profiles)  for elemental crystals:  a test that has been proposed as a benchmark for the comparison of different codes  (related with the delta-test) </vt:lpstr>
      <vt:lpstr>Running the energy versus lattice constant curve in abinit</vt:lpstr>
      <vt:lpstr>Running the energy versus lattice constant curve in abinit</vt:lpstr>
      <vt:lpstr>Running the energy versus lattice constant curve in siesta</vt:lpstr>
      <vt:lpstr>Comparing the energy versus lattice constant in Siesta and Abinit: bulk Si (covalent semiconductor)</vt:lpstr>
      <vt:lpstr>Comparing the pseudopotential in  siesta and abinit in a metallic system: bulk Al (sp metal)</vt:lpstr>
      <vt:lpstr>Comparing the pseudopotential in  siesta and abinit in a metallic system: bulk Al (sp metal)</vt:lpstr>
      <vt:lpstr>Presentación de PowerPoint</vt:lpstr>
      <vt:lpstr>Comparing the energy versus lattice constant in Siesta and Abinit: bulk Al (sp metal)</vt:lpstr>
      <vt:lpstr>Comparing the pseudopotential in siesta and abinit: bulk Fe (a magnetic transition metal)</vt:lpstr>
      <vt:lpstr>Presentación de PowerPoint</vt:lpstr>
      <vt:lpstr>Comparing the energy versus lattice constant in Siesta and Abinit: bulk Fe(magnetic transition metal)</vt:lpstr>
      <vt:lpstr>Funding</vt:lpstr>
    </vt:vector>
  </TitlesOfParts>
  <Company>Universidad de Cantabria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Junquera Quintana, Francisco Javier</cp:lastModifiedBy>
  <cp:revision>620</cp:revision>
  <cp:lastPrinted>2017-09-21T16:02:12Z</cp:lastPrinted>
  <dcterms:created xsi:type="dcterms:W3CDTF">2005-05-05T21:57:52Z</dcterms:created>
  <dcterms:modified xsi:type="dcterms:W3CDTF">2018-03-20T13:19:40Z</dcterms:modified>
</cp:coreProperties>
</file>