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10" r:id="rId2"/>
    <p:sldId id="348" r:id="rId3"/>
    <p:sldId id="350" r:id="rId4"/>
    <p:sldId id="351" r:id="rId5"/>
    <p:sldId id="352" r:id="rId6"/>
    <p:sldId id="353" r:id="rId7"/>
    <p:sldId id="354" r:id="rId8"/>
    <p:sldId id="329" r:id="rId9"/>
    <p:sldId id="330" r:id="rId10"/>
    <p:sldId id="360" r:id="rId11"/>
    <p:sldId id="364" r:id="rId12"/>
    <p:sldId id="365" r:id="rId13"/>
    <p:sldId id="325" r:id="rId14"/>
    <p:sldId id="312" r:id="rId15"/>
    <p:sldId id="366" r:id="rId16"/>
    <p:sldId id="313" r:id="rId17"/>
    <p:sldId id="321" r:id="rId18"/>
    <p:sldId id="331" r:id="rId19"/>
    <p:sldId id="323" r:id="rId20"/>
    <p:sldId id="332" r:id="rId21"/>
    <p:sldId id="333" r:id="rId22"/>
    <p:sldId id="334" r:id="rId23"/>
    <p:sldId id="369" r:id="rId24"/>
    <p:sldId id="368" r:id="rId25"/>
    <p:sldId id="370" r:id="rId26"/>
    <p:sldId id="371" r:id="rId27"/>
    <p:sldId id="372" r:id="rId28"/>
    <p:sldId id="335" r:id="rId2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4338" indent="4286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28675" indent="857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43013" indent="128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58938" indent="16986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-112" y="-176"/>
      </p:cViewPr>
      <p:guideLst>
        <p:guide orient="horz" pos="2365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fld id="{4F8FF403-BB08-E745-A092-A55FA15BCD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43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6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30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89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3859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631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403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8175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FF23A-75CA-F24D-9EC3-838B8F51564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C2F92-8D62-8B4C-BAE5-0E40152BC8A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143EA-F85E-8244-A56F-9CAAB31AF05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143EA-F85E-8244-A56F-9CAAB31AF05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A5F6A-DD4D-524E-841A-8ECAE342261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CD4EDC-1CD6-1E48-A16E-3ACE2F5CC6F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C3580-1EB1-DD4C-9273-B67FD07388B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EE252-70C9-DB46-A22F-029E79F0545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EA098-B257-5143-A29B-D81785E88D7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2533F0-DA28-BC47-B141-DEB4306B7BC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F545C-FD7B-7341-AB12-FD81491396B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F545C-FD7B-7341-AB12-FD81491396B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F545C-FD7B-7341-AB12-FD81491396B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F545C-FD7B-7341-AB12-FD81491396B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F545C-FD7B-7341-AB12-FD81491396B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F545C-FD7B-7341-AB12-FD81491396B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E05204-14BF-E845-ABF7-96ECAD6ED8D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24204-0640-7B43-8018-22F4C78DD47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33"/>
            <a:ext cx="7771211" cy="146914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C2D3-0C2B-7643-BDCD-FC61A2A564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551F-B75D-044F-ABD1-1500C474A1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2" y="0"/>
            <a:ext cx="2171018" cy="61256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E8EF-B9E6-0747-BA96-BC0FDCA945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8229740" cy="11435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FBB-EE21-B046-8576-3D361E00AA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8C90-F22A-1740-B050-F3D4951FB2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72" indent="0">
              <a:buNone/>
              <a:defRPr sz="1600"/>
            </a:lvl2pPr>
            <a:lvl3pPr marL="829544" indent="0">
              <a:buNone/>
              <a:defRPr sz="1500"/>
            </a:lvl3pPr>
            <a:lvl4pPr marL="1244316" indent="0">
              <a:buNone/>
              <a:defRPr sz="1300"/>
            </a:lvl4pPr>
            <a:lvl5pPr marL="1659087" indent="0">
              <a:buNone/>
              <a:defRPr sz="1300"/>
            </a:lvl5pPr>
            <a:lvl6pPr marL="2073859" indent="0">
              <a:buNone/>
              <a:defRPr sz="1300"/>
            </a:lvl6pPr>
            <a:lvl7pPr marL="2488631" indent="0">
              <a:buNone/>
              <a:defRPr sz="1300"/>
            </a:lvl7pPr>
            <a:lvl8pPr marL="2903403" indent="0">
              <a:buNone/>
              <a:defRPr sz="1300"/>
            </a:lvl8pPr>
            <a:lvl9pPr marL="3318175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5B25-DD76-EB4F-8C8E-5B1210B9AA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E602-6F60-CD42-A582-E33D6DB3C3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31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31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E2BD-1F1E-6E45-9C0E-CDA09D4A37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62E1-994A-F845-987F-2E8B2AD14A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1425-D81D-4047-902B-E347A6B4E2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3120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1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A4ED-D07E-7242-928C-0C39211B06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4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4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72" indent="0">
              <a:buNone/>
              <a:defRPr sz="2500"/>
            </a:lvl2pPr>
            <a:lvl3pPr marL="829544" indent="0">
              <a:buNone/>
              <a:defRPr sz="2200"/>
            </a:lvl3pPr>
            <a:lvl4pPr marL="1244316" indent="0">
              <a:buNone/>
              <a:defRPr sz="1800"/>
            </a:lvl4pPr>
            <a:lvl5pPr marL="1659087" indent="0">
              <a:buNone/>
              <a:defRPr sz="1800"/>
            </a:lvl5pPr>
            <a:lvl6pPr marL="2073859" indent="0">
              <a:buNone/>
              <a:defRPr sz="1800"/>
            </a:lvl6pPr>
            <a:lvl7pPr marL="2488631" indent="0">
              <a:buNone/>
              <a:defRPr sz="1800"/>
            </a:lvl7pPr>
            <a:lvl8pPr marL="2903403" indent="0">
              <a:buNone/>
              <a:defRPr sz="1800"/>
            </a:lvl8pPr>
            <a:lvl9pPr marL="3318175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4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A4D3-5DA6-FD4F-8550-51FF17924B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algn="ctr"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algn="r"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4AA8C501-7687-C340-A715-E95A1ADAFC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14772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9544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4316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9087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9909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4681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9453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14225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44513" y="4857750"/>
            <a:ext cx="34305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smtClean="0">
                <a:solidFill>
                  <a:srgbClr val="FFFF00"/>
                </a:solidFill>
                <a:cs typeface="+mn-cs"/>
              </a:rPr>
              <a:t>Javier Junquera</a:t>
            </a:r>
            <a:endParaRPr lang="en-US" sz="2800" smtClean="0">
              <a:solidFill>
                <a:srgbClr val="FFFF00"/>
              </a:solidFill>
              <a:cs typeface="+mn-cs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838200" y="684172"/>
            <a:ext cx="7531100" cy="175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  <a:cs typeface="+mn-cs"/>
              </a:rPr>
              <a:t>Molecular dynamics in the </a:t>
            </a:r>
            <a:r>
              <a:rPr lang="en-US" sz="3600" dirty="0" err="1" smtClean="0">
                <a:solidFill>
                  <a:srgbClr val="FFFF00"/>
                </a:solidFill>
                <a:cs typeface="+mn-cs"/>
              </a:rPr>
              <a:t>microcanonical</a:t>
            </a:r>
            <a:r>
              <a:rPr lang="en-US" sz="3600" dirty="0" smtClean="0">
                <a:solidFill>
                  <a:srgbClr val="FFFF00"/>
                </a:solidFill>
                <a:cs typeface="+mn-cs"/>
              </a:rPr>
              <a:t> (NVE) ensemble:</a:t>
            </a:r>
            <a:r>
              <a:rPr lang="en-US" sz="3600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+mn-cs"/>
              </a:rPr>
              <a:t>the </a:t>
            </a:r>
            <a:r>
              <a:rPr lang="en-US" sz="36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3600" dirty="0" smtClean="0">
                <a:solidFill>
                  <a:srgbClr val="FFFF00"/>
                </a:solidFill>
                <a:cs typeface="+mn-cs"/>
              </a:rPr>
              <a:t> algorithm</a:t>
            </a:r>
          </a:p>
        </p:txBody>
      </p:sp>
      <p:pic>
        <p:nvPicPr>
          <p:cNvPr id="3075" name="Picture 11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646613"/>
            <a:ext cx="949325" cy="10207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Desirable qualities for a successful simulation algorithm</a:t>
            </a:r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544512" y="1512888"/>
            <a:ext cx="5094287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It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should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be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fast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and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require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little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memory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544513" y="2592388"/>
            <a:ext cx="48339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permit the use of long time step 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544513" y="3673475"/>
            <a:ext cx="7913687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It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should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duplicate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classical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trajectory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closely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possible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544513" y="4610100"/>
            <a:ext cx="7115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satisfy the known conservation laws for energy and momentum, and be time reversible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544513" y="5834063"/>
            <a:ext cx="7115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be simple in form and easy to program</a:t>
            </a:r>
          </a:p>
        </p:txBody>
      </p:sp>
      <p:pic>
        <p:nvPicPr>
          <p:cNvPr id="412692" name="Picture 2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2636838"/>
            <a:ext cx="2905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43000" y="190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Since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most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consuming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part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evaluation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force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raw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speed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integration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algorithm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not</a:t>
            </a:r>
            <a:r>
              <a:rPr lang="es-ES" dirty="0" smtClean="0">
                <a:solidFill>
                  <a:srgbClr val="00FFFF"/>
                </a:solidFill>
              </a:rPr>
              <a:t> so </a:t>
            </a:r>
            <a:r>
              <a:rPr lang="es-ES" dirty="0" err="1" smtClean="0">
                <a:solidFill>
                  <a:srgbClr val="00FFFF"/>
                </a:solidFill>
              </a:rPr>
              <a:t>important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3000" y="30112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Far</a:t>
            </a:r>
            <a:r>
              <a:rPr lang="es-ES" dirty="0" smtClean="0">
                <a:solidFill>
                  <a:srgbClr val="00FFFF"/>
                </a:solidFill>
              </a:rPr>
              <a:t> more </a:t>
            </a:r>
            <a:r>
              <a:rPr lang="es-ES" dirty="0" err="1" smtClean="0">
                <a:solidFill>
                  <a:srgbClr val="00FFFF"/>
                </a:solidFill>
              </a:rPr>
              <a:t>important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employ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long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step</a:t>
            </a:r>
            <a:r>
              <a:rPr lang="es-ES" dirty="0" smtClean="0">
                <a:solidFill>
                  <a:srgbClr val="00FFFF"/>
                </a:solidFill>
              </a:rPr>
              <a:t>. In </a:t>
            </a:r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way</a:t>
            </a:r>
            <a:r>
              <a:rPr lang="es-ES" dirty="0" smtClean="0">
                <a:solidFill>
                  <a:srgbClr val="00FFFF"/>
                </a:solidFill>
              </a:rPr>
              <a:t>, a </a:t>
            </a:r>
            <a:r>
              <a:rPr lang="es-ES" dirty="0" err="1" smtClean="0">
                <a:solidFill>
                  <a:srgbClr val="00FFFF"/>
                </a:solidFill>
              </a:rPr>
              <a:t>given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period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simulation</a:t>
            </a:r>
            <a:r>
              <a:rPr lang="es-ES" dirty="0" smtClean="0">
                <a:solidFill>
                  <a:srgbClr val="00FFFF"/>
                </a:solidFill>
              </a:rPr>
              <a:t> time can be </a:t>
            </a:r>
            <a:r>
              <a:rPr lang="es-ES" dirty="0" err="1" smtClean="0">
                <a:solidFill>
                  <a:srgbClr val="00FFFF"/>
                </a:solidFill>
              </a:rPr>
              <a:t>covered</a:t>
            </a:r>
            <a:r>
              <a:rPr lang="es-ES" dirty="0" smtClean="0">
                <a:solidFill>
                  <a:srgbClr val="00FFFF"/>
                </a:solidFill>
              </a:rPr>
              <a:t> in a </a:t>
            </a:r>
            <a:r>
              <a:rPr lang="es-ES" dirty="0" err="1" smtClean="0">
                <a:solidFill>
                  <a:srgbClr val="00FFFF"/>
                </a:solidFill>
              </a:rPr>
              <a:t>modest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number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steps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3000" y="6260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Involve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storage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only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few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coordinates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velocitites</a:t>
            </a:r>
            <a:r>
              <a:rPr lang="es-ES" dirty="0" smtClean="0">
                <a:solidFill>
                  <a:srgbClr val="00FFFF"/>
                </a:solidFill>
              </a:rPr>
              <a:t>,…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7" grpId="0"/>
      <p:bldP spid="412688" grpId="0"/>
      <p:bldP spid="412689" grpId="0"/>
      <p:bldP spid="412690" grpId="0"/>
      <p:bldP spid="412691" grpId="0"/>
      <p:bldP spid="2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Energy conservation is degraded as time step is increased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914400" y="1219200"/>
            <a:ext cx="7467600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All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simulations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involve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trade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-off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between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219200" y="2286000"/>
            <a:ext cx="6705600" cy="2362200"/>
            <a:chOff x="768" y="624"/>
            <a:chExt cx="4224" cy="1488"/>
          </a:xfrm>
        </p:grpSpPr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205" y="1284"/>
              <a:ext cx="1787" cy="451"/>
              <a:chOff x="3264" y="1008"/>
              <a:chExt cx="2112" cy="624"/>
            </a:xfrm>
          </p:grpSpPr>
          <p:sp>
            <p:nvSpPr>
              <p:cNvPr id="25" name="AutoShape 27"/>
              <p:cNvSpPr>
                <a:spLocks noChangeArrowheads="1"/>
              </p:cNvSpPr>
              <p:nvPr/>
            </p:nvSpPr>
            <p:spPr bwMode="auto">
              <a:xfrm rot="10800000">
                <a:off x="4080" y="1392"/>
                <a:ext cx="480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444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6" name="Group 31"/>
              <p:cNvGrpSpPr>
                <a:grpSpLocks/>
              </p:cNvGrpSpPr>
              <p:nvPr/>
            </p:nvGrpSpPr>
            <p:grpSpPr bwMode="auto">
              <a:xfrm>
                <a:off x="3264" y="1008"/>
                <a:ext cx="2112" cy="394"/>
                <a:chOff x="1392" y="1392"/>
                <a:chExt cx="1248" cy="394"/>
              </a:xfrm>
            </p:grpSpPr>
            <p:sp>
              <p:nvSpPr>
                <p:cNvPr id="27" name="AutoShape 32"/>
                <p:cNvSpPr>
                  <a:spLocks noChangeArrowheads="1"/>
                </p:cNvSpPr>
                <p:nvPr/>
              </p:nvSpPr>
              <p:spPr bwMode="auto">
                <a:xfrm>
                  <a:off x="1392" y="1392"/>
                  <a:ext cx="1248" cy="384"/>
                </a:xfrm>
                <a:prstGeom prst="flowChartProcess">
                  <a:avLst/>
                </a:prstGeom>
                <a:solidFill>
                  <a:schemeClr val="bg1"/>
                </a:solidFill>
                <a:ln w="444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440" y="1440"/>
                  <a:ext cx="115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32" tIns="45717" rIns="91432" bIns="45717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 smtClean="0">
                      <a:solidFill>
                        <a:srgbClr val="EA1600"/>
                      </a:solidFill>
                    </a:rPr>
                    <a:t>ECONOMY</a:t>
                  </a:r>
                  <a:endParaRPr lang="en-US" sz="2000" b="1" dirty="0">
                    <a:solidFill>
                      <a:srgbClr val="EA1600"/>
                    </a:solidFill>
                  </a:endParaRPr>
                </a:p>
              </p:txBody>
            </p:sp>
          </p:grp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768" y="1562"/>
              <a:ext cx="1787" cy="451"/>
              <a:chOff x="384" y="1392"/>
              <a:chExt cx="2112" cy="624"/>
            </a:xfrm>
          </p:grpSpPr>
          <p:sp>
            <p:nvSpPr>
              <p:cNvPr id="19" name="AutoShape 26"/>
              <p:cNvSpPr>
                <a:spLocks noChangeArrowheads="1"/>
              </p:cNvSpPr>
              <p:nvPr/>
            </p:nvSpPr>
            <p:spPr bwMode="auto">
              <a:xfrm rot="10800000">
                <a:off x="1200" y="1776"/>
                <a:ext cx="480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444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384" y="1392"/>
                <a:ext cx="2112" cy="394"/>
                <a:chOff x="1392" y="1392"/>
                <a:chExt cx="1248" cy="394"/>
              </a:xfrm>
            </p:grpSpPr>
            <p:sp>
              <p:nvSpPr>
                <p:cNvPr id="21" name="AutoShape 35"/>
                <p:cNvSpPr>
                  <a:spLocks noChangeArrowheads="1"/>
                </p:cNvSpPr>
                <p:nvPr/>
              </p:nvSpPr>
              <p:spPr bwMode="auto">
                <a:xfrm>
                  <a:off x="1392" y="1392"/>
                  <a:ext cx="1248" cy="384"/>
                </a:xfrm>
                <a:prstGeom prst="flowChartProcess">
                  <a:avLst/>
                </a:prstGeom>
                <a:solidFill>
                  <a:schemeClr val="bg1"/>
                </a:solidFill>
                <a:ln w="444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440" y="1440"/>
                  <a:ext cx="115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32" tIns="45717" rIns="91432" bIns="45717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 smtClean="0">
                      <a:solidFill>
                        <a:srgbClr val="EA1600"/>
                      </a:solidFill>
                    </a:rPr>
                    <a:t>ACCURACY</a:t>
                  </a:r>
                  <a:endParaRPr lang="en-US" sz="2000" b="1" dirty="0">
                    <a:solidFill>
                      <a:srgbClr val="EA1600"/>
                    </a:solidFill>
                  </a:endParaRPr>
                </a:p>
              </p:txBody>
            </p:sp>
          </p:grpSp>
        </p:grp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 flipV="1">
              <a:off x="1662" y="1735"/>
              <a:ext cx="2436" cy="278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2880" y="624"/>
              <a:ext cx="0" cy="1488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2"/>
            <p:cNvSpPr>
              <a:spLocks/>
            </p:cNvSpPr>
            <p:nvPr/>
          </p:nvSpPr>
          <p:spPr bwMode="auto">
            <a:xfrm>
              <a:off x="1905" y="867"/>
              <a:ext cx="1950" cy="139"/>
            </a:xfrm>
            <a:custGeom>
              <a:avLst/>
              <a:gdLst>
                <a:gd name="T0" fmla="*/ 0 w 2880"/>
                <a:gd name="T1" fmla="*/ 912 h 912"/>
                <a:gd name="T2" fmla="*/ 1440 w 2880"/>
                <a:gd name="T3" fmla="*/ 0 h 912"/>
                <a:gd name="T4" fmla="*/ 2880 w 2880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0" h="912">
                  <a:moveTo>
                    <a:pt x="0" y="912"/>
                  </a:moveTo>
                  <a:cubicBezTo>
                    <a:pt x="480" y="456"/>
                    <a:pt x="960" y="0"/>
                    <a:pt x="1440" y="0"/>
                  </a:cubicBezTo>
                  <a:cubicBezTo>
                    <a:pt x="1920" y="0"/>
                    <a:pt x="2640" y="760"/>
                    <a:pt x="2880" y="912"/>
                  </a:cubicBezTo>
                </a:path>
              </a:pathLst>
            </a:custGeom>
            <a:noFill/>
            <a:ln w="44450" cap="flat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 flipH="1" flipV="1">
              <a:off x="2271" y="937"/>
              <a:ext cx="609" cy="937"/>
            </a:xfrm>
            <a:prstGeom prst="line">
              <a:avLst/>
            </a:prstGeom>
            <a:noFill/>
            <a:ln w="44450">
              <a:solidFill>
                <a:srgbClr val="00FF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1327150" y="4992475"/>
            <a:ext cx="6553200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7" rIns="91432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A good algorithm permits a large time step to be used while preserving acceptable energy conservation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67" y="2209800"/>
            <a:ext cx="548166" cy="3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Parameters that determine the size of 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793750" y="1059456"/>
            <a:ext cx="4800600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/>
              <a:buChar char="•"/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Shape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potential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energy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curves</a:t>
            </a: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793750" y="1740975"/>
            <a:ext cx="3505200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7" rIns="91432" bIns="45717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Typical particle velocities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22350" y="3124200"/>
            <a:ext cx="697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Shorter</a:t>
            </a:r>
            <a:r>
              <a:rPr lang="es-ES" dirty="0" smtClean="0">
                <a:solidFill>
                  <a:srgbClr val="FFFF00"/>
                </a:solidFill>
              </a:rPr>
              <a:t> time </a:t>
            </a:r>
            <a:r>
              <a:rPr lang="es-ES" dirty="0" err="1" smtClean="0">
                <a:solidFill>
                  <a:srgbClr val="FFFF00"/>
                </a:solidFill>
              </a:rPr>
              <a:t>steps</a:t>
            </a:r>
            <a:r>
              <a:rPr lang="es-ES" dirty="0" smtClean="0">
                <a:solidFill>
                  <a:srgbClr val="FFFF00"/>
                </a:solidFill>
              </a:rPr>
              <a:t> are </a:t>
            </a:r>
            <a:r>
              <a:rPr lang="es-ES" dirty="0" err="1" smtClean="0">
                <a:solidFill>
                  <a:srgbClr val="FFFF00"/>
                </a:solidFill>
              </a:rPr>
              <a:t>used</a:t>
            </a:r>
            <a:r>
              <a:rPr lang="es-ES" dirty="0" smtClean="0">
                <a:solidFill>
                  <a:srgbClr val="FFFF00"/>
                </a:solidFill>
              </a:rPr>
              <a:t> at </a:t>
            </a:r>
            <a:r>
              <a:rPr lang="es-ES" dirty="0" err="1" smtClean="0">
                <a:solidFill>
                  <a:srgbClr val="FFFF00"/>
                </a:solidFill>
              </a:rPr>
              <a:t>high-temperatures</a:t>
            </a:r>
            <a:r>
              <a:rPr lang="es-ES" dirty="0" smtClean="0">
                <a:solidFill>
                  <a:srgbClr val="FFFF00"/>
                </a:solidFill>
              </a:rPr>
              <a:t>, </a:t>
            </a:r>
            <a:r>
              <a:rPr lang="es-ES" dirty="0" err="1" smtClean="0">
                <a:solidFill>
                  <a:srgbClr val="FFFF00"/>
                </a:solidFill>
              </a:rPr>
              <a:t>for</a:t>
            </a:r>
            <a:r>
              <a:rPr lang="es-ES" dirty="0" smtClean="0">
                <a:solidFill>
                  <a:srgbClr val="FFFF00"/>
                </a:solidFill>
              </a:rPr>
              <a:t> light </a:t>
            </a:r>
            <a:r>
              <a:rPr lang="es-ES" dirty="0" err="1" smtClean="0">
                <a:solidFill>
                  <a:srgbClr val="FFFF00"/>
                </a:solidFill>
              </a:rPr>
              <a:t>molecules</a:t>
            </a:r>
            <a:r>
              <a:rPr lang="es-ES" dirty="0" smtClean="0">
                <a:solidFill>
                  <a:srgbClr val="FFFF00"/>
                </a:solidFill>
              </a:rPr>
              <a:t>, and </a:t>
            </a:r>
            <a:r>
              <a:rPr lang="es-ES" dirty="0" err="1" smtClean="0">
                <a:solidFill>
                  <a:srgbClr val="FFFF00"/>
                </a:solidFill>
              </a:rPr>
              <a:t>for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rapidly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varying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potential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functions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125" y="76200"/>
            <a:ext cx="5022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0" y="0"/>
            <a:ext cx="9220200" cy="9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The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algorithm method of integrating the equations of motion: description of the algorithm</a:t>
            </a: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317625" y="1081088"/>
            <a:ext cx="6508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Direct solution of the second-order equations</a:t>
            </a:r>
          </a:p>
        </p:txBody>
      </p:sp>
      <p:grpSp>
        <p:nvGrpSpPr>
          <p:cNvPr id="402436" name="Group 4"/>
          <p:cNvGrpSpPr>
            <a:grpSpLocks/>
          </p:cNvGrpSpPr>
          <p:nvPr/>
        </p:nvGrpSpPr>
        <p:grpSpPr bwMode="auto">
          <a:xfrm>
            <a:off x="544513" y="1685925"/>
            <a:ext cx="6392862" cy="1671638"/>
            <a:chOff x="390" y="1565"/>
            <a:chExt cx="4573" cy="1114"/>
          </a:xfrm>
        </p:grpSpPr>
        <p:sp>
          <p:nvSpPr>
            <p:cNvPr id="402437" name="Text Box 5"/>
            <p:cNvSpPr txBox="1">
              <a:spLocks noChangeArrowheads="1"/>
            </p:cNvSpPr>
            <p:nvPr/>
          </p:nvSpPr>
          <p:spPr bwMode="auto">
            <a:xfrm>
              <a:off x="390" y="1565"/>
              <a:ext cx="3817" cy="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Method based on: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positions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accelerations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positions from the previous step </a:t>
              </a:r>
            </a:p>
          </p:txBody>
        </p:sp>
        <p:pic>
          <p:nvPicPr>
            <p:cNvPr id="17419" name="Picture 6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1893"/>
              <a:ext cx="32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7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2181"/>
              <a:ext cx="32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8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2469"/>
              <a:ext cx="6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2441" name="Picture 9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230688"/>
            <a:ext cx="4445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42" name="Picture 10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878388"/>
            <a:ext cx="444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1317625" y="3644900"/>
            <a:ext cx="6508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A Taylor expansion of the positions around </a:t>
            </a:r>
            <a:r>
              <a:rPr lang="en-US" b="0" i="1" smtClean="0">
                <a:solidFill>
                  <a:schemeClr val="bg1"/>
                </a:solidFill>
                <a:latin typeface="Times New Roman" charset="0"/>
                <a:cs typeface="+mn-cs"/>
              </a:rPr>
              <a:t>t</a:t>
            </a:r>
          </a:p>
        </p:txBody>
      </p:sp>
      <p:pic>
        <p:nvPicPr>
          <p:cNvPr id="402444" name="Picture 12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6045200"/>
            <a:ext cx="5022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1249363" y="5575300"/>
            <a:ext cx="66436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Adding the two equations</a:t>
            </a:r>
          </a:p>
        </p:txBody>
      </p:sp>
      <p:pic>
        <p:nvPicPr>
          <p:cNvPr id="402446" name="Picture 14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6519863"/>
            <a:ext cx="5022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3" grpId="0"/>
      <p:bldP spid="4024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9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The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algorithm method of integrating the equations of motion: some remarks</a:t>
            </a:r>
          </a:p>
        </p:txBody>
      </p:sp>
      <p:pic>
        <p:nvPicPr>
          <p:cNvPr id="19458" name="Picture 1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098550"/>
            <a:ext cx="502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27" name="Text Box 15"/>
          <p:cNvSpPr txBox="1">
            <a:spLocks noChangeArrowheads="1"/>
          </p:cNvSpPr>
          <p:nvPr/>
        </p:nvSpPr>
        <p:spPr bwMode="auto">
          <a:xfrm>
            <a:off x="239713" y="2247900"/>
            <a:ext cx="86645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00"/>
                </a:solidFill>
                <a:cs typeface="+mn-cs"/>
              </a:rPr>
              <a:t>The velocities are not needed to compute the trajectories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, but they are useful for estimating the kinetic energy (and the total energy).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They can be computed a posteriori using                                                                       [           can only be computed once                  is known]</a:t>
            </a:r>
          </a:p>
        </p:txBody>
      </p:sp>
      <p:pic>
        <p:nvPicPr>
          <p:cNvPr id="371729" name="Picture 1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876675"/>
            <a:ext cx="39687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30" name="Picture 1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00413"/>
            <a:ext cx="4587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31" name="Picture 19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3300413"/>
            <a:ext cx="9572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524125" y="1700213"/>
            <a:ext cx="40941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cs typeface="+mn-cs"/>
              </a:rPr>
              <a:t>Remark 1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942975" y="4725988"/>
            <a:ext cx="7743825" cy="1323948"/>
            <a:chOff x="942975" y="4725988"/>
            <a:chExt cx="7743825" cy="1323948"/>
          </a:xfrm>
        </p:grpSpPr>
        <p:sp>
          <p:nvSpPr>
            <p:cNvPr id="371733" name="Text Box 21"/>
            <p:cNvSpPr txBox="1">
              <a:spLocks noChangeArrowheads="1"/>
            </p:cNvSpPr>
            <p:nvPr/>
          </p:nvSpPr>
          <p:spPr bwMode="auto">
            <a:xfrm>
              <a:off x="2524125" y="4725988"/>
              <a:ext cx="409416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00FFFF"/>
                  </a:solidFill>
                  <a:cs typeface="+mn-cs"/>
                </a:rPr>
                <a:t>Remark 2</a:t>
              </a:r>
            </a:p>
          </p:txBody>
        </p:sp>
        <p:sp>
          <p:nvSpPr>
            <p:cNvPr id="371734" name="Text Box 22"/>
            <p:cNvSpPr txBox="1">
              <a:spLocks noChangeArrowheads="1"/>
            </p:cNvSpPr>
            <p:nvPr/>
          </p:nvSpPr>
          <p:spPr bwMode="auto">
            <a:xfrm>
              <a:off x="942975" y="5273675"/>
              <a:ext cx="7521575" cy="776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Whereas the errors to compute the positions are of the order of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The velocities are subject to errors of the order of 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6200" y="5181600"/>
              <a:ext cx="480600" cy="3600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7600" y="5659438"/>
              <a:ext cx="480600" cy="36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7" grpId="0"/>
      <p:bldP spid="3717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9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The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algorithm method of integrating the equations of motion: some remarks</a:t>
            </a:r>
          </a:p>
        </p:txBody>
      </p:sp>
      <p:pic>
        <p:nvPicPr>
          <p:cNvPr id="19458" name="Picture 1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098550"/>
            <a:ext cx="502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/>
          <p:cNvGrpSpPr/>
          <p:nvPr/>
        </p:nvGrpSpPr>
        <p:grpSpPr>
          <a:xfrm>
            <a:off x="942975" y="1828800"/>
            <a:ext cx="7743825" cy="1447800"/>
            <a:chOff x="942975" y="1828800"/>
            <a:chExt cx="7743825" cy="1447800"/>
          </a:xfrm>
        </p:grpSpPr>
        <p:sp>
          <p:nvSpPr>
            <p:cNvPr id="371734" name="Text Box 22"/>
            <p:cNvSpPr txBox="1">
              <a:spLocks noChangeArrowheads="1"/>
            </p:cNvSpPr>
            <p:nvPr/>
          </p:nvSpPr>
          <p:spPr bwMode="auto">
            <a:xfrm>
              <a:off x="942975" y="2224087"/>
              <a:ext cx="7521575" cy="1052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The </a:t>
              </a:r>
              <a:r>
                <a:rPr lang="en-US" dirty="0" err="1" smtClean="0">
                  <a:solidFill>
                    <a:schemeClr val="bg1"/>
                  </a:solidFill>
                  <a:cs typeface="+mn-cs"/>
                </a:rPr>
                <a:t>Verlet</a:t>
              </a: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 algorithm is properly centered:                 and                   play symmetrical roles.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FFFF00"/>
                  </a:solidFill>
                  <a:cs typeface="+mn-cs"/>
                </a:rPr>
                <a:t>The </a:t>
              </a:r>
              <a:r>
                <a:rPr lang="en-US" dirty="0" err="1" smtClean="0">
                  <a:solidFill>
                    <a:srgbClr val="FFFF00"/>
                  </a:solidFill>
                  <a:cs typeface="+mn-cs"/>
                </a:rPr>
                <a:t>Verlet</a:t>
              </a:r>
              <a:r>
                <a:rPr lang="en-US" dirty="0" smtClean="0">
                  <a:solidFill>
                    <a:srgbClr val="FFFF00"/>
                  </a:solidFill>
                  <a:cs typeface="+mn-cs"/>
                </a:rPr>
                <a:t> algorithm is time reversible</a:t>
              </a:r>
            </a:p>
          </p:txBody>
        </p:sp>
        <p:pic>
          <p:nvPicPr>
            <p:cNvPr id="371735" name="Picture 23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38" y="2271712"/>
              <a:ext cx="957262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736" name="Picture 24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525" y="2271712"/>
              <a:ext cx="957263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676525" y="1828800"/>
              <a:ext cx="409416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00FFFF"/>
                  </a:solidFill>
                  <a:cs typeface="+mn-cs"/>
                </a:rPr>
                <a:t>Remark 3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457200" y="3754438"/>
            <a:ext cx="8305800" cy="1198562"/>
            <a:chOff x="457200" y="3754438"/>
            <a:chExt cx="8305800" cy="1198562"/>
          </a:xfrm>
        </p:grpSpPr>
        <p:sp>
          <p:nvSpPr>
            <p:cNvPr id="371733" name="Text Box 21"/>
            <p:cNvSpPr txBox="1">
              <a:spLocks noChangeArrowheads="1"/>
            </p:cNvSpPr>
            <p:nvPr/>
          </p:nvSpPr>
          <p:spPr bwMode="auto">
            <a:xfrm>
              <a:off x="2611437" y="3754438"/>
              <a:ext cx="409416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00FFFF"/>
                  </a:solidFill>
                  <a:cs typeface="+mn-cs"/>
                </a:rPr>
                <a:t>Remark </a:t>
              </a:r>
              <a:r>
                <a:rPr lang="en-US" dirty="0">
                  <a:solidFill>
                    <a:srgbClr val="00FFFF"/>
                  </a:solidFill>
                  <a:cs typeface="+mn-cs"/>
                </a:rPr>
                <a:t>4</a:t>
              </a:r>
              <a:endParaRPr lang="en-US" dirty="0" smtClean="0">
                <a:solidFill>
                  <a:srgbClr val="00FFFF"/>
                </a:solidFill>
                <a:cs typeface="+mn-cs"/>
              </a:endParaRP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457200" y="4306669"/>
              <a:ext cx="830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advancement</a:t>
              </a:r>
              <a:r>
                <a:rPr lang="es-ES" dirty="0" smtClean="0">
                  <a:solidFill>
                    <a:schemeClr val="bg1"/>
                  </a:solidFill>
                </a:rPr>
                <a:t> of positions </a:t>
              </a:r>
              <a:r>
                <a:rPr lang="es-ES" dirty="0" err="1" smtClean="0">
                  <a:solidFill>
                    <a:schemeClr val="bg1"/>
                  </a:solidFill>
                </a:rPr>
                <a:t>takes</a:t>
              </a:r>
              <a:r>
                <a:rPr lang="es-ES" dirty="0" smtClean="0">
                  <a:solidFill>
                    <a:schemeClr val="bg1"/>
                  </a:solidFill>
                </a:rPr>
                <a:t> place </a:t>
              </a:r>
              <a:r>
                <a:rPr lang="es-ES" dirty="0" err="1" smtClean="0">
                  <a:solidFill>
                    <a:schemeClr val="bg1"/>
                  </a:solidFill>
                </a:rPr>
                <a:t>all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</a:rPr>
                <a:t>in </a:t>
              </a:r>
              <a:r>
                <a:rPr lang="es-ES" dirty="0" err="1" smtClean="0">
                  <a:solidFill>
                    <a:schemeClr val="bg1"/>
                  </a:solidFill>
                </a:rPr>
                <a:t>one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go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</a:p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rather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than</a:t>
              </a:r>
              <a:r>
                <a:rPr lang="es-ES" dirty="0" smtClean="0">
                  <a:solidFill>
                    <a:schemeClr val="bg1"/>
                  </a:solidFill>
                </a:rPr>
                <a:t> in </a:t>
              </a:r>
              <a:r>
                <a:rPr lang="es-ES" dirty="0" err="1" smtClean="0">
                  <a:solidFill>
                    <a:schemeClr val="bg1"/>
                  </a:solidFill>
                </a:rPr>
                <a:t>two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stages</a:t>
              </a:r>
              <a:r>
                <a:rPr lang="es-ES" dirty="0" smtClean="0">
                  <a:solidFill>
                    <a:schemeClr val="bg1"/>
                  </a:solidFill>
                </a:rPr>
                <a:t> as in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predictor-corrector </a:t>
              </a:r>
              <a:r>
                <a:rPr lang="es-ES" dirty="0" err="1" smtClean="0">
                  <a:solidFill>
                    <a:schemeClr val="bg1"/>
                  </a:solidFill>
                </a:rPr>
                <a:t>algorithm</a:t>
              </a:r>
              <a:r>
                <a:rPr lang="es-ES" dirty="0" smtClean="0">
                  <a:solidFill>
                    <a:schemeClr val="bg1"/>
                  </a:solidFill>
                </a:rPr>
                <a:t>.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19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9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The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algorithm method of integrating the equations of motion: overall scheme</a:t>
            </a:r>
          </a:p>
        </p:txBody>
      </p:sp>
      <p:pic>
        <p:nvPicPr>
          <p:cNvPr id="3727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331913"/>
            <a:ext cx="648017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2753" name="Text Box 17"/>
          <p:cNvSpPr txBox="1">
            <a:spLocks noChangeArrowheads="1"/>
          </p:cNvSpPr>
          <p:nvPr/>
        </p:nvSpPr>
        <p:spPr bwMode="auto">
          <a:xfrm>
            <a:off x="412750" y="2708275"/>
            <a:ext cx="3622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Known the positions at </a:t>
            </a:r>
            <a:r>
              <a:rPr lang="en-US" b="0" i="1" smtClean="0">
                <a:solidFill>
                  <a:schemeClr val="bg1"/>
                </a:solidFill>
                <a:latin typeface="Times New Roman" charset="0"/>
                <a:cs typeface="+mn-cs"/>
              </a:rPr>
              <a:t>t</a:t>
            </a:r>
            <a:r>
              <a:rPr lang="en-US" smtClean="0">
                <a:solidFill>
                  <a:schemeClr val="bg1"/>
                </a:solidFill>
                <a:cs typeface="+mn-cs"/>
              </a:rPr>
              <a:t>, we compute the forces (and therefore the accelerations at </a:t>
            </a:r>
            <a:r>
              <a:rPr lang="en-US" b="0" i="1" smtClean="0">
                <a:solidFill>
                  <a:schemeClr val="bg1"/>
                </a:solidFill>
                <a:latin typeface="Times New Roman" charset="0"/>
                <a:cs typeface="+mn-cs"/>
              </a:rPr>
              <a:t>t</a:t>
            </a:r>
            <a:r>
              <a:rPr lang="en-US" smtClean="0">
                <a:solidFill>
                  <a:schemeClr val="bg1"/>
                </a:solidFill>
                <a:cs typeface="+mn-cs"/>
              </a:rPr>
              <a:t>)</a:t>
            </a:r>
          </a:p>
        </p:txBody>
      </p:sp>
      <p:sp>
        <p:nvSpPr>
          <p:cNvPr id="372755" name="Text Box 19"/>
          <p:cNvSpPr txBox="1">
            <a:spLocks noChangeArrowheads="1"/>
          </p:cNvSpPr>
          <p:nvPr/>
        </p:nvSpPr>
        <p:spPr bwMode="auto">
          <a:xfrm>
            <a:off x="2020888" y="3817938"/>
            <a:ext cx="3624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Then, we apply the </a:t>
            </a:r>
            <a:r>
              <a:rPr lang="en-US" dirty="0" err="1" smtClean="0">
                <a:solidFill>
                  <a:schemeClr val="bg1"/>
                </a:solidFill>
                <a:cs typeface="+mn-cs"/>
              </a:rPr>
              <a:t>Verlet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 algorithm equations to compute the new positions</a:t>
            </a:r>
          </a:p>
        </p:txBody>
      </p:sp>
      <p:grpSp>
        <p:nvGrpSpPr>
          <p:cNvPr id="21510" name="Group 22"/>
          <p:cNvGrpSpPr>
            <a:grpSpLocks/>
          </p:cNvGrpSpPr>
          <p:nvPr/>
        </p:nvGrpSpPr>
        <p:grpSpPr bwMode="auto">
          <a:xfrm>
            <a:off x="3260725" y="4897438"/>
            <a:ext cx="4497388" cy="952500"/>
            <a:chOff x="2333" y="3264"/>
            <a:chExt cx="3217" cy="634"/>
          </a:xfrm>
        </p:grpSpPr>
        <p:sp>
          <p:nvSpPr>
            <p:cNvPr id="372756" name="Text Box 20"/>
            <p:cNvSpPr txBox="1">
              <a:spLocks noChangeArrowheads="1"/>
            </p:cNvSpPr>
            <p:nvPr/>
          </p:nvSpPr>
          <p:spPr bwMode="auto">
            <a:xfrm>
              <a:off x="2333" y="3264"/>
              <a:ext cx="321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…and we repeat the process computing the forces (and therefore the accelerations at               )</a:t>
              </a:r>
            </a:p>
          </p:txBody>
        </p:sp>
        <p:pic>
          <p:nvPicPr>
            <p:cNvPr id="21512" name="Picture 21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701"/>
              <a:ext cx="48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GB" dirty="0" smtClean="0">
                <a:cs typeface="+mj-cs"/>
              </a:rPr>
              <a:t>Molecular Dynamics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066800"/>
            <a:ext cx="8648700" cy="5486400"/>
          </a:xfrm>
        </p:spPr>
        <p:txBody>
          <a:bodyPr/>
          <a:lstStyle/>
          <a:p>
            <a:pPr marL="172822" indent="-172822" defTabSz="829544"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cs typeface="+mn-cs"/>
                <a:sym typeface="Symbol" charset="0"/>
              </a:rPr>
              <a:t>Timestep</a:t>
            </a:r>
            <a:r>
              <a:rPr lang="en-US" sz="1800" dirty="0" smtClean="0">
                <a:cs typeface="+mn-cs"/>
                <a:sym typeface="Symbol" charset="0"/>
              </a:rPr>
              <a:t> must be small enough to accurately sample highest frequency motion</a:t>
            </a:r>
            <a:endParaRPr lang="es-ES" sz="18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endParaRPr lang="en-US" sz="10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  <a:sym typeface="Symbol" charset="0"/>
              </a:rPr>
              <a:t>Typical </a:t>
            </a:r>
            <a:r>
              <a:rPr lang="en-US" sz="1800" dirty="0" err="1" smtClean="0">
                <a:cs typeface="+mn-cs"/>
                <a:sym typeface="Symbol" charset="0"/>
              </a:rPr>
              <a:t>timestep</a:t>
            </a:r>
            <a:r>
              <a:rPr lang="en-US" sz="1800" dirty="0" smtClean="0">
                <a:cs typeface="+mn-cs"/>
                <a:sym typeface="Symbol" charset="0"/>
              </a:rPr>
              <a:t> is 1 </a:t>
            </a:r>
            <a:r>
              <a:rPr lang="en-US" sz="1800" dirty="0" err="1" smtClean="0">
                <a:cs typeface="+mn-cs"/>
                <a:sym typeface="Symbol" charset="0"/>
              </a:rPr>
              <a:t>fs</a:t>
            </a:r>
            <a:r>
              <a:rPr lang="en-US" sz="1800" dirty="0" smtClean="0">
                <a:cs typeface="+mn-cs"/>
                <a:sym typeface="Symbol" charset="0"/>
              </a:rPr>
              <a:t> (1 x 10</a:t>
            </a:r>
            <a:r>
              <a:rPr lang="en-US" sz="1800" baseline="30000" dirty="0" smtClean="0">
                <a:cs typeface="+mn-cs"/>
                <a:sym typeface="Symbol" charset="0"/>
              </a:rPr>
              <a:t>-15</a:t>
            </a:r>
            <a:r>
              <a:rPr lang="en-US" sz="1800" dirty="0" smtClean="0">
                <a:cs typeface="+mn-cs"/>
                <a:sym typeface="Symbol" charset="0"/>
              </a:rPr>
              <a:t> s)</a:t>
            </a:r>
            <a:endParaRPr lang="es-ES" sz="18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endParaRPr lang="en-US" sz="10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  <a:sym typeface="Symbol" charset="0"/>
              </a:rPr>
              <a:t>Typical simulation length</a:t>
            </a:r>
            <a:r>
              <a:rPr lang="es-ES" sz="1800" dirty="0" smtClean="0">
                <a:cs typeface="+mn-cs"/>
                <a:sym typeface="Symbol" charset="0"/>
              </a:rPr>
              <a:t>: </a:t>
            </a:r>
            <a:r>
              <a:rPr lang="en-US" sz="1800" dirty="0" smtClean="0">
                <a:cs typeface="+mn-cs"/>
                <a:sym typeface="Symbol" charset="0"/>
              </a:rPr>
              <a:t> Depends on the system of study!!</a:t>
            </a:r>
          </a:p>
          <a:p>
            <a:pPr marL="172822" indent="-172822" defTabSz="829544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cs typeface="+mn-cs"/>
                <a:sym typeface="Symbol" charset="0"/>
              </a:rPr>
              <a:t>		(the more complex the PES the longer the simulation time)</a:t>
            </a:r>
            <a:endParaRPr lang="es-ES" sz="18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r>
              <a:rPr lang="en-US" sz="1800" i="1" dirty="0" smtClean="0">
                <a:cs typeface="+mn-cs"/>
                <a:sym typeface="Symbol" charset="0"/>
              </a:rPr>
              <a:t>Is this timescale relevant to your process?</a:t>
            </a:r>
            <a:endParaRPr lang="es-ES" sz="1800" i="1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endParaRPr lang="en-US" sz="10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  <a:sym typeface="Symbol" charset="0"/>
              </a:rPr>
              <a:t>Simulation has two parts</a:t>
            </a:r>
            <a:endParaRPr lang="es-ES" sz="1800" dirty="0" smtClean="0">
              <a:cs typeface="+mn-cs"/>
              <a:sym typeface="Symbol" charset="0"/>
            </a:endParaRPr>
          </a:p>
          <a:p>
            <a:pPr marL="518465" lvl="1" indent="-172822" defTabSz="829544" eaLnBrk="1" hangingPunct="1">
              <a:lnSpc>
                <a:spcPct val="80000"/>
              </a:lnSpc>
              <a:defRPr/>
            </a:pPr>
            <a:r>
              <a:rPr lang="en-US" dirty="0" smtClean="0">
                <a:sym typeface="Symbol" charset="0"/>
              </a:rPr>
              <a:t>equilibration </a:t>
            </a:r>
            <a:r>
              <a:rPr lang="es-ES" dirty="0" smtClean="0">
                <a:sym typeface="Symbol" charset="0"/>
              </a:rPr>
              <a:t>– </a:t>
            </a:r>
            <a:r>
              <a:rPr lang="es-ES" dirty="0" err="1" smtClean="0">
                <a:sym typeface="Symbol" charset="0"/>
              </a:rPr>
              <a:t>when</a:t>
            </a:r>
            <a:r>
              <a:rPr lang="es-ES" dirty="0" smtClean="0">
                <a:sym typeface="Symbol" charset="0"/>
              </a:rPr>
              <a:t> </a:t>
            </a:r>
            <a:r>
              <a:rPr lang="es-ES" dirty="0" err="1" smtClean="0">
                <a:sym typeface="Symbol" charset="0"/>
              </a:rPr>
              <a:t>properties</a:t>
            </a:r>
            <a:r>
              <a:rPr lang="es-ES" dirty="0" smtClean="0">
                <a:sym typeface="Symbol" charset="0"/>
              </a:rPr>
              <a:t> do </a:t>
            </a:r>
            <a:r>
              <a:rPr lang="es-ES" dirty="0" err="1" smtClean="0">
                <a:sym typeface="Symbol" charset="0"/>
              </a:rPr>
              <a:t>not</a:t>
            </a:r>
            <a:r>
              <a:rPr lang="es-ES" dirty="0" smtClean="0">
                <a:sym typeface="Symbol" charset="0"/>
              </a:rPr>
              <a:t> </a:t>
            </a:r>
            <a:r>
              <a:rPr lang="es-ES" dirty="0" err="1" smtClean="0">
                <a:sym typeface="Symbol" charset="0"/>
              </a:rPr>
              <a:t>depend</a:t>
            </a:r>
            <a:r>
              <a:rPr lang="es-ES" dirty="0" smtClean="0">
                <a:sym typeface="Symbol" charset="0"/>
              </a:rPr>
              <a:t> </a:t>
            </a:r>
            <a:r>
              <a:rPr lang="es-ES" dirty="0" err="1" smtClean="0">
                <a:sym typeface="Symbol" charset="0"/>
              </a:rPr>
              <a:t>on</a:t>
            </a:r>
            <a:r>
              <a:rPr lang="es-ES" dirty="0" smtClean="0">
                <a:sym typeface="Symbol" charset="0"/>
              </a:rPr>
              <a:t> time</a:t>
            </a:r>
          </a:p>
          <a:p>
            <a:pPr marL="518465" lvl="1" indent="-172822" defTabSz="829544" eaLnBrk="1" hangingPunct="1">
              <a:lnSpc>
                <a:spcPct val="80000"/>
              </a:lnSpc>
              <a:defRPr/>
            </a:pPr>
            <a:r>
              <a:rPr lang="en-US" dirty="0" smtClean="0">
                <a:sym typeface="Symbol" charset="0"/>
              </a:rPr>
              <a:t>production (record data)</a:t>
            </a:r>
            <a:endParaRPr lang="es-ES" dirty="0" smtClean="0"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  <a:sym typeface="Symbol" charset="0"/>
              </a:rPr>
              <a:t>Results:</a:t>
            </a:r>
            <a:endParaRPr lang="es-ES" sz="1800" dirty="0" smtClean="0">
              <a:cs typeface="+mn-cs"/>
              <a:sym typeface="Symbol" charset="0"/>
            </a:endParaRPr>
          </a:p>
          <a:p>
            <a:pPr marL="518465" lvl="1" indent="-172822" defTabSz="829544" eaLnBrk="1" hangingPunct="1">
              <a:lnSpc>
                <a:spcPct val="80000"/>
              </a:lnSpc>
              <a:defRPr/>
            </a:pPr>
            <a:r>
              <a:rPr lang="en-US" dirty="0" smtClean="0">
                <a:sym typeface="Symbol" charset="0"/>
              </a:rPr>
              <a:t>diffusion coefficients</a:t>
            </a:r>
            <a:endParaRPr lang="es-ES" dirty="0" smtClean="0">
              <a:sym typeface="Symbol" charset="0"/>
            </a:endParaRPr>
          </a:p>
          <a:p>
            <a:pPr marL="518465" lvl="1" indent="-172822" defTabSz="829544" eaLnBrk="1" hangingPunct="1">
              <a:lnSpc>
                <a:spcPct val="80000"/>
              </a:lnSpc>
              <a:defRPr/>
            </a:pPr>
            <a:r>
              <a:rPr lang="en-US" dirty="0" smtClean="0">
                <a:sym typeface="Symbol" charset="0"/>
              </a:rPr>
              <a:t>Structural information (RDF</a:t>
            </a:r>
            <a:r>
              <a:rPr lang="ja-JP" altLang="en-US" dirty="0" smtClean="0">
                <a:latin typeface="Arial"/>
                <a:sym typeface="Symbol" charset="0"/>
              </a:rPr>
              <a:t>’</a:t>
            </a:r>
            <a:r>
              <a:rPr lang="en-US" dirty="0" smtClean="0">
                <a:sym typeface="Symbol" charset="0"/>
              </a:rPr>
              <a:t>s,) </a:t>
            </a:r>
            <a:endParaRPr lang="es-ES" dirty="0" smtClean="0">
              <a:sym typeface="Symbol" charset="0"/>
            </a:endParaRPr>
          </a:p>
          <a:p>
            <a:pPr marL="518465" lvl="1" indent="-172822" defTabSz="829544" eaLnBrk="1" hangingPunct="1">
              <a:lnSpc>
                <a:spcPct val="80000"/>
              </a:lnSpc>
              <a:defRPr/>
            </a:pPr>
            <a:r>
              <a:rPr lang="es-ES" dirty="0" smtClean="0">
                <a:sym typeface="Symbol" charset="0"/>
              </a:rPr>
              <a:t>F</a:t>
            </a:r>
            <a:r>
              <a:rPr lang="en-US" dirty="0" err="1" smtClean="0">
                <a:sym typeface="Symbol" charset="0"/>
              </a:rPr>
              <a:t>ree</a:t>
            </a:r>
            <a:r>
              <a:rPr lang="en-US" dirty="0" smtClean="0">
                <a:sym typeface="Symbol" charset="0"/>
              </a:rPr>
              <a:t> energies / phase transformations (very hard!)</a:t>
            </a:r>
            <a:endParaRPr lang="es-ES" dirty="0" smtClean="0"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cs typeface="+mn-cs"/>
              <a:sym typeface="Symbol" charset="0"/>
            </a:endParaRPr>
          </a:p>
          <a:p>
            <a:pPr marL="172822" indent="-172822" defTabSz="829544" eaLnBrk="1" hangingPunct="1">
              <a:lnSpc>
                <a:spcPct val="80000"/>
              </a:lnSpc>
              <a:defRPr/>
            </a:pPr>
            <a:r>
              <a:rPr lang="en-US" sz="1800" i="1" dirty="0" smtClean="0">
                <a:cs typeface="+mn-cs"/>
                <a:sym typeface="Symbol" charset="0"/>
              </a:rPr>
              <a:t>Is your result statistically significant?</a:t>
            </a:r>
            <a:endParaRPr lang="en-US" sz="1800" dirty="0" smtClean="0">
              <a:cs typeface="+mn-cs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How to run a Molecular Dynamic in Siesta:             the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algorithm (NVE-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microcanonical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ensemble)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143000" y="990601"/>
            <a:ext cx="6858000" cy="5691716"/>
            <a:chOff x="1143000" y="1066800"/>
            <a:chExt cx="6858000" cy="5691716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143000" y="1066800"/>
              <a:ext cx="6858000" cy="5638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5" name="Imagen 4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142999"/>
              <a:ext cx="6400800" cy="56155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0" y="0"/>
            <a:ext cx="7593013" cy="9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Computing the instantaneous temperature, kinetic energy and total energy </a:t>
            </a:r>
          </a:p>
        </p:txBody>
      </p:sp>
      <p:pic>
        <p:nvPicPr>
          <p:cNvPr id="35842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725613"/>
            <a:ext cx="2778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543800" cy="9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Equations of motion for atomic systems in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cartesian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coordinates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838200" y="953869"/>
            <a:ext cx="7391400" cy="646331"/>
            <a:chOff x="838200" y="762000"/>
            <a:chExt cx="7391400" cy="646331"/>
          </a:xfrm>
        </p:grpSpPr>
        <p:sp>
          <p:nvSpPr>
            <p:cNvPr id="2" name="CuadroTexto 1"/>
            <p:cNvSpPr txBox="1"/>
            <p:nvPr/>
          </p:nvSpPr>
          <p:spPr>
            <a:xfrm>
              <a:off x="838200" y="762000"/>
              <a:ext cx="739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Classical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motion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dirty="0" smtClean="0">
                  <a:solidFill>
                    <a:schemeClr val="bg1"/>
                  </a:solidFill>
                </a:rPr>
                <a:t> of       </a:t>
              </a:r>
              <a:r>
                <a:rPr lang="es-ES" dirty="0" err="1" smtClean="0">
                  <a:solidFill>
                    <a:schemeClr val="bg1"/>
                  </a:solidFill>
                </a:rPr>
                <a:t>molecules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interacting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via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potential</a:t>
              </a:r>
              <a:r>
                <a:rPr lang="es-ES" dirty="0" smtClean="0">
                  <a:solidFill>
                    <a:schemeClr val="bg1"/>
                  </a:solidFill>
                </a:rPr>
                <a:t>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8974" y="778801"/>
              <a:ext cx="374226" cy="28799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1087438"/>
              <a:ext cx="315593" cy="288000"/>
            </a:xfrm>
            <a:prstGeom prst="rect">
              <a:avLst/>
            </a:prstGeom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750" y="3090000"/>
            <a:ext cx="1680000" cy="72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1350" y="495527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also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aplies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center of </a:t>
            </a:r>
            <a:r>
              <a:rPr lang="es-ES" dirty="0" err="1" smtClean="0">
                <a:solidFill>
                  <a:schemeClr val="bg1"/>
                </a:solidFill>
              </a:rPr>
              <a:t>mass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motion</a:t>
            </a:r>
            <a:r>
              <a:rPr lang="es-ES" dirty="0" smtClean="0">
                <a:solidFill>
                  <a:schemeClr val="bg1"/>
                </a:solidFill>
              </a:rPr>
              <a:t> of a </a:t>
            </a:r>
            <a:r>
              <a:rPr lang="es-ES" dirty="0" err="1" smtClean="0">
                <a:solidFill>
                  <a:schemeClr val="bg1"/>
                </a:solidFill>
              </a:rPr>
              <a:t>molecule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begin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total </a:t>
            </a:r>
            <a:r>
              <a:rPr lang="es-ES" dirty="0" err="1" smtClean="0">
                <a:solidFill>
                  <a:schemeClr val="bg1"/>
                </a:solidFill>
              </a:rPr>
              <a:t>external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acting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it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How to run a Molecular Dynamic in Siesta:             the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algorithm (NVE-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microcanonical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ensemble)</a:t>
            </a: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916113"/>
            <a:ext cx="30194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3732213" y="3862388"/>
            <a:ext cx="194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>
            <a:spAutoFit/>
          </a:bodyPr>
          <a:lstStyle/>
          <a:p>
            <a:pPr eaLnBrk="0" hangingPunct="0">
              <a:defRPr/>
            </a:pPr>
            <a:r>
              <a:rPr lang="en-US" sz="1600" b="0" dirty="0">
                <a:solidFill>
                  <a:srgbClr val="FFFFFF"/>
                </a:solidFill>
                <a:latin typeface="Arial Unicode MS" charset="0"/>
              </a:rPr>
              <a:t>Maxwell-Boltzmann</a:t>
            </a:r>
            <a:endParaRPr lang="en-US" sz="2200" b="0" dirty="0">
              <a:solidFill>
                <a:srgbClr val="FFFFFF"/>
              </a:solidFill>
              <a:latin typeface="Arial Unicode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4512" y="1062038"/>
            <a:ext cx="2503487" cy="409575"/>
          </a:xfrm>
        </p:spPr>
        <p:txBody>
          <a:bodyPr/>
          <a:lstStyle/>
          <a:p>
            <a:pPr marL="342763" indent="-342763" defTabSz="914515" eaLnBrk="1" hangingPunct="1">
              <a:buFontTx/>
              <a:buNone/>
              <a:defRPr/>
            </a:pPr>
            <a:r>
              <a:rPr lang="en-US" sz="2000" dirty="0" err="1" smtClean="0">
                <a:solidFill>
                  <a:srgbClr val="00FFFF"/>
                </a:solidFill>
                <a:cs typeface="+mn-cs"/>
                <a:sym typeface="Symbol" charset="0"/>
              </a:rPr>
              <a:t>SystemLabel.MDE</a:t>
            </a:r>
            <a:r>
              <a:rPr lang="en-US" sz="2000" dirty="0" smtClean="0">
                <a:solidFill>
                  <a:srgbClr val="00FFFF"/>
                </a:solidFill>
                <a:cs typeface="+mn-cs"/>
                <a:sym typeface="Symbol" charset="0"/>
              </a:rPr>
              <a:t>			</a:t>
            </a:r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0" y="0"/>
            <a:ext cx="9067800" cy="9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Output of a Molecular Dynamic in Siesta:                the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algorithm (NVE-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microcanonical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ensemble)</a:t>
            </a: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3460750" y="863600"/>
            <a:ext cx="2863850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Conserved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quantity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4906963" y="1268413"/>
            <a:ext cx="0" cy="360362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600200" y="1905000"/>
            <a:ext cx="6096000" cy="4495800"/>
            <a:chOff x="1600200" y="1905000"/>
            <a:chExt cx="6096000" cy="44958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600200" y="1905000"/>
              <a:ext cx="6096000" cy="449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905000"/>
              <a:ext cx="6096000" cy="4452873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1219200" y="64886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Example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MgCoO</a:t>
            </a:r>
            <a:r>
              <a:rPr lang="es-ES" baseline="-25000" dirty="0" smtClean="0">
                <a:solidFill>
                  <a:schemeClr val="bg1"/>
                </a:solidFill>
              </a:rPr>
              <a:t>3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rhombohedral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structure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0"/>
            <a:ext cx="8061325" cy="5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Output of a Molecular Dynamic in Siesta:</a:t>
            </a: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376237" y="1371600"/>
            <a:ext cx="8455025" cy="229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/>
          <a:p>
            <a:pPr defTabSz="914515">
              <a:defRPr/>
            </a:pPr>
            <a:r>
              <a:rPr lang="en-US" dirty="0" err="1">
                <a:solidFill>
                  <a:srgbClr val="00FFFF"/>
                </a:solidFill>
                <a:cs typeface="+mn-cs"/>
                <a:sym typeface="Symbol" charset="0"/>
              </a:rPr>
              <a:t>SystemLabel.MD</a:t>
            </a:r>
            <a:r>
              <a:rPr lang="en-US" dirty="0">
                <a:solidFill>
                  <a:srgbClr val="00FFFF"/>
                </a:solidFill>
                <a:cs typeface="+mn-cs"/>
                <a:sym typeface="Symbol" charset="0"/>
              </a:rPr>
              <a:t> 	</a:t>
            </a:r>
            <a:r>
              <a:rPr lang="en-US" dirty="0" smtClean="0">
                <a:solidFill>
                  <a:srgbClr val="FFFFFF"/>
                </a:solidFill>
                <a:cs typeface="+mn-cs"/>
                <a:sym typeface="Symbol" charset="0"/>
              </a:rPr>
              <a:t>Atomic coordinates and velocities </a:t>
            </a:r>
          </a:p>
          <a:p>
            <a:pPr defTabSz="914515">
              <a:defRPr/>
            </a:pPr>
            <a:r>
              <a:rPr lang="en-US" dirty="0">
                <a:solidFill>
                  <a:srgbClr val="FFFFFF"/>
                </a:solidFill>
                <a:cs typeface="+mn-cs"/>
                <a:sym typeface="Symbol" charset="0"/>
              </a:rPr>
              <a:t>	</a:t>
            </a:r>
            <a:r>
              <a:rPr lang="en-US" dirty="0" smtClean="0">
                <a:solidFill>
                  <a:srgbClr val="FFFFFF"/>
                </a:solidFill>
                <a:cs typeface="+mn-cs"/>
                <a:sym typeface="Symbol" charset="0"/>
              </a:rPr>
              <a:t>		(and lattice vectors and their time derivatives if the</a:t>
            </a:r>
          </a:p>
          <a:p>
            <a:pPr defTabSz="914515">
              <a:defRPr/>
            </a:pPr>
            <a:r>
              <a:rPr lang="en-US" dirty="0">
                <a:solidFill>
                  <a:srgbClr val="FFFFFF"/>
                </a:solidFill>
                <a:cs typeface="+mn-cs"/>
                <a:sym typeface="Symbol" charset="0"/>
              </a:rPr>
              <a:t>	</a:t>
            </a:r>
            <a:r>
              <a:rPr lang="en-US" dirty="0" smtClean="0">
                <a:solidFill>
                  <a:srgbClr val="FFFFFF"/>
                </a:solidFill>
                <a:cs typeface="+mn-cs"/>
                <a:sym typeface="Symbol" charset="0"/>
              </a:rPr>
              <a:t>		 dynamics implies variable cell).</a:t>
            </a:r>
          </a:p>
          <a:p>
            <a:pPr defTabSz="914515">
              <a:defRPr/>
            </a:pPr>
            <a:r>
              <a:rPr lang="en-US" dirty="0">
                <a:solidFill>
                  <a:srgbClr val="00FFFF"/>
                </a:solidFill>
                <a:cs typeface="+mn-cs"/>
                <a:sym typeface="Symbol" charset="0"/>
              </a:rPr>
              <a:t>	</a:t>
            </a:r>
            <a:r>
              <a:rPr lang="en-US" dirty="0" smtClean="0">
                <a:solidFill>
                  <a:srgbClr val="00FFFF"/>
                </a:solidFill>
                <a:cs typeface="+mn-cs"/>
                <a:sym typeface="Symbol" charset="0"/>
              </a:rPr>
              <a:t>		</a:t>
            </a:r>
            <a:r>
              <a:rPr lang="en-US" dirty="0" smtClean="0">
                <a:solidFill>
                  <a:schemeClr val="bg1"/>
                </a:solidFill>
                <a:cs typeface="+mn-cs"/>
                <a:sym typeface="Symbol" charset="0"/>
              </a:rPr>
              <a:t>(</a:t>
            </a:r>
            <a:r>
              <a:rPr lang="en-US" dirty="0">
                <a:solidFill>
                  <a:schemeClr val="bg1"/>
                </a:solidFill>
                <a:cs typeface="+mn-cs"/>
                <a:sym typeface="Symbol" charset="0"/>
              </a:rPr>
              <a:t>unformatted; post-process with </a:t>
            </a:r>
            <a:r>
              <a:rPr lang="en-US" dirty="0" err="1">
                <a:solidFill>
                  <a:schemeClr val="bg1"/>
                </a:solidFill>
                <a:cs typeface="+mn-cs"/>
                <a:sym typeface="Symbol" charset="0"/>
              </a:rPr>
              <a:t>iomd.F</a:t>
            </a:r>
            <a:r>
              <a:rPr lang="en-US" dirty="0" smtClean="0">
                <a:solidFill>
                  <a:schemeClr val="bg1"/>
                </a:solidFill>
                <a:cs typeface="+mn-cs"/>
                <a:sym typeface="Symbol" charset="0"/>
              </a:rPr>
              <a:t>)</a:t>
            </a:r>
          </a:p>
          <a:p>
            <a:pPr defTabSz="914515">
              <a:defRPr/>
            </a:pPr>
            <a:r>
              <a:rPr lang="en-US" dirty="0" err="1" smtClean="0">
                <a:solidFill>
                  <a:srgbClr val="00FFFF"/>
                </a:solidFill>
                <a:cs typeface="+mn-cs"/>
                <a:sym typeface="Symbol" charset="0"/>
              </a:rPr>
              <a:t>SystemLabel.MDE</a:t>
            </a:r>
            <a:r>
              <a:rPr lang="en-US" dirty="0" smtClean="0">
                <a:solidFill>
                  <a:schemeClr val="bg1"/>
                </a:solidFill>
                <a:cs typeface="+mn-cs"/>
                <a:sym typeface="Symbol" charset="0"/>
              </a:rPr>
              <a:t>	shorter description of the run, with energy, 			temperature, etc. per time step</a:t>
            </a:r>
            <a:endParaRPr lang="en-US" dirty="0">
              <a:solidFill>
                <a:schemeClr val="bg1"/>
              </a:solidFill>
              <a:cs typeface="+mn-cs"/>
              <a:sym typeface="Symbol" charset="0"/>
            </a:endParaRPr>
          </a:p>
          <a:p>
            <a:pPr defTabSz="914515">
              <a:defRPr/>
            </a:pPr>
            <a:r>
              <a:rPr lang="en-US" dirty="0" err="1">
                <a:solidFill>
                  <a:srgbClr val="00FFFF"/>
                </a:solidFill>
                <a:cs typeface="+mn-cs"/>
                <a:sym typeface="Symbol" charset="0"/>
              </a:rPr>
              <a:t>SystemLabel.ANI</a:t>
            </a:r>
            <a:r>
              <a:rPr lang="en-US" dirty="0">
                <a:cs typeface="+mn-cs"/>
                <a:sym typeface="Symbol" charset="0"/>
              </a:rPr>
              <a:t> 	</a:t>
            </a:r>
            <a:r>
              <a:rPr lang="en-US" dirty="0">
                <a:solidFill>
                  <a:schemeClr val="bg1"/>
                </a:solidFill>
                <a:cs typeface="+mn-cs"/>
                <a:sym typeface="Symbol" charset="0"/>
              </a:rPr>
              <a:t>(contains the coordinates of every Molecular 				Dynamics step in xyz format)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9600" y="495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These</a:t>
            </a:r>
            <a:r>
              <a:rPr lang="es-ES" dirty="0" smtClean="0">
                <a:solidFill>
                  <a:schemeClr val="bg1"/>
                </a:solidFill>
              </a:rPr>
              <a:t> files are </a:t>
            </a:r>
            <a:r>
              <a:rPr lang="es-ES" dirty="0" err="1" smtClean="0">
                <a:solidFill>
                  <a:schemeClr val="bg1"/>
                </a:solidFill>
              </a:rPr>
              <a:t>accumulative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even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different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runs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Remember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delete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previous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you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not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interested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err="1">
                <a:solidFill>
                  <a:schemeClr val="bg1"/>
                </a:solidFill>
              </a:rPr>
              <a:t>m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0"/>
            <a:ext cx="8061325" cy="5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Check conservation of energy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6200" y="8292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endParaRPr lang="es-ES" dirty="0" smtClean="0">
              <a:solidFill>
                <a:srgbClr val="00FFFF"/>
              </a:solidFill>
            </a:endParaRP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>
                <a:solidFill>
                  <a:srgbClr val="00FFFF"/>
                </a:solidFill>
              </a:rPr>
              <a:t>&gt; </a:t>
            </a:r>
            <a:r>
              <a:rPr lang="es-ES" dirty="0" err="1">
                <a:solidFill>
                  <a:srgbClr val="00FFFF"/>
                </a:solidFill>
              </a:rPr>
              <a:t>plot</a:t>
            </a:r>
            <a:r>
              <a:rPr lang="es-ES" dirty="0">
                <a:solidFill>
                  <a:srgbClr val="00FFFF"/>
                </a:solidFill>
              </a:rPr>
              <a:t> "</a:t>
            </a:r>
            <a:r>
              <a:rPr lang="es-ES" dirty="0" err="1">
                <a:solidFill>
                  <a:srgbClr val="00FFFF"/>
                </a:solidFill>
              </a:rPr>
              <a:t>md_verlet.MDE</a:t>
            </a:r>
            <a:r>
              <a:rPr lang="es-ES" dirty="0">
                <a:solidFill>
                  <a:srgbClr val="00FFFF"/>
                </a:solidFill>
              </a:rPr>
              <a:t>" </a:t>
            </a:r>
            <a:r>
              <a:rPr lang="es-ES" dirty="0" err="1">
                <a:solidFill>
                  <a:srgbClr val="00FFFF"/>
                </a:solidFill>
              </a:rPr>
              <a:t>using</a:t>
            </a:r>
            <a:r>
              <a:rPr lang="es-ES" dirty="0">
                <a:solidFill>
                  <a:srgbClr val="00FFFF"/>
                </a:solidFill>
              </a:rPr>
              <a:t> 1:3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lines</a:t>
            </a:r>
            <a:r>
              <a:rPr lang="es-ES" dirty="0">
                <a:solidFill>
                  <a:srgbClr val="00FFFF"/>
                </a:solidFill>
              </a:rPr>
              <a:t>, "</a:t>
            </a:r>
            <a:r>
              <a:rPr lang="es-ES" dirty="0" err="1">
                <a:solidFill>
                  <a:srgbClr val="00FFFF"/>
                </a:solidFill>
              </a:rPr>
              <a:t>md_verlet.MDE</a:t>
            </a:r>
            <a:r>
              <a:rPr lang="es-ES" dirty="0">
                <a:solidFill>
                  <a:srgbClr val="00FFFF"/>
                </a:solidFill>
              </a:rPr>
              <a:t>" </a:t>
            </a:r>
            <a:r>
              <a:rPr lang="es-ES" dirty="0" err="1">
                <a:solidFill>
                  <a:srgbClr val="00FFFF"/>
                </a:solidFill>
              </a:rPr>
              <a:t>using</a:t>
            </a:r>
            <a:r>
              <a:rPr lang="es-ES" dirty="0">
                <a:solidFill>
                  <a:srgbClr val="00FFFF"/>
                </a:solidFill>
              </a:rPr>
              <a:t> 1:4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lines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" y="58674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set terminal </a:t>
            </a:r>
            <a:r>
              <a:rPr lang="es-ES" dirty="0" err="1" smtClean="0">
                <a:solidFill>
                  <a:srgbClr val="00FFFF"/>
                </a:solidFill>
              </a:rPr>
              <a:t>postscript</a:t>
            </a:r>
            <a:r>
              <a:rPr lang="es-ES" dirty="0" smtClean="0">
                <a:solidFill>
                  <a:srgbClr val="00FFFF"/>
                </a:solidFill>
              </a:rPr>
              <a:t> color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set output “</a:t>
            </a:r>
            <a:r>
              <a:rPr lang="es-ES" dirty="0" err="1" smtClean="0">
                <a:solidFill>
                  <a:srgbClr val="00FFFF"/>
                </a:solidFill>
              </a:rPr>
              <a:t>energy.ps</a:t>
            </a:r>
            <a:r>
              <a:rPr lang="es-ES" dirty="0" smtClean="0">
                <a:solidFill>
                  <a:srgbClr val="00FFFF"/>
                </a:solidFill>
              </a:rPr>
              <a:t>”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</a:t>
            </a:r>
            <a:r>
              <a:rPr lang="es-ES" dirty="0" err="1" smtClean="0">
                <a:solidFill>
                  <a:srgbClr val="00FFFF"/>
                </a:solidFill>
              </a:rPr>
              <a:t>replot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905000" y="1828800"/>
            <a:ext cx="5181600" cy="3886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7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Length</a:t>
            </a:r>
            <a:r>
              <a:rPr lang="es-ES" dirty="0" smtClean="0">
                <a:solidFill>
                  <a:schemeClr val="bg1"/>
                </a:solidFill>
              </a:rPr>
              <a:t> of time </a:t>
            </a:r>
            <a:r>
              <a:rPr lang="es-ES" dirty="0" err="1" smtClean="0">
                <a:solidFill>
                  <a:schemeClr val="bg1"/>
                </a:solidFill>
              </a:rPr>
              <a:t>step</a:t>
            </a:r>
            <a:r>
              <a:rPr lang="es-ES" dirty="0" smtClean="0">
                <a:solidFill>
                  <a:schemeClr val="bg1"/>
                </a:solidFill>
              </a:rPr>
              <a:t>: 3 </a:t>
            </a:r>
            <a:r>
              <a:rPr lang="es-ES" dirty="0" err="1" smtClean="0">
                <a:solidFill>
                  <a:schemeClr val="bg1"/>
                </a:solidFill>
              </a:rPr>
              <a:t>fs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78" y="1828800"/>
            <a:ext cx="5146543" cy="388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209105" y="31430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Compare: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Total </a:t>
            </a:r>
            <a:r>
              <a:rPr lang="es-ES" dirty="0" err="1" smtClean="0">
                <a:solidFill>
                  <a:srgbClr val="FF0000"/>
                </a:solidFill>
              </a:rPr>
              <a:t>energy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>
                <a:solidFill>
                  <a:srgbClr val="FFFFFF"/>
                </a:solidFill>
              </a:rPr>
              <a:t>with</a:t>
            </a:r>
            <a:endParaRPr lang="es-ES" dirty="0" smtClean="0">
              <a:solidFill>
                <a:srgbClr val="FFFFFF"/>
              </a:solidFill>
            </a:endParaRPr>
          </a:p>
          <a:p>
            <a:r>
              <a:rPr lang="es-ES" dirty="0" smtClean="0">
                <a:solidFill>
                  <a:srgbClr val="008000"/>
                </a:solidFill>
              </a:rPr>
              <a:t>KS </a:t>
            </a:r>
            <a:r>
              <a:rPr lang="es-ES" dirty="0" err="1" smtClean="0">
                <a:solidFill>
                  <a:srgbClr val="008000"/>
                </a:solidFill>
              </a:rPr>
              <a:t>energy</a:t>
            </a:r>
            <a:endParaRPr lang="es-E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2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0"/>
            <a:ext cx="8061325" cy="5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Check conservation of energy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6200" y="8292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endParaRPr lang="es-ES" dirty="0" smtClean="0">
              <a:solidFill>
                <a:srgbClr val="00FFFF"/>
              </a:solidFill>
            </a:endParaRP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>
                <a:solidFill>
                  <a:srgbClr val="00FFFF"/>
                </a:solidFill>
              </a:rPr>
              <a:t>&gt; </a:t>
            </a:r>
            <a:r>
              <a:rPr lang="es-ES" dirty="0" err="1">
                <a:solidFill>
                  <a:srgbClr val="00FFFF"/>
                </a:solidFill>
              </a:rPr>
              <a:t>plot</a:t>
            </a:r>
            <a:r>
              <a:rPr lang="es-ES" dirty="0">
                <a:solidFill>
                  <a:srgbClr val="00FFFF"/>
                </a:solidFill>
              </a:rPr>
              <a:t> "</a:t>
            </a:r>
            <a:r>
              <a:rPr lang="es-ES" dirty="0" err="1">
                <a:solidFill>
                  <a:srgbClr val="00FFFF"/>
                </a:solidFill>
              </a:rPr>
              <a:t>md_verlet.MDE</a:t>
            </a:r>
            <a:r>
              <a:rPr lang="es-ES" dirty="0">
                <a:solidFill>
                  <a:srgbClr val="00FFFF"/>
                </a:solidFill>
              </a:rPr>
              <a:t>" </a:t>
            </a:r>
            <a:r>
              <a:rPr lang="es-ES" dirty="0" err="1">
                <a:solidFill>
                  <a:srgbClr val="00FFFF"/>
                </a:solidFill>
              </a:rPr>
              <a:t>using</a:t>
            </a:r>
            <a:r>
              <a:rPr lang="es-ES" dirty="0">
                <a:solidFill>
                  <a:srgbClr val="00FFFF"/>
                </a:solidFill>
              </a:rPr>
              <a:t> 1:3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lines</a:t>
            </a:r>
            <a:r>
              <a:rPr lang="es-ES" dirty="0">
                <a:solidFill>
                  <a:srgbClr val="00FFFF"/>
                </a:solidFill>
              </a:rPr>
              <a:t>, "</a:t>
            </a:r>
            <a:r>
              <a:rPr lang="es-ES" dirty="0" err="1">
                <a:solidFill>
                  <a:srgbClr val="00FFFF"/>
                </a:solidFill>
              </a:rPr>
              <a:t>md_verlet.MDE</a:t>
            </a:r>
            <a:r>
              <a:rPr lang="es-ES" dirty="0">
                <a:solidFill>
                  <a:srgbClr val="00FFFF"/>
                </a:solidFill>
              </a:rPr>
              <a:t>" </a:t>
            </a:r>
            <a:r>
              <a:rPr lang="es-ES" dirty="0" err="1">
                <a:solidFill>
                  <a:srgbClr val="00FFFF"/>
                </a:solidFill>
              </a:rPr>
              <a:t>using</a:t>
            </a:r>
            <a:r>
              <a:rPr lang="es-ES" dirty="0">
                <a:solidFill>
                  <a:srgbClr val="00FFFF"/>
                </a:solidFill>
              </a:rPr>
              <a:t> 1:4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lines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" y="58674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set terminal </a:t>
            </a:r>
            <a:r>
              <a:rPr lang="es-ES" dirty="0" err="1" smtClean="0">
                <a:solidFill>
                  <a:srgbClr val="00FFFF"/>
                </a:solidFill>
              </a:rPr>
              <a:t>postscript</a:t>
            </a:r>
            <a:r>
              <a:rPr lang="es-ES" dirty="0" smtClean="0">
                <a:solidFill>
                  <a:srgbClr val="00FFFF"/>
                </a:solidFill>
              </a:rPr>
              <a:t> color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set output “</a:t>
            </a:r>
            <a:r>
              <a:rPr lang="es-ES" dirty="0" err="1" smtClean="0">
                <a:solidFill>
                  <a:srgbClr val="00FFFF"/>
                </a:solidFill>
              </a:rPr>
              <a:t>energy.ps</a:t>
            </a:r>
            <a:r>
              <a:rPr lang="es-ES" dirty="0" smtClean="0">
                <a:solidFill>
                  <a:srgbClr val="00FFFF"/>
                </a:solidFill>
              </a:rPr>
              <a:t>”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</a:t>
            </a:r>
            <a:r>
              <a:rPr lang="es-ES" dirty="0" err="1" smtClean="0">
                <a:solidFill>
                  <a:srgbClr val="00FFFF"/>
                </a:solidFill>
              </a:rPr>
              <a:t>replot</a:t>
            </a:r>
            <a:endParaRPr lang="es-ES" dirty="0">
              <a:solidFill>
                <a:srgbClr val="00FFFF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905000" y="1823705"/>
            <a:ext cx="5181600" cy="3891295"/>
            <a:chOff x="1905000" y="1823705"/>
            <a:chExt cx="5181600" cy="3891295"/>
          </a:xfrm>
        </p:grpSpPr>
        <p:sp>
          <p:nvSpPr>
            <p:cNvPr id="5" name="Rectángulo 4"/>
            <p:cNvSpPr/>
            <p:nvPr/>
          </p:nvSpPr>
          <p:spPr bwMode="auto">
            <a:xfrm>
              <a:off x="1905000" y="1828800"/>
              <a:ext cx="5181600" cy="3886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" name="Imagen 3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000" y="1823705"/>
              <a:ext cx="5138600" cy="3891295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2667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Length</a:t>
            </a:r>
            <a:r>
              <a:rPr lang="es-ES" dirty="0" smtClean="0">
                <a:solidFill>
                  <a:schemeClr val="bg1"/>
                </a:solidFill>
              </a:rPr>
              <a:t> of time </a:t>
            </a:r>
            <a:r>
              <a:rPr lang="es-ES" dirty="0" err="1" smtClean="0">
                <a:solidFill>
                  <a:schemeClr val="bg1"/>
                </a:solidFill>
              </a:rPr>
              <a:t>step</a:t>
            </a:r>
            <a:r>
              <a:rPr lang="es-ES" dirty="0" smtClean="0">
                <a:solidFill>
                  <a:schemeClr val="bg1"/>
                </a:solidFill>
              </a:rPr>
              <a:t>: 1 </a:t>
            </a:r>
            <a:r>
              <a:rPr lang="es-ES" dirty="0" err="1" smtClean="0">
                <a:solidFill>
                  <a:schemeClr val="bg1"/>
                </a:solidFill>
              </a:rPr>
              <a:t>fs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09105" y="31430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Compare: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Total </a:t>
            </a:r>
            <a:r>
              <a:rPr lang="es-ES" dirty="0" err="1" smtClean="0">
                <a:solidFill>
                  <a:srgbClr val="FF0000"/>
                </a:solidFill>
              </a:rPr>
              <a:t>energy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>
                <a:solidFill>
                  <a:srgbClr val="FFFFFF"/>
                </a:solidFill>
              </a:rPr>
              <a:t>with</a:t>
            </a:r>
            <a:endParaRPr lang="es-ES" dirty="0" smtClean="0">
              <a:solidFill>
                <a:srgbClr val="FFFFFF"/>
              </a:solidFill>
            </a:endParaRPr>
          </a:p>
          <a:p>
            <a:r>
              <a:rPr lang="es-ES" dirty="0" smtClean="0">
                <a:solidFill>
                  <a:srgbClr val="008000"/>
                </a:solidFill>
              </a:rPr>
              <a:t>KS </a:t>
            </a:r>
            <a:r>
              <a:rPr lang="es-ES" dirty="0" err="1" smtClean="0">
                <a:solidFill>
                  <a:srgbClr val="008000"/>
                </a:solidFill>
              </a:rPr>
              <a:t>energy</a:t>
            </a:r>
            <a:endParaRPr lang="es-E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2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0"/>
            <a:ext cx="8061325" cy="5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Check conservation of energy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6200" y="8292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endParaRPr lang="es-ES" dirty="0" smtClean="0">
              <a:solidFill>
                <a:srgbClr val="00FFFF"/>
              </a:solidFill>
            </a:endParaRP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>
                <a:solidFill>
                  <a:srgbClr val="00FFFF"/>
                </a:solidFill>
              </a:rPr>
              <a:t>&gt; </a:t>
            </a:r>
            <a:r>
              <a:rPr lang="es-ES" dirty="0" err="1">
                <a:solidFill>
                  <a:srgbClr val="00FFFF"/>
                </a:solidFill>
              </a:rPr>
              <a:t>plot</a:t>
            </a:r>
            <a:r>
              <a:rPr lang="es-ES" dirty="0">
                <a:solidFill>
                  <a:srgbClr val="00FFFF"/>
                </a:solidFill>
              </a:rPr>
              <a:t> "</a:t>
            </a:r>
            <a:r>
              <a:rPr lang="es-ES" dirty="0" err="1">
                <a:solidFill>
                  <a:srgbClr val="00FFFF"/>
                </a:solidFill>
              </a:rPr>
              <a:t>md_verlet.MDE</a:t>
            </a:r>
            <a:r>
              <a:rPr lang="es-ES" dirty="0">
                <a:solidFill>
                  <a:srgbClr val="00FFFF"/>
                </a:solidFill>
              </a:rPr>
              <a:t>" </a:t>
            </a:r>
            <a:r>
              <a:rPr lang="es-ES" dirty="0" err="1">
                <a:solidFill>
                  <a:srgbClr val="00FFFF"/>
                </a:solidFill>
              </a:rPr>
              <a:t>using</a:t>
            </a:r>
            <a:r>
              <a:rPr lang="es-ES" dirty="0">
                <a:solidFill>
                  <a:srgbClr val="00FFFF"/>
                </a:solidFill>
              </a:rPr>
              <a:t> 1:3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lines</a:t>
            </a:r>
            <a:r>
              <a:rPr lang="es-ES" dirty="0">
                <a:solidFill>
                  <a:srgbClr val="00FFFF"/>
                </a:solidFill>
              </a:rPr>
              <a:t>, "</a:t>
            </a:r>
            <a:r>
              <a:rPr lang="es-ES" dirty="0" err="1">
                <a:solidFill>
                  <a:srgbClr val="00FFFF"/>
                </a:solidFill>
              </a:rPr>
              <a:t>md_verlet.MDE</a:t>
            </a:r>
            <a:r>
              <a:rPr lang="es-ES" dirty="0">
                <a:solidFill>
                  <a:srgbClr val="00FFFF"/>
                </a:solidFill>
              </a:rPr>
              <a:t>" </a:t>
            </a:r>
            <a:r>
              <a:rPr lang="es-ES" dirty="0" err="1">
                <a:solidFill>
                  <a:srgbClr val="00FFFF"/>
                </a:solidFill>
              </a:rPr>
              <a:t>using</a:t>
            </a:r>
            <a:r>
              <a:rPr lang="es-ES" dirty="0">
                <a:solidFill>
                  <a:srgbClr val="00FFFF"/>
                </a:solidFill>
              </a:rPr>
              <a:t> 1:4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lines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" y="58674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set terminal </a:t>
            </a:r>
            <a:r>
              <a:rPr lang="es-ES" dirty="0" err="1" smtClean="0">
                <a:solidFill>
                  <a:srgbClr val="00FFFF"/>
                </a:solidFill>
              </a:rPr>
              <a:t>postscript</a:t>
            </a:r>
            <a:r>
              <a:rPr lang="es-ES" dirty="0" smtClean="0">
                <a:solidFill>
                  <a:srgbClr val="00FFFF"/>
                </a:solidFill>
              </a:rPr>
              <a:t> color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set output “</a:t>
            </a:r>
            <a:r>
              <a:rPr lang="es-ES" dirty="0" err="1" smtClean="0">
                <a:solidFill>
                  <a:srgbClr val="00FFFF"/>
                </a:solidFill>
              </a:rPr>
              <a:t>energy.ps</a:t>
            </a:r>
            <a:r>
              <a:rPr lang="es-ES" dirty="0" smtClean="0">
                <a:solidFill>
                  <a:srgbClr val="00FFFF"/>
                </a:solidFill>
              </a:rPr>
              <a:t>”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</a:t>
            </a:r>
            <a:r>
              <a:rPr lang="es-ES" dirty="0" err="1" smtClean="0">
                <a:solidFill>
                  <a:srgbClr val="00FFFF"/>
                </a:solidFill>
              </a:rPr>
              <a:t>replot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905000" y="1828800"/>
            <a:ext cx="5181600" cy="3886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7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Length</a:t>
            </a:r>
            <a:r>
              <a:rPr lang="es-ES" dirty="0" smtClean="0">
                <a:solidFill>
                  <a:schemeClr val="bg1"/>
                </a:solidFill>
              </a:rPr>
              <a:t> of time </a:t>
            </a:r>
            <a:r>
              <a:rPr lang="es-ES" dirty="0" err="1" smtClean="0">
                <a:solidFill>
                  <a:schemeClr val="bg1"/>
                </a:solidFill>
              </a:rPr>
              <a:t>step</a:t>
            </a:r>
            <a:r>
              <a:rPr lang="es-ES" dirty="0" smtClean="0">
                <a:solidFill>
                  <a:schemeClr val="bg1"/>
                </a:solidFill>
              </a:rPr>
              <a:t>: 0.5 </a:t>
            </a:r>
            <a:r>
              <a:rPr lang="es-ES" dirty="0" err="1" smtClean="0">
                <a:solidFill>
                  <a:schemeClr val="bg1"/>
                </a:solidFill>
              </a:rPr>
              <a:t>fs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00" y="1903200"/>
            <a:ext cx="5164100" cy="388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209105" y="31430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Compare: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Total </a:t>
            </a:r>
            <a:r>
              <a:rPr lang="es-ES" dirty="0" err="1" smtClean="0">
                <a:solidFill>
                  <a:srgbClr val="FF0000"/>
                </a:solidFill>
              </a:rPr>
              <a:t>energy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>
                <a:solidFill>
                  <a:srgbClr val="FFFFFF"/>
                </a:solidFill>
              </a:rPr>
              <a:t>with</a:t>
            </a:r>
            <a:endParaRPr lang="es-ES" dirty="0" smtClean="0">
              <a:solidFill>
                <a:srgbClr val="FFFFFF"/>
              </a:solidFill>
            </a:endParaRPr>
          </a:p>
          <a:p>
            <a:r>
              <a:rPr lang="es-ES" dirty="0" smtClean="0">
                <a:solidFill>
                  <a:srgbClr val="008000"/>
                </a:solidFill>
              </a:rPr>
              <a:t>KS </a:t>
            </a:r>
            <a:r>
              <a:rPr lang="es-ES" dirty="0" err="1" smtClean="0">
                <a:solidFill>
                  <a:srgbClr val="008000"/>
                </a:solidFill>
              </a:rPr>
              <a:t>energy</a:t>
            </a:r>
            <a:endParaRPr lang="es-E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2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0"/>
            <a:ext cx="8061325" cy="5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Check conservation of energy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6200" y="8292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endParaRPr lang="es-ES" dirty="0" smtClean="0">
              <a:solidFill>
                <a:srgbClr val="00FFFF"/>
              </a:solidFill>
            </a:endParaRP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>
                <a:solidFill>
                  <a:srgbClr val="00FFFF"/>
                </a:solidFill>
              </a:rPr>
              <a:t>&gt; </a:t>
            </a:r>
            <a:r>
              <a:rPr lang="es-ES" dirty="0" err="1">
                <a:solidFill>
                  <a:srgbClr val="00FFFF"/>
                </a:solidFill>
              </a:rPr>
              <a:t>plot</a:t>
            </a:r>
            <a:r>
              <a:rPr lang="es-ES" dirty="0">
                <a:solidFill>
                  <a:srgbClr val="00FFFF"/>
                </a:solidFill>
              </a:rPr>
              <a:t> "</a:t>
            </a:r>
            <a:r>
              <a:rPr lang="es-ES" dirty="0" err="1">
                <a:solidFill>
                  <a:srgbClr val="00FFFF"/>
                </a:solidFill>
              </a:rPr>
              <a:t>md_verlet.MDE</a:t>
            </a:r>
            <a:r>
              <a:rPr lang="es-ES" dirty="0">
                <a:solidFill>
                  <a:srgbClr val="00FFFF"/>
                </a:solidFill>
              </a:rPr>
              <a:t>" </a:t>
            </a:r>
            <a:r>
              <a:rPr lang="es-ES" dirty="0" err="1">
                <a:solidFill>
                  <a:srgbClr val="00FFFF"/>
                </a:solidFill>
              </a:rPr>
              <a:t>using</a:t>
            </a:r>
            <a:r>
              <a:rPr lang="es-ES" dirty="0">
                <a:solidFill>
                  <a:srgbClr val="00FFFF"/>
                </a:solidFill>
              </a:rPr>
              <a:t> 1:3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lines</a:t>
            </a:r>
            <a:r>
              <a:rPr lang="es-ES" dirty="0">
                <a:solidFill>
                  <a:srgbClr val="00FFFF"/>
                </a:solidFill>
              </a:rPr>
              <a:t>, "</a:t>
            </a:r>
            <a:r>
              <a:rPr lang="es-ES" dirty="0" err="1">
                <a:solidFill>
                  <a:srgbClr val="00FFFF"/>
                </a:solidFill>
              </a:rPr>
              <a:t>md_verlet.MDE</a:t>
            </a:r>
            <a:r>
              <a:rPr lang="es-ES" dirty="0">
                <a:solidFill>
                  <a:srgbClr val="00FFFF"/>
                </a:solidFill>
              </a:rPr>
              <a:t>" </a:t>
            </a:r>
            <a:r>
              <a:rPr lang="es-ES" dirty="0" err="1">
                <a:solidFill>
                  <a:srgbClr val="00FFFF"/>
                </a:solidFill>
              </a:rPr>
              <a:t>using</a:t>
            </a:r>
            <a:r>
              <a:rPr lang="es-ES" dirty="0">
                <a:solidFill>
                  <a:srgbClr val="00FFFF"/>
                </a:solidFill>
              </a:rPr>
              <a:t> 1:4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lines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" y="58674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set terminal </a:t>
            </a:r>
            <a:r>
              <a:rPr lang="es-ES" dirty="0" err="1" smtClean="0">
                <a:solidFill>
                  <a:srgbClr val="00FFFF"/>
                </a:solidFill>
              </a:rPr>
              <a:t>postscript</a:t>
            </a:r>
            <a:r>
              <a:rPr lang="es-ES" dirty="0" smtClean="0">
                <a:solidFill>
                  <a:srgbClr val="00FFFF"/>
                </a:solidFill>
              </a:rPr>
              <a:t> color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set output “</a:t>
            </a:r>
            <a:r>
              <a:rPr lang="es-ES" dirty="0" err="1" smtClean="0">
                <a:solidFill>
                  <a:srgbClr val="00FFFF"/>
                </a:solidFill>
              </a:rPr>
              <a:t>energy.ps</a:t>
            </a:r>
            <a:r>
              <a:rPr lang="es-ES" dirty="0" smtClean="0">
                <a:solidFill>
                  <a:srgbClr val="00FFFF"/>
                </a:solidFill>
              </a:rPr>
              <a:t>”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 </a:t>
            </a:r>
            <a:r>
              <a:rPr lang="es-ES" dirty="0" err="1" smtClean="0">
                <a:solidFill>
                  <a:srgbClr val="00FFFF"/>
                </a:solidFill>
              </a:rPr>
              <a:t>gnuplot</a:t>
            </a:r>
            <a:r>
              <a:rPr lang="es-ES" dirty="0" smtClean="0">
                <a:solidFill>
                  <a:srgbClr val="00FFFF"/>
                </a:solidFill>
              </a:rPr>
              <a:t>&gt; </a:t>
            </a:r>
            <a:r>
              <a:rPr lang="es-ES" dirty="0" err="1" smtClean="0">
                <a:solidFill>
                  <a:srgbClr val="00FFFF"/>
                </a:solidFill>
              </a:rPr>
              <a:t>replot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905000" y="1828800"/>
            <a:ext cx="5181600" cy="3886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7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Length</a:t>
            </a:r>
            <a:r>
              <a:rPr lang="es-ES" dirty="0" smtClean="0">
                <a:solidFill>
                  <a:schemeClr val="bg1"/>
                </a:solidFill>
              </a:rPr>
              <a:t> of time </a:t>
            </a:r>
            <a:r>
              <a:rPr lang="es-ES" dirty="0" err="1" smtClean="0">
                <a:solidFill>
                  <a:schemeClr val="bg1"/>
                </a:solidFill>
              </a:rPr>
              <a:t>step</a:t>
            </a:r>
            <a:r>
              <a:rPr lang="es-ES" dirty="0" smtClean="0">
                <a:solidFill>
                  <a:schemeClr val="bg1"/>
                </a:solidFill>
              </a:rPr>
              <a:t>: 0.1 </a:t>
            </a:r>
            <a:r>
              <a:rPr lang="es-ES" dirty="0" err="1" smtClean="0">
                <a:solidFill>
                  <a:schemeClr val="bg1"/>
                </a:solidFill>
              </a:rPr>
              <a:t>fs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3200"/>
            <a:ext cx="5102537" cy="388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209105" y="31430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Compare: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Total </a:t>
            </a:r>
            <a:r>
              <a:rPr lang="es-ES" dirty="0" err="1" smtClean="0">
                <a:solidFill>
                  <a:srgbClr val="FF0000"/>
                </a:solidFill>
              </a:rPr>
              <a:t>energy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>
                <a:solidFill>
                  <a:srgbClr val="FFFFFF"/>
                </a:solidFill>
              </a:rPr>
              <a:t>with</a:t>
            </a:r>
            <a:endParaRPr lang="es-ES" dirty="0" smtClean="0">
              <a:solidFill>
                <a:srgbClr val="FFFFFF"/>
              </a:solidFill>
            </a:endParaRPr>
          </a:p>
          <a:p>
            <a:r>
              <a:rPr lang="es-ES" dirty="0" smtClean="0">
                <a:solidFill>
                  <a:srgbClr val="008000"/>
                </a:solidFill>
              </a:rPr>
              <a:t>KS </a:t>
            </a:r>
            <a:r>
              <a:rPr lang="es-ES" dirty="0" err="1" smtClean="0">
                <a:solidFill>
                  <a:srgbClr val="008000"/>
                </a:solidFill>
              </a:rPr>
              <a:t>energy</a:t>
            </a:r>
            <a:endParaRPr lang="es-E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2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0"/>
            <a:ext cx="8061325" cy="5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Check conservation of energy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914400" y="990600"/>
            <a:ext cx="7162800" cy="5410200"/>
            <a:chOff x="914400" y="990600"/>
            <a:chExt cx="7162800" cy="54102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914400" y="990600"/>
              <a:ext cx="7162800" cy="541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" name="Imagen 3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057" y="990600"/>
              <a:ext cx="7097143" cy="54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78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63588"/>
          </a:xfrm>
        </p:spPr>
        <p:txBody>
          <a:bodyPr/>
          <a:lstStyle/>
          <a:p>
            <a:pPr defTabSz="914515" eaLnBrk="1" hangingPunct="1">
              <a:defRPr/>
            </a:pPr>
            <a:r>
              <a:rPr lang="en-US" sz="2500" smtClean="0">
                <a:cs typeface="+mj-cs"/>
              </a:rPr>
              <a:t>Visualisation and Analysis</a:t>
            </a:r>
          </a:p>
        </p:txBody>
      </p:sp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6088063" y="2127250"/>
            <a:ext cx="29432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7" rIns="91432" bIns="457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chemeClr val="bg1"/>
                </a:solidFill>
              </a:rPr>
              <a:t>Molekel</a:t>
            </a:r>
          </a:p>
          <a:p>
            <a:pPr algn="ctr" eaLnBrk="0" hangingPunct="0">
              <a:defRPr/>
            </a:pPr>
            <a:r>
              <a:rPr lang="en-US" b="0" smtClean="0">
                <a:solidFill>
                  <a:srgbClr val="0000CC"/>
                </a:solidFill>
                <a:latin typeface="Textile" charset="0"/>
              </a:rPr>
              <a:t>http://www.cscs.ch/molekel</a:t>
            </a:r>
            <a:endParaRPr lang="es-ES" b="0" smtClean="0">
              <a:solidFill>
                <a:srgbClr val="0000CC"/>
              </a:solidFill>
              <a:latin typeface="Textile" charset="0"/>
            </a:endParaRPr>
          </a:p>
          <a:p>
            <a:pPr algn="ctr" eaLnBrk="0" hangingPunct="0">
              <a:defRPr/>
            </a:pPr>
            <a:endParaRPr lang="es-ES" b="0" smtClean="0">
              <a:solidFill>
                <a:srgbClr val="0000CC"/>
              </a:solidFill>
              <a:latin typeface="Textile" charset="0"/>
            </a:endParaRPr>
          </a:p>
          <a:p>
            <a:pPr algn="ctr" eaLnBrk="0" hangingPunct="0">
              <a:defRPr/>
            </a:pPr>
            <a:endParaRPr lang="es-ES" b="0" smtClean="0">
              <a:solidFill>
                <a:srgbClr val="0000CC"/>
              </a:solidFill>
              <a:latin typeface="Textile" charset="0"/>
            </a:endParaRPr>
          </a:p>
          <a:p>
            <a:pPr algn="ctr" eaLnBrk="0" hangingPunct="0">
              <a:defRPr/>
            </a:pPr>
            <a:endParaRPr lang="es-ES" b="0" smtClean="0">
              <a:latin typeface="Textile" charset="0"/>
            </a:endParaRPr>
          </a:p>
          <a:p>
            <a:pPr algn="ctr" eaLnBrk="0" hangingPunct="0">
              <a:defRPr/>
            </a:pPr>
            <a:r>
              <a:rPr lang="es-ES" smtClean="0">
                <a:solidFill>
                  <a:schemeClr val="bg1"/>
                </a:solidFill>
              </a:rPr>
              <a:t>XCRYSDEN</a:t>
            </a:r>
          </a:p>
          <a:p>
            <a:pPr algn="ctr" eaLnBrk="0" hangingPunct="0">
              <a:defRPr/>
            </a:pPr>
            <a:r>
              <a:rPr lang="en-US" b="0" smtClean="0">
                <a:solidFill>
                  <a:srgbClr val="0000CC"/>
                </a:solidFill>
                <a:latin typeface="Textile" charset="0"/>
              </a:rPr>
              <a:t>http://www.xcrysden.org/</a:t>
            </a:r>
            <a:endParaRPr lang="es-ES" b="0" smtClean="0">
              <a:solidFill>
                <a:srgbClr val="0000CC"/>
              </a:solidFill>
              <a:latin typeface="Textile" charset="0"/>
            </a:endParaRPr>
          </a:p>
          <a:p>
            <a:pPr algn="ctr" eaLnBrk="0" hangingPunct="0">
              <a:defRPr/>
            </a:pPr>
            <a:endParaRPr lang="es-ES" b="0" smtClean="0">
              <a:solidFill>
                <a:srgbClr val="0000CC"/>
              </a:solidFill>
              <a:latin typeface="Textile" charset="0"/>
            </a:endParaRPr>
          </a:p>
          <a:p>
            <a:pPr algn="ctr" eaLnBrk="0" hangingPunct="0">
              <a:defRPr/>
            </a:pPr>
            <a:endParaRPr lang="es-ES" b="0" smtClean="0">
              <a:solidFill>
                <a:srgbClr val="0000CC"/>
              </a:solidFill>
              <a:latin typeface="Textile" charset="0"/>
            </a:endParaRPr>
          </a:p>
          <a:p>
            <a:pPr algn="ctr" eaLnBrk="0" hangingPunct="0">
              <a:defRPr/>
            </a:pPr>
            <a:r>
              <a:rPr lang="es-ES" smtClean="0">
                <a:solidFill>
                  <a:schemeClr val="bg1"/>
                </a:solidFill>
              </a:rPr>
              <a:t>GDIS</a:t>
            </a:r>
          </a:p>
          <a:p>
            <a:pPr algn="ctr" eaLnBrk="0" hangingPunct="0">
              <a:defRPr/>
            </a:pPr>
            <a:r>
              <a:rPr lang="en-US" b="0" smtClean="0">
                <a:solidFill>
                  <a:srgbClr val="0000CC"/>
                </a:solidFill>
                <a:latin typeface="Arial Unicode MS" charset="0"/>
              </a:rPr>
              <a:t>http://gdis.seul.org/</a:t>
            </a:r>
            <a:endParaRPr lang="en-US" smtClean="0">
              <a:solidFill>
                <a:srgbClr val="0000CC"/>
              </a:solidFill>
              <a:latin typeface="Arial Unicode MS" charset="0"/>
            </a:endParaRPr>
          </a:p>
        </p:txBody>
      </p:sp>
      <p:pic>
        <p:nvPicPr>
          <p:cNvPr id="422916" name="Picture 4" descr="moleke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5360988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848600" cy="53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Hamilton or Lagrange equations of motion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75" y="1820640"/>
            <a:ext cx="1456950" cy="9719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38" y="3193800"/>
            <a:ext cx="2799224" cy="540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10200" y="10551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Hamilton’s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350" y="10551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Lagrange’s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190" y="2646238"/>
            <a:ext cx="1684719" cy="54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3000" y="417937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compute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center of </a:t>
            </a:r>
            <a:r>
              <a:rPr lang="es-ES" dirty="0" err="1" smtClean="0">
                <a:solidFill>
                  <a:srgbClr val="FFFFFF"/>
                </a:solidFill>
              </a:rPr>
              <a:t>mass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trajectories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involves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solving</a:t>
            </a:r>
            <a:r>
              <a:rPr lang="es-ES" dirty="0" smtClean="0">
                <a:solidFill>
                  <a:srgbClr val="FFFFFF"/>
                </a:solidFill>
              </a:rPr>
              <a:t>…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8950" y="52972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A </a:t>
            </a:r>
            <a:r>
              <a:rPr lang="es-ES" dirty="0" err="1" smtClean="0">
                <a:solidFill>
                  <a:srgbClr val="FFFFFF"/>
                </a:solidFill>
              </a:rPr>
              <a:t>system</a:t>
            </a:r>
            <a:r>
              <a:rPr lang="es-ES" dirty="0" smtClean="0">
                <a:solidFill>
                  <a:srgbClr val="FFFFFF"/>
                </a:solidFill>
              </a:rPr>
              <a:t> of 3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second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order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29200" y="5297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equivalent</a:t>
            </a:r>
            <a:r>
              <a:rPr lang="es-ES" dirty="0" smtClean="0">
                <a:solidFill>
                  <a:srgbClr val="FFFFFF"/>
                </a:solidFill>
              </a:rPr>
              <a:t> set of 6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    </a:t>
            </a:r>
            <a:r>
              <a:rPr lang="es-ES" dirty="0" err="1" smtClean="0">
                <a:solidFill>
                  <a:srgbClr val="FFFFFF"/>
                </a:solidFill>
              </a:rPr>
              <a:t>first-order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1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848600" cy="53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Hamilton or Lagrange equations of motion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75" y="1820640"/>
            <a:ext cx="1456950" cy="9719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38" y="3193800"/>
            <a:ext cx="2799224" cy="540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10200" y="10551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Hamilton’s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350" y="10551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Lagrange’s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190" y="2646238"/>
            <a:ext cx="1684719" cy="54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3000" y="417937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compute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center of </a:t>
            </a:r>
            <a:r>
              <a:rPr lang="es-ES" dirty="0" err="1" smtClean="0">
                <a:solidFill>
                  <a:srgbClr val="FFFFFF"/>
                </a:solidFill>
              </a:rPr>
              <a:t>mass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trajectories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involves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solving</a:t>
            </a:r>
            <a:r>
              <a:rPr lang="es-ES" dirty="0" smtClean="0">
                <a:solidFill>
                  <a:srgbClr val="FFFFFF"/>
                </a:solidFill>
              </a:rPr>
              <a:t>…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8950" y="52972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A </a:t>
            </a:r>
            <a:r>
              <a:rPr lang="es-ES" dirty="0" err="1" smtClean="0">
                <a:solidFill>
                  <a:srgbClr val="FFFFFF"/>
                </a:solidFill>
              </a:rPr>
              <a:t>system</a:t>
            </a:r>
            <a:r>
              <a:rPr lang="es-ES" dirty="0" smtClean="0">
                <a:solidFill>
                  <a:srgbClr val="FFFFFF"/>
                </a:solidFill>
              </a:rPr>
              <a:t> of 3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second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order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29200" y="5297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equivalent</a:t>
            </a:r>
            <a:r>
              <a:rPr lang="es-ES" dirty="0" smtClean="0">
                <a:solidFill>
                  <a:srgbClr val="FFFFFF"/>
                </a:solidFill>
              </a:rPr>
              <a:t> set of 6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    </a:t>
            </a:r>
            <a:r>
              <a:rPr lang="es-ES" dirty="0" err="1" smtClean="0">
                <a:solidFill>
                  <a:srgbClr val="FFFFFF"/>
                </a:solidFill>
              </a:rPr>
              <a:t>first-order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5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010400" cy="53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Conservation laws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847725" y="914400"/>
            <a:ext cx="7512050" cy="369332"/>
            <a:chOff x="641350" y="1055172"/>
            <a:chExt cx="7512050" cy="369332"/>
          </a:xfrm>
        </p:grpSpPr>
        <p:sp>
          <p:nvSpPr>
            <p:cNvPr id="6" name="CuadroTexto 5"/>
            <p:cNvSpPr txBox="1"/>
            <p:nvPr/>
          </p:nvSpPr>
          <p:spPr>
            <a:xfrm>
              <a:off x="641350" y="1055172"/>
              <a:ext cx="751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</a:rPr>
                <a:t>Assuming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that</a:t>
              </a:r>
              <a:r>
                <a:rPr lang="es-ES" dirty="0" smtClean="0">
                  <a:solidFill>
                    <a:schemeClr val="bg1"/>
                  </a:solidFill>
                </a:rPr>
                <a:t>        and       do </a:t>
              </a:r>
              <a:r>
                <a:rPr lang="es-ES" dirty="0" err="1" smtClean="0">
                  <a:solidFill>
                    <a:schemeClr val="bg1"/>
                  </a:solidFill>
                </a:rPr>
                <a:t>not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depend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explicitly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</a:t>
              </a:r>
              <a:r>
                <a:rPr lang="es-ES" dirty="0" smtClean="0">
                  <a:solidFill>
                    <a:schemeClr val="bg1"/>
                  </a:solidFill>
                </a:rPr>
                <a:t> time, so </a:t>
              </a:r>
              <a:r>
                <a:rPr lang="es-ES" dirty="0" err="1" smtClean="0">
                  <a:solidFill>
                    <a:schemeClr val="bg1"/>
                  </a:solidFill>
                </a:rPr>
                <a:t>that</a:t>
              </a:r>
              <a:r>
                <a:rPr lang="es-ES" dirty="0" smtClean="0">
                  <a:solidFill>
                    <a:schemeClr val="bg1"/>
                  </a:solidFill>
                </a:rPr>
                <a:t>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1143000"/>
              <a:ext cx="276144" cy="252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172" y="1119600"/>
              <a:ext cx="327450" cy="25200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524000"/>
            <a:ext cx="872979" cy="540000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793750" y="2350572"/>
            <a:ext cx="7620000" cy="1307028"/>
            <a:chOff x="793750" y="2350572"/>
            <a:chExt cx="7620000" cy="130702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5058" y="2937601"/>
              <a:ext cx="4497384" cy="719999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793750" y="2350572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Then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total </a:t>
              </a:r>
              <a:r>
                <a:rPr lang="es-ES" dirty="0" err="1" smtClean="0">
                  <a:solidFill>
                    <a:srgbClr val="FFFFFF"/>
                  </a:solidFill>
                </a:rPr>
                <a:t>derivative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Hamiltonian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with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respect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time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838200" y="3886200"/>
            <a:ext cx="7620000" cy="1295038"/>
            <a:chOff x="838200" y="3886200"/>
            <a:chExt cx="7620000" cy="1295038"/>
          </a:xfrm>
        </p:grpSpPr>
        <p:sp>
          <p:nvSpPr>
            <p:cNvPr id="17" name="CuadroTexto 16"/>
            <p:cNvSpPr txBox="1"/>
            <p:nvPr/>
          </p:nvSpPr>
          <p:spPr>
            <a:xfrm>
              <a:off x="838200" y="3886200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From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Hamilton’s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equation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motion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0680" y="4461238"/>
              <a:ext cx="1241739" cy="72000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7079" y="4461238"/>
              <a:ext cx="1465341" cy="720000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223600"/>
            <a:ext cx="5217391" cy="72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143000" y="60198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Hamiltonian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is</a:t>
            </a:r>
            <a:r>
              <a:rPr lang="es-ES" dirty="0" smtClean="0">
                <a:solidFill>
                  <a:srgbClr val="FFFF00"/>
                </a:solidFill>
              </a:rPr>
              <a:t> a </a:t>
            </a:r>
            <a:r>
              <a:rPr lang="es-ES" dirty="0" err="1" smtClean="0">
                <a:solidFill>
                  <a:srgbClr val="FFFF00"/>
                </a:solidFill>
              </a:rPr>
              <a:t>constant</a:t>
            </a:r>
            <a:r>
              <a:rPr lang="es-ES" dirty="0" smtClean="0">
                <a:solidFill>
                  <a:srgbClr val="FFFF00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motion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43000" y="6453022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Independent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existence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an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external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potential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410200" y="129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Essential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condition</a:t>
            </a:r>
            <a:r>
              <a:rPr lang="es-ES" dirty="0" smtClean="0">
                <a:solidFill>
                  <a:srgbClr val="00FFFF"/>
                </a:solidFill>
              </a:rPr>
              <a:t>:</a:t>
            </a:r>
          </a:p>
          <a:p>
            <a:pPr algn="ctr"/>
            <a:r>
              <a:rPr lang="es-ES" dirty="0" smtClean="0">
                <a:solidFill>
                  <a:srgbClr val="00FFFF"/>
                </a:solidFill>
              </a:rPr>
              <a:t>No </a:t>
            </a:r>
            <a:r>
              <a:rPr lang="es-ES" dirty="0" err="1" smtClean="0">
                <a:solidFill>
                  <a:srgbClr val="00FFFF"/>
                </a:solidFill>
              </a:rPr>
              <a:t>explicitly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dependent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or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velocity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dependent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force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acting</a:t>
            </a:r>
            <a:endParaRPr lang="es-ES" dirty="0" smtClean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2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010400" cy="53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The equations are time reversible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228725" y="1676400"/>
            <a:ext cx="65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changing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signs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velocities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momenta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cause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molecules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retrace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their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trajectories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36650" y="449807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equations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motion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solved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correctly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computer-generated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trajectories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also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property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1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991600" cy="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Standard method to solve ordinary differential equations: the finite difference approach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228725" y="1295400"/>
            <a:ext cx="6597650" cy="646331"/>
            <a:chOff x="1228725" y="1676400"/>
            <a:chExt cx="6597650" cy="646331"/>
          </a:xfrm>
        </p:grpSpPr>
        <p:sp>
          <p:nvSpPr>
            <p:cNvPr id="23" name="CuadroTexto 22"/>
            <p:cNvSpPr txBox="1"/>
            <p:nvPr/>
          </p:nvSpPr>
          <p:spPr>
            <a:xfrm>
              <a:off x="1228725" y="1676400"/>
              <a:ext cx="659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Given</a:t>
              </a:r>
              <a:r>
                <a:rPr lang="es-ES" dirty="0" smtClean="0">
                  <a:solidFill>
                    <a:schemeClr val="bg1"/>
                  </a:solidFill>
                </a:rPr>
                <a:t> molecular positions, </a:t>
              </a:r>
              <a:r>
                <a:rPr lang="es-ES" dirty="0" err="1" smtClean="0">
                  <a:solidFill>
                    <a:schemeClr val="bg1"/>
                  </a:solidFill>
                </a:rPr>
                <a:t>velocities</a:t>
              </a:r>
              <a:r>
                <a:rPr lang="es-ES" dirty="0" smtClean="0">
                  <a:solidFill>
                    <a:schemeClr val="bg1"/>
                  </a:solidFill>
                </a:rPr>
                <a:t>, and </a:t>
              </a:r>
              <a:r>
                <a:rPr lang="es-ES" dirty="0" err="1" smtClean="0">
                  <a:solidFill>
                    <a:schemeClr val="bg1"/>
                  </a:solidFill>
                </a:rPr>
                <a:t>other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dynamic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information</a:t>
              </a:r>
              <a:r>
                <a:rPr lang="es-ES" dirty="0" smtClean="0">
                  <a:solidFill>
                    <a:schemeClr val="bg1"/>
                  </a:solidFill>
                </a:rPr>
                <a:t> at a time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160" y="1981200"/>
              <a:ext cx="223440" cy="252000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533400" y="2249269"/>
            <a:ext cx="8007350" cy="646331"/>
            <a:chOff x="908050" y="4498072"/>
            <a:chExt cx="8007350" cy="646331"/>
          </a:xfrm>
        </p:grpSpPr>
        <p:sp>
          <p:nvSpPr>
            <p:cNvPr id="19" name="CuadroTexto 18"/>
            <p:cNvSpPr txBox="1"/>
            <p:nvPr/>
          </p:nvSpPr>
          <p:spPr>
            <a:xfrm>
              <a:off x="908050" y="4498072"/>
              <a:ext cx="8007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attempt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obtain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position, </a:t>
              </a:r>
              <a:r>
                <a:rPr lang="es-ES" dirty="0" err="1" smtClean="0">
                  <a:solidFill>
                    <a:schemeClr val="bg1"/>
                  </a:solidFill>
                </a:rPr>
                <a:t>velocities</a:t>
              </a:r>
              <a:r>
                <a:rPr lang="es-ES" dirty="0" smtClean="0">
                  <a:solidFill>
                    <a:schemeClr val="bg1"/>
                  </a:solidFill>
                </a:rPr>
                <a:t>, etc. at a </a:t>
              </a:r>
              <a:r>
                <a:rPr lang="es-ES" dirty="0" err="1" smtClean="0">
                  <a:solidFill>
                    <a:schemeClr val="bg1"/>
                  </a:solidFill>
                </a:rPr>
                <a:t>later</a:t>
              </a:r>
              <a:r>
                <a:rPr lang="es-ES" dirty="0" smtClean="0">
                  <a:solidFill>
                    <a:schemeClr val="bg1"/>
                  </a:solidFill>
                </a:rPr>
                <a:t> time              ,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sufficient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degree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accuracy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4800" y="4533238"/>
              <a:ext cx="838820" cy="288000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838200" y="5706070"/>
            <a:ext cx="6781800" cy="923330"/>
            <a:chOff x="1295400" y="4495800"/>
            <a:chExt cx="6781800" cy="923330"/>
          </a:xfrm>
        </p:grpSpPr>
        <p:sp>
          <p:nvSpPr>
            <p:cNvPr id="10" name="CuadroTexto 9"/>
            <p:cNvSpPr txBox="1"/>
            <p:nvPr/>
          </p:nvSpPr>
          <p:spPr>
            <a:xfrm>
              <a:off x="1295400" y="4495800"/>
              <a:ext cx="678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choice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time </a:t>
              </a:r>
              <a:r>
                <a:rPr lang="es-ES" dirty="0" err="1" smtClean="0">
                  <a:solidFill>
                    <a:schemeClr val="bg1"/>
                  </a:solidFill>
                </a:rPr>
                <a:t>interval</a:t>
              </a:r>
              <a:r>
                <a:rPr lang="es-ES" dirty="0" smtClean="0">
                  <a:solidFill>
                    <a:schemeClr val="bg1"/>
                  </a:solidFill>
                </a:rPr>
                <a:t>        </a:t>
              </a:r>
              <a:r>
                <a:rPr lang="es-ES" dirty="0" err="1" smtClean="0">
                  <a:solidFill>
                    <a:schemeClr val="bg1"/>
                  </a:solidFill>
                </a:rPr>
                <a:t>will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depend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method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solution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but</a:t>
              </a:r>
              <a:r>
                <a:rPr lang="es-ES" dirty="0" smtClean="0">
                  <a:solidFill>
                    <a:schemeClr val="bg1"/>
                  </a:solidFill>
                </a:rPr>
                <a:t>       </a:t>
              </a:r>
              <a:r>
                <a:rPr lang="es-ES" dirty="0" err="1" smtClean="0">
                  <a:solidFill>
                    <a:schemeClr val="bg1"/>
                  </a:solidFill>
                </a:rPr>
                <a:t>will</a:t>
              </a:r>
              <a:r>
                <a:rPr lang="es-ES" dirty="0" smtClean="0">
                  <a:solidFill>
                    <a:schemeClr val="bg1"/>
                  </a:solidFill>
                </a:rPr>
                <a:t> be </a:t>
              </a:r>
              <a:r>
                <a:rPr lang="es-ES" dirty="0" err="1" smtClean="0">
                  <a:solidFill>
                    <a:schemeClr val="bg1"/>
                  </a:solidFill>
                </a:rPr>
                <a:t>significantly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smaller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typical</a:t>
              </a:r>
              <a:r>
                <a:rPr lang="es-ES" dirty="0" smtClean="0">
                  <a:solidFill>
                    <a:schemeClr val="bg1"/>
                  </a:solidFill>
                </a:rPr>
                <a:t> time </a:t>
              </a:r>
              <a:r>
                <a:rPr lang="es-ES" dirty="0" err="1" smtClean="0">
                  <a:solidFill>
                    <a:schemeClr val="bg1"/>
                  </a:solidFill>
                </a:rPr>
                <a:t>taken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molecule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travel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its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own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length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4495800"/>
              <a:ext cx="401820" cy="288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4800600"/>
              <a:ext cx="401820" cy="288000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762000" y="4267200"/>
            <a:ext cx="6781800" cy="1154628"/>
            <a:chOff x="762000" y="3264972"/>
            <a:chExt cx="6781800" cy="1154628"/>
          </a:xfrm>
        </p:grpSpPr>
        <p:sp>
          <p:nvSpPr>
            <p:cNvPr id="6" name="CuadroTexto 5"/>
            <p:cNvSpPr txBox="1"/>
            <p:nvPr/>
          </p:nvSpPr>
          <p:spPr>
            <a:xfrm>
              <a:off x="762000" y="4050268"/>
              <a:ext cx="678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equations</a:t>
              </a:r>
              <a:r>
                <a:rPr lang="es-ES" dirty="0" smtClean="0">
                  <a:solidFill>
                    <a:schemeClr val="bg1"/>
                  </a:solidFill>
                </a:rPr>
                <a:t> are </a:t>
              </a:r>
              <a:r>
                <a:rPr lang="es-ES" dirty="0" err="1" smtClean="0">
                  <a:solidFill>
                    <a:schemeClr val="bg1"/>
                  </a:solidFill>
                </a:rPr>
                <a:t>solved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step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step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basis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62000" y="32649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FFFF"/>
                  </a:solidFill>
                </a:rPr>
                <a:t>Notes:</a:t>
              </a:r>
              <a:endParaRPr lang="es-ES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1427162" y="3124200"/>
            <a:ext cx="6345238" cy="1143000"/>
            <a:chOff x="1066800" y="2895600"/>
            <a:chExt cx="6345238" cy="1143000"/>
          </a:xfrm>
        </p:grpSpPr>
        <p:sp>
          <p:nvSpPr>
            <p:cNvPr id="13" name="Rectángulo 12"/>
            <p:cNvSpPr/>
            <p:nvPr/>
          </p:nvSpPr>
          <p:spPr bwMode="auto">
            <a:xfrm>
              <a:off x="1066800" y="2895600"/>
              <a:ext cx="6248400" cy="1143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Line 4"/>
            <p:cNvSpPr>
              <a:spLocks noChangeShapeType="1"/>
            </p:cNvSpPr>
            <p:nvPr/>
          </p:nvSpPr>
          <p:spPr bwMode="auto">
            <a:xfrm>
              <a:off x="2209800" y="4038600"/>
              <a:ext cx="446405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1362075" y="3446463"/>
              <a:ext cx="5689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362075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1793875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3" name="Oval 8"/>
            <p:cNvSpPr>
              <a:spLocks noChangeArrowheads="1"/>
            </p:cNvSpPr>
            <p:nvPr/>
          </p:nvSpPr>
          <p:spPr bwMode="auto">
            <a:xfrm>
              <a:off x="17954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22272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2225675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2657475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>
              <a:off x="26590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30908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auto">
            <a:xfrm>
              <a:off x="30908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35226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35242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39560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3" name="Oval 18"/>
            <p:cNvSpPr>
              <a:spLocks noChangeArrowheads="1"/>
            </p:cNvSpPr>
            <p:nvPr/>
          </p:nvSpPr>
          <p:spPr bwMode="auto">
            <a:xfrm>
              <a:off x="39544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43862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5" name="Oval 20"/>
            <p:cNvSpPr>
              <a:spLocks noChangeArrowheads="1"/>
            </p:cNvSpPr>
            <p:nvPr/>
          </p:nvSpPr>
          <p:spPr bwMode="auto">
            <a:xfrm>
              <a:off x="43878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6" name="Oval 21"/>
            <p:cNvSpPr>
              <a:spLocks noChangeArrowheads="1"/>
            </p:cNvSpPr>
            <p:nvPr/>
          </p:nvSpPr>
          <p:spPr bwMode="auto">
            <a:xfrm>
              <a:off x="48196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7" name="Oval 22"/>
            <p:cNvSpPr>
              <a:spLocks noChangeArrowheads="1"/>
            </p:cNvSpPr>
            <p:nvPr/>
          </p:nvSpPr>
          <p:spPr bwMode="auto">
            <a:xfrm>
              <a:off x="43862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8" name="Oval 23"/>
            <p:cNvSpPr>
              <a:spLocks noChangeArrowheads="1"/>
            </p:cNvSpPr>
            <p:nvPr/>
          </p:nvSpPr>
          <p:spPr bwMode="auto">
            <a:xfrm>
              <a:off x="43862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9" name="Oval 24"/>
            <p:cNvSpPr>
              <a:spLocks noChangeArrowheads="1"/>
            </p:cNvSpPr>
            <p:nvPr/>
          </p:nvSpPr>
          <p:spPr bwMode="auto">
            <a:xfrm>
              <a:off x="48180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>
              <a:off x="48196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1" name="Oval 26"/>
            <p:cNvSpPr>
              <a:spLocks noChangeArrowheads="1"/>
            </p:cNvSpPr>
            <p:nvPr/>
          </p:nvSpPr>
          <p:spPr bwMode="auto">
            <a:xfrm>
              <a:off x="52514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2" name="Oval 27"/>
            <p:cNvSpPr>
              <a:spLocks noChangeArrowheads="1"/>
            </p:cNvSpPr>
            <p:nvPr/>
          </p:nvSpPr>
          <p:spPr bwMode="auto">
            <a:xfrm>
              <a:off x="52498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3" name="Oval 28"/>
            <p:cNvSpPr>
              <a:spLocks noChangeArrowheads="1"/>
            </p:cNvSpPr>
            <p:nvPr/>
          </p:nvSpPr>
          <p:spPr bwMode="auto">
            <a:xfrm>
              <a:off x="5681663" y="3403600"/>
              <a:ext cx="90487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4" name="Oval 29"/>
            <p:cNvSpPr>
              <a:spLocks noChangeArrowheads="1"/>
            </p:cNvSpPr>
            <p:nvPr/>
          </p:nvSpPr>
          <p:spPr bwMode="auto">
            <a:xfrm>
              <a:off x="56832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5" name="Oval 30"/>
            <p:cNvSpPr>
              <a:spLocks noChangeArrowheads="1"/>
            </p:cNvSpPr>
            <p:nvPr/>
          </p:nvSpPr>
          <p:spPr bwMode="auto">
            <a:xfrm>
              <a:off x="61150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6" name="Oval 31"/>
            <p:cNvSpPr>
              <a:spLocks noChangeArrowheads="1"/>
            </p:cNvSpPr>
            <p:nvPr/>
          </p:nvSpPr>
          <p:spPr bwMode="auto">
            <a:xfrm>
              <a:off x="6127750" y="3403600"/>
              <a:ext cx="79375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7" name="Oval 32"/>
            <p:cNvSpPr>
              <a:spLocks noChangeArrowheads="1"/>
            </p:cNvSpPr>
            <p:nvPr/>
          </p:nvSpPr>
          <p:spPr bwMode="auto">
            <a:xfrm>
              <a:off x="6115050" y="3403600"/>
              <a:ext cx="90488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8" name="Oval 33"/>
            <p:cNvSpPr>
              <a:spLocks noChangeArrowheads="1"/>
            </p:cNvSpPr>
            <p:nvPr/>
          </p:nvSpPr>
          <p:spPr bwMode="auto">
            <a:xfrm>
              <a:off x="6557963" y="3403600"/>
              <a:ext cx="79375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9" name="Oval 34"/>
            <p:cNvSpPr>
              <a:spLocks noChangeArrowheads="1"/>
            </p:cNvSpPr>
            <p:nvPr/>
          </p:nvSpPr>
          <p:spPr bwMode="auto">
            <a:xfrm>
              <a:off x="6559550" y="3403600"/>
              <a:ext cx="79375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90" name="Oval 35"/>
            <p:cNvSpPr>
              <a:spLocks noChangeArrowheads="1"/>
            </p:cNvSpPr>
            <p:nvPr/>
          </p:nvSpPr>
          <p:spPr bwMode="auto">
            <a:xfrm>
              <a:off x="6991350" y="3403600"/>
              <a:ext cx="79375" cy="904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54" tIns="41477" rIns="82954" bIns="41477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1219200" y="3548063"/>
              <a:ext cx="5048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marL="595313" indent="-59531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s-ES" b="0" smtClean="0">
                  <a:latin typeface="Arial Unicode MS" charset="0"/>
                </a:rPr>
                <a:t>t</a:t>
              </a:r>
              <a:r>
                <a:rPr lang="es-ES" b="0" baseline="-25000" smtClean="0">
                  <a:latin typeface="Arial Unicode MS" charset="0"/>
                </a:rPr>
                <a:t>0</a:t>
              </a:r>
              <a:endParaRPr lang="es-ES" b="0" smtClean="0">
                <a:latin typeface="Arial Unicode MS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1722438" y="3548063"/>
              <a:ext cx="5048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marL="595313" indent="-59531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s-ES" b="0" dirty="0" smtClean="0">
                  <a:latin typeface="Arial Unicode MS" charset="0"/>
                </a:rPr>
                <a:t>t</a:t>
              </a:r>
              <a:r>
                <a:rPr lang="es-ES" b="0" baseline="-25000" dirty="0" smtClean="0">
                  <a:latin typeface="Arial Unicode MS" charset="0"/>
                </a:rPr>
                <a:t>1</a:t>
              </a:r>
              <a:endParaRPr lang="es-ES" b="0" dirty="0" smtClean="0">
                <a:latin typeface="Arial Unicode MS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2154238" y="3548063"/>
              <a:ext cx="5048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marL="595313" indent="-59531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s-ES" b="0" smtClean="0">
                  <a:latin typeface="Arial Unicode MS" charset="0"/>
                </a:rPr>
                <a:t>t</a:t>
              </a:r>
              <a:r>
                <a:rPr lang="es-ES" b="0" baseline="-25000" smtClean="0">
                  <a:latin typeface="Arial Unicode MS" charset="0"/>
                </a:rPr>
                <a:t>2</a:t>
              </a:r>
              <a:endParaRPr lang="es-ES" b="0" smtClean="0">
                <a:latin typeface="Arial Unicode MS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6907213" y="3548063"/>
              <a:ext cx="5048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marL="595313" indent="-59531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s-ES" b="0" smtClean="0">
                  <a:latin typeface="Arial Unicode MS" charset="0"/>
                </a:rPr>
                <a:t>t</a:t>
              </a:r>
              <a:r>
                <a:rPr lang="es-ES" b="0" baseline="-25000" smtClean="0">
                  <a:latin typeface="Arial Unicode MS" charset="0"/>
                </a:rPr>
                <a:t>N</a:t>
              </a:r>
              <a:endParaRPr lang="es-ES" b="0" smtClean="0">
                <a:latin typeface="Arial Unicode MS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314825" y="3548063"/>
              <a:ext cx="5048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marL="595313" indent="-59531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s-ES" b="0" smtClean="0">
                  <a:latin typeface="Arial Unicode MS" charset="0"/>
                </a:rPr>
                <a:t>t</a:t>
              </a:r>
              <a:r>
                <a:rPr lang="es-ES" b="0" baseline="-25000" smtClean="0">
                  <a:latin typeface="Arial Unicode MS" charset="0"/>
                </a:rPr>
                <a:t>n</a:t>
              </a:r>
              <a:endParaRPr lang="es-ES" b="0" smtClean="0">
                <a:latin typeface="Arial Unicode MS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746625" y="3548063"/>
              <a:ext cx="5048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marL="595313" indent="-59531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s-ES" b="0" smtClean="0">
                  <a:latin typeface="Arial Unicode MS" charset="0"/>
                </a:rPr>
                <a:t>t</a:t>
              </a:r>
              <a:r>
                <a:rPr lang="es-ES" b="0" baseline="-25000" smtClean="0">
                  <a:latin typeface="Arial Unicode MS" charset="0"/>
                </a:rPr>
                <a:t>n+1</a:t>
              </a:r>
              <a:endParaRPr lang="es-ES" b="0" smtClean="0">
                <a:latin typeface="Arial Unicode MS" charset="0"/>
              </a:endParaRPr>
            </a:p>
          </p:txBody>
        </p:sp>
        <p:sp>
          <p:nvSpPr>
            <p:cNvPr id="97" name="Text Box 42"/>
            <p:cNvSpPr txBox="1">
              <a:spLocks noChangeArrowheads="1"/>
            </p:cNvSpPr>
            <p:nvPr/>
          </p:nvSpPr>
          <p:spPr bwMode="auto">
            <a:xfrm>
              <a:off x="3810000" y="3548063"/>
              <a:ext cx="5048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marL="595313" indent="-59531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s-ES" b="0" smtClean="0">
                  <a:latin typeface="Arial Unicode MS" charset="0"/>
                </a:rPr>
                <a:t>t</a:t>
              </a:r>
              <a:r>
                <a:rPr lang="es-ES" b="0" baseline="-25000" smtClean="0">
                  <a:latin typeface="Arial Unicode MS" charset="0"/>
                </a:rPr>
                <a:t>n-1</a:t>
              </a:r>
              <a:endParaRPr lang="es-ES" b="0" smtClean="0">
                <a:latin typeface="Arial Unicode MS" charset="0"/>
              </a:endParaRPr>
            </a:p>
          </p:txBody>
        </p:sp>
        <p:sp>
          <p:nvSpPr>
            <p:cNvPr id="98" name="Text Box 43"/>
            <p:cNvSpPr txBox="1">
              <a:spLocks noChangeArrowheads="1"/>
            </p:cNvSpPr>
            <p:nvPr/>
          </p:nvSpPr>
          <p:spPr bwMode="auto">
            <a:xfrm>
              <a:off x="2586038" y="2971800"/>
              <a:ext cx="792162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marL="595313" indent="-59531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s-ES" b="0" smtClean="0">
                  <a:latin typeface="Arial Unicode MS" charset="0"/>
                  <a:sym typeface="Symbol" charset="0"/>
                </a:rPr>
                <a:t>h=</a:t>
              </a:r>
              <a:r>
                <a:rPr lang="es-ES" b="0" smtClean="0">
                  <a:latin typeface="Arial Unicode MS" charset="0"/>
                </a:rPr>
                <a:t>t</a:t>
              </a:r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>
              <a:off x="2730500" y="33321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51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General step of a stepwise Molecular Dynamics simulation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511175" y="920750"/>
            <a:ext cx="8120063" cy="6381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Predict the positions, velocities, accelerations, etc. at a time            ,        using the current values of these quantities</a:t>
            </a:r>
          </a:p>
        </p:txBody>
      </p:sp>
      <p:pic>
        <p:nvPicPr>
          <p:cNvPr id="13315" name="Picture 9" descr="tde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016000"/>
            <a:ext cx="6826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511175" y="2217738"/>
            <a:ext cx="8120063" cy="6381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Evaluate the forces, and hence the accelerations                                            from the new positions</a:t>
            </a:r>
          </a:p>
        </p:txBody>
      </p:sp>
      <p:pic>
        <p:nvPicPr>
          <p:cNvPr id="410635" name="Picture 1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2217738"/>
            <a:ext cx="1249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511175" y="3514725"/>
            <a:ext cx="8120063" cy="6381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Correct the predicted positions, velocities, accelerations, etc. using the new accelerations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511175" y="4797425"/>
            <a:ext cx="8120063" cy="9144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Calculate any variable of interest, such as the energy, virial, order parameters, ready for the accumulation of time averages, before returning to the first point for the next step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4572000" y="1628775"/>
            <a:ext cx="0" cy="5762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4572000" y="2924175"/>
            <a:ext cx="0" cy="5762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40" name="Line 16"/>
          <p:cNvSpPr>
            <a:spLocks noChangeShapeType="1"/>
          </p:cNvSpPr>
          <p:nvPr/>
        </p:nvSpPr>
        <p:spPr bwMode="auto">
          <a:xfrm>
            <a:off x="4573588" y="4221163"/>
            <a:ext cx="0" cy="576262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>
            <a:off x="8666163" y="5373688"/>
            <a:ext cx="334962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 flipV="1">
            <a:off x="9001125" y="1268413"/>
            <a:ext cx="0" cy="410527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 flipH="1">
            <a:off x="8666163" y="1268413"/>
            <a:ext cx="334962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4" grpId="0" animBg="1"/>
      <p:bldP spid="410636" grpId="0" animBg="1"/>
      <p:bldP spid="4106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Desirable qualities for a successful simulation algorithm</a:t>
            </a:r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544512" y="1512888"/>
            <a:ext cx="5094287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It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should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be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fast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and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require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little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memory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544513" y="2592388"/>
            <a:ext cx="48339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permit the use of long time step 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544513" y="3673475"/>
            <a:ext cx="7913687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It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should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duplicate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classical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trajectory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closely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possible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544513" y="4610100"/>
            <a:ext cx="7115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satisfy the known conservation laws for energy and momentum, and be time reversible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544513" y="5834063"/>
            <a:ext cx="7115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be simple in form and easy to program</a:t>
            </a:r>
          </a:p>
        </p:txBody>
      </p:sp>
      <p:pic>
        <p:nvPicPr>
          <p:cNvPr id="412692" name="Picture 2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2636838"/>
            <a:ext cx="2905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43000" y="190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Since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most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consuming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part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evaluation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force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raw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speed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integration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algorithm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not</a:t>
            </a:r>
            <a:r>
              <a:rPr lang="es-ES" dirty="0" smtClean="0">
                <a:solidFill>
                  <a:srgbClr val="00FFFF"/>
                </a:solidFill>
              </a:rPr>
              <a:t> so </a:t>
            </a:r>
            <a:r>
              <a:rPr lang="es-ES" dirty="0" err="1" smtClean="0">
                <a:solidFill>
                  <a:srgbClr val="00FFFF"/>
                </a:solidFill>
              </a:rPr>
              <a:t>important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3000" y="30112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Far</a:t>
            </a:r>
            <a:r>
              <a:rPr lang="es-ES" dirty="0" smtClean="0">
                <a:solidFill>
                  <a:srgbClr val="00FFFF"/>
                </a:solidFill>
              </a:rPr>
              <a:t> more </a:t>
            </a:r>
            <a:r>
              <a:rPr lang="es-ES" dirty="0" err="1" smtClean="0">
                <a:solidFill>
                  <a:srgbClr val="00FFFF"/>
                </a:solidFill>
              </a:rPr>
              <a:t>important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employ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long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step</a:t>
            </a:r>
            <a:r>
              <a:rPr lang="es-ES" dirty="0" smtClean="0">
                <a:solidFill>
                  <a:srgbClr val="00FFFF"/>
                </a:solidFill>
              </a:rPr>
              <a:t>. In </a:t>
            </a:r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way</a:t>
            </a:r>
            <a:r>
              <a:rPr lang="es-ES" dirty="0" smtClean="0">
                <a:solidFill>
                  <a:srgbClr val="00FFFF"/>
                </a:solidFill>
              </a:rPr>
              <a:t>, a </a:t>
            </a:r>
            <a:r>
              <a:rPr lang="es-ES" dirty="0" err="1" smtClean="0">
                <a:solidFill>
                  <a:srgbClr val="00FFFF"/>
                </a:solidFill>
              </a:rPr>
              <a:t>given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period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simulation</a:t>
            </a:r>
            <a:r>
              <a:rPr lang="es-ES" dirty="0" smtClean="0">
                <a:solidFill>
                  <a:srgbClr val="00FFFF"/>
                </a:solidFill>
              </a:rPr>
              <a:t> time can be </a:t>
            </a:r>
            <a:r>
              <a:rPr lang="es-ES" dirty="0" err="1" smtClean="0">
                <a:solidFill>
                  <a:srgbClr val="00FFFF"/>
                </a:solidFill>
              </a:rPr>
              <a:t>covered</a:t>
            </a:r>
            <a:r>
              <a:rPr lang="es-ES" dirty="0" smtClean="0">
                <a:solidFill>
                  <a:srgbClr val="00FFFF"/>
                </a:solidFill>
              </a:rPr>
              <a:t> in a </a:t>
            </a:r>
            <a:r>
              <a:rPr lang="es-ES" dirty="0" err="1" smtClean="0">
                <a:solidFill>
                  <a:srgbClr val="00FFFF"/>
                </a:solidFill>
              </a:rPr>
              <a:t>modest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number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steps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3000" y="6260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Involve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storage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only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few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coordinates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velocitites</a:t>
            </a:r>
            <a:r>
              <a:rPr lang="es-ES" dirty="0" smtClean="0">
                <a:solidFill>
                  <a:srgbClr val="00FFFF"/>
                </a:solidFill>
              </a:rPr>
              <a:t>,…</a:t>
            </a:r>
            <a:endParaRPr lang="es-ES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7" grpId="0"/>
      <p:bldP spid="412688" grpId="0"/>
      <p:bldP spid="412689" grpId="0"/>
      <p:bldP spid="412690" grpId="0"/>
      <p:bldP spid="412691" grpId="0"/>
      <p:bldP spid="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5877</TotalTime>
  <Words>1448</Words>
  <Application>Microsoft Macintosh PowerPoint</Application>
  <PresentationFormat>Presentación en pantalla (4:3)</PresentationFormat>
  <Paragraphs>222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Molecular Dynamics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Visualisation and Analysis</vt:lpstr>
    </vt:vector>
  </TitlesOfParts>
  <Company>Universidad de Cantabria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Francisco Javier Junquera Quintana</cp:lastModifiedBy>
  <cp:revision>628</cp:revision>
  <cp:lastPrinted>2012-09-13T17:21:33Z</cp:lastPrinted>
  <dcterms:created xsi:type="dcterms:W3CDTF">2005-05-05T21:57:52Z</dcterms:created>
  <dcterms:modified xsi:type="dcterms:W3CDTF">2014-03-01T10:41:27Z</dcterms:modified>
</cp:coreProperties>
</file>