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10" r:id="rId2"/>
    <p:sldId id="457" r:id="rId3"/>
    <p:sldId id="515" r:id="rId4"/>
    <p:sldId id="516" r:id="rId5"/>
    <p:sldId id="517" r:id="rId6"/>
    <p:sldId id="492" r:id="rId7"/>
    <p:sldId id="493" r:id="rId8"/>
    <p:sldId id="494" r:id="rId9"/>
    <p:sldId id="518" r:id="rId10"/>
    <p:sldId id="521" r:id="rId11"/>
    <p:sldId id="522" r:id="rId12"/>
    <p:sldId id="519" r:id="rId13"/>
    <p:sldId id="520" r:id="rId14"/>
    <p:sldId id="523" r:id="rId15"/>
    <p:sldId id="524" r:id="rId16"/>
    <p:sldId id="525" r:id="rId17"/>
    <p:sldId id="526" r:id="rId18"/>
    <p:sldId id="527" r:id="rId1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14423"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828847"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243269"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657692"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072115" algn="l" defTabSz="414423" rtl="0" eaLnBrk="1" latinLnBrk="0" hangingPunct="1"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486536" algn="l" defTabSz="414423" rtl="0" eaLnBrk="1" latinLnBrk="0" hangingPunct="1"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2900963" algn="l" defTabSz="414423" rtl="0" eaLnBrk="1" latinLnBrk="0" hangingPunct="1"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315383" algn="l" defTabSz="414423" rtl="0" eaLnBrk="1" latinLnBrk="0" hangingPunct="1"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600"/>
    <a:srgbClr val="FFA89F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33" autoAdjust="0"/>
  </p:normalViewPr>
  <p:slideViewPr>
    <p:cSldViewPr showGuides="1">
      <p:cViewPr varScale="1">
        <p:scale>
          <a:sx n="107" d="100"/>
          <a:sy n="107" d="100"/>
        </p:scale>
        <p:origin x="-96" y="-264"/>
      </p:cViewPr>
      <p:guideLst>
        <p:guide orient="horz" pos="3089"/>
        <p:guide pos="42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2538" y="-84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fld id="{9CF1F894-58B6-EE44-8CEA-A521216319F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21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14423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82884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243269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657692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072115" algn="l" defTabSz="41442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6536" algn="l" defTabSz="41442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0963" algn="l" defTabSz="41442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5383" algn="l" defTabSz="41442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AF21F-BAA9-E541-9730-61E58EEEE963}" type="slidenum">
              <a:rPr lang="en-US"/>
              <a:pPr/>
              <a:t>2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E5553-7687-B648-A76F-34764FFCB29A}" type="slidenum">
              <a:rPr lang="en-US"/>
              <a:pPr/>
              <a:t>5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3138" y="795338"/>
            <a:ext cx="5157787" cy="38671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89500"/>
            <a:ext cx="5207000" cy="4549775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A48E5A-0919-0A49-9008-F8C19059FA62}" type="slidenum">
              <a:rPr lang="en-US"/>
              <a:pPr/>
              <a:t>13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3138" y="795338"/>
            <a:ext cx="5157787" cy="38671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89500"/>
            <a:ext cx="5207000" cy="4549775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6395" y="2130943"/>
            <a:ext cx="7771211" cy="146914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391" y="3886700"/>
            <a:ext cx="6401219" cy="1752767"/>
          </a:xfrm>
        </p:spPr>
        <p:txBody>
          <a:bodyPr/>
          <a:lstStyle>
            <a:lvl1pPr marL="0" indent="0" algn="ctr">
              <a:buNone/>
              <a:defRPr/>
            </a:lvl1pPr>
            <a:lvl2pPr marL="414423" indent="0" algn="ctr">
              <a:buNone/>
              <a:defRPr/>
            </a:lvl2pPr>
            <a:lvl3pPr marL="828847" indent="0" algn="ctr">
              <a:buNone/>
              <a:defRPr/>
            </a:lvl3pPr>
            <a:lvl4pPr marL="1243269" indent="0" algn="ctr">
              <a:buNone/>
              <a:defRPr/>
            </a:lvl4pPr>
            <a:lvl5pPr marL="1657692" indent="0" algn="ctr">
              <a:buNone/>
              <a:defRPr/>
            </a:lvl5pPr>
            <a:lvl6pPr marL="2072115" indent="0" algn="ctr">
              <a:buNone/>
              <a:defRPr/>
            </a:lvl6pPr>
            <a:lvl7pPr marL="2486536" indent="0" algn="ctr">
              <a:buNone/>
              <a:defRPr/>
            </a:lvl7pPr>
            <a:lvl8pPr marL="2900963" indent="0" algn="ctr">
              <a:buNone/>
              <a:defRPr/>
            </a:lvl8pPr>
            <a:lvl9pPr marL="3315383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F9511-F306-A14E-8E50-74469156FFA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9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9E50B-C2B4-544B-8489-5FAC21B960C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2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855" y="0"/>
            <a:ext cx="2171018" cy="612568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81648" cy="612568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E82D2-997F-364A-A6FB-BED90770551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8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E35AF-743F-3542-B995-FD5987ED948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6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741" y="4407428"/>
            <a:ext cx="7772609" cy="136109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741" y="2906772"/>
            <a:ext cx="7772609" cy="1500656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423" indent="0">
              <a:buNone/>
              <a:defRPr sz="1600"/>
            </a:lvl2pPr>
            <a:lvl3pPr marL="828847" indent="0">
              <a:buNone/>
              <a:defRPr sz="1500"/>
            </a:lvl3pPr>
            <a:lvl4pPr marL="1243269" indent="0">
              <a:buNone/>
              <a:defRPr sz="1300"/>
            </a:lvl4pPr>
            <a:lvl5pPr marL="1657692" indent="0">
              <a:buNone/>
              <a:defRPr sz="1300"/>
            </a:lvl5pPr>
            <a:lvl6pPr marL="2072115" indent="0">
              <a:buNone/>
              <a:defRPr sz="1300"/>
            </a:lvl6pPr>
            <a:lvl7pPr marL="2486536" indent="0">
              <a:buNone/>
              <a:defRPr sz="1300"/>
            </a:lvl7pPr>
            <a:lvl8pPr marL="2900963" indent="0">
              <a:buNone/>
              <a:defRPr sz="1300"/>
            </a:lvl8pPr>
            <a:lvl9pPr marL="3315383" indent="0">
              <a:buNone/>
              <a:defRPr sz="1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229C5-2551-1241-8B39-111E9E73552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9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130" y="1599700"/>
            <a:ext cx="4047069" cy="45259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38402" y="1599700"/>
            <a:ext cx="4048467" cy="45259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0E381-3E7C-8242-8998-3D0BD70BE6C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31" y="274621"/>
            <a:ext cx="8229739" cy="11435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141" y="1535172"/>
            <a:ext cx="4040079" cy="6392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423" indent="0">
              <a:buNone/>
              <a:defRPr sz="1800" b="1"/>
            </a:lvl2pPr>
            <a:lvl3pPr marL="828847" indent="0">
              <a:buNone/>
              <a:defRPr sz="1600" b="1"/>
            </a:lvl3pPr>
            <a:lvl4pPr marL="1243269" indent="0">
              <a:buNone/>
              <a:defRPr sz="1500" b="1"/>
            </a:lvl4pPr>
            <a:lvl5pPr marL="1657692" indent="0">
              <a:buNone/>
              <a:defRPr sz="1500" b="1"/>
            </a:lvl5pPr>
            <a:lvl6pPr marL="2072115" indent="0">
              <a:buNone/>
              <a:defRPr sz="1500" b="1"/>
            </a:lvl6pPr>
            <a:lvl7pPr marL="2486536" indent="0">
              <a:buNone/>
              <a:defRPr sz="1500" b="1"/>
            </a:lvl7pPr>
            <a:lvl8pPr marL="2900963" indent="0">
              <a:buNone/>
              <a:defRPr sz="1500" b="1"/>
            </a:lvl8pPr>
            <a:lvl9pPr marL="3315383" indent="0">
              <a:buNone/>
              <a:defRPr sz="15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141" y="2174452"/>
            <a:ext cx="4040079" cy="395122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393" y="1535172"/>
            <a:ext cx="4041477" cy="6392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423" indent="0">
              <a:buNone/>
              <a:defRPr sz="1800" b="1"/>
            </a:lvl2pPr>
            <a:lvl3pPr marL="828847" indent="0">
              <a:buNone/>
              <a:defRPr sz="1600" b="1"/>
            </a:lvl3pPr>
            <a:lvl4pPr marL="1243269" indent="0">
              <a:buNone/>
              <a:defRPr sz="1500" b="1"/>
            </a:lvl4pPr>
            <a:lvl5pPr marL="1657692" indent="0">
              <a:buNone/>
              <a:defRPr sz="1500" b="1"/>
            </a:lvl5pPr>
            <a:lvl6pPr marL="2072115" indent="0">
              <a:buNone/>
              <a:defRPr sz="1500" b="1"/>
            </a:lvl6pPr>
            <a:lvl7pPr marL="2486536" indent="0">
              <a:buNone/>
              <a:defRPr sz="1500" b="1"/>
            </a:lvl7pPr>
            <a:lvl8pPr marL="2900963" indent="0">
              <a:buNone/>
              <a:defRPr sz="1500" b="1"/>
            </a:lvl8pPr>
            <a:lvl9pPr marL="3315383" indent="0">
              <a:buNone/>
              <a:defRPr sz="15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393" y="2174452"/>
            <a:ext cx="4041477" cy="395122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D33DD-B66F-754D-9F25-DF0EBD3D7B9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7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9DFB5-07F3-E44A-8127-14A18FA928F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4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80157-9708-9045-ADA5-3372D50BC73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5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32" y="273129"/>
            <a:ext cx="3008391" cy="116150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4562" y="273120"/>
            <a:ext cx="5112308" cy="585256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132" y="1434628"/>
            <a:ext cx="3008391" cy="4691052"/>
          </a:xfrm>
        </p:spPr>
        <p:txBody>
          <a:bodyPr/>
          <a:lstStyle>
            <a:lvl1pPr marL="0" indent="0">
              <a:buNone/>
              <a:defRPr sz="1300"/>
            </a:lvl1pPr>
            <a:lvl2pPr marL="414423" indent="0">
              <a:buNone/>
              <a:defRPr sz="1100"/>
            </a:lvl2pPr>
            <a:lvl3pPr marL="828847" indent="0">
              <a:buNone/>
              <a:defRPr sz="900"/>
            </a:lvl3pPr>
            <a:lvl4pPr marL="1243269" indent="0">
              <a:buNone/>
              <a:defRPr sz="800"/>
            </a:lvl4pPr>
            <a:lvl5pPr marL="1657692" indent="0">
              <a:buNone/>
              <a:defRPr sz="800"/>
            </a:lvl5pPr>
            <a:lvl6pPr marL="2072115" indent="0">
              <a:buNone/>
              <a:defRPr sz="800"/>
            </a:lvl6pPr>
            <a:lvl7pPr marL="2486536" indent="0">
              <a:buNone/>
              <a:defRPr sz="800"/>
            </a:lvl7pPr>
            <a:lvl8pPr marL="2900963" indent="0">
              <a:buNone/>
              <a:defRPr sz="800"/>
            </a:lvl8pPr>
            <a:lvl9pPr marL="3315383" indent="0">
              <a:buNone/>
              <a:defRPr sz="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2F337-9B21-E34B-A8B5-E56BF7BDF4E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1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76" y="4800601"/>
            <a:ext cx="5486959" cy="56724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176" y="612268"/>
            <a:ext cx="5486959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4423" indent="0">
              <a:buNone/>
              <a:defRPr sz="2500"/>
            </a:lvl2pPr>
            <a:lvl3pPr marL="828847" indent="0">
              <a:buNone/>
              <a:defRPr sz="2200"/>
            </a:lvl3pPr>
            <a:lvl4pPr marL="1243269" indent="0">
              <a:buNone/>
              <a:defRPr sz="1800"/>
            </a:lvl4pPr>
            <a:lvl5pPr marL="1657692" indent="0">
              <a:buNone/>
              <a:defRPr sz="1800"/>
            </a:lvl5pPr>
            <a:lvl6pPr marL="2072115" indent="0">
              <a:buNone/>
              <a:defRPr sz="1800"/>
            </a:lvl6pPr>
            <a:lvl7pPr marL="2486536" indent="0">
              <a:buNone/>
              <a:defRPr sz="1800"/>
            </a:lvl7pPr>
            <a:lvl8pPr marL="2900963" indent="0">
              <a:buNone/>
              <a:defRPr sz="1800"/>
            </a:lvl8pPr>
            <a:lvl9pPr marL="3315383" indent="0">
              <a:buNone/>
              <a:defRPr sz="18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176" y="5367849"/>
            <a:ext cx="5486959" cy="804352"/>
          </a:xfrm>
        </p:spPr>
        <p:txBody>
          <a:bodyPr/>
          <a:lstStyle>
            <a:lvl1pPr marL="0" indent="0">
              <a:buNone/>
              <a:defRPr sz="1300"/>
            </a:lvl1pPr>
            <a:lvl2pPr marL="414423" indent="0">
              <a:buNone/>
              <a:defRPr sz="1100"/>
            </a:lvl2pPr>
            <a:lvl3pPr marL="828847" indent="0">
              <a:buNone/>
              <a:defRPr sz="900"/>
            </a:lvl3pPr>
            <a:lvl4pPr marL="1243269" indent="0">
              <a:buNone/>
              <a:defRPr sz="800"/>
            </a:lvl4pPr>
            <a:lvl5pPr marL="1657692" indent="0">
              <a:buNone/>
              <a:defRPr sz="800"/>
            </a:lvl5pPr>
            <a:lvl6pPr marL="2072115" indent="0">
              <a:buNone/>
              <a:defRPr sz="800"/>
            </a:lvl6pPr>
            <a:lvl7pPr marL="2486536" indent="0">
              <a:buNone/>
              <a:defRPr sz="800"/>
            </a:lvl7pPr>
            <a:lvl8pPr marL="2900963" indent="0">
              <a:buNone/>
              <a:defRPr sz="800"/>
            </a:lvl8pPr>
            <a:lvl9pPr marL="3315383" indent="0">
              <a:buNone/>
              <a:defRPr sz="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DDEC4-30D1-1244-ABCA-64076B5C4EE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3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"/>
            <a:ext cx="8229740" cy="1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67" tIns="45632" rIns="91267" bIns="456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131" y="1599700"/>
            <a:ext cx="8229739" cy="452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67" tIns="45632" rIns="91267" bIns="45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133" y="6245740"/>
            <a:ext cx="2133274" cy="47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67" tIns="45632" rIns="91267" bIns="45632" numCol="1" anchor="t" anchorCtr="0" compatLnSpc="1">
            <a:prstTxWarp prst="textNoShape">
              <a:avLst/>
            </a:prstTxWarp>
          </a:bodyPr>
          <a:lstStyle>
            <a:lvl1pPr defTabSz="913745"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22" y="6245740"/>
            <a:ext cx="2895157" cy="47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67" tIns="45632" rIns="91267" bIns="45632" numCol="1" anchor="t" anchorCtr="0" compatLnSpc="1">
            <a:prstTxWarp prst="textNoShape">
              <a:avLst/>
            </a:prstTxWarp>
          </a:bodyPr>
          <a:lstStyle>
            <a:lvl1pPr algn="ctr" defTabSz="913745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596" y="6245740"/>
            <a:ext cx="2133274" cy="47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67" tIns="45632" rIns="91267" bIns="45632" numCol="1" anchor="t" anchorCtr="0" compatLnSpc="1">
            <a:prstTxWarp prst="textNoShape">
              <a:avLst/>
            </a:prstTxWarp>
          </a:bodyPr>
          <a:lstStyle>
            <a:lvl1pPr algn="r" defTabSz="913745">
              <a:defRPr sz="1400" b="0"/>
            </a:lvl1pPr>
          </a:lstStyle>
          <a:p>
            <a:fld id="{8708BCF5-7248-1D46-9832-4B03505A806C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745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+mj-ea"/>
          <a:cs typeface="+mj-cs"/>
        </a:defRPr>
      </a:lvl1pPr>
      <a:lvl2pPr algn="l" defTabSz="913745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defTabSz="913745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defTabSz="913745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defTabSz="913745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14423" algn="l" defTabSz="913745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6pPr>
      <a:lvl7pPr marL="828847" algn="l" defTabSz="913745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7pPr>
      <a:lvl8pPr marL="1243269" algn="l" defTabSz="913745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8pPr>
      <a:lvl9pPr marL="1657692" algn="l" defTabSz="913745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9pPr>
    </p:titleStyle>
    <p:bodyStyle>
      <a:lvl1pPr marL="342474" indent="-342474" algn="l" defTabSz="913745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508" indent="-286355" algn="l" defTabSz="913745" rtl="0" fontAlgn="base">
        <a:spcBef>
          <a:spcPct val="20000"/>
        </a:spcBef>
        <a:spcAft>
          <a:spcPct val="0"/>
        </a:spcAft>
        <a:buChar char="–"/>
        <a:defRPr sz="1800" b="1">
          <a:solidFill>
            <a:schemeClr val="bg1"/>
          </a:solidFill>
          <a:latin typeface="+mn-lt"/>
          <a:ea typeface="+mn-ea"/>
        </a:defRPr>
      </a:lvl2pPr>
      <a:lvl3pPr marL="1142541" indent="-228799" algn="l" defTabSz="913745" rtl="0" fontAlgn="base">
        <a:spcBef>
          <a:spcPct val="20000"/>
        </a:spcBef>
        <a:spcAft>
          <a:spcPct val="0"/>
        </a:spcAft>
        <a:buChar char="•"/>
        <a:defRPr sz="1400" b="1">
          <a:solidFill>
            <a:schemeClr val="bg1"/>
          </a:solidFill>
          <a:latin typeface="+mn-lt"/>
          <a:ea typeface="+mn-ea"/>
        </a:defRPr>
      </a:lvl3pPr>
      <a:lvl4pPr marL="1598693" indent="-228799" algn="l" defTabSz="913745" rtl="0" fontAlgn="base">
        <a:spcBef>
          <a:spcPct val="20000"/>
        </a:spcBef>
        <a:spcAft>
          <a:spcPct val="0"/>
        </a:spcAft>
        <a:buChar char="–"/>
        <a:defRPr sz="1200" b="1">
          <a:solidFill>
            <a:schemeClr val="bg1"/>
          </a:solidFill>
          <a:latin typeface="+mn-lt"/>
          <a:ea typeface="+mn-ea"/>
        </a:defRPr>
      </a:lvl4pPr>
      <a:lvl5pPr marL="2053408" indent="-225919" algn="l" defTabSz="913745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5pPr>
      <a:lvl6pPr marL="2467832" indent="-225919" algn="l" defTabSz="913745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6pPr>
      <a:lvl7pPr marL="2882253" indent="-225919" algn="l" defTabSz="913745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7pPr>
      <a:lvl8pPr marL="3296678" indent="-225919" algn="l" defTabSz="913745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8pPr>
      <a:lvl9pPr marL="3711098" indent="-225919" algn="l" defTabSz="913745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144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423" algn="l" defTabSz="4144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847" algn="l" defTabSz="4144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269" algn="l" defTabSz="4144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692" algn="l" defTabSz="4144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115" algn="l" defTabSz="4144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536" algn="l" defTabSz="4144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0963" algn="l" defTabSz="4144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5383" algn="l" defTabSz="4144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cmab.es/siesta" TargetMode="External"/><Relationship Id="rId3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571763" y="5333339"/>
            <a:ext cx="3429174" cy="6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267" tIns="45632" rIns="91267" bIns="4563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Javier Junquera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0" y="345151"/>
            <a:ext cx="9144000" cy="203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267" tIns="45632" rIns="91267" bIns="4563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FF00"/>
                </a:solidFill>
              </a:rPr>
              <a:t>Exercises on basis set generation</a:t>
            </a:r>
          </a:p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FF00"/>
                </a:solidFill>
              </a:rPr>
              <a:t>Increasing the angular flexibility: polarization orbitals </a:t>
            </a:r>
          </a:p>
        </p:txBody>
      </p:sp>
      <p:pic>
        <p:nvPicPr>
          <p:cNvPr id="4" name="Picture 10" descr="logoUCg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693" y="4979987"/>
            <a:ext cx="1338792" cy="13446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0" descr="logo-t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5324477"/>
            <a:ext cx="1190625" cy="657225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6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S</a:t>
            </a:r>
            <a:r>
              <a:rPr lang="en-US" sz="2800" dirty="0" smtClean="0">
                <a:solidFill>
                  <a:srgbClr val="FFFF00"/>
                </a:solidFill>
              </a:rPr>
              <a:t>earch </a:t>
            </a:r>
            <a:r>
              <a:rPr lang="en-US" sz="2800" dirty="0" smtClean="0">
                <a:solidFill>
                  <a:srgbClr val="FFFF00"/>
                </a:solidFill>
              </a:rPr>
              <a:t>for the free energy</a:t>
            </a:r>
          </a:p>
          <a:p>
            <a:pPr>
              <a:spcBef>
                <a:spcPct val="50000"/>
              </a:spcBef>
            </a:pP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638300" y="12192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00FFFF"/>
                </a:solidFill>
              </a:rPr>
              <a:t>Edit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smtClean="0">
                <a:solidFill>
                  <a:srgbClr val="00FFFF"/>
                </a:solidFill>
              </a:rPr>
              <a:t>output file and </a:t>
            </a:r>
            <a:r>
              <a:rPr lang="es-ES" dirty="0" err="1" smtClean="0">
                <a:solidFill>
                  <a:srgbClr val="00FFFF"/>
                </a:solidFill>
              </a:rPr>
              <a:t>search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for</a:t>
            </a:r>
            <a:r>
              <a:rPr lang="es-ES" dirty="0" smtClean="0">
                <a:solidFill>
                  <a:srgbClr val="00FFFF"/>
                </a:solidFill>
              </a:rPr>
              <a:t>:</a:t>
            </a:r>
            <a:endParaRPr lang="es-ES" dirty="0">
              <a:solidFill>
                <a:srgbClr val="00FFFF"/>
              </a:solidFill>
            </a:endParaRPr>
          </a:p>
        </p:txBody>
      </p:sp>
      <p:sp>
        <p:nvSpPr>
          <p:cNvPr id="4" name="Rectángulo 3"/>
          <p:cNvSpPr/>
          <p:nvPr/>
        </p:nvSpPr>
        <p:spPr bwMode="auto">
          <a:xfrm>
            <a:off x="1371600" y="1905000"/>
            <a:ext cx="4038600" cy="3581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410200" y="4953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We</a:t>
            </a:r>
            <a:r>
              <a:rPr lang="es-ES" dirty="0" smtClean="0">
                <a:solidFill>
                  <a:schemeClr val="bg1"/>
                </a:solidFill>
              </a:rPr>
              <a:t> are </a:t>
            </a:r>
            <a:r>
              <a:rPr lang="es-ES" dirty="0" err="1" smtClean="0">
                <a:solidFill>
                  <a:schemeClr val="bg1"/>
                </a:solidFill>
              </a:rPr>
              <a:t>interested</a:t>
            </a:r>
            <a:r>
              <a:rPr lang="es-ES" dirty="0" smtClean="0">
                <a:solidFill>
                  <a:schemeClr val="bg1"/>
                </a:solidFill>
              </a:rPr>
              <a:t> in </a:t>
            </a:r>
            <a:r>
              <a:rPr lang="es-ES" dirty="0" err="1" smtClean="0">
                <a:solidFill>
                  <a:schemeClr val="bg1"/>
                </a:solidFill>
              </a:rPr>
              <a:t>this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number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11" name="Conector recto de flecha 10"/>
          <p:cNvCxnSpPr/>
          <p:nvPr/>
        </p:nvCxnSpPr>
        <p:spPr bwMode="auto">
          <a:xfrm flipH="1">
            <a:off x="4572000" y="5218331"/>
            <a:ext cx="762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" name="Imagen 2" descr="template (arrastrado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601" y="1973088"/>
            <a:ext cx="3846797" cy="3423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19200" y="59436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Compare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free </a:t>
            </a:r>
            <a:r>
              <a:rPr lang="es-ES" dirty="0" err="1" smtClean="0">
                <a:solidFill>
                  <a:schemeClr val="bg1"/>
                </a:solidFill>
              </a:rPr>
              <a:t>energy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with</a:t>
            </a:r>
            <a:r>
              <a:rPr lang="es-ES" dirty="0" smtClean="0">
                <a:solidFill>
                  <a:schemeClr val="bg1"/>
                </a:solidFill>
              </a:rPr>
              <a:t> a DZP </a:t>
            </a:r>
            <a:r>
              <a:rPr lang="es-ES" dirty="0" err="1" smtClean="0">
                <a:solidFill>
                  <a:schemeClr val="bg1"/>
                </a:solidFill>
              </a:rPr>
              <a:t>basis</a:t>
            </a:r>
            <a:r>
              <a:rPr lang="es-ES" dirty="0" smtClean="0">
                <a:solidFill>
                  <a:schemeClr val="bg1"/>
                </a:solidFill>
              </a:rPr>
              <a:t> set </a:t>
            </a:r>
            <a:r>
              <a:rPr lang="es-ES" dirty="0" err="1" smtClean="0">
                <a:solidFill>
                  <a:schemeClr val="bg1"/>
                </a:solidFill>
              </a:rPr>
              <a:t>with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that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obtained</a:t>
            </a:r>
            <a:r>
              <a:rPr lang="es-ES" dirty="0" smtClean="0">
                <a:solidFill>
                  <a:schemeClr val="bg1"/>
                </a:solidFill>
              </a:rPr>
              <a:t> in </a:t>
            </a:r>
            <a:r>
              <a:rPr lang="es-ES" dirty="0" err="1" smtClean="0">
                <a:solidFill>
                  <a:schemeClr val="bg1"/>
                </a:solidFill>
              </a:rPr>
              <a:t>previous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lectures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for</a:t>
            </a:r>
            <a:r>
              <a:rPr lang="es-ES" dirty="0" smtClean="0">
                <a:solidFill>
                  <a:schemeClr val="bg1"/>
                </a:solidFill>
              </a:rPr>
              <a:t> SZ and DZ </a:t>
            </a:r>
            <a:r>
              <a:rPr lang="es-ES" dirty="0" err="1" smtClean="0">
                <a:solidFill>
                  <a:schemeClr val="bg1"/>
                </a:solidFill>
              </a:rPr>
              <a:t>basis</a:t>
            </a:r>
            <a:r>
              <a:rPr lang="es-ES" dirty="0" smtClean="0">
                <a:solidFill>
                  <a:schemeClr val="bg1"/>
                </a:solidFill>
              </a:rPr>
              <a:t> sets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1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6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S</a:t>
            </a:r>
            <a:r>
              <a:rPr lang="en-US" sz="2800" dirty="0" smtClean="0">
                <a:solidFill>
                  <a:srgbClr val="FFFF00"/>
                </a:solidFill>
              </a:rPr>
              <a:t>earch </a:t>
            </a:r>
            <a:r>
              <a:rPr lang="en-US" sz="2800" dirty="0" smtClean="0">
                <a:solidFill>
                  <a:srgbClr val="FFFF00"/>
                </a:solidFill>
              </a:rPr>
              <a:t>for the relaxed lattice constant</a:t>
            </a:r>
          </a:p>
          <a:p>
            <a:pPr>
              <a:spcBef>
                <a:spcPct val="50000"/>
              </a:spcBef>
            </a:pP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638300" y="6858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00FFFF"/>
                </a:solidFill>
              </a:rPr>
              <a:t>Edit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smtClean="0">
                <a:solidFill>
                  <a:srgbClr val="00FFFF"/>
                </a:solidFill>
              </a:rPr>
              <a:t>output file and </a:t>
            </a:r>
            <a:r>
              <a:rPr lang="es-ES" dirty="0" err="1" smtClean="0">
                <a:solidFill>
                  <a:srgbClr val="00FFFF"/>
                </a:solidFill>
              </a:rPr>
              <a:t>search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for</a:t>
            </a:r>
            <a:r>
              <a:rPr lang="es-ES" dirty="0" smtClean="0">
                <a:solidFill>
                  <a:srgbClr val="00FFFF"/>
                </a:solidFill>
              </a:rPr>
              <a:t>:</a:t>
            </a:r>
            <a:endParaRPr lang="es-ES" dirty="0">
              <a:solidFill>
                <a:srgbClr val="00FFFF"/>
              </a:solidFill>
            </a:endParaRPr>
          </a:p>
        </p:txBody>
      </p:sp>
      <p:sp>
        <p:nvSpPr>
          <p:cNvPr id="5" name="Rectángulo 4"/>
          <p:cNvSpPr/>
          <p:nvPr/>
        </p:nvSpPr>
        <p:spPr bwMode="auto">
          <a:xfrm>
            <a:off x="1143000" y="1676400"/>
            <a:ext cx="6858000" cy="2438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19200" y="4343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lattice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constant</a:t>
            </a:r>
            <a:r>
              <a:rPr lang="es-ES" dirty="0" smtClean="0">
                <a:solidFill>
                  <a:srgbClr val="FFFFFF"/>
                </a:solidFill>
              </a:rPr>
              <a:t> in </a:t>
            </a:r>
            <a:r>
              <a:rPr lang="es-ES" dirty="0" err="1" smtClean="0">
                <a:solidFill>
                  <a:srgbClr val="FFFFFF"/>
                </a:solidFill>
              </a:rPr>
              <a:t>this</a:t>
            </a:r>
            <a:r>
              <a:rPr lang="es-ES" dirty="0" smtClean="0">
                <a:solidFill>
                  <a:srgbClr val="FFFFFF"/>
                </a:solidFill>
              </a:rPr>
              <a:t> particular case </a:t>
            </a:r>
            <a:r>
              <a:rPr lang="es-ES" dirty="0" err="1" smtClean="0">
                <a:solidFill>
                  <a:srgbClr val="FFFFFF"/>
                </a:solidFill>
              </a:rPr>
              <a:t>would</a:t>
            </a:r>
            <a:r>
              <a:rPr lang="es-ES" dirty="0" smtClean="0">
                <a:solidFill>
                  <a:srgbClr val="FFFFFF"/>
                </a:solidFill>
              </a:rPr>
              <a:t> be</a:t>
            </a:r>
          </a:p>
          <a:p>
            <a:pPr algn="ctr"/>
            <a:r>
              <a:rPr lang="es-ES" dirty="0" smtClean="0">
                <a:solidFill>
                  <a:srgbClr val="FFFFFF"/>
                </a:solidFill>
              </a:rPr>
              <a:t>2.005748 </a:t>
            </a:r>
            <a:r>
              <a:rPr lang="es-ES" dirty="0" err="1" smtClean="0">
                <a:solidFill>
                  <a:srgbClr val="FFFFFF"/>
                </a:solidFill>
              </a:rPr>
              <a:t>Å</a:t>
            </a:r>
            <a:r>
              <a:rPr lang="es-ES" dirty="0" smtClean="0">
                <a:solidFill>
                  <a:srgbClr val="FFFFFF"/>
                </a:solidFill>
              </a:rPr>
              <a:t> × 2  =  </a:t>
            </a:r>
            <a:r>
              <a:rPr lang="es-ES" dirty="0" smtClean="0">
                <a:solidFill>
                  <a:srgbClr val="FFFFFF"/>
                </a:solidFill>
              </a:rPr>
              <a:t>4.011496 </a:t>
            </a:r>
            <a:r>
              <a:rPr lang="es-ES" dirty="0" err="1">
                <a:solidFill>
                  <a:srgbClr val="FFFFFF"/>
                </a:solidFill>
              </a:rPr>
              <a:t>Å</a:t>
            </a:r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2" name="Imagen 1" descr="template (arrastrado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6704059" cy="222909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0" y="51816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Experimental </a:t>
            </a:r>
            <a:r>
              <a:rPr lang="es-ES" dirty="0" err="1" smtClean="0">
                <a:solidFill>
                  <a:srgbClr val="FFFFFF"/>
                </a:solidFill>
              </a:rPr>
              <a:t>lattice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constant</a:t>
            </a:r>
            <a:r>
              <a:rPr lang="es-ES" dirty="0">
                <a:solidFill>
                  <a:srgbClr val="FFFFFF"/>
                </a:solidFill>
              </a:rPr>
              <a:t>: 4.05 </a:t>
            </a:r>
            <a:r>
              <a:rPr lang="es-ES" dirty="0" err="1" smtClean="0">
                <a:solidFill>
                  <a:srgbClr val="FFFFFF"/>
                </a:solidFill>
              </a:rPr>
              <a:t>Å</a:t>
            </a:r>
            <a:endParaRPr lang="es-ES" dirty="0" smtClean="0">
              <a:solidFill>
                <a:srgbClr val="FFFFFF"/>
              </a:solidFill>
            </a:endParaRPr>
          </a:p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When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we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improve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quality</a:t>
            </a:r>
            <a:r>
              <a:rPr lang="es-ES" dirty="0" smtClean="0">
                <a:solidFill>
                  <a:srgbClr val="FFFFFF"/>
                </a:solidFill>
              </a:rPr>
              <a:t> of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basis</a:t>
            </a:r>
            <a:r>
              <a:rPr lang="es-ES" dirty="0" smtClean="0">
                <a:solidFill>
                  <a:srgbClr val="FFFFFF"/>
                </a:solidFill>
              </a:rPr>
              <a:t> set, </a:t>
            </a:r>
            <a:r>
              <a:rPr lang="es-ES" dirty="0" err="1" smtClean="0">
                <a:solidFill>
                  <a:srgbClr val="FFFFFF"/>
                </a:solidFill>
              </a:rPr>
              <a:t>we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make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corresponding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deviations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smaller</a:t>
            </a:r>
            <a:r>
              <a:rPr lang="es-ES" dirty="0" smtClean="0">
                <a:solidFill>
                  <a:srgbClr val="FFFFFF"/>
                </a:solidFill>
              </a:rPr>
              <a:t>.</a:t>
            </a:r>
          </a:p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most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important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source</a:t>
            </a:r>
            <a:r>
              <a:rPr lang="es-ES" dirty="0" smtClean="0">
                <a:solidFill>
                  <a:srgbClr val="FFFFFF"/>
                </a:solidFill>
              </a:rPr>
              <a:t> of </a:t>
            </a:r>
            <a:r>
              <a:rPr lang="es-ES" dirty="0" err="1" smtClean="0">
                <a:solidFill>
                  <a:srgbClr val="FFFFFF"/>
                </a:solidFill>
              </a:rPr>
              <a:t>deviations</a:t>
            </a:r>
            <a:r>
              <a:rPr lang="es-ES" dirty="0" smtClean="0">
                <a:solidFill>
                  <a:srgbClr val="FFFFFF"/>
                </a:solidFill>
              </a:rPr>
              <a:t> are </a:t>
            </a:r>
            <a:r>
              <a:rPr lang="es-ES" dirty="0" err="1" smtClean="0">
                <a:solidFill>
                  <a:srgbClr val="FFFFFF"/>
                </a:solidFill>
              </a:rPr>
              <a:t>then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pseudopotential</a:t>
            </a:r>
            <a:r>
              <a:rPr lang="es-ES" dirty="0" smtClean="0">
                <a:solidFill>
                  <a:srgbClr val="FFFFFF"/>
                </a:solidFill>
              </a:rPr>
              <a:t> and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functional</a:t>
            </a:r>
            <a:r>
              <a:rPr lang="es-ES" dirty="0" smtClean="0">
                <a:solidFill>
                  <a:srgbClr val="FFFFFF"/>
                </a:solidFill>
              </a:rPr>
              <a:t> (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LDA </a:t>
            </a:r>
            <a:r>
              <a:rPr lang="es-ES" dirty="0" err="1" smtClean="0">
                <a:solidFill>
                  <a:srgbClr val="FFFFFF"/>
                </a:solidFill>
              </a:rPr>
              <a:t>tends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to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underestimate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lattice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constant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by</a:t>
            </a:r>
            <a:r>
              <a:rPr lang="es-ES" dirty="0" smtClean="0">
                <a:solidFill>
                  <a:srgbClr val="FFFFFF"/>
                </a:solidFill>
              </a:rPr>
              <a:t> 1-3 %)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6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Text Box 2"/>
          <p:cNvSpPr txBox="1">
            <a:spLocks noChangeArrowheads="1"/>
          </p:cNvSpPr>
          <p:nvPr/>
        </p:nvSpPr>
        <p:spPr bwMode="auto">
          <a:xfrm>
            <a:off x="0" y="2"/>
            <a:ext cx="9144000" cy="94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40" tIns="41471" rIns="82940" bIns="414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FF00"/>
                </a:solidFill>
              </a:rPr>
              <a:t>Perturbative</a:t>
            </a:r>
            <a:r>
              <a:rPr lang="en-US" sz="2800" dirty="0">
                <a:solidFill>
                  <a:srgbClr val="FFFF00"/>
                </a:solidFill>
              </a:rPr>
              <a:t> polarization:                                          How to plot the radial part of the atomic orbital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5029200" y="3200401"/>
            <a:ext cx="4038600" cy="3436489"/>
            <a:chOff x="152400" y="2057400"/>
            <a:chExt cx="5943600" cy="4503289"/>
          </a:xfrm>
        </p:grpSpPr>
        <p:sp>
          <p:nvSpPr>
            <p:cNvPr id="4" name="Rectángulo 3"/>
            <p:cNvSpPr/>
            <p:nvPr/>
          </p:nvSpPr>
          <p:spPr bwMode="auto">
            <a:xfrm>
              <a:off x="152400" y="2057400"/>
              <a:ext cx="5943600" cy="4495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07978"/>
              <a:endParaRPr lang="es-ES" sz="2000"/>
            </a:p>
          </p:txBody>
        </p:sp>
        <p:pic>
          <p:nvPicPr>
            <p:cNvPr id="3" name="Imagen 2" descr="Documento de Vista Previa no guardado (arrastrado)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772" y="2057400"/>
              <a:ext cx="5874228" cy="4503289"/>
            </a:xfrm>
            <a:prstGeom prst="rect">
              <a:avLst/>
            </a:prstGeom>
          </p:spPr>
        </p:pic>
      </p:grpSp>
      <p:sp>
        <p:nvSpPr>
          <p:cNvPr id="6" name="CuadroTexto 5"/>
          <p:cNvSpPr txBox="1"/>
          <p:nvPr/>
        </p:nvSpPr>
        <p:spPr>
          <a:xfrm>
            <a:off x="1" y="4242069"/>
            <a:ext cx="5791200" cy="1323433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$ </a:t>
            </a:r>
            <a:r>
              <a:rPr lang="es-ES" sz="1600" dirty="0" err="1">
                <a:solidFill>
                  <a:schemeClr val="bg1"/>
                </a:solidFill>
              </a:rPr>
              <a:t>gnuplot</a:t>
            </a:r>
            <a:endParaRPr lang="es-ES" sz="1600" dirty="0">
              <a:solidFill>
                <a:schemeClr val="bg1"/>
              </a:solidFill>
            </a:endParaRPr>
          </a:p>
          <a:p>
            <a:r>
              <a:rPr lang="es-ES" sz="1600" dirty="0" err="1">
                <a:solidFill>
                  <a:schemeClr val="bg1"/>
                </a:solidFill>
              </a:rPr>
              <a:t>gnuplot</a:t>
            </a:r>
            <a:r>
              <a:rPr lang="es-ES" sz="1600" dirty="0">
                <a:solidFill>
                  <a:schemeClr val="bg1"/>
                </a:solidFill>
              </a:rPr>
              <a:t>&gt; </a:t>
            </a:r>
            <a:r>
              <a:rPr lang="es-ES" sz="1600" dirty="0" err="1">
                <a:solidFill>
                  <a:schemeClr val="bg1"/>
                </a:solidFill>
              </a:rPr>
              <a:t>plot</a:t>
            </a:r>
            <a:r>
              <a:rPr lang="es-ES" sz="1600" dirty="0">
                <a:solidFill>
                  <a:schemeClr val="bg1"/>
                </a:solidFill>
              </a:rPr>
              <a:t> "ORB.S3.1.Al" u 1:($2 * $1**2) w l</a:t>
            </a:r>
          </a:p>
          <a:p>
            <a:r>
              <a:rPr lang="es-ES" sz="1600" dirty="0" err="1">
                <a:solidFill>
                  <a:schemeClr val="bg1"/>
                </a:solidFill>
              </a:rPr>
              <a:t>gnuplot</a:t>
            </a:r>
            <a:r>
              <a:rPr lang="es-ES" sz="1600" dirty="0">
                <a:solidFill>
                  <a:schemeClr val="bg1"/>
                </a:solidFill>
              </a:rPr>
              <a:t>&gt; set terminal </a:t>
            </a:r>
            <a:r>
              <a:rPr lang="es-ES" sz="1600" dirty="0" err="1">
                <a:solidFill>
                  <a:schemeClr val="bg1"/>
                </a:solidFill>
              </a:rPr>
              <a:t>postscript</a:t>
            </a:r>
            <a:endParaRPr lang="es-ES" sz="1600" dirty="0">
              <a:solidFill>
                <a:schemeClr val="bg1"/>
              </a:solidFill>
            </a:endParaRPr>
          </a:p>
          <a:p>
            <a:r>
              <a:rPr lang="es-ES" sz="1600" dirty="0" err="1">
                <a:solidFill>
                  <a:schemeClr val="bg1"/>
                </a:solidFill>
              </a:rPr>
              <a:t>gnuplot</a:t>
            </a:r>
            <a:r>
              <a:rPr lang="es-ES" sz="1600" dirty="0">
                <a:solidFill>
                  <a:schemeClr val="bg1"/>
                </a:solidFill>
              </a:rPr>
              <a:t>&gt; set output "</a:t>
            </a:r>
            <a:r>
              <a:rPr lang="es-ES" sz="1600" dirty="0" err="1">
                <a:solidFill>
                  <a:schemeClr val="bg1"/>
                </a:solidFill>
              </a:rPr>
              <a:t>perturbative-polarization.ps</a:t>
            </a:r>
            <a:r>
              <a:rPr lang="es-ES" sz="1600" dirty="0">
                <a:solidFill>
                  <a:schemeClr val="bg1"/>
                </a:solidFill>
              </a:rPr>
              <a:t>" </a:t>
            </a:r>
          </a:p>
          <a:p>
            <a:r>
              <a:rPr lang="es-ES" sz="1600" dirty="0" err="1">
                <a:solidFill>
                  <a:schemeClr val="bg1"/>
                </a:solidFill>
              </a:rPr>
              <a:t>gnuplot</a:t>
            </a:r>
            <a:r>
              <a:rPr lang="es-ES" sz="1600" dirty="0">
                <a:solidFill>
                  <a:schemeClr val="bg1"/>
                </a:solidFill>
              </a:rPr>
              <a:t>&gt; </a:t>
            </a:r>
            <a:r>
              <a:rPr lang="es-ES" sz="1600" dirty="0" err="1">
                <a:solidFill>
                  <a:schemeClr val="bg1"/>
                </a:solidFill>
              </a:rPr>
              <a:t>replot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562101" y="1219201"/>
            <a:ext cx="6019800" cy="646325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Follow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instructions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given</a:t>
            </a:r>
            <a:r>
              <a:rPr lang="es-ES" dirty="0" smtClean="0">
                <a:solidFill>
                  <a:srgbClr val="FFFFFF"/>
                </a:solidFill>
              </a:rPr>
              <a:t> in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Tutorial</a:t>
            </a:r>
          </a:p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How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to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plot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radial </a:t>
            </a:r>
            <a:r>
              <a:rPr lang="es-ES" dirty="0" err="1" smtClean="0">
                <a:solidFill>
                  <a:srgbClr val="FFFFFF"/>
                </a:solidFill>
              </a:rPr>
              <a:t>part</a:t>
            </a:r>
            <a:r>
              <a:rPr lang="es-ES" dirty="0" smtClean="0">
                <a:solidFill>
                  <a:srgbClr val="FFFFFF"/>
                </a:solidFill>
              </a:rPr>
              <a:t> of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atomic</a:t>
            </a:r>
            <a:r>
              <a:rPr lang="es-ES" dirty="0" smtClean="0">
                <a:solidFill>
                  <a:srgbClr val="FFFFFF"/>
                </a:solidFill>
              </a:rPr>
              <a:t> orbital</a:t>
            </a:r>
            <a:endParaRPr lang="es-ES" dirty="0">
              <a:solidFill>
                <a:srgbClr val="FFFFFF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1600200" y="2209800"/>
            <a:ext cx="6019800" cy="669161"/>
            <a:chOff x="1600200" y="2209800"/>
            <a:chExt cx="6019800" cy="669162"/>
          </a:xfrm>
        </p:grpSpPr>
        <p:sp>
          <p:nvSpPr>
            <p:cNvPr id="16" name="CuadroTexto 15"/>
            <p:cNvSpPr txBox="1"/>
            <p:nvPr/>
          </p:nvSpPr>
          <p:spPr>
            <a:xfrm>
              <a:off x="1600200" y="2209800"/>
              <a:ext cx="6019800" cy="669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rgbClr val="FFFFFF"/>
                  </a:solidFill>
                </a:rPr>
                <a:t>Remember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that</a:t>
              </a:r>
              <a:r>
                <a:rPr lang="es-ES" dirty="0" smtClean="0">
                  <a:solidFill>
                    <a:srgbClr val="FFFFFF"/>
                  </a:solidFill>
                </a:rPr>
                <a:t> in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ORB file </a:t>
              </a:r>
              <a:r>
                <a:rPr lang="es-ES" dirty="0" err="1" smtClean="0">
                  <a:solidFill>
                    <a:srgbClr val="FFFFFF"/>
                  </a:solidFill>
                </a:rPr>
                <a:t>we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store</a:t>
              </a:r>
              <a:r>
                <a:rPr lang="es-ES" dirty="0" smtClean="0">
                  <a:solidFill>
                    <a:srgbClr val="FFFFFF"/>
                  </a:solidFill>
                </a:rPr>
                <a:t>                 .</a:t>
              </a:r>
            </a:p>
            <a:p>
              <a:pPr algn="ctr"/>
              <a:r>
                <a:rPr lang="es-ES" dirty="0" err="1" smtClean="0">
                  <a:solidFill>
                    <a:srgbClr val="FFFFFF"/>
                  </a:solidFill>
                </a:rPr>
                <a:t>For</a:t>
              </a:r>
              <a:r>
                <a:rPr lang="es-ES" dirty="0" smtClean="0">
                  <a:solidFill>
                    <a:srgbClr val="FFFFFF"/>
                  </a:solidFill>
                </a:rPr>
                <a:t> Al,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polarization</a:t>
              </a:r>
              <a:r>
                <a:rPr lang="es-ES" dirty="0" smtClean="0">
                  <a:solidFill>
                    <a:srgbClr val="FFFFFF"/>
                  </a:solidFill>
                </a:rPr>
                <a:t> orbital </a:t>
              </a:r>
              <a:r>
                <a:rPr lang="es-ES" dirty="0" err="1" smtClean="0">
                  <a:solidFill>
                    <a:srgbClr val="FFFFFF"/>
                  </a:solidFill>
                </a:rPr>
                <a:t>is</a:t>
              </a:r>
              <a:r>
                <a:rPr lang="es-ES" dirty="0" smtClean="0">
                  <a:solidFill>
                    <a:srgbClr val="FFFFFF"/>
                  </a:solidFill>
                </a:rPr>
                <a:t> a </a:t>
              </a:r>
              <a:r>
                <a:rPr lang="es-ES" b="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d</a:t>
              </a:r>
              <a:r>
                <a:rPr lang="es-ES" dirty="0" smtClean="0">
                  <a:solidFill>
                    <a:srgbClr val="FFFFFF"/>
                  </a:solidFill>
                </a:rPr>
                <a:t>-</a:t>
              </a:r>
              <a:r>
                <a:rPr lang="es-ES" dirty="0" err="1" smtClean="0">
                  <a:solidFill>
                    <a:srgbClr val="FFFFFF"/>
                  </a:solidFill>
                </a:rPr>
                <a:t>shell</a:t>
              </a:r>
              <a:r>
                <a:rPr lang="es-ES" dirty="0" smtClean="0">
                  <a:solidFill>
                    <a:srgbClr val="FFFFFF"/>
                  </a:solidFill>
                </a:rPr>
                <a:t> (</a:t>
              </a:r>
              <a:r>
                <a:rPr lang="es-ES" b="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l</a:t>
              </a:r>
              <a:r>
                <a:rPr lang="es-ES" dirty="0" smtClean="0">
                  <a:solidFill>
                    <a:srgbClr val="FFFFFF"/>
                  </a:solidFill>
                </a:rPr>
                <a:t>=2)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8400" y="2209800"/>
              <a:ext cx="1055511" cy="359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7144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8457605" cy="1066967"/>
          </a:xfrm>
        </p:spPr>
        <p:txBody>
          <a:bodyPr/>
          <a:lstStyle/>
          <a:p>
            <a:r>
              <a:rPr lang="es-ES_tradnl" sz="2500"/>
              <a:t>Two different ways of generate </a:t>
            </a:r>
            <a:br>
              <a:rPr lang="es-ES_tradnl" sz="2500"/>
            </a:br>
            <a:r>
              <a:rPr lang="es-ES_tradnl" sz="2500"/>
              <a:t>polarization orbitals</a:t>
            </a:r>
            <a:endParaRPr lang="es-ES" sz="2500"/>
          </a:p>
        </p:txBody>
      </p:sp>
      <p:pic>
        <p:nvPicPr>
          <p:cNvPr id="330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12" y="4149316"/>
            <a:ext cx="6020976" cy="232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0757" name="Text Box 5"/>
          <p:cNvSpPr txBox="1">
            <a:spLocks noChangeArrowheads="1"/>
          </p:cNvSpPr>
          <p:nvPr/>
        </p:nvSpPr>
        <p:spPr bwMode="auto">
          <a:xfrm>
            <a:off x="686395" y="6553367"/>
            <a:ext cx="7771211" cy="31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9" tIns="45705" rIns="91409" bIns="4570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sz="1400">
                <a:solidFill>
                  <a:schemeClr val="bg1"/>
                </a:solidFill>
              </a:rPr>
              <a:t>E. Artacho </a:t>
            </a:r>
            <a:r>
              <a:rPr lang="es-ES_tradnl" sz="1400" i="1">
                <a:solidFill>
                  <a:schemeClr val="bg1"/>
                </a:solidFill>
              </a:rPr>
              <a:t>et al.</a:t>
            </a:r>
            <a:r>
              <a:rPr lang="es-ES_tradnl" sz="1400">
                <a:solidFill>
                  <a:schemeClr val="bg1"/>
                </a:solidFill>
              </a:rPr>
              <a:t>, Phys. Stat. Sol. (b), 215, 809 (1999) </a:t>
            </a:r>
            <a:endParaRPr lang="es-ES" sz="1400">
              <a:solidFill>
                <a:schemeClr val="bg1"/>
              </a:solidFill>
            </a:endParaRPr>
          </a:p>
        </p:txBody>
      </p:sp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381642" y="1066968"/>
            <a:ext cx="3809417" cy="44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9" tIns="45705" rIns="91409" bIns="4570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200">
                <a:solidFill>
                  <a:srgbClr val="FFFF00"/>
                </a:solidFill>
              </a:rPr>
              <a:t>Perturbative polarization</a:t>
            </a:r>
          </a:p>
        </p:txBody>
      </p:sp>
      <p:sp>
        <p:nvSpPr>
          <p:cNvPr id="330759" name="Text Box 7"/>
          <p:cNvSpPr txBox="1">
            <a:spLocks noChangeArrowheads="1"/>
          </p:cNvSpPr>
          <p:nvPr/>
        </p:nvSpPr>
        <p:spPr bwMode="auto">
          <a:xfrm>
            <a:off x="0" y="1599700"/>
            <a:ext cx="4418925" cy="6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9" tIns="45705" rIns="91409" bIns="4570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Apply  a </a:t>
            </a:r>
            <a:r>
              <a:rPr lang="fr-FR">
                <a:solidFill>
                  <a:srgbClr val="FFFF00"/>
                </a:solidFill>
              </a:rPr>
              <a:t>small electric field</a:t>
            </a:r>
            <a:r>
              <a:rPr lang="fr-FR">
                <a:solidFill>
                  <a:schemeClr val="bg1"/>
                </a:solidFill>
              </a:rPr>
              <a:t> to the  orbital we want to polarize </a:t>
            </a:r>
          </a:p>
        </p:txBody>
      </p:sp>
      <p:sp>
        <p:nvSpPr>
          <p:cNvPr id="330760" name="Oval 8"/>
          <p:cNvSpPr>
            <a:spLocks noChangeArrowheads="1"/>
          </p:cNvSpPr>
          <p:nvPr/>
        </p:nvSpPr>
        <p:spPr bwMode="auto">
          <a:xfrm>
            <a:off x="609507" y="2972801"/>
            <a:ext cx="761884" cy="76083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54" tIns="41477" rIns="82954" bIns="41477" anchor="ctr"/>
          <a:lstStyle/>
          <a:p>
            <a:endParaRPr lang="es-ES"/>
          </a:p>
        </p:txBody>
      </p:sp>
      <p:sp>
        <p:nvSpPr>
          <p:cNvPr id="330761" name="Freeform 9"/>
          <p:cNvSpPr>
            <a:spLocks/>
          </p:cNvSpPr>
          <p:nvPr/>
        </p:nvSpPr>
        <p:spPr bwMode="auto">
          <a:xfrm>
            <a:off x="2018642" y="2972801"/>
            <a:ext cx="1143524" cy="685800"/>
          </a:xfrm>
          <a:custGeom>
            <a:avLst/>
            <a:gdLst>
              <a:gd name="T0" fmla="*/ 240 w 776"/>
              <a:gd name="T1" fmla="*/ 0 h 432"/>
              <a:gd name="T2" fmla="*/ 0 w 776"/>
              <a:gd name="T3" fmla="*/ 240 h 432"/>
              <a:gd name="T4" fmla="*/ 240 w 776"/>
              <a:gd name="T5" fmla="*/ 432 h 432"/>
              <a:gd name="T6" fmla="*/ 768 w 776"/>
              <a:gd name="T7" fmla="*/ 240 h 432"/>
              <a:gd name="T8" fmla="*/ 240 w 776"/>
              <a:gd name="T9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6" h="432">
                <a:moveTo>
                  <a:pt x="240" y="0"/>
                </a:moveTo>
                <a:cubicBezTo>
                  <a:pt x="112" y="0"/>
                  <a:pt x="0" y="168"/>
                  <a:pt x="0" y="240"/>
                </a:cubicBezTo>
                <a:cubicBezTo>
                  <a:pt x="0" y="312"/>
                  <a:pt x="112" y="432"/>
                  <a:pt x="240" y="432"/>
                </a:cubicBezTo>
                <a:cubicBezTo>
                  <a:pt x="368" y="432"/>
                  <a:pt x="776" y="312"/>
                  <a:pt x="768" y="240"/>
                </a:cubicBezTo>
                <a:cubicBezTo>
                  <a:pt x="760" y="168"/>
                  <a:pt x="368" y="0"/>
                  <a:pt x="24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54" tIns="41477" rIns="82954" bIns="41477" anchor="ctr"/>
          <a:lstStyle/>
          <a:p>
            <a:endParaRPr lang="es-ES"/>
          </a:p>
        </p:txBody>
      </p:sp>
      <p:sp>
        <p:nvSpPr>
          <p:cNvPr id="330762" name="Text Box 10"/>
          <p:cNvSpPr txBox="1">
            <a:spLocks noChangeArrowheads="1"/>
          </p:cNvSpPr>
          <p:nvPr/>
        </p:nvSpPr>
        <p:spPr bwMode="auto">
          <a:xfrm>
            <a:off x="2267477" y="2362034"/>
            <a:ext cx="342499" cy="41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9" tIns="45705" rIns="91409" bIns="4570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>
                <a:solidFill>
                  <a:schemeClr val="bg1"/>
                </a:solidFill>
                <a:latin typeface="Brush Script MT" charset="0"/>
              </a:rPr>
              <a:t>E</a:t>
            </a:r>
            <a:endParaRPr lang="fr-FR" sz="2400">
              <a:solidFill>
                <a:schemeClr val="bg1"/>
              </a:solidFill>
              <a:latin typeface="Brush Script MT" charset="0"/>
            </a:endParaRPr>
          </a:p>
        </p:txBody>
      </p:sp>
      <p:sp>
        <p:nvSpPr>
          <p:cNvPr id="330763" name="AutoShape 11"/>
          <p:cNvSpPr>
            <a:spLocks noChangeArrowheads="1"/>
          </p:cNvSpPr>
          <p:nvPr/>
        </p:nvSpPr>
        <p:spPr bwMode="auto">
          <a:xfrm>
            <a:off x="2171019" y="2743200"/>
            <a:ext cx="534017" cy="153067"/>
          </a:xfrm>
          <a:prstGeom prst="leftArrow">
            <a:avLst>
              <a:gd name="adj1" fmla="val 52083"/>
              <a:gd name="adj2" fmla="val 11509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54" tIns="41477" rIns="82954" bIns="41477" anchor="ctr"/>
          <a:lstStyle/>
          <a:p>
            <a:endParaRPr lang="es-ES"/>
          </a:p>
        </p:txBody>
      </p:sp>
      <p:sp>
        <p:nvSpPr>
          <p:cNvPr id="330764" name="Text Box 12"/>
          <p:cNvSpPr txBox="1">
            <a:spLocks noChangeArrowheads="1"/>
          </p:cNvSpPr>
          <p:nvPr/>
        </p:nvSpPr>
        <p:spPr bwMode="auto">
          <a:xfrm>
            <a:off x="838771" y="3733634"/>
            <a:ext cx="304753" cy="41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9" tIns="45705" rIns="91409" bIns="4570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330765" name="Text Box 13"/>
          <p:cNvSpPr txBox="1">
            <a:spLocks noChangeArrowheads="1"/>
          </p:cNvSpPr>
          <p:nvPr/>
        </p:nvSpPr>
        <p:spPr bwMode="auto">
          <a:xfrm>
            <a:off x="2228335" y="3658601"/>
            <a:ext cx="724139" cy="41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9" tIns="45705" rIns="91409" bIns="4570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>
                <a:solidFill>
                  <a:schemeClr val="bg1"/>
                </a:solidFill>
              </a:rPr>
              <a:t>s+p</a:t>
            </a:r>
          </a:p>
        </p:txBody>
      </p:sp>
      <p:sp>
        <p:nvSpPr>
          <p:cNvPr id="330766" name="Text Box 14"/>
          <p:cNvSpPr txBox="1">
            <a:spLocks noChangeArrowheads="1"/>
          </p:cNvSpPr>
          <p:nvPr/>
        </p:nvSpPr>
        <p:spPr bwMode="auto">
          <a:xfrm>
            <a:off x="7467856" y="4830614"/>
            <a:ext cx="1676144" cy="88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9" tIns="45705" rIns="91409" bIns="4570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>
                <a:solidFill>
                  <a:schemeClr val="bg1"/>
                </a:solidFill>
              </a:rPr>
              <a:t>Si 3d </a:t>
            </a:r>
          </a:p>
          <a:p>
            <a:pPr algn="ctr">
              <a:spcBef>
                <a:spcPct val="50000"/>
              </a:spcBef>
            </a:pPr>
            <a:r>
              <a:rPr lang="fr-FR" sz="2000">
                <a:solidFill>
                  <a:schemeClr val="bg1"/>
                </a:solidFill>
              </a:rPr>
              <a:t>orbitals</a:t>
            </a:r>
          </a:p>
        </p:txBody>
      </p:sp>
      <p:grpSp>
        <p:nvGrpSpPr>
          <p:cNvPr id="330768" name="Group 16"/>
          <p:cNvGrpSpPr>
            <a:grpSpLocks/>
          </p:cNvGrpSpPr>
          <p:nvPr/>
        </p:nvGrpSpPr>
        <p:grpSpPr bwMode="auto">
          <a:xfrm>
            <a:off x="4725075" y="1066967"/>
            <a:ext cx="4418925" cy="2845243"/>
            <a:chOff x="3380" y="711"/>
            <a:chExt cx="3161" cy="1896"/>
          </a:xfrm>
        </p:grpSpPr>
        <p:sp>
          <p:nvSpPr>
            <p:cNvPr id="330769" name="Text Box 17"/>
            <p:cNvSpPr txBox="1">
              <a:spLocks noChangeArrowheads="1"/>
            </p:cNvSpPr>
            <p:nvPr/>
          </p:nvSpPr>
          <p:spPr bwMode="auto">
            <a:xfrm>
              <a:off x="3652" y="711"/>
              <a:ext cx="2507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0760" tIns="50380" rIns="100760" bIns="50380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03238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00806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511300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16125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4733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305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877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449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sz="2200">
                  <a:solidFill>
                    <a:srgbClr val="FFFF00"/>
                  </a:solidFill>
                </a:rPr>
                <a:t>Atomic polarization</a:t>
              </a:r>
            </a:p>
          </p:txBody>
        </p:sp>
        <p:sp>
          <p:nvSpPr>
            <p:cNvPr id="330770" name="Text Box 18"/>
            <p:cNvSpPr txBox="1">
              <a:spLocks noChangeArrowheads="1"/>
            </p:cNvSpPr>
            <p:nvPr/>
          </p:nvSpPr>
          <p:spPr bwMode="auto">
            <a:xfrm>
              <a:off x="3380" y="1066"/>
              <a:ext cx="3161" cy="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0760" tIns="50380" rIns="100760" bIns="50380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03238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00806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511300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16125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4733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305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877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449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dirty="0" err="1">
                  <a:solidFill>
                    <a:schemeClr val="bg1"/>
                  </a:solidFill>
                </a:rPr>
                <a:t>Solve</a:t>
              </a:r>
              <a:r>
                <a:rPr lang="fr-FR" dirty="0">
                  <a:solidFill>
                    <a:schemeClr val="bg1"/>
                  </a:solidFill>
                </a:rPr>
                <a:t> </a:t>
              </a:r>
              <a:r>
                <a:rPr lang="fr-FR" dirty="0">
                  <a:solidFill>
                    <a:srgbClr val="FFFF00"/>
                  </a:solidFill>
                </a:rPr>
                <a:t>Schrödinger </a:t>
              </a:r>
              <a:r>
                <a:rPr lang="fr-FR" dirty="0" err="1">
                  <a:solidFill>
                    <a:srgbClr val="FFFF00"/>
                  </a:solidFill>
                </a:rPr>
                <a:t>equation</a:t>
              </a:r>
              <a:r>
                <a:rPr lang="fr-FR" dirty="0">
                  <a:solidFill>
                    <a:schemeClr val="bg1"/>
                  </a:solidFill>
                </a:rPr>
                <a:t> for    </a:t>
              </a:r>
              <a:r>
                <a:rPr lang="fr-FR" dirty="0" err="1">
                  <a:solidFill>
                    <a:srgbClr val="FFFF00"/>
                  </a:solidFill>
                </a:rPr>
                <a:t>higher</a:t>
              </a:r>
              <a:r>
                <a:rPr lang="fr-FR" dirty="0">
                  <a:solidFill>
                    <a:srgbClr val="FFFF00"/>
                  </a:solidFill>
                </a:rPr>
                <a:t> </a:t>
              </a:r>
              <a:r>
                <a:rPr lang="fr-FR" dirty="0" err="1">
                  <a:solidFill>
                    <a:srgbClr val="FFFF00"/>
                  </a:solidFill>
                </a:rPr>
                <a:t>angular</a:t>
              </a:r>
              <a:r>
                <a:rPr lang="fr-FR" dirty="0">
                  <a:solidFill>
                    <a:srgbClr val="FFFF00"/>
                  </a:solidFill>
                </a:rPr>
                <a:t> </a:t>
              </a:r>
              <a:r>
                <a:rPr lang="fr-FR" dirty="0" err="1" smtClean="0">
                  <a:solidFill>
                    <a:srgbClr val="FFFF00"/>
                  </a:solidFill>
                </a:rPr>
                <a:t>momentu</a:t>
              </a:r>
              <a:r>
                <a:rPr lang="fr-FR" dirty="0" err="1" smtClean="0">
                  <a:solidFill>
                    <a:srgbClr val="FFFF00"/>
                  </a:solidFill>
                </a:rPr>
                <a:t>m</a:t>
              </a:r>
              <a:r>
                <a:rPr lang="fr-FR" dirty="0" smtClean="0">
                  <a:solidFill>
                    <a:srgbClr val="FFFF00"/>
                  </a:solidFill>
                </a:rPr>
                <a:t> (</a:t>
              </a:r>
              <a:r>
                <a:rPr lang="fr-FR" dirty="0" err="1" smtClean="0">
                  <a:solidFill>
                    <a:srgbClr val="FFFF00"/>
                  </a:solidFill>
                </a:rPr>
                <a:t>Unoccupied</a:t>
              </a:r>
              <a:r>
                <a:rPr lang="fr-FR" dirty="0" smtClean="0">
                  <a:solidFill>
                    <a:srgbClr val="FFFF00"/>
                  </a:solidFill>
                </a:rPr>
                <a:t> </a:t>
              </a:r>
              <a:r>
                <a:rPr lang="fr-FR" dirty="0" err="1" smtClean="0">
                  <a:solidFill>
                    <a:srgbClr val="FFFF00"/>
                  </a:solidFill>
                </a:rPr>
                <a:t>atomic</a:t>
              </a:r>
              <a:r>
                <a:rPr lang="fr-FR" dirty="0" smtClean="0">
                  <a:solidFill>
                    <a:srgbClr val="FFFF00"/>
                  </a:solidFill>
                </a:rPr>
                <a:t> </a:t>
              </a:r>
              <a:r>
                <a:rPr lang="fr-FR" dirty="0" err="1" smtClean="0">
                  <a:solidFill>
                    <a:srgbClr val="FFFF00"/>
                  </a:solidFill>
                </a:rPr>
                <a:t>shells</a:t>
              </a:r>
              <a:r>
                <a:rPr lang="fr-FR" dirty="0" smtClean="0">
                  <a:solidFill>
                    <a:srgbClr val="FFFF00"/>
                  </a:solidFill>
                </a:rPr>
                <a:t> of </a:t>
              </a:r>
              <a:r>
                <a:rPr lang="fr-FR" dirty="0" err="1" smtClean="0">
                  <a:solidFill>
                    <a:srgbClr val="FFFF00"/>
                  </a:solidFill>
                </a:rPr>
                <a:t>higher</a:t>
              </a:r>
              <a:r>
                <a:rPr lang="fr-FR" dirty="0" smtClean="0">
                  <a:solidFill>
                    <a:srgbClr val="FFFF00"/>
                  </a:solidFill>
                </a:rPr>
                <a:t> l)</a:t>
              </a:r>
              <a:r>
                <a:rPr lang="fr-FR" dirty="0" smtClean="0">
                  <a:solidFill>
                    <a:srgbClr val="FFFF00"/>
                  </a:solidFill>
                </a:rPr>
                <a:t> </a:t>
              </a:r>
              <a:endParaRPr lang="fr-FR" dirty="0">
                <a:solidFill>
                  <a:srgbClr val="FFFF00"/>
                </a:solidFill>
              </a:endParaRPr>
            </a:p>
          </p:txBody>
        </p:sp>
        <p:sp>
          <p:nvSpPr>
            <p:cNvPr id="330771" name="Text Box 19"/>
            <p:cNvSpPr txBox="1">
              <a:spLocks noChangeArrowheads="1"/>
            </p:cNvSpPr>
            <p:nvPr/>
          </p:nvSpPr>
          <p:spPr bwMode="auto">
            <a:xfrm>
              <a:off x="3598" y="1893"/>
              <a:ext cx="2943" cy="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0760" tIns="50380" rIns="100760" bIns="50380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03238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00806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511300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16125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4733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305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877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449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dirty="0" err="1">
                  <a:solidFill>
                    <a:schemeClr val="bg1"/>
                  </a:solidFill>
                </a:rPr>
                <a:t>unbound</a:t>
              </a:r>
              <a:r>
                <a:rPr lang="fr-FR" dirty="0">
                  <a:solidFill>
                    <a:schemeClr val="bg1"/>
                  </a:solidFill>
                </a:rPr>
                <a:t> in the free </a:t>
              </a:r>
              <a:r>
                <a:rPr lang="fr-FR" dirty="0" err="1">
                  <a:solidFill>
                    <a:schemeClr val="bg1"/>
                  </a:solidFill>
                </a:rPr>
                <a:t>atom</a:t>
              </a:r>
              <a:r>
                <a:rPr lang="fr-FR" dirty="0">
                  <a:solidFill>
                    <a:schemeClr val="bg1"/>
                  </a:solidFill>
                </a:rPr>
                <a:t> </a:t>
              </a:r>
              <a:r>
                <a:rPr lang="fr-FR" dirty="0">
                  <a:solidFill>
                    <a:schemeClr val="bg1"/>
                  </a:solidFill>
                  <a:sym typeface="Symbol" charset="0"/>
                </a:rPr>
                <a:t> </a:t>
              </a:r>
            </a:p>
            <a:p>
              <a:pPr algn="ctr">
                <a:spcBef>
                  <a:spcPct val="50000"/>
                </a:spcBef>
              </a:pPr>
              <a:r>
                <a:rPr lang="fr-FR" dirty="0" err="1">
                  <a:solidFill>
                    <a:schemeClr val="bg1"/>
                  </a:solidFill>
                  <a:sym typeface="Symbol" charset="0"/>
                </a:rPr>
                <a:t>require</a:t>
              </a:r>
              <a:r>
                <a:rPr lang="fr-FR" dirty="0">
                  <a:solidFill>
                    <a:schemeClr val="bg1"/>
                  </a:solidFill>
                  <a:sym typeface="Symbol" charset="0"/>
                </a:rPr>
                <a:t> short </a:t>
              </a:r>
              <a:r>
                <a:rPr lang="fr-FR" dirty="0" err="1">
                  <a:solidFill>
                    <a:schemeClr val="bg1"/>
                  </a:solidFill>
                  <a:sym typeface="Symbol" charset="0"/>
                </a:rPr>
                <a:t>cut</a:t>
              </a:r>
              <a:r>
                <a:rPr lang="fr-FR" dirty="0">
                  <a:solidFill>
                    <a:schemeClr val="bg1"/>
                  </a:solidFill>
                  <a:sym typeface="Symbol" charset="0"/>
                </a:rPr>
                <a:t> </a:t>
              </a:r>
              <a:r>
                <a:rPr lang="fr-FR" dirty="0" err="1" smtClean="0">
                  <a:solidFill>
                    <a:schemeClr val="bg1"/>
                  </a:solidFill>
                  <a:sym typeface="Symbol" charset="0"/>
                </a:rPr>
                <a:t>offs</a:t>
              </a:r>
              <a:r>
                <a:rPr lang="fr-FR" dirty="0" smtClean="0">
                  <a:solidFill>
                    <a:schemeClr val="bg1"/>
                  </a:solidFill>
                  <a:sym typeface="Symbol" charset="0"/>
                </a:rPr>
                <a:t>        (agressive confinement)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180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Text Box 2"/>
          <p:cNvSpPr txBox="1">
            <a:spLocks noChangeArrowheads="1"/>
          </p:cNvSpPr>
          <p:nvPr/>
        </p:nvSpPr>
        <p:spPr bwMode="auto">
          <a:xfrm>
            <a:off x="0" y="2"/>
            <a:ext cx="9144000" cy="51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40" tIns="41471" rIns="82940" bIns="414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Atomic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polarization:</a:t>
            </a:r>
          </a:p>
        </p:txBody>
      </p:sp>
      <p:sp>
        <p:nvSpPr>
          <p:cNvPr id="386060" name="Text Box 12"/>
          <p:cNvSpPr txBox="1">
            <a:spLocks noChangeArrowheads="1"/>
          </p:cNvSpPr>
          <p:nvPr/>
        </p:nvSpPr>
        <p:spPr bwMode="auto">
          <a:xfrm>
            <a:off x="685800" y="1296570"/>
            <a:ext cx="7772400" cy="7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40" tIns="41471" rIns="82940" bIns="414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0FFFF"/>
                </a:solidFill>
              </a:rPr>
              <a:t>They must be included using the </a:t>
            </a:r>
            <a:r>
              <a:rPr lang="en-US" dirty="0" err="1" smtClean="0">
                <a:solidFill>
                  <a:srgbClr val="00FFFF"/>
                </a:solidFill>
              </a:rPr>
              <a:t>PAO.Basis</a:t>
            </a:r>
            <a:r>
              <a:rPr lang="en-US" dirty="0" smtClean="0">
                <a:solidFill>
                  <a:srgbClr val="00FFFF"/>
                </a:solidFill>
              </a:rPr>
              <a:t> block </a:t>
            </a: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0FFFF"/>
                </a:solidFill>
              </a:rPr>
              <a:t>(see the corresponding lecture of the tutorial)</a:t>
            </a:r>
            <a:endParaRPr lang="en-US" dirty="0">
              <a:solidFill>
                <a:srgbClr val="00FFFF"/>
              </a:solidFill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1600200" y="2438400"/>
            <a:ext cx="6019800" cy="2514600"/>
            <a:chOff x="609600" y="2438400"/>
            <a:chExt cx="6019800" cy="2514600"/>
          </a:xfrm>
        </p:grpSpPr>
        <p:sp>
          <p:nvSpPr>
            <p:cNvPr id="3" name="Rectángulo 2"/>
            <p:cNvSpPr/>
            <p:nvPr/>
          </p:nvSpPr>
          <p:spPr bwMode="auto">
            <a:xfrm>
              <a:off x="609600" y="2438400"/>
              <a:ext cx="6019800" cy="2514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32" tIns="45717" rIns="91432" bIns="45717" numCol="1" rtlCol="0" anchor="t" anchorCtr="0" compatLnSpc="1">
              <a:prstTxWarp prst="textNoShape">
                <a:avLst/>
              </a:prstTxWarp>
            </a:bodyPr>
            <a:lstStyle/>
            <a:p>
              <a:pPr defTabSz="1007893"/>
              <a:endParaRPr lang="es-ES" sz="2000"/>
            </a:p>
          </p:txBody>
        </p:sp>
        <p:pic>
          <p:nvPicPr>
            <p:cNvPr id="2" name="Imagen 1" descr="template (arrastrado)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114" y="2565976"/>
              <a:ext cx="5960332" cy="2310824"/>
            </a:xfrm>
            <a:prstGeom prst="rect">
              <a:avLst/>
            </a:prstGeom>
          </p:spPr>
        </p:pic>
      </p:grpSp>
      <p:sp>
        <p:nvSpPr>
          <p:cNvPr id="8" name="CuadroTexto 7"/>
          <p:cNvSpPr txBox="1"/>
          <p:nvPr/>
        </p:nvSpPr>
        <p:spPr>
          <a:xfrm>
            <a:off x="114300" y="54496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We</a:t>
            </a:r>
            <a:r>
              <a:rPr lang="es-ES" dirty="0" smtClean="0">
                <a:solidFill>
                  <a:srgbClr val="FFFFFF"/>
                </a:solidFill>
              </a:rPr>
              <a:t> can </a:t>
            </a:r>
            <a:r>
              <a:rPr lang="es-ES" dirty="0" err="1" smtClean="0">
                <a:solidFill>
                  <a:srgbClr val="FFFFFF"/>
                </a:solidFill>
              </a:rPr>
              <a:t>include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shells</a:t>
            </a:r>
            <a:r>
              <a:rPr lang="es-ES" dirty="0" smtClean="0">
                <a:solidFill>
                  <a:srgbClr val="FFFFFF"/>
                </a:solidFill>
              </a:rPr>
              <a:t> of </a:t>
            </a:r>
            <a:r>
              <a:rPr lang="es-ES" dirty="0" err="1" smtClean="0">
                <a:solidFill>
                  <a:srgbClr val="FFFFFF"/>
                </a:solidFill>
              </a:rPr>
              <a:t>any</a:t>
            </a:r>
            <a:r>
              <a:rPr lang="es-ES" dirty="0" smtClean="0">
                <a:solidFill>
                  <a:srgbClr val="FFFFFF"/>
                </a:solidFill>
              </a:rPr>
              <a:t> angular </a:t>
            </a:r>
            <a:r>
              <a:rPr lang="es-ES" dirty="0" err="1" smtClean="0">
                <a:solidFill>
                  <a:srgbClr val="FFFFFF"/>
                </a:solidFill>
              </a:rPr>
              <a:t>momenta</a:t>
            </a:r>
            <a:endParaRPr lang="es-ES" dirty="0" smtClean="0">
              <a:solidFill>
                <a:srgbClr val="FFFFFF"/>
              </a:solidFill>
            </a:endParaRPr>
          </a:p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cutoff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radii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might</a:t>
            </a:r>
            <a:r>
              <a:rPr lang="es-ES" dirty="0" smtClean="0">
                <a:solidFill>
                  <a:srgbClr val="FFFFFF"/>
                </a:solidFill>
              </a:rPr>
              <a:t> be </a:t>
            </a:r>
            <a:r>
              <a:rPr lang="es-ES" dirty="0" err="1" smtClean="0">
                <a:solidFill>
                  <a:srgbClr val="FFFFFF"/>
                </a:solidFill>
              </a:rPr>
              <a:t>different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from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that</a:t>
            </a:r>
            <a:r>
              <a:rPr lang="es-ES" dirty="0" smtClean="0">
                <a:solidFill>
                  <a:srgbClr val="FFFFFF"/>
                </a:solidFill>
              </a:rPr>
              <a:t> of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orbitals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that</a:t>
            </a:r>
            <a:r>
              <a:rPr lang="es-ES" dirty="0" smtClean="0">
                <a:solidFill>
                  <a:srgbClr val="FFFFFF"/>
                </a:solidFill>
              </a:rPr>
              <a:t> are </a:t>
            </a:r>
            <a:r>
              <a:rPr lang="es-ES" dirty="0" err="1" smtClean="0">
                <a:solidFill>
                  <a:srgbClr val="FFFFFF"/>
                </a:solidFill>
              </a:rPr>
              <a:t>polarized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25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Text Box 2"/>
          <p:cNvSpPr txBox="1">
            <a:spLocks noChangeArrowheads="1"/>
          </p:cNvSpPr>
          <p:nvPr/>
        </p:nvSpPr>
        <p:spPr bwMode="auto">
          <a:xfrm>
            <a:off x="0" y="2"/>
            <a:ext cx="9144000" cy="51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40" tIns="41471" rIns="82940" bIns="414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Atomic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polarization:</a:t>
            </a:r>
          </a:p>
        </p:txBody>
      </p:sp>
      <p:sp>
        <p:nvSpPr>
          <p:cNvPr id="7" name="Rectángulo 6"/>
          <p:cNvSpPr/>
          <p:nvPr/>
        </p:nvSpPr>
        <p:spPr bwMode="auto">
          <a:xfrm>
            <a:off x="381000" y="973139"/>
            <a:ext cx="3657600" cy="4953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7978"/>
            <a:endParaRPr lang="es-ES" sz="2000"/>
          </a:p>
        </p:txBody>
      </p:sp>
      <p:sp>
        <p:nvSpPr>
          <p:cNvPr id="9" name="CuadroTexto 8"/>
          <p:cNvSpPr txBox="1"/>
          <p:nvPr/>
        </p:nvSpPr>
        <p:spPr>
          <a:xfrm>
            <a:off x="4762500" y="4123424"/>
            <a:ext cx="3886200" cy="646325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Polarize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b="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p</a:t>
            </a:r>
            <a:r>
              <a:rPr lang="es-ES" dirty="0" smtClean="0">
                <a:solidFill>
                  <a:schemeClr val="bg1"/>
                </a:solidFill>
              </a:rPr>
              <a:t>-orbital </a:t>
            </a:r>
            <a:r>
              <a:rPr lang="es-ES" dirty="0" err="1" smtClean="0">
                <a:solidFill>
                  <a:schemeClr val="bg1"/>
                </a:solidFill>
              </a:rPr>
              <a:t>means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add</a:t>
            </a:r>
            <a:r>
              <a:rPr lang="es-ES" dirty="0" smtClean="0">
                <a:solidFill>
                  <a:schemeClr val="bg1"/>
                </a:solidFill>
              </a:rPr>
              <a:t> a </a:t>
            </a:r>
            <a:r>
              <a:rPr lang="es-ES" dirty="0" err="1" smtClean="0">
                <a:solidFill>
                  <a:schemeClr val="bg1"/>
                </a:solidFill>
              </a:rPr>
              <a:t>shell</a:t>
            </a:r>
            <a:r>
              <a:rPr lang="es-ES" dirty="0" smtClean="0">
                <a:solidFill>
                  <a:schemeClr val="bg1"/>
                </a:solidFill>
              </a:rPr>
              <a:t> of </a:t>
            </a:r>
            <a:r>
              <a:rPr lang="es-ES" b="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lang="es-ES" dirty="0" smtClean="0">
                <a:solidFill>
                  <a:schemeClr val="bg1"/>
                </a:solidFill>
              </a:rPr>
              <a:t>-orbital L=2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" name="Imagen 2" descr="template (arrastrado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55915"/>
            <a:ext cx="3086100" cy="484958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762500" y="5029200"/>
            <a:ext cx="3886200" cy="1754320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polarization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b="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lang="es-ES" dirty="0" smtClean="0">
                <a:solidFill>
                  <a:schemeClr val="bg1"/>
                </a:solidFill>
              </a:rPr>
              <a:t>-</a:t>
            </a:r>
            <a:r>
              <a:rPr lang="es-ES" dirty="0" err="1" smtClean="0">
                <a:solidFill>
                  <a:schemeClr val="bg1"/>
                </a:solidFill>
              </a:rPr>
              <a:t>orbitals</a:t>
            </a:r>
            <a:r>
              <a:rPr lang="es-ES" dirty="0" smtClean="0">
                <a:solidFill>
                  <a:schemeClr val="bg1"/>
                </a:solidFill>
              </a:rPr>
              <a:t> are </a:t>
            </a:r>
            <a:r>
              <a:rPr lang="es-ES" dirty="0" err="1" smtClean="0">
                <a:solidFill>
                  <a:schemeClr val="bg1"/>
                </a:solidFill>
              </a:rPr>
              <a:t>computed</a:t>
            </a:r>
            <a:r>
              <a:rPr lang="es-ES" dirty="0" smtClean="0">
                <a:solidFill>
                  <a:schemeClr val="bg1"/>
                </a:solidFill>
              </a:rPr>
              <a:t> as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rest</a:t>
            </a:r>
            <a:r>
              <a:rPr lang="es-ES" dirty="0" smtClean="0">
                <a:solidFill>
                  <a:schemeClr val="bg1"/>
                </a:solidFill>
              </a:rPr>
              <a:t> of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shells</a:t>
            </a:r>
            <a:endParaRPr lang="es-ES" dirty="0" smtClean="0">
              <a:solidFill>
                <a:schemeClr val="bg1"/>
              </a:solidFill>
            </a:endParaRP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(</a:t>
            </a:r>
            <a:r>
              <a:rPr lang="es-ES" dirty="0" err="1" smtClean="0">
                <a:solidFill>
                  <a:schemeClr val="bg1"/>
                </a:solidFill>
              </a:rPr>
              <a:t>solving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Schr</a:t>
            </a:r>
            <a:r>
              <a:rPr lang="es-ES" dirty="0" smtClean="0">
                <a:solidFill>
                  <a:schemeClr val="bg1"/>
                </a:solidFill>
              </a:rPr>
              <a:t>ödinger </a:t>
            </a:r>
            <a:r>
              <a:rPr lang="es-ES" dirty="0" err="1" smtClean="0">
                <a:solidFill>
                  <a:schemeClr val="bg1"/>
                </a:solidFill>
              </a:rPr>
              <a:t>equation</a:t>
            </a:r>
            <a:r>
              <a:rPr lang="es-ES" dirty="0" smtClean="0">
                <a:solidFill>
                  <a:schemeClr val="bg1"/>
                </a:solidFill>
              </a:rPr>
              <a:t> of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isolated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atom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for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corresponding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component</a:t>
            </a:r>
            <a:r>
              <a:rPr lang="es-ES" dirty="0" smtClean="0">
                <a:solidFill>
                  <a:schemeClr val="bg1"/>
                </a:solidFill>
              </a:rPr>
              <a:t> of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pseudopotential</a:t>
            </a:r>
            <a:r>
              <a:rPr lang="es-ES" dirty="0" smtClean="0">
                <a:solidFill>
                  <a:schemeClr val="bg1"/>
                </a:solidFill>
              </a:rPr>
              <a:t>)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6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6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S</a:t>
            </a:r>
            <a:r>
              <a:rPr lang="en-US" sz="2800" dirty="0" smtClean="0">
                <a:solidFill>
                  <a:srgbClr val="FFFF00"/>
                </a:solidFill>
              </a:rPr>
              <a:t>earch </a:t>
            </a:r>
            <a:r>
              <a:rPr lang="en-US" sz="2800" dirty="0" smtClean="0">
                <a:solidFill>
                  <a:srgbClr val="FFFF00"/>
                </a:solidFill>
              </a:rPr>
              <a:t>for the free energy</a:t>
            </a:r>
          </a:p>
          <a:p>
            <a:pPr>
              <a:spcBef>
                <a:spcPct val="50000"/>
              </a:spcBef>
            </a:pP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638300" y="12192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00FFFF"/>
                </a:solidFill>
              </a:rPr>
              <a:t>Edit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smtClean="0">
                <a:solidFill>
                  <a:srgbClr val="00FFFF"/>
                </a:solidFill>
              </a:rPr>
              <a:t>output file and </a:t>
            </a:r>
            <a:r>
              <a:rPr lang="es-ES" dirty="0" err="1" smtClean="0">
                <a:solidFill>
                  <a:srgbClr val="00FFFF"/>
                </a:solidFill>
              </a:rPr>
              <a:t>search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for</a:t>
            </a:r>
            <a:r>
              <a:rPr lang="es-ES" dirty="0" smtClean="0">
                <a:solidFill>
                  <a:srgbClr val="00FFFF"/>
                </a:solidFill>
              </a:rPr>
              <a:t>:</a:t>
            </a:r>
            <a:endParaRPr lang="es-ES" dirty="0">
              <a:solidFill>
                <a:srgbClr val="00FFFF"/>
              </a:solidFill>
            </a:endParaRPr>
          </a:p>
        </p:txBody>
      </p:sp>
      <p:sp>
        <p:nvSpPr>
          <p:cNvPr id="4" name="Rectángulo 3"/>
          <p:cNvSpPr/>
          <p:nvPr/>
        </p:nvSpPr>
        <p:spPr bwMode="auto">
          <a:xfrm>
            <a:off x="1371600" y="1905000"/>
            <a:ext cx="4038600" cy="3581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410200" y="4953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We</a:t>
            </a:r>
            <a:r>
              <a:rPr lang="es-ES" dirty="0" smtClean="0">
                <a:solidFill>
                  <a:schemeClr val="bg1"/>
                </a:solidFill>
              </a:rPr>
              <a:t> are </a:t>
            </a:r>
            <a:r>
              <a:rPr lang="es-ES" dirty="0" err="1" smtClean="0">
                <a:solidFill>
                  <a:schemeClr val="bg1"/>
                </a:solidFill>
              </a:rPr>
              <a:t>interested</a:t>
            </a:r>
            <a:r>
              <a:rPr lang="es-ES" dirty="0" smtClean="0">
                <a:solidFill>
                  <a:schemeClr val="bg1"/>
                </a:solidFill>
              </a:rPr>
              <a:t> in </a:t>
            </a:r>
            <a:r>
              <a:rPr lang="es-ES" dirty="0" err="1" smtClean="0">
                <a:solidFill>
                  <a:schemeClr val="bg1"/>
                </a:solidFill>
              </a:rPr>
              <a:t>this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number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11" name="Conector recto de flecha 10"/>
          <p:cNvCxnSpPr/>
          <p:nvPr/>
        </p:nvCxnSpPr>
        <p:spPr bwMode="auto">
          <a:xfrm flipH="1">
            <a:off x="4572000" y="5218331"/>
            <a:ext cx="762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CuadroTexto 4"/>
          <p:cNvSpPr txBox="1"/>
          <p:nvPr/>
        </p:nvSpPr>
        <p:spPr>
          <a:xfrm>
            <a:off x="1219200" y="59436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atomic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confinement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usually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performs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variationaly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better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than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atomic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polarization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2" name="Imagen 1" descr="template (arrastrado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1981200"/>
            <a:ext cx="3746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81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6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S</a:t>
            </a:r>
            <a:r>
              <a:rPr lang="en-US" sz="2800" dirty="0" smtClean="0">
                <a:solidFill>
                  <a:srgbClr val="FFFF00"/>
                </a:solidFill>
              </a:rPr>
              <a:t>earch </a:t>
            </a:r>
            <a:r>
              <a:rPr lang="en-US" sz="2800" dirty="0" smtClean="0">
                <a:solidFill>
                  <a:srgbClr val="FFFF00"/>
                </a:solidFill>
              </a:rPr>
              <a:t>for the relaxed lattice constant</a:t>
            </a:r>
          </a:p>
          <a:p>
            <a:pPr>
              <a:spcBef>
                <a:spcPct val="50000"/>
              </a:spcBef>
            </a:pP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638300" y="6858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00FFFF"/>
                </a:solidFill>
              </a:rPr>
              <a:t>Edit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smtClean="0">
                <a:solidFill>
                  <a:srgbClr val="00FFFF"/>
                </a:solidFill>
              </a:rPr>
              <a:t>output file and </a:t>
            </a:r>
            <a:r>
              <a:rPr lang="es-ES" dirty="0" err="1" smtClean="0">
                <a:solidFill>
                  <a:srgbClr val="00FFFF"/>
                </a:solidFill>
              </a:rPr>
              <a:t>search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for</a:t>
            </a:r>
            <a:r>
              <a:rPr lang="es-ES" dirty="0" smtClean="0">
                <a:solidFill>
                  <a:srgbClr val="00FFFF"/>
                </a:solidFill>
              </a:rPr>
              <a:t>:</a:t>
            </a:r>
            <a:endParaRPr lang="es-ES" dirty="0">
              <a:solidFill>
                <a:srgbClr val="00FFFF"/>
              </a:solidFill>
            </a:endParaRPr>
          </a:p>
        </p:txBody>
      </p:sp>
      <p:sp>
        <p:nvSpPr>
          <p:cNvPr id="5" name="Rectángulo 4"/>
          <p:cNvSpPr/>
          <p:nvPr/>
        </p:nvSpPr>
        <p:spPr bwMode="auto">
          <a:xfrm>
            <a:off x="1143000" y="1676400"/>
            <a:ext cx="6858000" cy="2438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19200" y="4343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lattice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constant</a:t>
            </a:r>
            <a:r>
              <a:rPr lang="es-ES" dirty="0" smtClean="0">
                <a:solidFill>
                  <a:srgbClr val="FFFFFF"/>
                </a:solidFill>
              </a:rPr>
              <a:t> in </a:t>
            </a:r>
            <a:r>
              <a:rPr lang="es-ES" dirty="0" err="1" smtClean="0">
                <a:solidFill>
                  <a:srgbClr val="FFFFFF"/>
                </a:solidFill>
              </a:rPr>
              <a:t>this</a:t>
            </a:r>
            <a:r>
              <a:rPr lang="es-ES" dirty="0" smtClean="0">
                <a:solidFill>
                  <a:srgbClr val="FFFFFF"/>
                </a:solidFill>
              </a:rPr>
              <a:t> particular case </a:t>
            </a:r>
            <a:r>
              <a:rPr lang="es-ES" dirty="0" err="1" smtClean="0">
                <a:solidFill>
                  <a:srgbClr val="FFFFFF"/>
                </a:solidFill>
              </a:rPr>
              <a:t>would</a:t>
            </a:r>
            <a:r>
              <a:rPr lang="es-ES" dirty="0" smtClean="0">
                <a:solidFill>
                  <a:srgbClr val="FFFFFF"/>
                </a:solidFill>
              </a:rPr>
              <a:t> be</a:t>
            </a:r>
          </a:p>
          <a:p>
            <a:pPr algn="ctr"/>
            <a:r>
              <a:rPr lang="es-ES" dirty="0" smtClean="0">
                <a:solidFill>
                  <a:srgbClr val="FFFFFF"/>
                </a:solidFill>
              </a:rPr>
              <a:t>1.993001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Å</a:t>
            </a:r>
            <a:r>
              <a:rPr lang="es-ES" dirty="0" smtClean="0">
                <a:solidFill>
                  <a:srgbClr val="FFFFFF"/>
                </a:solidFill>
              </a:rPr>
              <a:t> × 2  =  </a:t>
            </a:r>
            <a:r>
              <a:rPr lang="es-ES" dirty="0" smtClean="0">
                <a:solidFill>
                  <a:srgbClr val="FFFFFF"/>
                </a:solidFill>
              </a:rPr>
              <a:t>3.986002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Å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0" y="51816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Experimental </a:t>
            </a:r>
            <a:r>
              <a:rPr lang="es-ES" dirty="0" err="1" smtClean="0">
                <a:solidFill>
                  <a:srgbClr val="FFFFFF"/>
                </a:solidFill>
              </a:rPr>
              <a:t>lattice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constant</a:t>
            </a:r>
            <a:r>
              <a:rPr lang="es-ES" dirty="0">
                <a:solidFill>
                  <a:srgbClr val="FFFFFF"/>
                </a:solidFill>
              </a:rPr>
              <a:t>: 4.05 </a:t>
            </a:r>
            <a:r>
              <a:rPr lang="es-ES" dirty="0" err="1" smtClean="0">
                <a:solidFill>
                  <a:srgbClr val="FFFFFF"/>
                </a:solidFill>
              </a:rPr>
              <a:t>Å</a:t>
            </a:r>
            <a:endParaRPr lang="es-ES" dirty="0" smtClean="0">
              <a:solidFill>
                <a:srgbClr val="FFFFFF"/>
              </a:solidFill>
            </a:endParaRPr>
          </a:p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When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we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improve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quality</a:t>
            </a:r>
            <a:r>
              <a:rPr lang="es-ES" dirty="0" smtClean="0">
                <a:solidFill>
                  <a:srgbClr val="FFFFFF"/>
                </a:solidFill>
              </a:rPr>
              <a:t> of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basis</a:t>
            </a:r>
            <a:r>
              <a:rPr lang="es-ES" dirty="0" smtClean="0">
                <a:solidFill>
                  <a:srgbClr val="FFFFFF"/>
                </a:solidFill>
              </a:rPr>
              <a:t> set, </a:t>
            </a:r>
            <a:r>
              <a:rPr lang="es-ES" dirty="0" err="1" smtClean="0">
                <a:solidFill>
                  <a:srgbClr val="FFFFFF"/>
                </a:solidFill>
              </a:rPr>
              <a:t>we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make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corresponding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deviations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smaller</a:t>
            </a:r>
            <a:r>
              <a:rPr lang="es-ES" dirty="0" smtClean="0">
                <a:solidFill>
                  <a:srgbClr val="FFFFFF"/>
                </a:solidFill>
              </a:rPr>
              <a:t>.</a:t>
            </a:r>
          </a:p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most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important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source</a:t>
            </a:r>
            <a:r>
              <a:rPr lang="es-ES" dirty="0" smtClean="0">
                <a:solidFill>
                  <a:srgbClr val="FFFFFF"/>
                </a:solidFill>
              </a:rPr>
              <a:t> of </a:t>
            </a:r>
            <a:r>
              <a:rPr lang="es-ES" dirty="0" err="1" smtClean="0">
                <a:solidFill>
                  <a:srgbClr val="FFFFFF"/>
                </a:solidFill>
              </a:rPr>
              <a:t>deviations</a:t>
            </a:r>
            <a:r>
              <a:rPr lang="es-ES" dirty="0" smtClean="0">
                <a:solidFill>
                  <a:srgbClr val="FFFFFF"/>
                </a:solidFill>
              </a:rPr>
              <a:t> are </a:t>
            </a:r>
            <a:r>
              <a:rPr lang="es-ES" dirty="0" err="1" smtClean="0">
                <a:solidFill>
                  <a:srgbClr val="FFFFFF"/>
                </a:solidFill>
              </a:rPr>
              <a:t>then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pseudopotential</a:t>
            </a:r>
            <a:r>
              <a:rPr lang="es-ES" dirty="0" smtClean="0">
                <a:solidFill>
                  <a:srgbClr val="FFFFFF"/>
                </a:solidFill>
              </a:rPr>
              <a:t> and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functional</a:t>
            </a:r>
            <a:r>
              <a:rPr lang="es-ES" dirty="0" smtClean="0">
                <a:solidFill>
                  <a:srgbClr val="FFFFFF"/>
                </a:solidFill>
              </a:rPr>
              <a:t> (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LDA </a:t>
            </a:r>
            <a:r>
              <a:rPr lang="es-ES" dirty="0" err="1" smtClean="0">
                <a:solidFill>
                  <a:srgbClr val="FFFFFF"/>
                </a:solidFill>
              </a:rPr>
              <a:t>tends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to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underestimate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lattice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constant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by</a:t>
            </a:r>
            <a:r>
              <a:rPr lang="es-ES" dirty="0" smtClean="0">
                <a:solidFill>
                  <a:srgbClr val="FFFFFF"/>
                </a:solidFill>
              </a:rPr>
              <a:t> 1-3 %)</a:t>
            </a:r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3" name="Imagen 2" descr="template (arrastrado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80" y="1954212"/>
            <a:ext cx="6179040" cy="2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0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Text Box 2"/>
          <p:cNvSpPr txBox="1">
            <a:spLocks noChangeArrowheads="1"/>
          </p:cNvSpPr>
          <p:nvPr/>
        </p:nvSpPr>
        <p:spPr bwMode="auto">
          <a:xfrm>
            <a:off x="0" y="2"/>
            <a:ext cx="9144000" cy="94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40" tIns="41471" rIns="82940" bIns="414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FF00"/>
                </a:solidFill>
              </a:rPr>
              <a:t>Perturbative</a:t>
            </a:r>
            <a:r>
              <a:rPr lang="en-US" sz="2800" dirty="0">
                <a:solidFill>
                  <a:srgbClr val="FFFF00"/>
                </a:solidFill>
              </a:rPr>
              <a:t> polarization:                                          How to plot the radial part of the atomic orbital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" y="4242069"/>
            <a:ext cx="5791200" cy="1323433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$ </a:t>
            </a:r>
            <a:r>
              <a:rPr lang="es-ES" sz="1600" dirty="0" err="1">
                <a:solidFill>
                  <a:schemeClr val="bg1"/>
                </a:solidFill>
              </a:rPr>
              <a:t>gnuplot</a:t>
            </a:r>
            <a:endParaRPr lang="es-ES" sz="1600" dirty="0">
              <a:solidFill>
                <a:schemeClr val="bg1"/>
              </a:solidFill>
            </a:endParaRPr>
          </a:p>
          <a:p>
            <a:r>
              <a:rPr lang="es-ES" sz="1600" dirty="0" err="1">
                <a:solidFill>
                  <a:schemeClr val="bg1"/>
                </a:solidFill>
              </a:rPr>
              <a:t>gnuplot</a:t>
            </a:r>
            <a:r>
              <a:rPr lang="es-ES" sz="1600" dirty="0">
                <a:solidFill>
                  <a:schemeClr val="bg1"/>
                </a:solidFill>
              </a:rPr>
              <a:t>&gt; </a:t>
            </a:r>
            <a:r>
              <a:rPr lang="es-ES" sz="1600" dirty="0" err="1">
                <a:solidFill>
                  <a:schemeClr val="bg1"/>
                </a:solidFill>
              </a:rPr>
              <a:t>plot</a:t>
            </a:r>
            <a:r>
              <a:rPr lang="es-ES" sz="1600" dirty="0">
                <a:solidFill>
                  <a:schemeClr val="bg1"/>
                </a:solidFill>
              </a:rPr>
              <a:t> "</a:t>
            </a:r>
            <a:r>
              <a:rPr lang="es-ES" sz="1600" dirty="0" smtClean="0">
                <a:solidFill>
                  <a:schemeClr val="bg1"/>
                </a:solidFill>
              </a:rPr>
              <a:t>ORB.S3.1.Al" </a:t>
            </a:r>
            <a:r>
              <a:rPr lang="es-ES" sz="1600" dirty="0">
                <a:solidFill>
                  <a:schemeClr val="bg1"/>
                </a:solidFill>
              </a:rPr>
              <a:t>u 1:($2 * $1**2) w </a:t>
            </a:r>
            <a:r>
              <a:rPr lang="es-ES" sz="1600" dirty="0" smtClean="0">
                <a:solidFill>
                  <a:schemeClr val="bg1"/>
                </a:solidFill>
              </a:rPr>
              <a:t>l</a:t>
            </a:r>
            <a:endParaRPr lang="es-ES" sz="1600" dirty="0">
              <a:solidFill>
                <a:schemeClr val="bg1"/>
              </a:solidFill>
            </a:endParaRPr>
          </a:p>
          <a:p>
            <a:r>
              <a:rPr lang="es-ES" sz="1600" dirty="0" err="1">
                <a:solidFill>
                  <a:schemeClr val="bg1"/>
                </a:solidFill>
              </a:rPr>
              <a:t>gnuplot</a:t>
            </a:r>
            <a:r>
              <a:rPr lang="es-ES" sz="1600" dirty="0">
                <a:solidFill>
                  <a:schemeClr val="bg1"/>
                </a:solidFill>
              </a:rPr>
              <a:t>&gt; set terminal </a:t>
            </a:r>
            <a:r>
              <a:rPr lang="es-ES" sz="1600" dirty="0" err="1">
                <a:solidFill>
                  <a:schemeClr val="bg1"/>
                </a:solidFill>
              </a:rPr>
              <a:t>postscript</a:t>
            </a:r>
            <a:endParaRPr lang="es-ES" sz="1600" dirty="0">
              <a:solidFill>
                <a:schemeClr val="bg1"/>
              </a:solidFill>
            </a:endParaRPr>
          </a:p>
          <a:p>
            <a:r>
              <a:rPr lang="es-ES" sz="1600" dirty="0" err="1">
                <a:solidFill>
                  <a:schemeClr val="bg1"/>
                </a:solidFill>
              </a:rPr>
              <a:t>gnuplot</a:t>
            </a:r>
            <a:r>
              <a:rPr lang="es-ES" sz="1600" dirty="0">
                <a:solidFill>
                  <a:schemeClr val="bg1"/>
                </a:solidFill>
              </a:rPr>
              <a:t>&gt; set output </a:t>
            </a:r>
            <a:r>
              <a:rPr lang="es-ES" sz="1600" dirty="0" smtClean="0">
                <a:solidFill>
                  <a:schemeClr val="bg1"/>
                </a:solidFill>
              </a:rPr>
              <a:t>”</a:t>
            </a:r>
            <a:r>
              <a:rPr lang="es-ES" sz="1600" dirty="0" err="1" smtClean="0">
                <a:solidFill>
                  <a:schemeClr val="bg1"/>
                </a:solidFill>
              </a:rPr>
              <a:t>atomic-</a:t>
            </a:r>
            <a:r>
              <a:rPr lang="es-ES" sz="1600" dirty="0" err="1">
                <a:solidFill>
                  <a:schemeClr val="bg1"/>
                </a:solidFill>
              </a:rPr>
              <a:t>polarization.ps</a:t>
            </a:r>
            <a:r>
              <a:rPr lang="es-ES" sz="1600" dirty="0">
                <a:solidFill>
                  <a:schemeClr val="bg1"/>
                </a:solidFill>
              </a:rPr>
              <a:t>" </a:t>
            </a:r>
          </a:p>
          <a:p>
            <a:r>
              <a:rPr lang="es-ES" sz="1600" dirty="0" err="1">
                <a:solidFill>
                  <a:schemeClr val="bg1"/>
                </a:solidFill>
              </a:rPr>
              <a:t>gnuplot</a:t>
            </a:r>
            <a:r>
              <a:rPr lang="es-ES" sz="1600" dirty="0">
                <a:solidFill>
                  <a:schemeClr val="bg1"/>
                </a:solidFill>
              </a:rPr>
              <a:t>&gt; </a:t>
            </a:r>
            <a:r>
              <a:rPr lang="es-ES" sz="1600" dirty="0" err="1">
                <a:solidFill>
                  <a:schemeClr val="bg1"/>
                </a:solidFill>
              </a:rPr>
              <a:t>replot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562101" y="1219201"/>
            <a:ext cx="6019800" cy="646325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Follow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instructions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given</a:t>
            </a:r>
            <a:r>
              <a:rPr lang="es-ES" dirty="0" smtClean="0">
                <a:solidFill>
                  <a:srgbClr val="FFFFFF"/>
                </a:solidFill>
              </a:rPr>
              <a:t> in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Tutorial</a:t>
            </a:r>
          </a:p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How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to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plot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radial </a:t>
            </a:r>
            <a:r>
              <a:rPr lang="es-ES" dirty="0" err="1" smtClean="0">
                <a:solidFill>
                  <a:srgbClr val="FFFFFF"/>
                </a:solidFill>
              </a:rPr>
              <a:t>part</a:t>
            </a:r>
            <a:r>
              <a:rPr lang="es-ES" dirty="0" smtClean="0">
                <a:solidFill>
                  <a:srgbClr val="FFFFFF"/>
                </a:solidFill>
              </a:rPr>
              <a:t> of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atomic</a:t>
            </a:r>
            <a:r>
              <a:rPr lang="es-ES" dirty="0" smtClean="0">
                <a:solidFill>
                  <a:srgbClr val="FFFFFF"/>
                </a:solidFill>
              </a:rPr>
              <a:t> orbital</a:t>
            </a:r>
            <a:endParaRPr lang="es-ES" dirty="0">
              <a:solidFill>
                <a:srgbClr val="FFFFFF"/>
              </a:solidFill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1600200" y="2209800"/>
            <a:ext cx="6019800" cy="669161"/>
            <a:chOff x="1600200" y="2209800"/>
            <a:chExt cx="6019800" cy="669162"/>
          </a:xfrm>
        </p:grpSpPr>
        <p:sp>
          <p:nvSpPr>
            <p:cNvPr id="16" name="CuadroTexto 15"/>
            <p:cNvSpPr txBox="1"/>
            <p:nvPr/>
          </p:nvSpPr>
          <p:spPr>
            <a:xfrm>
              <a:off x="1600200" y="2209800"/>
              <a:ext cx="6019800" cy="669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rgbClr val="FFFFFF"/>
                  </a:solidFill>
                </a:rPr>
                <a:t>Remember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that</a:t>
              </a:r>
              <a:r>
                <a:rPr lang="es-ES" dirty="0" smtClean="0">
                  <a:solidFill>
                    <a:srgbClr val="FFFFFF"/>
                  </a:solidFill>
                </a:rPr>
                <a:t> in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ORB file </a:t>
              </a:r>
              <a:r>
                <a:rPr lang="es-ES" dirty="0" err="1" smtClean="0">
                  <a:solidFill>
                    <a:srgbClr val="FFFFFF"/>
                  </a:solidFill>
                </a:rPr>
                <a:t>we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store</a:t>
              </a:r>
              <a:r>
                <a:rPr lang="es-ES" dirty="0" smtClean="0">
                  <a:solidFill>
                    <a:srgbClr val="FFFFFF"/>
                  </a:solidFill>
                </a:rPr>
                <a:t>                 .</a:t>
              </a:r>
            </a:p>
            <a:p>
              <a:pPr algn="ctr"/>
              <a:r>
                <a:rPr lang="es-ES" dirty="0" err="1" smtClean="0">
                  <a:solidFill>
                    <a:srgbClr val="FFFFFF"/>
                  </a:solidFill>
                </a:rPr>
                <a:t>For</a:t>
              </a:r>
              <a:r>
                <a:rPr lang="es-ES" dirty="0" smtClean="0">
                  <a:solidFill>
                    <a:srgbClr val="FFFFFF"/>
                  </a:solidFill>
                </a:rPr>
                <a:t> Al,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polarization</a:t>
              </a:r>
              <a:r>
                <a:rPr lang="es-ES" dirty="0" smtClean="0">
                  <a:solidFill>
                    <a:srgbClr val="FFFFFF"/>
                  </a:solidFill>
                </a:rPr>
                <a:t> orbital </a:t>
              </a:r>
              <a:r>
                <a:rPr lang="es-ES" dirty="0" err="1" smtClean="0">
                  <a:solidFill>
                    <a:srgbClr val="FFFFFF"/>
                  </a:solidFill>
                </a:rPr>
                <a:t>is</a:t>
              </a:r>
              <a:r>
                <a:rPr lang="es-ES" dirty="0" smtClean="0">
                  <a:solidFill>
                    <a:srgbClr val="FFFFFF"/>
                  </a:solidFill>
                </a:rPr>
                <a:t> a </a:t>
              </a:r>
              <a:r>
                <a:rPr lang="es-ES" b="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d</a:t>
              </a:r>
              <a:r>
                <a:rPr lang="es-ES" dirty="0" smtClean="0">
                  <a:solidFill>
                    <a:srgbClr val="FFFFFF"/>
                  </a:solidFill>
                </a:rPr>
                <a:t>-</a:t>
              </a:r>
              <a:r>
                <a:rPr lang="es-ES" dirty="0" err="1" smtClean="0">
                  <a:solidFill>
                    <a:srgbClr val="FFFFFF"/>
                  </a:solidFill>
                </a:rPr>
                <a:t>shell</a:t>
              </a:r>
              <a:r>
                <a:rPr lang="es-ES" dirty="0" smtClean="0">
                  <a:solidFill>
                    <a:srgbClr val="FFFFFF"/>
                  </a:solidFill>
                </a:rPr>
                <a:t> (</a:t>
              </a:r>
              <a:r>
                <a:rPr lang="es-ES" b="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l</a:t>
              </a:r>
              <a:r>
                <a:rPr lang="es-ES" dirty="0" smtClean="0">
                  <a:solidFill>
                    <a:srgbClr val="FFFFFF"/>
                  </a:solidFill>
                </a:rPr>
                <a:t>=2)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8400" y="2209800"/>
              <a:ext cx="1055511" cy="359997"/>
            </a:xfrm>
            <a:prstGeom prst="rect">
              <a:avLst/>
            </a:prstGeom>
          </p:spPr>
        </p:pic>
      </p:grpSp>
      <p:grpSp>
        <p:nvGrpSpPr>
          <p:cNvPr id="8" name="Agrupar 7"/>
          <p:cNvGrpSpPr/>
          <p:nvPr/>
        </p:nvGrpSpPr>
        <p:grpSpPr>
          <a:xfrm>
            <a:off x="4724400" y="3352800"/>
            <a:ext cx="4191000" cy="3200400"/>
            <a:chOff x="4724400" y="3352800"/>
            <a:chExt cx="4191000" cy="3200400"/>
          </a:xfrm>
        </p:grpSpPr>
        <p:sp>
          <p:nvSpPr>
            <p:cNvPr id="7" name="Rectángulo 6"/>
            <p:cNvSpPr/>
            <p:nvPr/>
          </p:nvSpPr>
          <p:spPr bwMode="auto">
            <a:xfrm>
              <a:off x="4724400" y="3352800"/>
              <a:ext cx="4191000" cy="3200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2" name="Imagen 1" descr="Documento de Vista Previa no guardado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3352800"/>
              <a:ext cx="4191000" cy="31263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141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ext Box 2"/>
          <p:cNvSpPr txBox="1">
            <a:spLocks noChangeArrowheads="1"/>
          </p:cNvSpPr>
          <p:nvPr/>
        </p:nvSpPr>
        <p:spPr bwMode="auto">
          <a:xfrm>
            <a:off x="2" y="8"/>
            <a:ext cx="8686869" cy="52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298" tIns="45648" rIns="91298" bIns="45648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Most important reference followed in this lecture</a:t>
            </a:r>
          </a:p>
        </p:txBody>
      </p:sp>
      <p:pic>
        <p:nvPicPr>
          <p:cNvPr id="3194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93" y="619773"/>
            <a:ext cx="6574565" cy="243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94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666" y="3619584"/>
            <a:ext cx="5609978" cy="120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94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98" y="5301819"/>
            <a:ext cx="7906813" cy="117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79929"/>
          </a:xfrm>
        </p:spPr>
        <p:txBody>
          <a:bodyPr/>
          <a:lstStyle/>
          <a:p>
            <a:r>
              <a:rPr lang="fr-FR" sz="2500"/>
              <a:t>Converging the basis size:</a:t>
            </a:r>
            <a:br>
              <a:rPr lang="fr-FR" sz="2500"/>
            </a:br>
            <a:r>
              <a:rPr lang="fr-FR" sz="2500"/>
              <a:t>from quick and dirty to highly converged calculations</a:t>
            </a:r>
            <a:endParaRPr lang="es-ES" sz="2500"/>
          </a:p>
        </p:txBody>
      </p:sp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5105318" y="1676234"/>
            <a:ext cx="1783786" cy="47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85" tIns="45693" rIns="91385" bIns="45693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s-ES_tradnl" sz="2400" b="0">
              <a:latin typeface="Times New Roman" charset="0"/>
            </a:endParaRPr>
          </a:p>
        </p:txBody>
      </p:sp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265612" y="1029450"/>
            <a:ext cx="8609983" cy="143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85" tIns="45693" rIns="91385" bIns="45693">
            <a:spAutoFit/>
          </a:bodyPr>
          <a:lstStyle>
            <a:lvl1pPr marL="503238" indent="-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008063" indent="-5048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511300" indent="-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016125" indent="-5048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519363" indent="-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976563" indent="-503238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433763" indent="-503238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890963" indent="-503238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348163" indent="-503238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ctr">
              <a:spcBef>
                <a:spcPct val="50000"/>
              </a:spcBef>
            </a:pPr>
            <a:r>
              <a:rPr lang="es-ES_tradnl" sz="2200">
                <a:solidFill>
                  <a:srgbClr val="FFFF00"/>
                </a:solidFill>
              </a:rPr>
              <a:t>Single-</a:t>
            </a:r>
            <a:r>
              <a:rPr lang="es-ES_tradnl" sz="2200">
                <a:solidFill>
                  <a:srgbClr val="FFFF00"/>
                </a:solidFill>
                <a:sym typeface="Symbol" charset="0"/>
              </a:rPr>
              <a:t>  (minimal or</a:t>
            </a:r>
            <a:r>
              <a:rPr lang="es-ES_tradnl" sz="220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s-ES_tradnl" sz="2200">
                <a:solidFill>
                  <a:srgbClr val="FFFF00"/>
                </a:solidFill>
                <a:sym typeface="Symbol" charset="0"/>
              </a:rPr>
              <a:t>SZ)</a:t>
            </a:r>
          </a:p>
          <a:p>
            <a:pPr lvl="1" algn="ctr">
              <a:spcBef>
                <a:spcPct val="50000"/>
              </a:spcBef>
            </a:pPr>
            <a:r>
              <a:rPr lang="es-ES_tradnl" sz="2400">
                <a:sym typeface="Symbol" charset="0"/>
              </a:rPr>
              <a:t> </a:t>
            </a:r>
            <a:r>
              <a:rPr lang="es-ES_tradnl">
                <a:solidFill>
                  <a:schemeClr val="bg1"/>
                </a:solidFill>
                <a:sym typeface="Symbol" charset="0"/>
              </a:rPr>
              <a:t>One single radial function per angular</a:t>
            </a:r>
          </a:p>
          <a:p>
            <a:pPr lvl="1" algn="ctr">
              <a:spcBef>
                <a:spcPct val="50000"/>
              </a:spcBef>
            </a:pPr>
            <a:r>
              <a:rPr lang="es-ES_tradnl">
                <a:solidFill>
                  <a:schemeClr val="bg1"/>
                </a:solidFill>
                <a:sym typeface="Symbol" charset="0"/>
              </a:rPr>
              <a:t>momentum shell occupied in the free–atom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324613" name="Text Box 5"/>
          <p:cNvSpPr txBox="1">
            <a:spLocks noChangeArrowheads="1"/>
          </p:cNvSpPr>
          <p:nvPr/>
        </p:nvSpPr>
        <p:spPr bwMode="auto">
          <a:xfrm>
            <a:off x="2857413" y="2743201"/>
            <a:ext cx="3429175" cy="44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85" tIns="45693" rIns="91385" bIns="45693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sz="2200">
                <a:solidFill>
                  <a:srgbClr val="FFFF00"/>
                </a:solidFill>
              </a:rPr>
              <a:t>Improving the quality</a:t>
            </a:r>
            <a:endParaRPr lang="es-ES" sz="2200">
              <a:solidFill>
                <a:srgbClr val="FFFF00"/>
              </a:solidFill>
            </a:endParaRPr>
          </a:p>
        </p:txBody>
      </p:sp>
      <p:grpSp>
        <p:nvGrpSpPr>
          <p:cNvPr id="324614" name="Group 6"/>
          <p:cNvGrpSpPr>
            <a:grpSpLocks/>
          </p:cNvGrpSpPr>
          <p:nvPr/>
        </p:nvGrpSpPr>
        <p:grpSpPr bwMode="auto">
          <a:xfrm>
            <a:off x="0" y="2515101"/>
            <a:ext cx="4266547" cy="3867070"/>
            <a:chOff x="0" y="1584"/>
            <a:chExt cx="2688" cy="2437"/>
          </a:xfrm>
        </p:grpSpPr>
        <p:sp>
          <p:nvSpPr>
            <p:cNvPr id="324615" name="Line 7"/>
            <p:cNvSpPr>
              <a:spLocks noChangeShapeType="1"/>
            </p:cNvSpPr>
            <p:nvPr/>
          </p:nvSpPr>
          <p:spPr bwMode="auto">
            <a:xfrm flipH="1">
              <a:off x="1200" y="1584"/>
              <a:ext cx="576" cy="62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4616" name="Text Box 8"/>
            <p:cNvSpPr txBox="1">
              <a:spLocks noChangeArrowheads="1"/>
            </p:cNvSpPr>
            <p:nvPr/>
          </p:nvSpPr>
          <p:spPr bwMode="auto">
            <a:xfrm>
              <a:off x="0" y="2439"/>
              <a:ext cx="2688" cy="1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0742" tIns="50372" rIns="100742" bIns="50372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03238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00806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511300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16125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4733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305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877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449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lvl="1" algn="ctr">
                <a:spcBef>
                  <a:spcPct val="50000"/>
                </a:spcBef>
              </a:pPr>
              <a:r>
                <a:rPr lang="es-ES_tradnl" sz="2200">
                  <a:solidFill>
                    <a:srgbClr val="FFFF00"/>
                  </a:solidFill>
                  <a:sym typeface="Symbol" charset="0"/>
                </a:rPr>
                <a:t>Radial</a:t>
              </a:r>
              <a:r>
                <a:rPr lang="fr-FR" sz="2200">
                  <a:solidFill>
                    <a:srgbClr val="FFFF00"/>
                  </a:solidFill>
                  <a:sym typeface="Symbol" charset="0"/>
                </a:rPr>
                <a:t> </a:t>
              </a:r>
              <a:r>
                <a:rPr lang="es-ES_tradnl" sz="2200">
                  <a:solidFill>
                    <a:srgbClr val="FFFF00"/>
                  </a:solidFill>
                  <a:sym typeface="Symbol" charset="0"/>
                </a:rPr>
                <a:t>flexibilization: </a:t>
              </a:r>
            </a:p>
            <a:p>
              <a:pPr lvl="1" algn="ctr">
                <a:spcBef>
                  <a:spcPct val="50000"/>
                </a:spcBef>
              </a:pPr>
              <a:r>
                <a:rPr lang="es-ES_tradnl">
                  <a:solidFill>
                    <a:schemeClr val="bg1"/>
                  </a:solidFill>
                  <a:sym typeface="Symbol" charset="0"/>
                </a:rPr>
                <a:t>Add more than </a:t>
              </a:r>
              <a:r>
                <a:rPr lang="fr-FR">
                  <a:solidFill>
                    <a:schemeClr val="bg1"/>
                  </a:solidFill>
                  <a:sym typeface="Symbol" charset="0"/>
                </a:rPr>
                <a:t>o</a:t>
              </a:r>
              <a:r>
                <a:rPr lang="es-ES_tradnl">
                  <a:solidFill>
                    <a:schemeClr val="bg1"/>
                  </a:solidFill>
                  <a:sym typeface="Symbol" charset="0"/>
                </a:rPr>
                <a:t>ne radial function within the same angular momentum than SZ</a:t>
              </a:r>
            </a:p>
            <a:p>
              <a:pPr lvl="1" algn="ctr">
                <a:spcBef>
                  <a:spcPct val="50000"/>
                </a:spcBef>
              </a:pPr>
              <a:r>
                <a:rPr lang="es-ES_tradnl" sz="2200">
                  <a:solidFill>
                    <a:srgbClr val="FFFF00"/>
                  </a:solidFill>
                  <a:sym typeface="Symbol" charset="0"/>
                </a:rPr>
                <a:t>Multiple-</a:t>
              </a:r>
            </a:p>
            <a:p>
              <a:pPr lvl="1">
                <a:spcBef>
                  <a:spcPct val="50000"/>
                </a:spcBef>
              </a:pPr>
              <a:endParaRPr lang="es-ES_tradnl" sz="2200">
                <a:solidFill>
                  <a:srgbClr val="FFFF00"/>
                </a:solidFill>
                <a:sym typeface="Symbol" charset="0"/>
              </a:endParaRPr>
            </a:p>
          </p:txBody>
        </p:sp>
      </p:grpSp>
      <p:grpSp>
        <p:nvGrpSpPr>
          <p:cNvPr id="324617" name="Group 9"/>
          <p:cNvGrpSpPr>
            <a:grpSpLocks/>
          </p:cNvGrpSpPr>
          <p:nvPr/>
        </p:nvGrpSpPr>
        <p:grpSpPr bwMode="auto">
          <a:xfrm>
            <a:off x="4800566" y="2515102"/>
            <a:ext cx="4343435" cy="3143322"/>
            <a:chOff x="3024" y="1584"/>
            <a:chExt cx="2736" cy="1981"/>
          </a:xfrm>
        </p:grpSpPr>
        <p:sp>
          <p:nvSpPr>
            <p:cNvPr id="324618" name="Line 10"/>
            <p:cNvSpPr>
              <a:spLocks noChangeShapeType="1"/>
            </p:cNvSpPr>
            <p:nvPr/>
          </p:nvSpPr>
          <p:spPr bwMode="auto">
            <a:xfrm>
              <a:off x="3984" y="1584"/>
              <a:ext cx="714" cy="57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4619" name="Text Box 11"/>
            <p:cNvSpPr txBox="1">
              <a:spLocks noChangeArrowheads="1"/>
            </p:cNvSpPr>
            <p:nvPr/>
          </p:nvSpPr>
          <p:spPr bwMode="auto">
            <a:xfrm>
              <a:off x="3024" y="2496"/>
              <a:ext cx="2736" cy="1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0742" tIns="50372" rIns="100742" bIns="50372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03238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00806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511300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16125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4733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305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877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449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lvl="1" algn="ctr">
                <a:spcBef>
                  <a:spcPct val="50000"/>
                </a:spcBef>
              </a:pPr>
              <a:r>
                <a:rPr lang="es-ES_tradnl" sz="2200">
                  <a:solidFill>
                    <a:srgbClr val="FFFF00"/>
                  </a:solidFill>
                  <a:sym typeface="Symbol" charset="0"/>
                </a:rPr>
                <a:t>Angular flexibilization:</a:t>
              </a:r>
              <a:endParaRPr lang="fr-FR" sz="2200">
                <a:solidFill>
                  <a:srgbClr val="FFFF00"/>
                </a:solidFill>
                <a:sym typeface="Symbol" charset="0"/>
              </a:endParaRPr>
            </a:p>
            <a:p>
              <a:pPr lvl="1" algn="ctr">
                <a:spcBef>
                  <a:spcPct val="50000"/>
                </a:spcBef>
              </a:pPr>
              <a:r>
                <a:rPr lang="es-ES_tradnl">
                  <a:solidFill>
                    <a:schemeClr val="bg1"/>
                  </a:solidFill>
                  <a:sym typeface="Symbol" charset="0"/>
                </a:rPr>
                <a:t>Add shells of different atomic symmetry (</a:t>
              </a:r>
              <a:r>
                <a:rPr lang="fr-FR">
                  <a:solidFill>
                    <a:schemeClr val="bg1"/>
                  </a:solidFill>
                  <a:sym typeface="Symbol" charset="0"/>
                </a:rPr>
                <a:t>different</a:t>
              </a:r>
              <a:r>
                <a:rPr lang="es-ES_tradnl">
                  <a:solidFill>
                    <a:schemeClr val="bg1"/>
                  </a:solidFill>
                  <a:sym typeface="Symbol" charset="0"/>
                </a:rPr>
                <a:t> l)</a:t>
              </a:r>
            </a:p>
            <a:p>
              <a:pPr lvl="1" algn="ctr">
                <a:spcBef>
                  <a:spcPct val="50000"/>
                </a:spcBef>
              </a:pPr>
              <a:r>
                <a:rPr lang="es-ES_tradnl" sz="2200">
                  <a:solidFill>
                    <a:srgbClr val="FFFF00"/>
                  </a:solidFill>
                  <a:sym typeface="Symbol" charset="0"/>
                </a:rPr>
                <a:t>Polarization</a:t>
              </a:r>
              <a:endParaRPr lang="fr-FR" sz="2200">
                <a:solidFill>
                  <a:srgbClr val="FFFF00"/>
                </a:solidFill>
                <a:sym typeface="Symbo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3424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79929"/>
          </a:xfrm>
        </p:spPr>
        <p:txBody>
          <a:bodyPr/>
          <a:lstStyle/>
          <a:p>
            <a:r>
              <a:rPr lang="es-ES" sz="2500"/>
              <a:t>Exampl</a:t>
            </a:r>
            <a:r>
              <a:rPr lang="fr-FR" sz="2500"/>
              <a:t>e of adding angular flexibility to an atom</a:t>
            </a:r>
            <a:br>
              <a:rPr lang="fr-FR" sz="2500"/>
            </a:br>
            <a:r>
              <a:rPr lang="fr-FR" sz="2500"/>
              <a:t>Polarizing the Si basis set</a:t>
            </a:r>
            <a:endParaRPr lang="es-ES" sz="2500"/>
          </a:p>
        </p:txBody>
      </p:sp>
      <p:sp>
        <p:nvSpPr>
          <p:cNvPr id="325635" name="Text Box 3"/>
          <p:cNvSpPr txBox="1">
            <a:spLocks noChangeArrowheads="1"/>
          </p:cNvSpPr>
          <p:nvPr/>
        </p:nvSpPr>
        <p:spPr bwMode="auto">
          <a:xfrm>
            <a:off x="5105318" y="1676234"/>
            <a:ext cx="1783786" cy="47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85" tIns="45693" rIns="91385" bIns="45693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s-ES_tradnl" sz="2400" b="0">
              <a:latin typeface="Times New Roman" charset="0"/>
            </a:endParaRPr>
          </a:p>
        </p:txBody>
      </p:sp>
      <p:grpSp>
        <p:nvGrpSpPr>
          <p:cNvPr id="325638" name="Group 6"/>
          <p:cNvGrpSpPr>
            <a:grpSpLocks/>
          </p:cNvGrpSpPr>
          <p:nvPr/>
        </p:nvGrpSpPr>
        <p:grpSpPr bwMode="auto">
          <a:xfrm>
            <a:off x="479499" y="979931"/>
            <a:ext cx="7381183" cy="987432"/>
            <a:chOff x="630" y="2333"/>
            <a:chExt cx="5280" cy="658"/>
          </a:xfrm>
        </p:grpSpPr>
        <p:sp>
          <p:nvSpPr>
            <p:cNvPr id="325639" name="Text Box 7"/>
            <p:cNvSpPr txBox="1">
              <a:spLocks noChangeArrowheads="1"/>
            </p:cNvSpPr>
            <p:nvPr/>
          </p:nvSpPr>
          <p:spPr bwMode="auto">
            <a:xfrm>
              <a:off x="630" y="2333"/>
              <a:ext cx="52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01" tIns="45702" rIns="91401" bIns="45702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Si atomic configuration:</a:t>
              </a:r>
              <a:r>
                <a:rPr lang="en-US" sz="2500">
                  <a:solidFill>
                    <a:schemeClr val="bg1"/>
                  </a:solidFill>
                </a:rPr>
                <a:t>  </a:t>
              </a:r>
              <a:r>
                <a:rPr lang="en-US">
                  <a:solidFill>
                    <a:srgbClr val="00FFFF"/>
                  </a:solidFill>
                </a:rPr>
                <a:t>1s</a:t>
              </a:r>
              <a:r>
                <a:rPr lang="en-US" baseline="30000">
                  <a:solidFill>
                    <a:srgbClr val="00FFFF"/>
                  </a:solidFill>
                </a:rPr>
                <a:t>2</a:t>
              </a:r>
              <a:r>
                <a:rPr lang="en-US">
                  <a:solidFill>
                    <a:srgbClr val="00FFFF"/>
                  </a:solidFill>
                </a:rPr>
                <a:t> 2s</a:t>
              </a:r>
              <a:r>
                <a:rPr lang="en-US" baseline="30000">
                  <a:solidFill>
                    <a:srgbClr val="00FFFF"/>
                  </a:solidFill>
                </a:rPr>
                <a:t>2</a:t>
              </a:r>
              <a:r>
                <a:rPr lang="en-US">
                  <a:solidFill>
                    <a:srgbClr val="00FFFF"/>
                  </a:solidFill>
                </a:rPr>
                <a:t> 2p</a:t>
              </a:r>
              <a:r>
                <a:rPr lang="en-US" baseline="30000">
                  <a:solidFill>
                    <a:srgbClr val="00FFFF"/>
                  </a:solidFill>
                </a:rPr>
                <a:t>6</a:t>
              </a:r>
              <a:r>
                <a:rPr lang="en-US">
                  <a:solidFill>
                    <a:schemeClr val="bg1"/>
                  </a:solidFill>
                </a:rPr>
                <a:t>      </a:t>
              </a:r>
              <a:r>
                <a:rPr lang="en-US">
                  <a:solidFill>
                    <a:srgbClr val="FFFF00"/>
                  </a:solidFill>
                </a:rPr>
                <a:t>3s</a:t>
              </a:r>
              <a:r>
                <a:rPr lang="en-US" baseline="30000">
                  <a:solidFill>
                    <a:srgbClr val="FFFF00"/>
                  </a:solidFill>
                </a:rPr>
                <a:t>2</a:t>
              </a:r>
              <a:r>
                <a:rPr lang="en-US">
                  <a:solidFill>
                    <a:srgbClr val="FFFF00"/>
                  </a:solidFill>
                </a:rPr>
                <a:t> 3p</a:t>
              </a:r>
              <a:r>
                <a:rPr lang="en-US" baseline="30000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325640" name="AutoShape 8"/>
            <p:cNvSpPr>
              <a:spLocks/>
            </p:cNvSpPr>
            <p:nvPr/>
          </p:nvSpPr>
          <p:spPr bwMode="auto">
            <a:xfrm rot="16200000">
              <a:off x="3006" y="2285"/>
              <a:ext cx="48" cy="816"/>
            </a:xfrm>
            <a:prstGeom prst="leftBrace">
              <a:avLst>
                <a:gd name="adj1" fmla="val 141667"/>
                <a:gd name="adj2" fmla="val 50000"/>
              </a:avLst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5641" name="AutoShape 9"/>
            <p:cNvSpPr>
              <a:spLocks/>
            </p:cNvSpPr>
            <p:nvPr/>
          </p:nvSpPr>
          <p:spPr bwMode="auto">
            <a:xfrm rot="16200000">
              <a:off x="3967" y="2405"/>
              <a:ext cx="48" cy="576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5642" name="Text Box 10"/>
            <p:cNvSpPr txBox="1">
              <a:spLocks noChangeArrowheads="1"/>
            </p:cNvSpPr>
            <p:nvPr/>
          </p:nvSpPr>
          <p:spPr bwMode="auto">
            <a:xfrm>
              <a:off x="2718" y="2741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01" tIns="45702" rIns="91401" bIns="45702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FFFF"/>
                  </a:solidFill>
                </a:rPr>
                <a:t>core</a:t>
              </a:r>
            </a:p>
          </p:txBody>
        </p:sp>
        <p:sp>
          <p:nvSpPr>
            <p:cNvPr id="325643" name="Text Box 11"/>
            <p:cNvSpPr txBox="1">
              <a:spLocks noChangeArrowheads="1"/>
            </p:cNvSpPr>
            <p:nvPr/>
          </p:nvSpPr>
          <p:spPr bwMode="auto">
            <a:xfrm>
              <a:off x="3439" y="2736"/>
              <a:ext cx="10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01" tIns="45702" rIns="91401" bIns="45702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FF00"/>
                  </a:solidFill>
                </a:rPr>
                <a:t>valence</a:t>
              </a:r>
            </a:p>
          </p:txBody>
        </p:sp>
      </p:grpSp>
      <p:grpSp>
        <p:nvGrpSpPr>
          <p:cNvPr id="325645" name="Group 13"/>
          <p:cNvGrpSpPr>
            <a:grpSpLocks/>
          </p:cNvGrpSpPr>
          <p:nvPr/>
        </p:nvGrpSpPr>
        <p:grpSpPr bwMode="auto">
          <a:xfrm>
            <a:off x="377447" y="1844307"/>
            <a:ext cx="8788920" cy="2413056"/>
            <a:chOff x="151" y="2285"/>
            <a:chExt cx="6287" cy="1608"/>
          </a:xfrm>
        </p:grpSpPr>
        <p:sp>
          <p:nvSpPr>
            <p:cNvPr id="325646" name="Text Box 14"/>
            <p:cNvSpPr txBox="1">
              <a:spLocks noChangeArrowheads="1"/>
            </p:cNvSpPr>
            <p:nvPr/>
          </p:nvSpPr>
          <p:spPr bwMode="auto">
            <a:xfrm>
              <a:off x="990" y="2285"/>
              <a:ext cx="1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01" tIns="45702" rIns="91401" bIns="45702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200" i="1">
                  <a:solidFill>
                    <a:srgbClr val="FFFF00"/>
                  </a:solidFill>
                  <a:latin typeface="Times New Roman" charset="0"/>
                </a:rPr>
                <a:t>l</a:t>
              </a:r>
              <a:r>
                <a:rPr lang="en-US" sz="2200">
                  <a:solidFill>
                    <a:srgbClr val="FFFF00"/>
                  </a:solidFill>
                </a:rPr>
                <a:t> = 0 (s)</a:t>
              </a:r>
            </a:p>
          </p:txBody>
        </p:sp>
        <p:sp>
          <p:nvSpPr>
            <p:cNvPr id="325647" name="Text Box 15"/>
            <p:cNvSpPr txBox="1">
              <a:spLocks noChangeArrowheads="1"/>
            </p:cNvSpPr>
            <p:nvPr/>
          </p:nvSpPr>
          <p:spPr bwMode="auto">
            <a:xfrm>
              <a:off x="990" y="2669"/>
              <a:ext cx="1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01" tIns="45702" rIns="91401" bIns="45702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200" i="1">
                  <a:solidFill>
                    <a:schemeClr val="bg1"/>
                  </a:solidFill>
                  <a:latin typeface="Times New Roman" charset="0"/>
                </a:rPr>
                <a:t>m</a:t>
              </a:r>
              <a:r>
                <a:rPr lang="en-US" sz="2200">
                  <a:solidFill>
                    <a:schemeClr val="bg1"/>
                  </a:solidFill>
                </a:rPr>
                <a:t> = 0</a:t>
              </a:r>
            </a:p>
          </p:txBody>
        </p:sp>
        <p:pic>
          <p:nvPicPr>
            <p:cNvPr id="325648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" y="3173"/>
              <a:ext cx="720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25649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3233"/>
              <a:ext cx="600" cy="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25650" name="Text Box 18"/>
            <p:cNvSpPr txBox="1">
              <a:spLocks noChangeArrowheads="1"/>
            </p:cNvSpPr>
            <p:nvPr/>
          </p:nvSpPr>
          <p:spPr bwMode="auto">
            <a:xfrm>
              <a:off x="4254" y="2285"/>
              <a:ext cx="1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01" tIns="45702" rIns="91401" bIns="45702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200" i="1">
                  <a:solidFill>
                    <a:srgbClr val="FFFF00"/>
                  </a:solidFill>
                  <a:latin typeface="Times New Roman" charset="0"/>
                </a:rPr>
                <a:t>l</a:t>
              </a:r>
              <a:r>
                <a:rPr lang="en-US" sz="2200">
                  <a:solidFill>
                    <a:srgbClr val="FFFF00"/>
                  </a:solidFill>
                </a:rPr>
                <a:t> = 1 (p)</a:t>
              </a:r>
            </a:p>
          </p:txBody>
        </p:sp>
        <p:sp>
          <p:nvSpPr>
            <p:cNvPr id="325651" name="Text Box 19"/>
            <p:cNvSpPr txBox="1">
              <a:spLocks noChangeArrowheads="1"/>
            </p:cNvSpPr>
            <p:nvPr/>
          </p:nvSpPr>
          <p:spPr bwMode="auto">
            <a:xfrm>
              <a:off x="3366" y="2669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01" tIns="45702" rIns="91401" bIns="45702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200" i="1">
                  <a:solidFill>
                    <a:schemeClr val="bg1"/>
                  </a:solidFill>
                  <a:latin typeface="Times New Roman" charset="0"/>
                </a:rPr>
                <a:t>m</a:t>
              </a:r>
              <a:r>
                <a:rPr lang="en-US" sz="2200">
                  <a:solidFill>
                    <a:schemeClr val="bg1"/>
                  </a:solidFill>
                </a:rPr>
                <a:t> = -1</a:t>
              </a:r>
            </a:p>
          </p:txBody>
        </p:sp>
        <p:sp>
          <p:nvSpPr>
            <p:cNvPr id="325652" name="Text Box 20"/>
            <p:cNvSpPr txBox="1">
              <a:spLocks noChangeArrowheads="1"/>
            </p:cNvSpPr>
            <p:nvPr/>
          </p:nvSpPr>
          <p:spPr bwMode="auto">
            <a:xfrm>
              <a:off x="4518" y="2669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01" tIns="45702" rIns="91401" bIns="45702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200" i="1">
                  <a:solidFill>
                    <a:schemeClr val="bg1"/>
                  </a:solidFill>
                  <a:latin typeface="Times New Roman" charset="0"/>
                </a:rPr>
                <a:t>m</a:t>
              </a:r>
              <a:r>
                <a:rPr lang="en-US" sz="2200">
                  <a:solidFill>
                    <a:schemeClr val="bg1"/>
                  </a:solidFill>
                </a:rPr>
                <a:t> = 0</a:t>
              </a:r>
            </a:p>
          </p:txBody>
        </p:sp>
        <p:sp>
          <p:nvSpPr>
            <p:cNvPr id="325653" name="Text Box 21"/>
            <p:cNvSpPr txBox="1">
              <a:spLocks noChangeArrowheads="1"/>
            </p:cNvSpPr>
            <p:nvPr/>
          </p:nvSpPr>
          <p:spPr bwMode="auto">
            <a:xfrm>
              <a:off x="5670" y="2669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01" tIns="45702" rIns="91401" bIns="45702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200" i="1">
                  <a:solidFill>
                    <a:schemeClr val="bg1"/>
                  </a:solidFill>
                  <a:latin typeface="Times New Roman" charset="0"/>
                </a:rPr>
                <a:t>m</a:t>
              </a:r>
              <a:r>
                <a:rPr lang="en-US" sz="2200">
                  <a:solidFill>
                    <a:schemeClr val="bg1"/>
                  </a:solidFill>
                </a:rPr>
                <a:t> = +1</a:t>
              </a:r>
            </a:p>
          </p:txBody>
        </p:sp>
        <p:pic>
          <p:nvPicPr>
            <p:cNvPr id="325654" name="Picture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3173"/>
              <a:ext cx="720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25655" name="Picture 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2" y="3173"/>
              <a:ext cx="720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25656" name="Picture 2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4" y="3149"/>
              <a:ext cx="720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25679" name="Group 47"/>
          <p:cNvGrpSpPr>
            <a:grpSpLocks/>
          </p:cNvGrpSpPr>
          <p:nvPr/>
        </p:nvGrpSpPr>
        <p:grpSpPr bwMode="auto">
          <a:xfrm>
            <a:off x="0" y="4581506"/>
            <a:ext cx="9144000" cy="2276495"/>
            <a:chOff x="0" y="3053"/>
            <a:chExt cx="6541" cy="1517"/>
          </a:xfrm>
        </p:grpSpPr>
        <p:grpSp>
          <p:nvGrpSpPr>
            <p:cNvPr id="325677" name="Group 45"/>
            <p:cNvGrpSpPr>
              <a:grpSpLocks/>
            </p:cNvGrpSpPr>
            <p:nvPr/>
          </p:nvGrpSpPr>
          <p:grpSpPr bwMode="auto">
            <a:xfrm>
              <a:off x="0" y="3053"/>
              <a:ext cx="4223" cy="1517"/>
              <a:chOff x="1158" y="3053"/>
              <a:chExt cx="4223" cy="1517"/>
            </a:xfrm>
          </p:grpSpPr>
          <p:sp>
            <p:nvSpPr>
              <p:cNvPr id="325663" name="Text Box 31"/>
              <p:cNvSpPr txBox="1">
                <a:spLocks noChangeArrowheads="1"/>
              </p:cNvSpPr>
              <p:nvPr/>
            </p:nvSpPr>
            <p:spPr bwMode="auto">
              <a:xfrm>
                <a:off x="1854" y="3053"/>
                <a:ext cx="28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01" tIns="45702" rIns="91401" bIns="45702">
                <a:spAutoFit/>
              </a:bodyPr>
              <a:lstStyle>
                <a:lvl1pPr defTabSz="1008063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defTabSz="1008063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defTabSz="1008063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defTabSz="1008063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defTabSz="1008063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defTabSz="10080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defTabSz="10080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defTabSz="10080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defTabSz="10080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200">
                    <a:solidFill>
                      <a:srgbClr val="FFFF00"/>
                    </a:solidFill>
                  </a:rPr>
                  <a:t>Polarize: add</a:t>
                </a:r>
                <a:r>
                  <a:rPr lang="en-US" sz="2200" i="1">
                    <a:solidFill>
                      <a:srgbClr val="FFFF00"/>
                    </a:solidFill>
                    <a:latin typeface="Times New Roman" charset="0"/>
                  </a:rPr>
                  <a:t>  l</a:t>
                </a:r>
                <a:r>
                  <a:rPr lang="en-US" sz="2200">
                    <a:solidFill>
                      <a:srgbClr val="FFFF00"/>
                    </a:solidFill>
                  </a:rPr>
                  <a:t> = 2 (d) shell</a:t>
                </a:r>
              </a:p>
            </p:txBody>
          </p:sp>
          <p:grpSp>
            <p:nvGrpSpPr>
              <p:cNvPr id="325676" name="Group 44"/>
              <p:cNvGrpSpPr>
                <a:grpSpLocks/>
              </p:cNvGrpSpPr>
              <p:nvPr/>
            </p:nvGrpSpPr>
            <p:grpSpPr bwMode="auto">
              <a:xfrm>
                <a:off x="1158" y="3346"/>
                <a:ext cx="4223" cy="1224"/>
                <a:chOff x="2311" y="2909"/>
                <a:chExt cx="4223" cy="1224"/>
              </a:xfrm>
            </p:grpSpPr>
            <p:sp>
              <p:nvSpPr>
                <p:cNvPr id="32566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174" y="2909"/>
                  <a:ext cx="76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1401" tIns="45702" rIns="91401" bIns="45702">
                  <a:spAutoFit/>
                </a:bodyPr>
                <a:lstStyle>
                  <a:lvl1pPr defTabSz="1008063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defTabSz="1008063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defTabSz="1008063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defTabSz="1008063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defTabSz="1008063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defTabSz="100806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defTabSz="100806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defTabSz="100806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defTabSz="100806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2200" i="1">
                      <a:solidFill>
                        <a:schemeClr val="bg1"/>
                      </a:solidFill>
                      <a:latin typeface="Times New Roman" charset="0"/>
                    </a:rPr>
                    <a:t>m</a:t>
                  </a:r>
                  <a:r>
                    <a:rPr lang="en-US" sz="2200">
                      <a:solidFill>
                        <a:schemeClr val="bg1"/>
                      </a:solidFill>
                    </a:rPr>
                    <a:t> = -1</a:t>
                  </a:r>
                </a:p>
              </p:txBody>
            </p:sp>
            <p:sp>
              <p:nvSpPr>
                <p:cNvPr id="32566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038" y="2909"/>
                  <a:ext cx="76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1401" tIns="45702" rIns="91401" bIns="45702">
                  <a:spAutoFit/>
                </a:bodyPr>
                <a:lstStyle>
                  <a:lvl1pPr defTabSz="1008063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defTabSz="1008063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defTabSz="1008063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defTabSz="1008063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defTabSz="1008063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defTabSz="100806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defTabSz="100806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defTabSz="100806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defTabSz="100806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2200" i="1">
                      <a:solidFill>
                        <a:schemeClr val="bg1"/>
                      </a:solidFill>
                      <a:latin typeface="Times New Roman" charset="0"/>
                    </a:rPr>
                    <a:t>m</a:t>
                  </a:r>
                  <a:r>
                    <a:rPr lang="en-US" sz="2200">
                      <a:solidFill>
                        <a:schemeClr val="bg1"/>
                      </a:solidFill>
                    </a:rPr>
                    <a:t> = 0</a:t>
                  </a:r>
                </a:p>
              </p:txBody>
            </p:sp>
            <p:sp>
              <p:nvSpPr>
                <p:cNvPr id="325666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902" y="2909"/>
                  <a:ext cx="76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1401" tIns="45702" rIns="91401" bIns="45702">
                  <a:spAutoFit/>
                </a:bodyPr>
                <a:lstStyle>
                  <a:lvl1pPr defTabSz="1008063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defTabSz="1008063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defTabSz="1008063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defTabSz="1008063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defTabSz="1008063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defTabSz="100806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defTabSz="100806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defTabSz="100806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defTabSz="100806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2200" i="1">
                      <a:solidFill>
                        <a:schemeClr val="bg1"/>
                      </a:solidFill>
                      <a:latin typeface="Times New Roman" charset="0"/>
                    </a:rPr>
                    <a:t>m</a:t>
                  </a:r>
                  <a:r>
                    <a:rPr lang="en-US" sz="2200">
                      <a:solidFill>
                        <a:schemeClr val="bg1"/>
                      </a:solidFill>
                    </a:rPr>
                    <a:t> = +1</a:t>
                  </a:r>
                </a:p>
              </p:txBody>
            </p:sp>
            <p:pic>
              <p:nvPicPr>
                <p:cNvPr id="325668" name="Picture 36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34" y="3413"/>
                  <a:ext cx="720" cy="7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2566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311" y="2909"/>
                  <a:ext cx="76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1401" tIns="45702" rIns="91401" bIns="45702">
                  <a:spAutoFit/>
                </a:bodyPr>
                <a:lstStyle>
                  <a:lvl1pPr defTabSz="1008063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defTabSz="1008063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defTabSz="1008063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defTabSz="1008063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defTabSz="1008063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defTabSz="100806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defTabSz="100806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defTabSz="100806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defTabSz="100806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2200" i="1">
                      <a:solidFill>
                        <a:schemeClr val="bg1"/>
                      </a:solidFill>
                      <a:latin typeface="Times New Roman" charset="0"/>
                    </a:rPr>
                    <a:t>m</a:t>
                  </a:r>
                  <a:r>
                    <a:rPr lang="en-US" sz="2200">
                      <a:solidFill>
                        <a:schemeClr val="bg1"/>
                      </a:solidFill>
                    </a:rPr>
                    <a:t> = -2</a:t>
                  </a:r>
                </a:p>
              </p:txBody>
            </p:sp>
            <p:sp>
              <p:nvSpPr>
                <p:cNvPr id="325670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5766" y="2909"/>
                  <a:ext cx="76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1401" tIns="45702" rIns="91401" bIns="45702">
                  <a:spAutoFit/>
                </a:bodyPr>
                <a:lstStyle>
                  <a:lvl1pPr defTabSz="1008063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defTabSz="1008063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defTabSz="1008063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defTabSz="1008063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defTabSz="1008063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defTabSz="100806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defTabSz="100806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defTabSz="100806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defTabSz="100806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2200" i="1">
                      <a:solidFill>
                        <a:schemeClr val="bg1"/>
                      </a:solidFill>
                      <a:latin typeface="Times New Roman" charset="0"/>
                    </a:rPr>
                    <a:t>m</a:t>
                  </a:r>
                  <a:r>
                    <a:rPr lang="en-US" sz="2200">
                      <a:solidFill>
                        <a:schemeClr val="bg1"/>
                      </a:solidFill>
                    </a:rPr>
                    <a:t> = +2</a:t>
                  </a:r>
                </a:p>
              </p:txBody>
            </p:sp>
            <p:pic>
              <p:nvPicPr>
                <p:cNvPr id="325671" name="Picture 39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98" y="3413"/>
                  <a:ext cx="720" cy="7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25672" name="Picture 40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62" y="3413"/>
                  <a:ext cx="720" cy="7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25673" name="Picture 41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26" y="3413"/>
                  <a:ext cx="720" cy="7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25674" name="Picture 42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90" y="3413"/>
                  <a:ext cx="720" cy="7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325678" name="Text Box 46"/>
            <p:cNvSpPr txBox="1">
              <a:spLocks noChangeArrowheads="1"/>
            </p:cNvSpPr>
            <p:nvPr/>
          </p:nvSpPr>
          <p:spPr bwMode="auto">
            <a:xfrm>
              <a:off x="4375" y="3629"/>
              <a:ext cx="216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09" tIns="45705" rIns="91409" bIns="45705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New orbitals directed in different directions with respect the original basis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545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2"/>
            <a:ext cx="8457605" cy="1066967"/>
          </a:xfrm>
        </p:spPr>
        <p:txBody>
          <a:bodyPr/>
          <a:lstStyle/>
          <a:p>
            <a:r>
              <a:rPr lang="es-ES_tradnl" sz="2500"/>
              <a:t>Two different ways of generate </a:t>
            </a:r>
            <a:br>
              <a:rPr lang="es-ES_tradnl" sz="2500"/>
            </a:br>
            <a:r>
              <a:rPr lang="es-ES_tradnl" sz="2500"/>
              <a:t>polarization orbitals</a:t>
            </a:r>
            <a:endParaRPr lang="es-ES" sz="2500"/>
          </a:p>
        </p:txBody>
      </p:sp>
      <p:grpSp>
        <p:nvGrpSpPr>
          <p:cNvPr id="326675" name="Group 19"/>
          <p:cNvGrpSpPr>
            <a:grpSpLocks/>
          </p:cNvGrpSpPr>
          <p:nvPr/>
        </p:nvGrpSpPr>
        <p:grpSpPr bwMode="auto">
          <a:xfrm>
            <a:off x="0" y="1066968"/>
            <a:ext cx="9144000" cy="5803039"/>
            <a:chOff x="0" y="711"/>
            <a:chExt cx="6541" cy="3867"/>
          </a:xfrm>
        </p:grpSpPr>
        <p:pic>
          <p:nvPicPr>
            <p:cNvPr id="32665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" y="2765"/>
              <a:ext cx="4307" cy="1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6660" name="Text Box 4"/>
            <p:cNvSpPr txBox="1">
              <a:spLocks noChangeArrowheads="1"/>
            </p:cNvSpPr>
            <p:nvPr/>
          </p:nvSpPr>
          <p:spPr bwMode="auto">
            <a:xfrm>
              <a:off x="491" y="4367"/>
              <a:ext cx="5559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0760" tIns="50380" rIns="100760" bIns="50380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03238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00806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511300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16125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4733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305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877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449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_tradnl" sz="1400">
                  <a:solidFill>
                    <a:schemeClr val="bg1"/>
                  </a:solidFill>
                </a:rPr>
                <a:t>E. Artacho </a:t>
              </a:r>
              <a:r>
                <a:rPr lang="es-ES_tradnl" sz="1400" i="1">
                  <a:solidFill>
                    <a:schemeClr val="bg1"/>
                  </a:solidFill>
                </a:rPr>
                <a:t>et al.</a:t>
              </a:r>
              <a:r>
                <a:rPr lang="es-ES_tradnl" sz="1400">
                  <a:solidFill>
                    <a:schemeClr val="bg1"/>
                  </a:solidFill>
                </a:rPr>
                <a:t>, Phys. Stat. Sol. (b), 215, 809 (1999) </a:t>
              </a:r>
              <a:endParaRPr lang="es-ES" sz="1400">
                <a:solidFill>
                  <a:schemeClr val="bg1"/>
                </a:solidFill>
              </a:endParaRPr>
            </a:p>
          </p:txBody>
        </p:sp>
        <p:sp>
          <p:nvSpPr>
            <p:cNvPr id="326663" name="Text Box 7"/>
            <p:cNvSpPr txBox="1">
              <a:spLocks noChangeArrowheads="1"/>
            </p:cNvSpPr>
            <p:nvPr/>
          </p:nvSpPr>
          <p:spPr bwMode="auto">
            <a:xfrm>
              <a:off x="273" y="711"/>
              <a:ext cx="2725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0760" tIns="50380" rIns="100760" bIns="50380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03238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00806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511300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16125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4733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305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877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449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sz="2200">
                  <a:solidFill>
                    <a:srgbClr val="FFFF00"/>
                  </a:solidFill>
                </a:rPr>
                <a:t>Perturbative polarization</a:t>
              </a:r>
            </a:p>
          </p:txBody>
        </p:sp>
        <p:sp>
          <p:nvSpPr>
            <p:cNvPr id="326664" name="Text Box 8"/>
            <p:cNvSpPr txBox="1">
              <a:spLocks noChangeArrowheads="1"/>
            </p:cNvSpPr>
            <p:nvPr/>
          </p:nvSpPr>
          <p:spPr bwMode="auto">
            <a:xfrm>
              <a:off x="0" y="1066"/>
              <a:ext cx="3161" cy="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0760" tIns="50380" rIns="100760" bIns="50380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03238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00806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511300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16125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4733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305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877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449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dirty="0" err="1">
                  <a:solidFill>
                    <a:schemeClr val="bg1"/>
                  </a:solidFill>
                </a:rPr>
                <a:t>Apply</a:t>
              </a:r>
              <a:r>
                <a:rPr lang="fr-FR" dirty="0">
                  <a:solidFill>
                    <a:schemeClr val="bg1"/>
                  </a:solidFill>
                </a:rPr>
                <a:t>  a </a:t>
              </a:r>
              <a:r>
                <a:rPr lang="fr-FR" dirty="0" err="1">
                  <a:solidFill>
                    <a:srgbClr val="FFFF00"/>
                  </a:solidFill>
                </a:rPr>
                <a:t>small</a:t>
              </a:r>
              <a:r>
                <a:rPr lang="fr-FR" dirty="0">
                  <a:solidFill>
                    <a:srgbClr val="FFFF00"/>
                  </a:solidFill>
                </a:rPr>
                <a:t> </a:t>
              </a:r>
              <a:r>
                <a:rPr lang="fr-FR" dirty="0" err="1">
                  <a:solidFill>
                    <a:srgbClr val="FFFF00"/>
                  </a:solidFill>
                </a:rPr>
                <a:t>electric</a:t>
              </a:r>
              <a:r>
                <a:rPr lang="fr-FR" dirty="0">
                  <a:solidFill>
                    <a:srgbClr val="FFFF00"/>
                  </a:solidFill>
                </a:rPr>
                <a:t> </a:t>
              </a:r>
              <a:r>
                <a:rPr lang="fr-FR" dirty="0" err="1">
                  <a:solidFill>
                    <a:srgbClr val="FFFF00"/>
                  </a:solidFill>
                </a:rPr>
                <a:t>field</a:t>
              </a:r>
              <a:r>
                <a:rPr lang="fr-FR" dirty="0">
                  <a:solidFill>
                    <a:schemeClr val="bg1"/>
                  </a:solidFill>
                </a:rPr>
                <a:t> to the  orbital </a:t>
              </a:r>
              <a:r>
                <a:rPr lang="fr-FR" dirty="0" err="1">
                  <a:solidFill>
                    <a:schemeClr val="bg1"/>
                  </a:solidFill>
                </a:rPr>
                <a:t>we</a:t>
              </a:r>
              <a:r>
                <a:rPr lang="fr-FR" dirty="0">
                  <a:solidFill>
                    <a:schemeClr val="bg1"/>
                  </a:solidFill>
                </a:rPr>
                <a:t> </a:t>
              </a:r>
              <a:r>
                <a:rPr lang="fr-FR" dirty="0" err="1">
                  <a:solidFill>
                    <a:schemeClr val="bg1"/>
                  </a:solidFill>
                </a:rPr>
                <a:t>want</a:t>
              </a:r>
              <a:r>
                <a:rPr lang="fr-FR" dirty="0">
                  <a:solidFill>
                    <a:schemeClr val="bg1"/>
                  </a:solidFill>
                </a:rPr>
                <a:t> to </a:t>
              </a:r>
              <a:r>
                <a:rPr lang="fr-FR" dirty="0" err="1">
                  <a:solidFill>
                    <a:schemeClr val="bg1"/>
                  </a:solidFill>
                </a:rPr>
                <a:t>polarize</a:t>
              </a:r>
              <a:r>
                <a:rPr lang="fr-FR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326666" name="Oval 10"/>
            <p:cNvSpPr>
              <a:spLocks noChangeArrowheads="1"/>
            </p:cNvSpPr>
            <p:nvPr/>
          </p:nvSpPr>
          <p:spPr bwMode="auto">
            <a:xfrm>
              <a:off x="436" y="1981"/>
              <a:ext cx="545" cy="50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6667" name="Freeform 11"/>
            <p:cNvSpPr>
              <a:spLocks/>
            </p:cNvSpPr>
            <p:nvPr/>
          </p:nvSpPr>
          <p:spPr bwMode="auto">
            <a:xfrm>
              <a:off x="1444" y="1981"/>
              <a:ext cx="818" cy="457"/>
            </a:xfrm>
            <a:custGeom>
              <a:avLst/>
              <a:gdLst>
                <a:gd name="T0" fmla="*/ 240 w 776"/>
                <a:gd name="T1" fmla="*/ 0 h 432"/>
                <a:gd name="T2" fmla="*/ 0 w 776"/>
                <a:gd name="T3" fmla="*/ 240 h 432"/>
                <a:gd name="T4" fmla="*/ 240 w 776"/>
                <a:gd name="T5" fmla="*/ 432 h 432"/>
                <a:gd name="T6" fmla="*/ 768 w 776"/>
                <a:gd name="T7" fmla="*/ 240 h 432"/>
                <a:gd name="T8" fmla="*/ 240 w 776"/>
                <a:gd name="T9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6" h="432">
                  <a:moveTo>
                    <a:pt x="240" y="0"/>
                  </a:moveTo>
                  <a:cubicBezTo>
                    <a:pt x="112" y="0"/>
                    <a:pt x="0" y="168"/>
                    <a:pt x="0" y="240"/>
                  </a:cubicBezTo>
                  <a:cubicBezTo>
                    <a:pt x="0" y="312"/>
                    <a:pt x="112" y="432"/>
                    <a:pt x="240" y="432"/>
                  </a:cubicBezTo>
                  <a:cubicBezTo>
                    <a:pt x="368" y="432"/>
                    <a:pt x="776" y="312"/>
                    <a:pt x="768" y="240"/>
                  </a:cubicBezTo>
                  <a:cubicBezTo>
                    <a:pt x="760" y="168"/>
                    <a:pt x="368" y="0"/>
                    <a:pt x="240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6668" name="Text Box 12"/>
            <p:cNvSpPr txBox="1">
              <a:spLocks noChangeArrowheads="1"/>
            </p:cNvSpPr>
            <p:nvPr/>
          </p:nvSpPr>
          <p:spPr bwMode="auto">
            <a:xfrm>
              <a:off x="1622" y="1574"/>
              <a:ext cx="245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0760" tIns="50380" rIns="100760" bIns="50380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03238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00806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511300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16125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4733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305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877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449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sz="2000">
                  <a:solidFill>
                    <a:schemeClr val="bg1"/>
                  </a:solidFill>
                  <a:latin typeface="Brush Script MT" charset="0"/>
                </a:rPr>
                <a:t>E</a:t>
              </a:r>
              <a:endParaRPr lang="fr-FR" sz="2400">
                <a:solidFill>
                  <a:schemeClr val="bg1"/>
                </a:solidFill>
                <a:latin typeface="Brush Script MT" charset="0"/>
              </a:endParaRPr>
            </a:p>
          </p:txBody>
        </p:sp>
        <p:sp>
          <p:nvSpPr>
            <p:cNvPr id="326669" name="AutoShape 13"/>
            <p:cNvSpPr>
              <a:spLocks noChangeArrowheads="1"/>
            </p:cNvSpPr>
            <p:nvPr/>
          </p:nvSpPr>
          <p:spPr bwMode="auto">
            <a:xfrm>
              <a:off x="1553" y="1828"/>
              <a:ext cx="382" cy="102"/>
            </a:xfrm>
            <a:prstGeom prst="leftArrow">
              <a:avLst>
                <a:gd name="adj1" fmla="val 52083"/>
                <a:gd name="adj2" fmla="val 11509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6670" name="Text Box 14"/>
            <p:cNvSpPr txBox="1">
              <a:spLocks noChangeArrowheads="1"/>
            </p:cNvSpPr>
            <p:nvPr/>
          </p:nvSpPr>
          <p:spPr bwMode="auto">
            <a:xfrm>
              <a:off x="600" y="2488"/>
              <a:ext cx="218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0760" tIns="50380" rIns="100760" bIns="50380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03238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00806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511300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16125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4733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305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877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449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sz="200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326671" name="Text Box 15"/>
            <p:cNvSpPr txBox="1">
              <a:spLocks noChangeArrowheads="1"/>
            </p:cNvSpPr>
            <p:nvPr/>
          </p:nvSpPr>
          <p:spPr bwMode="auto">
            <a:xfrm>
              <a:off x="1594" y="2438"/>
              <a:ext cx="518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0760" tIns="50380" rIns="100760" bIns="50380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03238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00806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511300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16125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4733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305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877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449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sz="2000">
                  <a:solidFill>
                    <a:schemeClr val="bg1"/>
                  </a:solidFill>
                </a:rPr>
                <a:t>s+p</a:t>
              </a:r>
            </a:p>
          </p:txBody>
        </p:sp>
        <p:sp>
          <p:nvSpPr>
            <p:cNvPr id="326673" name="Text Box 17"/>
            <p:cNvSpPr txBox="1">
              <a:spLocks noChangeArrowheads="1"/>
            </p:cNvSpPr>
            <p:nvPr/>
          </p:nvSpPr>
          <p:spPr bwMode="auto">
            <a:xfrm>
              <a:off x="5342" y="3219"/>
              <a:ext cx="1199" cy="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0760" tIns="50380" rIns="100760" bIns="50380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03238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00806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511300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16125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4733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305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877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449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sz="2000">
                  <a:solidFill>
                    <a:schemeClr val="bg1"/>
                  </a:solidFill>
                </a:rPr>
                <a:t>Si 3d </a:t>
              </a:r>
            </a:p>
            <a:p>
              <a:pPr algn="ctr">
                <a:spcBef>
                  <a:spcPct val="50000"/>
                </a:spcBef>
              </a:pPr>
              <a:r>
                <a:rPr lang="fr-FR" sz="2000">
                  <a:solidFill>
                    <a:schemeClr val="bg1"/>
                  </a:solidFill>
                </a:rPr>
                <a:t>orbitals</a:t>
              </a:r>
            </a:p>
          </p:txBody>
        </p:sp>
        <p:sp>
          <p:nvSpPr>
            <p:cNvPr id="326674" name="Rectangle 18"/>
            <p:cNvSpPr>
              <a:spLocks noChangeArrowheads="1"/>
            </p:cNvSpPr>
            <p:nvPr/>
          </p:nvSpPr>
          <p:spPr bwMode="auto">
            <a:xfrm>
              <a:off x="3367" y="2585"/>
              <a:ext cx="2256" cy="17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4572000" y="1600200"/>
            <a:ext cx="4191000" cy="369326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s-ES" dirty="0" err="1" smtClean="0">
                <a:solidFill>
                  <a:srgbClr val="FFFFFF"/>
                </a:solidFill>
              </a:rPr>
              <a:t>Elegant</a:t>
            </a:r>
            <a:r>
              <a:rPr lang="es-ES" dirty="0" smtClean="0">
                <a:solidFill>
                  <a:srgbClr val="FFFFFF"/>
                </a:solidFill>
              </a:rPr>
              <a:t> and </a:t>
            </a:r>
            <a:r>
              <a:rPr lang="es-ES" dirty="0" err="1" smtClean="0">
                <a:solidFill>
                  <a:srgbClr val="FFFFFF"/>
                </a:solidFill>
              </a:rPr>
              <a:t>parameter</a:t>
            </a:r>
            <a:r>
              <a:rPr lang="es-ES" dirty="0" smtClean="0">
                <a:solidFill>
                  <a:srgbClr val="FFFFFF"/>
                </a:solidFill>
              </a:rPr>
              <a:t> free </a:t>
            </a:r>
            <a:r>
              <a:rPr lang="es-ES" dirty="0" err="1" smtClean="0">
                <a:solidFill>
                  <a:srgbClr val="FFFFFF"/>
                </a:solidFill>
              </a:rPr>
              <a:t>solution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Text Box 2"/>
          <p:cNvSpPr txBox="1">
            <a:spLocks noChangeArrowheads="1"/>
          </p:cNvSpPr>
          <p:nvPr/>
        </p:nvSpPr>
        <p:spPr bwMode="auto">
          <a:xfrm>
            <a:off x="1" y="1"/>
            <a:ext cx="5579224" cy="94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33" tIns="41467" rIns="82933" bIns="4146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Bulk Al, a metal that crystallizes in the </a:t>
            </a:r>
            <a:r>
              <a:rPr lang="en-US" sz="2800" dirty="0" err="1">
                <a:solidFill>
                  <a:srgbClr val="FFFF00"/>
                </a:solidFill>
              </a:rPr>
              <a:t>fcc</a:t>
            </a:r>
            <a:r>
              <a:rPr lang="en-US" sz="2800" dirty="0">
                <a:solidFill>
                  <a:srgbClr val="FFFF00"/>
                </a:solidFill>
              </a:rPr>
              <a:t> structure</a:t>
            </a:r>
          </a:p>
        </p:txBody>
      </p:sp>
      <p:sp>
        <p:nvSpPr>
          <p:cNvPr id="385027" name="Text Box 3"/>
          <p:cNvSpPr txBox="1">
            <a:spLocks noChangeArrowheads="1"/>
          </p:cNvSpPr>
          <p:nvPr/>
        </p:nvSpPr>
        <p:spPr bwMode="auto">
          <a:xfrm>
            <a:off x="740110" y="1010845"/>
            <a:ext cx="7718090" cy="36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33" tIns="41467" rIns="82933" bIns="4146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Go to the directory with the exercise on the </a:t>
            </a:r>
            <a:r>
              <a:rPr lang="en-US" dirty="0" smtClean="0">
                <a:solidFill>
                  <a:schemeClr val="bg1"/>
                </a:solidFill>
              </a:rPr>
              <a:t>energy-shift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5032" name="Text Box 8"/>
          <p:cNvSpPr txBox="1">
            <a:spLocks noChangeArrowheads="1"/>
          </p:cNvSpPr>
          <p:nvPr/>
        </p:nvSpPr>
        <p:spPr bwMode="auto">
          <a:xfrm>
            <a:off x="76200" y="1727422"/>
            <a:ext cx="4495800" cy="32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33" tIns="41467" rIns="82933" bIns="4146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Inspect the input file, </a:t>
            </a:r>
            <a:r>
              <a:rPr lang="en-US" sz="1600" dirty="0" err="1">
                <a:solidFill>
                  <a:schemeClr val="bg1"/>
                </a:solidFill>
              </a:rPr>
              <a:t>Al.per-pol.fdf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85048" name="Text Box 24"/>
          <p:cNvSpPr txBox="1">
            <a:spLocks noChangeArrowheads="1"/>
          </p:cNvSpPr>
          <p:nvPr/>
        </p:nvSpPr>
        <p:spPr bwMode="auto">
          <a:xfrm>
            <a:off x="4505598" y="1412122"/>
            <a:ext cx="4638402" cy="91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33" tIns="41467" rIns="82933" bIns="4146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FFFF"/>
                </a:solidFill>
              </a:rPr>
              <a:t>More information at the Siesta web page </a:t>
            </a:r>
            <a:r>
              <a:rPr lang="en-US">
                <a:solidFill>
                  <a:srgbClr val="00FFFF"/>
                </a:solidFill>
                <a:hlinkClick r:id="rId2"/>
              </a:rPr>
              <a:t>http://www.icmab.es/siesta</a:t>
            </a:r>
            <a:r>
              <a:rPr lang="en-US">
                <a:solidFill>
                  <a:srgbClr val="00FFFF"/>
                </a:solidFill>
              </a:rPr>
              <a:t> and follow the link Documentations, Manual</a:t>
            </a:r>
            <a:endParaRPr lang="en-US"/>
          </a:p>
        </p:txBody>
      </p:sp>
      <p:grpSp>
        <p:nvGrpSpPr>
          <p:cNvPr id="4" name="Agrupar 3"/>
          <p:cNvGrpSpPr/>
          <p:nvPr/>
        </p:nvGrpSpPr>
        <p:grpSpPr>
          <a:xfrm>
            <a:off x="0" y="2057402"/>
            <a:ext cx="4575864" cy="4572000"/>
            <a:chOff x="0" y="2057400"/>
            <a:chExt cx="4575864" cy="4572000"/>
          </a:xfrm>
        </p:grpSpPr>
        <p:sp>
          <p:nvSpPr>
            <p:cNvPr id="3" name="Rectángulo 2"/>
            <p:cNvSpPr/>
            <p:nvPr/>
          </p:nvSpPr>
          <p:spPr bwMode="auto">
            <a:xfrm>
              <a:off x="0" y="2057400"/>
              <a:ext cx="4572000" cy="45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07893"/>
              <a:endParaRPr lang="es-ES" sz="2000"/>
            </a:p>
          </p:txBody>
        </p:sp>
        <p:pic>
          <p:nvPicPr>
            <p:cNvPr id="2" name="Imagen 1" descr="template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57400"/>
              <a:ext cx="4575864" cy="4536000"/>
            </a:xfrm>
            <a:prstGeom prst="rect">
              <a:avLst/>
            </a:prstGeom>
          </p:spPr>
        </p:pic>
      </p:grpSp>
      <p:grpSp>
        <p:nvGrpSpPr>
          <p:cNvPr id="385050" name="Group 26"/>
          <p:cNvGrpSpPr>
            <a:grpSpLocks/>
          </p:cNvGrpSpPr>
          <p:nvPr/>
        </p:nvGrpSpPr>
        <p:grpSpPr bwMode="auto">
          <a:xfrm>
            <a:off x="3027962" y="3745639"/>
            <a:ext cx="5837845" cy="663290"/>
            <a:chOff x="2166" y="2496"/>
            <a:chExt cx="4176" cy="442"/>
          </a:xfrm>
        </p:grpSpPr>
        <p:sp>
          <p:nvSpPr>
            <p:cNvPr id="385028" name="Text Box 4"/>
            <p:cNvSpPr txBox="1">
              <a:spLocks noChangeArrowheads="1"/>
            </p:cNvSpPr>
            <p:nvPr/>
          </p:nvSpPr>
          <p:spPr bwMode="auto">
            <a:xfrm>
              <a:off x="3222" y="2496"/>
              <a:ext cx="312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As starting point, we assume the theoretical lattice constant of bulk Al </a:t>
              </a:r>
            </a:p>
          </p:txBody>
        </p:sp>
        <p:sp>
          <p:nvSpPr>
            <p:cNvPr id="385037" name="Line 13"/>
            <p:cNvSpPr>
              <a:spLocks noChangeShapeType="1"/>
            </p:cNvSpPr>
            <p:nvPr/>
          </p:nvSpPr>
          <p:spPr bwMode="auto">
            <a:xfrm flipH="1">
              <a:off x="2166" y="2717"/>
              <a:ext cx="1056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85044" name="Group 20"/>
          <p:cNvGrpSpPr>
            <a:grpSpLocks/>
          </p:cNvGrpSpPr>
          <p:nvPr/>
        </p:nvGrpSpPr>
        <p:grpSpPr bwMode="auto">
          <a:xfrm>
            <a:off x="3029361" y="4638533"/>
            <a:ext cx="2818270" cy="646782"/>
            <a:chOff x="2167" y="2621"/>
            <a:chExt cx="2016" cy="431"/>
          </a:xfrm>
        </p:grpSpPr>
        <p:sp>
          <p:nvSpPr>
            <p:cNvPr id="385038" name="Line 14"/>
            <p:cNvSpPr>
              <a:spLocks noChangeShapeType="1"/>
            </p:cNvSpPr>
            <p:nvPr/>
          </p:nvSpPr>
          <p:spPr bwMode="auto">
            <a:xfrm flipH="1">
              <a:off x="2167" y="2765"/>
              <a:ext cx="105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85041" name="Text Box 17"/>
            <p:cNvSpPr txBox="1">
              <a:spLocks noChangeArrowheads="1"/>
            </p:cNvSpPr>
            <p:nvPr/>
          </p:nvSpPr>
          <p:spPr bwMode="auto">
            <a:xfrm>
              <a:off x="3222" y="2621"/>
              <a:ext cx="961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FCC lattice</a:t>
              </a:r>
            </a:p>
          </p:txBody>
        </p:sp>
      </p:grpSp>
      <p:grpSp>
        <p:nvGrpSpPr>
          <p:cNvPr id="385047" name="Group 23"/>
          <p:cNvGrpSpPr>
            <a:grpSpLocks/>
          </p:cNvGrpSpPr>
          <p:nvPr/>
        </p:nvGrpSpPr>
        <p:grpSpPr bwMode="auto">
          <a:xfrm>
            <a:off x="3029363" y="6122682"/>
            <a:ext cx="5837845" cy="663290"/>
            <a:chOff x="2167" y="4013"/>
            <a:chExt cx="4176" cy="442"/>
          </a:xfrm>
        </p:grpSpPr>
        <p:sp>
          <p:nvSpPr>
            <p:cNvPr id="385045" name="Text Box 21"/>
            <p:cNvSpPr txBox="1">
              <a:spLocks noChangeArrowheads="1"/>
            </p:cNvSpPr>
            <p:nvPr/>
          </p:nvSpPr>
          <p:spPr bwMode="auto">
            <a:xfrm>
              <a:off x="3222" y="4013"/>
              <a:ext cx="312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Sampling in k in the first </a:t>
              </a:r>
              <a:r>
                <a:rPr lang="en-US" dirty="0" err="1">
                  <a:solidFill>
                    <a:schemeClr val="bg1"/>
                  </a:solidFill>
                </a:rPr>
                <a:t>Brillouin</a:t>
              </a:r>
              <a:r>
                <a:rPr lang="en-US" dirty="0">
                  <a:solidFill>
                    <a:schemeClr val="bg1"/>
                  </a:solidFill>
                </a:rPr>
                <a:t> zone to achieve self-consistency</a:t>
              </a:r>
            </a:p>
          </p:txBody>
        </p:sp>
        <p:sp>
          <p:nvSpPr>
            <p:cNvPr id="385046" name="Line 22"/>
            <p:cNvSpPr>
              <a:spLocks noChangeShapeType="1"/>
            </p:cNvSpPr>
            <p:nvPr/>
          </p:nvSpPr>
          <p:spPr bwMode="auto">
            <a:xfrm flipH="1">
              <a:off x="2167" y="4253"/>
              <a:ext cx="105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2023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Text Box 2"/>
          <p:cNvSpPr txBox="1">
            <a:spLocks noChangeArrowheads="1"/>
          </p:cNvSpPr>
          <p:nvPr/>
        </p:nvSpPr>
        <p:spPr bwMode="auto">
          <a:xfrm>
            <a:off x="0" y="2"/>
            <a:ext cx="9144000" cy="46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40" tIns="41471" rIns="82940" bIns="414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dirty="0">
                <a:solidFill>
                  <a:srgbClr val="FFFF00"/>
                </a:solidFill>
              </a:rPr>
              <a:t>For each basis set, a relaxation of the unit cell is performed</a:t>
            </a:r>
          </a:p>
        </p:txBody>
      </p:sp>
      <p:sp>
        <p:nvSpPr>
          <p:cNvPr id="386060" name="Text Box 12"/>
          <p:cNvSpPr txBox="1">
            <a:spLocks noChangeArrowheads="1"/>
          </p:cNvSpPr>
          <p:nvPr/>
        </p:nvSpPr>
        <p:spPr bwMode="auto">
          <a:xfrm>
            <a:off x="1332250" y="1296570"/>
            <a:ext cx="6342505" cy="36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0" tIns="41471" rIns="82940" bIns="414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FFFF"/>
                </a:solidFill>
              </a:rPr>
              <a:t>Variables to control the Conjugate Gradient minimization</a:t>
            </a:r>
          </a:p>
        </p:txBody>
      </p:sp>
      <p:pic>
        <p:nvPicPr>
          <p:cNvPr id="3860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68" y="1700244"/>
            <a:ext cx="7191062" cy="345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6064" name="Text Box 16"/>
          <p:cNvSpPr txBox="1">
            <a:spLocks noChangeArrowheads="1"/>
          </p:cNvSpPr>
          <p:nvPr/>
        </p:nvSpPr>
        <p:spPr bwMode="auto">
          <a:xfrm>
            <a:off x="612304" y="5330333"/>
            <a:ext cx="7783793" cy="146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0" tIns="41471" rIns="82940" bIns="414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Two constraints in the minimization: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	- the position of the atom in the unit cell (fixed at the origin)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	- the shear stresses are nullified to fix the angles between the unit cell lattice vectors to 60</a:t>
            </a:r>
            <a:r>
              <a:rPr lang="en-US">
                <a:solidFill>
                  <a:schemeClr val="bg1"/>
                </a:solidFill>
                <a:cs typeface="Arial" charset="0"/>
              </a:rPr>
              <a:t>°, typical of a fcc lattice</a:t>
            </a:r>
          </a:p>
        </p:txBody>
      </p:sp>
    </p:spTree>
    <p:extLst>
      <p:ext uri="{BB962C8B-B14F-4D97-AF65-F5344CB8AC3E}">
        <p14:creationId xmlns:p14="http://schemas.microsoft.com/office/powerpoint/2010/main" val="3044542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Text Box 2"/>
          <p:cNvSpPr txBox="1">
            <a:spLocks noChangeArrowheads="1"/>
          </p:cNvSpPr>
          <p:nvPr/>
        </p:nvSpPr>
        <p:spPr bwMode="auto">
          <a:xfrm>
            <a:off x="0" y="2"/>
            <a:ext cx="9144000" cy="51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40" tIns="41471" rIns="82940" bIns="414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FF00"/>
                </a:solidFill>
              </a:rPr>
              <a:t>Perturbative</a:t>
            </a:r>
            <a:r>
              <a:rPr lang="en-US" sz="2800" dirty="0">
                <a:solidFill>
                  <a:srgbClr val="FFFF00"/>
                </a:solidFill>
              </a:rPr>
              <a:t> polarization:</a:t>
            </a:r>
          </a:p>
        </p:txBody>
      </p:sp>
      <p:sp>
        <p:nvSpPr>
          <p:cNvPr id="386060" name="Text Box 12"/>
          <p:cNvSpPr txBox="1">
            <a:spLocks noChangeArrowheads="1"/>
          </p:cNvSpPr>
          <p:nvPr/>
        </p:nvSpPr>
        <p:spPr bwMode="auto">
          <a:xfrm>
            <a:off x="685800" y="1296570"/>
            <a:ext cx="7772400" cy="36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40" tIns="41471" rIns="82940" bIns="414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0FFFF"/>
                </a:solidFill>
              </a:rPr>
              <a:t>They can be included adding a “P” after the standard basis size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85800" y="5104410"/>
            <a:ext cx="7772400" cy="36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40" tIns="41471" rIns="82940" bIns="414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0FFFF"/>
                </a:solidFill>
              </a:rPr>
              <a:t>Or using the </a:t>
            </a:r>
            <a:r>
              <a:rPr lang="en-US" dirty="0" err="1" smtClean="0">
                <a:solidFill>
                  <a:srgbClr val="00FFFF"/>
                </a:solidFill>
              </a:rPr>
              <a:t>PAO.Basis</a:t>
            </a:r>
            <a:r>
              <a:rPr lang="en-US" dirty="0" smtClean="0">
                <a:solidFill>
                  <a:srgbClr val="00FFFF"/>
                </a:solidFill>
              </a:rPr>
              <a:t> block (see next lecture of the tutorial)</a:t>
            </a:r>
            <a:endParaRPr lang="en-US" dirty="0">
              <a:solidFill>
                <a:srgbClr val="00FFFF"/>
              </a:solidFill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2590800" y="2286000"/>
            <a:ext cx="4038600" cy="2286000"/>
            <a:chOff x="2590800" y="2286000"/>
            <a:chExt cx="4038600" cy="2286000"/>
          </a:xfrm>
        </p:grpSpPr>
        <p:sp>
          <p:nvSpPr>
            <p:cNvPr id="3" name="Rectángulo 2"/>
            <p:cNvSpPr/>
            <p:nvPr/>
          </p:nvSpPr>
          <p:spPr bwMode="auto">
            <a:xfrm>
              <a:off x="2590800" y="2286000"/>
              <a:ext cx="4038600" cy="2286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32" tIns="45717" rIns="91432" bIns="45717" numCol="1" rtlCol="0" anchor="t" anchorCtr="0" compatLnSpc="1">
              <a:prstTxWarp prst="textNoShape">
                <a:avLst/>
              </a:prstTxWarp>
            </a:bodyPr>
            <a:lstStyle/>
            <a:p>
              <a:pPr defTabSz="1007893"/>
              <a:endParaRPr lang="es-ES" sz="2000"/>
            </a:p>
          </p:txBody>
        </p:sp>
        <p:pic>
          <p:nvPicPr>
            <p:cNvPr id="4" name="Imagen 3" descr="template (arrastrado)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2438400"/>
              <a:ext cx="3657600" cy="19217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9362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Text Box 2"/>
          <p:cNvSpPr txBox="1">
            <a:spLocks noChangeArrowheads="1"/>
          </p:cNvSpPr>
          <p:nvPr/>
        </p:nvSpPr>
        <p:spPr bwMode="auto">
          <a:xfrm>
            <a:off x="0" y="2"/>
            <a:ext cx="9144000" cy="51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40" tIns="41471" rIns="82940" bIns="414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FF00"/>
                </a:solidFill>
              </a:rPr>
              <a:t>Perturbative</a:t>
            </a:r>
            <a:r>
              <a:rPr lang="en-US" sz="2800" dirty="0">
                <a:solidFill>
                  <a:srgbClr val="FFFF00"/>
                </a:solidFill>
              </a:rPr>
              <a:t> polarization: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381000" y="973139"/>
            <a:ext cx="3657600" cy="4965700"/>
            <a:chOff x="914400" y="990600"/>
            <a:chExt cx="3657600" cy="4965700"/>
          </a:xfrm>
        </p:grpSpPr>
        <p:sp>
          <p:nvSpPr>
            <p:cNvPr id="7" name="Rectángulo 6"/>
            <p:cNvSpPr/>
            <p:nvPr/>
          </p:nvSpPr>
          <p:spPr bwMode="auto">
            <a:xfrm>
              <a:off x="914400" y="990600"/>
              <a:ext cx="3657600" cy="4953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07978"/>
              <a:endParaRPr lang="es-ES" sz="2000"/>
            </a:p>
          </p:txBody>
        </p:sp>
        <p:pic>
          <p:nvPicPr>
            <p:cNvPr id="2" name="Imagen 1" descr="template (arrastrado)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990600"/>
              <a:ext cx="3619500" cy="4965700"/>
            </a:xfrm>
            <a:prstGeom prst="rect">
              <a:avLst/>
            </a:prstGeom>
          </p:spPr>
        </p:pic>
      </p:grpSp>
      <p:sp>
        <p:nvSpPr>
          <p:cNvPr id="9" name="CuadroTexto 8"/>
          <p:cNvSpPr txBox="1"/>
          <p:nvPr/>
        </p:nvSpPr>
        <p:spPr>
          <a:xfrm>
            <a:off x="4762500" y="4123424"/>
            <a:ext cx="3886200" cy="646325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Polarize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b="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p</a:t>
            </a:r>
            <a:r>
              <a:rPr lang="es-ES" dirty="0" smtClean="0">
                <a:solidFill>
                  <a:schemeClr val="bg1"/>
                </a:solidFill>
              </a:rPr>
              <a:t>-orbital </a:t>
            </a:r>
            <a:r>
              <a:rPr lang="es-ES" dirty="0" err="1" smtClean="0">
                <a:solidFill>
                  <a:schemeClr val="bg1"/>
                </a:solidFill>
              </a:rPr>
              <a:t>means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add</a:t>
            </a:r>
            <a:r>
              <a:rPr lang="es-ES" dirty="0" smtClean="0">
                <a:solidFill>
                  <a:schemeClr val="bg1"/>
                </a:solidFill>
              </a:rPr>
              <a:t> a </a:t>
            </a:r>
            <a:r>
              <a:rPr lang="es-ES" dirty="0" err="1" smtClean="0">
                <a:solidFill>
                  <a:schemeClr val="bg1"/>
                </a:solidFill>
              </a:rPr>
              <a:t>shell</a:t>
            </a:r>
            <a:r>
              <a:rPr lang="es-ES" dirty="0" smtClean="0">
                <a:solidFill>
                  <a:schemeClr val="bg1"/>
                </a:solidFill>
              </a:rPr>
              <a:t> of </a:t>
            </a:r>
            <a:r>
              <a:rPr lang="es-ES" b="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lang="es-ES" dirty="0" smtClean="0">
                <a:solidFill>
                  <a:schemeClr val="bg1"/>
                </a:solidFill>
              </a:rPr>
              <a:t>-orbital L=2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14" name="Agrupar 13"/>
          <p:cNvGrpSpPr/>
          <p:nvPr/>
        </p:nvGrpSpPr>
        <p:grpSpPr>
          <a:xfrm>
            <a:off x="3048000" y="2438403"/>
            <a:ext cx="5486400" cy="3550900"/>
            <a:chOff x="3048000" y="2438402"/>
            <a:chExt cx="5486400" cy="3550900"/>
          </a:xfrm>
        </p:grpSpPr>
        <p:sp>
          <p:nvSpPr>
            <p:cNvPr id="10" name="CuadroTexto 9"/>
            <p:cNvSpPr txBox="1"/>
            <p:nvPr/>
          </p:nvSpPr>
          <p:spPr>
            <a:xfrm>
              <a:off x="4876800" y="5029200"/>
              <a:ext cx="3657600" cy="960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extent</a:t>
              </a:r>
              <a:r>
                <a:rPr lang="es-ES" dirty="0" smtClean="0">
                  <a:solidFill>
                    <a:srgbClr val="FFFFFF"/>
                  </a:solidFill>
                </a:rPr>
                <a:t> of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polarization</a:t>
              </a:r>
              <a:r>
                <a:rPr lang="es-ES" dirty="0" smtClean="0">
                  <a:solidFill>
                    <a:srgbClr val="FFFFFF"/>
                  </a:solidFill>
                </a:rPr>
                <a:t> orbital </a:t>
              </a:r>
              <a:r>
                <a:rPr lang="es-ES" dirty="0" err="1" smtClean="0">
                  <a:solidFill>
                    <a:srgbClr val="FFFFFF"/>
                  </a:solidFill>
                </a:rPr>
                <a:t>is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degined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by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that</a:t>
              </a:r>
              <a:r>
                <a:rPr lang="es-ES" dirty="0" smtClean="0">
                  <a:solidFill>
                    <a:srgbClr val="FFFFFF"/>
                  </a:solidFill>
                </a:rPr>
                <a:t> of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orbitals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they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polarize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cxnSp>
          <p:nvCxnSpPr>
            <p:cNvPr id="12" name="Conector recto de flecha 11"/>
            <p:cNvCxnSpPr>
              <a:stCxn id="10" idx="1"/>
            </p:cNvCxnSpPr>
            <p:nvPr/>
          </p:nvCxnSpPr>
          <p:spPr bwMode="auto">
            <a:xfrm flipH="1" flipV="1">
              <a:off x="3048000" y="5181600"/>
              <a:ext cx="1828800" cy="32765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Conector recto de flecha 14"/>
            <p:cNvCxnSpPr>
              <a:stCxn id="10" idx="1"/>
            </p:cNvCxnSpPr>
            <p:nvPr/>
          </p:nvCxnSpPr>
          <p:spPr bwMode="auto">
            <a:xfrm flipH="1" flipV="1">
              <a:off x="3048000" y="2438402"/>
              <a:ext cx="1828800" cy="30708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6828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6706</TotalTime>
  <Words>996</Words>
  <Application>Microsoft Macintosh PowerPoint</Application>
  <PresentationFormat>Presentación en pantalla (4:3)</PresentationFormat>
  <Paragraphs>127</Paragraphs>
  <Slides>18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blank</vt:lpstr>
      <vt:lpstr>Presentación de PowerPoint</vt:lpstr>
      <vt:lpstr>Presentación de PowerPoint</vt:lpstr>
      <vt:lpstr>Converging the basis size: from quick and dirty to highly converged calculations</vt:lpstr>
      <vt:lpstr>Example of adding angular flexibility to an atom Polarizing the Si basis set</vt:lpstr>
      <vt:lpstr>Two different ways of generate  polarization orbitals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Two different ways of generate  polarization orbitals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 Cantabria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Difficulty: how to deal accurately with both the core and valence electrons</dc:title>
  <dc:creator>Javier</dc:creator>
  <cp:lastModifiedBy>Francisco Javier Junquera Quintana</cp:lastModifiedBy>
  <cp:revision>592</cp:revision>
  <dcterms:created xsi:type="dcterms:W3CDTF">2005-05-05T21:57:52Z</dcterms:created>
  <dcterms:modified xsi:type="dcterms:W3CDTF">2014-09-07T20:31:42Z</dcterms:modified>
</cp:coreProperties>
</file>