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10" r:id="rId2"/>
    <p:sldId id="457" r:id="rId3"/>
    <p:sldId id="480" r:id="rId4"/>
    <p:sldId id="479" r:id="rId5"/>
    <p:sldId id="482" r:id="rId6"/>
    <p:sldId id="483" r:id="rId7"/>
    <p:sldId id="481" r:id="rId8"/>
    <p:sldId id="484" r:id="rId9"/>
    <p:sldId id="485" r:id="rId1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14598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29194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43792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58390" algn="l" rtl="0" fontAlgn="base">
      <a:spcBef>
        <a:spcPct val="0"/>
      </a:spcBef>
      <a:spcAft>
        <a:spcPct val="0"/>
      </a:spcAft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072987" algn="l" defTabSz="414598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487583" algn="l" defTabSz="414598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2902183" algn="l" defTabSz="414598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316778" algn="l" defTabSz="414598" rtl="0" eaLnBrk="1" latinLnBrk="0" hangingPunct="1">
      <a:defRPr sz="1800"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1600"/>
    <a:srgbClr val="FFA89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 showGuides="1">
      <p:cViewPr varScale="1">
        <p:scale>
          <a:sx n="120" d="100"/>
          <a:sy n="120" d="100"/>
        </p:scale>
        <p:origin x="-296" y="-96"/>
      </p:cViewPr>
      <p:guideLst>
        <p:guide orient="horz" pos="27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48"/>
    </p:cViewPr>
  </p:sorterViewPr>
  <p:notesViewPr>
    <p:cSldViewPr showGuides="1">
      <p:cViewPr varScale="1">
        <p:scale>
          <a:sx n="54" d="100"/>
          <a:sy n="54" d="100"/>
        </p:scale>
        <p:origin x="-2538" y="-8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/>
            </a:lvl1pPr>
          </a:lstStyle>
          <a:p>
            <a:fld id="{9CF1F894-58B6-EE44-8CEA-A521216319F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21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14598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29194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43792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5839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072987" algn="l" defTabSz="41459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7583" algn="l" defTabSz="41459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2183" algn="l" defTabSz="41459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6778" algn="l" defTabSz="41459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8AF21F-BAA9-E541-9730-61E58EEEE963}" type="slidenum">
              <a:rPr lang="en-US"/>
              <a:pPr/>
              <a:t>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6395" y="2130938"/>
            <a:ext cx="7771211" cy="146914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391" y="3886700"/>
            <a:ext cx="6401219" cy="1752767"/>
          </a:xfrm>
        </p:spPr>
        <p:txBody>
          <a:bodyPr/>
          <a:lstStyle>
            <a:lvl1pPr marL="0" indent="0" algn="ctr">
              <a:buNone/>
              <a:defRPr/>
            </a:lvl1pPr>
            <a:lvl2pPr marL="414598" indent="0" algn="ctr">
              <a:buNone/>
              <a:defRPr/>
            </a:lvl2pPr>
            <a:lvl3pPr marL="829194" indent="0" algn="ctr">
              <a:buNone/>
              <a:defRPr/>
            </a:lvl3pPr>
            <a:lvl4pPr marL="1243792" indent="0" algn="ctr">
              <a:buNone/>
              <a:defRPr/>
            </a:lvl4pPr>
            <a:lvl5pPr marL="1658390" indent="0" algn="ctr">
              <a:buNone/>
              <a:defRPr/>
            </a:lvl5pPr>
            <a:lvl6pPr marL="2072987" indent="0" algn="ctr">
              <a:buNone/>
              <a:defRPr/>
            </a:lvl6pPr>
            <a:lvl7pPr marL="2487583" indent="0" algn="ctr">
              <a:buNone/>
              <a:defRPr/>
            </a:lvl7pPr>
            <a:lvl8pPr marL="2902183" indent="0" algn="ctr">
              <a:buNone/>
              <a:defRPr/>
            </a:lvl8pPr>
            <a:lvl9pPr marL="3316778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F9511-F306-A14E-8E50-74469156FFA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9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9E50B-C2B4-544B-8489-5FAC21B960C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2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855" y="0"/>
            <a:ext cx="2171018" cy="612568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81648" cy="612568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E82D2-997F-364A-A6FB-BED90770551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E35AF-743F-3542-B995-FD5987ED948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6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741" y="4407428"/>
            <a:ext cx="7772609" cy="136109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741" y="2906772"/>
            <a:ext cx="7772609" cy="1500656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598" indent="0">
              <a:buNone/>
              <a:defRPr sz="1600"/>
            </a:lvl2pPr>
            <a:lvl3pPr marL="829194" indent="0">
              <a:buNone/>
              <a:defRPr sz="1500"/>
            </a:lvl3pPr>
            <a:lvl4pPr marL="1243792" indent="0">
              <a:buNone/>
              <a:defRPr sz="1300"/>
            </a:lvl4pPr>
            <a:lvl5pPr marL="1658390" indent="0">
              <a:buNone/>
              <a:defRPr sz="1300"/>
            </a:lvl5pPr>
            <a:lvl6pPr marL="2072987" indent="0">
              <a:buNone/>
              <a:defRPr sz="1300"/>
            </a:lvl6pPr>
            <a:lvl7pPr marL="2487583" indent="0">
              <a:buNone/>
              <a:defRPr sz="1300"/>
            </a:lvl7pPr>
            <a:lvl8pPr marL="2902183" indent="0">
              <a:buNone/>
              <a:defRPr sz="1300"/>
            </a:lvl8pPr>
            <a:lvl9pPr marL="3316778" indent="0">
              <a:buNone/>
              <a:defRPr sz="13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229C5-2551-1241-8B39-111E9E73552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130" y="1599700"/>
            <a:ext cx="4047069" cy="45259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38402" y="1599700"/>
            <a:ext cx="4048467" cy="452598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0E381-3E7C-8242-8998-3D0BD70BE6C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8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31" y="274621"/>
            <a:ext cx="8229739" cy="11435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136" y="1535172"/>
            <a:ext cx="4040079" cy="63928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8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2" indent="0">
              <a:buNone/>
              <a:defRPr sz="1500" b="1"/>
            </a:lvl4pPr>
            <a:lvl5pPr marL="1658390" indent="0">
              <a:buNone/>
              <a:defRPr sz="1500" b="1"/>
            </a:lvl5pPr>
            <a:lvl6pPr marL="2072987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3" indent="0">
              <a:buNone/>
              <a:defRPr sz="1500" b="1"/>
            </a:lvl8pPr>
            <a:lvl9pPr marL="3316778" indent="0">
              <a:buNone/>
              <a:defRPr sz="15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136" y="2174452"/>
            <a:ext cx="4040079" cy="395122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393" y="1535172"/>
            <a:ext cx="4041477" cy="63928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598" indent="0">
              <a:buNone/>
              <a:defRPr sz="1800" b="1"/>
            </a:lvl2pPr>
            <a:lvl3pPr marL="829194" indent="0">
              <a:buNone/>
              <a:defRPr sz="1600" b="1"/>
            </a:lvl3pPr>
            <a:lvl4pPr marL="1243792" indent="0">
              <a:buNone/>
              <a:defRPr sz="1500" b="1"/>
            </a:lvl4pPr>
            <a:lvl5pPr marL="1658390" indent="0">
              <a:buNone/>
              <a:defRPr sz="1500" b="1"/>
            </a:lvl5pPr>
            <a:lvl6pPr marL="2072987" indent="0">
              <a:buNone/>
              <a:defRPr sz="1500" b="1"/>
            </a:lvl6pPr>
            <a:lvl7pPr marL="2487583" indent="0">
              <a:buNone/>
              <a:defRPr sz="1500" b="1"/>
            </a:lvl7pPr>
            <a:lvl8pPr marL="2902183" indent="0">
              <a:buNone/>
              <a:defRPr sz="1500" b="1"/>
            </a:lvl8pPr>
            <a:lvl9pPr marL="3316778" indent="0">
              <a:buNone/>
              <a:defRPr sz="15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393" y="2174452"/>
            <a:ext cx="4041477" cy="3951228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D33DD-B66F-754D-9F25-DF0EBD3D7B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7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9DFB5-07F3-E44A-8127-14A18FA928FC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4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80157-9708-9045-ADA5-3372D50BC73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32" y="273125"/>
            <a:ext cx="3008391" cy="116150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4562" y="273120"/>
            <a:ext cx="5112308" cy="585256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132" y="1434628"/>
            <a:ext cx="3008391" cy="4691052"/>
          </a:xfrm>
        </p:spPr>
        <p:txBody>
          <a:bodyPr/>
          <a:lstStyle>
            <a:lvl1pPr marL="0" indent="0">
              <a:buNone/>
              <a:defRPr sz="1300"/>
            </a:lvl1pPr>
            <a:lvl2pPr marL="414598" indent="0">
              <a:buNone/>
              <a:defRPr sz="1100"/>
            </a:lvl2pPr>
            <a:lvl3pPr marL="829194" indent="0">
              <a:buNone/>
              <a:defRPr sz="900"/>
            </a:lvl3pPr>
            <a:lvl4pPr marL="1243792" indent="0">
              <a:buNone/>
              <a:defRPr sz="800"/>
            </a:lvl4pPr>
            <a:lvl5pPr marL="1658390" indent="0">
              <a:buNone/>
              <a:defRPr sz="800"/>
            </a:lvl5pPr>
            <a:lvl6pPr marL="2072987" indent="0">
              <a:buNone/>
              <a:defRPr sz="800"/>
            </a:lvl6pPr>
            <a:lvl7pPr marL="2487583" indent="0">
              <a:buNone/>
              <a:defRPr sz="800"/>
            </a:lvl7pPr>
            <a:lvl8pPr marL="2902183" indent="0">
              <a:buNone/>
              <a:defRPr sz="800"/>
            </a:lvl8pPr>
            <a:lvl9pPr marL="3316778" indent="0">
              <a:buNone/>
              <a:defRPr sz="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2F337-9B21-E34B-A8B5-E56BF7BDF4E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1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76" y="4800601"/>
            <a:ext cx="5486959" cy="56724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176" y="612268"/>
            <a:ext cx="5486959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598" indent="0">
              <a:buNone/>
              <a:defRPr sz="2500"/>
            </a:lvl2pPr>
            <a:lvl3pPr marL="829194" indent="0">
              <a:buNone/>
              <a:defRPr sz="2200"/>
            </a:lvl3pPr>
            <a:lvl4pPr marL="1243792" indent="0">
              <a:buNone/>
              <a:defRPr sz="1800"/>
            </a:lvl4pPr>
            <a:lvl5pPr marL="1658390" indent="0">
              <a:buNone/>
              <a:defRPr sz="1800"/>
            </a:lvl5pPr>
            <a:lvl6pPr marL="2072987" indent="0">
              <a:buNone/>
              <a:defRPr sz="1800"/>
            </a:lvl6pPr>
            <a:lvl7pPr marL="2487583" indent="0">
              <a:buNone/>
              <a:defRPr sz="1800"/>
            </a:lvl7pPr>
            <a:lvl8pPr marL="2902183" indent="0">
              <a:buNone/>
              <a:defRPr sz="1800"/>
            </a:lvl8pPr>
            <a:lvl9pPr marL="3316778" indent="0">
              <a:buNone/>
              <a:defRPr sz="18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176" y="5367849"/>
            <a:ext cx="5486959" cy="804352"/>
          </a:xfrm>
        </p:spPr>
        <p:txBody>
          <a:bodyPr/>
          <a:lstStyle>
            <a:lvl1pPr marL="0" indent="0">
              <a:buNone/>
              <a:defRPr sz="1300"/>
            </a:lvl1pPr>
            <a:lvl2pPr marL="414598" indent="0">
              <a:buNone/>
              <a:defRPr sz="1100"/>
            </a:lvl2pPr>
            <a:lvl3pPr marL="829194" indent="0">
              <a:buNone/>
              <a:defRPr sz="900"/>
            </a:lvl3pPr>
            <a:lvl4pPr marL="1243792" indent="0">
              <a:buNone/>
              <a:defRPr sz="800"/>
            </a:lvl4pPr>
            <a:lvl5pPr marL="1658390" indent="0">
              <a:buNone/>
              <a:defRPr sz="800"/>
            </a:lvl5pPr>
            <a:lvl6pPr marL="2072987" indent="0">
              <a:buNone/>
              <a:defRPr sz="800"/>
            </a:lvl6pPr>
            <a:lvl7pPr marL="2487583" indent="0">
              <a:buNone/>
              <a:defRPr sz="800"/>
            </a:lvl7pPr>
            <a:lvl8pPr marL="2902183" indent="0">
              <a:buNone/>
              <a:defRPr sz="800"/>
            </a:lvl8pPr>
            <a:lvl9pPr marL="3316778" indent="0">
              <a:buNone/>
              <a:defRPr sz="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DEC4-30D1-1244-ABCA-64076B5C4EEE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3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"/>
            <a:ext cx="8229740" cy="1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6" tIns="45652" rIns="91306" bIns="45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131" y="1599700"/>
            <a:ext cx="8229739" cy="452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133" y="6245737"/>
            <a:ext cx="2133274" cy="47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defTabSz="914130"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22" y="6245737"/>
            <a:ext cx="2895157" cy="47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ctr" defTabSz="914130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96" y="6245737"/>
            <a:ext cx="2133274" cy="475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306" tIns="45652" rIns="91306" bIns="45652" numCol="1" anchor="t" anchorCtr="0" compatLnSpc="1">
            <a:prstTxWarp prst="textNoShape">
              <a:avLst/>
            </a:prstTxWarp>
          </a:bodyPr>
          <a:lstStyle>
            <a:lvl1pPr algn="r" defTabSz="914130">
              <a:defRPr sz="1400" b="0"/>
            </a:lvl1pPr>
          </a:lstStyle>
          <a:p>
            <a:fld id="{8708BCF5-7248-1D46-9832-4B03505A806C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+mj-lt"/>
          <a:ea typeface="+mj-ea"/>
          <a:cs typeface="+mj-cs"/>
        </a:defRPr>
      </a:lvl1pPr>
      <a:lvl2pPr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2pPr>
      <a:lvl3pPr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3pPr>
      <a:lvl4pPr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4pPr>
      <a:lvl5pPr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5pPr>
      <a:lvl6pPr marL="414598"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6pPr>
      <a:lvl7pPr marL="829194"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7pPr>
      <a:lvl8pPr marL="1243792"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8pPr>
      <a:lvl9pPr marL="1658390" algn="l" defTabSz="914130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latin typeface="Arial" charset="0"/>
          <a:ea typeface="ＭＳ Ｐゴシック" charset="0"/>
        </a:defRPr>
      </a:lvl9pPr>
    </p:titleStyle>
    <p:bodyStyle>
      <a:lvl1pPr marL="342619" indent="-342619" algn="l" defTabSz="914130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820" indent="-286476" algn="l" defTabSz="914130" rtl="0" fontAlgn="base">
        <a:spcBef>
          <a:spcPct val="20000"/>
        </a:spcBef>
        <a:spcAft>
          <a:spcPct val="0"/>
        </a:spcAft>
        <a:buChar char="–"/>
        <a:defRPr sz="1800" b="1">
          <a:solidFill>
            <a:schemeClr val="bg1"/>
          </a:solidFill>
          <a:latin typeface="+mn-lt"/>
          <a:ea typeface="+mn-ea"/>
        </a:defRPr>
      </a:lvl2pPr>
      <a:lvl3pPr marL="1143021" indent="-228894" algn="l" defTabSz="914130" rtl="0" fontAlgn="base">
        <a:spcBef>
          <a:spcPct val="20000"/>
        </a:spcBef>
        <a:spcAft>
          <a:spcPct val="0"/>
        </a:spcAft>
        <a:buChar char="•"/>
        <a:defRPr sz="1400" b="1">
          <a:solidFill>
            <a:schemeClr val="bg1"/>
          </a:solidFill>
          <a:latin typeface="+mn-lt"/>
          <a:ea typeface="+mn-ea"/>
        </a:defRPr>
      </a:lvl3pPr>
      <a:lvl4pPr marL="1599366" indent="-228894" algn="l" defTabSz="914130" rtl="0" fontAlgn="base">
        <a:spcBef>
          <a:spcPct val="20000"/>
        </a:spcBef>
        <a:spcAft>
          <a:spcPct val="0"/>
        </a:spcAft>
        <a:buChar char="–"/>
        <a:defRPr sz="1200" b="1">
          <a:solidFill>
            <a:schemeClr val="bg1"/>
          </a:solidFill>
          <a:latin typeface="+mn-lt"/>
          <a:ea typeface="+mn-ea"/>
        </a:defRPr>
      </a:lvl4pPr>
      <a:lvl5pPr marL="2054272" indent="-226014" algn="l" defTabSz="914130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5pPr>
      <a:lvl6pPr marL="2468870" indent="-226014" algn="l" defTabSz="914130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6pPr>
      <a:lvl7pPr marL="2883467" indent="-226014" algn="l" defTabSz="914130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7pPr>
      <a:lvl8pPr marL="3298065" indent="-226014" algn="l" defTabSz="914130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8pPr>
      <a:lvl9pPr marL="3712662" indent="-226014" algn="l" defTabSz="914130" rtl="0" fontAlgn="base">
        <a:spcBef>
          <a:spcPct val="20000"/>
        </a:spcBef>
        <a:spcAft>
          <a:spcPct val="0"/>
        </a:spcAft>
        <a:buChar char="»"/>
        <a:defRPr sz="1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598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194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792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390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987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583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2183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6778" algn="l" defTabSz="41459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mab.es/siesta" TargetMode="External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71763" y="5333338"/>
            <a:ext cx="3429174" cy="6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06" tIns="45652" rIns="91306" bIns="45652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3238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8063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300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6125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05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77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49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Javier Junquera</a:t>
            </a:r>
            <a:endParaRPr lang="en-US" sz="2800">
              <a:solidFill>
                <a:srgbClr val="FFFF00"/>
              </a:solidFill>
            </a:endParaRPr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5067580" y="5181773"/>
            <a:ext cx="3581551" cy="913899"/>
            <a:chOff x="3408" y="3552"/>
            <a:chExt cx="2256" cy="576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3408" y="3552"/>
              <a:ext cx="2256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109574" name="Picture 6" descr="logo_unica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3663"/>
              <a:ext cx="2112" cy="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0" y="345151"/>
            <a:ext cx="9144000" cy="1477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06" tIns="45652" rIns="91306" bIns="45652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3238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8063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300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6125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05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77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49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</a:rPr>
              <a:t>Exercises on basis set generation</a:t>
            </a:r>
          </a:p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</a:rPr>
              <a:t>1. The default basis set</a:t>
            </a:r>
          </a:p>
        </p:txBody>
      </p:sp>
      <p:pic>
        <p:nvPicPr>
          <p:cNvPr id="109578" name="Picture 10" descr="Splitnor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446" y="1920840"/>
            <a:ext cx="4226006" cy="316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ext Box 2"/>
          <p:cNvSpPr txBox="1">
            <a:spLocks noChangeArrowheads="1"/>
          </p:cNvSpPr>
          <p:nvPr/>
        </p:nvSpPr>
        <p:spPr bwMode="auto">
          <a:xfrm>
            <a:off x="2" y="6"/>
            <a:ext cx="8686869" cy="476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37" tIns="45668" rIns="91337" bIns="45668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3238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8063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300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6125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05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77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49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>
                <a:solidFill>
                  <a:srgbClr val="FFFF00"/>
                </a:solidFill>
              </a:rPr>
              <a:t>Most important reference followed in this lecture</a:t>
            </a:r>
          </a:p>
        </p:txBody>
      </p:sp>
      <p:pic>
        <p:nvPicPr>
          <p:cNvPr id="319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93" y="619773"/>
            <a:ext cx="6574565" cy="243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9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666" y="3619584"/>
            <a:ext cx="5609978" cy="1203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94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98" y="5301819"/>
            <a:ext cx="7906813" cy="1175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 bwMode="auto">
          <a:xfrm>
            <a:off x="76201" y="2667000"/>
            <a:ext cx="5486400" cy="411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9" tIns="45705" rIns="91409" bIns="45705" numCol="1" rtlCol="0" anchor="t" anchorCtr="0" compatLnSpc="1">
            <a:prstTxWarp prst="textNoShape">
              <a:avLst/>
            </a:prstTxWarp>
          </a:bodyPr>
          <a:lstStyle/>
          <a:p>
            <a:pPr defTabSz="1007723"/>
            <a:endParaRPr lang="es-ES" sz="2000"/>
          </a:p>
        </p:txBody>
      </p:sp>
      <p:sp>
        <p:nvSpPr>
          <p:cNvPr id="385026" name="Text Box 2"/>
          <p:cNvSpPr txBox="1">
            <a:spLocks noChangeArrowheads="1"/>
          </p:cNvSpPr>
          <p:nvPr/>
        </p:nvSpPr>
        <p:spPr bwMode="auto">
          <a:xfrm>
            <a:off x="4" y="3"/>
            <a:ext cx="6553199" cy="853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26" tIns="41464" rIns="82926" bIns="4146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dirty="0">
                <a:solidFill>
                  <a:srgbClr val="FFFF00"/>
                </a:solidFill>
              </a:rPr>
              <a:t>Bulk Si, a semiconductor that crystallizes in the diamond structure</a:t>
            </a:r>
          </a:p>
        </p:txBody>
      </p:sp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276794" y="864383"/>
            <a:ext cx="7718090" cy="36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26" tIns="41464" rIns="82926" bIns="4146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Go to the directory with the exercise on the </a:t>
            </a:r>
            <a:r>
              <a:rPr lang="en-US" dirty="0" smtClean="0">
                <a:solidFill>
                  <a:schemeClr val="bg1"/>
                </a:solidFill>
              </a:rPr>
              <a:t>default basis set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5032" name="Text Box 8"/>
          <p:cNvSpPr txBox="1">
            <a:spLocks noChangeArrowheads="1"/>
          </p:cNvSpPr>
          <p:nvPr/>
        </p:nvSpPr>
        <p:spPr bwMode="auto">
          <a:xfrm>
            <a:off x="276794" y="1512666"/>
            <a:ext cx="4066606" cy="36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26" tIns="41464" rIns="82926" bIns="4146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Inspect the input file, </a:t>
            </a:r>
            <a:r>
              <a:rPr lang="en-US" dirty="0" err="1" smtClean="0">
                <a:solidFill>
                  <a:schemeClr val="bg1"/>
                </a:solidFill>
              </a:rPr>
              <a:t>Si.default.fdf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85050" name="Group 26"/>
          <p:cNvGrpSpPr>
            <a:grpSpLocks/>
          </p:cNvGrpSpPr>
          <p:nvPr/>
        </p:nvGrpSpPr>
        <p:grpSpPr bwMode="auto">
          <a:xfrm>
            <a:off x="4647958" y="3364643"/>
            <a:ext cx="4390288" cy="959737"/>
            <a:chOff x="2092" y="2496"/>
            <a:chExt cx="4250" cy="470"/>
          </a:xfrm>
        </p:grpSpPr>
        <p:sp>
          <p:nvSpPr>
            <p:cNvPr id="385028" name="Text Box 4"/>
            <p:cNvSpPr txBox="1">
              <a:spLocks noChangeArrowheads="1"/>
            </p:cNvSpPr>
            <p:nvPr/>
          </p:nvSpPr>
          <p:spPr bwMode="auto">
            <a:xfrm>
              <a:off x="3222" y="2496"/>
              <a:ext cx="3120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As starting point, we assume the theoretical lattice constant of bulk </a:t>
              </a:r>
              <a:r>
                <a:rPr lang="en-US" dirty="0" smtClean="0">
                  <a:solidFill>
                    <a:schemeClr val="bg1"/>
                  </a:solidFill>
                </a:rPr>
                <a:t>Si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85037" name="Line 13"/>
            <p:cNvSpPr>
              <a:spLocks noChangeShapeType="1"/>
            </p:cNvSpPr>
            <p:nvPr/>
          </p:nvSpPr>
          <p:spPr bwMode="auto">
            <a:xfrm flipH="1">
              <a:off x="2092" y="2717"/>
              <a:ext cx="1130" cy="1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85044" name="Group 20"/>
          <p:cNvGrpSpPr>
            <a:grpSpLocks/>
          </p:cNvGrpSpPr>
          <p:nvPr/>
        </p:nvGrpSpPr>
        <p:grpSpPr bwMode="auto">
          <a:xfrm>
            <a:off x="4725530" y="4419602"/>
            <a:ext cx="3123370" cy="378164"/>
            <a:chOff x="2167" y="2635"/>
            <a:chExt cx="1476" cy="252"/>
          </a:xfrm>
        </p:grpSpPr>
        <p:sp>
          <p:nvSpPr>
            <p:cNvPr id="385038" name="Line 14"/>
            <p:cNvSpPr>
              <a:spLocks noChangeShapeType="1"/>
            </p:cNvSpPr>
            <p:nvPr/>
          </p:nvSpPr>
          <p:spPr bwMode="auto">
            <a:xfrm flipH="1" flipV="1">
              <a:off x="2167" y="2765"/>
              <a:ext cx="5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5041" name="Text Box 17"/>
            <p:cNvSpPr txBox="1">
              <a:spLocks noChangeArrowheads="1"/>
            </p:cNvSpPr>
            <p:nvPr/>
          </p:nvSpPr>
          <p:spPr bwMode="auto">
            <a:xfrm>
              <a:off x="2671" y="2635"/>
              <a:ext cx="97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FCC lattice</a:t>
              </a:r>
            </a:p>
          </p:txBody>
        </p:sp>
      </p:grpSp>
      <p:grpSp>
        <p:nvGrpSpPr>
          <p:cNvPr id="385047" name="Group 23"/>
          <p:cNvGrpSpPr>
            <a:grpSpLocks/>
          </p:cNvGrpSpPr>
          <p:nvPr/>
        </p:nvGrpSpPr>
        <p:grpSpPr bwMode="auto">
          <a:xfrm>
            <a:off x="4648200" y="5791204"/>
            <a:ext cx="4483000" cy="959223"/>
            <a:chOff x="2167" y="4013"/>
            <a:chExt cx="4176" cy="428"/>
          </a:xfrm>
        </p:grpSpPr>
        <p:sp>
          <p:nvSpPr>
            <p:cNvPr id="385045" name="Text Box 21"/>
            <p:cNvSpPr txBox="1">
              <a:spLocks noChangeArrowheads="1"/>
            </p:cNvSpPr>
            <p:nvPr/>
          </p:nvSpPr>
          <p:spPr bwMode="auto">
            <a:xfrm>
              <a:off x="3222" y="4013"/>
              <a:ext cx="3121" cy="4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</a:rPr>
                <a:t>Sampling in k in the first Brillouin zone to achieve self-consistency</a:t>
              </a:r>
            </a:p>
          </p:txBody>
        </p:sp>
        <p:sp>
          <p:nvSpPr>
            <p:cNvPr id="385046" name="Line 22"/>
            <p:cNvSpPr>
              <a:spLocks noChangeShapeType="1"/>
            </p:cNvSpPr>
            <p:nvPr/>
          </p:nvSpPr>
          <p:spPr bwMode="auto">
            <a:xfrm flipH="1">
              <a:off x="2167" y="4253"/>
              <a:ext cx="10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85048" name="Text Box 24"/>
          <p:cNvSpPr txBox="1">
            <a:spLocks noChangeArrowheads="1"/>
          </p:cNvSpPr>
          <p:nvPr/>
        </p:nvSpPr>
        <p:spPr bwMode="auto">
          <a:xfrm>
            <a:off x="4505598" y="1412123"/>
            <a:ext cx="4638402" cy="91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26" tIns="41464" rIns="82926" bIns="4146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</a:rPr>
              <a:t>More information at the Siesta web page </a:t>
            </a:r>
            <a:r>
              <a:rPr lang="en-US">
                <a:solidFill>
                  <a:srgbClr val="00FFFF"/>
                </a:solidFill>
                <a:hlinkClick r:id="rId2"/>
              </a:rPr>
              <a:t>http://www.icmab.es/siesta</a:t>
            </a:r>
            <a:r>
              <a:rPr lang="en-US">
                <a:solidFill>
                  <a:srgbClr val="00FFFF"/>
                </a:solidFill>
              </a:rPr>
              <a:t> and follow the link Documentations, Manual</a:t>
            </a:r>
            <a:endParaRPr lang="en-US"/>
          </a:p>
        </p:txBody>
      </p:sp>
      <p:pic>
        <p:nvPicPr>
          <p:cNvPr id="2" name="Imagen 1" descr="template (arrastrado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" y="2743200"/>
            <a:ext cx="5448300" cy="4076700"/>
          </a:xfrm>
          <a:prstGeom prst="rect">
            <a:avLst/>
          </a:prstGeom>
        </p:spPr>
      </p:pic>
      <p:grpSp>
        <p:nvGrpSpPr>
          <p:cNvPr id="18" name="Group 20"/>
          <p:cNvGrpSpPr>
            <a:grpSpLocks/>
          </p:cNvGrpSpPr>
          <p:nvPr/>
        </p:nvGrpSpPr>
        <p:grpSpPr bwMode="auto">
          <a:xfrm>
            <a:off x="4725230" y="5269641"/>
            <a:ext cx="4266370" cy="378164"/>
            <a:chOff x="2167" y="2635"/>
            <a:chExt cx="1476" cy="252"/>
          </a:xfrm>
        </p:grpSpPr>
        <p:sp>
          <p:nvSpPr>
            <p:cNvPr id="19" name="Line 14"/>
            <p:cNvSpPr>
              <a:spLocks noChangeShapeType="1"/>
            </p:cNvSpPr>
            <p:nvPr/>
          </p:nvSpPr>
          <p:spPr bwMode="auto">
            <a:xfrm flipH="1" flipV="1">
              <a:off x="2167" y="2765"/>
              <a:ext cx="36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536" y="2635"/>
              <a:ext cx="110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chemeClr val="bg1"/>
                  </a:solidFill>
                </a:rPr>
                <a:t>Two atoms in the basis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5791201" y="2454172"/>
            <a:ext cx="2819400" cy="84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26" tIns="41464" rIns="82926" bIns="4146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FF00"/>
                </a:solidFill>
              </a:rPr>
              <a:t>No input on the basis set is given</a:t>
            </a:r>
          </a:p>
        </p:txBody>
      </p:sp>
    </p:spTree>
    <p:extLst>
      <p:ext uri="{BB962C8B-B14F-4D97-AF65-F5344CB8AC3E}">
        <p14:creationId xmlns:p14="http://schemas.microsoft.com/office/powerpoint/2010/main" val="256717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0" y="2"/>
            <a:ext cx="9144000" cy="8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29" tIns="45664" rIns="91329" bIns="4566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3238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8063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300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6125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05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77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49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>
                <a:solidFill>
                  <a:srgbClr val="FFFF00"/>
                </a:solidFill>
                <a:cs typeface="Arial" charset="0"/>
              </a:rPr>
              <a:t>How to introduce the basis set in SIESTA                        Effort on defining a systematic with minimum  parameters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1820133" y="1182497"/>
            <a:ext cx="5503735" cy="43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19" tIns="41461" rIns="82919" bIns="41461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</a:rPr>
              <a:t>If </a:t>
            </a:r>
            <a:r>
              <a:rPr lang="en-US" sz="2200" dirty="0">
                <a:solidFill>
                  <a:srgbClr val="FFFF00"/>
                </a:solidFill>
              </a:rPr>
              <a:t>nothing</a:t>
            </a:r>
            <a:r>
              <a:rPr lang="en-US" sz="2200" dirty="0">
                <a:solidFill>
                  <a:schemeClr val="bg1"/>
                </a:solidFill>
              </a:rPr>
              <a:t> is specified: </a:t>
            </a:r>
            <a:r>
              <a:rPr lang="en-US" sz="2200" dirty="0">
                <a:solidFill>
                  <a:srgbClr val="FFFF00"/>
                </a:solidFill>
              </a:rPr>
              <a:t>default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914400" y="2590804"/>
            <a:ext cx="7296548" cy="202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19" tIns="41461" rIns="82919" bIns="41461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Basis size:		</a:t>
            </a:r>
            <a:r>
              <a:rPr lang="en-US" dirty="0" err="1">
                <a:solidFill>
                  <a:schemeClr val="bg1"/>
                </a:solidFill>
              </a:rPr>
              <a:t>PAO.BasisSize</a:t>
            </a:r>
            <a:r>
              <a:rPr lang="en-US" dirty="0">
                <a:solidFill>
                  <a:schemeClr val="bg1"/>
                </a:solidFill>
              </a:rPr>
              <a:t>		DZP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Range of first-zeta:	</a:t>
            </a:r>
            <a:r>
              <a:rPr lang="en-US" dirty="0" err="1">
                <a:solidFill>
                  <a:schemeClr val="bg1"/>
                </a:solidFill>
              </a:rPr>
              <a:t>PAO.EnergyShift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0.02 </a:t>
            </a:r>
            <a:r>
              <a:rPr lang="en-US" dirty="0" err="1">
                <a:solidFill>
                  <a:schemeClr val="bg1"/>
                </a:solidFill>
              </a:rPr>
              <a:t>Ry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Second-zeta:		</a:t>
            </a:r>
            <a:r>
              <a:rPr lang="en-US" dirty="0" err="1">
                <a:solidFill>
                  <a:schemeClr val="bg1"/>
                </a:solidFill>
              </a:rPr>
              <a:t>PAO.BasisType</a:t>
            </a:r>
            <a:r>
              <a:rPr lang="en-US" dirty="0">
                <a:solidFill>
                  <a:schemeClr val="bg1"/>
                </a:solidFill>
              </a:rPr>
              <a:t>		Split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Range of second-zeta:	</a:t>
            </a:r>
            <a:r>
              <a:rPr lang="en-US" dirty="0" err="1">
                <a:solidFill>
                  <a:schemeClr val="bg1"/>
                </a:solidFill>
              </a:rPr>
              <a:t>PAO.SplitNorm</a:t>
            </a:r>
            <a:r>
              <a:rPr lang="en-US" dirty="0">
                <a:solidFill>
                  <a:schemeClr val="bg1"/>
                </a:solidFill>
              </a:rPr>
              <a:t>		0.15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Confinement:		Hard well	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419100" y="5378434"/>
            <a:ext cx="8305800" cy="43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19" tIns="41461" rIns="82919" bIns="41461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</a:rPr>
              <a:t>Good basis set in terms of accuracy versus efficiency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357383" name="Text Box 7"/>
          <p:cNvSpPr txBox="1">
            <a:spLocks noChangeArrowheads="1"/>
          </p:cNvSpPr>
          <p:nvPr/>
        </p:nvSpPr>
        <p:spPr bwMode="auto">
          <a:xfrm>
            <a:off x="6476429" y="1904011"/>
            <a:ext cx="1677542" cy="36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19" tIns="41461" rIns="82919" bIns="41461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FFFF"/>
                </a:solidFill>
              </a:rPr>
              <a:t>Default 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Text Box 2"/>
          <p:cNvSpPr txBox="1">
            <a:spLocks noChangeArrowheads="1"/>
          </p:cNvSpPr>
          <p:nvPr/>
        </p:nvSpPr>
        <p:spPr bwMode="auto">
          <a:xfrm>
            <a:off x="2" y="2"/>
            <a:ext cx="6477000" cy="85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33" tIns="41467" rIns="82933" bIns="41467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dirty="0">
                <a:solidFill>
                  <a:srgbClr val="FFFF00"/>
                </a:solidFill>
              </a:rPr>
              <a:t>For each basis set,                                                         a relaxation of the unit cell is performed</a:t>
            </a:r>
          </a:p>
        </p:txBody>
      </p:sp>
      <p:sp>
        <p:nvSpPr>
          <p:cNvPr id="386060" name="Text Box 12"/>
          <p:cNvSpPr txBox="1">
            <a:spLocks noChangeArrowheads="1"/>
          </p:cNvSpPr>
          <p:nvPr/>
        </p:nvSpPr>
        <p:spPr bwMode="auto">
          <a:xfrm>
            <a:off x="1332251" y="1296571"/>
            <a:ext cx="6342505" cy="360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33" tIns="41467" rIns="82933" bIns="41467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FFFF"/>
                </a:solidFill>
              </a:rPr>
              <a:t>Variables to control the Conjugate Gradient minimization</a:t>
            </a:r>
          </a:p>
        </p:txBody>
      </p:sp>
      <p:sp>
        <p:nvSpPr>
          <p:cNvPr id="386064" name="Text Box 16"/>
          <p:cNvSpPr txBox="1">
            <a:spLocks noChangeArrowheads="1"/>
          </p:cNvSpPr>
          <p:nvPr/>
        </p:nvSpPr>
        <p:spPr bwMode="auto">
          <a:xfrm>
            <a:off x="612304" y="5330334"/>
            <a:ext cx="7783793" cy="146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33" tIns="41467" rIns="82933" bIns="41467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Two constraints in the minimization: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	- the position of the </a:t>
            </a:r>
            <a:r>
              <a:rPr lang="en-US" dirty="0" smtClean="0">
                <a:solidFill>
                  <a:schemeClr val="bg1"/>
                </a:solidFill>
              </a:rPr>
              <a:t>atoms </a:t>
            </a:r>
            <a:r>
              <a:rPr lang="en-US" dirty="0">
                <a:solidFill>
                  <a:schemeClr val="bg1"/>
                </a:solidFill>
              </a:rPr>
              <a:t>in the unit </a:t>
            </a:r>
            <a:r>
              <a:rPr lang="en-US" dirty="0" smtClean="0">
                <a:solidFill>
                  <a:schemeClr val="bg1"/>
                </a:solidFill>
              </a:rPr>
              <a:t>cell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	- the shear stresses are nullified to fix the angles between the unit cell lattice vectors to 60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°, typical of a </a:t>
            </a:r>
            <a:r>
              <a:rPr lang="en-US" dirty="0" err="1">
                <a:solidFill>
                  <a:schemeClr val="bg1"/>
                </a:solidFill>
                <a:cs typeface="Arial" charset="0"/>
              </a:rPr>
              <a:t>fcc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lattice</a:t>
            </a:r>
          </a:p>
        </p:txBody>
      </p:sp>
      <p:grpSp>
        <p:nvGrpSpPr>
          <p:cNvPr id="4" name="Agrupar 3"/>
          <p:cNvGrpSpPr/>
          <p:nvPr/>
        </p:nvGrpSpPr>
        <p:grpSpPr>
          <a:xfrm>
            <a:off x="1276648" y="1905000"/>
            <a:ext cx="6590704" cy="3200400"/>
            <a:chOff x="1276648" y="1905000"/>
            <a:chExt cx="6590704" cy="3200400"/>
          </a:xfrm>
        </p:grpSpPr>
        <p:sp>
          <p:nvSpPr>
            <p:cNvPr id="3" name="Rectángulo 2"/>
            <p:cNvSpPr/>
            <p:nvPr/>
          </p:nvSpPr>
          <p:spPr bwMode="auto">
            <a:xfrm>
              <a:off x="1295400" y="1905000"/>
              <a:ext cx="6553200" cy="3200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7808"/>
              <a:endParaRPr lang="es-ES" sz="2000"/>
            </a:p>
          </p:txBody>
        </p:sp>
        <p:pic>
          <p:nvPicPr>
            <p:cNvPr id="2" name="Imagen 1" descr="template (arrastrado)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6648" y="1905000"/>
              <a:ext cx="6590704" cy="31679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455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Text Box 2"/>
          <p:cNvSpPr txBox="1">
            <a:spLocks noChangeArrowheads="1"/>
          </p:cNvSpPr>
          <p:nvPr/>
        </p:nvSpPr>
        <p:spPr bwMode="auto">
          <a:xfrm>
            <a:off x="0" y="2"/>
            <a:ext cx="6781800" cy="853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82940" tIns="41471" rIns="82940" bIns="41471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dirty="0">
                <a:solidFill>
                  <a:srgbClr val="FFFF00"/>
                </a:solidFill>
              </a:rPr>
              <a:t>Relax the lattice constant and compute the </a:t>
            </a:r>
            <a:r>
              <a:rPr lang="en-US" sz="2500" dirty="0" smtClean="0">
                <a:solidFill>
                  <a:srgbClr val="FFFF00"/>
                </a:solidFill>
              </a:rPr>
              <a:t>energy for the default basis set</a:t>
            </a:r>
            <a:endParaRPr lang="en-US" sz="2500" dirty="0">
              <a:solidFill>
                <a:srgbClr val="FFFF00"/>
              </a:solidFill>
            </a:endParaRPr>
          </a:p>
        </p:txBody>
      </p:sp>
      <p:grpSp>
        <p:nvGrpSpPr>
          <p:cNvPr id="396298" name="Group 10"/>
          <p:cNvGrpSpPr>
            <a:grpSpLocks/>
          </p:cNvGrpSpPr>
          <p:nvPr/>
        </p:nvGrpSpPr>
        <p:grpSpPr bwMode="auto">
          <a:xfrm>
            <a:off x="711560" y="1764774"/>
            <a:ext cx="7718089" cy="2003377"/>
            <a:chOff x="461" y="1085"/>
            <a:chExt cx="5521" cy="1335"/>
          </a:xfrm>
        </p:grpSpPr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461" y="1085"/>
              <a:ext cx="5521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Run the code for </a:t>
              </a:r>
              <a:r>
                <a:rPr lang="en-US" dirty="0" smtClean="0">
                  <a:solidFill>
                    <a:schemeClr val="bg1"/>
                  </a:solidFill>
                </a:rPr>
                <a:t>bulk Si with the default basis set</a:t>
              </a:r>
              <a:endParaRPr lang="en-US" dirty="0">
                <a:solidFill>
                  <a:schemeClr val="bg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</a:rPr>
                <a:t>siesta &lt; </a:t>
              </a:r>
              <a:r>
                <a:rPr lang="en-US" dirty="0" err="1" smtClean="0">
                  <a:solidFill>
                    <a:srgbClr val="FFFF00"/>
                  </a:solidFill>
                </a:rPr>
                <a:t>Si</a:t>
              </a:r>
              <a:r>
                <a:rPr lang="en-US" dirty="0" err="1">
                  <a:solidFill>
                    <a:srgbClr val="FFFF00"/>
                  </a:solidFill>
                </a:rPr>
                <a:t>.</a:t>
              </a:r>
              <a:r>
                <a:rPr lang="en-US" dirty="0" err="1" smtClean="0">
                  <a:solidFill>
                    <a:srgbClr val="FFFF00"/>
                  </a:solidFill>
                </a:rPr>
                <a:t>default.fdf</a:t>
              </a:r>
              <a:r>
                <a:rPr lang="en-US" dirty="0" smtClean="0">
                  <a:solidFill>
                    <a:srgbClr val="FFFF00"/>
                  </a:solidFill>
                </a:rPr>
                <a:t> </a:t>
              </a:r>
              <a:r>
                <a:rPr lang="en-US" dirty="0">
                  <a:solidFill>
                    <a:srgbClr val="FFFF00"/>
                  </a:solidFill>
                </a:rPr>
                <a:t>&gt; </a:t>
              </a:r>
              <a:r>
                <a:rPr lang="en-US" dirty="0" err="1" smtClean="0">
                  <a:solidFill>
                    <a:srgbClr val="FFFF00"/>
                  </a:solidFill>
                </a:rPr>
                <a:t>Si</a:t>
              </a:r>
              <a:r>
                <a:rPr lang="en-US" dirty="0" err="1">
                  <a:solidFill>
                    <a:srgbClr val="FFFF00"/>
                  </a:solidFill>
                </a:rPr>
                <a:t>.</a:t>
              </a:r>
              <a:r>
                <a:rPr lang="en-US" dirty="0" err="1" smtClean="0">
                  <a:solidFill>
                    <a:srgbClr val="FFFF00"/>
                  </a:solidFill>
                </a:rPr>
                <a:t>default.out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2201" y="1805"/>
              <a:ext cx="3674" cy="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solidFill>
                    <a:srgbClr val="00FFFF"/>
                  </a:solidFill>
                </a:rPr>
                <a:t>The name of the output file is free, but since we are running bulk </a:t>
              </a:r>
              <a:r>
                <a:rPr lang="en-US" dirty="0" smtClean="0">
                  <a:solidFill>
                    <a:srgbClr val="00FFFF"/>
                  </a:solidFill>
                </a:rPr>
                <a:t>Si with the default basis set, this is a sensible choice</a:t>
              </a:r>
              <a:endParaRPr lang="en-US" dirty="0">
                <a:solidFill>
                  <a:srgbClr val="00FFFF"/>
                </a:solidFill>
              </a:endParaRPr>
            </a:p>
          </p:txBody>
        </p:sp>
        <p:sp>
          <p:nvSpPr>
            <p:cNvPr id="396297" name="AutoShape 9"/>
            <p:cNvSpPr>
              <a:spLocks noChangeAspect="1"/>
            </p:cNvSpPr>
            <p:nvPr/>
          </p:nvSpPr>
          <p:spPr bwMode="auto">
            <a:xfrm rot="5400000">
              <a:off x="4057" y="1154"/>
              <a:ext cx="75" cy="1090"/>
            </a:xfrm>
            <a:prstGeom prst="rightBrace">
              <a:avLst>
                <a:gd name="adj1" fmla="val 566667"/>
                <a:gd name="adj2" fmla="val 50000"/>
              </a:avLst>
            </a:prstGeom>
            <a:noFill/>
            <a:ln w="38100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166937" y="4294188"/>
            <a:ext cx="476726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dirty="0" smtClean="0">
                <a:solidFill>
                  <a:srgbClr val="00FFFF"/>
                </a:solidFill>
              </a:rPr>
              <a:t>The </a:t>
            </a:r>
            <a:r>
              <a:rPr lang="en-US" sz="1600" dirty="0">
                <a:solidFill>
                  <a:srgbClr val="00FFFF"/>
                </a:solidFill>
              </a:rPr>
              <a:t>numbers </a:t>
            </a:r>
            <a:r>
              <a:rPr lang="en-US" sz="1600" dirty="0" smtClean="0">
                <a:solidFill>
                  <a:srgbClr val="00FFFF"/>
                </a:solidFill>
              </a:rPr>
              <a:t>in this exercise have </a:t>
            </a:r>
            <a:r>
              <a:rPr lang="en-US" sz="1600" dirty="0">
                <a:solidFill>
                  <a:srgbClr val="00FFFF"/>
                </a:solidFill>
              </a:rPr>
              <a:t>been obtained with siesta-3.0-b, compiled with the g95 compiler and double precision in the grid.</a:t>
            </a:r>
          </a:p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rgbClr val="00FFFF"/>
                </a:solidFill>
              </a:rPr>
              <a:t>Numbers might change slightly depending on the platform, compiler and compilation flags</a:t>
            </a:r>
          </a:p>
        </p:txBody>
      </p:sp>
    </p:spTree>
    <p:extLst>
      <p:ext uri="{BB962C8B-B14F-4D97-AF65-F5344CB8AC3E}">
        <p14:creationId xmlns:p14="http://schemas.microsoft.com/office/powerpoint/2010/main" val="419766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/>
          <p:cNvSpPr txBox="1">
            <a:spLocks noChangeArrowheads="1"/>
          </p:cNvSpPr>
          <p:nvPr/>
        </p:nvSpPr>
        <p:spPr bwMode="auto">
          <a:xfrm>
            <a:off x="0" y="2"/>
            <a:ext cx="9144000" cy="8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329" tIns="45664" rIns="91329" bIns="4566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503238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08063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1300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6125"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05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877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4925"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>
                <a:solidFill>
                  <a:srgbClr val="FFFF00"/>
                </a:solidFill>
                <a:cs typeface="Arial" charset="0"/>
              </a:rPr>
              <a:t>How to introduce the basis set in SIESTA                        Effort on defining a systematic with minimum  parameters</a:t>
            </a:r>
          </a:p>
        </p:txBody>
      </p:sp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1820133" y="914400"/>
            <a:ext cx="5503735" cy="43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19" tIns="41461" rIns="82919" bIns="41461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chemeClr val="bg1"/>
                </a:solidFill>
              </a:rPr>
              <a:t>If </a:t>
            </a:r>
            <a:r>
              <a:rPr lang="en-US" sz="2200" dirty="0">
                <a:solidFill>
                  <a:srgbClr val="FFFF00"/>
                </a:solidFill>
              </a:rPr>
              <a:t>nothing</a:t>
            </a:r>
            <a:r>
              <a:rPr lang="en-US" sz="2200" dirty="0">
                <a:solidFill>
                  <a:schemeClr val="bg1"/>
                </a:solidFill>
              </a:rPr>
              <a:t> is specified: </a:t>
            </a:r>
            <a:r>
              <a:rPr lang="en-US" sz="2200" dirty="0">
                <a:solidFill>
                  <a:srgbClr val="FFFF00"/>
                </a:solidFill>
              </a:rPr>
              <a:t>default</a:t>
            </a:r>
          </a:p>
        </p:txBody>
      </p:sp>
      <p:grpSp>
        <p:nvGrpSpPr>
          <p:cNvPr id="4" name="Agrupar 3"/>
          <p:cNvGrpSpPr>
            <a:grpSpLocks noChangeAspect="1"/>
          </p:cNvGrpSpPr>
          <p:nvPr/>
        </p:nvGrpSpPr>
        <p:grpSpPr>
          <a:xfrm>
            <a:off x="76202" y="2286004"/>
            <a:ext cx="6144648" cy="3203995"/>
            <a:chOff x="228600" y="2286000"/>
            <a:chExt cx="6420818" cy="3352800"/>
          </a:xfrm>
        </p:grpSpPr>
        <p:sp>
          <p:nvSpPr>
            <p:cNvPr id="3" name="Rectángulo 2"/>
            <p:cNvSpPr/>
            <p:nvPr/>
          </p:nvSpPr>
          <p:spPr bwMode="auto">
            <a:xfrm>
              <a:off x="228600" y="2286000"/>
              <a:ext cx="6400800" cy="33528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7723"/>
              <a:endParaRPr lang="es-ES" sz="2000"/>
            </a:p>
          </p:txBody>
        </p:sp>
        <p:pic>
          <p:nvPicPr>
            <p:cNvPr id="2" name="Imagen 1" descr="template (arrastrado)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2286000"/>
              <a:ext cx="6420818" cy="3346699"/>
            </a:xfrm>
            <a:prstGeom prst="rect">
              <a:avLst/>
            </a:prstGeom>
          </p:spPr>
        </p:pic>
      </p:grpSp>
      <p:grpSp>
        <p:nvGrpSpPr>
          <p:cNvPr id="6" name="Agrupar 5"/>
          <p:cNvGrpSpPr/>
          <p:nvPr/>
        </p:nvGrpSpPr>
        <p:grpSpPr>
          <a:xfrm>
            <a:off x="76200" y="3708621"/>
            <a:ext cx="9067800" cy="341022"/>
            <a:chOff x="76200" y="3708621"/>
            <a:chExt cx="9067800" cy="341022"/>
          </a:xfrm>
        </p:grpSpPr>
        <p:sp>
          <p:nvSpPr>
            <p:cNvPr id="357383" name="Text Box 7"/>
            <p:cNvSpPr txBox="1">
              <a:spLocks noChangeArrowheads="1"/>
            </p:cNvSpPr>
            <p:nvPr/>
          </p:nvSpPr>
          <p:spPr bwMode="auto">
            <a:xfrm>
              <a:off x="6172200" y="3708621"/>
              <a:ext cx="2971800" cy="341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2947" tIns="41474" rIns="82947" bIns="41474"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rgbClr val="00FFFF"/>
                  </a:solidFill>
                </a:rPr>
                <a:t>For Si, we include two shells</a:t>
              </a:r>
            </a:p>
          </p:txBody>
        </p:sp>
        <p:sp>
          <p:nvSpPr>
            <p:cNvPr id="5" name="Rectángulo 4"/>
            <p:cNvSpPr/>
            <p:nvPr/>
          </p:nvSpPr>
          <p:spPr bwMode="auto">
            <a:xfrm>
              <a:off x="76200" y="3810000"/>
              <a:ext cx="2057400" cy="152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7723"/>
              <a:endParaRPr lang="es-ES" sz="2000"/>
            </a:p>
          </p:txBody>
        </p:sp>
      </p:grpSp>
      <p:grpSp>
        <p:nvGrpSpPr>
          <p:cNvPr id="7" name="Agrupar 6"/>
          <p:cNvGrpSpPr/>
          <p:nvPr/>
        </p:nvGrpSpPr>
        <p:grpSpPr>
          <a:xfrm>
            <a:off x="76200" y="3937221"/>
            <a:ext cx="9067800" cy="341022"/>
            <a:chOff x="76200" y="3937221"/>
            <a:chExt cx="9067800" cy="341022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172200" y="3937221"/>
              <a:ext cx="2971800" cy="341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2947" tIns="41474" rIns="82947" bIns="41474"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rgbClr val="00FFFF"/>
                  </a:solidFill>
                </a:rPr>
                <a:t>3</a:t>
              </a:r>
              <a:r>
                <a:rPr lang="en-US" sz="1600" b="0" i="1" dirty="0">
                  <a:solidFill>
                    <a:srgbClr val="00FFFF"/>
                  </a:solidFill>
                  <a:latin typeface="Times New Roman"/>
                  <a:cs typeface="Times New Roman"/>
                </a:rPr>
                <a:t>s</a:t>
              </a:r>
              <a:r>
                <a:rPr lang="en-US" sz="1600" dirty="0">
                  <a:solidFill>
                    <a:srgbClr val="00FFFF"/>
                  </a:solidFill>
                </a:rPr>
                <a:t>, with two radial functions</a:t>
              </a:r>
            </a:p>
          </p:txBody>
        </p:sp>
        <p:sp>
          <p:nvSpPr>
            <p:cNvPr id="16" name="Rectángulo 15"/>
            <p:cNvSpPr/>
            <p:nvPr/>
          </p:nvSpPr>
          <p:spPr bwMode="auto">
            <a:xfrm>
              <a:off x="76200" y="3962400"/>
              <a:ext cx="2057400" cy="152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7723"/>
              <a:endParaRPr lang="es-ES" sz="2000"/>
            </a:p>
          </p:txBody>
        </p:sp>
      </p:grpSp>
      <p:grpSp>
        <p:nvGrpSpPr>
          <p:cNvPr id="8" name="Agrupar 7"/>
          <p:cNvGrpSpPr/>
          <p:nvPr/>
        </p:nvGrpSpPr>
        <p:grpSpPr>
          <a:xfrm>
            <a:off x="76202" y="4114800"/>
            <a:ext cx="9069507" cy="627222"/>
            <a:chOff x="76200" y="4114800"/>
            <a:chExt cx="9069507" cy="627222"/>
          </a:xfrm>
        </p:grpSpPr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6173907" y="4165821"/>
              <a:ext cx="2971800" cy="576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2947" tIns="41474" rIns="82947" bIns="41474"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rgbClr val="00FFFF"/>
                  </a:solidFill>
                </a:rPr>
                <a:t>   Cutoff radii of the two </a:t>
              </a:r>
              <a:r>
                <a:rPr lang="en-US" sz="1600" dirty="0" err="1">
                  <a:solidFill>
                    <a:srgbClr val="00FFFF"/>
                  </a:solidFill>
                </a:rPr>
                <a:t>func</a:t>
              </a:r>
              <a:r>
                <a:rPr lang="en-US" sz="1600" dirty="0">
                  <a:solidFill>
                    <a:srgbClr val="00FFFF"/>
                  </a:solidFill>
                </a:rPr>
                <a:t>. 	(in </a:t>
              </a:r>
              <a:r>
                <a:rPr lang="en-US" sz="1600" dirty="0" err="1">
                  <a:solidFill>
                    <a:srgbClr val="00FFFF"/>
                  </a:solidFill>
                </a:rPr>
                <a:t>bohrs</a:t>
              </a:r>
              <a:r>
                <a:rPr lang="en-US" sz="1600" dirty="0">
                  <a:solidFill>
                    <a:srgbClr val="00FFFF"/>
                  </a:solidFill>
                </a:rPr>
                <a:t>)</a:t>
              </a:r>
            </a:p>
          </p:txBody>
        </p:sp>
        <p:sp>
          <p:nvSpPr>
            <p:cNvPr id="17" name="Rectángulo 16"/>
            <p:cNvSpPr/>
            <p:nvPr/>
          </p:nvSpPr>
          <p:spPr bwMode="auto">
            <a:xfrm>
              <a:off x="76200" y="4114800"/>
              <a:ext cx="2057400" cy="152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7723"/>
              <a:endParaRPr lang="es-ES" sz="2000"/>
            </a:p>
          </p:txBody>
        </p:sp>
      </p:grpSp>
      <p:grpSp>
        <p:nvGrpSpPr>
          <p:cNvPr id="9" name="Agrupar 8"/>
          <p:cNvGrpSpPr/>
          <p:nvPr/>
        </p:nvGrpSpPr>
        <p:grpSpPr>
          <a:xfrm>
            <a:off x="76200" y="4419600"/>
            <a:ext cx="9067800" cy="645822"/>
            <a:chOff x="76200" y="4419600"/>
            <a:chExt cx="9067800" cy="645822"/>
          </a:xfrm>
        </p:grpSpPr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6172200" y="4724400"/>
              <a:ext cx="2971800" cy="341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82947" tIns="41474" rIns="82947" bIns="41474">
              <a:spAutoFit/>
            </a:bodyPr>
            <a:lstStyle>
              <a:lvl1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defTabSz="1008063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defTabSz="10080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rgbClr val="00FFFF"/>
                  </a:solidFill>
                </a:rPr>
                <a:t>Same for the 3</a:t>
              </a:r>
              <a:r>
                <a:rPr lang="en-US" sz="1600" b="0" i="1" dirty="0">
                  <a:solidFill>
                    <a:srgbClr val="00FFFF"/>
                  </a:solidFill>
                  <a:latin typeface="Times New Roman"/>
                  <a:cs typeface="Times New Roman"/>
                </a:rPr>
                <a:t>p</a:t>
              </a:r>
              <a:r>
                <a:rPr lang="en-US" sz="1600" dirty="0">
                  <a:solidFill>
                    <a:srgbClr val="00FFFF"/>
                  </a:solidFill>
                </a:rPr>
                <a:t> shell</a:t>
              </a:r>
              <a:r>
                <a:rPr lang="en-US" sz="1600" b="0" i="1" dirty="0">
                  <a:solidFill>
                    <a:srgbClr val="00FFFF"/>
                  </a:solidFill>
                  <a:latin typeface="Times New Roman"/>
                  <a:cs typeface="Times New Roman"/>
                </a:rPr>
                <a:t>  </a:t>
              </a:r>
              <a:endParaRPr lang="en-US" sz="1600" dirty="0">
                <a:solidFill>
                  <a:srgbClr val="00FFFF"/>
                </a:solidFill>
              </a:endParaRPr>
            </a:p>
          </p:txBody>
        </p:sp>
        <p:sp>
          <p:nvSpPr>
            <p:cNvPr id="19" name="Rectángulo 18"/>
            <p:cNvSpPr/>
            <p:nvPr/>
          </p:nvSpPr>
          <p:spPr bwMode="auto">
            <a:xfrm>
              <a:off x="76200" y="4419600"/>
              <a:ext cx="2057400" cy="5334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1007723"/>
              <a:endParaRPr lang="es-ES" sz="2000"/>
            </a:p>
          </p:txBody>
        </p:sp>
      </p:grpSp>
      <p:sp>
        <p:nvSpPr>
          <p:cNvPr id="20" name="Rectángulo 19"/>
          <p:cNvSpPr/>
          <p:nvPr/>
        </p:nvSpPr>
        <p:spPr bwMode="auto">
          <a:xfrm>
            <a:off x="1066800" y="4419600"/>
            <a:ext cx="533400" cy="2286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09" tIns="45705" rIns="91409" bIns="45705" numCol="1" rtlCol="0" anchor="t" anchorCtr="0" compatLnSpc="1">
            <a:prstTxWarp prst="textNoShape">
              <a:avLst/>
            </a:prstTxWarp>
          </a:bodyPr>
          <a:lstStyle/>
          <a:p>
            <a:pPr defTabSz="1007723"/>
            <a:endParaRPr lang="es-ES" sz="2000"/>
          </a:p>
        </p:txBody>
      </p:sp>
      <p:sp>
        <p:nvSpPr>
          <p:cNvPr id="13" name="CuadroTexto 12"/>
          <p:cNvSpPr txBox="1"/>
          <p:nvPr/>
        </p:nvSpPr>
        <p:spPr>
          <a:xfrm>
            <a:off x="0" y="5791200"/>
            <a:ext cx="9220200" cy="1077188"/>
          </a:xfrm>
          <a:prstGeom prst="rect">
            <a:avLst/>
          </a:prstGeom>
          <a:noFill/>
        </p:spPr>
        <p:txBody>
          <a:bodyPr wrap="square" lIns="91409" tIns="45705" rIns="91409" bIns="45705" rtlCol="0">
            <a:spAutoFit/>
          </a:bodyPr>
          <a:lstStyle/>
          <a:p>
            <a:pPr algn="ctr"/>
            <a:r>
              <a:rPr lang="es-ES" sz="1600" dirty="0" err="1">
                <a:solidFill>
                  <a:srgbClr val="00FFFF"/>
                </a:solidFill>
              </a:rPr>
              <a:t>The</a:t>
            </a:r>
            <a:r>
              <a:rPr lang="es-ES" sz="1600" dirty="0">
                <a:solidFill>
                  <a:srgbClr val="00FFFF"/>
                </a:solidFill>
              </a:rPr>
              <a:t> 3</a:t>
            </a:r>
            <a:r>
              <a:rPr lang="es-ES" sz="1600" b="0" i="1" dirty="0">
                <a:solidFill>
                  <a:srgbClr val="00FFFF"/>
                </a:solidFill>
                <a:latin typeface="Times New Roman"/>
                <a:cs typeface="Times New Roman"/>
              </a:rPr>
              <a:t>p</a:t>
            </a:r>
            <a:r>
              <a:rPr lang="es-ES" sz="1600" dirty="0">
                <a:solidFill>
                  <a:srgbClr val="00FFFF"/>
                </a:solidFill>
              </a:rPr>
              <a:t> ( </a:t>
            </a:r>
            <a:r>
              <a:rPr lang="es-ES" sz="1600" b="0" i="1" dirty="0">
                <a:solidFill>
                  <a:srgbClr val="00FFFF"/>
                </a:solidFill>
                <a:latin typeface="Times New Roman"/>
                <a:cs typeface="Times New Roman"/>
              </a:rPr>
              <a:t>l</a:t>
            </a:r>
            <a:r>
              <a:rPr lang="es-ES" sz="1600" dirty="0">
                <a:solidFill>
                  <a:srgbClr val="00FFFF"/>
                </a:solidFill>
              </a:rPr>
              <a:t> = 1) </a:t>
            </a:r>
            <a:r>
              <a:rPr lang="es-ES" sz="1600" dirty="0" err="1">
                <a:solidFill>
                  <a:srgbClr val="00FFFF"/>
                </a:solidFill>
              </a:rPr>
              <a:t>orbitals</a:t>
            </a:r>
            <a:r>
              <a:rPr lang="es-ES" sz="1600" dirty="0">
                <a:solidFill>
                  <a:srgbClr val="00FFFF"/>
                </a:solidFill>
              </a:rPr>
              <a:t> are </a:t>
            </a:r>
            <a:r>
              <a:rPr lang="es-ES" sz="1600" dirty="0" err="1">
                <a:solidFill>
                  <a:srgbClr val="00FFFF"/>
                </a:solidFill>
              </a:rPr>
              <a:t>polarized</a:t>
            </a:r>
            <a:r>
              <a:rPr lang="es-ES" sz="1600" dirty="0">
                <a:solidFill>
                  <a:srgbClr val="00FFFF"/>
                </a:solidFill>
              </a:rPr>
              <a:t>:</a:t>
            </a:r>
          </a:p>
          <a:p>
            <a:pPr algn="ctr"/>
            <a:r>
              <a:rPr lang="es-ES" sz="1600" dirty="0">
                <a:solidFill>
                  <a:srgbClr val="00FFFF"/>
                </a:solidFill>
              </a:rPr>
              <a:t>A </a:t>
            </a:r>
            <a:r>
              <a:rPr lang="es-ES" sz="1600" dirty="0" err="1">
                <a:solidFill>
                  <a:srgbClr val="00FFFF"/>
                </a:solidFill>
              </a:rPr>
              <a:t>shell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with</a:t>
            </a:r>
            <a:r>
              <a:rPr lang="es-ES" sz="1600" dirty="0">
                <a:solidFill>
                  <a:srgbClr val="00FFFF"/>
                </a:solidFill>
              </a:rPr>
              <a:t> angular </a:t>
            </a:r>
            <a:r>
              <a:rPr lang="es-ES" sz="1600" dirty="0" err="1">
                <a:solidFill>
                  <a:srgbClr val="00FFFF"/>
                </a:solidFill>
              </a:rPr>
              <a:t>momentum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b="0" i="1" dirty="0">
                <a:solidFill>
                  <a:srgbClr val="00FFFF"/>
                </a:solidFill>
                <a:latin typeface="Times New Roman"/>
                <a:cs typeface="Times New Roman"/>
              </a:rPr>
              <a:t>l</a:t>
            </a:r>
            <a:r>
              <a:rPr lang="es-ES" sz="1600" dirty="0">
                <a:solidFill>
                  <a:srgbClr val="00FFFF"/>
                </a:solidFill>
              </a:rPr>
              <a:t>+1 (3</a:t>
            </a:r>
            <a:r>
              <a:rPr lang="es-ES" sz="1600" b="0" i="1" dirty="0">
                <a:solidFill>
                  <a:srgbClr val="00FFFF"/>
                </a:solidFill>
                <a:latin typeface="Times New Roman"/>
                <a:cs typeface="Times New Roman"/>
              </a:rPr>
              <a:t>d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orbitals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is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added</a:t>
            </a:r>
            <a:r>
              <a:rPr lang="es-ES" sz="1600" dirty="0">
                <a:solidFill>
                  <a:srgbClr val="00FFFF"/>
                </a:solidFill>
              </a:rPr>
              <a:t>)</a:t>
            </a:r>
          </a:p>
          <a:p>
            <a:pPr algn="ctr"/>
            <a:r>
              <a:rPr lang="es-ES" sz="1600" dirty="0" err="1">
                <a:solidFill>
                  <a:srgbClr val="00FFFF"/>
                </a:solidFill>
              </a:rPr>
              <a:t>The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cutoff</a:t>
            </a:r>
            <a:r>
              <a:rPr lang="es-ES" sz="1600" dirty="0">
                <a:solidFill>
                  <a:srgbClr val="00FFFF"/>
                </a:solidFill>
              </a:rPr>
              <a:t> of </a:t>
            </a:r>
            <a:r>
              <a:rPr lang="es-ES" sz="1600" dirty="0" err="1">
                <a:solidFill>
                  <a:srgbClr val="00FFFF"/>
                </a:solidFill>
              </a:rPr>
              <a:t>the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polarization</a:t>
            </a:r>
            <a:r>
              <a:rPr lang="es-ES" sz="1600" dirty="0">
                <a:solidFill>
                  <a:srgbClr val="00FFFF"/>
                </a:solidFill>
              </a:rPr>
              <a:t> orbital </a:t>
            </a:r>
            <a:r>
              <a:rPr lang="es-ES" sz="1600" dirty="0" err="1">
                <a:solidFill>
                  <a:srgbClr val="00FFFF"/>
                </a:solidFill>
              </a:rPr>
              <a:t>will</a:t>
            </a:r>
            <a:r>
              <a:rPr lang="es-ES" sz="1600" dirty="0">
                <a:solidFill>
                  <a:srgbClr val="00FFFF"/>
                </a:solidFill>
              </a:rPr>
              <a:t> be </a:t>
            </a:r>
            <a:r>
              <a:rPr lang="es-ES" sz="1600" dirty="0" err="1">
                <a:solidFill>
                  <a:srgbClr val="00FFFF"/>
                </a:solidFill>
              </a:rPr>
              <a:t>the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same</a:t>
            </a:r>
            <a:r>
              <a:rPr lang="es-ES" sz="1600" dirty="0">
                <a:solidFill>
                  <a:srgbClr val="00FFFF"/>
                </a:solidFill>
              </a:rPr>
              <a:t> as </a:t>
            </a:r>
            <a:r>
              <a:rPr lang="es-ES" sz="1600" dirty="0" err="1">
                <a:solidFill>
                  <a:srgbClr val="00FFFF"/>
                </a:solidFill>
              </a:rPr>
              <a:t>the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first-ζ</a:t>
            </a:r>
            <a:r>
              <a:rPr lang="es-ES" sz="1600" dirty="0">
                <a:solidFill>
                  <a:srgbClr val="00FFFF"/>
                </a:solidFill>
              </a:rPr>
              <a:t> of </a:t>
            </a:r>
            <a:r>
              <a:rPr lang="es-ES" sz="1600" dirty="0" err="1">
                <a:solidFill>
                  <a:srgbClr val="00FFFF"/>
                </a:solidFill>
              </a:rPr>
              <a:t>the</a:t>
            </a:r>
            <a:r>
              <a:rPr lang="es-ES" sz="1600" dirty="0">
                <a:solidFill>
                  <a:srgbClr val="00FFFF"/>
                </a:solidFill>
              </a:rPr>
              <a:t> orbital </a:t>
            </a:r>
            <a:r>
              <a:rPr lang="es-ES" sz="1600" dirty="0" err="1">
                <a:solidFill>
                  <a:srgbClr val="00FFFF"/>
                </a:solidFill>
              </a:rPr>
              <a:t>that</a:t>
            </a:r>
            <a:r>
              <a:rPr lang="es-ES" sz="1600" dirty="0">
                <a:solidFill>
                  <a:srgbClr val="00FFFF"/>
                </a:solidFill>
              </a:rPr>
              <a:t> </a:t>
            </a:r>
            <a:r>
              <a:rPr lang="es-ES" sz="1600" dirty="0" err="1">
                <a:solidFill>
                  <a:srgbClr val="00FFFF"/>
                </a:solidFill>
              </a:rPr>
              <a:t>polarizes</a:t>
            </a:r>
            <a:r>
              <a:rPr lang="es-ES" sz="1600" dirty="0">
                <a:solidFill>
                  <a:srgbClr val="00FFFF"/>
                </a:solidFill>
              </a:rPr>
              <a:t> (in </a:t>
            </a:r>
            <a:r>
              <a:rPr lang="es-ES" sz="1600" dirty="0" err="1">
                <a:solidFill>
                  <a:srgbClr val="00FFFF"/>
                </a:solidFill>
              </a:rPr>
              <a:t>this</a:t>
            </a:r>
            <a:r>
              <a:rPr lang="es-ES" sz="1600" dirty="0">
                <a:solidFill>
                  <a:srgbClr val="00FFFF"/>
                </a:solidFill>
              </a:rPr>
              <a:t> case, </a:t>
            </a:r>
            <a:r>
              <a:rPr lang="es-ES" sz="1600" dirty="0" err="1">
                <a:solidFill>
                  <a:srgbClr val="00FFFF"/>
                </a:solidFill>
              </a:rPr>
              <a:t>the</a:t>
            </a:r>
            <a:r>
              <a:rPr lang="es-ES" sz="1600" dirty="0">
                <a:solidFill>
                  <a:srgbClr val="00FFFF"/>
                </a:solidFill>
              </a:rPr>
              <a:t> 3</a:t>
            </a:r>
            <a:r>
              <a:rPr lang="es-ES" sz="1600" b="0" i="1" dirty="0">
                <a:solidFill>
                  <a:srgbClr val="00FFFF"/>
                </a:solidFill>
                <a:latin typeface="Times New Roman"/>
                <a:cs typeface="Times New Roman"/>
              </a:rPr>
              <a:t>p</a:t>
            </a:r>
            <a:r>
              <a:rPr lang="es-ES" sz="1600" dirty="0">
                <a:solidFill>
                  <a:srgbClr val="00FFFF"/>
                </a:solidFill>
              </a:rPr>
              <a:t>)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3151" y="1340088"/>
            <a:ext cx="8254902" cy="77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47" tIns="41474" rIns="82947" bIns="4147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Inspect the output files and search for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FFFF"/>
                </a:solidFill>
              </a:rPr>
              <a:t>The </a:t>
            </a:r>
            <a:r>
              <a:rPr lang="en-US" dirty="0" err="1" smtClean="0">
                <a:solidFill>
                  <a:srgbClr val="00FFFF"/>
                </a:solidFill>
              </a:rPr>
              <a:t>PAO.Basis</a:t>
            </a:r>
            <a:r>
              <a:rPr lang="en-US" dirty="0" smtClean="0">
                <a:solidFill>
                  <a:srgbClr val="00FFFF"/>
                </a:solidFill>
              </a:rPr>
              <a:t> block</a:t>
            </a:r>
            <a:endParaRPr lang="en-US" dirty="0">
              <a:solidFill>
                <a:srgbClr val="00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1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Text Box 2"/>
          <p:cNvSpPr txBox="1">
            <a:spLocks noChangeArrowheads="1"/>
          </p:cNvSpPr>
          <p:nvPr/>
        </p:nvSpPr>
        <p:spPr bwMode="auto">
          <a:xfrm>
            <a:off x="0" y="1"/>
            <a:ext cx="8867206" cy="85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47" tIns="41474" rIns="82947" bIns="4147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dirty="0" smtClean="0">
                <a:solidFill>
                  <a:srgbClr val="FFFF00"/>
                </a:solidFill>
              </a:rPr>
              <a:t>Study </a:t>
            </a:r>
            <a:r>
              <a:rPr lang="en-US" sz="2500" dirty="0">
                <a:solidFill>
                  <a:srgbClr val="FFFF00"/>
                </a:solidFill>
              </a:rPr>
              <a:t>the structural and </a:t>
            </a:r>
            <a:r>
              <a:rPr lang="en-US" sz="2500" dirty="0" smtClean="0">
                <a:solidFill>
                  <a:srgbClr val="FFFF00"/>
                </a:solidFill>
              </a:rPr>
              <a:t>energetic </a:t>
            </a:r>
            <a:r>
              <a:rPr lang="en-US" sz="2500" dirty="0">
                <a:solidFill>
                  <a:srgbClr val="FFFF00"/>
                </a:solidFill>
              </a:rPr>
              <a:t>properties with </a:t>
            </a:r>
            <a:r>
              <a:rPr lang="en-US" sz="2500" dirty="0" smtClean="0">
                <a:solidFill>
                  <a:srgbClr val="FFFF00"/>
                </a:solidFill>
              </a:rPr>
              <a:t>the default basis set</a:t>
            </a:r>
            <a:endParaRPr lang="en-US" sz="2500" dirty="0">
              <a:solidFill>
                <a:srgbClr val="FFFF00"/>
              </a:solidFill>
            </a:endParaRPr>
          </a:p>
        </p:txBody>
      </p:sp>
      <p:sp>
        <p:nvSpPr>
          <p:cNvPr id="397315" name="Text Box 3"/>
          <p:cNvSpPr txBox="1">
            <a:spLocks noChangeArrowheads="1"/>
          </p:cNvSpPr>
          <p:nvPr/>
        </p:nvSpPr>
        <p:spPr bwMode="auto">
          <a:xfrm>
            <a:off x="443151" y="1340088"/>
            <a:ext cx="8254902" cy="776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47" tIns="41474" rIns="82947" bIns="4147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Inspect the output files and search for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FFFF"/>
                </a:solidFill>
              </a:rPr>
              <a:t>the relaxed structure</a:t>
            </a:r>
            <a:endParaRPr lang="en-US" dirty="0">
              <a:solidFill>
                <a:srgbClr val="00FFFF"/>
              </a:solidFill>
              <a:cs typeface="Arial" charset="0"/>
            </a:endParaRPr>
          </a:p>
        </p:txBody>
      </p:sp>
      <p:sp>
        <p:nvSpPr>
          <p:cNvPr id="397321" name="Text Box 9"/>
          <p:cNvSpPr txBox="1">
            <a:spLocks noChangeArrowheads="1"/>
          </p:cNvSpPr>
          <p:nvPr/>
        </p:nvSpPr>
        <p:spPr bwMode="auto">
          <a:xfrm>
            <a:off x="914260" y="6050648"/>
            <a:ext cx="7314081" cy="63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47" tIns="41474" rIns="82947" bIns="4147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After relaxation, the system remains in a </a:t>
            </a:r>
            <a:r>
              <a:rPr lang="en-US" dirty="0" err="1">
                <a:solidFill>
                  <a:schemeClr val="bg1"/>
                </a:solidFill>
              </a:rPr>
              <a:t>fcc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lattice with a lattice constant of 2 × 2.705266 = 5.410532 </a:t>
            </a:r>
            <a:r>
              <a:rPr lang="en-US" dirty="0" err="1" smtClean="0">
                <a:solidFill>
                  <a:schemeClr val="bg1"/>
                </a:solidFill>
              </a:rPr>
              <a:t>Å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Agrupar 3"/>
          <p:cNvGrpSpPr/>
          <p:nvPr/>
        </p:nvGrpSpPr>
        <p:grpSpPr>
          <a:xfrm>
            <a:off x="1503003" y="3178189"/>
            <a:ext cx="6137994" cy="2232011"/>
            <a:chOff x="1503003" y="3178189"/>
            <a:chExt cx="6137994" cy="2232011"/>
          </a:xfrm>
        </p:grpSpPr>
        <p:sp>
          <p:nvSpPr>
            <p:cNvPr id="3" name="Rectángulo 2"/>
            <p:cNvSpPr/>
            <p:nvPr/>
          </p:nvSpPr>
          <p:spPr bwMode="auto">
            <a:xfrm>
              <a:off x="1524000" y="3200400"/>
              <a:ext cx="6096000" cy="22098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pic>
          <p:nvPicPr>
            <p:cNvPr id="2" name="Imagen 1" descr="template (arrastrado)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3003" y="3178189"/>
              <a:ext cx="6137994" cy="22319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560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Text Box 3"/>
          <p:cNvSpPr txBox="1">
            <a:spLocks noChangeArrowheads="1"/>
          </p:cNvSpPr>
          <p:nvPr/>
        </p:nvSpPr>
        <p:spPr bwMode="auto">
          <a:xfrm>
            <a:off x="443151" y="1340087"/>
            <a:ext cx="8254902" cy="77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54" tIns="41477" rIns="82954" bIns="41477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Inspect the output files and search for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FFFF"/>
                </a:solidFill>
              </a:rPr>
              <a:t>the converged </a:t>
            </a:r>
            <a:r>
              <a:rPr lang="en-US" dirty="0" smtClean="0">
                <a:solidFill>
                  <a:srgbClr val="00FFFF"/>
                </a:solidFill>
              </a:rPr>
              <a:t>Kohn-Sham </a:t>
            </a:r>
            <a:r>
              <a:rPr lang="en-US" dirty="0">
                <a:solidFill>
                  <a:srgbClr val="00FFFF"/>
                </a:solidFill>
              </a:rPr>
              <a:t>energy for the relaxed structure</a:t>
            </a:r>
            <a:endParaRPr lang="en-US" dirty="0">
              <a:solidFill>
                <a:srgbClr val="00FFFF"/>
              </a:solidFill>
              <a:cs typeface="Arial" charset="0"/>
            </a:endParaRPr>
          </a:p>
        </p:txBody>
      </p:sp>
      <p:sp>
        <p:nvSpPr>
          <p:cNvPr id="398341" name="Text Box 5"/>
          <p:cNvSpPr txBox="1">
            <a:spLocks noChangeArrowheads="1"/>
          </p:cNvSpPr>
          <p:nvPr/>
        </p:nvSpPr>
        <p:spPr bwMode="auto">
          <a:xfrm>
            <a:off x="4940360" y="6096000"/>
            <a:ext cx="4093201" cy="3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54" tIns="41477" rIns="82954" bIns="41477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We are interested in this number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1"/>
            <a:ext cx="8867206" cy="85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47" tIns="41474" rIns="82947" bIns="41474">
            <a:spAutoFit/>
          </a:bodyPr>
          <a:lstStyle>
            <a:lvl1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10080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10080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dirty="0" smtClean="0">
                <a:solidFill>
                  <a:srgbClr val="FFFF00"/>
                </a:solidFill>
              </a:rPr>
              <a:t>Study </a:t>
            </a:r>
            <a:r>
              <a:rPr lang="en-US" sz="2500" dirty="0">
                <a:solidFill>
                  <a:srgbClr val="FFFF00"/>
                </a:solidFill>
              </a:rPr>
              <a:t>the structural and </a:t>
            </a:r>
            <a:r>
              <a:rPr lang="en-US" sz="2500" dirty="0" smtClean="0">
                <a:solidFill>
                  <a:srgbClr val="FFFF00"/>
                </a:solidFill>
              </a:rPr>
              <a:t>energetic </a:t>
            </a:r>
            <a:r>
              <a:rPr lang="en-US" sz="2500" dirty="0">
                <a:solidFill>
                  <a:srgbClr val="FFFF00"/>
                </a:solidFill>
              </a:rPr>
              <a:t>properties with </a:t>
            </a:r>
            <a:r>
              <a:rPr lang="en-US" sz="2500" dirty="0" smtClean="0">
                <a:solidFill>
                  <a:srgbClr val="FFFF00"/>
                </a:solidFill>
              </a:rPr>
              <a:t>the default basis set</a:t>
            </a:r>
            <a:endParaRPr lang="en-US" sz="2500" dirty="0">
              <a:solidFill>
                <a:srgbClr val="FFFF00"/>
              </a:solidFill>
            </a:endParaRPr>
          </a:p>
        </p:txBody>
      </p:sp>
      <p:grpSp>
        <p:nvGrpSpPr>
          <p:cNvPr id="4" name="Agrupar 3"/>
          <p:cNvGrpSpPr/>
          <p:nvPr/>
        </p:nvGrpSpPr>
        <p:grpSpPr>
          <a:xfrm>
            <a:off x="2587897" y="2496004"/>
            <a:ext cx="4041503" cy="3599996"/>
            <a:chOff x="2587897" y="2496004"/>
            <a:chExt cx="4041503" cy="3599996"/>
          </a:xfrm>
        </p:grpSpPr>
        <p:sp>
          <p:nvSpPr>
            <p:cNvPr id="3" name="Rectángulo 2"/>
            <p:cNvSpPr/>
            <p:nvPr/>
          </p:nvSpPr>
          <p:spPr bwMode="auto">
            <a:xfrm>
              <a:off x="2590800" y="2514600"/>
              <a:ext cx="4038600" cy="35814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080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pic>
          <p:nvPicPr>
            <p:cNvPr id="2" name="Imagen 1" descr="template (arrastrado)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897" y="2496004"/>
              <a:ext cx="4041503" cy="3599996"/>
            </a:xfrm>
            <a:prstGeom prst="rect">
              <a:avLst/>
            </a:prstGeom>
          </p:spPr>
        </p:pic>
      </p:grpSp>
      <p:sp>
        <p:nvSpPr>
          <p:cNvPr id="398342" name="Line 6"/>
          <p:cNvSpPr>
            <a:spLocks noChangeShapeType="1"/>
          </p:cNvSpPr>
          <p:nvPr/>
        </p:nvSpPr>
        <p:spPr bwMode="auto">
          <a:xfrm flipH="1" flipV="1">
            <a:off x="5914733" y="5791200"/>
            <a:ext cx="1072228" cy="21609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54" tIns="41477" rIns="82954" bIns="41477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947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5515</TotalTime>
  <Words>457</Words>
  <Application>Microsoft Macintosh PowerPoint</Application>
  <PresentationFormat>Presentación en pantalla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blank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Cantabria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Difficulty: how to deal accurately with both the core and valence electrons</dc:title>
  <dc:creator>Javier</dc:creator>
  <cp:lastModifiedBy>Francisco Javier Junquera Quintana</cp:lastModifiedBy>
  <cp:revision>517</cp:revision>
  <dcterms:created xsi:type="dcterms:W3CDTF">2005-05-05T21:57:52Z</dcterms:created>
  <dcterms:modified xsi:type="dcterms:W3CDTF">2012-03-01T18:39:01Z</dcterms:modified>
</cp:coreProperties>
</file>