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10" r:id="rId2"/>
    <p:sldId id="481" r:id="rId3"/>
    <p:sldId id="553" r:id="rId4"/>
    <p:sldId id="554" r:id="rId5"/>
    <p:sldId id="557" r:id="rId6"/>
    <p:sldId id="556" r:id="rId7"/>
    <p:sldId id="560" r:id="rId8"/>
    <p:sldId id="558" r:id="rId9"/>
    <p:sldId id="559" r:id="rId10"/>
    <p:sldId id="561" r:id="rId11"/>
    <p:sldId id="563" r:id="rId12"/>
    <p:sldId id="564" r:id="rId13"/>
    <p:sldId id="420" r:id="rId14"/>
    <p:sldId id="494" r:id="rId15"/>
    <p:sldId id="551" r:id="rId16"/>
  </p:sldIdLst>
  <p:sldSz cx="9144000" cy="5715000" type="screen16x1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6963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3929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0894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47858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848234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217882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587528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2957174" algn="l" defTabSz="369638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1600"/>
    <a:srgbClr val="FFA89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 showGuides="1">
      <p:cViewPr>
        <p:scale>
          <a:sx n="155" d="100"/>
          <a:sy n="155" d="100"/>
        </p:scale>
        <p:origin x="-152" y="-360"/>
      </p:cViewPr>
      <p:guideLst>
        <p:guide orient="horz" pos="2393"/>
        <p:guide pos="4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48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9425" y="768350"/>
            <a:ext cx="61404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8E76C8C-6225-FC49-987D-06D6693CE01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2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6963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3929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08941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478586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848234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7882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7528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7174" algn="l" defTabSz="36963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99DAE-C6D0-0A4F-BBC9-1FB65949F03E}" type="slidenum">
              <a:rPr lang="en-US"/>
              <a:pPr/>
              <a:t>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3E6A-5A94-E441-A526-372A6D956F1F}" type="slidenum">
              <a:rPr lang="en-US"/>
              <a:pPr/>
              <a:t>11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3E6A-5A94-E441-A526-372A6D956F1F}" type="slidenum">
              <a:rPr lang="en-US"/>
              <a:pPr/>
              <a:t>12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A3B74-A29B-A24B-91E9-F9CF5AF97454}" type="slidenum">
              <a:rPr lang="en-US"/>
              <a:pPr/>
              <a:t>14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A3B74-A29B-A24B-91E9-F9CF5AF97454}" type="slidenum">
              <a:rPr lang="en-US"/>
              <a:pPr/>
              <a:t>15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3E6A-5A94-E441-A526-372A6D956F1F}" type="slidenum">
              <a:rPr lang="en-US"/>
              <a:pPr/>
              <a:t>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3E6A-5A94-E441-A526-372A6D956F1F}" type="slidenum">
              <a:rPr lang="en-US"/>
              <a:pPr/>
              <a:t>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3E6A-5A94-E441-A526-372A6D956F1F}" type="slidenum">
              <a:rPr lang="en-US"/>
              <a:pPr/>
              <a:t>5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3E6A-5A94-E441-A526-372A6D956F1F}" type="slidenum">
              <a:rPr lang="en-US"/>
              <a:pPr/>
              <a:t>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3E6A-5A94-E441-A526-372A6D956F1F}" type="slidenum">
              <a:rPr lang="en-US"/>
              <a:pPr/>
              <a:t>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3E6A-5A94-E441-A526-372A6D956F1F}" type="slidenum">
              <a:rPr lang="en-US"/>
              <a:pPr/>
              <a:t>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3E6A-5A94-E441-A526-372A6D956F1F}" type="slidenum">
              <a:rPr lang="en-US"/>
              <a:pPr/>
              <a:t>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3E6A-5A94-E441-A526-372A6D956F1F}" type="slidenum">
              <a:rPr lang="en-US"/>
              <a:pPr/>
              <a:t>10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768350"/>
            <a:ext cx="614045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402" y="1775780"/>
            <a:ext cx="7771211" cy="122428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8" y="3238920"/>
            <a:ext cx="6401219" cy="1460639"/>
          </a:xfrm>
        </p:spPr>
        <p:txBody>
          <a:bodyPr/>
          <a:lstStyle>
            <a:lvl1pPr marL="0" indent="0" algn="ctr">
              <a:buNone/>
              <a:defRPr/>
            </a:lvl1pPr>
            <a:lvl2pPr marL="369638" indent="0" algn="ctr">
              <a:buNone/>
              <a:defRPr/>
            </a:lvl2pPr>
            <a:lvl3pPr marL="739290" indent="0" algn="ctr">
              <a:buNone/>
              <a:defRPr/>
            </a:lvl3pPr>
            <a:lvl4pPr marL="1108941" indent="0" algn="ctr">
              <a:buNone/>
              <a:defRPr/>
            </a:lvl4pPr>
            <a:lvl5pPr marL="1478586" indent="0" algn="ctr">
              <a:buNone/>
              <a:defRPr/>
            </a:lvl5pPr>
            <a:lvl6pPr marL="1848234" indent="0" algn="ctr">
              <a:buNone/>
              <a:defRPr/>
            </a:lvl6pPr>
            <a:lvl7pPr marL="2217882" indent="0" algn="ctr">
              <a:buNone/>
              <a:defRPr/>
            </a:lvl7pPr>
            <a:lvl8pPr marL="2587528" indent="0" algn="ctr">
              <a:buNone/>
              <a:defRPr/>
            </a:lvl8pPr>
            <a:lvl9pPr marL="2957174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2E9A9-EF58-BC43-A360-C2D6D7BA5DD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1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78AD0-100D-EB44-AD30-AA8FCE989AE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5" y="27"/>
            <a:ext cx="2171018" cy="510473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27"/>
            <a:ext cx="6381648" cy="510473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654A8-B6C3-B147-98B6-00099B933F3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2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" y="27"/>
            <a:ext cx="8228341" cy="95291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imágenes prediseñadas 2"/>
          <p:cNvSpPr>
            <a:spLocks noGrp="1"/>
          </p:cNvSpPr>
          <p:nvPr>
            <p:ph type="clipArt" sz="half" idx="1"/>
          </p:nvPr>
        </p:nvSpPr>
        <p:spPr>
          <a:xfrm>
            <a:off x="457137" y="1333084"/>
            <a:ext cx="4047069" cy="377165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38407" y="1333084"/>
            <a:ext cx="4048467" cy="377165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133" y="5204804"/>
            <a:ext cx="2133274" cy="39642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429" y="5204804"/>
            <a:ext cx="2895157" cy="39642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596" y="5204804"/>
            <a:ext cx="2133274" cy="396423"/>
          </a:xfrm>
        </p:spPr>
        <p:txBody>
          <a:bodyPr/>
          <a:lstStyle>
            <a:lvl1pPr>
              <a:defRPr/>
            </a:lvl1pPr>
          </a:lstStyle>
          <a:p>
            <a:fld id="{A0AFC32A-4C83-5A42-AD99-A7DB29A0C56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CCDE5-A2E3-B44F-9FCB-53B154370CB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6" y="3672859"/>
            <a:ext cx="7772609" cy="113424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6" y="2422312"/>
            <a:ext cx="7772609" cy="1250547"/>
          </a:xfrm>
        </p:spPr>
        <p:txBody>
          <a:bodyPr anchor="b"/>
          <a:lstStyle>
            <a:lvl1pPr marL="0" indent="0">
              <a:buNone/>
              <a:defRPr sz="1600"/>
            </a:lvl1pPr>
            <a:lvl2pPr marL="369638" indent="0">
              <a:buNone/>
              <a:defRPr sz="1500"/>
            </a:lvl2pPr>
            <a:lvl3pPr marL="739290" indent="0">
              <a:buNone/>
              <a:defRPr sz="1300"/>
            </a:lvl3pPr>
            <a:lvl4pPr marL="1108941" indent="0">
              <a:buNone/>
              <a:defRPr sz="1100"/>
            </a:lvl4pPr>
            <a:lvl5pPr marL="1478586" indent="0">
              <a:buNone/>
              <a:defRPr sz="1100"/>
            </a:lvl5pPr>
            <a:lvl6pPr marL="1848234" indent="0">
              <a:buNone/>
              <a:defRPr sz="1100"/>
            </a:lvl6pPr>
            <a:lvl7pPr marL="2217882" indent="0">
              <a:buNone/>
              <a:defRPr sz="1100"/>
            </a:lvl7pPr>
            <a:lvl8pPr marL="2587528" indent="0">
              <a:buNone/>
              <a:defRPr sz="1100"/>
            </a:lvl8pPr>
            <a:lvl9pPr marL="2957174" indent="0">
              <a:buNone/>
              <a:defRPr sz="1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32411-7E69-9241-BD47-4071DEDEB5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7" y="1333084"/>
            <a:ext cx="4047069" cy="377165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7" y="1333084"/>
            <a:ext cx="4048467" cy="377165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9A07F-452D-6743-932A-53733519000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8" y="228880"/>
            <a:ext cx="8229739" cy="95291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62" y="1279337"/>
            <a:ext cx="4040079" cy="53273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638" indent="0">
              <a:buNone/>
              <a:defRPr sz="1600" b="1"/>
            </a:lvl2pPr>
            <a:lvl3pPr marL="739290" indent="0">
              <a:buNone/>
              <a:defRPr sz="1500" b="1"/>
            </a:lvl3pPr>
            <a:lvl4pPr marL="1108941" indent="0">
              <a:buNone/>
              <a:defRPr sz="1300" b="1"/>
            </a:lvl4pPr>
            <a:lvl5pPr marL="1478586" indent="0">
              <a:buNone/>
              <a:defRPr sz="1300" b="1"/>
            </a:lvl5pPr>
            <a:lvl6pPr marL="1848234" indent="0">
              <a:buNone/>
              <a:defRPr sz="1300" b="1"/>
            </a:lvl6pPr>
            <a:lvl7pPr marL="2217882" indent="0">
              <a:buNone/>
              <a:defRPr sz="1300" b="1"/>
            </a:lvl7pPr>
            <a:lvl8pPr marL="2587528" indent="0">
              <a:buNone/>
              <a:defRPr sz="1300" b="1"/>
            </a:lvl8pPr>
            <a:lvl9pPr marL="2957174" indent="0">
              <a:buNone/>
              <a:defRPr sz="1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62" y="1812044"/>
            <a:ext cx="4040079" cy="329269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8" y="1279337"/>
            <a:ext cx="4041477" cy="53273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638" indent="0">
              <a:buNone/>
              <a:defRPr sz="1600" b="1"/>
            </a:lvl2pPr>
            <a:lvl3pPr marL="739290" indent="0">
              <a:buNone/>
              <a:defRPr sz="1500" b="1"/>
            </a:lvl3pPr>
            <a:lvl4pPr marL="1108941" indent="0">
              <a:buNone/>
              <a:defRPr sz="1300" b="1"/>
            </a:lvl4pPr>
            <a:lvl5pPr marL="1478586" indent="0">
              <a:buNone/>
              <a:defRPr sz="1300" b="1"/>
            </a:lvl5pPr>
            <a:lvl6pPr marL="1848234" indent="0">
              <a:buNone/>
              <a:defRPr sz="1300" b="1"/>
            </a:lvl6pPr>
            <a:lvl7pPr marL="2217882" indent="0">
              <a:buNone/>
              <a:defRPr sz="1300" b="1"/>
            </a:lvl7pPr>
            <a:lvl8pPr marL="2587528" indent="0">
              <a:buNone/>
              <a:defRPr sz="1300" b="1"/>
            </a:lvl8pPr>
            <a:lvl9pPr marL="2957174" indent="0">
              <a:buNone/>
              <a:defRPr sz="1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8" y="1812044"/>
            <a:ext cx="4041477" cy="329269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7A69D-C52A-2543-B420-5FD6A3BA6D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3972A-7A3A-D143-8577-1254BB27154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0F839-63B5-2342-AA02-6FD9EB56B08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6" y="227607"/>
            <a:ext cx="3008391" cy="96792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27627"/>
            <a:ext cx="5112308" cy="487713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6" y="1195524"/>
            <a:ext cx="3008391" cy="3909210"/>
          </a:xfrm>
        </p:spPr>
        <p:txBody>
          <a:bodyPr/>
          <a:lstStyle>
            <a:lvl1pPr marL="0" indent="0">
              <a:buNone/>
              <a:defRPr sz="1100"/>
            </a:lvl1pPr>
            <a:lvl2pPr marL="369638" indent="0">
              <a:buNone/>
              <a:defRPr sz="1000"/>
            </a:lvl2pPr>
            <a:lvl3pPr marL="739290" indent="0">
              <a:buNone/>
              <a:defRPr sz="800"/>
            </a:lvl3pPr>
            <a:lvl4pPr marL="1108941" indent="0">
              <a:buNone/>
              <a:defRPr sz="700"/>
            </a:lvl4pPr>
            <a:lvl5pPr marL="1478586" indent="0">
              <a:buNone/>
              <a:defRPr sz="700"/>
            </a:lvl5pPr>
            <a:lvl6pPr marL="1848234" indent="0">
              <a:buNone/>
              <a:defRPr sz="700"/>
            </a:lvl6pPr>
            <a:lvl7pPr marL="2217882" indent="0">
              <a:buNone/>
              <a:defRPr sz="700"/>
            </a:lvl7pPr>
            <a:lvl8pPr marL="2587528" indent="0">
              <a:buNone/>
              <a:defRPr sz="700"/>
            </a:lvl8pPr>
            <a:lvl9pPr marL="2957174" indent="0">
              <a:buNone/>
              <a:defRPr sz="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1E113-E2B2-8D45-A937-77FD67C32FF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2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80" y="4000528"/>
            <a:ext cx="5486959" cy="47270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80" y="510224"/>
            <a:ext cx="5486959" cy="3429000"/>
          </a:xfrm>
        </p:spPr>
        <p:txBody>
          <a:bodyPr/>
          <a:lstStyle>
            <a:lvl1pPr marL="0" indent="0">
              <a:buNone/>
              <a:defRPr sz="2600"/>
            </a:lvl1pPr>
            <a:lvl2pPr marL="369638" indent="0">
              <a:buNone/>
              <a:defRPr sz="2300"/>
            </a:lvl2pPr>
            <a:lvl3pPr marL="739290" indent="0">
              <a:buNone/>
              <a:defRPr sz="1900"/>
            </a:lvl3pPr>
            <a:lvl4pPr marL="1108941" indent="0">
              <a:buNone/>
              <a:defRPr sz="1600"/>
            </a:lvl4pPr>
            <a:lvl5pPr marL="1478586" indent="0">
              <a:buNone/>
              <a:defRPr sz="1600"/>
            </a:lvl5pPr>
            <a:lvl6pPr marL="1848234" indent="0">
              <a:buNone/>
              <a:defRPr sz="1600"/>
            </a:lvl6pPr>
            <a:lvl7pPr marL="2217882" indent="0">
              <a:buNone/>
              <a:defRPr sz="1600"/>
            </a:lvl7pPr>
            <a:lvl8pPr marL="2587528" indent="0">
              <a:buNone/>
              <a:defRPr sz="1600"/>
            </a:lvl8pPr>
            <a:lvl9pPr marL="2957174" indent="0">
              <a:buNone/>
              <a:defRPr sz="1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80" y="4473210"/>
            <a:ext cx="5486959" cy="670293"/>
          </a:xfrm>
        </p:spPr>
        <p:txBody>
          <a:bodyPr/>
          <a:lstStyle>
            <a:lvl1pPr marL="0" indent="0">
              <a:buNone/>
              <a:defRPr sz="1100"/>
            </a:lvl1pPr>
            <a:lvl2pPr marL="369638" indent="0">
              <a:buNone/>
              <a:defRPr sz="1000"/>
            </a:lvl2pPr>
            <a:lvl3pPr marL="739290" indent="0">
              <a:buNone/>
              <a:defRPr sz="800"/>
            </a:lvl3pPr>
            <a:lvl4pPr marL="1108941" indent="0">
              <a:buNone/>
              <a:defRPr sz="700"/>
            </a:lvl4pPr>
            <a:lvl5pPr marL="1478586" indent="0">
              <a:buNone/>
              <a:defRPr sz="700"/>
            </a:lvl5pPr>
            <a:lvl6pPr marL="1848234" indent="0">
              <a:buNone/>
              <a:defRPr sz="700"/>
            </a:lvl6pPr>
            <a:lvl7pPr marL="2217882" indent="0">
              <a:buNone/>
              <a:defRPr sz="700"/>
            </a:lvl7pPr>
            <a:lvl8pPr marL="2587528" indent="0">
              <a:buNone/>
              <a:defRPr sz="700"/>
            </a:lvl8pPr>
            <a:lvl9pPr marL="2957174" indent="0">
              <a:buNone/>
              <a:defRPr sz="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624CA-0478-624C-95BB-DF3E8809629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" y="27"/>
            <a:ext cx="8228341" cy="9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1436" tIns="40712" rIns="81436" bIns="40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38" y="1333084"/>
            <a:ext cx="8229739" cy="3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33" y="5204804"/>
            <a:ext cx="2133274" cy="39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>
            <a:lvl1pPr defTabSz="815021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29" y="5204804"/>
            <a:ext cx="2895157" cy="39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>
            <a:lvl1pPr algn="ctr" defTabSz="815021">
              <a:defRPr sz="12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96" y="5204804"/>
            <a:ext cx="2133274" cy="39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1436" tIns="40712" rIns="81436" bIns="40712" numCol="1" anchor="t" anchorCtr="0" compatLnSpc="1">
            <a:prstTxWarp prst="textNoShape">
              <a:avLst/>
            </a:prstTxWarp>
          </a:bodyPr>
          <a:lstStyle>
            <a:lvl1pPr algn="r" defTabSz="815021">
              <a:defRPr sz="1200"/>
            </a:lvl1pPr>
          </a:lstStyle>
          <a:p>
            <a:fld id="{D8DD2975-FC1D-0C4F-B9EA-CC02D5421F01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2pPr>
      <a:lvl3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3pPr>
      <a:lvl4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4pPr>
      <a:lvl5pPr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5pPr>
      <a:lvl6pPr marL="369638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6pPr>
      <a:lvl7pPr marL="739290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7pPr>
      <a:lvl8pPr marL="1108941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8pPr>
      <a:lvl9pPr marL="1478586" algn="l" defTabSz="815021" rtl="0" fontAlgn="base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05480" indent="-305480" algn="l" defTabSz="815021" rtl="0" fontAlgn="base">
        <a:spcBef>
          <a:spcPct val="20000"/>
        </a:spcBef>
        <a:spcAft>
          <a:spcPct val="0"/>
        </a:spcAft>
        <a:buChar char="•"/>
        <a:defRPr sz="2100" b="1">
          <a:solidFill>
            <a:schemeClr val="bg1"/>
          </a:solidFill>
          <a:latin typeface="+mn-lt"/>
          <a:ea typeface="+mn-ea"/>
          <a:cs typeface="+mn-cs"/>
        </a:defRPr>
      </a:lvl1pPr>
      <a:lvl2pPr marL="662278" indent="-255416" algn="l" defTabSz="815021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  <a:ea typeface="+mn-ea"/>
        </a:defRPr>
      </a:lvl2pPr>
      <a:lvl3pPr marL="1016527" indent="-201510" algn="l" defTabSz="815021" rtl="0" fontAlgn="base">
        <a:spcBef>
          <a:spcPct val="20000"/>
        </a:spcBef>
        <a:spcAft>
          <a:spcPct val="0"/>
        </a:spcAft>
        <a:buChar char="•"/>
        <a:defRPr sz="1200" b="1">
          <a:solidFill>
            <a:schemeClr val="bg1"/>
          </a:solidFill>
          <a:latin typeface="+mn-lt"/>
          <a:ea typeface="+mn-ea"/>
        </a:defRPr>
      </a:lvl3pPr>
      <a:lvl4pPr marL="1423397" indent="-201510" algn="l" defTabSz="815021" rtl="0" fontAlgn="base">
        <a:spcBef>
          <a:spcPct val="20000"/>
        </a:spcBef>
        <a:spcAft>
          <a:spcPct val="0"/>
        </a:spcAft>
        <a:buChar char="–"/>
        <a:defRPr sz="1100" b="1">
          <a:solidFill>
            <a:schemeClr val="bg1"/>
          </a:solidFill>
          <a:latin typeface="+mn-lt"/>
          <a:ea typeface="+mn-ea"/>
        </a:defRPr>
      </a:lvl4pPr>
      <a:lvl5pPr marL="1830267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5pPr>
      <a:lvl6pPr marL="2199913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6pPr>
      <a:lvl7pPr marL="2569562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7pPr>
      <a:lvl8pPr marL="2939213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8pPr>
      <a:lvl9pPr marL="3308860" indent="-200224" algn="l" defTabSz="815021" rtl="0" fontAlgn="base">
        <a:spcBef>
          <a:spcPct val="20000"/>
        </a:spcBef>
        <a:spcAft>
          <a:spcPct val="0"/>
        </a:spcAft>
        <a:buChar char="»"/>
        <a:defRPr sz="9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9638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9290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941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8586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4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7882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7528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7174" algn="l" defTabSz="369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wm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363352" y="2598472"/>
            <a:ext cx="3195018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Javier </a:t>
            </a:r>
            <a:r>
              <a:rPr lang="en-US" sz="2800" b="1" dirty="0" err="1">
                <a:solidFill>
                  <a:srgbClr val="FFFF00"/>
                </a:solidFill>
              </a:rPr>
              <a:t>Junquera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49404" y="276384"/>
            <a:ext cx="8042413" cy="106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Introduction to atomistic simulation methods </a:t>
            </a:r>
            <a:r>
              <a:rPr lang="en-US" sz="3200" b="1" dirty="0" smtClean="0">
                <a:solidFill>
                  <a:srgbClr val="FFFF00"/>
                </a:solidFill>
              </a:rPr>
              <a:t>in condensed matter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34" descr="cabecer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2447" y="2369982"/>
            <a:ext cx="1151535" cy="102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70013" y="4848985"/>
            <a:ext cx="3430587" cy="52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37" tIns="45668" rIns="91337" bIns="45668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+mn-cs"/>
              </a:rPr>
              <a:t>Alberto </a:t>
            </a:r>
            <a:r>
              <a:rPr lang="en-US" sz="2800" b="1" dirty="0" err="1" smtClean="0">
                <a:solidFill>
                  <a:srgbClr val="FFFF00"/>
                </a:solidFill>
                <a:cs typeface="+mn-cs"/>
              </a:rPr>
              <a:t>Garc</a:t>
            </a:r>
            <a:r>
              <a:rPr lang="en-US" sz="2800" b="1" dirty="0" err="1" smtClean="0">
                <a:solidFill>
                  <a:srgbClr val="FFFF00"/>
                </a:solidFill>
                <a:cs typeface="+mn-cs"/>
              </a:rPr>
              <a:t>ía</a:t>
            </a:r>
            <a:endParaRPr lang="en-US" sz="2800" b="1" dirty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560902"/>
            <a:ext cx="1236898" cy="1115998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1600" y="3695700"/>
            <a:ext cx="3430587" cy="52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37" tIns="45668" rIns="91337" bIns="45668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cs typeface="+mn-cs"/>
              </a:rPr>
              <a:t>Pablo </a:t>
            </a:r>
            <a:r>
              <a:rPr lang="en-US" sz="2800" b="1" dirty="0" err="1" smtClean="0">
                <a:solidFill>
                  <a:srgbClr val="FFFF00"/>
                </a:solidFill>
                <a:cs typeface="+mn-cs"/>
              </a:rPr>
              <a:t>Ordej</a:t>
            </a:r>
            <a:r>
              <a:rPr lang="en-US" sz="2800" b="1" dirty="0" err="1" smtClean="0">
                <a:solidFill>
                  <a:srgbClr val="FFFF00"/>
                </a:solidFill>
                <a:cs typeface="+mn-cs"/>
              </a:rPr>
              <a:t>ón</a:t>
            </a:r>
            <a:endParaRPr lang="en-US" sz="2800" b="1" dirty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619500"/>
            <a:ext cx="2806700" cy="720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" y="-38097"/>
            <a:ext cx="8686869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Challenge of simulation of materials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583171"/>
            <a:ext cx="46482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FFFFFF"/>
                </a:solidFill>
              </a:rPr>
              <a:t>Physical</a:t>
            </a:r>
            <a:r>
              <a:rPr lang="es-ES" sz="1800" b="1" dirty="0">
                <a:solidFill>
                  <a:srgbClr val="FFFFFF"/>
                </a:solidFill>
              </a:rPr>
              <a:t> and </a:t>
            </a:r>
            <a:r>
              <a:rPr lang="es-ES" sz="1800" b="1" dirty="0" err="1">
                <a:solidFill>
                  <a:srgbClr val="FFFFFF"/>
                </a:solidFill>
              </a:rPr>
              <a:t>mathematical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foundations</a:t>
            </a:r>
            <a:endParaRPr lang="es-ES" sz="1800" b="1" dirty="0">
              <a:solidFill>
                <a:srgbClr val="FFFFFF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28600" y="1104900"/>
            <a:ext cx="7924800" cy="871954"/>
            <a:chOff x="228600" y="1104900"/>
            <a:chExt cx="7924800" cy="871954"/>
          </a:xfrm>
        </p:grpSpPr>
        <p:sp>
          <p:nvSpPr>
            <p:cNvPr id="13" name="CuadroTexto 12"/>
            <p:cNvSpPr txBox="1"/>
            <p:nvPr/>
          </p:nvSpPr>
          <p:spPr>
            <a:xfrm>
              <a:off x="228600" y="1104900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err="1">
                  <a:solidFill>
                    <a:srgbClr val="FFFFFF"/>
                  </a:solidFill>
                </a:rPr>
                <a:t>What</a:t>
              </a:r>
              <a:r>
                <a:rPr lang="es-ES" sz="1800" b="1" dirty="0">
                  <a:solidFill>
                    <a:srgbClr val="FFFFFF"/>
                  </a:solidFill>
                </a:rPr>
                <a:t> </a:t>
              </a:r>
              <a:r>
                <a:rPr lang="es-ES" sz="1800" b="1" dirty="0" err="1">
                  <a:solidFill>
                    <a:srgbClr val="FFFFFF"/>
                  </a:solidFill>
                </a:rPr>
                <a:t>approximations</a:t>
              </a:r>
              <a:r>
                <a:rPr lang="es-ES" sz="1800" b="1" dirty="0">
                  <a:solidFill>
                    <a:srgbClr val="FFFFFF"/>
                  </a:solidFill>
                </a:rPr>
                <a:t> come in?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990600" y="1638300"/>
              <a:ext cx="7162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simulation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only</a:t>
              </a:r>
              <a:r>
                <a:rPr lang="es-ES" b="1" dirty="0" smtClean="0">
                  <a:solidFill>
                    <a:srgbClr val="FFFF00"/>
                  </a:solidFill>
                </a:rPr>
                <a:t> as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good</a:t>
              </a:r>
              <a:r>
                <a:rPr lang="es-ES" b="1" dirty="0" smtClean="0">
                  <a:solidFill>
                    <a:srgbClr val="FFFF00"/>
                  </a:solidFill>
                </a:rPr>
                <a:t> as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the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model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being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solved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228600" y="3771903"/>
            <a:ext cx="74295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FFFFFF"/>
                </a:solidFill>
              </a:rPr>
              <a:t>How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we</a:t>
            </a:r>
            <a:r>
              <a:rPr lang="es-ES" sz="1800" b="1" dirty="0">
                <a:solidFill>
                  <a:srgbClr val="FFFFFF"/>
                </a:solidFill>
              </a:rPr>
              <a:t> do </a:t>
            </a:r>
            <a:r>
              <a:rPr lang="es-ES" sz="1800" b="1" dirty="0" err="1">
                <a:solidFill>
                  <a:srgbClr val="FFFFFF"/>
                </a:solidFill>
              </a:rPr>
              <a:t>estimate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errors</a:t>
            </a:r>
            <a:r>
              <a:rPr lang="es-ES" sz="1800" b="1" dirty="0">
                <a:solidFill>
                  <a:srgbClr val="FFFFFF"/>
                </a:solidFill>
              </a:rPr>
              <a:t>? (</a:t>
            </a:r>
            <a:r>
              <a:rPr lang="es-ES" sz="1800" b="1" dirty="0" err="1">
                <a:solidFill>
                  <a:srgbClr val="FFFFFF"/>
                </a:solidFill>
              </a:rPr>
              <a:t>Statistical</a:t>
            </a:r>
            <a:r>
              <a:rPr lang="es-ES" sz="1800" b="1" dirty="0">
                <a:solidFill>
                  <a:srgbClr val="FFFFFF"/>
                </a:solidFill>
              </a:rPr>
              <a:t> and </a:t>
            </a:r>
            <a:r>
              <a:rPr lang="es-ES" sz="1800" b="1" dirty="0" err="1">
                <a:solidFill>
                  <a:srgbClr val="FFFFFF"/>
                </a:solidFill>
              </a:rPr>
              <a:t>systematic</a:t>
            </a:r>
            <a:r>
              <a:rPr lang="es-ES" sz="18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28601" y="4305300"/>
            <a:ext cx="57150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FFFFFF"/>
                </a:solidFill>
              </a:rPr>
              <a:t>How</a:t>
            </a:r>
            <a:r>
              <a:rPr lang="es-ES" sz="1800" b="1" dirty="0">
                <a:solidFill>
                  <a:srgbClr val="FFFFFF"/>
                </a:solidFill>
              </a:rPr>
              <a:t> do </a:t>
            </a:r>
            <a:r>
              <a:rPr lang="es-ES" sz="1800" b="1" dirty="0" err="1">
                <a:solidFill>
                  <a:srgbClr val="FFFFFF"/>
                </a:solidFill>
              </a:rPr>
              <a:t>we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manage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ever</a:t>
            </a:r>
            <a:r>
              <a:rPr lang="es-ES" sz="1800" b="1" dirty="0">
                <a:solidFill>
                  <a:srgbClr val="FFFFFF"/>
                </a:solidFill>
              </a:rPr>
              <a:t> more </a:t>
            </a:r>
            <a:r>
              <a:rPr lang="es-ES" sz="1800" b="1" dirty="0" err="1">
                <a:solidFill>
                  <a:srgbClr val="FFFFFF"/>
                </a:solidFill>
              </a:rPr>
              <a:t>complex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codes</a:t>
            </a:r>
            <a:r>
              <a:rPr lang="es-ES" sz="1800" b="1" dirty="0">
                <a:solidFill>
                  <a:srgbClr val="FFFFFF"/>
                </a:solidFill>
              </a:rPr>
              <a:t>?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228600" y="2171700"/>
            <a:ext cx="8686800" cy="1405354"/>
            <a:chOff x="228600" y="2171700"/>
            <a:chExt cx="8686800" cy="1405354"/>
          </a:xfrm>
        </p:grpSpPr>
        <p:sp>
          <p:nvSpPr>
            <p:cNvPr id="16" name="CuadroTexto 15"/>
            <p:cNvSpPr txBox="1"/>
            <p:nvPr/>
          </p:nvSpPr>
          <p:spPr>
            <a:xfrm>
              <a:off x="228600" y="2171700"/>
              <a:ext cx="742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err="1">
                  <a:solidFill>
                    <a:srgbClr val="FFFFFF"/>
                  </a:solidFill>
                </a:rPr>
                <a:t>Systems</a:t>
              </a:r>
              <a:r>
                <a:rPr lang="es-ES" sz="1800" b="1" dirty="0">
                  <a:solidFill>
                    <a:srgbClr val="FFFFFF"/>
                  </a:solidFill>
                </a:rPr>
                <a:t> </a:t>
              </a:r>
              <a:r>
                <a:rPr lang="es-ES" sz="1800" b="1" dirty="0" err="1">
                  <a:solidFill>
                    <a:srgbClr val="FFFFFF"/>
                  </a:solidFill>
                </a:rPr>
                <a:t>with</a:t>
              </a:r>
              <a:r>
                <a:rPr lang="es-ES" sz="1800" b="1" dirty="0">
                  <a:solidFill>
                    <a:srgbClr val="FFFFFF"/>
                  </a:solidFill>
                </a:rPr>
                <a:t> </a:t>
              </a:r>
              <a:r>
                <a:rPr lang="es-ES" sz="1800" b="1" dirty="0" err="1">
                  <a:solidFill>
                    <a:srgbClr val="FFFFFF"/>
                  </a:solidFill>
                </a:rPr>
                <a:t>many</a:t>
              </a:r>
              <a:r>
                <a:rPr lang="es-ES" sz="1800" b="1" dirty="0">
                  <a:solidFill>
                    <a:srgbClr val="FFFFFF"/>
                  </a:solidFill>
                </a:rPr>
                <a:t> </a:t>
              </a:r>
              <a:r>
                <a:rPr lang="es-ES" sz="1800" b="1" dirty="0" err="1">
                  <a:solidFill>
                    <a:srgbClr val="FFFFFF"/>
                  </a:solidFill>
                </a:rPr>
                <a:t>particles</a:t>
              </a:r>
              <a:r>
                <a:rPr lang="es-ES" sz="1800" b="1" dirty="0">
                  <a:solidFill>
                    <a:srgbClr val="FFFFFF"/>
                  </a:solidFill>
                </a:rPr>
                <a:t> and </a:t>
              </a:r>
              <a:r>
                <a:rPr lang="es-ES" sz="1800" b="1" dirty="0" err="1">
                  <a:solidFill>
                    <a:srgbClr val="FFFFFF"/>
                  </a:solidFill>
                </a:rPr>
                <a:t>long</a:t>
              </a:r>
              <a:r>
                <a:rPr lang="es-ES" sz="1800" b="1" dirty="0">
                  <a:solidFill>
                    <a:srgbClr val="FFFFFF"/>
                  </a:solidFill>
                </a:rPr>
                <a:t>-time </a:t>
              </a:r>
              <a:r>
                <a:rPr lang="es-ES" sz="1800" b="1" dirty="0" err="1">
                  <a:solidFill>
                    <a:srgbClr val="FFFFFF"/>
                  </a:solidFill>
                </a:rPr>
                <a:t>scales</a:t>
              </a:r>
              <a:r>
                <a:rPr lang="es-ES" sz="1800" b="1" dirty="0">
                  <a:solidFill>
                    <a:srgbClr val="FFFFFF"/>
                  </a:solidFill>
                </a:rPr>
                <a:t> are </a:t>
              </a:r>
              <a:r>
                <a:rPr lang="es-ES" sz="1800" b="1" dirty="0" err="1">
                  <a:solidFill>
                    <a:srgbClr val="FFFFFF"/>
                  </a:solidFill>
                </a:rPr>
                <a:t>problematic</a:t>
              </a:r>
              <a:endParaRPr lang="es-ES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09600" y="2705100"/>
              <a:ext cx="830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00"/>
                  </a:solidFill>
                </a:rPr>
                <a:t>Computed</a:t>
              </a:r>
              <a:r>
                <a:rPr lang="es-ES" b="1" dirty="0" smtClean="0">
                  <a:solidFill>
                    <a:srgbClr val="FFFF00"/>
                  </a:solidFill>
                </a:rPr>
                <a:t> time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is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limited</a:t>
              </a:r>
              <a:r>
                <a:rPr lang="es-ES" b="1" dirty="0" smtClean="0">
                  <a:solidFill>
                    <a:srgbClr val="FFFF00"/>
                  </a:solidFill>
                </a:rPr>
                <a:t>: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relatively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small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number</a:t>
              </a:r>
              <a:r>
                <a:rPr lang="es-ES" b="1" dirty="0" smtClean="0">
                  <a:solidFill>
                    <a:srgbClr val="FFFF00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atoms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for</a:t>
              </a:r>
              <a:r>
                <a:rPr lang="es-ES" b="1" dirty="0" smtClean="0">
                  <a:solidFill>
                    <a:srgbClr val="FFFF00"/>
                  </a:solidFill>
                </a:rPr>
                <a:t> </a:t>
              </a:r>
              <a:r>
                <a:rPr lang="es-ES" b="1" dirty="0" err="1" smtClean="0">
                  <a:solidFill>
                    <a:srgbClr val="FFFF00"/>
                  </a:solidFill>
                </a:rPr>
                <a:t>relatively</a:t>
              </a:r>
              <a:r>
                <a:rPr lang="es-ES" b="1" dirty="0" smtClean="0">
                  <a:solidFill>
                    <a:srgbClr val="FFFF00"/>
                  </a:solidFill>
                </a:rPr>
                <a:t> short times</a:t>
              </a:r>
              <a:endParaRPr lang="es-ES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676400" y="3238500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FFFFFF"/>
                  </a:solidFill>
                </a:rPr>
                <a:t>Space</a:t>
              </a:r>
              <a:r>
                <a:rPr lang="es-ES" b="1" dirty="0" smtClean="0">
                  <a:solidFill>
                    <a:srgbClr val="FFFFFF"/>
                  </a:solidFill>
                </a:rPr>
                <a:t>-time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is</a:t>
              </a:r>
              <a:r>
                <a:rPr lang="es-ES" b="1" dirty="0" smtClean="0">
                  <a:solidFill>
                    <a:srgbClr val="FFFFFF"/>
                  </a:solidFill>
                </a:rPr>
                <a:t> 4D	</a:t>
              </a:r>
              <a:endParaRPr lang="es-ES" b="1" dirty="0">
                <a:solidFill>
                  <a:srgbClr val="FFFFFF"/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3265413"/>
              <a:ext cx="2407901" cy="277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19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" y="-38097"/>
            <a:ext cx="8686869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Challenge of simulation of materials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735570"/>
            <a:ext cx="46482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FFFFFF"/>
                </a:solidFill>
              </a:rPr>
              <a:t>Multiple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scales</a:t>
            </a:r>
            <a:endParaRPr lang="es-ES" sz="1800" b="1" dirty="0">
              <a:solidFill>
                <a:srgbClr val="FFFFFF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9600" y="3390900"/>
            <a:ext cx="16002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>
                <a:solidFill>
                  <a:srgbClr val="FFFFFF"/>
                </a:solidFill>
              </a:rPr>
              <a:t>Time </a:t>
            </a:r>
            <a:r>
              <a:rPr lang="es-ES" sz="1800" b="1" dirty="0" err="1">
                <a:solidFill>
                  <a:srgbClr val="FFFFFF"/>
                </a:solidFill>
              </a:rPr>
              <a:t>scales</a:t>
            </a:r>
            <a:r>
              <a:rPr lang="es-ES" sz="1800" b="1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09600" y="1866901"/>
            <a:ext cx="19050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FFFFFF"/>
                </a:solidFill>
              </a:rPr>
              <a:t>Length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scales</a:t>
            </a:r>
            <a:r>
              <a:rPr lang="es-ES" sz="1800" b="1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90600" y="2628903"/>
            <a:ext cx="23622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>
                <a:solidFill>
                  <a:srgbClr val="00FFFF"/>
                </a:solidFill>
              </a:rPr>
              <a:t>1 cm – 1 </a:t>
            </a:r>
            <a:r>
              <a:rPr lang="es-ES" sz="1800" b="1" dirty="0" err="1">
                <a:solidFill>
                  <a:srgbClr val="00FFFF"/>
                </a:solidFill>
              </a:rPr>
              <a:t>Å</a:t>
            </a:r>
            <a:r>
              <a:rPr lang="es-ES" sz="1800" b="1" dirty="0">
                <a:solidFill>
                  <a:srgbClr val="00FFFF"/>
                </a:solidFill>
              </a:rPr>
              <a:t> (10</a:t>
            </a:r>
            <a:r>
              <a:rPr lang="es-ES" sz="1800" b="1" baseline="30000" dirty="0">
                <a:solidFill>
                  <a:srgbClr val="00FFFF"/>
                </a:solidFill>
              </a:rPr>
              <a:t>-10 </a:t>
            </a:r>
            <a:r>
              <a:rPr lang="es-ES" sz="1800" b="1" dirty="0">
                <a:solidFill>
                  <a:srgbClr val="00FFFF"/>
                </a:solidFill>
              </a:rPr>
              <a:t>m)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005350" y="4152901"/>
            <a:ext cx="23622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>
                <a:solidFill>
                  <a:srgbClr val="00FFFF"/>
                </a:solidFill>
              </a:rPr>
              <a:t>1 </a:t>
            </a:r>
            <a:r>
              <a:rPr lang="es-ES" sz="1800" b="1" dirty="0" err="1">
                <a:solidFill>
                  <a:srgbClr val="00FFFF"/>
                </a:solidFill>
              </a:rPr>
              <a:t>year</a:t>
            </a:r>
            <a:r>
              <a:rPr lang="es-ES" sz="1800" b="1" dirty="0">
                <a:solidFill>
                  <a:srgbClr val="00FFFF"/>
                </a:solidFill>
              </a:rPr>
              <a:t> – 1 </a:t>
            </a:r>
            <a:r>
              <a:rPr lang="es-ES" sz="1800" b="1" dirty="0" err="1">
                <a:solidFill>
                  <a:srgbClr val="00FFFF"/>
                </a:solidFill>
              </a:rPr>
              <a:t>fs</a:t>
            </a:r>
            <a:r>
              <a:rPr lang="es-ES" sz="1800" b="1" dirty="0">
                <a:solidFill>
                  <a:srgbClr val="00FFFF"/>
                </a:solidFill>
              </a:rPr>
              <a:t>(10</a:t>
            </a:r>
            <a:r>
              <a:rPr lang="es-ES" sz="1800" b="1" baseline="30000" dirty="0">
                <a:solidFill>
                  <a:srgbClr val="00FFFF"/>
                </a:solidFill>
              </a:rPr>
              <a:t>-15</a:t>
            </a:r>
            <a:r>
              <a:rPr lang="es-ES" sz="1800" b="1" dirty="0">
                <a:solidFill>
                  <a:srgbClr val="00FFFF"/>
                </a:solidFill>
              </a:rPr>
              <a:t>s) </a:t>
            </a:r>
          </a:p>
        </p:txBody>
      </p:sp>
      <p:pic>
        <p:nvPicPr>
          <p:cNvPr id="6" name="Imagen 5" descr="Introduction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34884"/>
            <a:ext cx="35814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8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" y="-38097"/>
            <a:ext cx="8686869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Challenge of simulation of materials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735570"/>
            <a:ext cx="46482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FFFFFF"/>
                </a:solidFill>
              </a:rPr>
              <a:t>Multiple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scales</a:t>
            </a:r>
            <a:endParaRPr lang="es-ES" sz="1800" b="1" dirty="0">
              <a:solidFill>
                <a:srgbClr val="FFFFFF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9600" y="2857505"/>
            <a:ext cx="2590800" cy="64629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FFFF00"/>
                </a:solidFill>
              </a:rPr>
              <a:t>Atomic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structure</a:t>
            </a:r>
            <a:r>
              <a:rPr lang="es-ES" sz="1800" b="1" dirty="0">
                <a:solidFill>
                  <a:srgbClr val="FFFFFF"/>
                </a:solidFill>
              </a:rPr>
              <a:t> and </a:t>
            </a:r>
            <a:r>
              <a:rPr lang="es-ES" sz="1800" b="1" dirty="0" err="1">
                <a:solidFill>
                  <a:srgbClr val="FFFFFF"/>
                </a:solidFill>
              </a:rPr>
              <a:t>dynamics</a:t>
            </a:r>
            <a:endParaRPr lang="es-ES" sz="1800" b="1" dirty="0">
              <a:solidFill>
                <a:srgbClr val="FFFFFF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09600" y="1866907"/>
            <a:ext cx="3886200" cy="64629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>
                <a:solidFill>
                  <a:srgbClr val="FFFF00"/>
                </a:solidFill>
              </a:rPr>
              <a:t>Macro</a:t>
            </a:r>
            <a:r>
              <a:rPr lang="es-ES" sz="1800" b="1" dirty="0">
                <a:solidFill>
                  <a:srgbClr val="FFFFFF"/>
                </a:solidFill>
              </a:rPr>
              <a:t> and </a:t>
            </a:r>
            <a:r>
              <a:rPr lang="es-ES" sz="1800" b="1" dirty="0" err="1">
                <a:solidFill>
                  <a:srgbClr val="FFFF00"/>
                </a:solidFill>
              </a:rPr>
              <a:t>mesoscopic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thermodynamic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properties</a:t>
            </a:r>
            <a:endParaRPr lang="es-ES" sz="1800" b="1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9600" y="3848102"/>
            <a:ext cx="3429000" cy="923291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FFFF00"/>
                </a:solidFill>
              </a:rPr>
              <a:t>Electronic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states</a:t>
            </a:r>
            <a:r>
              <a:rPr lang="es-ES" sz="1800" b="1" dirty="0">
                <a:solidFill>
                  <a:srgbClr val="FFFFFF"/>
                </a:solidFill>
              </a:rPr>
              <a:t>       </a:t>
            </a:r>
            <a:r>
              <a:rPr lang="es-ES" sz="1800" b="1" dirty="0" err="1">
                <a:solidFill>
                  <a:srgbClr val="FFFFFF"/>
                </a:solidFill>
              </a:rPr>
              <a:t>chemical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bonds</a:t>
            </a:r>
            <a:r>
              <a:rPr lang="es-ES" sz="1800" b="1" dirty="0">
                <a:solidFill>
                  <a:srgbClr val="FFFFFF"/>
                </a:solidFill>
              </a:rPr>
              <a:t> and </a:t>
            </a:r>
            <a:r>
              <a:rPr lang="es-ES" sz="1800" b="1" dirty="0" err="1">
                <a:solidFill>
                  <a:srgbClr val="FFFFFF"/>
                </a:solidFill>
              </a:rPr>
              <a:t>reactions</a:t>
            </a:r>
            <a:r>
              <a:rPr lang="es-ES" sz="1800" b="1" dirty="0">
                <a:solidFill>
                  <a:srgbClr val="FFFFFF"/>
                </a:solidFill>
              </a:rPr>
              <a:t>, </a:t>
            </a:r>
            <a:r>
              <a:rPr lang="es-ES" sz="1800" b="1" dirty="0" err="1">
                <a:solidFill>
                  <a:srgbClr val="FFFFFF"/>
                </a:solidFill>
              </a:rPr>
              <a:t>excitations</a:t>
            </a:r>
            <a:r>
              <a:rPr lang="es-ES" sz="1800" b="1" dirty="0">
                <a:solidFill>
                  <a:srgbClr val="FFFFFF"/>
                </a:solidFill>
              </a:rPr>
              <a:t>…</a:t>
            </a:r>
          </a:p>
        </p:txBody>
      </p:sp>
      <p:pic>
        <p:nvPicPr>
          <p:cNvPr id="2" name="Imagen 1" descr="Introduction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92" y="1409702"/>
            <a:ext cx="5059008" cy="384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5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3542906" y="2977564"/>
            <a:ext cx="2056816" cy="43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7053" tIns="38528" rIns="77053" bIns="38528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287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2300" b="1">
                <a:solidFill>
                  <a:srgbClr val="FFFF00"/>
                </a:solidFill>
              </a:rPr>
              <a:t>PROPERTIES</a:t>
            </a:r>
          </a:p>
        </p:txBody>
      </p:sp>
      <p:sp>
        <p:nvSpPr>
          <p:cNvPr id="277507" name="AutoShape 3"/>
          <p:cNvSpPr>
            <a:spLocks noChangeArrowheads="1"/>
          </p:cNvSpPr>
          <p:nvPr/>
        </p:nvSpPr>
        <p:spPr bwMode="auto">
          <a:xfrm>
            <a:off x="3117463" y="2921278"/>
            <a:ext cx="2979035" cy="50772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26" tIns="36965" rIns="73926" bIns="36965" anchor="ctr"/>
          <a:lstStyle/>
          <a:p>
            <a:endParaRPr lang="es-ES"/>
          </a:p>
        </p:txBody>
      </p:sp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98" y="1040956"/>
            <a:ext cx="1593665" cy="1359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1614501" y="2410980"/>
            <a:ext cx="1279429" cy="37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7053" tIns="38528" rIns="77053" bIns="38528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287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1900" b="1" dirty="0" err="1">
                <a:solidFill>
                  <a:srgbClr val="FFFF00"/>
                </a:solidFill>
              </a:rPr>
              <a:t>structural</a:t>
            </a:r>
            <a:endParaRPr lang="es-ES" sz="1900" b="1" dirty="0">
              <a:solidFill>
                <a:srgbClr val="FFFF00"/>
              </a:solidFill>
            </a:endParaRPr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2562453" y="1269306"/>
            <a:ext cx="485089" cy="445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26" tIns="36965" rIns="73926" bIns="36965" anchor="ctr"/>
          <a:lstStyle/>
          <a:p>
            <a:endParaRPr lang="es-ES"/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1523773" y="1041956"/>
            <a:ext cx="268407" cy="4439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26" tIns="36965" rIns="73926" bIns="36965" anchor="ctr"/>
          <a:lstStyle/>
          <a:p>
            <a:endParaRPr lang="es-ES"/>
          </a:p>
        </p:txBody>
      </p:sp>
      <p:sp>
        <p:nvSpPr>
          <p:cNvPr id="277512" name="AutoShape 8"/>
          <p:cNvSpPr>
            <a:spLocks noChangeArrowheads="1"/>
          </p:cNvSpPr>
          <p:nvPr/>
        </p:nvSpPr>
        <p:spPr bwMode="auto">
          <a:xfrm rot="4068302">
            <a:off x="5362131" y="1961431"/>
            <a:ext cx="253861" cy="1175677"/>
          </a:xfrm>
          <a:prstGeom prst="upArrow">
            <a:avLst>
              <a:gd name="adj1" fmla="val 31250"/>
              <a:gd name="adj2" fmla="val 74226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26" tIns="36965" rIns="73926" bIns="36965" anchor="ctr"/>
          <a:lstStyle/>
          <a:p>
            <a:endParaRPr lang="es-ES"/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6388857" y="2400318"/>
            <a:ext cx="1306673" cy="37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7053" tIns="38528" rIns="77053" bIns="38528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287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1900" b="1" dirty="0" err="1">
                <a:solidFill>
                  <a:srgbClr val="FFFF00"/>
                </a:solidFill>
              </a:rPr>
              <a:t>electronic</a:t>
            </a:r>
            <a:endParaRPr lang="es-ES" sz="1900" b="1" dirty="0">
              <a:solidFill>
                <a:srgbClr val="FFFF00"/>
              </a:solidFill>
            </a:endParaRPr>
          </a:p>
        </p:txBody>
      </p:sp>
      <p:pic>
        <p:nvPicPr>
          <p:cNvPr id="2775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73" y="1041067"/>
            <a:ext cx="1804755" cy="128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7515" name="AutoShape 11"/>
          <p:cNvSpPr>
            <a:spLocks noChangeArrowheads="1"/>
          </p:cNvSpPr>
          <p:nvPr/>
        </p:nvSpPr>
        <p:spPr bwMode="auto">
          <a:xfrm rot="5913300">
            <a:off x="6107242" y="2927024"/>
            <a:ext cx="253861" cy="1385370"/>
          </a:xfrm>
          <a:prstGeom prst="upArrow">
            <a:avLst>
              <a:gd name="adj1" fmla="val 31250"/>
              <a:gd name="adj2" fmla="val 87465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26" tIns="36965" rIns="73926" bIns="36965" anchor="ctr"/>
          <a:lstStyle/>
          <a:p>
            <a:endParaRPr lang="es-ES"/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7145296" y="3441519"/>
            <a:ext cx="1225296" cy="37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7053" tIns="38528" rIns="77053" bIns="38528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287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1900" b="1">
                <a:solidFill>
                  <a:srgbClr val="FFFF00"/>
                </a:solidFill>
              </a:rPr>
              <a:t>magnetic</a:t>
            </a:r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807565" y="3630353"/>
            <a:ext cx="1387694" cy="37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7053" tIns="38528" rIns="77053" bIns="38528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287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1900" b="1">
                <a:solidFill>
                  <a:srgbClr val="FFFF00"/>
                </a:solidFill>
              </a:rPr>
              <a:t>vibrational</a:t>
            </a: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4145629" y="3884215"/>
            <a:ext cx="940832" cy="37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7053" tIns="38528" rIns="77053" bIns="38528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287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" sz="1900" b="1">
                <a:solidFill>
                  <a:srgbClr val="FFFF00"/>
                </a:solidFill>
              </a:rPr>
              <a:t>optical</a:t>
            </a:r>
          </a:p>
        </p:txBody>
      </p:sp>
      <p:sp>
        <p:nvSpPr>
          <p:cNvPr id="277519" name="AutoShape 15"/>
          <p:cNvSpPr>
            <a:spLocks noChangeArrowheads="1"/>
          </p:cNvSpPr>
          <p:nvPr/>
        </p:nvSpPr>
        <p:spPr bwMode="auto">
          <a:xfrm rot="17660370">
            <a:off x="3717444" y="1951978"/>
            <a:ext cx="253861" cy="1177075"/>
          </a:xfrm>
          <a:prstGeom prst="upArrow">
            <a:avLst>
              <a:gd name="adj1" fmla="val 31250"/>
              <a:gd name="adj2" fmla="val 74314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26" tIns="36965" rIns="73926" bIns="36965" anchor="ctr"/>
          <a:lstStyle/>
          <a:p>
            <a:endParaRPr lang="es-ES"/>
          </a:p>
        </p:txBody>
      </p:sp>
      <p:sp>
        <p:nvSpPr>
          <p:cNvPr id="277520" name="AutoShape 16"/>
          <p:cNvSpPr>
            <a:spLocks noChangeArrowheads="1"/>
          </p:cNvSpPr>
          <p:nvPr/>
        </p:nvSpPr>
        <p:spPr bwMode="auto">
          <a:xfrm rot="15711346">
            <a:off x="2850712" y="2927723"/>
            <a:ext cx="253861" cy="1383972"/>
          </a:xfrm>
          <a:prstGeom prst="upArrow">
            <a:avLst>
              <a:gd name="adj1" fmla="val 31250"/>
              <a:gd name="adj2" fmla="val 8737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26" tIns="36965" rIns="73926" bIns="36965" anchor="ctr"/>
          <a:lstStyle/>
          <a:p>
            <a:endParaRPr lang="es-ES"/>
          </a:p>
        </p:txBody>
      </p:sp>
      <p:sp>
        <p:nvSpPr>
          <p:cNvPr id="277521" name="AutoShape 17"/>
          <p:cNvSpPr>
            <a:spLocks noChangeArrowheads="1"/>
          </p:cNvSpPr>
          <p:nvPr/>
        </p:nvSpPr>
        <p:spPr bwMode="auto">
          <a:xfrm rot="10800000">
            <a:off x="4502802" y="3556582"/>
            <a:ext cx="276794" cy="380167"/>
          </a:xfrm>
          <a:prstGeom prst="upArrow">
            <a:avLst>
              <a:gd name="adj1" fmla="val 31250"/>
              <a:gd name="adj2" fmla="val 27508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26" tIns="36965" rIns="73926" bIns="36965" anchor="ctr"/>
          <a:lstStyle/>
          <a:p>
            <a:endParaRPr lang="es-ES"/>
          </a:p>
        </p:txBody>
      </p:sp>
      <p:pic>
        <p:nvPicPr>
          <p:cNvPr id="27752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t="18959" r="34694" b="61258"/>
          <a:stretch>
            <a:fillRect/>
          </a:stretch>
        </p:blipFill>
        <p:spPr bwMode="auto">
          <a:xfrm>
            <a:off x="276795" y="4033041"/>
            <a:ext cx="2355548" cy="136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752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54" y="3872949"/>
            <a:ext cx="1800561" cy="159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752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27" y="4318139"/>
            <a:ext cx="1923581" cy="130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7525" name="Rectangle 21"/>
          <p:cNvSpPr>
            <a:spLocks noChangeArrowheads="1"/>
          </p:cNvSpPr>
          <p:nvPr/>
        </p:nvSpPr>
        <p:spPr bwMode="auto">
          <a:xfrm>
            <a:off x="0" y="27"/>
            <a:ext cx="9144000" cy="9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 anchor="ctr"/>
          <a:lstStyle/>
          <a:p>
            <a:pPr defTabSz="815021"/>
            <a:r>
              <a:rPr lang="en-US" sz="2800" b="1" dirty="0">
                <a:solidFill>
                  <a:srgbClr val="FFFF00"/>
                </a:solidFill>
              </a:rPr>
              <a:t>Goal: Describe properties of matter from theoretical methods firmly rooted in fundamental equations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27"/>
            <a:ext cx="6934200" cy="9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 anchor="ctr"/>
          <a:lstStyle/>
          <a:p>
            <a:pPr defTabSz="815021"/>
            <a:r>
              <a:rPr lang="en-US" sz="2800" b="1" dirty="0">
                <a:solidFill>
                  <a:srgbClr val="FFFF00"/>
                </a:solidFill>
              </a:rPr>
              <a:t>Modern atomic simulations follow Dirac’s </a:t>
            </a:r>
            <a:r>
              <a:rPr lang="en-US" sz="2800" b="1" dirty="0" err="1">
                <a:solidFill>
                  <a:srgbClr val="FFFF00"/>
                </a:solidFill>
              </a:rPr>
              <a:t>intructions</a:t>
            </a:r>
            <a:r>
              <a:rPr lang="en-US" sz="2800" b="1" dirty="0">
                <a:solidFill>
                  <a:srgbClr val="FFFF00"/>
                </a:solidFill>
              </a:rPr>
              <a:t> (1929)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50888" y="1484183"/>
            <a:ext cx="7620000" cy="1754159"/>
          </a:xfrm>
          <a:prstGeom prst="rect">
            <a:avLst/>
          </a:prstGeom>
          <a:noFill/>
        </p:spPr>
        <p:txBody>
          <a:bodyPr wrap="square" lIns="91275" tIns="45637" rIns="91275" bIns="45637" rtlCol="0">
            <a:spAutoFit/>
          </a:bodyPr>
          <a:lstStyle/>
          <a:p>
            <a:pPr algn="ctr"/>
            <a:r>
              <a:rPr lang="es-ES" sz="1800" b="1" i="1" dirty="0">
                <a:solidFill>
                  <a:schemeClr val="bg1"/>
                </a:solidFill>
              </a:rPr>
              <a:t>“</a:t>
            </a:r>
            <a:r>
              <a:rPr lang="es-ES" sz="1800" b="1" i="1" dirty="0" err="1">
                <a:solidFill>
                  <a:schemeClr val="bg1"/>
                </a:solidFill>
              </a:rPr>
              <a:t>The</a:t>
            </a:r>
            <a:r>
              <a:rPr lang="es-ES" sz="1800" b="1" i="1" dirty="0">
                <a:solidFill>
                  <a:schemeClr val="bg1"/>
                </a:solidFill>
              </a:rPr>
              <a:t> general </a:t>
            </a:r>
            <a:r>
              <a:rPr lang="es-ES" sz="1800" b="1" i="1" dirty="0" err="1">
                <a:solidFill>
                  <a:schemeClr val="bg1"/>
                </a:solidFill>
              </a:rPr>
              <a:t>theory</a:t>
            </a:r>
            <a:r>
              <a:rPr lang="es-ES" sz="1800" b="1" i="1" dirty="0">
                <a:solidFill>
                  <a:schemeClr val="bg1"/>
                </a:solidFill>
              </a:rPr>
              <a:t> of quantum </a:t>
            </a:r>
            <a:r>
              <a:rPr lang="es-ES" sz="1800" b="1" i="1" dirty="0" err="1">
                <a:solidFill>
                  <a:schemeClr val="bg1"/>
                </a:solidFill>
              </a:rPr>
              <a:t>mechanics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is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now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almost</a:t>
            </a:r>
            <a:r>
              <a:rPr lang="es-ES" sz="1800" b="1" i="1" dirty="0">
                <a:solidFill>
                  <a:schemeClr val="bg1"/>
                </a:solidFill>
              </a:rPr>
              <a:t> complete. </a:t>
            </a:r>
            <a:r>
              <a:rPr lang="es-ES" sz="1800" b="1" i="1" dirty="0" err="1">
                <a:solidFill>
                  <a:schemeClr val="bg1"/>
                </a:solidFill>
              </a:rPr>
              <a:t>The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underlying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physical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laws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necessary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for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the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mathematical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theory</a:t>
            </a:r>
            <a:r>
              <a:rPr lang="es-ES" sz="1800" b="1" i="1" dirty="0">
                <a:solidFill>
                  <a:schemeClr val="bg1"/>
                </a:solidFill>
              </a:rPr>
              <a:t> of a </a:t>
            </a:r>
            <a:r>
              <a:rPr lang="es-ES" sz="1800" b="1" i="1" dirty="0" err="1">
                <a:solidFill>
                  <a:schemeClr val="bg1"/>
                </a:solidFill>
              </a:rPr>
              <a:t>large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part</a:t>
            </a:r>
            <a:r>
              <a:rPr lang="es-ES" sz="1800" b="1" i="1" dirty="0">
                <a:solidFill>
                  <a:schemeClr val="bg1"/>
                </a:solidFill>
              </a:rPr>
              <a:t> of </a:t>
            </a:r>
            <a:r>
              <a:rPr lang="es-ES" sz="1800" b="1" i="1" dirty="0" err="1">
                <a:solidFill>
                  <a:schemeClr val="bg1"/>
                </a:solidFill>
              </a:rPr>
              <a:t>physics</a:t>
            </a:r>
            <a:r>
              <a:rPr lang="es-ES" sz="1800" b="1" i="1" dirty="0">
                <a:solidFill>
                  <a:schemeClr val="bg1"/>
                </a:solidFill>
              </a:rPr>
              <a:t> and </a:t>
            </a:r>
            <a:r>
              <a:rPr lang="es-ES" sz="1800" b="1" i="1" dirty="0" err="1">
                <a:solidFill>
                  <a:schemeClr val="bg1"/>
                </a:solidFill>
              </a:rPr>
              <a:t>the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whole</a:t>
            </a:r>
            <a:r>
              <a:rPr lang="es-ES" sz="1800" b="1" i="1" dirty="0">
                <a:solidFill>
                  <a:schemeClr val="bg1"/>
                </a:solidFill>
              </a:rPr>
              <a:t> of </a:t>
            </a:r>
            <a:r>
              <a:rPr lang="es-ES" sz="1800" b="1" i="1" dirty="0" err="1">
                <a:solidFill>
                  <a:schemeClr val="bg1"/>
                </a:solidFill>
              </a:rPr>
              <a:t>chemistry</a:t>
            </a:r>
            <a:r>
              <a:rPr lang="es-ES" sz="1800" b="1" i="1" dirty="0">
                <a:solidFill>
                  <a:schemeClr val="bg1"/>
                </a:solidFill>
              </a:rPr>
              <a:t> are </a:t>
            </a:r>
            <a:r>
              <a:rPr lang="es-ES" sz="1800" b="1" i="1" dirty="0" err="1">
                <a:solidFill>
                  <a:schemeClr val="bg1"/>
                </a:solidFill>
              </a:rPr>
              <a:t>thus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completely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known</a:t>
            </a:r>
            <a:r>
              <a:rPr lang="es-ES" sz="1800" b="1" i="1" dirty="0">
                <a:solidFill>
                  <a:schemeClr val="bg1"/>
                </a:solidFill>
              </a:rPr>
              <a:t>, </a:t>
            </a:r>
            <a:r>
              <a:rPr lang="es-ES" sz="1800" b="1" i="1" dirty="0">
                <a:solidFill>
                  <a:srgbClr val="FFFF00"/>
                </a:solidFill>
              </a:rPr>
              <a:t>and </a:t>
            </a:r>
            <a:r>
              <a:rPr lang="es-ES" sz="1800" b="1" i="1" dirty="0" err="1">
                <a:solidFill>
                  <a:srgbClr val="FFFF00"/>
                </a:solidFill>
              </a:rPr>
              <a:t>the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difficulty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is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only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that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the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exact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application</a:t>
            </a:r>
            <a:r>
              <a:rPr lang="es-ES" sz="1800" b="1" i="1" dirty="0">
                <a:solidFill>
                  <a:srgbClr val="FFFF00"/>
                </a:solidFill>
              </a:rPr>
              <a:t> of </a:t>
            </a:r>
            <a:r>
              <a:rPr lang="es-ES" sz="1800" b="1" i="1" dirty="0" err="1">
                <a:solidFill>
                  <a:srgbClr val="FFFF00"/>
                </a:solidFill>
              </a:rPr>
              <a:t>these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laws</a:t>
            </a:r>
            <a:r>
              <a:rPr lang="es-ES" sz="1800" b="1" i="1" dirty="0">
                <a:solidFill>
                  <a:srgbClr val="FFFF00"/>
                </a:solidFill>
              </a:rPr>
              <a:t> leads </a:t>
            </a:r>
            <a:r>
              <a:rPr lang="es-ES" sz="1800" b="1" i="1" dirty="0" err="1">
                <a:solidFill>
                  <a:srgbClr val="FFFF00"/>
                </a:solidFill>
              </a:rPr>
              <a:t>to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equations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much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too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complicated</a:t>
            </a:r>
            <a:r>
              <a:rPr lang="es-ES" sz="1800" b="1" i="1" dirty="0">
                <a:solidFill>
                  <a:srgbClr val="FFFF00"/>
                </a:solidFill>
              </a:rPr>
              <a:t> </a:t>
            </a:r>
            <a:r>
              <a:rPr lang="es-ES" sz="1800" b="1" i="1" dirty="0" err="1">
                <a:solidFill>
                  <a:srgbClr val="FFFF00"/>
                </a:solidFill>
              </a:rPr>
              <a:t>to</a:t>
            </a:r>
            <a:r>
              <a:rPr lang="es-ES" sz="1800" b="1" i="1" dirty="0">
                <a:solidFill>
                  <a:srgbClr val="FFFF00"/>
                </a:solidFill>
              </a:rPr>
              <a:t> be soluble.”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50888" y="3467112"/>
            <a:ext cx="7620000" cy="1200161"/>
          </a:xfrm>
          <a:prstGeom prst="rect">
            <a:avLst/>
          </a:prstGeom>
          <a:noFill/>
        </p:spPr>
        <p:txBody>
          <a:bodyPr wrap="square" lIns="91275" tIns="45637" rIns="91275" bIns="45637" rtlCol="0">
            <a:spAutoFit/>
          </a:bodyPr>
          <a:lstStyle/>
          <a:p>
            <a:pPr algn="ctr"/>
            <a:r>
              <a:rPr lang="es-ES" sz="1800" b="1" i="1" dirty="0">
                <a:solidFill>
                  <a:schemeClr val="bg1"/>
                </a:solidFill>
              </a:rPr>
              <a:t>“…</a:t>
            </a:r>
            <a:r>
              <a:rPr lang="es-ES" sz="1800" b="1" i="1" dirty="0" err="1">
                <a:solidFill>
                  <a:schemeClr val="bg1"/>
                </a:solidFill>
              </a:rPr>
              <a:t>It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therefore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becomes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desirable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that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approximate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practical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methods</a:t>
            </a:r>
            <a:r>
              <a:rPr lang="es-ES" sz="1800" b="1" i="1" dirty="0">
                <a:solidFill>
                  <a:schemeClr val="bg1"/>
                </a:solidFill>
              </a:rPr>
              <a:t> of </a:t>
            </a:r>
            <a:r>
              <a:rPr lang="es-ES" sz="1800" b="1" i="1" dirty="0" err="1">
                <a:solidFill>
                  <a:schemeClr val="bg1"/>
                </a:solidFill>
              </a:rPr>
              <a:t>applying</a:t>
            </a:r>
            <a:r>
              <a:rPr lang="es-ES" sz="1800" b="1" i="1" dirty="0">
                <a:solidFill>
                  <a:schemeClr val="bg1"/>
                </a:solidFill>
              </a:rPr>
              <a:t> quantum </a:t>
            </a:r>
            <a:r>
              <a:rPr lang="es-ES" sz="1800" b="1" i="1" dirty="0" err="1">
                <a:solidFill>
                  <a:schemeClr val="bg1"/>
                </a:solidFill>
              </a:rPr>
              <a:t>mechanics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should</a:t>
            </a:r>
            <a:r>
              <a:rPr lang="es-ES" sz="1800" b="1" i="1" dirty="0">
                <a:solidFill>
                  <a:schemeClr val="bg1"/>
                </a:solidFill>
              </a:rPr>
              <a:t> be </a:t>
            </a:r>
            <a:r>
              <a:rPr lang="es-ES" sz="1800" b="1" i="1" dirty="0" err="1">
                <a:solidFill>
                  <a:schemeClr val="bg1"/>
                </a:solidFill>
              </a:rPr>
              <a:t>developed</a:t>
            </a:r>
            <a:r>
              <a:rPr lang="es-ES" sz="1800" b="1" i="1" dirty="0">
                <a:solidFill>
                  <a:schemeClr val="bg1"/>
                </a:solidFill>
              </a:rPr>
              <a:t>, </a:t>
            </a:r>
            <a:r>
              <a:rPr lang="es-ES" sz="1800" b="1" i="1" dirty="0" err="1">
                <a:solidFill>
                  <a:schemeClr val="bg1"/>
                </a:solidFill>
              </a:rPr>
              <a:t>which</a:t>
            </a:r>
            <a:r>
              <a:rPr lang="es-ES" sz="1800" b="1" i="1" dirty="0">
                <a:solidFill>
                  <a:schemeClr val="bg1"/>
                </a:solidFill>
              </a:rPr>
              <a:t> can lead </a:t>
            </a:r>
            <a:r>
              <a:rPr lang="es-ES" sz="1800" b="1" i="1" dirty="0" err="1">
                <a:solidFill>
                  <a:schemeClr val="bg1"/>
                </a:solidFill>
              </a:rPr>
              <a:t>to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an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explanation</a:t>
            </a:r>
            <a:r>
              <a:rPr lang="es-ES" sz="1800" b="1" i="1" dirty="0">
                <a:solidFill>
                  <a:schemeClr val="bg1"/>
                </a:solidFill>
              </a:rPr>
              <a:t> of </a:t>
            </a:r>
            <a:r>
              <a:rPr lang="es-ES" sz="1800" b="1" i="1" dirty="0" err="1">
                <a:solidFill>
                  <a:schemeClr val="bg1"/>
                </a:solidFill>
              </a:rPr>
              <a:t>the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main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features</a:t>
            </a:r>
            <a:r>
              <a:rPr lang="es-ES" sz="1800" b="1" i="1" dirty="0">
                <a:solidFill>
                  <a:schemeClr val="bg1"/>
                </a:solidFill>
              </a:rPr>
              <a:t> of </a:t>
            </a:r>
            <a:r>
              <a:rPr lang="es-ES" sz="1800" b="1" i="1" dirty="0" err="1">
                <a:solidFill>
                  <a:schemeClr val="bg1"/>
                </a:solidFill>
              </a:rPr>
              <a:t>complex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atomic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systems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without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too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much</a:t>
            </a:r>
            <a:r>
              <a:rPr lang="es-ES" sz="1800" b="1" i="1" dirty="0">
                <a:solidFill>
                  <a:schemeClr val="bg1"/>
                </a:solidFill>
              </a:rPr>
              <a:t> </a:t>
            </a:r>
            <a:r>
              <a:rPr lang="es-ES" sz="1800" b="1" i="1" dirty="0" err="1">
                <a:solidFill>
                  <a:schemeClr val="bg1"/>
                </a:solidFill>
              </a:rPr>
              <a:t>computation</a:t>
            </a:r>
            <a:r>
              <a:rPr lang="es-ES" sz="1800" b="1" i="1" dirty="0">
                <a:solidFill>
                  <a:schemeClr val="bg1"/>
                </a:solidFill>
              </a:rPr>
              <a:t>.”</a:t>
            </a:r>
            <a:endParaRPr lang="es-ES" sz="1800" b="1" i="1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0888" y="5067315"/>
            <a:ext cx="7620000" cy="369164"/>
          </a:xfrm>
          <a:prstGeom prst="rect">
            <a:avLst/>
          </a:prstGeom>
          <a:noFill/>
        </p:spPr>
        <p:txBody>
          <a:bodyPr wrap="square" lIns="91275" tIns="45637" rIns="91275" bIns="45637" rtlCol="0">
            <a:spAutoFit/>
          </a:bodyPr>
          <a:lstStyle/>
          <a:p>
            <a:pPr algn="ctr"/>
            <a:r>
              <a:rPr lang="es-ES" sz="1800" b="1" dirty="0" err="1">
                <a:solidFill>
                  <a:srgbClr val="FFFF00"/>
                </a:solidFill>
              </a:rPr>
              <a:t>Goal</a:t>
            </a:r>
            <a:r>
              <a:rPr lang="es-ES" sz="1800" b="1" dirty="0">
                <a:solidFill>
                  <a:srgbClr val="FFFF00"/>
                </a:solidFill>
              </a:rPr>
              <a:t> of </a:t>
            </a:r>
            <a:r>
              <a:rPr lang="es-ES" sz="1800" b="1" dirty="0" err="1">
                <a:solidFill>
                  <a:srgbClr val="FFFF00"/>
                </a:solidFill>
              </a:rPr>
              <a:t>modern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atomic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simulations</a:t>
            </a:r>
            <a:r>
              <a:rPr lang="es-ES" sz="1800" b="1" dirty="0">
                <a:solidFill>
                  <a:srgbClr val="FFFF00"/>
                </a:solidFill>
              </a:rPr>
              <a:t>: </a:t>
            </a:r>
            <a:r>
              <a:rPr lang="es-ES" sz="1800" b="1" dirty="0" err="1">
                <a:solidFill>
                  <a:srgbClr val="FFFF00"/>
                </a:solidFill>
              </a:rPr>
              <a:t>implement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that</a:t>
            </a:r>
            <a:r>
              <a:rPr lang="es-ES" sz="1800" b="1" dirty="0">
                <a:solidFill>
                  <a:srgbClr val="FFFF00"/>
                </a:solidFill>
              </a:rPr>
              <a:t> </a:t>
            </a:r>
            <a:r>
              <a:rPr lang="es-ES" sz="1800" b="1" dirty="0" err="1">
                <a:solidFill>
                  <a:srgbClr val="FFFF00"/>
                </a:solidFill>
              </a:rPr>
              <a:t>dream</a:t>
            </a:r>
            <a:endParaRPr lang="es-ES" sz="1800" b="1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17918"/>
            <a:ext cx="1048782" cy="13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1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27"/>
            <a:ext cx="7239000" cy="9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 anchor="ctr"/>
          <a:lstStyle/>
          <a:p>
            <a:pPr defTabSz="815021"/>
            <a:r>
              <a:rPr lang="en-US" sz="2800" b="1" dirty="0">
                <a:solidFill>
                  <a:srgbClr val="FFFF00"/>
                </a:solidFill>
              </a:rPr>
              <a:t>The most important point:              analysis and </a:t>
            </a:r>
            <a:r>
              <a:rPr lang="en-US" sz="2800" b="1" dirty="0" err="1">
                <a:solidFill>
                  <a:srgbClr val="FFFF00"/>
                </a:solidFill>
              </a:rPr>
              <a:t>modelization</a:t>
            </a:r>
            <a:r>
              <a:rPr lang="en-US" sz="2800" b="1" dirty="0">
                <a:solidFill>
                  <a:srgbClr val="FFFF00"/>
                </a:solidFill>
              </a:rPr>
              <a:t> of  the results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544512" y="3638505"/>
            <a:ext cx="8066088" cy="1767237"/>
            <a:chOff x="544512" y="3638501"/>
            <a:chExt cx="8066088" cy="1767237"/>
          </a:xfrm>
        </p:grpSpPr>
        <p:sp>
          <p:nvSpPr>
            <p:cNvPr id="2" name="CuadroTexto 1"/>
            <p:cNvSpPr txBox="1"/>
            <p:nvPr/>
          </p:nvSpPr>
          <p:spPr>
            <a:xfrm>
              <a:off x="544512" y="3638501"/>
              <a:ext cx="8066088" cy="1200199"/>
            </a:xfrm>
            <a:prstGeom prst="rect">
              <a:avLst/>
            </a:prstGeom>
            <a:noFill/>
          </p:spPr>
          <p:txBody>
            <a:bodyPr wrap="square" lIns="91313" tIns="45656" rIns="91313" bIns="45656" rtlCol="0">
              <a:spAutoFit/>
            </a:bodyPr>
            <a:lstStyle/>
            <a:p>
              <a:pPr algn="ctr"/>
              <a:r>
                <a:rPr lang="es-ES" sz="1800" b="1" i="1" dirty="0">
                  <a:solidFill>
                    <a:schemeClr val="bg1"/>
                  </a:solidFill>
                </a:rPr>
                <a:t>“A simple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model</a:t>
              </a:r>
              <a:r>
                <a:rPr lang="es-ES" sz="1800" b="1" i="1" dirty="0">
                  <a:solidFill>
                    <a:schemeClr val="bg1"/>
                  </a:solidFill>
                </a:rPr>
                <a:t> can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shed</a:t>
              </a:r>
              <a:r>
                <a:rPr lang="es-ES" sz="1800" b="1" i="1" dirty="0">
                  <a:solidFill>
                    <a:schemeClr val="bg1"/>
                  </a:solidFill>
                </a:rPr>
                <a:t> more light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on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Nature’s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workings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than</a:t>
              </a:r>
              <a:r>
                <a:rPr lang="es-ES" sz="1800" b="1" i="1" dirty="0">
                  <a:solidFill>
                    <a:schemeClr val="bg1"/>
                  </a:solidFill>
                </a:rPr>
                <a:t> a series of “ab-initio”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calculations</a:t>
              </a:r>
              <a:r>
                <a:rPr lang="es-ES" sz="1800" b="1" i="1" dirty="0">
                  <a:solidFill>
                    <a:schemeClr val="bg1"/>
                  </a:solidFill>
                </a:rPr>
                <a:t> of individual cases,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which,even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if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correct</a:t>
              </a:r>
              <a:r>
                <a:rPr lang="es-ES" sz="1800" b="1" i="1" dirty="0">
                  <a:solidFill>
                    <a:schemeClr val="bg1"/>
                  </a:solidFill>
                </a:rPr>
                <a:t>, are so-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detailed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that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they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hide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reality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instead</a:t>
              </a:r>
              <a:r>
                <a:rPr lang="es-ES" sz="1800" b="1" i="1" dirty="0">
                  <a:solidFill>
                    <a:schemeClr val="bg1"/>
                  </a:solidFill>
                </a:rPr>
                <a:t> of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revealing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it</a:t>
              </a:r>
              <a:r>
                <a:rPr lang="es-ES" sz="1800" b="1" i="1" dirty="0">
                  <a:solidFill>
                    <a:schemeClr val="bg1"/>
                  </a:solidFill>
                </a:rPr>
                <a:t>… A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perfect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computation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simply</a:t>
              </a:r>
              <a:r>
                <a:rPr lang="es-ES" sz="1800" b="1" i="1" dirty="0">
                  <a:solidFill>
                    <a:schemeClr val="bg1"/>
                  </a:solidFill>
                </a:rPr>
                <a:t> reproduces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Nature</a:t>
              </a:r>
              <a:r>
                <a:rPr lang="es-ES" sz="1800" b="1" i="1" dirty="0">
                  <a:solidFill>
                    <a:schemeClr val="bg1"/>
                  </a:solidFill>
                </a:rPr>
                <a:t>,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it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does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not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explain</a:t>
              </a:r>
              <a:r>
                <a:rPr lang="es-ES" sz="1800" b="1" i="1" dirty="0">
                  <a:solidFill>
                    <a:schemeClr val="bg1"/>
                  </a:solidFill>
                </a:rPr>
                <a:t> </a:t>
              </a:r>
              <a:r>
                <a:rPr lang="es-ES" sz="1800" b="1" i="1" dirty="0" err="1">
                  <a:solidFill>
                    <a:schemeClr val="bg1"/>
                  </a:solidFill>
                </a:rPr>
                <a:t>it</a:t>
              </a:r>
              <a:r>
                <a:rPr lang="es-ES" sz="1800" b="1" i="1" dirty="0">
                  <a:solidFill>
                    <a:schemeClr val="bg1"/>
                  </a:solidFill>
                </a:rPr>
                <a:t>.”</a:t>
              </a:r>
              <a:endParaRPr lang="es-ES" sz="18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50888" y="5067313"/>
              <a:ext cx="7620000" cy="338425"/>
            </a:xfrm>
            <a:prstGeom prst="rect">
              <a:avLst/>
            </a:prstGeom>
            <a:noFill/>
          </p:spPr>
          <p:txBody>
            <a:bodyPr wrap="square" lIns="91313" tIns="45656" rIns="91313" bIns="45656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FFFF"/>
                  </a:solidFill>
                </a:rPr>
                <a:t>Philip W. Anderson</a:t>
              </a:r>
              <a:endParaRPr lang="es-ES" b="1" dirty="0">
                <a:solidFill>
                  <a:srgbClr val="00FFFF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319" y="174917"/>
            <a:ext cx="1290386" cy="12121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71600" y="1705703"/>
            <a:ext cx="6477000" cy="923162"/>
          </a:xfrm>
          <a:prstGeom prst="rect">
            <a:avLst/>
          </a:prstGeom>
          <a:noFill/>
        </p:spPr>
        <p:txBody>
          <a:bodyPr wrap="square" lIns="91275" tIns="45637" rIns="91275" bIns="45637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In a </a:t>
            </a:r>
            <a:r>
              <a:rPr lang="es-ES" sz="1800" b="1" dirty="0" err="1">
                <a:solidFill>
                  <a:schemeClr val="bg1"/>
                </a:solidFill>
              </a:rPr>
              <a:t>first-principles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simulations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what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have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ultimate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modeling</a:t>
            </a:r>
            <a:r>
              <a:rPr lang="es-ES" sz="1800" b="1" dirty="0">
                <a:solidFill>
                  <a:schemeClr val="bg1"/>
                </a:solidFill>
              </a:rPr>
              <a:t> of </a:t>
            </a:r>
            <a:r>
              <a:rPr lang="es-ES" sz="1800" b="1" dirty="0" err="1">
                <a:solidFill>
                  <a:schemeClr val="bg1"/>
                </a:solidFill>
              </a:rPr>
              <a:t>materials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whose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solution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requires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use of </a:t>
            </a:r>
            <a:r>
              <a:rPr lang="es-ES" sz="1800" b="1" dirty="0" err="1">
                <a:solidFill>
                  <a:schemeClr val="bg1"/>
                </a:solidFill>
              </a:rPr>
              <a:t>computers</a:t>
            </a:r>
            <a:r>
              <a:rPr lang="es-ES" sz="1800" b="1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219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6" y="16"/>
            <a:ext cx="8686869" cy="43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300" b="1">
                <a:solidFill>
                  <a:srgbClr val="FFFF00"/>
                </a:solidFill>
              </a:rPr>
              <a:t>Outline of the talk: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209693" y="1416883"/>
            <a:ext cx="8733002" cy="36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3926" tIns="36965" rIns="73926" bIns="369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schemeClr val="bg1"/>
                </a:solidFill>
              </a:rPr>
              <a:t>What is an atomistic simulation</a:t>
            </a:r>
          </a:p>
        </p:txBody>
      </p:sp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209693" y="2432877"/>
            <a:ext cx="8733002" cy="80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3926" tIns="36965" rIns="73926" bIns="369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schemeClr val="bg1"/>
                </a:solidFill>
              </a:rPr>
              <a:t>How to compute material properties from first-principles. </a:t>
            </a:r>
          </a:p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schemeClr val="bg1"/>
                </a:solidFill>
              </a:rPr>
              <a:t>Overview of approximations</a:t>
            </a:r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209693" y="4090656"/>
            <a:ext cx="8733002" cy="36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3926" tIns="36965" rIns="73926" bIns="369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schemeClr val="bg1"/>
                </a:solidFill>
              </a:rPr>
              <a:t>Examples of </a:t>
            </a:r>
            <a:r>
              <a:rPr lang="en-US" sz="1900" b="1" dirty="0" smtClean="0">
                <a:solidFill>
                  <a:schemeClr val="bg1"/>
                </a:solidFill>
              </a:rPr>
              <a:t>realistic simulations</a:t>
            </a:r>
            <a:endParaRPr lang="en-US" sz="1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" y="-38097"/>
            <a:ext cx="8686869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What is a Computer Simulation?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876306"/>
            <a:ext cx="7848600" cy="64629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By</a:t>
            </a:r>
            <a:r>
              <a:rPr lang="es-ES" sz="1800" b="1" dirty="0">
                <a:solidFill>
                  <a:schemeClr val="bg1"/>
                </a:solidFill>
              </a:rPr>
              <a:t> “</a:t>
            </a:r>
            <a:r>
              <a:rPr lang="es-ES" sz="1800" b="1" dirty="0" err="1">
                <a:solidFill>
                  <a:schemeClr val="bg1"/>
                </a:solidFill>
              </a:rPr>
              <a:t>computer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simulation</a:t>
            </a:r>
            <a:r>
              <a:rPr lang="es-ES" sz="1800" b="1" dirty="0">
                <a:solidFill>
                  <a:schemeClr val="bg1"/>
                </a:solidFill>
              </a:rPr>
              <a:t>” </a:t>
            </a:r>
            <a:r>
              <a:rPr lang="es-ES" sz="1800" b="1" dirty="0" err="1">
                <a:solidFill>
                  <a:schemeClr val="bg1"/>
                </a:solidFill>
              </a:rPr>
              <a:t>we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understand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00FFFF"/>
                </a:solidFill>
              </a:rPr>
              <a:t>use of a </a:t>
            </a:r>
            <a:r>
              <a:rPr lang="es-ES" sz="1800" b="1" dirty="0" err="1">
                <a:solidFill>
                  <a:srgbClr val="00FFFF"/>
                </a:solidFill>
              </a:rPr>
              <a:t>computer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00FFFF"/>
                </a:solidFill>
              </a:rPr>
              <a:t>“</a:t>
            </a:r>
            <a:r>
              <a:rPr lang="es-ES" sz="1800" b="1" dirty="0" err="1">
                <a:solidFill>
                  <a:srgbClr val="00FFFF"/>
                </a:solidFill>
              </a:rPr>
              <a:t>solve</a:t>
            </a:r>
            <a:r>
              <a:rPr lang="es-ES" sz="1800" b="1" dirty="0">
                <a:solidFill>
                  <a:srgbClr val="00FFFF"/>
                </a:solidFill>
              </a:rPr>
              <a:t>” </a:t>
            </a:r>
            <a:r>
              <a:rPr lang="es-ES" sz="1800" b="1" dirty="0" err="1">
                <a:solidFill>
                  <a:srgbClr val="00FFFF"/>
                </a:solidFill>
              </a:rPr>
              <a:t>numerically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equations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govern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certain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process</a:t>
            </a:r>
            <a:r>
              <a:rPr lang="es-ES" sz="1800" b="1" dirty="0">
                <a:solidFill>
                  <a:schemeClr val="bg1"/>
                </a:solidFill>
              </a:rPr>
              <a:t>.  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152400" y="1866901"/>
            <a:ext cx="8686800" cy="3505200"/>
            <a:chOff x="152400" y="1866900"/>
            <a:chExt cx="8686800" cy="3505200"/>
          </a:xfrm>
        </p:grpSpPr>
        <p:sp>
          <p:nvSpPr>
            <p:cNvPr id="7" name="CuadroTexto 6"/>
            <p:cNvSpPr txBox="1"/>
            <p:nvPr/>
          </p:nvSpPr>
          <p:spPr>
            <a:xfrm>
              <a:off x="228600" y="1866900"/>
              <a:ext cx="784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err="1">
                  <a:solidFill>
                    <a:schemeClr val="bg1"/>
                  </a:solidFill>
                </a:rPr>
                <a:t>Simulations</a:t>
              </a:r>
              <a:r>
                <a:rPr lang="es-ES" sz="1800" b="1" dirty="0">
                  <a:solidFill>
                    <a:schemeClr val="bg1"/>
                  </a:solidFill>
                </a:rPr>
                <a:t> are </a:t>
              </a:r>
              <a:r>
                <a:rPr lang="es-ES" sz="1800" b="1" dirty="0" err="1">
                  <a:solidFill>
                    <a:srgbClr val="00FFFF"/>
                  </a:solidFill>
                </a:rPr>
                <a:t>present</a:t>
              </a:r>
              <a:r>
                <a:rPr lang="es-ES" sz="1800" b="1" dirty="0">
                  <a:solidFill>
                    <a:srgbClr val="00FFFF"/>
                  </a:solidFill>
                </a:rPr>
                <a:t> in </a:t>
              </a:r>
              <a:r>
                <a:rPr lang="es-ES" sz="1800" b="1" dirty="0" err="1">
                  <a:solidFill>
                    <a:srgbClr val="00FFFF"/>
                  </a:solidFill>
                </a:rPr>
                <a:t>every</a:t>
              </a:r>
              <a:r>
                <a:rPr lang="es-ES" sz="1800" b="1" dirty="0">
                  <a:solidFill>
                    <a:srgbClr val="00FFFF"/>
                  </a:solidFill>
                </a:rPr>
                <a:t> </a:t>
              </a:r>
              <a:r>
                <a:rPr lang="es-ES" sz="1800" b="1" dirty="0" err="1">
                  <a:solidFill>
                    <a:srgbClr val="00FFFF"/>
                  </a:solidFill>
                </a:rPr>
                <a:t>branch</a:t>
              </a:r>
              <a:r>
                <a:rPr lang="es-ES" sz="1800" b="1" dirty="0">
                  <a:solidFill>
                    <a:srgbClr val="00FFFF"/>
                  </a:solidFill>
                </a:rPr>
                <a:t> of </a:t>
              </a:r>
              <a:r>
                <a:rPr lang="es-ES" sz="1800" b="1" dirty="0" err="1">
                  <a:solidFill>
                    <a:srgbClr val="00FFFF"/>
                  </a:solidFill>
                </a:rPr>
                <a:t>science</a:t>
              </a:r>
              <a:r>
                <a:rPr lang="es-ES" sz="1800" b="1" dirty="0">
                  <a:solidFill>
                    <a:srgbClr val="00FFFF"/>
                  </a:solidFill>
                </a:rPr>
                <a:t>,</a:t>
              </a:r>
              <a:r>
                <a:rPr lang="es-ES" sz="1800" b="1" dirty="0">
                  <a:solidFill>
                    <a:schemeClr val="bg1"/>
                  </a:solidFill>
                </a:rPr>
                <a:t> and </a:t>
              </a:r>
              <a:r>
                <a:rPr lang="es-ES" sz="1800" b="1" dirty="0" err="1">
                  <a:solidFill>
                    <a:schemeClr val="bg1"/>
                  </a:solidFill>
                </a:rPr>
                <a:t>even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increasingly</a:t>
              </a:r>
              <a:r>
                <a:rPr lang="es-ES" sz="1800" b="1" dirty="0">
                  <a:solidFill>
                    <a:schemeClr val="bg1"/>
                  </a:solidFill>
                </a:rPr>
                <a:t> in </a:t>
              </a:r>
              <a:r>
                <a:rPr lang="es-ES" sz="1800" b="1" dirty="0" err="1">
                  <a:solidFill>
                    <a:schemeClr val="bg1"/>
                  </a:solidFill>
                </a:rPr>
                <a:t>every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day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life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7004" y="3489985"/>
              <a:ext cx="2315996" cy="165351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324600" y="2976146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FFFF"/>
                  </a:solidFill>
                </a:rPr>
                <a:t>Finances</a:t>
              </a:r>
              <a:endParaRPr lang="es-ES" b="1" dirty="0">
                <a:solidFill>
                  <a:srgbClr val="00FFFF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04800" y="3009900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00FFFF"/>
                  </a:solidFill>
                </a:rPr>
                <a:t>Weather</a:t>
              </a:r>
              <a:r>
                <a:rPr lang="es-ES" b="1" dirty="0" smtClean="0">
                  <a:solidFill>
                    <a:srgbClr val="00FFFF"/>
                  </a:solidFill>
                </a:rPr>
                <a:t> </a:t>
              </a:r>
              <a:r>
                <a:rPr lang="es-ES" b="1" dirty="0" err="1" smtClean="0">
                  <a:solidFill>
                    <a:srgbClr val="00FFFF"/>
                  </a:solidFill>
                </a:rPr>
                <a:t>forecast</a:t>
              </a:r>
              <a:endParaRPr lang="es-ES" b="1" dirty="0">
                <a:solidFill>
                  <a:srgbClr val="00FFFF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276600" y="3009900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FFFF"/>
                  </a:solidFill>
                </a:rPr>
                <a:t>Flight </a:t>
              </a:r>
              <a:r>
                <a:rPr lang="es-ES" b="1" dirty="0" err="1" smtClean="0">
                  <a:solidFill>
                    <a:srgbClr val="00FFFF"/>
                  </a:solidFill>
                </a:rPr>
                <a:t>simulations</a:t>
              </a:r>
              <a:endParaRPr lang="es-ES" b="1" dirty="0">
                <a:solidFill>
                  <a:srgbClr val="00FFFF"/>
                </a:solidFill>
              </a:endParaRPr>
            </a:p>
          </p:txBody>
        </p:sp>
        <p:pic>
          <p:nvPicPr>
            <p:cNvPr id="11" name="Imagen 10" descr="SimulationGeneral-Alberto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467100"/>
              <a:ext cx="2749744" cy="181292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4168" y="3508531"/>
              <a:ext cx="2482964" cy="1863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035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" y="-38097"/>
            <a:ext cx="8686869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What is a Computer Simulation?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876306"/>
            <a:ext cx="7848600" cy="64629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By</a:t>
            </a:r>
            <a:r>
              <a:rPr lang="es-ES" sz="1800" b="1" dirty="0">
                <a:solidFill>
                  <a:schemeClr val="bg1"/>
                </a:solidFill>
              </a:rPr>
              <a:t> “</a:t>
            </a:r>
            <a:r>
              <a:rPr lang="es-ES" sz="1800" b="1" dirty="0" err="1">
                <a:solidFill>
                  <a:schemeClr val="bg1"/>
                </a:solidFill>
              </a:rPr>
              <a:t>computer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simulation</a:t>
            </a:r>
            <a:r>
              <a:rPr lang="es-ES" sz="1800" b="1" dirty="0">
                <a:solidFill>
                  <a:schemeClr val="bg1"/>
                </a:solidFill>
              </a:rPr>
              <a:t>” </a:t>
            </a:r>
            <a:r>
              <a:rPr lang="es-ES" sz="1800" b="1" dirty="0" err="1">
                <a:solidFill>
                  <a:schemeClr val="bg1"/>
                </a:solidFill>
              </a:rPr>
              <a:t>we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understand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00FFFF"/>
                </a:solidFill>
              </a:rPr>
              <a:t>use of a </a:t>
            </a:r>
            <a:r>
              <a:rPr lang="es-ES" sz="1800" b="1" dirty="0" err="1">
                <a:solidFill>
                  <a:srgbClr val="00FFFF"/>
                </a:solidFill>
              </a:rPr>
              <a:t>computer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00FFFF"/>
                </a:solidFill>
              </a:rPr>
              <a:t>“</a:t>
            </a:r>
            <a:r>
              <a:rPr lang="es-ES" sz="1800" b="1" dirty="0" err="1">
                <a:solidFill>
                  <a:srgbClr val="00FFFF"/>
                </a:solidFill>
              </a:rPr>
              <a:t>solve</a:t>
            </a:r>
            <a:r>
              <a:rPr lang="es-ES" sz="1800" b="1" dirty="0">
                <a:solidFill>
                  <a:srgbClr val="00FFFF"/>
                </a:solidFill>
              </a:rPr>
              <a:t>” </a:t>
            </a:r>
            <a:r>
              <a:rPr lang="es-ES" sz="1800" b="1" dirty="0" err="1">
                <a:solidFill>
                  <a:srgbClr val="00FFFF"/>
                </a:solidFill>
              </a:rPr>
              <a:t>numerically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equations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govern</a:t>
            </a:r>
            <a:r>
              <a:rPr lang="es-ES" sz="1800" b="1" dirty="0">
                <a:solidFill>
                  <a:schemeClr val="bg1"/>
                </a:solidFill>
              </a:rPr>
              <a:t> a </a:t>
            </a:r>
            <a:r>
              <a:rPr lang="es-ES" sz="1800" b="1" dirty="0" err="1">
                <a:solidFill>
                  <a:schemeClr val="bg1"/>
                </a:solidFill>
              </a:rPr>
              <a:t>certain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process</a:t>
            </a:r>
            <a:r>
              <a:rPr lang="es-ES" sz="1800" b="1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8600" y="1866907"/>
            <a:ext cx="7848600" cy="64629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Simulations</a:t>
            </a:r>
            <a:r>
              <a:rPr lang="es-ES" sz="1800" b="1" dirty="0">
                <a:solidFill>
                  <a:schemeClr val="bg1"/>
                </a:solidFill>
              </a:rPr>
              <a:t> are </a:t>
            </a:r>
            <a:r>
              <a:rPr lang="es-ES" sz="1800" b="1" dirty="0" err="1">
                <a:solidFill>
                  <a:srgbClr val="00FFFF"/>
                </a:solidFill>
              </a:rPr>
              <a:t>present</a:t>
            </a:r>
            <a:r>
              <a:rPr lang="es-ES" sz="1800" b="1" dirty="0">
                <a:solidFill>
                  <a:srgbClr val="00FFFF"/>
                </a:solidFill>
              </a:rPr>
              <a:t> in </a:t>
            </a:r>
            <a:r>
              <a:rPr lang="es-ES" sz="1800" b="1" dirty="0" err="1">
                <a:solidFill>
                  <a:srgbClr val="00FFFF"/>
                </a:solidFill>
              </a:rPr>
              <a:t>every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branch</a:t>
            </a:r>
            <a:r>
              <a:rPr lang="es-ES" sz="1800" b="1" dirty="0">
                <a:solidFill>
                  <a:srgbClr val="00FFFF"/>
                </a:solidFill>
              </a:rPr>
              <a:t> of </a:t>
            </a:r>
            <a:r>
              <a:rPr lang="es-ES" sz="1800" b="1" dirty="0" err="1">
                <a:solidFill>
                  <a:srgbClr val="00FFFF"/>
                </a:solidFill>
              </a:rPr>
              <a:t>science</a:t>
            </a:r>
            <a:r>
              <a:rPr lang="es-ES" sz="1800" b="1" dirty="0">
                <a:solidFill>
                  <a:srgbClr val="00FFFF"/>
                </a:solidFill>
              </a:rPr>
              <a:t>, </a:t>
            </a:r>
            <a:r>
              <a:rPr lang="es-ES" sz="1800" b="1" dirty="0">
                <a:solidFill>
                  <a:schemeClr val="bg1"/>
                </a:solidFill>
              </a:rPr>
              <a:t>and </a:t>
            </a:r>
            <a:r>
              <a:rPr lang="es-ES" sz="1800" b="1" dirty="0" err="1">
                <a:solidFill>
                  <a:schemeClr val="bg1"/>
                </a:solidFill>
              </a:rPr>
              <a:t>even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increasingly</a:t>
            </a:r>
            <a:r>
              <a:rPr lang="es-ES" sz="1800" b="1" dirty="0">
                <a:solidFill>
                  <a:schemeClr val="bg1"/>
                </a:solidFill>
              </a:rPr>
              <a:t> in </a:t>
            </a:r>
            <a:r>
              <a:rPr lang="es-ES" sz="1800" b="1" dirty="0" err="1">
                <a:solidFill>
                  <a:schemeClr val="bg1"/>
                </a:solidFill>
              </a:rPr>
              <a:t>every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day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life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8600" y="2933704"/>
            <a:ext cx="7848600" cy="1200290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Simulations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00FFFF"/>
                </a:solidFill>
              </a:rPr>
              <a:t>in </a:t>
            </a:r>
            <a:r>
              <a:rPr lang="es-ES" sz="1800" b="1" dirty="0" err="1">
                <a:solidFill>
                  <a:srgbClr val="00FFFF"/>
                </a:solidFill>
              </a:rPr>
              <a:t>materials</a:t>
            </a:r>
            <a:r>
              <a:rPr lang="es-ES" sz="1800" b="1" dirty="0">
                <a:solidFill>
                  <a:schemeClr val="bg1"/>
                </a:solidFill>
              </a:rPr>
              <a:t>: </a:t>
            </a:r>
            <a:r>
              <a:rPr lang="es-ES" sz="1800" b="1" dirty="0" err="1">
                <a:solidFill>
                  <a:schemeClr val="bg1"/>
                </a:solidFill>
              </a:rPr>
              <a:t>study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way</a:t>
            </a:r>
            <a:r>
              <a:rPr lang="es-ES" sz="1800" b="1" dirty="0">
                <a:solidFill>
                  <a:schemeClr val="bg1"/>
                </a:solidFill>
              </a:rPr>
              <a:t> in </a:t>
            </a:r>
            <a:r>
              <a:rPr lang="es-ES" sz="1800" b="1" dirty="0" err="1">
                <a:solidFill>
                  <a:schemeClr val="bg1"/>
                </a:solidFill>
              </a:rPr>
              <a:t>which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00FFFF"/>
                </a:solidFill>
              </a:rPr>
              <a:t>blocks 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build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material </a:t>
            </a:r>
            <a:r>
              <a:rPr lang="es-ES" sz="1800" b="1" dirty="0" err="1">
                <a:solidFill>
                  <a:srgbClr val="00FFFF"/>
                </a:solidFill>
              </a:rPr>
              <a:t>interact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with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one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another</a:t>
            </a:r>
            <a:r>
              <a:rPr lang="es-ES" sz="1800" b="1" dirty="0">
                <a:solidFill>
                  <a:srgbClr val="00FFFF"/>
                </a:solidFill>
              </a:rPr>
              <a:t>  and </a:t>
            </a:r>
            <a:r>
              <a:rPr lang="es-ES" sz="1800" b="1" dirty="0" err="1">
                <a:solidFill>
                  <a:srgbClr val="00FFFF"/>
                </a:solidFill>
              </a:rPr>
              <a:t>with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the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environment</a:t>
            </a:r>
            <a:r>
              <a:rPr lang="es-ES" sz="1800" b="1" dirty="0">
                <a:solidFill>
                  <a:srgbClr val="00FFFF"/>
                </a:solidFill>
              </a:rPr>
              <a:t>, </a:t>
            </a:r>
            <a:r>
              <a:rPr lang="es-ES" sz="1800" b="1" dirty="0">
                <a:solidFill>
                  <a:schemeClr val="bg1"/>
                </a:solidFill>
              </a:rPr>
              <a:t>and determine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internal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structure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dynamic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processes</a:t>
            </a:r>
            <a:r>
              <a:rPr lang="es-ES" sz="1800" b="1" dirty="0">
                <a:solidFill>
                  <a:schemeClr val="bg1"/>
                </a:solidFill>
              </a:rPr>
              <a:t> and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response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external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factors</a:t>
            </a:r>
            <a:r>
              <a:rPr lang="es-ES" sz="1800" b="1" dirty="0">
                <a:solidFill>
                  <a:schemeClr val="bg1"/>
                </a:solidFill>
              </a:rPr>
              <a:t>  (</a:t>
            </a:r>
            <a:r>
              <a:rPr lang="es-ES" sz="1800" b="1" dirty="0" err="1">
                <a:solidFill>
                  <a:schemeClr val="bg1"/>
                </a:solidFill>
              </a:rPr>
              <a:t>pressure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temperature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radiation</a:t>
            </a:r>
            <a:r>
              <a:rPr lang="es-ES" sz="1800" b="1" dirty="0">
                <a:solidFill>
                  <a:schemeClr val="bg1"/>
                </a:solidFill>
              </a:rPr>
              <a:t>, etc.) </a:t>
            </a:r>
          </a:p>
        </p:txBody>
      </p:sp>
    </p:spTree>
    <p:extLst>
      <p:ext uri="{BB962C8B-B14F-4D97-AF65-F5344CB8AC3E}">
        <p14:creationId xmlns:p14="http://schemas.microsoft.com/office/powerpoint/2010/main" val="11737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" y="-38097"/>
            <a:ext cx="8686869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Why are simulations interesting?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876306"/>
            <a:ext cx="7848600" cy="64629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Simulations</a:t>
            </a:r>
            <a:r>
              <a:rPr lang="es-ES" sz="1800" b="1" dirty="0">
                <a:solidFill>
                  <a:schemeClr val="bg1"/>
                </a:solidFill>
              </a:rPr>
              <a:t> are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only</a:t>
            </a:r>
            <a:r>
              <a:rPr lang="es-ES" sz="1800" b="1" dirty="0">
                <a:solidFill>
                  <a:srgbClr val="00FFFF"/>
                </a:solidFill>
              </a:rPr>
              <a:t> general </a:t>
            </a:r>
            <a:r>
              <a:rPr lang="es-ES" sz="1800" b="1" dirty="0" err="1">
                <a:solidFill>
                  <a:srgbClr val="00FFFF"/>
                </a:solidFill>
              </a:rPr>
              <a:t>method</a:t>
            </a:r>
            <a:r>
              <a:rPr lang="es-ES" sz="1800" b="1" dirty="0">
                <a:solidFill>
                  <a:schemeClr val="bg1"/>
                </a:solidFill>
              </a:rPr>
              <a:t> 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solve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models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describing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many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particles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interacting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among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themselves</a:t>
            </a:r>
            <a:r>
              <a:rPr lang="es-ES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8600" y="1866907"/>
            <a:ext cx="7848600" cy="64629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00FFFF"/>
                </a:solidFill>
              </a:rPr>
              <a:t>Experiments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>
                <a:solidFill>
                  <a:schemeClr val="bg1"/>
                </a:solidFill>
              </a:rPr>
              <a:t>are </a:t>
            </a:r>
            <a:r>
              <a:rPr lang="es-ES" sz="1800" b="1" dirty="0" err="1">
                <a:solidFill>
                  <a:schemeClr val="bg1"/>
                </a:solidFill>
              </a:rPr>
              <a:t>sometimes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limited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>
                <a:solidFill>
                  <a:schemeClr val="bg1"/>
                </a:solidFill>
              </a:rPr>
              <a:t>(control of </a:t>
            </a:r>
            <a:r>
              <a:rPr lang="es-ES" sz="1800" b="1" dirty="0" err="1">
                <a:solidFill>
                  <a:schemeClr val="bg1"/>
                </a:solidFill>
              </a:rPr>
              <a:t>conditions</a:t>
            </a:r>
            <a:r>
              <a:rPr lang="es-ES" sz="1800" b="1" dirty="0">
                <a:solidFill>
                  <a:schemeClr val="bg1"/>
                </a:solidFill>
              </a:rPr>
              <a:t>, data </a:t>
            </a:r>
            <a:r>
              <a:rPr lang="es-ES" sz="1800" b="1" dirty="0" err="1">
                <a:solidFill>
                  <a:schemeClr val="bg1"/>
                </a:solidFill>
              </a:rPr>
              <a:t>acquisition</a:t>
            </a:r>
            <a:r>
              <a:rPr lang="es-ES" sz="1800" b="1" dirty="0">
                <a:solidFill>
                  <a:schemeClr val="bg1"/>
                </a:solidFill>
              </a:rPr>
              <a:t>, </a:t>
            </a:r>
            <a:r>
              <a:rPr lang="es-ES" sz="1800" b="1" dirty="0" err="1">
                <a:solidFill>
                  <a:schemeClr val="bg1"/>
                </a:solidFill>
              </a:rPr>
              <a:t>interpretation</a:t>
            </a:r>
            <a:r>
              <a:rPr lang="es-ES" sz="1800" b="1" dirty="0">
                <a:solidFill>
                  <a:schemeClr val="bg1"/>
                </a:solidFill>
              </a:rPr>
              <a:t>,…) and </a:t>
            </a:r>
            <a:r>
              <a:rPr lang="es-ES" sz="1800" b="1" dirty="0" err="1">
                <a:solidFill>
                  <a:schemeClr val="bg1"/>
                </a:solidFill>
              </a:rPr>
              <a:t>generally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expensive</a:t>
            </a:r>
            <a:endParaRPr lang="es-ES" sz="1800" b="1" dirty="0">
              <a:solidFill>
                <a:srgbClr val="00FFFF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8602" y="2857505"/>
            <a:ext cx="6781800" cy="64629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chemeClr val="bg1"/>
                </a:solidFill>
              </a:rPr>
              <a:t>Simulations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scale</a:t>
            </a:r>
            <a:r>
              <a:rPr lang="es-ES" sz="1800" b="1" dirty="0">
                <a:solidFill>
                  <a:srgbClr val="00FFFF"/>
                </a:solidFill>
              </a:rPr>
              <a:t> up </a:t>
            </a:r>
            <a:r>
              <a:rPr lang="es-ES" sz="1800" b="1" dirty="0" err="1">
                <a:solidFill>
                  <a:schemeClr val="bg1"/>
                </a:solidFill>
              </a:rPr>
              <a:t>with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the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increase</a:t>
            </a:r>
            <a:r>
              <a:rPr lang="es-ES" sz="1800" b="1" dirty="0">
                <a:solidFill>
                  <a:schemeClr val="bg1"/>
                </a:solidFill>
              </a:rPr>
              <a:t> of </a:t>
            </a:r>
            <a:r>
              <a:rPr lang="es-ES" sz="1800" b="1" dirty="0" err="1">
                <a:solidFill>
                  <a:srgbClr val="00FFFF"/>
                </a:solidFill>
              </a:rPr>
              <a:t>computer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power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>
                <a:solidFill>
                  <a:schemeClr val="bg1"/>
                </a:solidFill>
              </a:rPr>
              <a:t>(</a:t>
            </a:r>
            <a:r>
              <a:rPr lang="es-ES" sz="1800" b="1" dirty="0" err="1">
                <a:solidFill>
                  <a:schemeClr val="bg1"/>
                </a:solidFill>
              </a:rPr>
              <a:t>that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roughly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doubles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every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year</a:t>
            </a:r>
            <a:r>
              <a:rPr lang="es-ES" sz="1800" b="1" dirty="0">
                <a:solidFill>
                  <a:schemeClr val="bg1"/>
                </a:solidFill>
              </a:rPr>
              <a:t>!!)</a:t>
            </a:r>
          </a:p>
        </p:txBody>
      </p:sp>
    </p:spTree>
    <p:extLst>
      <p:ext uri="{BB962C8B-B14F-4D97-AF65-F5344CB8AC3E}">
        <p14:creationId xmlns:p14="http://schemas.microsoft.com/office/powerpoint/2010/main" val="161569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" y="-38097"/>
            <a:ext cx="8686869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Why are simulations interesting?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876300"/>
            <a:ext cx="78486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00FFFF"/>
                </a:solidFill>
              </a:rPr>
              <a:t>Alternative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to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approximate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solutions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models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00FFFF"/>
                </a:solidFill>
              </a:rPr>
              <a:t>(</a:t>
            </a:r>
            <a:r>
              <a:rPr lang="es-ES" sz="1800" b="1" dirty="0" err="1">
                <a:solidFill>
                  <a:srgbClr val="00FFFF"/>
                </a:solidFill>
              </a:rPr>
              <a:t>traditional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theory</a:t>
            </a:r>
            <a:r>
              <a:rPr lang="es-ES" sz="1800" b="1" dirty="0">
                <a:solidFill>
                  <a:srgbClr val="00FFFF"/>
                </a:solidFill>
              </a:rPr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8600" y="1866901"/>
            <a:ext cx="78486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00FFFF"/>
                </a:solidFill>
              </a:rPr>
              <a:t>Complement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>
                <a:solidFill>
                  <a:schemeClr val="bg1"/>
                </a:solidFill>
              </a:rPr>
              <a:t>and </a:t>
            </a:r>
            <a:r>
              <a:rPr lang="es-ES" sz="1800" b="1" dirty="0" err="1">
                <a:solidFill>
                  <a:srgbClr val="00FFFF"/>
                </a:solidFill>
              </a:rPr>
              <a:t>alternative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00FFFF"/>
                </a:solidFill>
              </a:rPr>
              <a:t>experimental </a:t>
            </a:r>
            <a:r>
              <a:rPr lang="es-ES" sz="1800" b="1" dirty="0" err="1">
                <a:solidFill>
                  <a:srgbClr val="00FFFF"/>
                </a:solidFill>
              </a:rPr>
              <a:t>research</a:t>
            </a:r>
            <a:endParaRPr lang="es-ES" sz="1800" b="1" dirty="0">
              <a:solidFill>
                <a:srgbClr val="00FFFF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304801" y="2324100"/>
            <a:ext cx="5791200" cy="3276600"/>
            <a:chOff x="304800" y="2324100"/>
            <a:chExt cx="5791200" cy="3276600"/>
          </a:xfrm>
        </p:grpSpPr>
        <p:sp>
          <p:nvSpPr>
            <p:cNvPr id="15" name="CuadroTexto 14"/>
            <p:cNvSpPr txBox="1"/>
            <p:nvPr/>
          </p:nvSpPr>
          <p:spPr>
            <a:xfrm>
              <a:off x="3352800" y="52313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rgbClr val="00FFFF"/>
                  </a:solidFill>
                </a:rPr>
                <a:t>Theory</a:t>
              </a:r>
              <a:endParaRPr lang="es-ES" sz="1800" b="1" dirty="0">
                <a:solidFill>
                  <a:srgbClr val="00FFFF"/>
                </a:solidFill>
              </a:endParaRPr>
            </a:p>
          </p:txBody>
        </p:sp>
        <p:pic>
          <p:nvPicPr>
            <p:cNvPr id="2" name="Imagen 1" descr="SimulationGeneral-Albert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2971346"/>
              <a:ext cx="2537762" cy="2172154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4648200" y="52197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rgbClr val="00FFFF"/>
                  </a:solidFill>
                </a:rPr>
                <a:t>Experiment</a:t>
              </a:r>
              <a:endParaRPr lang="es-ES" sz="1800" b="1" dirty="0">
                <a:solidFill>
                  <a:srgbClr val="00FFFF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276600" y="23241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rgbClr val="FF0000"/>
                  </a:solidFill>
                </a:rPr>
                <a:t>First-principles</a:t>
              </a:r>
              <a:r>
                <a:rPr lang="es-ES" sz="1800" b="1" dirty="0">
                  <a:solidFill>
                    <a:srgbClr val="FF0000"/>
                  </a:solidFill>
                </a:rPr>
                <a:t> </a:t>
              </a:r>
              <a:r>
                <a:rPr lang="es-ES" sz="1800" b="1" dirty="0" err="1">
                  <a:solidFill>
                    <a:srgbClr val="FF0000"/>
                  </a:solidFill>
                </a:rPr>
                <a:t>simulations</a:t>
              </a:r>
              <a:endParaRPr lang="es-ES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04800" y="36957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chemeClr val="bg1"/>
                  </a:solidFill>
                </a:rPr>
                <a:t>The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Torii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metaphore</a:t>
              </a:r>
              <a:endParaRPr lang="es-ES" sz="1800" b="1" dirty="0">
                <a:solidFill>
                  <a:schemeClr val="bg1"/>
                </a:solidFill>
              </a:endParaRPr>
            </a:p>
            <a:p>
              <a:pPr algn="ctr"/>
              <a:r>
                <a:rPr lang="es-ES" sz="1800" b="1" dirty="0">
                  <a:solidFill>
                    <a:schemeClr val="bg1"/>
                  </a:solidFill>
                </a:rPr>
                <a:t>(Prof. H. </a:t>
              </a:r>
              <a:r>
                <a:rPr lang="es-ES" sz="1800" b="1" dirty="0" err="1">
                  <a:solidFill>
                    <a:schemeClr val="bg1"/>
                  </a:solidFill>
                </a:rPr>
                <a:t>Nakamura</a:t>
              </a:r>
              <a:r>
                <a:rPr lang="es-ES" sz="1800" b="1" dirty="0">
                  <a:solidFill>
                    <a:schemeClr val="bg1"/>
                  </a:solidFill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85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" y="-38097"/>
            <a:ext cx="8686869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Why are simulations interesting?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876300"/>
            <a:ext cx="78486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00FFFF"/>
                </a:solidFill>
              </a:rPr>
              <a:t>Alternative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to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approximate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solutions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for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models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00FFFF"/>
                </a:solidFill>
              </a:rPr>
              <a:t>(</a:t>
            </a:r>
            <a:r>
              <a:rPr lang="es-ES" sz="1800" b="1" dirty="0" err="1">
                <a:solidFill>
                  <a:srgbClr val="00FFFF"/>
                </a:solidFill>
              </a:rPr>
              <a:t>traditional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theory</a:t>
            </a:r>
            <a:r>
              <a:rPr lang="es-ES" sz="1800" b="1" dirty="0">
                <a:solidFill>
                  <a:srgbClr val="00FFFF"/>
                </a:solidFill>
              </a:rPr>
              <a:t>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8600" y="1866901"/>
            <a:ext cx="78486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 err="1">
                <a:solidFill>
                  <a:srgbClr val="00FFFF"/>
                </a:solidFill>
              </a:rPr>
              <a:t>Complement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>
                <a:solidFill>
                  <a:schemeClr val="bg1"/>
                </a:solidFill>
              </a:rPr>
              <a:t>and </a:t>
            </a:r>
            <a:r>
              <a:rPr lang="es-ES" sz="1800" b="1" dirty="0" err="1">
                <a:solidFill>
                  <a:srgbClr val="00FFFF"/>
                </a:solidFill>
              </a:rPr>
              <a:t>alternative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chemeClr val="bg1"/>
                </a:solidFill>
              </a:rPr>
              <a:t>to</a:t>
            </a:r>
            <a:r>
              <a:rPr lang="es-ES" sz="1800" b="1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rgbClr val="00FFFF"/>
                </a:solidFill>
              </a:rPr>
              <a:t>experimental </a:t>
            </a:r>
            <a:r>
              <a:rPr lang="es-ES" sz="1800" b="1" dirty="0" err="1">
                <a:solidFill>
                  <a:srgbClr val="00FFFF"/>
                </a:solidFill>
              </a:rPr>
              <a:t>research</a:t>
            </a:r>
            <a:endParaRPr lang="es-ES" sz="1800" b="1" dirty="0">
              <a:solidFill>
                <a:srgbClr val="00FFFF"/>
              </a:solidFill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228600" y="2857500"/>
            <a:ext cx="7924800" cy="2667000"/>
            <a:chOff x="228600" y="2857500"/>
            <a:chExt cx="7924800" cy="2667000"/>
          </a:xfrm>
        </p:grpSpPr>
        <p:sp>
          <p:nvSpPr>
            <p:cNvPr id="11" name="CuadroTexto 10"/>
            <p:cNvSpPr txBox="1"/>
            <p:nvPr/>
          </p:nvSpPr>
          <p:spPr>
            <a:xfrm>
              <a:off x="228600" y="2857500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err="1">
                  <a:solidFill>
                    <a:srgbClr val="00FFFF"/>
                  </a:solidFill>
                </a:rPr>
                <a:t>Increasing</a:t>
              </a:r>
              <a:r>
                <a:rPr lang="es-ES" sz="1800" b="1" dirty="0">
                  <a:solidFill>
                    <a:srgbClr val="00FFFF"/>
                  </a:solidFill>
                </a:rPr>
                <a:t> </a:t>
              </a:r>
              <a:r>
                <a:rPr lang="es-ES" sz="1800" b="1" dirty="0" err="1">
                  <a:solidFill>
                    <a:srgbClr val="00FFFF"/>
                  </a:solidFill>
                </a:rPr>
                <a:t>scope</a:t>
              </a:r>
              <a:r>
                <a:rPr lang="es-ES" sz="1800" b="1" dirty="0">
                  <a:solidFill>
                    <a:srgbClr val="00FFFF"/>
                  </a:solidFill>
                </a:rPr>
                <a:t> </a:t>
              </a:r>
              <a:r>
                <a:rPr lang="es-ES" sz="1800" b="1" dirty="0">
                  <a:solidFill>
                    <a:schemeClr val="bg1"/>
                  </a:solidFill>
                </a:rPr>
                <a:t>and </a:t>
              </a:r>
              <a:r>
                <a:rPr lang="es-ES" sz="1800" b="1" dirty="0" err="1">
                  <a:solidFill>
                    <a:schemeClr val="bg1"/>
                  </a:solidFill>
                </a:rPr>
                <a:t>power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with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improving</a:t>
              </a:r>
              <a:r>
                <a:rPr lang="es-ES" sz="1800" b="1" dirty="0">
                  <a:solidFill>
                    <a:schemeClr val="bg1"/>
                  </a:solidFill>
                </a:rPr>
                <a:t> </a:t>
              </a:r>
              <a:r>
                <a:rPr lang="es-ES" sz="1800" b="1" dirty="0" err="1">
                  <a:solidFill>
                    <a:schemeClr val="bg1"/>
                  </a:solidFill>
                </a:rPr>
                <a:t>computers</a:t>
              </a:r>
              <a:r>
                <a:rPr lang="es-ES" sz="1800" b="1" dirty="0">
                  <a:solidFill>
                    <a:schemeClr val="bg1"/>
                  </a:solidFill>
                </a:rPr>
                <a:t> and </a:t>
              </a:r>
              <a:r>
                <a:rPr lang="es-ES" sz="1800" b="1" dirty="0" err="1">
                  <a:solidFill>
                    <a:schemeClr val="bg1"/>
                  </a:solidFill>
                </a:rPr>
                <a:t>codes</a:t>
              </a:r>
              <a:endParaRPr lang="es-E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2133600" y="3390900"/>
              <a:ext cx="541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chemeClr val="bg1"/>
                  </a:solidFill>
                </a:rPr>
                <a:t>Level</a:t>
              </a:r>
              <a:r>
                <a:rPr lang="es-ES" b="1" dirty="0" smtClean="0">
                  <a:solidFill>
                    <a:schemeClr val="bg1"/>
                  </a:solidFill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</a:rPr>
                <a:t>accuracy</a:t>
              </a:r>
              <a:r>
                <a:rPr lang="es-ES" b="1" dirty="0" smtClean="0">
                  <a:solidFill>
                    <a:schemeClr val="bg1"/>
                  </a:solidFill>
                </a:rPr>
                <a:t> 		“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Computer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experiments</a:t>
              </a:r>
              <a:r>
                <a:rPr lang="es-ES" b="1" dirty="0" smtClean="0">
                  <a:solidFill>
                    <a:schemeClr val="bg1"/>
                  </a:solidFill>
                </a:rPr>
                <a:t>”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4615" y="3467100"/>
              <a:ext cx="708385" cy="252343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4648200" y="4152900"/>
              <a:ext cx="350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00FFFF"/>
                  </a:solidFill>
                </a:rPr>
                <a:t>Model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materials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under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circumstances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far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away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from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conditions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achievable</a:t>
              </a:r>
              <a:r>
                <a:rPr lang="es-ES" b="1" dirty="0" smtClean="0">
                  <a:solidFill>
                    <a:srgbClr val="FFFFFF"/>
                  </a:solidFill>
                </a:rPr>
                <a:t> in 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lab</a:t>
              </a:r>
              <a:r>
                <a:rPr lang="es-ES" b="1" dirty="0" smtClean="0">
                  <a:solidFill>
                    <a:srgbClr val="FFFFFF"/>
                  </a:solidFill>
                </a:rPr>
                <a:t>., </a:t>
              </a:r>
              <a:r>
                <a:rPr lang="es-ES" b="1" dirty="0" err="1" smtClean="0">
                  <a:solidFill>
                    <a:srgbClr val="00FFFF"/>
                  </a:solidFill>
                </a:rPr>
                <a:t>under</a:t>
              </a:r>
              <a:r>
                <a:rPr lang="es-ES" b="1" dirty="0" smtClean="0">
                  <a:solidFill>
                    <a:srgbClr val="00FFFF"/>
                  </a:solidFill>
                </a:rPr>
                <a:t> extreme </a:t>
              </a:r>
              <a:r>
                <a:rPr lang="es-ES" b="1" dirty="0" err="1" smtClean="0">
                  <a:solidFill>
                    <a:srgbClr val="00FFFF"/>
                  </a:solidFill>
                </a:rPr>
                <a:t>conditions</a:t>
              </a:r>
              <a:endParaRPr lang="es-ES" b="1" dirty="0">
                <a:solidFill>
                  <a:srgbClr val="00FFFF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9119" y="3819663"/>
              <a:ext cx="2559481" cy="170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88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" y="-38097"/>
            <a:ext cx="8686869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Components of a simulation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583171"/>
            <a:ext cx="87630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1. A </a:t>
            </a:r>
            <a:r>
              <a:rPr lang="es-ES" sz="1800" b="1" dirty="0" err="1">
                <a:solidFill>
                  <a:srgbClr val="00FFFF"/>
                </a:solidFill>
              </a:rPr>
              <a:t>model</a:t>
            </a:r>
            <a:r>
              <a:rPr lang="es-ES" sz="1800" b="1" dirty="0">
                <a:solidFill>
                  <a:srgbClr val="00FFFF"/>
                </a:solidFill>
              </a:rPr>
              <a:t> of </a:t>
            </a:r>
            <a:r>
              <a:rPr lang="es-ES" sz="1800" b="1" dirty="0" err="1">
                <a:solidFill>
                  <a:srgbClr val="00FFFF"/>
                </a:solidFill>
              </a:rPr>
              <a:t>the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interactions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between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the</a:t>
            </a:r>
            <a:r>
              <a:rPr lang="es-ES" sz="1800" b="1" dirty="0">
                <a:solidFill>
                  <a:srgbClr val="FFFFFF"/>
                </a:solidFill>
              </a:rPr>
              <a:t> blocks </a:t>
            </a:r>
            <a:r>
              <a:rPr lang="es-ES" sz="1800" b="1" dirty="0" err="1">
                <a:solidFill>
                  <a:srgbClr val="FFFFFF"/>
                </a:solidFill>
              </a:rPr>
              <a:t>that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build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the</a:t>
            </a:r>
            <a:r>
              <a:rPr lang="es-ES" sz="1800" b="1" dirty="0">
                <a:solidFill>
                  <a:srgbClr val="FFFFFF"/>
                </a:solidFill>
              </a:rPr>
              <a:t> material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5334000" y="1124514"/>
            <a:ext cx="3124200" cy="2732516"/>
            <a:chOff x="5334000" y="1124514"/>
            <a:chExt cx="3124200" cy="2732516"/>
          </a:xfrm>
        </p:grpSpPr>
        <p:sp>
          <p:nvSpPr>
            <p:cNvPr id="7" name="CuadroTexto 6"/>
            <p:cNvSpPr txBox="1"/>
            <p:nvPr/>
          </p:nvSpPr>
          <p:spPr>
            <a:xfrm>
              <a:off x="5334000" y="2933700"/>
              <a:ext cx="3124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rgbClr val="00FFFF"/>
                  </a:solidFill>
                </a:rPr>
                <a:t>Atomistic</a:t>
              </a:r>
              <a:r>
                <a:rPr lang="es-ES" sz="1800" b="1" dirty="0">
                  <a:solidFill>
                    <a:srgbClr val="00FFFF"/>
                  </a:solidFill>
                </a:rPr>
                <a:t> </a:t>
              </a:r>
              <a:r>
                <a:rPr lang="es-ES" sz="1800" b="1" dirty="0" err="1">
                  <a:solidFill>
                    <a:srgbClr val="00FFFF"/>
                  </a:solidFill>
                </a:rPr>
                <a:t>models</a:t>
              </a:r>
              <a:endParaRPr lang="es-ES" sz="1800" b="1" dirty="0">
                <a:solidFill>
                  <a:srgbClr val="00FFFF"/>
                </a:solidFill>
              </a:endParaRPr>
            </a:p>
            <a:p>
              <a:pPr algn="ctr"/>
              <a:r>
                <a:rPr lang="es-ES" sz="1800" b="1" dirty="0">
                  <a:solidFill>
                    <a:srgbClr val="00FFFF"/>
                  </a:solidFill>
                </a:rPr>
                <a:t>Wave </a:t>
              </a:r>
              <a:r>
                <a:rPr lang="es-ES" sz="1800" b="1" dirty="0" err="1">
                  <a:solidFill>
                    <a:srgbClr val="00FFFF"/>
                  </a:solidFill>
                </a:rPr>
                <a:t>function</a:t>
              </a:r>
              <a:r>
                <a:rPr lang="es-ES" sz="1800" b="1" dirty="0">
                  <a:solidFill>
                    <a:srgbClr val="00FFFF"/>
                  </a:solidFill>
                </a:rPr>
                <a:t> </a:t>
              </a:r>
              <a:r>
                <a:rPr lang="es-ES" sz="1800" b="1" dirty="0" err="1">
                  <a:solidFill>
                    <a:srgbClr val="00FFFF"/>
                  </a:solidFill>
                </a:rPr>
                <a:t>methods</a:t>
              </a:r>
              <a:endParaRPr lang="es-ES" sz="1800" b="1" dirty="0">
                <a:solidFill>
                  <a:srgbClr val="00FFFF"/>
                </a:solidFill>
              </a:endParaRPr>
            </a:p>
            <a:p>
              <a:pPr algn="ctr"/>
              <a:r>
                <a:rPr lang="es-ES" sz="1800" b="1" dirty="0">
                  <a:solidFill>
                    <a:srgbClr val="00FFFF"/>
                  </a:solidFill>
                </a:rPr>
                <a:t>DFT</a:t>
              </a:r>
            </a:p>
          </p:txBody>
        </p:sp>
        <p:pic>
          <p:nvPicPr>
            <p:cNvPr id="2" name="Imagen 1" descr="Eulasur_Junquera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124514"/>
              <a:ext cx="2506864" cy="1656786"/>
            </a:xfrm>
            <a:prstGeom prst="rect">
              <a:avLst/>
            </a:prstGeom>
          </p:spPr>
        </p:pic>
      </p:grpSp>
      <p:grpSp>
        <p:nvGrpSpPr>
          <p:cNvPr id="9" name="Agrupar 8"/>
          <p:cNvGrpSpPr/>
          <p:nvPr/>
        </p:nvGrpSpPr>
        <p:grpSpPr>
          <a:xfrm>
            <a:off x="10" y="1104903"/>
            <a:ext cx="4444181" cy="4620215"/>
            <a:chOff x="0" y="1104900"/>
            <a:chExt cx="4444181" cy="4620215"/>
          </a:xfrm>
        </p:grpSpPr>
        <p:sp>
          <p:nvSpPr>
            <p:cNvPr id="15" name="CuadroTexto 14"/>
            <p:cNvSpPr txBox="1"/>
            <p:nvPr/>
          </p:nvSpPr>
          <p:spPr>
            <a:xfrm>
              <a:off x="0" y="2933700"/>
              <a:ext cx="4419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b="1" dirty="0" err="1">
                  <a:solidFill>
                    <a:srgbClr val="00FFFF"/>
                  </a:solidFill>
                </a:rPr>
                <a:t>Ising</a:t>
              </a:r>
              <a:r>
                <a:rPr lang="es-ES" sz="1800" b="1" dirty="0">
                  <a:solidFill>
                    <a:srgbClr val="00FFFF"/>
                  </a:solidFill>
                </a:rPr>
                <a:t> </a:t>
              </a:r>
              <a:r>
                <a:rPr lang="es-ES" sz="1800" b="1" dirty="0" err="1">
                  <a:solidFill>
                    <a:srgbClr val="00FFFF"/>
                  </a:solidFill>
                </a:rPr>
                <a:t>model</a:t>
              </a:r>
              <a:r>
                <a:rPr lang="es-ES" sz="1800" b="1" dirty="0">
                  <a:solidFill>
                    <a:srgbClr val="00FFFF"/>
                  </a:solidFill>
                </a:rPr>
                <a:t>:</a:t>
              </a:r>
            </a:p>
            <a:p>
              <a:r>
                <a:rPr lang="es-ES" b="1" dirty="0" smtClean="0">
                  <a:solidFill>
                    <a:srgbClr val="FFFFFF"/>
                  </a:solidFill>
                </a:rPr>
                <a:t>A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mathematical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model</a:t>
              </a:r>
              <a:r>
                <a:rPr lang="es-ES" b="1" dirty="0" smtClean="0">
                  <a:solidFill>
                    <a:srgbClr val="FFFFFF"/>
                  </a:solidFill>
                </a:rPr>
                <a:t> of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ferromagnetism</a:t>
              </a:r>
              <a:r>
                <a:rPr lang="es-ES" b="1" dirty="0" smtClean="0">
                  <a:solidFill>
                    <a:srgbClr val="FFFFFF"/>
                  </a:solidFill>
                </a:rPr>
                <a:t> in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statistical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physics</a:t>
              </a:r>
              <a:r>
                <a:rPr lang="es-ES" b="1" dirty="0" smtClean="0">
                  <a:solidFill>
                    <a:srgbClr val="FFFFFF"/>
                  </a:solidFill>
                </a:rPr>
                <a:t>.</a:t>
              </a:r>
            </a:p>
          </p:txBody>
        </p:sp>
        <p:pic>
          <p:nvPicPr>
            <p:cNvPr id="17" name="Imagen 16" descr="SimulationGeneral-Alberto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926" y="1104900"/>
              <a:ext cx="1818274" cy="1766136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0" y="3771900"/>
              <a:ext cx="441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Spins</a:t>
              </a:r>
              <a:r>
                <a:rPr lang="es-ES" b="1" dirty="0" smtClean="0">
                  <a:solidFill>
                    <a:srgbClr val="FFFFFF"/>
                  </a:solidFill>
                </a:rPr>
                <a:t> are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treated</a:t>
              </a:r>
              <a:r>
                <a:rPr lang="es-ES" b="1" dirty="0" smtClean="0">
                  <a:solidFill>
                    <a:srgbClr val="FFFFFF"/>
                  </a:solidFill>
                </a:rPr>
                <a:t> as 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discrete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>
                  <a:solidFill>
                    <a:srgbClr val="FFFFFF"/>
                  </a:solidFill>
                </a:rPr>
                <a:t>variables </a:t>
              </a:r>
              <a:r>
                <a:rPr lang="es-ES" b="1" dirty="0" err="1" smtClean="0">
                  <a:solidFill>
                    <a:srgbClr val="FFFFFF"/>
                  </a:solidFill>
                </a:rPr>
                <a:t>that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>
                  <a:solidFill>
                    <a:srgbClr val="FFFFFF"/>
                  </a:solidFill>
                </a:rPr>
                <a:t>can be in </a:t>
              </a:r>
              <a:r>
                <a:rPr lang="es-ES" b="1" dirty="0" err="1">
                  <a:solidFill>
                    <a:srgbClr val="FFFFFF"/>
                  </a:solidFill>
                </a:rPr>
                <a:t>one</a:t>
              </a:r>
              <a:r>
                <a:rPr lang="es-ES" b="1" dirty="0">
                  <a:solidFill>
                    <a:srgbClr val="FFFFFF"/>
                  </a:solidFill>
                </a:rPr>
                <a:t> of </a:t>
              </a:r>
              <a:r>
                <a:rPr lang="es-ES" b="1" dirty="0" err="1">
                  <a:solidFill>
                    <a:srgbClr val="FFFFFF"/>
                  </a:solidFill>
                </a:rPr>
                <a:t>two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r>
                <a:rPr lang="es-ES" b="1" dirty="0" err="1">
                  <a:solidFill>
                    <a:srgbClr val="FFFFFF"/>
                  </a:solidFill>
                </a:rPr>
                <a:t>states</a:t>
              </a:r>
              <a:r>
                <a:rPr lang="es-ES" b="1" dirty="0" smtClean="0">
                  <a:solidFill>
                    <a:srgbClr val="FFFFFF"/>
                  </a:solidFill>
                </a:rPr>
                <a:t>.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24581" y="4381500"/>
              <a:ext cx="441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FFFFFF"/>
                  </a:solidFill>
                </a:rPr>
                <a:t>Spins</a:t>
              </a:r>
              <a:r>
                <a:rPr lang="es-ES" b="1" dirty="0" smtClean="0">
                  <a:solidFill>
                    <a:srgbClr val="FFFFFF"/>
                  </a:solidFill>
                </a:rPr>
                <a:t> </a:t>
              </a:r>
              <a:r>
                <a:rPr lang="es-ES" b="1" dirty="0">
                  <a:solidFill>
                    <a:srgbClr val="FFFFFF"/>
                  </a:solidFill>
                </a:rPr>
                <a:t>are </a:t>
              </a:r>
              <a:r>
                <a:rPr lang="es-ES" b="1" dirty="0" err="1">
                  <a:solidFill>
                    <a:srgbClr val="FFFFFF"/>
                  </a:solidFill>
                </a:rPr>
                <a:t>arranged</a:t>
              </a:r>
              <a:r>
                <a:rPr lang="es-ES" b="1" dirty="0">
                  <a:solidFill>
                    <a:srgbClr val="FFFFFF"/>
                  </a:solidFill>
                </a:rPr>
                <a:t> in a </a:t>
              </a:r>
              <a:r>
                <a:rPr lang="es-ES" b="1" dirty="0" err="1">
                  <a:solidFill>
                    <a:srgbClr val="FFFFFF"/>
                  </a:solidFill>
                </a:rPr>
                <a:t>lattice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r>
                <a:rPr lang="es-ES" b="1" dirty="0" err="1">
                  <a:solidFill>
                    <a:srgbClr val="FFFFFF"/>
                  </a:solidFill>
                </a:rPr>
                <a:t>or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r>
                <a:rPr lang="es-ES" b="1" dirty="0" err="1">
                  <a:solidFill>
                    <a:srgbClr val="FFFFFF"/>
                  </a:solidFill>
                </a:rPr>
                <a:t>graph</a:t>
              </a:r>
              <a:r>
                <a:rPr lang="es-ES" b="1" dirty="0">
                  <a:solidFill>
                    <a:srgbClr val="FFFFFF"/>
                  </a:solidFill>
                </a:rPr>
                <a:t>, and </a:t>
              </a:r>
              <a:r>
                <a:rPr lang="es-ES" b="1" dirty="0" err="1">
                  <a:solidFill>
                    <a:srgbClr val="FFFFFF"/>
                  </a:solidFill>
                </a:rPr>
                <a:t>each</a:t>
              </a:r>
              <a:r>
                <a:rPr lang="es-ES" b="1" dirty="0">
                  <a:solidFill>
                    <a:srgbClr val="FFFFFF"/>
                  </a:solidFill>
                </a:rPr>
                <a:t> spin </a:t>
              </a:r>
              <a:r>
                <a:rPr lang="es-ES" b="1" dirty="0" err="1">
                  <a:solidFill>
                    <a:srgbClr val="FFFFFF"/>
                  </a:solidFill>
                </a:rPr>
                <a:t>interacts</a:t>
              </a:r>
              <a:r>
                <a:rPr lang="es-ES" b="1" dirty="0">
                  <a:solidFill>
                    <a:srgbClr val="FFFFFF"/>
                  </a:solidFill>
                </a:rPr>
                <a:t> at </a:t>
              </a:r>
              <a:r>
                <a:rPr lang="es-ES" b="1" dirty="0" err="1">
                  <a:solidFill>
                    <a:srgbClr val="FFFFFF"/>
                  </a:solidFill>
                </a:rPr>
                <a:t>most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r>
                <a:rPr lang="es-ES" b="1" dirty="0" err="1">
                  <a:solidFill>
                    <a:srgbClr val="FFFFFF"/>
                  </a:solidFill>
                </a:rPr>
                <a:t>with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r>
                <a:rPr lang="es-ES" b="1" dirty="0" err="1">
                  <a:solidFill>
                    <a:srgbClr val="FFFFFF"/>
                  </a:solidFill>
                </a:rPr>
                <a:t>its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r>
                <a:rPr lang="es-ES" b="1" dirty="0" err="1">
                  <a:solidFill>
                    <a:srgbClr val="FFFFFF"/>
                  </a:solidFill>
                </a:rPr>
                <a:t>nearest</a:t>
              </a:r>
              <a:r>
                <a:rPr lang="es-ES" b="1" dirty="0">
                  <a:solidFill>
                    <a:srgbClr val="FFFFFF"/>
                  </a:solidFill>
                </a:rPr>
                <a:t> </a:t>
              </a:r>
              <a:r>
                <a:rPr lang="es-ES" b="1" dirty="0" err="1">
                  <a:solidFill>
                    <a:srgbClr val="FFFFFF"/>
                  </a:solidFill>
                </a:rPr>
                <a:t>neighbors</a:t>
              </a:r>
              <a:r>
                <a:rPr lang="es-ES" b="1" dirty="0" smtClean="0">
                  <a:solidFill>
                    <a:srgbClr val="FFFFFF"/>
                  </a:solidFill>
                </a:rPr>
                <a:t>.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5295900"/>
              <a:ext cx="2189001" cy="429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493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" y="-38097"/>
            <a:ext cx="8686869" cy="51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1436" tIns="40712" rIns="81436" bIns="40712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Components of a simulation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600" y="583171"/>
            <a:ext cx="8763000" cy="36929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1. A </a:t>
            </a:r>
            <a:r>
              <a:rPr lang="es-ES" sz="1800" b="1" dirty="0" err="1">
                <a:solidFill>
                  <a:srgbClr val="00FFFF"/>
                </a:solidFill>
              </a:rPr>
              <a:t>model</a:t>
            </a:r>
            <a:r>
              <a:rPr lang="es-ES" sz="1800" b="1" dirty="0">
                <a:solidFill>
                  <a:srgbClr val="00FFFF"/>
                </a:solidFill>
              </a:rPr>
              <a:t> of </a:t>
            </a:r>
            <a:r>
              <a:rPr lang="es-ES" sz="1800" b="1" dirty="0" err="1">
                <a:solidFill>
                  <a:srgbClr val="00FFFF"/>
                </a:solidFill>
              </a:rPr>
              <a:t>the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interactions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between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the</a:t>
            </a:r>
            <a:r>
              <a:rPr lang="es-ES" sz="1800" b="1" dirty="0">
                <a:solidFill>
                  <a:srgbClr val="FFFFFF"/>
                </a:solidFill>
              </a:rPr>
              <a:t> blocks </a:t>
            </a:r>
            <a:r>
              <a:rPr lang="es-ES" sz="1800" b="1" dirty="0" err="1">
                <a:solidFill>
                  <a:srgbClr val="FFFFFF"/>
                </a:solidFill>
              </a:rPr>
              <a:t>that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build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the</a:t>
            </a:r>
            <a:r>
              <a:rPr lang="es-ES" sz="1800" b="1" dirty="0">
                <a:solidFill>
                  <a:srgbClr val="FFFFFF"/>
                </a:solidFill>
              </a:rPr>
              <a:t> material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28600" y="1638307"/>
            <a:ext cx="8763000" cy="646292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es-ES" sz="1800" b="1" dirty="0">
                <a:solidFill>
                  <a:srgbClr val="FFFFFF"/>
                </a:solidFill>
              </a:rPr>
              <a:t>2. A </a:t>
            </a:r>
            <a:r>
              <a:rPr lang="es-ES" sz="1800" b="1" dirty="0" err="1">
                <a:solidFill>
                  <a:srgbClr val="00FFFF"/>
                </a:solidFill>
              </a:rPr>
              <a:t>simulation</a:t>
            </a:r>
            <a:r>
              <a:rPr lang="es-ES" sz="1800" b="1" dirty="0">
                <a:solidFill>
                  <a:srgbClr val="00FFFF"/>
                </a:solidFill>
              </a:rPr>
              <a:t> </a:t>
            </a:r>
            <a:r>
              <a:rPr lang="es-ES" sz="1800" b="1" dirty="0" err="1">
                <a:solidFill>
                  <a:srgbClr val="00FFFF"/>
                </a:solidFill>
              </a:rPr>
              <a:t>algorithm</a:t>
            </a:r>
            <a:r>
              <a:rPr lang="es-ES" sz="1800" b="1" dirty="0">
                <a:solidFill>
                  <a:srgbClr val="00FFFF"/>
                </a:solidFill>
              </a:rPr>
              <a:t>: </a:t>
            </a:r>
            <a:r>
              <a:rPr lang="es-ES" sz="1800" b="1" dirty="0" err="1">
                <a:solidFill>
                  <a:srgbClr val="FFFFFF"/>
                </a:solidFill>
              </a:rPr>
              <a:t>the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numerical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solution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to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the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equations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that</a:t>
            </a:r>
            <a:r>
              <a:rPr lang="es-ES" sz="1800" b="1" dirty="0">
                <a:solidFill>
                  <a:srgbClr val="FFFFFF"/>
                </a:solidFill>
              </a:rPr>
              <a:t> describe </a:t>
            </a:r>
            <a:r>
              <a:rPr lang="es-ES" sz="1800" b="1" dirty="0" err="1">
                <a:solidFill>
                  <a:srgbClr val="FFFFFF"/>
                </a:solidFill>
              </a:rPr>
              <a:t>the</a:t>
            </a:r>
            <a:r>
              <a:rPr lang="es-ES" sz="1800" b="1" dirty="0">
                <a:solidFill>
                  <a:srgbClr val="FFFFFF"/>
                </a:solidFill>
              </a:rPr>
              <a:t> </a:t>
            </a:r>
            <a:r>
              <a:rPr lang="es-ES" sz="1800" b="1" dirty="0" err="1">
                <a:solidFill>
                  <a:srgbClr val="FFFFFF"/>
                </a:solidFill>
              </a:rPr>
              <a:t>model</a:t>
            </a:r>
            <a:r>
              <a:rPr lang="es-ES" sz="18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90600" y="2324108"/>
            <a:ext cx="7162800" cy="584737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FF"/>
                </a:solidFill>
              </a:rPr>
              <a:t>For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the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same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model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there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might</a:t>
            </a:r>
            <a:r>
              <a:rPr lang="es-ES" b="1" dirty="0" smtClean="0">
                <a:solidFill>
                  <a:srgbClr val="FFFFFF"/>
                </a:solidFill>
              </a:rPr>
              <a:t> be </a:t>
            </a:r>
            <a:r>
              <a:rPr lang="es-ES" b="1" dirty="0" err="1" smtClean="0">
                <a:solidFill>
                  <a:srgbClr val="FFFFFF"/>
                </a:solidFill>
              </a:rPr>
              <a:t>many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different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implementations</a:t>
            </a:r>
            <a:r>
              <a:rPr lang="es-ES" b="1" dirty="0" smtClean="0">
                <a:solidFill>
                  <a:srgbClr val="FFFFFF"/>
                </a:solidFill>
              </a:rPr>
              <a:t>, </a:t>
            </a:r>
            <a:r>
              <a:rPr lang="es-ES" b="1" dirty="0" err="1" smtClean="0">
                <a:solidFill>
                  <a:srgbClr val="FFFFFF"/>
                </a:solidFill>
              </a:rPr>
              <a:t>many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availables</a:t>
            </a:r>
            <a:r>
              <a:rPr lang="es-ES" b="1" dirty="0" smtClean="0">
                <a:solidFill>
                  <a:srgbClr val="FFFFFF"/>
                </a:solidFill>
              </a:rPr>
              <a:t> </a:t>
            </a:r>
            <a:r>
              <a:rPr lang="es-ES" b="1" dirty="0" err="1" smtClean="0">
                <a:solidFill>
                  <a:srgbClr val="FFFFFF"/>
                </a:solidFill>
              </a:rPr>
              <a:t>codes</a:t>
            </a:r>
            <a:endParaRPr lang="es-ES" b="1" dirty="0">
              <a:solidFill>
                <a:srgbClr val="FFFFFF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190500" y="3009901"/>
            <a:ext cx="8115300" cy="2514600"/>
            <a:chOff x="190500" y="3009900"/>
            <a:chExt cx="8115300" cy="2514600"/>
          </a:xfrm>
        </p:grpSpPr>
        <p:sp>
          <p:nvSpPr>
            <p:cNvPr id="16" name="CuadroTexto 15"/>
            <p:cNvSpPr txBox="1"/>
            <p:nvPr/>
          </p:nvSpPr>
          <p:spPr>
            <a:xfrm>
              <a:off x="190500" y="3009900"/>
              <a:ext cx="742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>
                  <a:solidFill>
                    <a:srgbClr val="FFFFFF"/>
                  </a:solidFill>
                </a:rPr>
                <a:t>3. A set of </a:t>
              </a:r>
              <a:r>
                <a:rPr lang="es-ES" sz="1800" b="1" dirty="0" err="1">
                  <a:solidFill>
                    <a:srgbClr val="FFFFFF"/>
                  </a:solidFill>
                </a:rPr>
                <a:t>tools</a:t>
              </a:r>
              <a:r>
                <a:rPr lang="es-ES" sz="1800" b="1" dirty="0">
                  <a:solidFill>
                    <a:srgbClr val="FFFFFF"/>
                  </a:solidFill>
                </a:rPr>
                <a:t> </a:t>
              </a:r>
              <a:r>
                <a:rPr lang="es-ES" sz="1800" b="1" dirty="0" err="1">
                  <a:solidFill>
                    <a:srgbClr val="FFFFFF"/>
                  </a:solidFill>
                </a:rPr>
                <a:t>for</a:t>
              </a:r>
              <a:r>
                <a:rPr lang="es-ES" sz="1800" b="1" dirty="0">
                  <a:solidFill>
                    <a:srgbClr val="FFFFFF"/>
                  </a:solidFill>
                </a:rPr>
                <a:t>  </a:t>
              </a:r>
              <a:r>
                <a:rPr lang="es-ES" sz="1800" b="1" dirty="0" err="1">
                  <a:solidFill>
                    <a:srgbClr val="FFFFFF"/>
                  </a:solidFill>
                </a:rPr>
                <a:t>the</a:t>
              </a:r>
              <a:r>
                <a:rPr lang="es-ES" sz="1800" b="1" dirty="0">
                  <a:solidFill>
                    <a:srgbClr val="FFFFFF"/>
                  </a:solidFill>
                </a:rPr>
                <a:t> </a:t>
              </a:r>
              <a:r>
                <a:rPr lang="es-ES" sz="1800" b="1" dirty="0" err="1">
                  <a:solidFill>
                    <a:srgbClr val="FFFFFF"/>
                  </a:solidFill>
                </a:rPr>
                <a:t>analysis</a:t>
              </a:r>
              <a:r>
                <a:rPr lang="es-ES" sz="1800" b="1" dirty="0">
                  <a:solidFill>
                    <a:srgbClr val="FFFFFF"/>
                  </a:solidFill>
                </a:rPr>
                <a:t> of </a:t>
              </a:r>
              <a:r>
                <a:rPr lang="es-ES" sz="1800" b="1" dirty="0" err="1">
                  <a:solidFill>
                    <a:srgbClr val="FFFFFF"/>
                  </a:solidFill>
                </a:rPr>
                <a:t>the</a:t>
              </a:r>
              <a:r>
                <a:rPr lang="es-ES" sz="1800" b="1" dirty="0">
                  <a:solidFill>
                    <a:srgbClr val="FFFFFF"/>
                  </a:solidFill>
                </a:rPr>
                <a:t> </a:t>
              </a:r>
              <a:r>
                <a:rPr lang="es-ES" sz="1800" b="1" dirty="0" err="1">
                  <a:solidFill>
                    <a:srgbClr val="FFFFFF"/>
                  </a:solidFill>
                </a:rPr>
                <a:t>results</a:t>
              </a:r>
              <a:r>
                <a:rPr lang="es-ES" sz="1800" b="1" dirty="0">
                  <a:solidFill>
                    <a:srgbClr val="FFFFFF"/>
                  </a:solidFill>
                </a:rPr>
                <a:t> of </a:t>
              </a:r>
              <a:r>
                <a:rPr lang="es-ES" sz="1800" b="1" dirty="0" err="1">
                  <a:solidFill>
                    <a:srgbClr val="FFFFFF"/>
                  </a:solidFill>
                </a:rPr>
                <a:t>the</a:t>
              </a:r>
              <a:r>
                <a:rPr lang="es-ES" sz="1800" b="1" dirty="0">
                  <a:solidFill>
                    <a:srgbClr val="FFFFFF"/>
                  </a:solidFill>
                </a:rPr>
                <a:t> </a:t>
              </a:r>
              <a:r>
                <a:rPr lang="es-ES" sz="1800" b="1" dirty="0" err="1">
                  <a:solidFill>
                    <a:srgbClr val="FFFFFF"/>
                  </a:solidFill>
                </a:rPr>
                <a:t>simulations</a:t>
              </a:r>
              <a:endParaRPr lang="es-ES" sz="1800" b="1" dirty="0">
                <a:solidFill>
                  <a:srgbClr val="FFFFFF"/>
                </a:solidFill>
              </a:endParaRPr>
            </a:p>
          </p:txBody>
        </p:sp>
        <p:pic>
          <p:nvPicPr>
            <p:cNvPr id="20" name="Imagen 19" descr="SimulationGeneral-Albert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758364"/>
              <a:ext cx="1818274" cy="1766136"/>
            </a:xfrm>
            <a:prstGeom prst="rect">
              <a:avLst/>
            </a:prstGeom>
          </p:spPr>
        </p:pic>
        <p:pic>
          <p:nvPicPr>
            <p:cNvPr id="6" name="Imagen 5" descr="SimulationGeneral-Alberto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709" y="3725778"/>
              <a:ext cx="2320091" cy="1798722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381000" y="3357146"/>
              <a:ext cx="7696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>
                  <a:solidFill>
                    <a:srgbClr val="00FFFF"/>
                  </a:solidFill>
                </a:rPr>
                <a:t>Ising</a:t>
              </a:r>
              <a:r>
                <a:rPr lang="es-ES" b="1" dirty="0" smtClean="0">
                  <a:solidFill>
                    <a:srgbClr val="00FFFF"/>
                  </a:solidFill>
                </a:rPr>
                <a:t> </a:t>
              </a:r>
              <a:r>
                <a:rPr lang="es-ES" b="1" dirty="0" err="1" smtClean="0">
                  <a:solidFill>
                    <a:srgbClr val="00FFFF"/>
                  </a:solidFill>
                </a:rPr>
                <a:t>model</a:t>
              </a:r>
              <a:r>
                <a:rPr lang="es-ES" b="1" dirty="0" smtClean="0">
                  <a:solidFill>
                    <a:srgbClr val="00FFFF"/>
                  </a:solidFill>
                </a:rPr>
                <a:t> + Monte Carlo </a:t>
              </a:r>
              <a:r>
                <a:rPr lang="es-ES" b="1" dirty="0" err="1" smtClean="0">
                  <a:solidFill>
                    <a:srgbClr val="00FFFF"/>
                  </a:solidFill>
                </a:rPr>
                <a:t>simulations</a:t>
              </a:r>
              <a:r>
                <a:rPr lang="es-ES" b="1" dirty="0" smtClean="0">
                  <a:solidFill>
                    <a:srgbClr val="00FFFF"/>
                  </a:solidFill>
                </a:rPr>
                <a:t>		    </a:t>
              </a:r>
              <a:r>
                <a:rPr lang="es-ES" b="1" dirty="0" err="1" smtClean="0">
                  <a:solidFill>
                    <a:srgbClr val="00FFFF"/>
                  </a:solidFill>
                </a:rPr>
                <a:t>phase</a:t>
              </a:r>
              <a:r>
                <a:rPr lang="es-ES" b="1" dirty="0" smtClean="0">
                  <a:solidFill>
                    <a:srgbClr val="00FFFF"/>
                  </a:solidFill>
                </a:rPr>
                <a:t> </a:t>
              </a:r>
              <a:r>
                <a:rPr lang="es-ES" b="1" dirty="0" err="1" smtClean="0">
                  <a:solidFill>
                    <a:srgbClr val="00FFFF"/>
                  </a:solidFill>
                </a:rPr>
                <a:t>transitions</a:t>
              </a:r>
              <a:endParaRPr lang="es-ES" b="1" dirty="0">
                <a:solidFill>
                  <a:srgbClr val="00FFFF"/>
                </a:solidFill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1815" y="3443357"/>
              <a:ext cx="708385" cy="252343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3200404" y="3771901"/>
            <a:ext cx="2514600" cy="1077180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Results</a:t>
            </a:r>
            <a:r>
              <a:rPr lang="es-ES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s-ES" b="1" dirty="0" err="1" smtClean="0">
                <a:solidFill>
                  <a:srgbClr val="FFFF00"/>
                </a:solidFill>
              </a:rPr>
              <a:t>Emergent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properties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not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evident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just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looking</a:t>
            </a:r>
            <a:r>
              <a:rPr lang="es-ES" b="1" dirty="0" smtClean="0">
                <a:solidFill>
                  <a:srgbClr val="FFFF00"/>
                </a:solidFill>
              </a:rPr>
              <a:t> at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equations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971804" y="4991107"/>
            <a:ext cx="3048000" cy="584737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Use of </a:t>
            </a:r>
            <a:r>
              <a:rPr lang="es-ES" b="1" dirty="0" err="1" smtClean="0">
                <a:solidFill>
                  <a:srgbClr val="FFFF00"/>
                </a:solidFill>
              </a:rPr>
              <a:t>computer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essential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for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exploration</a:t>
            </a:r>
            <a:r>
              <a:rPr lang="es-ES" b="1" dirty="0" smtClean="0">
                <a:solidFill>
                  <a:srgbClr val="FFFF00"/>
                </a:solidFill>
              </a:rPr>
              <a:t> of </a:t>
            </a:r>
            <a:r>
              <a:rPr lang="es-ES" b="1" dirty="0" err="1" smtClean="0">
                <a:solidFill>
                  <a:srgbClr val="FFFF00"/>
                </a:solidFill>
              </a:rPr>
              <a:t>the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 err="1" smtClean="0">
                <a:solidFill>
                  <a:srgbClr val="FFFF00"/>
                </a:solidFill>
              </a:rPr>
              <a:t>model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9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7015</TotalTime>
  <Words>879</Words>
  <Application>Microsoft Macintosh PowerPoint</Application>
  <PresentationFormat>Presentación en pantalla (16:10)</PresentationFormat>
  <Paragraphs>103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Cantabria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Francisco Javier Junquera Quintana</cp:lastModifiedBy>
  <cp:revision>636</cp:revision>
  <cp:lastPrinted>2011-09-04T00:02:07Z</cp:lastPrinted>
  <dcterms:created xsi:type="dcterms:W3CDTF">2005-05-05T21:57:52Z</dcterms:created>
  <dcterms:modified xsi:type="dcterms:W3CDTF">2015-09-29T17:32:40Z</dcterms:modified>
</cp:coreProperties>
</file>