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310" r:id="rId2"/>
    <p:sldId id="414" r:id="rId3"/>
    <p:sldId id="346" r:id="rId4"/>
    <p:sldId id="382" r:id="rId5"/>
    <p:sldId id="383" r:id="rId6"/>
    <p:sldId id="385" r:id="rId7"/>
    <p:sldId id="387" r:id="rId8"/>
    <p:sldId id="388" r:id="rId9"/>
    <p:sldId id="389" r:id="rId10"/>
    <p:sldId id="390" r:id="rId11"/>
    <p:sldId id="391" r:id="rId12"/>
    <p:sldId id="392" r:id="rId13"/>
    <p:sldId id="393" r:id="rId14"/>
    <p:sldId id="394" r:id="rId15"/>
    <p:sldId id="395" r:id="rId16"/>
    <p:sldId id="396" r:id="rId17"/>
    <p:sldId id="386" r:id="rId18"/>
    <p:sldId id="397" r:id="rId19"/>
    <p:sldId id="398" r:id="rId20"/>
    <p:sldId id="399" r:id="rId21"/>
    <p:sldId id="403" r:id="rId22"/>
    <p:sldId id="400" r:id="rId23"/>
    <p:sldId id="402" r:id="rId24"/>
    <p:sldId id="404" r:id="rId25"/>
    <p:sldId id="401" r:id="rId26"/>
    <p:sldId id="405" r:id="rId27"/>
    <p:sldId id="406" r:id="rId28"/>
    <p:sldId id="407" r:id="rId29"/>
    <p:sldId id="408" r:id="rId30"/>
    <p:sldId id="409" r:id="rId31"/>
    <p:sldId id="410" r:id="rId32"/>
    <p:sldId id="411" r:id="rId33"/>
    <p:sldId id="413" r:id="rId34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14303" indent="4286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828606" indent="85718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242908" indent="128577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658798" indent="169849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5807" algn="l" defTabSz="457162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2969" algn="l" defTabSz="457162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131" algn="l" defTabSz="457162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292" algn="l" defTabSz="457162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A1600"/>
    <a:srgbClr val="FFA89F"/>
    <a:srgbClr val="00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2" d="100"/>
          <a:sy n="72" d="100"/>
        </p:scale>
        <p:origin x="-1184" y="-104"/>
      </p:cViewPr>
      <p:guideLst>
        <p:guide orient="horz" pos="3085"/>
        <p:guide pos="28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748"/>
    </p:cViewPr>
  </p:sorterViewPr>
  <p:notesViewPr>
    <p:cSldViewPr showGuides="1">
      <p:cViewPr varScale="1">
        <p:scale>
          <a:sx n="54" d="100"/>
          <a:sy n="54" d="100"/>
        </p:scale>
        <p:origin x="-2538" y="-84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 smtClean="0">
                <a:cs typeface="+mn-cs"/>
              </a:defRPr>
            </a:lvl1pPr>
          </a:lstStyle>
          <a:p>
            <a:pPr>
              <a:defRPr/>
            </a:pPr>
            <a:fld id="{4F8FF403-BB08-E745-A092-A55FA15BCDD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449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1430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828606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24290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65879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073684" algn="l" defTabSz="41473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88421" algn="l" defTabSz="41473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03159" algn="l" defTabSz="41473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17895" algn="l" defTabSz="41473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CFF23A-75CA-F24D-9EC3-838B8F515649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CFF23A-75CA-F24D-9EC3-838B8F51564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6395" y="2130934"/>
            <a:ext cx="7771211" cy="146914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391" y="3886700"/>
            <a:ext cx="6401219" cy="1752767"/>
          </a:xfrm>
        </p:spPr>
        <p:txBody>
          <a:bodyPr/>
          <a:lstStyle>
            <a:lvl1pPr marL="0" indent="0" algn="ctr">
              <a:buNone/>
              <a:defRPr/>
            </a:lvl1pPr>
            <a:lvl2pPr marL="414737" indent="0" algn="ctr">
              <a:buNone/>
              <a:defRPr/>
            </a:lvl2pPr>
            <a:lvl3pPr marL="829474" indent="0" algn="ctr">
              <a:buNone/>
              <a:defRPr/>
            </a:lvl3pPr>
            <a:lvl4pPr marL="1244211" indent="0" algn="ctr">
              <a:buNone/>
              <a:defRPr/>
            </a:lvl4pPr>
            <a:lvl5pPr marL="1658948" indent="0" algn="ctr">
              <a:buNone/>
              <a:defRPr/>
            </a:lvl5pPr>
            <a:lvl6pPr marL="2073684" indent="0" algn="ctr">
              <a:buNone/>
              <a:defRPr/>
            </a:lvl6pPr>
            <a:lvl7pPr marL="2488421" indent="0" algn="ctr">
              <a:buNone/>
              <a:defRPr/>
            </a:lvl7pPr>
            <a:lvl8pPr marL="2903159" indent="0" algn="ctr">
              <a:buNone/>
              <a:defRPr/>
            </a:lvl8pPr>
            <a:lvl9pPr marL="3317895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6C2D3-0C2B-7643-BDCD-FC61A2A564E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77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0551F-B75D-044F-ABD1-1500C474A1A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67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853" y="0"/>
            <a:ext cx="2171018" cy="612568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81648" cy="612568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CE8EF-B9E6-0747-BA96-BC0FDCA945D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11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"/>
            <a:ext cx="8229740" cy="11435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7130" y="1599700"/>
            <a:ext cx="4047069" cy="452598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38402" y="1599700"/>
            <a:ext cx="4048467" cy="452598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13FBB-EE21-B046-8576-3D361E00AA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44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68C90-F22A-1740-B050-F3D4951FB26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91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741" y="4407428"/>
            <a:ext cx="7772609" cy="136109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741" y="2906772"/>
            <a:ext cx="7772609" cy="1500656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37" indent="0">
              <a:buNone/>
              <a:defRPr sz="1600"/>
            </a:lvl2pPr>
            <a:lvl3pPr marL="829474" indent="0">
              <a:buNone/>
              <a:defRPr sz="1500"/>
            </a:lvl3pPr>
            <a:lvl4pPr marL="1244211" indent="0">
              <a:buNone/>
              <a:defRPr sz="1300"/>
            </a:lvl4pPr>
            <a:lvl5pPr marL="1658948" indent="0">
              <a:buNone/>
              <a:defRPr sz="1300"/>
            </a:lvl5pPr>
            <a:lvl6pPr marL="2073684" indent="0">
              <a:buNone/>
              <a:defRPr sz="1300"/>
            </a:lvl6pPr>
            <a:lvl7pPr marL="2488421" indent="0">
              <a:buNone/>
              <a:defRPr sz="1300"/>
            </a:lvl7pPr>
            <a:lvl8pPr marL="2903159" indent="0">
              <a:buNone/>
              <a:defRPr sz="1300"/>
            </a:lvl8pPr>
            <a:lvl9pPr marL="3317895" indent="0">
              <a:buNone/>
              <a:defRPr sz="1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A5B25-DD76-EB4F-8C8E-5B1210B9AAB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39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130" y="1599700"/>
            <a:ext cx="4047069" cy="452598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38402" y="1599700"/>
            <a:ext cx="4048467" cy="452598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3E602-6F60-CD42-A582-E33D6DB3C3C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07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31" y="274621"/>
            <a:ext cx="8229739" cy="11435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132" y="1535172"/>
            <a:ext cx="4040079" cy="6392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37" indent="0">
              <a:buNone/>
              <a:defRPr sz="1800" b="1"/>
            </a:lvl2pPr>
            <a:lvl3pPr marL="829474" indent="0">
              <a:buNone/>
              <a:defRPr sz="1600" b="1"/>
            </a:lvl3pPr>
            <a:lvl4pPr marL="1244211" indent="0">
              <a:buNone/>
              <a:defRPr sz="1500" b="1"/>
            </a:lvl4pPr>
            <a:lvl5pPr marL="1658948" indent="0">
              <a:buNone/>
              <a:defRPr sz="1500" b="1"/>
            </a:lvl5pPr>
            <a:lvl6pPr marL="2073684" indent="0">
              <a:buNone/>
              <a:defRPr sz="1500" b="1"/>
            </a:lvl6pPr>
            <a:lvl7pPr marL="2488421" indent="0">
              <a:buNone/>
              <a:defRPr sz="1500" b="1"/>
            </a:lvl7pPr>
            <a:lvl8pPr marL="2903159" indent="0">
              <a:buNone/>
              <a:defRPr sz="1500" b="1"/>
            </a:lvl8pPr>
            <a:lvl9pPr marL="3317895" indent="0">
              <a:buNone/>
              <a:defRPr sz="15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132" y="2174452"/>
            <a:ext cx="4040079" cy="395122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393" y="1535172"/>
            <a:ext cx="4041477" cy="6392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37" indent="0">
              <a:buNone/>
              <a:defRPr sz="1800" b="1"/>
            </a:lvl2pPr>
            <a:lvl3pPr marL="829474" indent="0">
              <a:buNone/>
              <a:defRPr sz="1600" b="1"/>
            </a:lvl3pPr>
            <a:lvl4pPr marL="1244211" indent="0">
              <a:buNone/>
              <a:defRPr sz="1500" b="1"/>
            </a:lvl4pPr>
            <a:lvl5pPr marL="1658948" indent="0">
              <a:buNone/>
              <a:defRPr sz="1500" b="1"/>
            </a:lvl5pPr>
            <a:lvl6pPr marL="2073684" indent="0">
              <a:buNone/>
              <a:defRPr sz="1500" b="1"/>
            </a:lvl6pPr>
            <a:lvl7pPr marL="2488421" indent="0">
              <a:buNone/>
              <a:defRPr sz="1500" b="1"/>
            </a:lvl7pPr>
            <a:lvl8pPr marL="2903159" indent="0">
              <a:buNone/>
              <a:defRPr sz="1500" b="1"/>
            </a:lvl8pPr>
            <a:lvl9pPr marL="3317895" indent="0">
              <a:buNone/>
              <a:defRPr sz="15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393" y="2174452"/>
            <a:ext cx="4041477" cy="395122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6E2BD-1F1E-6E45-9C0E-CDA09D4A375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21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762E1-994A-F845-987F-2E8B2AD14A7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36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E1425-D81D-4047-902B-E347A6B4E27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01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32" y="273121"/>
            <a:ext cx="3008391" cy="116150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4562" y="273120"/>
            <a:ext cx="5112308" cy="5852560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132" y="1434628"/>
            <a:ext cx="3008391" cy="4691052"/>
          </a:xfrm>
        </p:spPr>
        <p:txBody>
          <a:bodyPr/>
          <a:lstStyle>
            <a:lvl1pPr marL="0" indent="0">
              <a:buNone/>
              <a:defRPr sz="1300"/>
            </a:lvl1pPr>
            <a:lvl2pPr marL="414737" indent="0">
              <a:buNone/>
              <a:defRPr sz="1100"/>
            </a:lvl2pPr>
            <a:lvl3pPr marL="829474" indent="0">
              <a:buNone/>
              <a:defRPr sz="900"/>
            </a:lvl3pPr>
            <a:lvl4pPr marL="1244211" indent="0">
              <a:buNone/>
              <a:defRPr sz="800"/>
            </a:lvl4pPr>
            <a:lvl5pPr marL="1658948" indent="0">
              <a:buNone/>
              <a:defRPr sz="800"/>
            </a:lvl5pPr>
            <a:lvl6pPr marL="2073684" indent="0">
              <a:buNone/>
              <a:defRPr sz="800"/>
            </a:lvl6pPr>
            <a:lvl7pPr marL="2488421" indent="0">
              <a:buNone/>
              <a:defRPr sz="800"/>
            </a:lvl7pPr>
            <a:lvl8pPr marL="2903159" indent="0">
              <a:buNone/>
              <a:defRPr sz="800"/>
            </a:lvl8pPr>
            <a:lvl9pPr marL="3317895" indent="0">
              <a:buNone/>
              <a:defRPr sz="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FA4ED-D07E-7242-928C-0C39211B06C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5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175" y="4800601"/>
            <a:ext cx="5486959" cy="56724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175" y="612268"/>
            <a:ext cx="5486959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14737" indent="0">
              <a:buNone/>
              <a:defRPr sz="2500"/>
            </a:lvl2pPr>
            <a:lvl3pPr marL="829474" indent="0">
              <a:buNone/>
              <a:defRPr sz="2200"/>
            </a:lvl3pPr>
            <a:lvl4pPr marL="1244211" indent="0">
              <a:buNone/>
              <a:defRPr sz="1800"/>
            </a:lvl4pPr>
            <a:lvl5pPr marL="1658948" indent="0">
              <a:buNone/>
              <a:defRPr sz="1800"/>
            </a:lvl5pPr>
            <a:lvl6pPr marL="2073684" indent="0">
              <a:buNone/>
              <a:defRPr sz="1800"/>
            </a:lvl6pPr>
            <a:lvl7pPr marL="2488421" indent="0">
              <a:buNone/>
              <a:defRPr sz="1800"/>
            </a:lvl7pPr>
            <a:lvl8pPr marL="2903159" indent="0">
              <a:buNone/>
              <a:defRPr sz="1800"/>
            </a:lvl8pPr>
            <a:lvl9pPr marL="3317895" indent="0">
              <a:buNone/>
              <a:defRPr sz="18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175" y="5367849"/>
            <a:ext cx="5486959" cy="804352"/>
          </a:xfrm>
        </p:spPr>
        <p:txBody>
          <a:bodyPr/>
          <a:lstStyle>
            <a:lvl1pPr marL="0" indent="0">
              <a:buNone/>
              <a:defRPr sz="1300"/>
            </a:lvl1pPr>
            <a:lvl2pPr marL="414737" indent="0">
              <a:buNone/>
              <a:defRPr sz="1100"/>
            </a:lvl2pPr>
            <a:lvl3pPr marL="829474" indent="0">
              <a:buNone/>
              <a:defRPr sz="900"/>
            </a:lvl3pPr>
            <a:lvl4pPr marL="1244211" indent="0">
              <a:buNone/>
              <a:defRPr sz="800"/>
            </a:lvl4pPr>
            <a:lvl5pPr marL="1658948" indent="0">
              <a:buNone/>
              <a:defRPr sz="800"/>
            </a:lvl5pPr>
            <a:lvl6pPr marL="2073684" indent="0">
              <a:buNone/>
              <a:defRPr sz="800"/>
            </a:lvl6pPr>
            <a:lvl7pPr marL="2488421" indent="0">
              <a:buNone/>
              <a:defRPr sz="800"/>
            </a:lvl7pPr>
            <a:lvl8pPr marL="2903159" indent="0">
              <a:buNone/>
              <a:defRPr sz="800"/>
            </a:lvl8pPr>
            <a:lvl9pPr marL="3317895" indent="0">
              <a:buNone/>
              <a:defRPr sz="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DA4D3-5DA6-FD4F-8550-51FF17924BE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75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7" tIns="45668" rIns="91337" bIns="456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7" tIns="45668" rIns="91337" bIns="456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7" tIns="45668" rIns="91337" bIns="45668" numCol="1" anchor="t" anchorCtr="0" compatLnSpc="1">
            <a:prstTxWarp prst="textNoShape">
              <a:avLst/>
            </a:prstTxWarp>
          </a:bodyPr>
          <a:lstStyle>
            <a:lvl1pPr defTabSz="914438">
              <a:defRPr sz="1400" b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7" tIns="45668" rIns="91337" bIns="45668" numCol="1" anchor="t" anchorCtr="0" compatLnSpc="1">
            <a:prstTxWarp prst="textNoShape">
              <a:avLst/>
            </a:prstTxWarp>
          </a:bodyPr>
          <a:lstStyle>
            <a:lvl1pPr algn="ctr" defTabSz="914438">
              <a:defRPr sz="1400" b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7" tIns="45668" rIns="91337" bIns="45668" numCol="1" anchor="t" anchorCtr="0" compatLnSpc="1">
            <a:prstTxWarp prst="textNoShape">
              <a:avLst/>
            </a:prstTxWarp>
          </a:bodyPr>
          <a:lstStyle>
            <a:lvl1pPr algn="r" defTabSz="914438">
              <a:defRPr sz="1400" b="0" smtClean="0">
                <a:cs typeface="+mn-cs"/>
              </a:defRPr>
            </a:lvl1pPr>
          </a:lstStyle>
          <a:p>
            <a:pPr>
              <a:defRPr/>
            </a:pPr>
            <a:fld id="{4AA8C501-7687-C340-A715-E95A1ADAFC1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5pPr>
      <a:lvl6pPr marL="414737" algn="l" defTabSz="914438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6pPr>
      <a:lvl7pPr marL="829474" algn="l" defTabSz="914438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7pPr>
      <a:lvl8pPr marL="1244211" algn="l" defTabSz="914438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8pPr>
      <a:lvl9pPr marL="1658948" algn="l" defTabSz="914438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9pPr>
    </p:titleStyle>
    <p:bodyStyle>
      <a:lvl1pPr marL="341284" indent="-341284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  <a:cs typeface="ＭＳ Ｐゴシック" charset="0"/>
        </a:defRPr>
      </a:lvl1pPr>
      <a:lvl2pPr marL="742887" indent="-285726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  <a:ea typeface="+mn-ea"/>
        </a:defRPr>
      </a:lvl2pPr>
      <a:lvl3pPr marL="1142904" indent="-228581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chemeClr val="bg1"/>
          </a:solidFill>
          <a:latin typeface="+mn-lt"/>
          <a:ea typeface="+mn-ea"/>
        </a:defRPr>
      </a:lvl3pPr>
      <a:lvl4pPr marL="1598478" indent="-228581" algn="l" rtl="0" eaLnBrk="0" fontAlgn="base" hangingPunct="0">
        <a:spcBef>
          <a:spcPct val="20000"/>
        </a:spcBef>
        <a:spcAft>
          <a:spcPct val="0"/>
        </a:spcAft>
        <a:buChar char="–"/>
        <a:defRPr sz="1200" b="1">
          <a:solidFill>
            <a:schemeClr val="bg1"/>
          </a:solidFill>
          <a:latin typeface="+mn-lt"/>
          <a:ea typeface="+mn-ea"/>
        </a:defRPr>
      </a:lvl4pPr>
      <a:lvl5pPr marL="2054052" indent="-225406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bg1"/>
          </a:solidFill>
          <a:latin typeface="+mn-lt"/>
          <a:ea typeface="+mn-ea"/>
        </a:defRPr>
      </a:lvl5pPr>
      <a:lvl6pPr marL="2469701" indent="-226090" algn="l" defTabSz="914438" rtl="0" fontAlgn="base">
        <a:spcBef>
          <a:spcPct val="20000"/>
        </a:spcBef>
        <a:spcAft>
          <a:spcPct val="0"/>
        </a:spcAft>
        <a:buChar char="»"/>
        <a:defRPr sz="1000" b="1">
          <a:solidFill>
            <a:schemeClr val="bg1"/>
          </a:solidFill>
          <a:latin typeface="+mn-lt"/>
          <a:ea typeface="+mn-ea"/>
        </a:defRPr>
      </a:lvl6pPr>
      <a:lvl7pPr marL="2884438" indent="-226090" algn="l" defTabSz="914438" rtl="0" fontAlgn="base">
        <a:spcBef>
          <a:spcPct val="20000"/>
        </a:spcBef>
        <a:spcAft>
          <a:spcPct val="0"/>
        </a:spcAft>
        <a:buChar char="»"/>
        <a:defRPr sz="1000" b="1">
          <a:solidFill>
            <a:schemeClr val="bg1"/>
          </a:solidFill>
          <a:latin typeface="+mn-lt"/>
          <a:ea typeface="+mn-ea"/>
        </a:defRPr>
      </a:lvl7pPr>
      <a:lvl8pPr marL="3299175" indent="-226090" algn="l" defTabSz="914438" rtl="0" fontAlgn="base">
        <a:spcBef>
          <a:spcPct val="20000"/>
        </a:spcBef>
        <a:spcAft>
          <a:spcPct val="0"/>
        </a:spcAft>
        <a:buChar char="»"/>
        <a:defRPr sz="1000" b="1">
          <a:solidFill>
            <a:schemeClr val="bg1"/>
          </a:solidFill>
          <a:latin typeface="+mn-lt"/>
          <a:ea typeface="+mn-ea"/>
        </a:defRPr>
      </a:lvl8pPr>
      <a:lvl9pPr marL="3713913" indent="-226090" algn="l" defTabSz="914438" rtl="0" fontAlgn="base">
        <a:spcBef>
          <a:spcPct val="20000"/>
        </a:spcBef>
        <a:spcAft>
          <a:spcPct val="0"/>
        </a:spcAft>
        <a:buChar char="»"/>
        <a:defRPr sz="1000" b="1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147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37" algn="l" defTabSz="4147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74" algn="l" defTabSz="4147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211" algn="l" defTabSz="4147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48" algn="l" defTabSz="4147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84" algn="l" defTabSz="4147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421" algn="l" defTabSz="4147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159" algn="l" defTabSz="4147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95" algn="l" defTabSz="4147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7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7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4.png"/><Relationship Id="rId5" Type="http://schemas.openxmlformats.org/officeDocument/2006/relationships/image" Target="../media/image7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4.png"/><Relationship Id="rId5" Type="http://schemas.openxmlformats.org/officeDocument/2006/relationships/image" Target="../media/image7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7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544514" y="5800725"/>
            <a:ext cx="3430587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37" tIns="45668" rIns="91337" bIns="45668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rgbClr val="FFFF00"/>
                </a:solidFill>
                <a:cs typeface="+mn-cs"/>
              </a:rPr>
              <a:t>Javier </a:t>
            </a:r>
            <a:r>
              <a:rPr lang="en-US" sz="3200" dirty="0" err="1">
                <a:solidFill>
                  <a:srgbClr val="FFFF00"/>
                </a:solidFill>
                <a:cs typeface="+mn-cs"/>
              </a:rPr>
              <a:t>Junquera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109576" name="Text Box 8"/>
          <p:cNvSpPr txBox="1">
            <a:spLocks noChangeArrowheads="1"/>
          </p:cNvSpPr>
          <p:nvPr/>
        </p:nvSpPr>
        <p:spPr bwMode="auto">
          <a:xfrm>
            <a:off x="1704975" y="476176"/>
            <a:ext cx="5915025" cy="120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37" tIns="45668" rIns="91337" bIns="45668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600" dirty="0" smtClean="0">
                <a:solidFill>
                  <a:srgbClr val="FFFF00"/>
                </a:solidFill>
                <a:cs typeface="+mn-cs"/>
              </a:rPr>
              <a:t>Random numbers and the central limit theorem</a:t>
            </a:r>
            <a:endParaRPr lang="en-US" sz="36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3075" name="Picture 11" descr="logoUCgr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6" y="5608638"/>
            <a:ext cx="949325" cy="10207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09600" y="4648200"/>
            <a:ext cx="3430587" cy="52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37" tIns="45668" rIns="91337" bIns="45668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Alberto </a:t>
            </a:r>
            <a:r>
              <a:rPr lang="en-US" sz="2800" dirty="0" err="1" smtClean="0">
                <a:solidFill>
                  <a:srgbClr val="FFFF00"/>
                </a:solidFill>
                <a:cs typeface="+mn-cs"/>
              </a:rPr>
              <a:t>García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4267200"/>
            <a:ext cx="1236898" cy="1115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304800" y="6248400"/>
            <a:ext cx="8839200" cy="64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Reproduced with permission of Cedric Weber, from King’s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College London 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http://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nms.kcl.ac.uk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cedric.weber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 smtClean="0">
                <a:solidFill>
                  <a:srgbClr val="00FFFF"/>
                </a:solidFill>
                <a:cs typeface="+mn-cs"/>
              </a:rPr>
              <a:t>index.html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</p:txBody>
      </p:sp>
      <p:pic>
        <p:nvPicPr>
          <p:cNvPr id="4" name="Imagen 3" descr="Lecture4 (arrastrado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1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81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304800" y="6248400"/>
            <a:ext cx="8839200" cy="64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Reproduced with permission of Cedric Weber, from King’s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College London 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http://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nms.kcl.ac.uk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cedric.weber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 smtClean="0">
                <a:solidFill>
                  <a:srgbClr val="00FFFF"/>
                </a:solidFill>
                <a:cs typeface="+mn-cs"/>
              </a:rPr>
              <a:t>index.html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</p:txBody>
      </p:sp>
      <p:pic>
        <p:nvPicPr>
          <p:cNvPr id="2" name="Imagen 1" descr="Lecture4 (arrastrado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6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64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304800" y="6248400"/>
            <a:ext cx="8839200" cy="64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Reproduced with permission of Cedric Weber, from King’s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College London 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http://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nms.kcl.ac.uk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cedric.weber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 smtClean="0">
                <a:solidFill>
                  <a:srgbClr val="00FFFF"/>
                </a:solidFill>
                <a:cs typeface="+mn-cs"/>
              </a:rPr>
              <a:t>index.html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</p:txBody>
      </p:sp>
      <p:pic>
        <p:nvPicPr>
          <p:cNvPr id="3" name="Imagen 2" descr="Lecture4 (arrastrado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3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95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304800" y="6248400"/>
            <a:ext cx="8839200" cy="64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Reproduced with permission of Cedric Weber, from King’s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College London 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http://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nms.kcl.ac.uk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cedric.weber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 smtClean="0">
                <a:solidFill>
                  <a:srgbClr val="00FFFF"/>
                </a:solidFill>
                <a:cs typeface="+mn-cs"/>
              </a:rPr>
              <a:t>index.html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</p:txBody>
      </p:sp>
      <p:pic>
        <p:nvPicPr>
          <p:cNvPr id="2" name="Imagen 1" descr="Lecture4 (arrastrado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1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6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304800" y="6248400"/>
            <a:ext cx="8839200" cy="64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Reproduced with permission of Cedric Weber, from King’s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College London 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http://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nms.kcl.ac.uk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cedric.weber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 smtClean="0">
                <a:solidFill>
                  <a:srgbClr val="00FFFF"/>
                </a:solidFill>
                <a:cs typeface="+mn-cs"/>
              </a:rPr>
              <a:t>index.html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</p:txBody>
      </p:sp>
      <p:pic>
        <p:nvPicPr>
          <p:cNvPr id="5" name="Imagen 4" descr="Lecture4 (arrastrado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7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42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304800" y="6248400"/>
            <a:ext cx="8839200" cy="64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Reproduced with permission of Cedric Weber, from King’s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College London 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http://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nms.kcl.ac.uk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cedric.weber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 smtClean="0">
                <a:solidFill>
                  <a:srgbClr val="00FFFF"/>
                </a:solidFill>
                <a:cs typeface="+mn-cs"/>
              </a:rPr>
              <a:t>index.html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</p:txBody>
      </p:sp>
      <p:pic>
        <p:nvPicPr>
          <p:cNvPr id="2" name="Imagen 1" descr="Lecture4 (arrastrado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3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76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304800" y="6248400"/>
            <a:ext cx="8839200" cy="64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Reproduced with permission of Cedric Weber, from King’s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College London 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http://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nms.kcl.ac.uk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cedric.weber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 smtClean="0">
                <a:solidFill>
                  <a:srgbClr val="00FFFF"/>
                </a:solidFill>
                <a:cs typeface="+mn-cs"/>
              </a:rPr>
              <a:t>index.html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</p:txBody>
      </p:sp>
      <p:pic>
        <p:nvPicPr>
          <p:cNvPr id="3" name="Imagen 2" descr="Lecture4 (arrastrado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8"/>
            <a:ext cx="9144000" cy="626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11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Integration of functions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412750" y="978972"/>
            <a:ext cx="857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FFFFFF"/>
                </a:solidFill>
              </a:rPr>
              <a:t>Standard </a:t>
            </a:r>
            <a:r>
              <a:rPr lang="es-ES" dirty="0" err="1" smtClean="0">
                <a:solidFill>
                  <a:srgbClr val="FFFFFF"/>
                </a:solidFill>
              </a:rPr>
              <a:t>example</a:t>
            </a:r>
            <a:r>
              <a:rPr lang="es-ES" dirty="0" smtClean="0">
                <a:solidFill>
                  <a:srgbClr val="FFFFFF"/>
                </a:solidFill>
              </a:rPr>
              <a:t> of </a:t>
            </a:r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use of </a:t>
            </a:r>
            <a:r>
              <a:rPr lang="es-ES" dirty="0" err="1" smtClean="0">
                <a:solidFill>
                  <a:srgbClr val="FFFFFF"/>
                </a:solidFill>
              </a:rPr>
              <a:t>stocastic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methods</a:t>
            </a:r>
            <a:r>
              <a:rPr lang="es-ES" dirty="0" smtClean="0">
                <a:solidFill>
                  <a:srgbClr val="FFFFFF"/>
                </a:solidFill>
              </a:rPr>
              <a:t> in </a:t>
            </a:r>
            <a:r>
              <a:rPr lang="es-ES" dirty="0" err="1" smtClean="0">
                <a:solidFill>
                  <a:srgbClr val="FFFFFF"/>
                </a:solidFill>
              </a:rPr>
              <a:t>Applied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Mathematics</a:t>
            </a:r>
            <a:endParaRPr lang="es-ES" dirty="0">
              <a:solidFill>
                <a:srgbClr val="FFFFFF"/>
              </a:solidFill>
            </a:endParaRPr>
          </a:p>
        </p:txBody>
      </p:sp>
      <p:grpSp>
        <p:nvGrpSpPr>
          <p:cNvPr id="8" name="Agrupar 7"/>
          <p:cNvGrpSpPr/>
          <p:nvPr/>
        </p:nvGrpSpPr>
        <p:grpSpPr>
          <a:xfrm>
            <a:off x="1295400" y="1600200"/>
            <a:ext cx="6705600" cy="4953000"/>
            <a:chOff x="1295400" y="1600200"/>
            <a:chExt cx="6705600" cy="4953000"/>
          </a:xfrm>
        </p:grpSpPr>
        <p:grpSp>
          <p:nvGrpSpPr>
            <p:cNvPr id="4" name="Agrupar 3"/>
            <p:cNvGrpSpPr/>
            <p:nvPr/>
          </p:nvGrpSpPr>
          <p:grpSpPr>
            <a:xfrm>
              <a:off x="1784350" y="1600200"/>
              <a:ext cx="5791200" cy="540000"/>
              <a:chOff x="1784350" y="1600200"/>
              <a:chExt cx="5791200" cy="540000"/>
            </a:xfrm>
          </p:grpSpPr>
          <p:sp>
            <p:nvSpPr>
              <p:cNvPr id="20" name="CuadroTexto 19"/>
              <p:cNvSpPr txBox="1"/>
              <p:nvPr/>
            </p:nvSpPr>
            <p:spPr>
              <a:xfrm>
                <a:off x="1784350" y="1676400"/>
                <a:ext cx="579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 err="1" smtClean="0">
                    <a:solidFill>
                      <a:schemeClr val="bg1"/>
                    </a:solidFill>
                  </a:rPr>
                  <a:t>Problem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: compute</a:t>
                </a:r>
                <a:endParaRPr lang="es-ES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91200" y="1600200"/>
                <a:ext cx="992263" cy="540000"/>
              </a:xfrm>
              <a:prstGeom prst="rect">
                <a:avLst/>
              </a:prstGeom>
            </p:spPr>
          </p:pic>
        </p:grpSp>
        <p:pic>
          <p:nvPicPr>
            <p:cNvPr id="5" name="Imagen 4" descr="Lecture5 (arrastrado)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2451100"/>
              <a:ext cx="6705600" cy="4102100"/>
            </a:xfrm>
            <a:prstGeom prst="rect">
              <a:avLst/>
            </a:prstGeom>
          </p:spPr>
        </p:pic>
        <p:sp>
          <p:nvSpPr>
            <p:cNvPr id="7" name="Rectángulo 6"/>
            <p:cNvSpPr/>
            <p:nvPr/>
          </p:nvSpPr>
          <p:spPr bwMode="auto">
            <a:xfrm>
              <a:off x="5943600" y="2438400"/>
              <a:ext cx="2057400" cy="1066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8368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Integration of functions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3" name="Imagen 2" descr="Lecture5 (arrastrado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3" y="533403"/>
            <a:ext cx="8281207" cy="5831992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04800" y="6248400"/>
            <a:ext cx="8839200" cy="64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Reproduced with permission of Cedric Weber, from King’s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College London 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http://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nms.kcl.ac.uk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cedric.weber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 smtClean="0">
                <a:solidFill>
                  <a:srgbClr val="00FFFF"/>
                </a:solidFill>
                <a:cs typeface="+mn-cs"/>
              </a:rPr>
              <a:t>index.html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69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Integration of functions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2" name="Imagen 1" descr="Lecture5 (arrastrado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64204"/>
            <a:ext cx="8469991" cy="5543996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4800" y="6248400"/>
            <a:ext cx="8839200" cy="64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Reproduced with permission of Cedric Weber, from King’s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College London 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http://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nms.kcl.ac.uk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cedric.weber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 smtClean="0">
                <a:solidFill>
                  <a:srgbClr val="00FFFF"/>
                </a:solidFill>
                <a:cs typeface="+mn-cs"/>
              </a:rPr>
              <a:t>index.html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753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Sc45215100613190 (arrastrado).pdf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06" y="609600"/>
            <a:ext cx="3889494" cy="54864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14400" y="6211669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FFFFFF"/>
                </a:solidFill>
              </a:rPr>
              <a:t>Cambridge </a:t>
            </a:r>
            <a:r>
              <a:rPr lang="es-ES" dirty="0" err="1" smtClean="0">
                <a:solidFill>
                  <a:srgbClr val="FFFFFF"/>
                </a:solidFill>
              </a:rPr>
              <a:t>University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Press</a:t>
            </a:r>
            <a:r>
              <a:rPr lang="es-ES" dirty="0" smtClean="0">
                <a:solidFill>
                  <a:srgbClr val="FFFFFF"/>
                </a:solidFill>
              </a:rPr>
              <a:t>, Cambridge, 2002</a:t>
            </a:r>
          </a:p>
          <a:p>
            <a:pPr algn="ctr"/>
            <a:r>
              <a:rPr lang="es-ES" dirty="0" smtClean="0">
                <a:solidFill>
                  <a:srgbClr val="FFFFFF"/>
                </a:solidFill>
              </a:rPr>
              <a:t>ISBN 0 521 65314 2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smtClean="0">
                <a:solidFill>
                  <a:srgbClr val="FFFF00"/>
                </a:solidFill>
                <a:cs typeface="+mn-cs"/>
              </a:rPr>
              <a:t>Bibliography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47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Integration of functions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600200"/>
            <a:ext cx="2900887" cy="72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3124200"/>
            <a:ext cx="2089557" cy="791999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815281" y="762000"/>
            <a:ext cx="7795319" cy="395998"/>
            <a:chOff x="1143000" y="762000"/>
            <a:chExt cx="7795319" cy="395998"/>
          </a:xfrm>
        </p:grpSpPr>
        <p:sp>
          <p:nvSpPr>
            <p:cNvPr id="3" name="CuadroTexto 2"/>
            <p:cNvSpPr txBox="1"/>
            <p:nvPr/>
          </p:nvSpPr>
          <p:spPr>
            <a:xfrm>
              <a:off x="1143000" y="762000"/>
              <a:ext cx="716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rgbClr val="FFFF00"/>
                  </a:solidFill>
                </a:rPr>
                <a:t>Method</a:t>
              </a:r>
              <a:r>
                <a:rPr lang="es-ES" dirty="0" smtClean="0">
                  <a:solidFill>
                    <a:srgbClr val="FFFF00"/>
                  </a:solidFill>
                </a:rPr>
                <a:t> 3: </a:t>
              </a:r>
              <a:r>
                <a:rPr lang="es-ES" dirty="0" err="1" smtClean="0">
                  <a:solidFill>
                    <a:srgbClr val="FFFF00"/>
                  </a:solidFill>
                </a:rPr>
                <a:t>estimation</a:t>
              </a:r>
              <a:r>
                <a:rPr lang="es-ES" dirty="0" smtClean="0">
                  <a:solidFill>
                    <a:srgbClr val="FFFF00"/>
                  </a:solidFill>
                </a:rPr>
                <a:t> </a:t>
              </a:r>
              <a:r>
                <a:rPr lang="es-ES" dirty="0" err="1" smtClean="0">
                  <a:solidFill>
                    <a:srgbClr val="FFFF00"/>
                  </a:solidFill>
                </a:rPr>
                <a:t>from</a:t>
              </a:r>
              <a:r>
                <a:rPr lang="es-ES" dirty="0" smtClean="0">
                  <a:solidFill>
                    <a:srgbClr val="FFFF00"/>
                  </a:solidFill>
                </a:rPr>
                <a:t> </a:t>
              </a:r>
              <a:r>
                <a:rPr lang="es-ES" dirty="0" err="1" smtClean="0">
                  <a:solidFill>
                    <a:srgbClr val="FFFF00"/>
                  </a:solidFill>
                </a:rPr>
                <a:t>the</a:t>
              </a:r>
              <a:r>
                <a:rPr lang="es-ES" dirty="0" smtClean="0">
                  <a:solidFill>
                    <a:srgbClr val="FFFF00"/>
                  </a:solidFill>
                </a:rPr>
                <a:t> </a:t>
              </a:r>
              <a:r>
                <a:rPr lang="es-ES" dirty="0" err="1" smtClean="0">
                  <a:solidFill>
                    <a:srgbClr val="FFFF00"/>
                  </a:solidFill>
                </a:rPr>
                <a:t>average</a:t>
              </a:r>
              <a:r>
                <a:rPr lang="es-ES" dirty="0" smtClean="0">
                  <a:solidFill>
                    <a:srgbClr val="FFFF00"/>
                  </a:solidFill>
                </a:rPr>
                <a:t> of </a:t>
              </a:r>
              <a:r>
                <a:rPr lang="es-ES" dirty="0" err="1" smtClean="0">
                  <a:solidFill>
                    <a:srgbClr val="FFFF00"/>
                  </a:solidFill>
                </a:rPr>
                <a:t>the</a:t>
              </a:r>
              <a:r>
                <a:rPr lang="es-ES" dirty="0" smtClean="0">
                  <a:solidFill>
                    <a:srgbClr val="FFFF00"/>
                  </a:solidFill>
                </a:rPr>
                <a:t> </a:t>
              </a:r>
              <a:r>
                <a:rPr lang="es-ES" dirty="0" err="1" smtClean="0">
                  <a:solidFill>
                    <a:srgbClr val="FFFF00"/>
                  </a:solidFill>
                </a:rPr>
                <a:t>function</a:t>
              </a:r>
              <a:r>
                <a:rPr lang="es-ES" dirty="0" smtClean="0">
                  <a:solidFill>
                    <a:srgbClr val="FFFF00"/>
                  </a:solidFill>
                </a:rPr>
                <a:t> </a:t>
              </a:r>
              <a:r>
                <a:rPr lang="es-ES" dirty="0" err="1" smtClean="0">
                  <a:solidFill>
                    <a:srgbClr val="FFFF00"/>
                  </a:solidFill>
                </a:rPr>
                <a:t>between</a:t>
              </a:r>
              <a:endParaRPr lang="es-ES" dirty="0">
                <a:solidFill>
                  <a:srgbClr val="FFFF00"/>
                </a:solidFill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9600" y="762000"/>
              <a:ext cx="708719" cy="395998"/>
            </a:xfrm>
            <a:prstGeom prst="rect">
              <a:avLst/>
            </a:prstGeom>
          </p:spPr>
        </p:pic>
      </p:grpSp>
      <p:grpSp>
        <p:nvGrpSpPr>
          <p:cNvPr id="12" name="Agrupar 11"/>
          <p:cNvGrpSpPr/>
          <p:nvPr/>
        </p:nvGrpSpPr>
        <p:grpSpPr>
          <a:xfrm>
            <a:off x="0" y="2438400"/>
            <a:ext cx="9067800" cy="381000"/>
            <a:chOff x="-486938" y="2438400"/>
            <a:chExt cx="9067800" cy="381000"/>
          </a:xfrm>
        </p:grpSpPr>
        <p:sp>
          <p:nvSpPr>
            <p:cNvPr id="8" name="CuadroTexto 7"/>
            <p:cNvSpPr txBox="1"/>
            <p:nvPr/>
          </p:nvSpPr>
          <p:spPr>
            <a:xfrm>
              <a:off x="-486938" y="2438400"/>
              <a:ext cx="906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 smtClean="0">
                  <a:solidFill>
                    <a:schemeClr val="bg1"/>
                  </a:solidFill>
                </a:rPr>
                <a:t>Assume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that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we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choose</a:t>
              </a:r>
              <a:r>
                <a:rPr lang="es-ES" dirty="0" smtClean="0">
                  <a:solidFill>
                    <a:schemeClr val="bg1"/>
                  </a:solidFill>
                </a:rPr>
                <a:t>      </a:t>
              </a:r>
              <a:r>
                <a:rPr lang="es-ES" dirty="0" err="1" smtClean="0">
                  <a:solidFill>
                    <a:schemeClr val="bg1"/>
                  </a:solidFill>
                </a:rPr>
                <a:t>points</a:t>
              </a:r>
              <a:r>
                <a:rPr lang="es-ES" dirty="0" smtClean="0">
                  <a:solidFill>
                    <a:schemeClr val="bg1"/>
                  </a:solidFill>
                </a:rPr>
                <a:t>           </a:t>
              </a:r>
              <a:r>
                <a:rPr lang="es-ES" dirty="0" err="1" smtClean="0">
                  <a:solidFill>
                    <a:schemeClr val="bg1"/>
                  </a:solidFill>
                </a:rPr>
                <a:t>randomly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distributed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between</a:t>
              </a:r>
              <a:r>
                <a:rPr lang="es-ES" dirty="0" smtClean="0">
                  <a:solidFill>
                    <a:schemeClr val="bg1"/>
                  </a:solidFill>
                </a:rPr>
                <a:t>         , </a:t>
              </a:r>
              <a:r>
                <a:rPr lang="es-ES" dirty="0" err="1" smtClean="0">
                  <a:solidFill>
                    <a:schemeClr val="bg1"/>
                  </a:solidFill>
                </a:rPr>
                <a:t>then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33615" y="2491202"/>
              <a:ext cx="327447" cy="251998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23062" y="2495400"/>
              <a:ext cx="625751" cy="324000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09262" y="2495400"/>
              <a:ext cx="579862" cy="324000"/>
            </a:xfrm>
            <a:prstGeom prst="rect">
              <a:avLst/>
            </a:prstGeom>
          </p:spPr>
        </p:pic>
      </p:grpSp>
      <p:grpSp>
        <p:nvGrpSpPr>
          <p:cNvPr id="18" name="Agrupar 17"/>
          <p:cNvGrpSpPr/>
          <p:nvPr/>
        </p:nvGrpSpPr>
        <p:grpSpPr>
          <a:xfrm>
            <a:off x="914400" y="4267200"/>
            <a:ext cx="7620000" cy="933600"/>
            <a:chOff x="914400" y="4267200"/>
            <a:chExt cx="7620000" cy="933600"/>
          </a:xfrm>
        </p:grpSpPr>
        <p:sp>
          <p:nvSpPr>
            <p:cNvPr id="13" name="CuadroTexto 12"/>
            <p:cNvSpPr txBox="1"/>
            <p:nvPr/>
          </p:nvSpPr>
          <p:spPr>
            <a:xfrm>
              <a:off x="914400" y="4267200"/>
              <a:ext cx="7620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larger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number</a:t>
              </a:r>
              <a:r>
                <a:rPr lang="es-ES" dirty="0" smtClean="0">
                  <a:solidFill>
                    <a:srgbClr val="FFFFFF"/>
                  </a:solidFill>
                </a:rPr>
                <a:t> of </a:t>
              </a:r>
              <a:r>
                <a:rPr lang="es-ES" dirty="0" err="1" smtClean="0">
                  <a:solidFill>
                    <a:srgbClr val="FFFFFF"/>
                  </a:solidFill>
                </a:rPr>
                <a:t>points</a:t>
              </a:r>
              <a:r>
                <a:rPr lang="es-ES" dirty="0" smtClean="0">
                  <a:solidFill>
                    <a:srgbClr val="FFFFFF"/>
                  </a:solidFill>
                </a:rPr>
                <a:t>,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better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estimation</a:t>
              </a:r>
              <a:r>
                <a:rPr lang="es-ES" dirty="0" smtClean="0">
                  <a:solidFill>
                    <a:srgbClr val="FFFFFF"/>
                  </a:solidFill>
                </a:rPr>
                <a:t>.</a:t>
              </a:r>
            </a:p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typical</a:t>
              </a:r>
              <a:r>
                <a:rPr lang="es-ES" dirty="0" smtClean="0">
                  <a:solidFill>
                    <a:srgbClr val="FFFFFF"/>
                  </a:solidFill>
                </a:rPr>
                <a:t> error        in          , in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sense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that</a:t>
              </a:r>
              <a:r>
                <a:rPr lang="es-ES" dirty="0" smtClean="0">
                  <a:solidFill>
                    <a:srgbClr val="FFFFFF"/>
                  </a:solidFill>
                </a:rPr>
                <a:t> 63% of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estimations</a:t>
              </a:r>
              <a:r>
                <a:rPr lang="es-ES" dirty="0" smtClean="0">
                  <a:solidFill>
                    <a:srgbClr val="FFFFFF"/>
                  </a:solidFill>
                </a:rPr>
                <a:t> of         </a:t>
              </a:r>
              <a:r>
                <a:rPr lang="es-ES" dirty="0" err="1" smtClean="0">
                  <a:solidFill>
                    <a:srgbClr val="FFFFFF"/>
                  </a:solidFill>
                </a:rPr>
                <a:t>will</a:t>
              </a:r>
              <a:r>
                <a:rPr lang="es-ES" dirty="0" smtClean="0">
                  <a:solidFill>
                    <a:srgbClr val="FFFFFF"/>
                  </a:solidFill>
                </a:rPr>
                <a:t> be </a:t>
              </a:r>
              <a:r>
                <a:rPr lang="es-ES" dirty="0" err="1" smtClean="0">
                  <a:solidFill>
                    <a:srgbClr val="FFFFFF"/>
                  </a:solidFill>
                </a:rPr>
                <a:t>between</a:t>
              </a:r>
              <a:r>
                <a:rPr lang="es-ES" dirty="0" smtClean="0">
                  <a:solidFill>
                    <a:srgbClr val="FFFFFF"/>
                  </a:solidFill>
                </a:rPr>
                <a:t>              and  </a:t>
              </a:r>
              <a:endParaRPr lang="es-ES" dirty="0">
                <a:solidFill>
                  <a:srgbClr val="FFFFFF"/>
                </a:solidFill>
              </a:endParaRP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32004" y="4572000"/>
              <a:ext cx="301796" cy="252000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37865" y="4572000"/>
              <a:ext cx="510335" cy="324000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15200" y="4876800"/>
              <a:ext cx="906014" cy="287996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43600" y="4876800"/>
              <a:ext cx="886249" cy="288000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0" y="4876800"/>
              <a:ext cx="510335" cy="324000"/>
            </a:xfrm>
            <a:prstGeom prst="rect">
              <a:avLst/>
            </a:prstGeom>
          </p:spPr>
        </p:pic>
      </p:grpSp>
      <p:pic>
        <p:nvPicPr>
          <p:cNvPr id="20" name="Imagen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2800" y="5334000"/>
            <a:ext cx="2652998" cy="685800"/>
          </a:xfrm>
          <a:prstGeom prst="rect">
            <a:avLst/>
          </a:prstGeom>
        </p:spPr>
      </p:pic>
      <p:grpSp>
        <p:nvGrpSpPr>
          <p:cNvPr id="23" name="Agrupar 22"/>
          <p:cNvGrpSpPr/>
          <p:nvPr/>
        </p:nvGrpSpPr>
        <p:grpSpPr>
          <a:xfrm>
            <a:off x="2971800" y="6246000"/>
            <a:ext cx="3434400" cy="612000"/>
            <a:chOff x="3276600" y="6246000"/>
            <a:chExt cx="3434400" cy="612000"/>
          </a:xfrm>
        </p:grpSpPr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722000" y="6246000"/>
              <a:ext cx="1989000" cy="612000"/>
            </a:xfrm>
            <a:prstGeom prst="rect">
              <a:avLst/>
            </a:prstGeom>
          </p:spPr>
        </p:pic>
        <p:sp>
          <p:nvSpPr>
            <p:cNvPr id="22" name="CuadroTexto 21"/>
            <p:cNvSpPr txBox="1"/>
            <p:nvPr/>
          </p:nvSpPr>
          <p:spPr>
            <a:xfrm>
              <a:off x="3276600" y="6400800"/>
              <a:ext cx="1403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where</a:t>
              </a:r>
              <a:endParaRPr lang="es-E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9667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Agrupar 23"/>
          <p:cNvGrpSpPr/>
          <p:nvPr/>
        </p:nvGrpSpPr>
        <p:grpSpPr>
          <a:xfrm>
            <a:off x="0" y="0"/>
            <a:ext cx="5867400" cy="963435"/>
            <a:chOff x="0" y="0"/>
            <a:chExt cx="5867400" cy="963435"/>
          </a:xfrm>
        </p:grpSpPr>
        <p:sp>
          <p:nvSpPr>
            <p:cNvPr id="37069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867400" cy="963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0680" tIns="50339" rIns="100680" bIns="50339">
              <a:spAutoFit/>
            </a:bodyPr>
            <a:lstStyle>
              <a:lvl1pPr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503238"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008063"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511300"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16125"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473325"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30525"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387725"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44925"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800" dirty="0" smtClean="0">
                  <a:solidFill>
                    <a:srgbClr val="FFFF00"/>
                  </a:solidFill>
                  <a:cs typeface="+mn-cs"/>
                </a:rPr>
                <a:t>Example of integration:                                          How to estimate     with a needle</a:t>
              </a:r>
              <a:endParaRPr lang="en-US" sz="2800" dirty="0">
                <a:solidFill>
                  <a:srgbClr val="FFFF00"/>
                </a:solidFill>
                <a:cs typeface="+mn-cs"/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8954" y="533400"/>
              <a:ext cx="513846" cy="360000"/>
            </a:xfrm>
            <a:prstGeom prst="rect">
              <a:avLst/>
            </a:prstGeom>
          </p:spPr>
        </p:pic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124200"/>
            <a:ext cx="3219450" cy="3460750"/>
          </a:xfrm>
          <a:prstGeom prst="rect">
            <a:avLst/>
          </a:prstGeom>
        </p:spPr>
      </p:pic>
      <p:grpSp>
        <p:nvGrpSpPr>
          <p:cNvPr id="4" name="Agrupar 3"/>
          <p:cNvGrpSpPr/>
          <p:nvPr/>
        </p:nvGrpSpPr>
        <p:grpSpPr>
          <a:xfrm>
            <a:off x="946150" y="1508470"/>
            <a:ext cx="7315200" cy="1539530"/>
            <a:chOff x="946150" y="1286470"/>
            <a:chExt cx="7315200" cy="1539530"/>
          </a:xfrm>
        </p:grpSpPr>
        <p:sp>
          <p:nvSpPr>
            <p:cNvPr id="3" name="CuadroTexto 2"/>
            <p:cNvSpPr txBox="1"/>
            <p:nvPr/>
          </p:nvSpPr>
          <p:spPr>
            <a:xfrm>
              <a:off x="946150" y="1286470"/>
              <a:ext cx="7315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If</a:t>
              </a:r>
              <a:r>
                <a:rPr lang="es-ES" dirty="0" smtClean="0">
                  <a:solidFill>
                    <a:srgbClr val="FFFFFF"/>
                  </a:solidFill>
                </a:rPr>
                <a:t> a </a:t>
              </a:r>
              <a:r>
                <a:rPr lang="es-ES" dirty="0" err="1" smtClean="0">
                  <a:solidFill>
                    <a:srgbClr val="FFFFFF"/>
                  </a:solidFill>
                </a:rPr>
                <a:t>needle</a:t>
              </a:r>
              <a:r>
                <a:rPr lang="es-ES" dirty="0" smtClean="0">
                  <a:solidFill>
                    <a:srgbClr val="FFFFFF"/>
                  </a:solidFill>
                </a:rPr>
                <a:t> of </a:t>
              </a:r>
              <a:r>
                <a:rPr lang="es-ES" dirty="0" err="1" smtClean="0">
                  <a:solidFill>
                    <a:srgbClr val="FFFFFF"/>
                  </a:solidFill>
                </a:rPr>
                <a:t>length</a:t>
              </a:r>
              <a:r>
                <a:rPr lang="es-ES" dirty="0" smtClean="0">
                  <a:solidFill>
                    <a:srgbClr val="FFFFFF"/>
                  </a:solidFill>
                </a:rPr>
                <a:t>    </a:t>
              </a:r>
              <a:r>
                <a:rPr lang="es-ES" dirty="0" err="1" smtClean="0">
                  <a:solidFill>
                    <a:srgbClr val="FFFFFF"/>
                  </a:solidFill>
                </a:rPr>
                <a:t>is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thrown</a:t>
              </a:r>
              <a:r>
                <a:rPr lang="es-ES" dirty="0" smtClean="0">
                  <a:solidFill>
                    <a:srgbClr val="FFFFFF"/>
                  </a:solidFill>
                </a:rPr>
                <a:t> at </a:t>
              </a:r>
              <a:r>
                <a:rPr lang="es-ES" dirty="0" err="1" smtClean="0">
                  <a:solidFill>
                    <a:srgbClr val="FFFFFF"/>
                  </a:solidFill>
                </a:rPr>
                <a:t>random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onto</a:t>
              </a:r>
              <a:r>
                <a:rPr lang="es-ES" dirty="0" smtClean="0">
                  <a:solidFill>
                    <a:srgbClr val="FFFFFF"/>
                  </a:solidFill>
                </a:rPr>
                <a:t> a set of </a:t>
              </a:r>
              <a:r>
                <a:rPr lang="es-ES" dirty="0" err="1" smtClean="0">
                  <a:solidFill>
                    <a:srgbClr val="FFFFFF"/>
                  </a:solidFill>
                </a:rPr>
                <a:t>equally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spaced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parallel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lines</a:t>
              </a:r>
              <a:r>
                <a:rPr lang="es-ES" dirty="0" smtClean="0">
                  <a:solidFill>
                    <a:srgbClr val="FFFFFF"/>
                  </a:solidFill>
                </a:rPr>
                <a:t>,    </a:t>
              </a:r>
              <a:r>
                <a:rPr lang="es-ES" dirty="0" err="1" smtClean="0">
                  <a:solidFill>
                    <a:srgbClr val="FFFFFF"/>
                  </a:solidFill>
                </a:rPr>
                <a:t>apart</a:t>
              </a:r>
              <a:r>
                <a:rPr lang="es-ES" dirty="0" smtClean="0">
                  <a:solidFill>
                    <a:srgbClr val="FFFFFF"/>
                  </a:solidFill>
                </a:rPr>
                <a:t> (</a:t>
              </a:r>
              <a:r>
                <a:rPr lang="es-ES" dirty="0" err="1" smtClean="0">
                  <a:solidFill>
                    <a:srgbClr val="FFFFFF"/>
                  </a:solidFill>
                </a:rPr>
                <a:t>where</a:t>
              </a:r>
              <a:r>
                <a:rPr lang="es-ES" dirty="0" smtClean="0">
                  <a:solidFill>
                    <a:srgbClr val="FFFFFF"/>
                  </a:solidFill>
                </a:rPr>
                <a:t>               ),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probability</a:t>
              </a:r>
              <a:r>
                <a:rPr lang="es-ES" dirty="0" smtClean="0">
                  <a:solidFill>
                    <a:srgbClr val="FFFFFF"/>
                  </a:solidFill>
                </a:rPr>
                <a:t> of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needle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crossing</a:t>
              </a:r>
              <a:r>
                <a:rPr lang="es-ES" dirty="0" smtClean="0">
                  <a:solidFill>
                    <a:srgbClr val="FFFFFF"/>
                  </a:solidFill>
                </a:rPr>
                <a:t> a line </a:t>
              </a:r>
              <a:r>
                <a:rPr lang="es-ES" dirty="0" err="1" smtClean="0">
                  <a:solidFill>
                    <a:srgbClr val="FFFFFF"/>
                  </a:solidFill>
                </a:rPr>
                <a:t>is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endParaRPr lang="es-ES" dirty="0">
                <a:solidFill>
                  <a:srgbClr val="FFFFFF"/>
                </a:solidFill>
              </a:endParaRP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0709" y="1348205"/>
              <a:ext cx="200691" cy="251995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9000" y="1600200"/>
              <a:ext cx="251996" cy="251996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81600" y="1597438"/>
              <a:ext cx="754491" cy="252000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91000" y="2286000"/>
              <a:ext cx="894180" cy="540000"/>
            </a:xfrm>
            <a:prstGeom prst="rect">
              <a:avLst/>
            </a:prstGeom>
          </p:spPr>
        </p:pic>
      </p:grpSp>
      <p:sp>
        <p:nvSpPr>
          <p:cNvPr id="5" name="CuadroTexto 4"/>
          <p:cNvSpPr txBox="1"/>
          <p:nvPr/>
        </p:nvSpPr>
        <p:spPr>
          <a:xfrm>
            <a:off x="2286000" y="107846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00FFFF"/>
                </a:solidFill>
              </a:rPr>
              <a:t>Buffon’s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experiment</a:t>
            </a:r>
            <a:endParaRPr lang="es-ES" dirty="0">
              <a:solidFill>
                <a:srgbClr val="00FFFF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352800" y="37338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Lazzerini</a:t>
            </a:r>
            <a:r>
              <a:rPr lang="es-ES" dirty="0" smtClean="0">
                <a:solidFill>
                  <a:schemeClr val="bg1"/>
                </a:solidFill>
              </a:rPr>
              <a:t> (1901):</a:t>
            </a:r>
          </a:p>
          <a:p>
            <a:pPr algn="ctr"/>
            <a:r>
              <a:rPr lang="es-ES" dirty="0" smtClean="0">
                <a:solidFill>
                  <a:schemeClr val="bg1"/>
                </a:solidFill>
              </a:rPr>
              <a:t>Spinning round and </a:t>
            </a:r>
            <a:r>
              <a:rPr lang="es-ES" dirty="0" err="1" smtClean="0">
                <a:solidFill>
                  <a:schemeClr val="bg1"/>
                </a:solidFill>
              </a:rPr>
              <a:t>dropping</a:t>
            </a:r>
            <a:r>
              <a:rPr lang="es-ES" dirty="0" smtClean="0">
                <a:solidFill>
                  <a:schemeClr val="bg1"/>
                </a:solidFill>
              </a:rPr>
              <a:t> a </a:t>
            </a:r>
            <a:r>
              <a:rPr lang="es-ES" dirty="0" err="1" smtClean="0">
                <a:solidFill>
                  <a:schemeClr val="bg1"/>
                </a:solidFill>
              </a:rPr>
              <a:t>needle</a:t>
            </a:r>
            <a:r>
              <a:rPr lang="es-ES" dirty="0" smtClean="0">
                <a:solidFill>
                  <a:schemeClr val="bg1"/>
                </a:solidFill>
              </a:rPr>
              <a:t> 3407 times: 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0628" y="4648200"/>
            <a:ext cx="1599044" cy="2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43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Agrupar 23"/>
          <p:cNvGrpSpPr/>
          <p:nvPr/>
        </p:nvGrpSpPr>
        <p:grpSpPr>
          <a:xfrm>
            <a:off x="0" y="0"/>
            <a:ext cx="5867400" cy="963435"/>
            <a:chOff x="0" y="0"/>
            <a:chExt cx="5867400" cy="963435"/>
          </a:xfrm>
        </p:grpSpPr>
        <p:sp>
          <p:nvSpPr>
            <p:cNvPr id="37069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867400" cy="963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0680" tIns="50339" rIns="100680" bIns="50339">
              <a:spAutoFit/>
            </a:bodyPr>
            <a:lstStyle>
              <a:lvl1pPr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503238"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008063"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511300"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16125"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473325"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30525"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387725"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44925"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800" dirty="0" smtClean="0">
                  <a:solidFill>
                    <a:srgbClr val="FFFF00"/>
                  </a:solidFill>
                  <a:cs typeface="+mn-cs"/>
                </a:rPr>
                <a:t>Example of integration:                                          How to estimate     in a rainy day</a:t>
              </a:r>
              <a:endParaRPr lang="en-US" sz="2800" dirty="0">
                <a:solidFill>
                  <a:srgbClr val="FFFF00"/>
                </a:solidFill>
                <a:cs typeface="+mn-cs"/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8954" y="533400"/>
              <a:ext cx="513846" cy="360000"/>
            </a:xfrm>
            <a:prstGeom prst="rect">
              <a:avLst/>
            </a:prstGeom>
          </p:spPr>
        </p:pic>
      </p:grpSp>
      <p:sp>
        <p:nvSpPr>
          <p:cNvPr id="25" name="CuadroTexto 24"/>
          <p:cNvSpPr txBox="1"/>
          <p:nvPr/>
        </p:nvSpPr>
        <p:spPr>
          <a:xfrm>
            <a:off x="685800" y="1030069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Let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us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rephrase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problem</a:t>
            </a:r>
            <a:r>
              <a:rPr lang="es-ES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how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to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estimate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area</a:t>
            </a:r>
            <a:r>
              <a:rPr lang="es-ES" dirty="0" smtClean="0">
                <a:solidFill>
                  <a:schemeClr val="bg1"/>
                </a:solidFill>
              </a:rPr>
              <a:t> of a </a:t>
            </a:r>
            <a:r>
              <a:rPr lang="es-ES" dirty="0" err="1" smtClean="0">
                <a:solidFill>
                  <a:schemeClr val="bg1"/>
                </a:solidFill>
              </a:rPr>
              <a:t>circle</a:t>
            </a:r>
            <a:r>
              <a:rPr lang="es-ES" dirty="0" smtClean="0">
                <a:solidFill>
                  <a:schemeClr val="bg1"/>
                </a:solidFill>
              </a:rPr>
              <a:t> of </a:t>
            </a:r>
            <a:r>
              <a:rPr lang="es-ES" dirty="0" err="1" smtClean="0">
                <a:solidFill>
                  <a:schemeClr val="bg1"/>
                </a:solidFill>
              </a:rPr>
              <a:t>radius</a:t>
            </a:r>
            <a:r>
              <a:rPr lang="es-ES" dirty="0" smtClean="0">
                <a:solidFill>
                  <a:schemeClr val="bg1"/>
                </a:solidFill>
              </a:rPr>
              <a:t> 1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4832350" y="1697038"/>
            <a:ext cx="4114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srgbClr val="FFFFFF"/>
                </a:solidFill>
              </a:rPr>
              <a:t>A </a:t>
            </a:r>
            <a:r>
              <a:rPr lang="es-ES" sz="1600" dirty="0" err="1" smtClean="0">
                <a:solidFill>
                  <a:srgbClr val="FFFFFF"/>
                </a:solidFill>
              </a:rPr>
              <a:t>number</a:t>
            </a:r>
            <a:r>
              <a:rPr lang="es-ES" sz="1600" dirty="0" smtClean="0">
                <a:solidFill>
                  <a:srgbClr val="FFFFFF"/>
                </a:solidFill>
              </a:rPr>
              <a:t> of trial </a:t>
            </a:r>
            <a:r>
              <a:rPr lang="es-ES" sz="1600" dirty="0" err="1" smtClean="0">
                <a:solidFill>
                  <a:srgbClr val="FFFFFF"/>
                </a:solidFill>
              </a:rPr>
              <a:t>shots</a:t>
            </a:r>
            <a:r>
              <a:rPr lang="es-ES" sz="1600" dirty="0" smtClean="0">
                <a:solidFill>
                  <a:srgbClr val="FFFFFF"/>
                </a:solidFill>
              </a:rPr>
              <a:t> are </a:t>
            </a:r>
            <a:r>
              <a:rPr lang="es-ES" sz="1600" dirty="0" err="1" smtClean="0">
                <a:solidFill>
                  <a:srgbClr val="FFFFFF"/>
                </a:solidFill>
              </a:rPr>
              <a:t>generated</a:t>
            </a:r>
            <a:r>
              <a:rPr lang="es-ES" sz="1600" dirty="0" smtClean="0">
                <a:solidFill>
                  <a:srgbClr val="FFFFFF"/>
                </a:solidFill>
              </a:rPr>
              <a:t> in </a:t>
            </a:r>
            <a:r>
              <a:rPr lang="es-ES" sz="1600" dirty="0" err="1" smtClean="0">
                <a:solidFill>
                  <a:srgbClr val="FFFFFF"/>
                </a:solidFill>
              </a:rPr>
              <a:t>the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square</a:t>
            </a:r>
            <a:r>
              <a:rPr lang="es-ES" sz="1600" dirty="0" smtClean="0">
                <a:solidFill>
                  <a:srgbClr val="FFFFFF"/>
                </a:solidFill>
              </a:rPr>
              <a:t> OABC</a:t>
            </a:r>
            <a:endParaRPr lang="es-ES" sz="1600" dirty="0">
              <a:solidFill>
                <a:srgbClr val="FFFFFF"/>
              </a:solidFill>
            </a:endParaRPr>
          </a:p>
        </p:txBody>
      </p:sp>
      <p:grpSp>
        <p:nvGrpSpPr>
          <p:cNvPr id="30" name="Agrupar 29"/>
          <p:cNvGrpSpPr/>
          <p:nvPr/>
        </p:nvGrpSpPr>
        <p:grpSpPr>
          <a:xfrm>
            <a:off x="4876800" y="2277070"/>
            <a:ext cx="4114800" cy="830997"/>
            <a:chOff x="5019470" y="3124200"/>
            <a:chExt cx="4114800" cy="830997"/>
          </a:xfrm>
        </p:grpSpPr>
        <p:sp>
          <p:nvSpPr>
            <p:cNvPr id="29" name="CuadroTexto 28"/>
            <p:cNvSpPr txBox="1"/>
            <p:nvPr/>
          </p:nvSpPr>
          <p:spPr>
            <a:xfrm>
              <a:off x="5019470" y="3124200"/>
              <a:ext cx="4114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solidFill>
                    <a:srgbClr val="FFFFFF"/>
                  </a:solidFill>
                </a:rPr>
                <a:t>At </a:t>
              </a:r>
              <a:r>
                <a:rPr lang="es-ES" sz="1600" dirty="0" err="1" smtClean="0">
                  <a:solidFill>
                    <a:srgbClr val="FFFFFF"/>
                  </a:solidFill>
                </a:rPr>
                <a:t>each</a:t>
              </a:r>
              <a:r>
                <a:rPr lang="es-ES" sz="1600" dirty="0" smtClean="0">
                  <a:solidFill>
                    <a:srgbClr val="FFFFFF"/>
                  </a:solidFill>
                </a:rPr>
                <a:t> trial </a:t>
              </a:r>
              <a:r>
                <a:rPr lang="es-ES" sz="1600" dirty="0" err="1" smtClean="0">
                  <a:solidFill>
                    <a:srgbClr val="FFFFFF"/>
                  </a:solidFill>
                </a:rPr>
                <a:t>two</a:t>
              </a:r>
              <a:r>
                <a:rPr lang="es-ES" sz="1600" dirty="0" smtClean="0">
                  <a:solidFill>
                    <a:srgbClr val="FFFFFF"/>
                  </a:solidFill>
                </a:rPr>
                <a:t> </a:t>
              </a:r>
              <a:r>
                <a:rPr lang="es-ES" sz="1600" dirty="0" err="1" smtClean="0">
                  <a:solidFill>
                    <a:srgbClr val="FFFFFF"/>
                  </a:solidFill>
                </a:rPr>
                <a:t>independent</a:t>
              </a:r>
              <a:r>
                <a:rPr lang="es-ES" sz="1600" dirty="0" smtClean="0">
                  <a:solidFill>
                    <a:srgbClr val="FFFFFF"/>
                  </a:solidFill>
                </a:rPr>
                <a:t> </a:t>
              </a:r>
              <a:r>
                <a:rPr lang="es-ES" sz="1600" dirty="0" err="1" smtClean="0">
                  <a:solidFill>
                    <a:srgbClr val="FFFFFF"/>
                  </a:solidFill>
                </a:rPr>
                <a:t>random</a:t>
              </a:r>
              <a:r>
                <a:rPr lang="es-ES" sz="1600" dirty="0" smtClean="0">
                  <a:solidFill>
                    <a:srgbClr val="FFFFFF"/>
                  </a:solidFill>
                </a:rPr>
                <a:t> </a:t>
              </a:r>
              <a:r>
                <a:rPr lang="es-ES" sz="1600" dirty="0" err="1" smtClean="0">
                  <a:solidFill>
                    <a:srgbClr val="FFFFFF"/>
                  </a:solidFill>
                </a:rPr>
                <a:t>numbers</a:t>
              </a:r>
              <a:r>
                <a:rPr lang="es-ES" sz="1600" dirty="0" smtClean="0">
                  <a:solidFill>
                    <a:srgbClr val="FFFFFF"/>
                  </a:solidFill>
                </a:rPr>
                <a:t> are </a:t>
              </a:r>
              <a:r>
                <a:rPr lang="es-ES" sz="1600" dirty="0" err="1" smtClean="0">
                  <a:solidFill>
                    <a:srgbClr val="FFFFFF"/>
                  </a:solidFill>
                </a:rPr>
                <a:t>chosen</a:t>
              </a:r>
              <a:r>
                <a:rPr lang="es-ES" sz="1600" dirty="0" smtClean="0">
                  <a:solidFill>
                    <a:srgbClr val="FFFFFF"/>
                  </a:solidFill>
                </a:rPr>
                <a:t> </a:t>
              </a:r>
              <a:r>
                <a:rPr lang="es-ES" sz="1600" dirty="0" err="1" smtClean="0">
                  <a:solidFill>
                    <a:srgbClr val="FFFFFF"/>
                  </a:solidFill>
                </a:rPr>
                <a:t>from</a:t>
              </a:r>
              <a:r>
                <a:rPr lang="es-ES" sz="1600" dirty="0" smtClean="0">
                  <a:solidFill>
                    <a:srgbClr val="FFFFFF"/>
                  </a:solidFill>
                </a:rPr>
                <a:t> a </a:t>
              </a:r>
              <a:r>
                <a:rPr lang="es-ES" sz="1600" dirty="0" err="1" smtClean="0">
                  <a:solidFill>
                    <a:srgbClr val="FFFFFF"/>
                  </a:solidFill>
                </a:rPr>
                <a:t>uniform</a:t>
              </a:r>
              <a:r>
                <a:rPr lang="es-ES" sz="1600" dirty="0" smtClean="0">
                  <a:solidFill>
                    <a:srgbClr val="FFFFFF"/>
                  </a:solidFill>
                </a:rPr>
                <a:t> </a:t>
              </a:r>
              <a:r>
                <a:rPr lang="es-ES" sz="1600" dirty="0" err="1" smtClean="0">
                  <a:solidFill>
                    <a:srgbClr val="FFFFFF"/>
                  </a:solidFill>
                </a:rPr>
                <a:t>distribution</a:t>
              </a:r>
              <a:r>
                <a:rPr lang="es-ES" sz="1600" dirty="0">
                  <a:solidFill>
                    <a:srgbClr val="FFFFFF"/>
                  </a:solidFill>
                </a:rPr>
                <a:t> </a:t>
              </a:r>
              <a:r>
                <a:rPr lang="es-ES" sz="1600" dirty="0" err="1" smtClean="0">
                  <a:solidFill>
                    <a:srgbClr val="FFFFFF"/>
                  </a:solidFill>
                </a:rPr>
                <a:t>on</a:t>
              </a:r>
              <a:r>
                <a:rPr lang="es-ES" sz="1600" dirty="0" smtClean="0">
                  <a:solidFill>
                    <a:srgbClr val="FFFFFF"/>
                  </a:solidFill>
                </a:rPr>
                <a:t> </a:t>
              </a:r>
              <a:endParaRPr lang="es-ES" sz="1600" dirty="0">
                <a:solidFill>
                  <a:srgbClr val="FFFFFF"/>
                </a:solidFill>
              </a:endParaRPr>
            </a:p>
          </p:txBody>
        </p:sp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38870" y="3666530"/>
              <a:ext cx="505082" cy="252000"/>
            </a:xfrm>
            <a:prstGeom prst="rect">
              <a:avLst/>
            </a:prstGeom>
          </p:spPr>
        </p:pic>
      </p:grpSp>
      <p:sp>
        <p:nvSpPr>
          <p:cNvPr id="32" name="CuadroTexto 31"/>
          <p:cNvSpPr txBox="1"/>
          <p:nvPr/>
        </p:nvSpPr>
        <p:spPr>
          <a:xfrm>
            <a:off x="4832350" y="3124200"/>
            <a:ext cx="4114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 smtClean="0">
                <a:solidFill>
                  <a:srgbClr val="FFFFFF"/>
                </a:solidFill>
              </a:rPr>
              <a:t>These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numbers</a:t>
            </a:r>
            <a:r>
              <a:rPr lang="es-ES" sz="1600" dirty="0" smtClean="0">
                <a:solidFill>
                  <a:srgbClr val="FFFFFF"/>
                </a:solidFill>
              </a:rPr>
              <a:t> are </a:t>
            </a:r>
            <a:r>
              <a:rPr lang="es-ES" sz="1600" dirty="0" err="1" smtClean="0">
                <a:solidFill>
                  <a:srgbClr val="FFFFFF"/>
                </a:solidFill>
              </a:rPr>
              <a:t>taken</a:t>
            </a:r>
            <a:r>
              <a:rPr lang="es-ES" sz="1600" dirty="0" smtClean="0">
                <a:solidFill>
                  <a:srgbClr val="FFFFFF"/>
                </a:solidFill>
              </a:rPr>
              <a:t> as </a:t>
            </a:r>
            <a:r>
              <a:rPr lang="es-ES" sz="1600" dirty="0" err="1" smtClean="0">
                <a:solidFill>
                  <a:srgbClr val="FFFFFF"/>
                </a:solidFill>
              </a:rPr>
              <a:t>the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coordinates</a:t>
            </a:r>
            <a:r>
              <a:rPr lang="es-ES" sz="1600" dirty="0" smtClean="0">
                <a:solidFill>
                  <a:srgbClr val="FFFFFF"/>
                </a:solidFill>
              </a:rPr>
              <a:t> of a </a:t>
            </a:r>
            <a:r>
              <a:rPr lang="es-ES" sz="1600" dirty="0" err="1" smtClean="0">
                <a:solidFill>
                  <a:srgbClr val="FFFFFF"/>
                </a:solidFill>
              </a:rPr>
              <a:t>point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s-ES" sz="1600" dirty="0" smtClean="0">
                <a:solidFill>
                  <a:srgbClr val="FFFFFF"/>
                </a:solidFill>
              </a:rPr>
              <a:t>(</a:t>
            </a:r>
            <a:r>
              <a:rPr lang="es-ES" sz="1600" dirty="0" err="1" smtClean="0">
                <a:solidFill>
                  <a:srgbClr val="FFFFFF"/>
                </a:solidFill>
              </a:rPr>
              <a:t>marked</a:t>
            </a:r>
            <a:r>
              <a:rPr lang="es-ES" sz="1600" dirty="0" smtClean="0">
                <a:solidFill>
                  <a:srgbClr val="FFFFFF"/>
                </a:solidFill>
              </a:rPr>
              <a:t> as + in </a:t>
            </a:r>
            <a:r>
              <a:rPr lang="es-ES" sz="1600" dirty="0" err="1" smtClean="0">
                <a:solidFill>
                  <a:srgbClr val="FFFFFF"/>
                </a:solidFill>
              </a:rPr>
              <a:t>the</a:t>
            </a:r>
            <a:r>
              <a:rPr lang="es-ES" sz="1600" dirty="0" smtClean="0">
                <a:solidFill>
                  <a:srgbClr val="FFFFFF"/>
                </a:solidFill>
              </a:rPr>
              <a:t> figure)</a:t>
            </a:r>
            <a:endParaRPr lang="es-ES" sz="1600" dirty="0">
              <a:solidFill>
                <a:srgbClr val="FFFFFF"/>
              </a:solidFill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4832350" y="3962400"/>
            <a:ext cx="4114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 smtClean="0">
                <a:solidFill>
                  <a:srgbClr val="FFFFFF"/>
                </a:solidFill>
              </a:rPr>
              <a:t>The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distance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from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the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random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point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to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the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origin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is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calculated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endParaRPr lang="es-ES" sz="1600" dirty="0">
              <a:solidFill>
                <a:srgbClr val="FFFFFF"/>
              </a:solidFill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4832350" y="45720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 smtClean="0">
                <a:solidFill>
                  <a:srgbClr val="FFFFFF"/>
                </a:solidFill>
              </a:rPr>
              <a:t>If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the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distance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is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less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or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equal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to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one</a:t>
            </a:r>
            <a:r>
              <a:rPr lang="es-ES" sz="1600" dirty="0" smtClean="0">
                <a:solidFill>
                  <a:srgbClr val="FFFFFF"/>
                </a:solidFill>
              </a:rPr>
              <a:t>, </a:t>
            </a:r>
            <a:r>
              <a:rPr lang="es-ES" sz="1600" dirty="0" err="1" smtClean="0">
                <a:solidFill>
                  <a:srgbClr val="FFFFFF"/>
                </a:solidFill>
              </a:rPr>
              <a:t>the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shot</a:t>
            </a:r>
            <a:r>
              <a:rPr lang="es-ES" sz="1600" dirty="0" smtClean="0">
                <a:solidFill>
                  <a:srgbClr val="FFFFFF"/>
                </a:solidFill>
              </a:rPr>
              <a:t> has </a:t>
            </a:r>
            <a:r>
              <a:rPr lang="es-ES" sz="1600" dirty="0" err="1" smtClean="0">
                <a:solidFill>
                  <a:srgbClr val="FFFFFF"/>
                </a:solidFill>
              </a:rPr>
              <a:t>landed</a:t>
            </a:r>
            <a:r>
              <a:rPr lang="es-ES" sz="1600" dirty="0" smtClean="0">
                <a:solidFill>
                  <a:srgbClr val="FFFFFF"/>
                </a:solidFill>
              </a:rPr>
              <a:t> in </a:t>
            </a:r>
            <a:r>
              <a:rPr lang="es-ES" sz="1600" dirty="0" err="1" smtClean="0">
                <a:solidFill>
                  <a:srgbClr val="FFFFFF"/>
                </a:solidFill>
              </a:rPr>
              <a:t>the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shaded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region</a:t>
            </a:r>
            <a:r>
              <a:rPr lang="es-ES" sz="1600" dirty="0" smtClean="0">
                <a:solidFill>
                  <a:srgbClr val="FFFFFF"/>
                </a:solidFill>
              </a:rPr>
              <a:t> and a hit </a:t>
            </a:r>
            <a:r>
              <a:rPr lang="es-ES" sz="1600" dirty="0" err="1" smtClean="0">
                <a:solidFill>
                  <a:srgbClr val="FFFFFF"/>
                </a:solidFill>
              </a:rPr>
              <a:t>is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scored</a:t>
            </a:r>
            <a:endParaRPr lang="es-ES" sz="1600" dirty="0">
              <a:solidFill>
                <a:srgbClr val="FFFFFF"/>
              </a:solidFill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149" y="6318000"/>
            <a:ext cx="4043851" cy="540000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18001"/>
            <a:ext cx="4517636" cy="539999"/>
          </a:xfrm>
          <a:prstGeom prst="rect">
            <a:avLst/>
          </a:prstGeom>
        </p:spPr>
      </p:pic>
      <p:grpSp>
        <p:nvGrpSpPr>
          <p:cNvPr id="39" name="Agrupar 38"/>
          <p:cNvGrpSpPr/>
          <p:nvPr/>
        </p:nvGrpSpPr>
        <p:grpSpPr>
          <a:xfrm>
            <a:off x="1212850" y="5638800"/>
            <a:ext cx="6781800" cy="338554"/>
            <a:chOff x="1212850" y="5638800"/>
            <a:chExt cx="6781800" cy="338554"/>
          </a:xfrm>
        </p:grpSpPr>
        <p:sp>
          <p:nvSpPr>
            <p:cNvPr id="36" name="CuadroTexto 35"/>
            <p:cNvSpPr txBox="1"/>
            <p:nvPr/>
          </p:nvSpPr>
          <p:spPr>
            <a:xfrm>
              <a:off x="1212850" y="5638800"/>
              <a:ext cx="678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err="1" smtClean="0">
                  <a:solidFill>
                    <a:srgbClr val="FFFFFF"/>
                  </a:solidFill>
                </a:rPr>
                <a:t>If</a:t>
              </a:r>
              <a:r>
                <a:rPr lang="es-ES" sz="1600" dirty="0" smtClean="0">
                  <a:solidFill>
                    <a:srgbClr val="FFFFFF"/>
                  </a:solidFill>
                </a:rPr>
                <a:t> a total of             are </a:t>
              </a:r>
              <a:r>
                <a:rPr lang="es-ES" sz="1600" dirty="0" err="1" smtClean="0">
                  <a:solidFill>
                    <a:srgbClr val="FFFFFF"/>
                  </a:solidFill>
                </a:rPr>
                <a:t>fired</a:t>
              </a:r>
              <a:r>
                <a:rPr lang="es-ES" sz="1600" dirty="0" smtClean="0">
                  <a:solidFill>
                    <a:srgbClr val="FFFFFF"/>
                  </a:solidFill>
                </a:rPr>
                <a:t> and           hits </a:t>
              </a:r>
              <a:r>
                <a:rPr lang="es-ES" sz="1600" dirty="0" err="1" smtClean="0">
                  <a:solidFill>
                    <a:srgbClr val="FFFFFF"/>
                  </a:solidFill>
                </a:rPr>
                <a:t>scored</a:t>
              </a:r>
              <a:r>
                <a:rPr lang="es-ES" sz="1600" dirty="0" smtClean="0">
                  <a:solidFill>
                    <a:srgbClr val="FFFFFF"/>
                  </a:solidFill>
                </a:rPr>
                <a:t>, </a:t>
              </a:r>
              <a:r>
                <a:rPr lang="es-ES" sz="1600" dirty="0" err="1" smtClean="0">
                  <a:solidFill>
                    <a:srgbClr val="FFFFFF"/>
                  </a:solidFill>
                </a:rPr>
                <a:t>then</a:t>
              </a:r>
              <a:endParaRPr lang="es-ES" sz="1600" dirty="0">
                <a:solidFill>
                  <a:srgbClr val="FFFFFF"/>
                </a:solidFill>
              </a:endParaRPr>
            </a:p>
          </p:txBody>
        </p:sp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58600" y="5715000"/>
              <a:ext cx="504000" cy="252000"/>
            </a:xfrm>
            <a:prstGeom prst="rect">
              <a:avLst/>
            </a:prstGeom>
          </p:spPr>
        </p:pic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48000" y="5691600"/>
              <a:ext cx="616560" cy="252000"/>
            </a:xfrm>
            <a:prstGeom prst="rect">
              <a:avLst/>
            </a:prstGeom>
          </p:spPr>
        </p:pic>
      </p:grpSp>
      <p:grpSp>
        <p:nvGrpSpPr>
          <p:cNvPr id="41" name="Agrupar 40"/>
          <p:cNvGrpSpPr/>
          <p:nvPr/>
        </p:nvGrpSpPr>
        <p:grpSpPr>
          <a:xfrm>
            <a:off x="152400" y="1676400"/>
            <a:ext cx="4114800" cy="3550060"/>
            <a:chOff x="152400" y="1676400"/>
            <a:chExt cx="4114800" cy="3550060"/>
          </a:xfrm>
        </p:grpSpPr>
        <p:sp>
          <p:nvSpPr>
            <p:cNvPr id="26" name="CuadroTexto 25"/>
            <p:cNvSpPr txBox="1"/>
            <p:nvPr/>
          </p:nvSpPr>
          <p:spPr>
            <a:xfrm>
              <a:off x="152400" y="1676400"/>
              <a:ext cx="41148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>
                  <a:solidFill>
                    <a:srgbClr val="FFFFFF"/>
                  </a:solidFill>
                </a:rPr>
                <a:t>A</a:t>
              </a:r>
              <a:r>
                <a:rPr lang="es-ES" sz="1600" dirty="0" smtClean="0">
                  <a:solidFill>
                    <a:srgbClr val="FFFFFF"/>
                  </a:solidFill>
                </a:rPr>
                <a:t> </a:t>
              </a:r>
              <a:r>
                <a:rPr lang="es-ES" sz="1600" dirty="0" err="1" smtClean="0">
                  <a:solidFill>
                    <a:srgbClr val="FFFFFF"/>
                  </a:solidFill>
                </a:rPr>
                <a:t>circle</a:t>
              </a:r>
              <a:r>
                <a:rPr lang="es-ES" sz="1600" dirty="0">
                  <a:solidFill>
                    <a:srgbClr val="FFFFFF"/>
                  </a:solidFill>
                </a:rPr>
                <a:t> </a:t>
              </a:r>
              <a:r>
                <a:rPr lang="es-ES" sz="1600" dirty="0" err="1" smtClean="0">
                  <a:solidFill>
                    <a:srgbClr val="FFFFFF"/>
                  </a:solidFill>
                </a:rPr>
                <a:t>centred</a:t>
              </a:r>
              <a:r>
                <a:rPr lang="es-ES" sz="1600" dirty="0" smtClean="0">
                  <a:solidFill>
                    <a:srgbClr val="FFFFFF"/>
                  </a:solidFill>
                </a:rPr>
                <a:t> at </a:t>
              </a:r>
              <a:r>
                <a:rPr lang="es-ES" sz="1600" dirty="0" err="1" smtClean="0">
                  <a:solidFill>
                    <a:srgbClr val="FFFFFF"/>
                  </a:solidFill>
                </a:rPr>
                <a:t>the</a:t>
              </a:r>
              <a:r>
                <a:rPr lang="es-ES" sz="1600" dirty="0" smtClean="0">
                  <a:solidFill>
                    <a:srgbClr val="FFFFFF"/>
                  </a:solidFill>
                </a:rPr>
                <a:t> </a:t>
              </a:r>
              <a:r>
                <a:rPr lang="es-ES" sz="1600" dirty="0" err="1" smtClean="0">
                  <a:solidFill>
                    <a:srgbClr val="FFFFFF"/>
                  </a:solidFill>
                </a:rPr>
                <a:t>origin</a:t>
              </a:r>
              <a:r>
                <a:rPr lang="es-ES" sz="1600" dirty="0" smtClean="0">
                  <a:solidFill>
                    <a:srgbClr val="FFFFFF"/>
                  </a:solidFill>
                </a:rPr>
                <a:t> and </a:t>
              </a:r>
              <a:r>
                <a:rPr lang="es-ES" sz="1600" dirty="0" err="1" smtClean="0">
                  <a:solidFill>
                    <a:srgbClr val="FFFFFF"/>
                  </a:solidFill>
                </a:rPr>
                <a:t>inscribed</a:t>
              </a:r>
              <a:r>
                <a:rPr lang="es-ES" sz="1600" dirty="0" smtClean="0">
                  <a:solidFill>
                    <a:srgbClr val="FFFFFF"/>
                  </a:solidFill>
                </a:rPr>
                <a:t> in a </a:t>
              </a:r>
              <a:r>
                <a:rPr lang="es-ES" sz="1600" dirty="0" err="1" smtClean="0">
                  <a:solidFill>
                    <a:srgbClr val="FFFFFF"/>
                  </a:solidFill>
                </a:rPr>
                <a:t>square</a:t>
              </a:r>
              <a:r>
                <a:rPr lang="es-ES" sz="1600" dirty="0" smtClean="0">
                  <a:solidFill>
                    <a:srgbClr val="FFFFFF"/>
                  </a:solidFill>
                </a:rPr>
                <a:t>         </a:t>
              </a:r>
              <a:endParaRPr lang="es-ES" sz="1600" dirty="0">
                <a:solidFill>
                  <a:srgbClr val="FFFFFF"/>
                </a:solidFill>
              </a:endParaRPr>
            </a:p>
          </p:txBody>
        </p:sp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2000" y="2438400"/>
              <a:ext cx="2971800" cy="2788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677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Agrupar 23"/>
          <p:cNvGrpSpPr/>
          <p:nvPr/>
        </p:nvGrpSpPr>
        <p:grpSpPr>
          <a:xfrm>
            <a:off x="0" y="0"/>
            <a:ext cx="5867400" cy="963435"/>
            <a:chOff x="0" y="0"/>
            <a:chExt cx="5867400" cy="963435"/>
          </a:xfrm>
        </p:grpSpPr>
        <p:sp>
          <p:nvSpPr>
            <p:cNvPr id="37069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867400" cy="963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0680" tIns="50339" rIns="100680" bIns="50339">
              <a:spAutoFit/>
            </a:bodyPr>
            <a:lstStyle>
              <a:lvl1pPr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503238"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008063"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511300"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16125"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473325"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30525"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387725"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44925"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800" dirty="0" smtClean="0">
                  <a:solidFill>
                    <a:srgbClr val="FFFF00"/>
                  </a:solidFill>
                  <a:cs typeface="+mn-cs"/>
                </a:rPr>
                <a:t>Example of integration:                                          How to estimate     in a rainy day</a:t>
              </a:r>
              <a:endParaRPr lang="en-US" sz="2800" dirty="0">
                <a:solidFill>
                  <a:srgbClr val="FFFF00"/>
                </a:solidFill>
                <a:cs typeface="+mn-cs"/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8954" y="533400"/>
              <a:ext cx="513846" cy="360000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534" y="3657600"/>
            <a:ext cx="3306432" cy="68399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459" y="5126400"/>
            <a:ext cx="1648582" cy="36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49" y="2133600"/>
            <a:ext cx="2197002" cy="68399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47800" y="16764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FFFFFF"/>
                </a:solidFill>
              </a:rPr>
              <a:t>In </a:t>
            </a:r>
            <a:r>
              <a:rPr lang="es-ES" dirty="0" err="1" smtClean="0">
                <a:solidFill>
                  <a:srgbClr val="FFFFFF"/>
                </a:solidFill>
              </a:rPr>
              <a:t>mathematical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words</a:t>
            </a:r>
            <a:r>
              <a:rPr lang="es-ES" dirty="0" smtClean="0">
                <a:solidFill>
                  <a:srgbClr val="FFFFFF"/>
                </a:solidFill>
              </a:rPr>
              <a:t>, </a:t>
            </a:r>
            <a:r>
              <a:rPr lang="es-ES" dirty="0" err="1" smtClean="0">
                <a:solidFill>
                  <a:srgbClr val="FFFFFF"/>
                </a:solidFill>
              </a:rPr>
              <a:t>we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have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estimated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integral 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2165350" y="45720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FFFFFF"/>
                </a:solidFill>
              </a:rPr>
              <a:t>In </a:t>
            </a:r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two</a:t>
            </a:r>
            <a:r>
              <a:rPr lang="es-ES" dirty="0" smtClean="0">
                <a:solidFill>
                  <a:srgbClr val="FFFFFF"/>
                </a:solidFill>
              </a:rPr>
              <a:t>-dimensional </a:t>
            </a:r>
            <a:r>
              <a:rPr lang="es-ES" dirty="0" err="1" smtClean="0">
                <a:solidFill>
                  <a:srgbClr val="FFFFFF"/>
                </a:solidFill>
              </a:rPr>
              <a:t>interval</a:t>
            </a:r>
            <a:endParaRPr lang="es-ES" dirty="0">
              <a:solidFill>
                <a:srgbClr val="FFFFFF"/>
              </a:solidFill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2165350" y="2971800"/>
            <a:ext cx="4876800" cy="369332"/>
            <a:chOff x="1981200" y="2438400"/>
            <a:chExt cx="4876800" cy="369332"/>
          </a:xfrm>
        </p:grpSpPr>
        <p:sp>
          <p:nvSpPr>
            <p:cNvPr id="7" name="CuadroTexto 6"/>
            <p:cNvSpPr txBox="1"/>
            <p:nvPr/>
          </p:nvSpPr>
          <p:spPr>
            <a:xfrm>
              <a:off x="1981200" y="2438400"/>
              <a:ext cx="487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>
                  <a:solidFill>
                    <a:srgbClr val="FFFFFF"/>
                  </a:solidFill>
                </a:rPr>
                <a:t>w</a:t>
              </a:r>
              <a:r>
                <a:rPr lang="es-ES" dirty="0" err="1" smtClean="0">
                  <a:solidFill>
                    <a:srgbClr val="FFFFFF"/>
                  </a:solidFill>
                </a:rPr>
                <a:t>here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function</a:t>
              </a:r>
              <a:r>
                <a:rPr lang="es-ES" dirty="0" smtClean="0">
                  <a:solidFill>
                    <a:srgbClr val="FFFFFF"/>
                  </a:solidFill>
                </a:rPr>
                <a:t>             </a:t>
              </a:r>
              <a:r>
                <a:rPr lang="es-ES" dirty="0" err="1" smtClean="0">
                  <a:solidFill>
                    <a:srgbClr val="FFFFFF"/>
                  </a:solidFill>
                </a:rPr>
                <a:t>is</a:t>
              </a:r>
              <a:endParaRPr lang="es-ES" dirty="0">
                <a:solidFill>
                  <a:srgbClr val="FFFFFF"/>
                </a:solidFill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29200" y="2514600"/>
              <a:ext cx="667313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8603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Agrupar 23"/>
          <p:cNvGrpSpPr/>
          <p:nvPr/>
        </p:nvGrpSpPr>
        <p:grpSpPr>
          <a:xfrm>
            <a:off x="0" y="0"/>
            <a:ext cx="8915400" cy="963435"/>
            <a:chOff x="0" y="0"/>
            <a:chExt cx="8915400" cy="963435"/>
          </a:xfrm>
        </p:grpSpPr>
        <p:sp>
          <p:nvSpPr>
            <p:cNvPr id="37069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8915400" cy="963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0680" tIns="50339" rIns="100680" bIns="50339">
              <a:spAutoFit/>
            </a:bodyPr>
            <a:lstStyle>
              <a:lvl1pPr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503238"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008063"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511300"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16125"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473325"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30525"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387725"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44925"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800" dirty="0" smtClean="0">
                  <a:solidFill>
                    <a:srgbClr val="FFFF00"/>
                  </a:solidFill>
                  <a:cs typeface="+mn-cs"/>
                </a:rPr>
                <a:t>Example of integration:                                          How to estimate     from the hit and miss method</a:t>
              </a:r>
              <a:endParaRPr lang="en-US" sz="2800" dirty="0">
                <a:solidFill>
                  <a:srgbClr val="FFFF00"/>
                </a:solidFill>
                <a:cs typeface="+mn-cs"/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8954" y="533400"/>
              <a:ext cx="513846" cy="360000"/>
            </a:xfrm>
            <a:prstGeom prst="rect">
              <a:avLst/>
            </a:prstGeom>
          </p:spPr>
        </p:pic>
      </p:grpSp>
      <p:grpSp>
        <p:nvGrpSpPr>
          <p:cNvPr id="10" name="Agrupar 9"/>
          <p:cNvGrpSpPr/>
          <p:nvPr/>
        </p:nvGrpSpPr>
        <p:grpSpPr>
          <a:xfrm>
            <a:off x="1647825" y="1447800"/>
            <a:ext cx="5911850" cy="4267200"/>
            <a:chOff x="1647825" y="1447800"/>
            <a:chExt cx="5911850" cy="4267200"/>
          </a:xfrm>
        </p:grpSpPr>
        <p:sp>
          <p:nvSpPr>
            <p:cNvPr id="9" name="Rectángulo 8"/>
            <p:cNvSpPr/>
            <p:nvPr/>
          </p:nvSpPr>
          <p:spPr bwMode="auto">
            <a:xfrm>
              <a:off x="1676400" y="1447800"/>
              <a:ext cx="5867400" cy="426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8" name="Imagen 7" descr="template (arrastrado)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825" y="1447800"/>
              <a:ext cx="5911850" cy="4246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91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Agrupar 23"/>
          <p:cNvGrpSpPr/>
          <p:nvPr/>
        </p:nvGrpSpPr>
        <p:grpSpPr>
          <a:xfrm>
            <a:off x="0" y="0"/>
            <a:ext cx="8839200" cy="963435"/>
            <a:chOff x="0" y="0"/>
            <a:chExt cx="8839200" cy="963435"/>
          </a:xfrm>
        </p:grpSpPr>
        <p:sp>
          <p:nvSpPr>
            <p:cNvPr id="37069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8839200" cy="963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0680" tIns="50339" rIns="100680" bIns="50339">
              <a:spAutoFit/>
            </a:bodyPr>
            <a:lstStyle>
              <a:lvl1pPr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503238"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008063"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511300"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16125"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473325"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30525"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387725"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44925"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800" dirty="0" smtClean="0">
                  <a:solidFill>
                    <a:srgbClr val="FFFF00"/>
                  </a:solidFill>
                  <a:cs typeface="+mn-cs"/>
                </a:rPr>
                <a:t>Example of integration:                                          How to estimate     in a rainy day or with a needle</a:t>
              </a:r>
              <a:endParaRPr lang="en-US" sz="2800" dirty="0">
                <a:solidFill>
                  <a:srgbClr val="FFFF00"/>
                </a:solidFill>
                <a:cs typeface="+mn-cs"/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8954" y="533400"/>
              <a:ext cx="513846" cy="360000"/>
            </a:xfrm>
            <a:prstGeom prst="rect">
              <a:avLst/>
            </a:prstGeom>
          </p:spPr>
        </p:pic>
      </p:grpSp>
      <p:pic>
        <p:nvPicPr>
          <p:cNvPr id="3" name="Imagen 2" descr="hoja1 (arrastrad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28800"/>
            <a:ext cx="6299200" cy="31496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66800" y="51816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To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gain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one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significative</a:t>
            </a:r>
            <a:r>
              <a:rPr lang="es-ES" dirty="0" smtClean="0">
                <a:solidFill>
                  <a:schemeClr val="bg1"/>
                </a:solidFill>
              </a:rPr>
              <a:t> figure (i.e. </a:t>
            </a:r>
            <a:r>
              <a:rPr lang="es-ES" dirty="0" err="1" smtClean="0">
                <a:solidFill>
                  <a:schemeClr val="bg1"/>
                </a:solidFill>
              </a:rPr>
              <a:t>to</a:t>
            </a:r>
            <a:r>
              <a:rPr lang="es-ES" dirty="0" smtClean="0">
                <a:solidFill>
                  <a:schemeClr val="bg1"/>
                </a:solidFill>
              </a:rPr>
              <a:t> reduce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typical</a:t>
            </a:r>
            <a:r>
              <a:rPr lang="es-ES" dirty="0" smtClean="0">
                <a:solidFill>
                  <a:schemeClr val="bg1"/>
                </a:solidFill>
              </a:rPr>
              <a:t> error </a:t>
            </a:r>
            <a:r>
              <a:rPr lang="es-ES" dirty="0" err="1" smtClean="0">
                <a:solidFill>
                  <a:schemeClr val="bg1"/>
                </a:solidFill>
              </a:rPr>
              <a:t>by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one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order</a:t>
            </a:r>
            <a:r>
              <a:rPr lang="es-ES" dirty="0" smtClean="0">
                <a:solidFill>
                  <a:schemeClr val="bg1"/>
                </a:solidFill>
              </a:rPr>
              <a:t> of </a:t>
            </a:r>
            <a:r>
              <a:rPr lang="es-ES" dirty="0" err="1" smtClean="0">
                <a:solidFill>
                  <a:schemeClr val="bg1"/>
                </a:solidFill>
              </a:rPr>
              <a:t>magnitude</a:t>
            </a:r>
            <a:r>
              <a:rPr lang="es-ES" dirty="0" smtClean="0">
                <a:solidFill>
                  <a:schemeClr val="bg1"/>
                </a:solidFill>
              </a:rPr>
              <a:t>) </a:t>
            </a:r>
            <a:r>
              <a:rPr lang="es-ES" dirty="0" err="1" smtClean="0">
                <a:solidFill>
                  <a:schemeClr val="bg1"/>
                </a:solidFill>
              </a:rPr>
              <a:t>we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should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to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increase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number</a:t>
            </a:r>
            <a:r>
              <a:rPr lang="es-ES" dirty="0" smtClean="0">
                <a:solidFill>
                  <a:schemeClr val="bg1"/>
                </a:solidFill>
              </a:rPr>
              <a:t> of </a:t>
            </a:r>
            <a:r>
              <a:rPr lang="es-ES" dirty="0" err="1" smtClean="0">
                <a:solidFill>
                  <a:schemeClr val="bg1"/>
                </a:solidFill>
              </a:rPr>
              <a:t>integration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points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by</a:t>
            </a:r>
            <a:r>
              <a:rPr lang="es-ES" dirty="0" smtClean="0">
                <a:solidFill>
                  <a:schemeClr val="bg1"/>
                </a:solidFill>
              </a:rPr>
              <a:t> 100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416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ecture5 (arrastrado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342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0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Applications to Statistical Mechanics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28600" y="10668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FFFFFF"/>
                </a:solidFill>
              </a:rPr>
              <a:t>Fundamental </a:t>
            </a:r>
            <a:r>
              <a:rPr lang="es-ES" dirty="0" err="1" smtClean="0">
                <a:solidFill>
                  <a:srgbClr val="FFFFFF"/>
                </a:solidFill>
              </a:rPr>
              <a:t>postulate</a:t>
            </a:r>
            <a:r>
              <a:rPr lang="es-ES" dirty="0" smtClean="0">
                <a:solidFill>
                  <a:srgbClr val="FFFFFF"/>
                </a:solidFill>
              </a:rPr>
              <a:t> of </a:t>
            </a:r>
            <a:r>
              <a:rPr lang="es-ES" dirty="0" err="1" smtClean="0">
                <a:solidFill>
                  <a:srgbClr val="FFFFFF"/>
                </a:solidFill>
              </a:rPr>
              <a:t>Statistical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Physics</a:t>
            </a:r>
            <a:r>
              <a:rPr lang="es-ES" dirty="0" smtClean="0">
                <a:solidFill>
                  <a:srgbClr val="FFFFFF"/>
                </a:solidFill>
              </a:rPr>
              <a:t>:</a:t>
            </a:r>
          </a:p>
          <a:p>
            <a:pPr algn="ctr"/>
            <a:r>
              <a:rPr lang="es-ES" dirty="0" err="1" smtClean="0">
                <a:solidFill>
                  <a:srgbClr val="FFFF00"/>
                </a:solidFill>
              </a:rPr>
              <a:t>All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the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microstates</a:t>
            </a:r>
            <a:r>
              <a:rPr lang="es-ES" dirty="0" smtClean="0">
                <a:solidFill>
                  <a:srgbClr val="FFFF00"/>
                </a:solidFill>
              </a:rPr>
              <a:t> of a </a:t>
            </a:r>
            <a:r>
              <a:rPr lang="es-ES" dirty="0" err="1" smtClean="0">
                <a:solidFill>
                  <a:srgbClr val="FFFF00"/>
                </a:solidFill>
              </a:rPr>
              <a:t>closed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system</a:t>
            </a:r>
            <a:r>
              <a:rPr lang="es-ES" dirty="0" smtClean="0">
                <a:solidFill>
                  <a:srgbClr val="FFFF00"/>
                </a:solidFill>
              </a:rPr>
              <a:t> in </a:t>
            </a:r>
            <a:r>
              <a:rPr lang="es-ES" dirty="0" err="1" smtClean="0">
                <a:solidFill>
                  <a:srgbClr val="FFFF00"/>
                </a:solidFill>
              </a:rPr>
              <a:t>equilibrium</a:t>
            </a:r>
            <a:r>
              <a:rPr lang="es-ES" dirty="0" smtClean="0">
                <a:solidFill>
                  <a:srgbClr val="FFFF00"/>
                </a:solidFill>
              </a:rPr>
              <a:t> are </a:t>
            </a:r>
            <a:r>
              <a:rPr lang="es-ES" dirty="0" err="1" smtClean="0">
                <a:solidFill>
                  <a:srgbClr val="FFFF00"/>
                </a:solidFill>
              </a:rPr>
              <a:t>equally</a:t>
            </a:r>
            <a:r>
              <a:rPr lang="es-ES" dirty="0" smtClean="0">
                <a:solidFill>
                  <a:srgbClr val="FFFF00"/>
                </a:solidFill>
              </a:rPr>
              <a:t> probable</a:t>
            </a:r>
            <a:endParaRPr lang="es-ES" dirty="0">
              <a:solidFill>
                <a:srgbClr val="FFFF00"/>
              </a:solidFill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679450" y="2209800"/>
            <a:ext cx="7848600" cy="646331"/>
            <a:chOff x="679450" y="2209800"/>
            <a:chExt cx="7848600" cy="646331"/>
          </a:xfrm>
        </p:grpSpPr>
        <p:sp>
          <p:nvSpPr>
            <p:cNvPr id="4" name="CuadroTexto 3"/>
            <p:cNvSpPr txBox="1"/>
            <p:nvPr/>
          </p:nvSpPr>
          <p:spPr>
            <a:xfrm>
              <a:off x="679450" y="2209800"/>
              <a:ext cx="7848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rgbClr val="00FFFF"/>
                  </a:solidFill>
                </a:rPr>
                <a:t>Closed</a:t>
              </a:r>
              <a:r>
                <a:rPr lang="es-ES" dirty="0" smtClean="0">
                  <a:solidFill>
                    <a:srgbClr val="00FFFF"/>
                  </a:solidFill>
                </a:rPr>
                <a:t> </a:t>
              </a:r>
              <a:r>
                <a:rPr lang="es-ES" dirty="0" err="1" smtClean="0">
                  <a:solidFill>
                    <a:srgbClr val="00FFFF"/>
                  </a:solidFill>
                </a:rPr>
                <a:t>means</a:t>
              </a:r>
              <a:r>
                <a:rPr lang="es-ES" dirty="0" smtClean="0">
                  <a:solidFill>
                    <a:srgbClr val="00FFFF"/>
                  </a:solidFill>
                </a:rPr>
                <a:t> </a:t>
              </a:r>
              <a:r>
                <a:rPr lang="es-ES" dirty="0" err="1" smtClean="0">
                  <a:solidFill>
                    <a:srgbClr val="00FFFF"/>
                  </a:solidFill>
                </a:rPr>
                <a:t>that</a:t>
              </a:r>
              <a:r>
                <a:rPr lang="es-ES" dirty="0" smtClean="0">
                  <a:solidFill>
                    <a:srgbClr val="00FFFF"/>
                  </a:solidFill>
                </a:rPr>
                <a:t> </a:t>
              </a:r>
              <a:r>
                <a:rPr lang="es-ES" dirty="0" err="1" smtClean="0">
                  <a:solidFill>
                    <a:srgbClr val="00FFFF"/>
                  </a:solidFill>
                </a:rPr>
                <a:t>the</a:t>
              </a:r>
              <a:r>
                <a:rPr lang="es-ES" dirty="0" smtClean="0">
                  <a:solidFill>
                    <a:srgbClr val="00FFFF"/>
                  </a:solidFill>
                </a:rPr>
                <a:t> total </a:t>
              </a:r>
              <a:r>
                <a:rPr lang="es-ES" dirty="0" err="1" smtClean="0">
                  <a:solidFill>
                    <a:srgbClr val="00FFFF"/>
                  </a:solidFill>
                </a:rPr>
                <a:t>energy</a:t>
              </a:r>
              <a:r>
                <a:rPr lang="es-ES" dirty="0" smtClean="0">
                  <a:solidFill>
                    <a:srgbClr val="00FFFF"/>
                  </a:solidFill>
                </a:rPr>
                <a:t>      , </a:t>
              </a:r>
              <a:r>
                <a:rPr lang="es-ES" dirty="0" err="1" smtClean="0">
                  <a:solidFill>
                    <a:srgbClr val="00FFFF"/>
                  </a:solidFill>
                </a:rPr>
                <a:t>the</a:t>
              </a:r>
              <a:r>
                <a:rPr lang="es-ES" dirty="0" smtClean="0">
                  <a:solidFill>
                    <a:srgbClr val="00FFFF"/>
                  </a:solidFill>
                </a:rPr>
                <a:t> </a:t>
              </a:r>
              <a:r>
                <a:rPr lang="es-ES" dirty="0" err="1" smtClean="0">
                  <a:solidFill>
                    <a:srgbClr val="00FFFF"/>
                  </a:solidFill>
                </a:rPr>
                <a:t>number</a:t>
              </a:r>
              <a:r>
                <a:rPr lang="es-ES" dirty="0" smtClean="0">
                  <a:solidFill>
                    <a:srgbClr val="00FFFF"/>
                  </a:solidFill>
                </a:rPr>
                <a:t> of </a:t>
              </a:r>
              <a:r>
                <a:rPr lang="es-ES" dirty="0" err="1" smtClean="0">
                  <a:solidFill>
                    <a:srgbClr val="00FFFF"/>
                  </a:solidFill>
                </a:rPr>
                <a:t>particles</a:t>
              </a:r>
              <a:r>
                <a:rPr lang="es-ES" dirty="0">
                  <a:solidFill>
                    <a:srgbClr val="00FFFF"/>
                  </a:solidFill>
                </a:rPr>
                <a:t> </a:t>
              </a:r>
              <a:r>
                <a:rPr lang="es-ES" dirty="0" smtClean="0">
                  <a:solidFill>
                    <a:srgbClr val="00FFFF"/>
                  </a:solidFill>
                </a:rPr>
                <a:t>     , and </a:t>
              </a:r>
              <a:r>
                <a:rPr lang="es-ES" dirty="0" err="1" smtClean="0">
                  <a:solidFill>
                    <a:srgbClr val="00FFFF"/>
                  </a:solidFill>
                </a:rPr>
                <a:t>the</a:t>
              </a:r>
              <a:r>
                <a:rPr lang="es-ES" dirty="0" smtClean="0">
                  <a:solidFill>
                    <a:srgbClr val="00FFFF"/>
                  </a:solidFill>
                </a:rPr>
                <a:t> </a:t>
              </a:r>
              <a:r>
                <a:rPr lang="es-ES" dirty="0" err="1" smtClean="0">
                  <a:solidFill>
                    <a:srgbClr val="00FFFF"/>
                  </a:solidFill>
                </a:rPr>
                <a:t>volume</a:t>
              </a:r>
              <a:r>
                <a:rPr lang="es-ES" dirty="0" smtClean="0">
                  <a:solidFill>
                    <a:srgbClr val="00FFFF"/>
                  </a:solidFill>
                </a:rPr>
                <a:t>       are </a:t>
              </a:r>
              <a:r>
                <a:rPr lang="es-ES" dirty="0" err="1" smtClean="0">
                  <a:solidFill>
                    <a:srgbClr val="00FFFF"/>
                  </a:solidFill>
                </a:rPr>
                <a:t>constant</a:t>
              </a:r>
              <a:endParaRPr lang="es-ES" dirty="0">
                <a:solidFill>
                  <a:srgbClr val="00FFFF"/>
                </a:solidFill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800" y="2286000"/>
              <a:ext cx="301796" cy="25200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6856" y="2590800"/>
              <a:ext cx="276144" cy="252000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48600" y="2286000"/>
              <a:ext cx="327449" cy="252000"/>
            </a:xfrm>
            <a:prstGeom prst="rect">
              <a:avLst/>
            </a:prstGeom>
          </p:spPr>
        </p:pic>
      </p:grpSp>
      <p:sp>
        <p:nvSpPr>
          <p:cNvPr id="10" name="CuadroTexto 9"/>
          <p:cNvSpPr txBox="1"/>
          <p:nvPr/>
        </p:nvSpPr>
        <p:spPr>
          <a:xfrm>
            <a:off x="0" y="3276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In </a:t>
            </a:r>
            <a:r>
              <a:rPr lang="es-ES" dirty="0" err="1" smtClean="0">
                <a:solidFill>
                  <a:schemeClr val="bg1"/>
                </a:solidFill>
              </a:rPr>
              <a:t>thermodynamics</a:t>
            </a:r>
            <a:r>
              <a:rPr lang="es-ES" dirty="0" smtClean="0">
                <a:solidFill>
                  <a:schemeClr val="bg1"/>
                </a:solidFill>
              </a:rPr>
              <a:t>, </a:t>
            </a:r>
            <a:r>
              <a:rPr lang="es-ES" dirty="0" err="1" smtClean="0">
                <a:solidFill>
                  <a:schemeClr val="bg1"/>
                </a:solidFill>
              </a:rPr>
              <a:t>these</a:t>
            </a:r>
            <a:r>
              <a:rPr lang="es-ES" dirty="0" smtClean="0">
                <a:solidFill>
                  <a:schemeClr val="bg1"/>
                </a:solidFill>
              </a:rPr>
              <a:t> are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natural variables in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entropic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representation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7748" y="3750603"/>
            <a:ext cx="1668652" cy="28799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8917" y="5257800"/>
            <a:ext cx="1689666" cy="28799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1750" y="4419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fundamental </a:t>
            </a:r>
            <a:r>
              <a:rPr lang="es-ES" dirty="0" err="1" smtClean="0">
                <a:solidFill>
                  <a:schemeClr val="bg1"/>
                </a:solidFill>
              </a:rPr>
              <a:t>connection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between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Statistical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Mechanics</a:t>
            </a:r>
            <a:r>
              <a:rPr lang="es-ES" dirty="0" smtClean="0">
                <a:solidFill>
                  <a:schemeClr val="bg1"/>
                </a:solidFill>
              </a:rPr>
              <a:t> and </a:t>
            </a:r>
            <a:r>
              <a:rPr lang="es-ES" dirty="0" err="1" smtClean="0">
                <a:solidFill>
                  <a:schemeClr val="bg1"/>
                </a:solidFill>
              </a:rPr>
              <a:t>Thermodynamics</a:t>
            </a:r>
            <a:endParaRPr lang="es-ES" dirty="0">
              <a:solidFill>
                <a:schemeClr val="bg1"/>
              </a:solidFill>
            </a:endParaRPr>
          </a:p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entropy</a:t>
            </a:r>
            <a:r>
              <a:rPr lang="es-ES" dirty="0" smtClean="0">
                <a:solidFill>
                  <a:schemeClr val="bg1"/>
                </a:solidFill>
              </a:rPr>
              <a:t> can be </a:t>
            </a:r>
            <a:r>
              <a:rPr lang="es-ES" dirty="0" err="1" smtClean="0">
                <a:solidFill>
                  <a:schemeClr val="bg1"/>
                </a:solidFill>
              </a:rPr>
              <a:t>computed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from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total </a:t>
            </a:r>
            <a:r>
              <a:rPr lang="es-ES" dirty="0" err="1" smtClean="0">
                <a:solidFill>
                  <a:schemeClr val="bg1"/>
                </a:solidFill>
              </a:rPr>
              <a:t>number</a:t>
            </a:r>
            <a:r>
              <a:rPr lang="es-ES" dirty="0" smtClean="0">
                <a:solidFill>
                  <a:schemeClr val="bg1"/>
                </a:solidFill>
              </a:rPr>
              <a:t> of </a:t>
            </a:r>
            <a:r>
              <a:rPr lang="es-ES" dirty="0" err="1" smtClean="0">
                <a:solidFill>
                  <a:schemeClr val="bg1"/>
                </a:solidFill>
              </a:rPr>
              <a:t>microstates</a:t>
            </a:r>
            <a:r>
              <a:rPr lang="es-ES" dirty="0" smtClean="0">
                <a:solidFill>
                  <a:schemeClr val="bg1"/>
                </a:solidFill>
              </a:rPr>
              <a:t> of a </a:t>
            </a:r>
            <a:r>
              <a:rPr lang="es-ES" dirty="0" err="1" smtClean="0">
                <a:solidFill>
                  <a:schemeClr val="bg1"/>
                </a:solidFill>
              </a:rPr>
              <a:t>system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6906" y="5867400"/>
            <a:ext cx="3213688" cy="28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85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Applications to Statistical Mechanics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685800"/>
            <a:ext cx="4948835" cy="543272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61722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solidFill>
                  <a:srgbClr val="FFFFFF"/>
                </a:solidFill>
              </a:rPr>
              <a:t>Boltzmann's</a:t>
            </a:r>
            <a:r>
              <a:rPr lang="es-ES" dirty="0">
                <a:solidFill>
                  <a:srgbClr val="FFFFFF"/>
                </a:solidFill>
              </a:rPr>
              <a:t> grave in </a:t>
            </a:r>
            <a:r>
              <a:rPr lang="es-ES" dirty="0" err="1">
                <a:solidFill>
                  <a:srgbClr val="FFFFFF"/>
                </a:solidFill>
              </a:rPr>
              <a:t>the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Zentralfriedhof</a:t>
            </a:r>
            <a:r>
              <a:rPr lang="es-ES" dirty="0">
                <a:solidFill>
                  <a:srgbClr val="FFFFFF"/>
                </a:solidFill>
              </a:rPr>
              <a:t>, </a:t>
            </a:r>
            <a:r>
              <a:rPr lang="es-ES" dirty="0" err="1">
                <a:solidFill>
                  <a:srgbClr val="FFFFFF"/>
                </a:solidFill>
              </a:rPr>
              <a:t>Vienna</a:t>
            </a:r>
            <a:r>
              <a:rPr lang="es-ES" dirty="0">
                <a:solidFill>
                  <a:srgbClr val="FFFFFF"/>
                </a:solidFill>
              </a:rPr>
              <a:t>, </a:t>
            </a:r>
            <a:r>
              <a:rPr lang="es-ES" dirty="0" err="1">
                <a:solidFill>
                  <a:srgbClr val="FFFFFF"/>
                </a:solidFill>
              </a:rPr>
              <a:t>with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bust</a:t>
            </a:r>
            <a:r>
              <a:rPr lang="es-ES" dirty="0">
                <a:solidFill>
                  <a:srgbClr val="FFFFFF"/>
                </a:solidFill>
              </a:rPr>
              <a:t> and </a:t>
            </a:r>
            <a:r>
              <a:rPr lang="es-ES" dirty="0" err="1">
                <a:solidFill>
                  <a:srgbClr val="FFFFFF"/>
                </a:solidFill>
              </a:rPr>
              <a:t>entropy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smtClean="0">
                <a:solidFill>
                  <a:srgbClr val="FFFFFF"/>
                </a:solidFill>
              </a:rPr>
              <a:t>formula</a:t>
            </a:r>
            <a:endParaRPr lang="es-E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807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8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FFFF00"/>
                </a:solidFill>
                <a:cs typeface="+mn-cs"/>
              </a:rPr>
              <a:t>Any macroscopic physical quantity can be computed as an statistical average over </a:t>
            </a:r>
            <a:r>
              <a:rPr lang="en-US" sz="2400" dirty="0" err="1" smtClean="0">
                <a:solidFill>
                  <a:srgbClr val="FFFF00"/>
                </a:solidFill>
                <a:cs typeface="+mn-cs"/>
              </a:rPr>
              <a:t>accesible</a:t>
            </a:r>
            <a:r>
              <a:rPr lang="en-US" sz="2400" dirty="0" smtClean="0">
                <a:solidFill>
                  <a:srgbClr val="FFFF00"/>
                </a:solidFill>
                <a:cs typeface="+mn-cs"/>
              </a:rPr>
              <a:t> microstates</a:t>
            </a:r>
            <a:endParaRPr lang="en-US" sz="24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494" y="1399438"/>
            <a:ext cx="1872512" cy="900000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641350" y="2819400"/>
            <a:ext cx="7924800" cy="1477328"/>
            <a:chOff x="641350" y="2819400"/>
            <a:chExt cx="7924800" cy="1477328"/>
          </a:xfrm>
        </p:grpSpPr>
        <p:sp>
          <p:nvSpPr>
            <p:cNvPr id="6" name="CuadroTexto 5"/>
            <p:cNvSpPr txBox="1"/>
            <p:nvPr/>
          </p:nvSpPr>
          <p:spPr>
            <a:xfrm>
              <a:off x="641350" y="2819400"/>
              <a:ext cx="79248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Therefore</a:t>
              </a:r>
              <a:r>
                <a:rPr lang="es-ES" dirty="0" smtClean="0">
                  <a:solidFill>
                    <a:srgbClr val="FFFFFF"/>
                  </a:solidFill>
                </a:rPr>
                <a:t>, </a:t>
              </a:r>
              <a:r>
                <a:rPr lang="es-ES" dirty="0" err="1" smtClean="0">
                  <a:solidFill>
                    <a:srgbClr val="FFFFFF"/>
                  </a:solidFill>
                </a:rPr>
                <a:t>to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study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properties</a:t>
              </a:r>
              <a:r>
                <a:rPr lang="es-ES" dirty="0" smtClean="0">
                  <a:solidFill>
                    <a:srgbClr val="FFFFFF"/>
                  </a:solidFill>
                </a:rPr>
                <a:t> of </a:t>
              </a:r>
              <a:r>
                <a:rPr lang="es-ES" dirty="0" err="1" smtClean="0">
                  <a:solidFill>
                    <a:srgbClr val="FFFFFF"/>
                  </a:solidFill>
                </a:rPr>
                <a:t>any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closed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macroscopic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system</a:t>
              </a:r>
              <a:r>
                <a:rPr lang="es-ES" dirty="0" smtClean="0">
                  <a:solidFill>
                    <a:srgbClr val="FFFFFF"/>
                  </a:solidFill>
                </a:rPr>
                <a:t> in </a:t>
              </a:r>
              <a:r>
                <a:rPr lang="es-ES" dirty="0" err="1" smtClean="0">
                  <a:solidFill>
                    <a:srgbClr val="FFFFFF"/>
                  </a:solidFill>
                </a:rPr>
                <a:t>equilibrium</a:t>
              </a:r>
              <a:r>
                <a:rPr lang="es-ES" dirty="0" smtClean="0">
                  <a:solidFill>
                    <a:srgbClr val="FFFFFF"/>
                  </a:solidFill>
                </a:rPr>
                <a:t>, </a:t>
              </a:r>
              <a:r>
                <a:rPr lang="es-ES" dirty="0" err="1" smtClean="0">
                  <a:solidFill>
                    <a:srgbClr val="FFFFFF"/>
                  </a:solidFill>
                </a:rPr>
                <a:t>it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should</a:t>
              </a:r>
              <a:r>
                <a:rPr lang="es-ES" dirty="0" smtClean="0">
                  <a:solidFill>
                    <a:srgbClr val="FFFFFF"/>
                  </a:solidFill>
                </a:rPr>
                <a:t> be </a:t>
              </a:r>
              <a:r>
                <a:rPr lang="es-ES" dirty="0" err="1" smtClean="0">
                  <a:solidFill>
                    <a:srgbClr val="FFFFFF"/>
                  </a:solidFill>
                </a:rPr>
                <a:t>enough</a:t>
              </a:r>
              <a:r>
                <a:rPr lang="es-ES" dirty="0" smtClean="0">
                  <a:solidFill>
                    <a:srgbClr val="FFFFFF"/>
                  </a:solidFill>
                </a:rPr>
                <a:t> (in </a:t>
              </a:r>
              <a:r>
                <a:rPr lang="es-ES" dirty="0" err="1" smtClean="0">
                  <a:solidFill>
                    <a:srgbClr val="FFFFFF"/>
                  </a:solidFill>
                </a:rPr>
                <a:t>principle</a:t>
              </a:r>
              <a:r>
                <a:rPr lang="es-ES" dirty="0" smtClean="0">
                  <a:solidFill>
                    <a:srgbClr val="FFFFFF"/>
                  </a:solidFill>
                </a:rPr>
                <a:t>) </a:t>
              </a:r>
              <a:r>
                <a:rPr lang="es-ES" dirty="0" err="1" smtClean="0">
                  <a:solidFill>
                    <a:srgbClr val="FFFFFF"/>
                  </a:solidFill>
                </a:rPr>
                <a:t>to</a:t>
              </a:r>
              <a:r>
                <a:rPr lang="es-ES" dirty="0" smtClean="0">
                  <a:solidFill>
                    <a:srgbClr val="FFFFFF"/>
                  </a:solidFill>
                </a:rPr>
                <a:t> determine </a:t>
              </a:r>
              <a:r>
                <a:rPr lang="es-ES" dirty="0" err="1" smtClean="0">
                  <a:solidFill>
                    <a:srgbClr val="FFFFFF"/>
                  </a:solidFill>
                </a:rPr>
                <a:t>all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microscopic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states</a:t>
              </a:r>
              <a:r>
                <a:rPr lang="es-ES" dirty="0" smtClean="0">
                  <a:solidFill>
                    <a:srgbClr val="FFFFFF"/>
                  </a:solidFill>
                </a:rPr>
                <a:t> and </a:t>
              </a:r>
              <a:r>
                <a:rPr lang="es-ES" dirty="0" err="1" smtClean="0">
                  <a:solidFill>
                    <a:srgbClr val="FFFFFF"/>
                  </a:solidFill>
                </a:rPr>
                <a:t>evaluate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corresponding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averages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taking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only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those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microstates</a:t>
              </a:r>
              <a:r>
                <a:rPr lang="es-ES" dirty="0" smtClean="0">
                  <a:solidFill>
                    <a:srgbClr val="FFFFFF"/>
                  </a:solidFill>
                </a:rPr>
                <a:t> compatible </a:t>
              </a:r>
              <a:r>
                <a:rPr lang="es-ES" dirty="0" err="1" smtClean="0">
                  <a:solidFill>
                    <a:srgbClr val="FFFFFF"/>
                  </a:solidFill>
                </a:rPr>
                <a:t>with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thermodynamic</a:t>
              </a:r>
              <a:r>
                <a:rPr lang="es-ES" dirty="0" smtClean="0">
                  <a:solidFill>
                    <a:srgbClr val="FFFFFF"/>
                  </a:solidFill>
                </a:rPr>
                <a:t> variables   </a:t>
              </a:r>
            </a:p>
            <a:p>
              <a:pPr algn="ctr"/>
              <a:r>
                <a:rPr lang="es-ES" dirty="0" smtClean="0">
                  <a:solidFill>
                    <a:srgbClr val="FFFFFF"/>
                  </a:solidFill>
                </a:rPr>
                <a:t>,        ,  and  </a:t>
              </a:r>
              <a:endParaRPr lang="es-ES" dirty="0">
                <a:solidFill>
                  <a:srgbClr val="FFFFFF"/>
                </a:solidFill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6804" y="3962400"/>
              <a:ext cx="301796" cy="252000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1000" y="3962400"/>
              <a:ext cx="327449" cy="252000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57800" y="3962400"/>
              <a:ext cx="276144" cy="252000"/>
            </a:xfrm>
            <a:prstGeom prst="rect">
              <a:avLst/>
            </a:prstGeom>
          </p:spPr>
        </p:pic>
      </p:grpSp>
      <p:sp>
        <p:nvSpPr>
          <p:cNvPr id="11" name="CuadroTexto 10"/>
          <p:cNvSpPr txBox="1"/>
          <p:nvPr/>
        </p:nvSpPr>
        <p:spPr>
          <a:xfrm>
            <a:off x="685800" y="4964668"/>
            <a:ext cx="781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FFFF"/>
                </a:solidFill>
              </a:rPr>
              <a:t>In </a:t>
            </a:r>
            <a:r>
              <a:rPr lang="es-ES" dirty="0" err="1" smtClean="0">
                <a:solidFill>
                  <a:srgbClr val="00FFFF"/>
                </a:solidFill>
              </a:rPr>
              <a:t>practice</a:t>
            </a:r>
            <a:r>
              <a:rPr lang="es-ES" dirty="0" smtClean="0">
                <a:solidFill>
                  <a:srgbClr val="00FFFF"/>
                </a:solidFill>
              </a:rPr>
              <a:t>, </a:t>
            </a:r>
            <a:r>
              <a:rPr lang="es-ES" dirty="0" err="1" smtClean="0">
                <a:solidFill>
                  <a:srgbClr val="00FFFF"/>
                </a:solidFill>
              </a:rPr>
              <a:t>it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is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impossible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to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find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all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the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microscopic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states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available</a:t>
            </a:r>
            <a:endParaRPr lang="es-ES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10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Physical processes with probabilistic character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90600" y="902772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FFFFFF"/>
                </a:solidFill>
              </a:rPr>
              <a:t>Certain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physical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processes</a:t>
            </a:r>
            <a:r>
              <a:rPr lang="es-ES" dirty="0" smtClean="0">
                <a:solidFill>
                  <a:srgbClr val="FFFFFF"/>
                </a:solidFill>
              </a:rPr>
              <a:t> do </a:t>
            </a:r>
            <a:r>
              <a:rPr lang="es-ES" dirty="0" err="1" smtClean="0">
                <a:solidFill>
                  <a:srgbClr val="FFFFFF"/>
                </a:solidFill>
              </a:rPr>
              <a:t>have</a:t>
            </a:r>
            <a:r>
              <a:rPr lang="es-ES" dirty="0" smtClean="0">
                <a:solidFill>
                  <a:srgbClr val="FFFFFF"/>
                </a:solidFill>
              </a:rPr>
              <a:t> a </a:t>
            </a:r>
            <a:r>
              <a:rPr lang="es-ES" dirty="0" err="1" smtClean="0">
                <a:solidFill>
                  <a:srgbClr val="FFFFFF"/>
                </a:solidFill>
              </a:rPr>
              <a:t>probabilistic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character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36550" y="1588572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00FFFF"/>
                </a:solidFill>
              </a:rPr>
              <a:t>Desintegration</a:t>
            </a:r>
            <a:r>
              <a:rPr lang="es-ES" dirty="0" smtClean="0">
                <a:solidFill>
                  <a:srgbClr val="00FFFF"/>
                </a:solidFill>
              </a:rPr>
              <a:t> of </a:t>
            </a:r>
            <a:r>
              <a:rPr lang="es-ES" dirty="0" err="1" smtClean="0">
                <a:solidFill>
                  <a:srgbClr val="00FFFF"/>
                </a:solidFill>
              </a:rPr>
              <a:t>atomic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nuclei</a:t>
            </a:r>
            <a:r>
              <a:rPr lang="es-ES" dirty="0" smtClean="0">
                <a:solidFill>
                  <a:srgbClr val="00FFFF"/>
                </a:solidFill>
              </a:rPr>
              <a:t>:</a:t>
            </a:r>
          </a:p>
          <a:p>
            <a:pPr algn="ctr"/>
            <a:endParaRPr lang="es-ES" dirty="0" smtClean="0">
              <a:solidFill>
                <a:schemeClr val="bg1"/>
              </a:solidFill>
            </a:endParaRPr>
          </a:p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dynamic</a:t>
            </a:r>
            <a:r>
              <a:rPr lang="es-ES" dirty="0" smtClean="0">
                <a:solidFill>
                  <a:schemeClr val="bg1"/>
                </a:solidFill>
              </a:rPr>
              <a:t> (</a:t>
            </a:r>
            <a:r>
              <a:rPr lang="es-ES" dirty="0" err="1" smtClean="0">
                <a:solidFill>
                  <a:schemeClr val="bg1"/>
                </a:solidFill>
              </a:rPr>
              <a:t>based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on</a:t>
            </a:r>
            <a:r>
              <a:rPr lang="es-ES" dirty="0" smtClean="0">
                <a:solidFill>
                  <a:schemeClr val="bg1"/>
                </a:solidFill>
              </a:rPr>
              <a:t> Quantum </a:t>
            </a:r>
            <a:r>
              <a:rPr lang="es-ES" dirty="0" err="1" smtClean="0">
                <a:solidFill>
                  <a:schemeClr val="bg1"/>
                </a:solidFill>
              </a:rPr>
              <a:t>Mechanics</a:t>
            </a:r>
            <a:r>
              <a:rPr lang="es-ES" dirty="0" smtClean="0">
                <a:solidFill>
                  <a:schemeClr val="bg1"/>
                </a:solidFill>
              </a:rPr>
              <a:t>) </a:t>
            </a:r>
            <a:r>
              <a:rPr lang="es-ES" dirty="0" err="1" smtClean="0">
                <a:solidFill>
                  <a:schemeClr val="bg1"/>
                </a:solidFill>
              </a:rPr>
              <a:t>is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strictly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probabilistic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endParaRPr lang="es-ES" dirty="0">
              <a:solidFill>
                <a:srgbClr val="00FFFF"/>
              </a:solidFill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4876800" y="1600200"/>
            <a:ext cx="396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00FFFF"/>
                </a:solidFill>
              </a:rPr>
              <a:t>Brownian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movement</a:t>
            </a:r>
            <a:r>
              <a:rPr lang="es-ES" dirty="0" smtClean="0">
                <a:solidFill>
                  <a:srgbClr val="00FFFF"/>
                </a:solidFill>
              </a:rPr>
              <a:t> of a </a:t>
            </a:r>
            <a:r>
              <a:rPr lang="es-ES" dirty="0" err="1" smtClean="0">
                <a:solidFill>
                  <a:srgbClr val="00FFFF"/>
                </a:solidFill>
              </a:rPr>
              <a:t>particle</a:t>
            </a:r>
            <a:r>
              <a:rPr lang="es-ES" dirty="0" smtClean="0">
                <a:solidFill>
                  <a:srgbClr val="00FFFF"/>
                </a:solidFill>
              </a:rPr>
              <a:t> in a </a:t>
            </a:r>
            <a:r>
              <a:rPr lang="es-ES" dirty="0" err="1" smtClean="0">
                <a:solidFill>
                  <a:srgbClr val="00FFFF"/>
                </a:solidFill>
              </a:rPr>
              <a:t>liquid</a:t>
            </a:r>
            <a:r>
              <a:rPr lang="es-ES" dirty="0" smtClean="0">
                <a:solidFill>
                  <a:srgbClr val="00FFFF"/>
                </a:solidFill>
              </a:rPr>
              <a:t>:</a:t>
            </a:r>
          </a:p>
          <a:p>
            <a:pPr algn="ctr"/>
            <a:r>
              <a:rPr lang="es-ES" dirty="0" err="1" smtClean="0">
                <a:solidFill>
                  <a:srgbClr val="FFFFFF"/>
                </a:solidFill>
              </a:rPr>
              <a:t>We</a:t>
            </a:r>
            <a:r>
              <a:rPr lang="es-ES" dirty="0" smtClean="0">
                <a:solidFill>
                  <a:srgbClr val="FFFFFF"/>
                </a:solidFill>
              </a:rPr>
              <a:t> do </a:t>
            </a:r>
            <a:r>
              <a:rPr lang="es-ES" dirty="0" err="1" smtClean="0">
                <a:solidFill>
                  <a:srgbClr val="FFFFFF"/>
                </a:solidFill>
              </a:rPr>
              <a:t>not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know</a:t>
            </a:r>
            <a:r>
              <a:rPr lang="es-ES" dirty="0" smtClean="0">
                <a:solidFill>
                  <a:srgbClr val="FFFFFF"/>
                </a:solidFill>
              </a:rPr>
              <a:t> in </a:t>
            </a:r>
            <a:r>
              <a:rPr lang="es-ES" dirty="0" err="1" smtClean="0">
                <a:solidFill>
                  <a:srgbClr val="FFFFFF"/>
                </a:solidFill>
              </a:rPr>
              <a:t>detail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dynamical</a:t>
            </a:r>
            <a:r>
              <a:rPr lang="es-ES" dirty="0" smtClean="0">
                <a:solidFill>
                  <a:srgbClr val="FFFFFF"/>
                </a:solidFill>
              </a:rPr>
              <a:t> variables of </a:t>
            </a:r>
            <a:r>
              <a:rPr lang="es-ES" dirty="0" err="1" smtClean="0">
                <a:solidFill>
                  <a:srgbClr val="FFFFFF"/>
                </a:solidFill>
              </a:rPr>
              <a:t>all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particles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involved</a:t>
            </a:r>
            <a:r>
              <a:rPr lang="es-ES" dirty="0" smtClean="0">
                <a:solidFill>
                  <a:srgbClr val="FFFFFF"/>
                </a:solidFill>
              </a:rPr>
              <a:t> in </a:t>
            </a:r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problem</a:t>
            </a:r>
            <a:endParaRPr lang="es-ES" dirty="0" smtClean="0">
              <a:solidFill>
                <a:srgbClr val="FFFFFF"/>
              </a:solidFill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1060450" y="3613062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FFFFFF"/>
                </a:solidFill>
              </a:rPr>
              <a:t>We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need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to</a:t>
            </a:r>
            <a:r>
              <a:rPr lang="es-ES" dirty="0" smtClean="0">
                <a:solidFill>
                  <a:srgbClr val="FFFFFF"/>
                </a:solidFill>
              </a:rPr>
              <a:t> base </a:t>
            </a:r>
            <a:r>
              <a:rPr lang="es-ES" dirty="0" err="1" smtClean="0">
                <a:solidFill>
                  <a:srgbClr val="FFFFFF"/>
                </a:solidFill>
              </a:rPr>
              <a:t>our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knowledge</a:t>
            </a:r>
            <a:r>
              <a:rPr lang="es-ES" dirty="0" smtClean="0">
                <a:solidFill>
                  <a:srgbClr val="FFFFFF"/>
                </a:solidFill>
              </a:rPr>
              <a:t> in </a:t>
            </a:r>
            <a:r>
              <a:rPr lang="es-ES" dirty="0" smtClean="0">
                <a:solidFill>
                  <a:srgbClr val="FFFF00"/>
                </a:solidFill>
              </a:rPr>
              <a:t>new </a:t>
            </a:r>
            <a:r>
              <a:rPr lang="es-ES" dirty="0" err="1" smtClean="0">
                <a:solidFill>
                  <a:srgbClr val="FFFF00"/>
                </a:solidFill>
              </a:rPr>
              <a:t>laws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that</a:t>
            </a:r>
            <a:r>
              <a:rPr lang="es-ES" dirty="0" smtClean="0">
                <a:solidFill>
                  <a:srgbClr val="FFFFFF"/>
                </a:solidFill>
              </a:rPr>
              <a:t> do </a:t>
            </a:r>
            <a:r>
              <a:rPr lang="es-ES" dirty="0" err="1" smtClean="0">
                <a:solidFill>
                  <a:srgbClr val="FFFFFF"/>
                </a:solidFill>
              </a:rPr>
              <a:t>not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rely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on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dynamical</a:t>
            </a:r>
            <a:r>
              <a:rPr lang="es-ES" dirty="0" smtClean="0">
                <a:solidFill>
                  <a:srgbClr val="FFFFFF"/>
                </a:solidFill>
              </a:rPr>
              <a:t> variables </a:t>
            </a:r>
            <a:r>
              <a:rPr lang="es-ES" dirty="0" err="1" smtClean="0">
                <a:solidFill>
                  <a:srgbClr val="FFFFFF"/>
                </a:solidFill>
              </a:rPr>
              <a:t>with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determined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values</a:t>
            </a:r>
            <a:r>
              <a:rPr lang="es-ES" dirty="0" smtClean="0">
                <a:solidFill>
                  <a:srgbClr val="FFFFFF"/>
                </a:solidFill>
              </a:rPr>
              <a:t>, </a:t>
            </a:r>
            <a:r>
              <a:rPr lang="es-ES" dirty="0" err="1" smtClean="0">
                <a:solidFill>
                  <a:srgbClr val="FFFFFF"/>
                </a:solidFill>
              </a:rPr>
              <a:t>but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with</a:t>
            </a:r>
            <a:endParaRPr lang="es-ES" dirty="0" smtClean="0">
              <a:solidFill>
                <a:srgbClr val="FFFFFF"/>
              </a:solidFill>
            </a:endParaRPr>
          </a:p>
          <a:p>
            <a:pPr algn="ctr"/>
            <a:r>
              <a:rPr lang="es-ES" dirty="0" err="1">
                <a:solidFill>
                  <a:srgbClr val="FFFF00"/>
                </a:solidFill>
              </a:rPr>
              <a:t>p</a:t>
            </a:r>
            <a:r>
              <a:rPr lang="es-ES" dirty="0" err="1" smtClean="0">
                <a:solidFill>
                  <a:srgbClr val="FFFF00"/>
                </a:solidFill>
              </a:rPr>
              <a:t>robabilistic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distributions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1066800" y="509647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FFFF00"/>
                </a:solidFill>
              </a:rPr>
              <a:t>Starting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from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the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probabilistic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distribution</a:t>
            </a:r>
            <a:r>
              <a:rPr lang="es-ES" dirty="0" smtClean="0">
                <a:solidFill>
                  <a:srgbClr val="FFFF00"/>
                </a:solidFill>
              </a:rPr>
              <a:t>, </a:t>
            </a:r>
            <a:r>
              <a:rPr lang="es-ES" dirty="0" err="1" smtClean="0">
                <a:solidFill>
                  <a:srgbClr val="FFFF00"/>
                </a:solidFill>
              </a:rPr>
              <a:t>it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is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possible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to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obtain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well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defined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averages</a:t>
            </a:r>
            <a:r>
              <a:rPr lang="es-ES" dirty="0" smtClean="0">
                <a:solidFill>
                  <a:srgbClr val="FFFF00"/>
                </a:solidFill>
              </a:rPr>
              <a:t> of </a:t>
            </a:r>
            <a:r>
              <a:rPr lang="es-ES" dirty="0" err="1" smtClean="0">
                <a:solidFill>
                  <a:srgbClr val="FFFF00"/>
                </a:solidFill>
              </a:rPr>
              <a:t>physical</a:t>
            </a:r>
            <a:r>
              <a:rPr lang="es-ES" dirty="0" smtClean="0">
                <a:solidFill>
                  <a:srgbClr val="FFFF00"/>
                </a:solidFill>
              </a:rPr>
              <a:t> magnitudes, </a:t>
            </a:r>
            <a:r>
              <a:rPr lang="es-ES" dirty="0" err="1" smtClean="0">
                <a:solidFill>
                  <a:srgbClr val="FFFF00"/>
                </a:solidFill>
              </a:rPr>
              <a:t>especially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if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we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deal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with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very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large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number</a:t>
            </a:r>
            <a:r>
              <a:rPr lang="es-ES" dirty="0" smtClean="0">
                <a:solidFill>
                  <a:srgbClr val="FFFF00"/>
                </a:solidFill>
              </a:rPr>
              <a:t> of </a:t>
            </a:r>
            <a:r>
              <a:rPr lang="es-ES" dirty="0" err="1" smtClean="0">
                <a:solidFill>
                  <a:srgbClr val="FFFF00"/>
                </a:solidFill>
              </a:rPr>
              <a:t>particles</a:t>
            </a:r>
            <a:endParaRPr lang="es-E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16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4" grpId="0"/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8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FFFF00"/>
                </a:solidFill>
                <a:cs typeface="+mn-cs"/>
              </a:rPr>
              <a:t>Any macroscopic physical quantity can be computed as an statistical average over </a:t>
            </a:r>
            <a:r>
              <a:rPr lang="en-US" sz="2400" dirty="0" err="1" smtClean="0">
                <a:solidFill>
                  <a:srgbClr val="FFFF00"/>
                </a:solidFill>
                <a:cs typeface="+mn-cs"/>
              </a:rPr>
              <a:t>accesible</a:t>
            </a:r>
            <a:r>
              <a:rPr lang="en-US" sz="2400" dirty="0" smtClean="0">
                <a:solidFill>
                  <a:srgbClr val="FFFF00"/>
                </a:solidFill>
                <a:cs typeface="+mn-cs"/>
              </a:rPr>
              <a:t> microstates</a:t>
            </a:r>
            <a:endParaRPr lang="en-US" sz="24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494" y="1399438"/>
            <a:ext cx="1872512" cy="900000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641350" y="2819400"/>
            <a:ext cx="7924800" cy="1477328"/>
            <a:chOff x="641350" y="2819400"/>
            <a:chExt cx="7924800" cy="1477328"/>
          </a:xfrm>
        </p:grpSpPr>
        <p:sp>
          <p:nvSpPr>
            <p:cNvPr id="6" name="CuadroTexto 5"/>
            <p:cNvSpPr txBox="1"/>
            <p:nvPr/>
          </p:nvSpPr>
          <p:spPr>
            <a:xfrm>
              <a:off x="641350" y="2819400"/>
              <a:ext cx="79248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Therefore</a:t>
              </a:r>
              <a:r>
                <a:rPr lang="es-ES" dirty="0" smtClean="0">
                  <a:solidFill>
                    <a:srgbClr val="FFFFFF"/>
                  </a:solidFill>
                </a:rPr>
                <a:t>, </a:t>
              </a:r>
              <a:r>
                <a:rPr lang="es-ES" dirty="0" err="1" smtClean="0">
                  <a:solidFill>
                    <a:srgbClr val="FFFFFF"/>
                  </a:solidFill>
                </a:rPr>
                <a:t>to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study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properties</a:t>
              </a:r>
              <a:r>
                <a:rPr lang="es-ES" dirty="0" smtClean="0">
                  <a:solidFill>
                    <a:srgbClr val="FFFFFF"/>
                  </a:solidFill>
                </a:rPr>
                <a:t> of </a:t>
              </a:r>
              <a:r>
                <a:rPr lang="es-ES" dirty="0" err="1" smtClean="0">
                  <a:solidFill>
                    <a:srgbClr val="FFFFFF"/>
                  </a:solidFill>
                </a:rPr>
                <a:t>any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closed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macroscopic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system</a:t>
              </a:r>
              <a:r>
                <a:rPr lang="es-ES" dirty="0" smtClean="0">
                  <a:solidFill>
                    <a:srgbClr val="FFFFFF"/>
                  </a:solidFill>
                </a:rPr>
                <a:t> in </a:t>
              </a:r>
              <a:r>
                <a:rPr lang="es-ES" dirty="0" err="1" smtClean="0">
                  <a:solidFill>
                    <a:srgbClr val="FFFFFF"/>
                  </a:solidFill>
                </a:rPr>
                <a:t>equilibrium</a:t>
              </a:r>
              <a:r>
                <a:rPr lang="es-ES" dirty="0" smtClean="0">
                  <a:solidFill>
                    <a:srgbClr val="FFFFFF"/>
                  </a:solidFill>
                </a:rPr>
                <a:t>, </a:t>
              </a:r>
              <a:r>
                <a:rPr lang="es-ES" dirty="0" err="1" smtClean="0">
                  <a:solidFill>
                    <a:srgbClr val="FFFFFF"/>
                  </a:solidFill>
                </a:rPr>
                <a:t>it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should</a:t>
              </a:r>
              <a:r>
                <a:rPr lang="es-ES" dirty="0" smtClean="0">
                  <a:solidFill>
                    <a:srgbClr val="FFFFFF"/>
                  </a:solidFill>
                </a:rPr>
                <a:t> be </a:t>
              </a:r>
              <a:r>
                <a:rPr lang="es-ES" dirty="0" err="1" smtClean="0">
                  <a:solidFill>
                    <a:srgbClr val="FFFFFF"/>
                  </a:solidFill>
                </a:rPr>
                <a:t>enough</a:t>
              </a:r>
              <a:r>
                <a:rPr lang="es-ES" dirty="0" smtClean="0">
                  <a:solidFill>
                    <a:srgbClr val="FFFFFF"/>
                  </a:solidFill>
                </a:rPr>
                <a:t> (in </a:t>
              </a:r>
              <a:r>
                <a:rPr lang="es-ES" dirty="0" err="1" smtClean="0">
                  <a:solidFill>
                    <a:srgbClr val="FFFFFF"/>
                  </a:solidFill>
                </a:rPr>
                <a:t>principle</a:t>
              </a:r>
              <a:r>
                <a:rPr lang="es-ES" dirty="0" smtClean="0">
                  <a:solidFill>
                    <a:srgbClr val="FFFFFF"/>
                  </a:solidFill>
                </a:rPr>
                <a:t>) </a:t>
              </a:r>
              <a:r>
                <a:rPr lang="es-ES" dirty="0" err="1" smtClean="0">
                  <a:solidFill>
                    <a:srgbClr val="FFFFFF"/>
                  </a:solidFill>
                </a:rPr>
                <a:t>to</a:t>
              </a:r>
              <a:r>
                <a:rPr lang="es-ES" dirty="0" smtClean="0">
                  <a:solidFill>
                    <a:srgbClr val="FFFFFF"/>
                  </a:solidFill>
                </a:rPr>
                <a:t> determine </a:t>
              </a:r>
              <a:r>
                <a:rPr lang="es-ES" dirty="0" err="1" smtClean="0">
                  <a:solidFill>
                    <a:srgbClr val="FFFFFF"/>
                  </a:solidFill>
                </a:rPr>
                <a:t>all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microscopic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states</a:t>
              </a:r>
              <a:r>
                <a:rPr lang="es-ES" dirty="0" smtClean="0">
                  <a:solidFill>
                    <a:srgbClr val="FFFFFF"/>
                  </a:solidFill>
                </a:rPr>
                <a:t> and </a:t>
              </a:r>
              <a:r>
                <a:rPr lang="es-ES" dirty="0" err="1" smtClean="0">
                  <a:solidFill>
                    <a:srgbClr val="FFFFFF"/>
                  </a:solidFill>
                </a:rPr>
                <a:t>evaluate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corresponding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averages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taking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only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those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microstates</a:t>
              </a:r>
              <a:r>
                <a:rPr lang="es-ES" dirty="0" smtClean="0">
                  <a:solidFill>
                    <a:srgbClr val="FFFFFF"/>
                  </a:solidFill>
                </a:rPr>
                <a:t> compatible </a:t>
              </a:r>
              <a:r>
                <a:rPr lang="es-ES" dirty="0" err="1" smtClean="0">
                  <a:solidFill>
                    <a:srgbClr val="FFFFFF"/>
                  </a:solidFill>
                </a:rPr>
                <a:t>with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thermodynamic</a:t>
              </a:r>
              <a:r>
                <a:rPr lang="es-ES" dirty="0" smtClean="0">
                  <a:solidFill>
                    <a:srgbClr val="FFFFFF"/>
                  </a:solidFill>
                </a:rPr>
                <a:t> variables   </a:t>
              </a:r>
            </a:p>
            <a:p>
              <a:pPr algn="ctr"/>
              <a:r>
                <a:rPr lang="es-ES" dirty="0" smtClean="0">
                  <a:solidFill>
                    <a:srgbClr val="FFFFFF"/>
                  </a:solidFill>
                </a:rPr>
                <a:t>,        ,  and  </a:t>
              </a:r>
              <a:endParaRPr lang="es-ES" dirty="0">
                <a:solidFill>
                  <a:srgbClr val="FFFFFF"/>
                </a:solidFill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6804" y="3962400"/>
              <a:ext cx="301796" cy="252000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1000" y="3962400"/>
              <a:ext cx="327449" cy="252000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57800" y="3962400"/>
              <a:ext cx="276144" cy="252000"/>
            </a:xfrm>
            <a:prstGeom prst="rect">
              <a:avLst/>
            </a:prstGeom>
          </p:spPr>
        </p:pic>
      </p:grpSp>
      <p:sp>
        <p:nvSpPr>
          <p:cNvPr id="11" name="CuadroTexto 10"/>
          <p:cNvSpPr txBox="1"/>
          <p:nvPr/>
        </p:nvSpPr>
        <p:spPr>
          <a:xfrm>
            <a:off x="685800" y="4964668"/>
            <a:ext cx="781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FFFF"/>
                </a:solidFill>
              </a:rPr>
              <a:t>In </a:t>
            </a:r>
            <a:r>
              <a:rPr lang="es-ES" dirty="0" err="1" smtClean="0">
                <a:solidFill>
                  <a:srgbClr val="00FFFF"/>
                </a:solidFill>
              </a:rPr>
              <a:t>practice</a:t>
            </a:r>
            <a:r>
              <a:rPr lang="es-ES" dirty="0" smtClean="0">
                <a:solidFill>
                  <a:srgbClr val="00FFFF"/>
                </a:solidFill>
              </a:rPr>
              <a:t>, </a:t>
            </a:r>
            <a:r>
              <a:rPr lang="es-ES" dirty="0" err="1" smtClean="0">
                <a:solidFill>
                  <a:srgbClr val="00FFFF"/>
                </a:solidFill>
              </a:rPr>
              <a:t>it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is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impossible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to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find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all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the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microscopic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states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available</a:t>
            </a:r>
            <a:endParaRPr lang="es-ES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16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96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Number of possible microstates might be inconceivable large 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150" y="2438400"/>
            <a:ext cx="961200" cy="720000"/>
          </a:xfrm>
          <a:prstGeom prst="rect">
            <a:avLst/>
          </a:prstGeom>
        </p:spPr>
      </p:pic>
      <p:grpSp>
        <p:nvGrpSpPr>
          <p:cNvPr id="13" name="Agrupar 12"/>
          <p:cNvGrpSpPr/>
          <p:nvPr/>
        </p:nvGrpSpPr>
        <p:grpSpPr>
          <a:xfrm>
            <a:off x="381000" y="1371600"/>
            <a:ext cx="8610600" cy="646331"/>
            <a:chOff x="381000" y="1371600"/>
            <a:chExt cx="8610600" cy="646331"/>
          </a:xfrm>
        </p:grpSpPr>
        <p:sp>
          <p:nvSpPr>
            <p:cNvPr id="2" name="CuadroTexto 1"/>
            <p:cNvSpPr txBox="1"/>
            <p:nvPr/>
          </p:nvSpPr>
          <p:spPr>
            <a:xfrm>
              <a:off x="381000" y="1371600"/>
              <a:ext cx="861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Let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us</a:t>
              </a:r>
              <a:r>
                <a:rPr lang="es-ES" dirty="0" smtClean="0">
                  <a:solidFill>
                    <a:schemeClr val="bg1"/>
                  </a:solidFill>
                </a:rPr>
                <a:t> imagine a </a:t>
              </a:r>
              <a:r>
                <a:rPr lang="es-ES" dirty="0" err="1" smtClean="0">
                  <a:solidFill>
                    <a:schemeClr val="bg1"/>
                  </a:solidFill>
                </a:rPr>
                <a:t>system</a:t>
              </a:r>
              <a:r>
                <a:rPr lang="es-ES" dirty="0" smtClean="0">
                  <a:solidFill>
                    <a:schemeClr val="bg1"/>
                  </a:solidFill>
                </a:rPr>
                <a:t> of       </a:t>
              </a:r>
              <a:r>
                <a:rPr lang="es-ES" dirty="0" err="1" smtClean="0">
                  <a:solidFill>
                    <a:schemeClr val="bg1"/>
                  </a:solidFill>
                </a:rPr>
                <a:t>spins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with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two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possible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states</a:t>
              </a:r>
              <a:r>
                <a:rPr lang="es-ES" dirty="0" smtClean="0">
                  <a:solidFill>
                    <a:schemeClr val="bg1"/>
                  </a:solidFill>
                </a:rPr>
                <a:t> (up </a:t>
              </a:r>
              <a:r>
                <a:rPr lang="es-ES" dirty="0" err="1" smtClean="0">
                  <a:solidFill>
                    <a:schemeClr val="bg1"/>
                  </a:solidFill>
                </a:rPr>
                <a:t>or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down</a:t>
              </a:r>
              <a:r>
                <a:rPr lang="es-ES" dirty="0" smtClean="0">
                  <a:solidFill>
                    <a:schemeClr val="bg1"/>
                  </a:solidFill>
                </a:rPr>
                <a:t>). </a:t>
              </a:r>
              <a:r>
                <a:rPr lang="es-ES" dirty="0" err="1" smtClean="0">
                  <a:solidFill>
                    <a:schemeClr val="bg1"/>
                  </a:solidFill>
                </a:rPr>
                <a:t>How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many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microstates</a:t>
              </a:r>
              <a:r>
                <a:rPr lang="es-ES" dirty="0" smtClean="0">
                  <a:solidFill>
                    <a:schemeClr val="bg1"/>
                  </a:solidFill>
                </a:rPr>
                <a:t> are </a:t>
              </a:r>
              <a:r>
                <a:rPr lang="es-ES" dirty="0" err="1" smtClean="0">
                  <a:solidFill>
                    <a:schemeClr val="bg1"/>
                  </a:solidFill>
                </a:rPr>
                <a:t>possible</a:t>
              </a:r>
              <a:r>
                <a:rPr lang="es-ES" dirty="0" smtClean="0">
                  <a:solidFill>
                    <a:schemeClr val="bg1"/>
                  </a:solidFill>
                </a:rPr>
                <a:t>?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4951" y="1447800"/>
              <a:ext cx="327449" cy="252000"/>
            </a:xfrm>
            <a:prstGeom prst="rect">
              <a:avLst/>
            </a:prstGeom>
          </p:spPr>
        </p:pic>
      </p:grpSp>
      <p:sp>
        <p:nvSpPr>
          <p:cNvPr id="14" name="CuadroTexto 13"/>
          <p:cNvSpPr txBox="1"/>
          <p:nvPr/>
        </p:nvSpPr>
        <p:spPr>
          <a:xfrm>
            <a:off x="565150" y="3669268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FFFFFF"/>
                </a:solidFill>
              </a:rPr>
              <a:t>With</a:t>
            </a:r>
            <a:r>
              <a:rPr lang="es-ES" dirty="0" smtClean="0">
                <a:solidFill>
                  <a:srgbClr val="FFFFFF"/>
                </a:solidFill>
              </a:rPr>
              <a:t> a </a:t>
            </a:r>
            <a:r>
              <a:rPr lang="es-ES" dirty="0" err="1" smtClean="0">
                <a:solidFill>
                  <a:srgbClr val="FFFFFF"/>
                </a:solidFill>
              </a:rPr>
              <a:t>few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dozens</a:t>
            </a:r>
            <a:r>
              <a:rPr lang="es-ES" dirty="0" smtClean="0">
                <a:solidFill>
                  <a:srgbClr val="FFFFFF"/>
                </a:solidFill>
              </a:rPr>
              <a:t> of </a:t>
            </a:r>
            <a:r>
              <a:rPr lang="es-ES" dirty="0" err="1" smtClean="0">
                <a:solidFill>
                  <a:srgbClr val="FFFFFF"/>
                </a:solidFill>
              </a:rPr>
              <a:t>particles</a:t>
            </a:r>
            <a:r>
              <a:rPr lang="es-ES" dirty="0" smtClean="0">
                <a:solidFill>
                  <a:srgbClr val="FFFFFF"/>
                </a:solidFill>
              </a:rPr>
              <a:t>, </a:t>
            </a:r>
            <a:r>
              <a:rPr lang="es-ES" dirty="0" err="1" smtClean="0">
                <a:solidFill>
                  <a:srgbClr val="FFFFFF"/>
                </a:solidFill>
              </a:rPr>
              <a:t>this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number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might</a:t>
            </a:r>
            <a:r>
              <a:rPr lang="es-ES" dirty="0" smtClean="0">
                <a:solidFill>
                  <a:srgbClr val="FFFFFF"/>
                </a:solidFill>
              </a:rPr>
              <a:t> be </a:t>
            </a:r>
            <a:r>
              <a:rPr lang="es-ES" dirty="0" err="1" smtClean="0">
                <a:solidFill>
                  <a:srgbClr val="FFFFFF"/>
                </a:solidFill>
              </a:rPr>
              <a:t>very</a:t>
            </a:r>
            <a:r>
              <a:rPr lang="es-ES" dirty="0" smtClean="0">
                <a:solidFill>
                  <a:srgbClr val="FFFFFF"/>
                </a:solidFill>
              </a:rPr>
              <a:t>, </a:t>
            </a:r>
            <a:r>
              <a:rPr lang="es-ES" dirty="0" err="1" smtClean="0">
                <a:solidFill>
                  <a:srgbClr val="FFFFFF"/>
                </a:solidFill>
              </a:rPr>
              <a:t>very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large</a:t>
            </a:r>
            <a:endParaRPr lang="es-ES" dirty="0">
              <a:solidFill>
                <a:srgbClr val="FFFFFF"/>
              </a:solidFill>
            </a:endParaRPr>
          </a:p>
        </p:txBody>
      </p:sp>
      <p:grpSp>
        <p:nvGrpSpPr>
          <p:cNvPr id="17" name="Agrupar 16"/>
          <p:cNvGrpSpPr/>
          <p:nvPr/>
        </p:nvGrpSpPr>
        <p:grpSpPr>
          <a:xfrm>
            <a:off x="762000" y="4345201"/>
            <a:ext cx="7772400" cy="683999"/>
            <a:chOff x="1143000" y="4345201"/>
            <a:chExt cx="7772400" cy="683999"/>
          </a:xfrm>
        </p:grpSpPr>
        <p:sp>
          <p:nvSpPr>
            <p:cNvPr id="15" name="CuadroTexto 14"/>
            <p:cNvSpPr txBox="1"/>
            <p:nvPr/>
          </p:nvSpPr>
          <p:spPr>
            <a:xfrm>
              <a:off x="1143000" y="4419600"/>
              <a:ext cx="777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 smtClean="0">
                  <a:solidFill>
                    <a:srgbClr val="FFFFFF"/>
                  </a:solidFill>
                </a:rPr>
                <a:t>It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is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impossible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to</a:t>
              </a:r>
              <a:r>
                <a:rPr lang="es-ES" dirty="0" smtClean="0">
                  <a:solidFill>
                    <a:srgbClr val="FFFFFF"/>
                  </a:solidFill>
                </a:rPr>
                <a:t> compute </a:t>
              </a:r>
              <a:r>
                <a:rPr lang="es-ES" dirty="0" err="1" smtClean="0">
                  <a:solidFill>
                    <a:srgbClr val="FFFFFF"/>
                  </a:solidFill>
                </a:rPr>
                <a:t>these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averages</a:t>
              </a:r>
              <a:r>
                <a:rPr lang="es-ES" dirty="0" smtClean="0">
                  <a:solidFill>
                    <a:srgbClr val="FFFFFF"/>
                  </a:solidFill>
                </a:rPr>
                <a:t>,                        , </a:t>
              </a:r>
              <a:r>
                <a:rPr lang="es-ES" dirty="0" err="1" smtClean="0">
                  <a:solidFill>
                    <a:srgbClr val="FFFFFF"/>
                  </a:solidFill>
                </a:rPr>
                <a:t>exactly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endParaRPr lang="es-ES" dirty="0">
                <a:solidFill>
                  <a:srgbClr val="FFFFFF"/>
                </a:solidFill>
              </a:endParaRP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8299" y="4345201"/>
              <a:ext cx="1423101" cy="683999"/>
            </a:xfrm>
            <a:prstGeom prst="rect">
              <a:avLst/>
            </a:prstGeom>
          </p:spPr>
        </p:pic>
      </p:grpSp>
      <p:sp>
        <p:nvSpPr>
          <p:cNvPr id="18" name="CuadroTexto 17"/>
          <p:cNvSpPr txBox="1"/>
          <p:nvPr/>
        </p:nvSpPr>
        <p:spPr>
          <a:xfrm>
            <a:off x="504825" y="5486400"/>
            <a:ext cx="8197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FFFF00"/>
                </a:solidFill>
              </a:rPr>
              <a:t>But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we</a:t>
            </a:r>
            <a:r>
              <a:rPr lang="es-ES" dirty="0" smtClean="0">
                <a:solidFill>
                  <a:srgbClr val="FFFF00"/>
                </a:solidFill>
              </a:rPr>
              <a:t> can </a:t>
            </a:r>
            <a:r>
              <a:rPr lang="es-ES" dirty="0" err="1" smtClean="0">
                <a:solidFill>
                  <a:srgbClr val="FFFF00"/>
                </a:solidFill>
              </a:rPr>
              <a:t>estimate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them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by</a:t>
            </a:r>
            <a:r>
              <a:rPr lang="es-ES" dirty="0" smtClean="0">
                <a:solidFill>
                  <a:srgbClr val="FFFF00"/>
                </a:solidFill>
              </a:rPr>
              <a:t> a </a:t>
            </a:r>
            <a:r>
              <a:rPr lang="es-ES" dirty="0" err="1" smtClean="0">
                <a:solidFill>
                  <a:srgbClr val="FFFF00"/>
                </a:solidFill>
              </a:rPr>
              <a:t>partial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sampling</a:t>
            </a:r>
            <a:r>
              <a:rPr lang="es-ES" dirty="0" smtClean="0">
                <a:solidFill>
                  <a:srgbClr val="FFFF00"/>
                </a:solidFill>
              </a:rPr>
              <a:t> of </a:t>
            </a:r>
            <a:r>
              <a:rPr lang="es-ES" dirty="0" err="1" smtClean="0">
                <a:solidFill>
                  <a:srgbClr val="FFFF00"/>
                </a:solidFill>
              </a:rPr>
              <a:t>all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the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possible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microstates</a:t>
            </a:r>
            <a:r>
              <a:rPr lang="es-ES" dirty="0" smtClean="0">
                <a:solidFill>
                  <a:srgbClr val="FFFF00"/>
                </a:solidFill>
              </a:rPr>
              <a:t>, in </a:t>
            </a:r>
            <a:r>
              <a:rPr lang="es-ES" dirty="0" err="1" smtClean="0">
                <a:solidFill>
                  <a:srgbClr val="FFFF00"/>
                </a:solidFill>
              </a:rPr>
              <a:t>the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same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way</a:t>
            </a:r>
            <a:r>
              <a:rPr lang="es-ES" dirty="0" smtClean="0">
                <a:solidFill>
                  <a:srgbClr val="FFFF00"/>
                </a:solidFill>
              </a:rPr>
              <a:t> as </a:t>
            </a:r>
            <a:r>
              <a:rPr lang="es-ES" dirty="0" err="1" smtClean="0">
                <a:solidFill>
                  <a:srgbClr val="FFFF00"/>
                </a:solidFill>
              </a:rPr>
              <a:t>sociologist</a:t>
            </a:r>
            <a:r>
              <a:rPr lang="es-ES" dirty="0" smtClean="0">
                <a:solidFill>
                  <a:srgbClr val="FFFF00"/>
                </a:solidFill>
              </a:rPr>
              <a:t> prepare </a:t>
            </a:r>
            <a:r>
              <a:rPr lang="es-ES" dirty="0" err="1" smtClean="0">
                <a:solidFill>
                  <a:srgbClr val="FFFF00"/>
                </a:solidFill>
              </a:rPr>
              <a:t>the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poll</a:t>
            </a:r>
            <a:r>
              <a:rPr lang="es-ES" dirty="0" smtClean="0">
                <a:solidFill>
                  <a:srgbClr val="FFFF00"/>
                </a:solidFill>
              </a:rPr>
              <a:t>. </a:t>
            </a:r>
            <a:endParaRPr lang="es-ES" dirty="0">
              <a:solidFill>
                <a:srgbClr val="FFFF00"/>
              </a:solidFill>
            </a:endParaRPr>
          </a:p>
          <a:p>
            <a:pPr algn="ctr"/>
            <a:r>
              <a:rPr lang="es-ES" dirty="0" err="1" smtClean="0">
                <a:solidFill>
                  <a:srgbClr val="FFFF00"/>
                </a:solidFill>
              </a:rPr>
              <a:t>We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should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employ</a:t>
            </a:r>
            <a:r>
              <a:rPr lang="es-ES" dirty="0" smtClean="0">
                <a:solidFill>
                  <a:srgbClr val="FFFF00"/>
                </a:solidFill>
              </a:rPr>
              <a:t> a non-</a:t>
            </a:r>
            <a:r>
              <a:rPr lang="es-ES" dirty="0" err="1" smtClean="0">
                <a:solidFill>
                  <a:srgbClr val="FFFF00"/>
                </a:solidFill>
              </a:rPr>
              <a:t>bias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method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to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sample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the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configuration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space</a:t>
            </a:r>
            <a:endParaRPr lang="es-E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73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The Metropolis algorithm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4" name="Imagen 3" descr="metropolis-et-al-1953 (arrastrado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5" y="1752332"/>
            <a:ext cx="8855870" cy="324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4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0"/>
            <a:ext cx="66294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Boundary conditions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grpSp>
        <p:nvGrpSpPr>
          <p:cNvPr id="26" name="Agrupar 25"/>
          <p:cNvGrpSpPr/>
          <p:nvPr/>
        </p:nvGrpSpPr>
        <p:grpSpPr>
          <a:xfrm>
            <a:off x="685800" y="1524000"/>
            <a:ext cx="7556012" cy="3694331"/>
            <a:chOff x="368788" y="1524000"/>
            <a:chExt cx="7556012" cy="3694331"/>
          </a:xfrm>
        </p:grpSpPr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88" y="1524000"/>
              <a:ext cx="7555523" cy="3069431"/>
            </a:xfrm>
            <a:prstGeom prst="rect">
              <a:avLst/>
            </a:prstGeom>
          </p:spPr>
        </p:pic>
        <p:sp>
          <p:nvSpPr>
            <p:cNvPr id="22" name="CuadroTexto 21"/>
            <p:cNvSpPr txBox="1"/>
            <p:nvPr/>
          </p:nvSpPr>
          <p:spPr>
            <a:xfrm>
              <a:off x="381000" y="4572000"/>
              <a:ext cx="2971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Periodic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boundary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contsitions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5943600" y="4574272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>
                  <a:solidFill>
                    <a:schemeClr val="bg1"/>
                  </a:solidFill>
                </a:rPr>
                <a:t>Free </a:t>
              </a:r>
              <a:r>
                <a:rPr lang="es-ES" dirty="0" err="1" smtClean="0">
                  <a:solidFill>
                    <a:schemeClr val="bg1"/>
                  </a:solidFill>
                </a:rPr>
                <a:t>edges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2971800" y="4574272"/>
              <a:ext cx="2971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Screw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periodic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CuadroTexto 24"/>
          <p:cNvSpPr txBox="1"/>
          <p:nvPr/>
        </p:nvSpPr>
        <p:spPr>
          <a:xfrm>
            <a:off x="717550" y="11430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FFFFFF"/>
                </a:solidFill>
              </a:rPr>
              <a:t>Typical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boundary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conditions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for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two</a:t>
            </a:r>
            <a:r>
              <a:rPr lang="es-ES" dirty="0" smtClean="0">
                <a:solidFill>
                  <a:srgbClr val="FFFFFF"/>
                </a:solidFill>
              </a:rPr>
              <a:t>-dimensional </a:t>
            </a:r>
            <a:r>
              <a:rPr lang="es-ES" dirty="0" err="1" smtClean="0">
                <a:solidFill>
                  <a:srgbClr val="FFFFFF"/>
                </a:solidFill>
              </a:rPr>
              <a:t>Ising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model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endParaRPr lang="es-E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0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The stochastic oracle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90600" y="902772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FFFFFF"/>
                </a:solidFill>
              </a:rPr>
              <a:t>Computers</a:t>
            </a:r>
            <a:r>
              <a:rPr lang="es-ES" dirty="0" smtClean="0">
                <a:solidFill>
                  <a:srgbClr val="FFFFFF"/>
                </a:solidFill>
              </a:rPr>
              <a:t> are (</a:t>
            </a:r>
            <a:r>
              <a:rPr lang="es-ES" dirty="0" err="1" smtClean="0">
                <a:solidFill>
                  <a:srgbClr val="FFFFFF"/>
                </a:solidFill>
              </a:rPr>
              <a:t>or</a:t>
            </a:r>
            <a:r>
              <a:rPr lang="es-ES" dirty="0" smtClean="0">
                <a:solidFill>
                  <a:srgbClr val="FFFFFF"/>
                </a:solidFill>
              </a:rPr>
              <a:t> at </a:t>
            </a:r>
            <a:r>
              <a:rPr lang="es-ES" dirty="0" err="1" smtClean="0">
                <a:solidFill>
                  <a:srgbClr val="FFFFFF"/>
                </a:solidFill>
              </a:rPr>
              <a:t>least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should</a:t>
            </a:r>
            <a:r>
              <a:rPr lang="es-ES" dirty="0" smtClean="0">
                <a:solidFill>
                  <a:srgbClr val="FFFFFF"/>
                </a:solidFill>
              </a:rPr>
              <a:t> be) </a:t>
            </a:r>
            <a:r>
              <a:rPr lang="es-ES" dirty="0" err="1" smtClean="0">
                <a:solidFill>
                  <a:srgbClr val="FFFFFF"/>
                </a:solidFill>
              </a:rPr>
              <a:t>totally</a:t>
            </a:r>
            <a:r>
              <a:rPr lang="es-ES" dirty="0" smtClean="0">
                <a:solidFill>
                  <a:srgbClr val="FFFFFF"/>
                </a:solidFill>
              </a:rPr>
              <a:t> predictible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1524000" y="1600200"/>
            <a:ext cx="610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Given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some</a:t>
            </a:r>
            <a:r>
              <a:rPr lang="es-ES" dirty="0" smtClean="0">
                <a:solidFill>
                  <a:schemeClr val="bg1"/>
                </a:solidFill>
              </a:rPr>
              <a:t> data and a </a:t>
            </a:r>
            <a:r>
              <a:rPr lang="es-ES" dirty="0" err="1" smtClean="0">
                <a:solidFill>
                  <a:schemeClr val="bg1"/>
                </a:solidFill>
              </a:rPr>
              <a:t>program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to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operate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with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them</a:t>
            </a:r>
            <a:r>
              <a:rPr lang="es-ES" dirty="0" smtClean="0">
                <a:solidFill>
                  <a:schemeClr val="bg1"/>
                </a:solidFill>
              </a:rPr>
              <a:t>,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results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could</a:t>
            </a:r>
            <a:r>
              <a:rPr lang="es-ES" dirty="0" smtClean="0">
                <a:solidFill>
                  <a:schemeClr val="bg1"/>
                </a:solidFill>
              </a:rPr>
              <a:t> be </a:t>
            </a:r>
            <a:r>
              <a:rPr lang="es-ES" dirty="0" err="1" smtClean="0">
                <a:solidFill>
                  <a:schemeClr val="bg1"/>
                </a:solidFill>
              </a:rPr>
              <a:t>exactly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reproduced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1066800" y="2554069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FFFFFF"/>
                </a:solidFill>
              </a:rPr>
              <a:t>But</a:t>
            </a:r>
            <a:r>
              <a:rPr lang="es-ES" dirty="0" smtClean="0">
                <a:solidFill>
                  <a:srgbClr val="FFFFFF"/>
                </a:solidFill>
              </a:rPr>
              <a:t> imagine, </a:t>
            </a:r>
            <a:r>
              <a:rPr lang="es-ES" dirty="0" err="1" smtClean="0">
                <a:solidFill>
                  <a:srgbClr val="FFFFFF"/>
                </a:solidFill>
              </a:rPr>
              <a:t>that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we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couple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our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code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with</a:t>
            </a:r>
            <a:r>
              <a:rPr lang="es-ES" dirty="0" smtClean="0">
                <a:solidFill>
                  <a:srgbClr val="FFFFFF"/>
                </a:solidFill>
              </a:rPr>
              <a:t> a </a:t>
            </a:r>
            <a:r>
              <a:rPr lang="es-ES" dirty="0" err="1" smtClean="0">
                <a:solidFill>
                  <a:srgbClr val="FFFFFF"/>
                </a:solidFill>
              </a:rPr>
              <a:t>special</a:t>
            </a:r>
            <a:r>
              <a:rPr lang="es-ES" dirty="0" smtClean="0">
                <a:solidFill>
                  <a:srgbClr val="FFFFFF"/>
                </a:solidFill>
              </a:rPr>
              <a:t> module </a:t>
            </a:r>
            <a:r>
              <a:rPr lang="es-ES" dirty="0" err="1" smtClean="0">
                <a:solidFill>
                  <a:srgbClr val="FFFFFF"/>
                </a:solidFill>
              </a:rPr>
              <a:t>that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generates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randomness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57200" y="3336707"/>
            <a:ext cx="213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aseline="30000" dirty="0" err="1">
                <a:solidFill>
                  <a:srgbClr val="00FFFF"/>
                </a:solidFill>
              </a:rPr>
              <a:t>p</a:t>
            </a:r>
            <a:r>
              <a:rPr lang="es-ES" baseline="30000" dirty="0" err="1" smtClean="0">
                <a:solidFill>
                  <a:srgbClr val="00FFFF"/>
                </a:solidFill>
              </a:rPr>
              <a:t>rogram</a:t>
            </a:r>
            <a:r>
              <a:rPr lang="es-ES" baseline="30000" dirty="0" smtClean="0">
                <a:solidFill>
                  <a:srgbClr val="00FFFF"/>
                </a:solidFill>
              </a:rPr>
              <a:t> </a:t>
            </a:r>
            <a:r>
              <a:rPr lang="es-ES" baseline="30000" dirty="0" err="1" smtClean="0">
                <a:solidFill>
                  <a:srgbClr val="00FFFF"/>
                </a:solidFill>
              </a:rPr>
              <a:t>randomness</a:t>
            </a:r>
            <a:endParaRPr lang="es-ES" baseline="30000" dirty="0">
              <a:solidFill>
                <a:srgbClr val="00FFFF"/>
              </a:solidFill>
            </a:endParaRPr>
          </a:p>
          <a:p>
            <a:r>
              <a:rPr lang="es-ES" baseline="30000" dirty="0">
                <a:solidFill>
                  <a:srgbClr val="00FFFF"/>
                </a:solidFill>
              </a:rPr>
              <a:t>real :: x</a:t>
            </a:r>
          </a:p>
          <a:p>
            <a:r>
              <a:rPr lang="es-ES" baseline="30000" dirty="0">
                <a:solidFill>
                  <a:srgbClr val="00FFFF"/>
                </a:solidFill>
              </a:rPr>
              <a:t>do</a:t>
            </a:r>
          </a:p>
          <a:p>
            <a:r>
              <a:rPr lang="es-ES" baseline="30000" dirty="0">
                <a:solidFill>
                  <a:srgbClr val="00FFFF"/>
                </a:solidFill>
              </a:rPr>
              <a:t>  </a:t>
            </a:r>
            <a:r>
              <a:rPr lang="es-ES" baseline="30000" dirty="0" err="1">
                <a:solidFill>
                  <a:srgbClr val="00FFFF"/>
                </a:solidFill>
              </a:rPr>
              <a:t>call</a:t>
            </a:r>
            <a:r>
              <a:rPr lang="es-ES" baseline="30000" dirty="0">
                <a:solidFill>
                  <a:srgbClr val="00FFFF"/>
                </a:solidFill>
              </a:rPr>
              <a:t> </a:t>
            </a:r>
            <a:r>
              <a:rPr lang="es-ES" baseline="30000" dirty="0" err="1">
                <a:solidFill>
                  <a:srgbClr val="00FFFF"/>
                </a:solidFill>
              </a:rPr>
              <a:t>random_number</a:t>
            </a:r>
            <a:r>
              <a:rPr lang="es-ES" baseline="30000" dirty="0">
                <a:solidFill>
                  <a:srgbClr val="00FFFF"/>
                </a:solidFill>
              </a:rPr>
              <a:t>(x)</a:t>
            </a:r>
          </a:p>
          <a:p>
            <a:r>
              <a:rPr lang="hu-HU" baseline="30000" dirty="0">
                <a:solidFill>
                  <a:srgbClr val="00FFFF"/>
                </a:solidFill>
              </a:rPr>
              <a:t>  print "(f10.6)" , x</a:t>
            </a:r>
          </a:p>
          <a:p>
            <a:r>
              <a:rPr lang="es-ES" baseline="30000" dirty="0" err="1">
                <a:solidFill>
                  <a:srgbClr val="00FFFF"/>
                </a:solidFill>
              </a:rPr>
              <a:t>e</a:t>
            </a:r>
            <a:r>
              <a:rPr lang="es-ES" baseline="30000" dirty="0" err="1" smtClean="0">
                <a:solidFill>
                  <a:srgbClr val="00FFFF"/>
                </a:solidFill>
              </a:rPr>
              <a:t>nddo</a:t>
            </a:r>
            <a:endParaRPr lang="es-ES" baseline="30000" dirty="0" smtClean="0">
              <a:solidFill>
                <a:srgbClr val="00FFFF"/>
              </a:solidFill>
            </a:endParaRPr>
          </a:p>
          <a:p>
            <a:r>
              <a:rPr lang="es-ES" baseline="30000" dirty="0" err="1">
                <a:solidFill>
                  <a:srgbClr val="00FFFF"/>
                </a:solidFill>
              </a:rPr>
              <a:t>e</a:t>
            </a:r>
            <a:r>
              <a:rPr lang="es-ES" baseline="30000" dirty="0" err="1" smtClean="0">
                <a:solidFill>
                  <a:srgbClr val="00FFFF"/>
                </a:solidFill>
              </a:rPr>
              <a:t>nd</a:t>
            </a:r>
            <a:r>
              <a:rPr lang="es-ES" baseline="30000" dirty="0" smtClean="0">
                <a:solidFill>
                  <a:srgbClr val="00FFFF"/>
                </a:solidFill>
              </a:rPr>
              <a:t> </a:t>
            </a:r>
            <a:r>
              <a:rPr lang="es-ES" baseline="30000" dirty="0" err="1" smtClean="0">
                <a:solidFill>
                  <a:srgbClr val="00FFFF"/>
                </a:solidFill>
              </a:rPr>
              <a:t>program</a:t>
            </a:r>
            <a:r>
              <a:rPr lang="es-ES" baseline="30000" dirty="0" smtClean="0">
                <a:solidFill>
                  <a:srgbClr val="00FFFF"/>
                </a:solidFill>
              </a:rPr>
              <a:t> </a:t>
            </a:r>
            <a:r>
              <a:rPr lang="es-ES" baseline="30000" dirty="0" err="1" smtClean="0">
                <a:solidFill>
                  <a:srgbClr val="00FFFF"/>
                </a:solidFill>
              </a:rPr>
              <a:t>randomness</a:t>
            </a:r>
            <a:endParaRPr lang="es-ES" dirty="0">
              <a:solidFill>
                <a:srgbClr val="00FFFF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124200" y="3344148"/>
            <a:ext cx="601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00FFFF"/>
                </a:solidFill>
              </a:rPr>
              <a:t>$&lt;</a:t>
            </a:r>
            <a:r>
              <a:rPr lang="es-ES" dirty="0" err="1" smtClean="0">
                <a:solidFill>
                  <a:srgbClr val="00FFFF"/>
                </a:solidFill>
              </a:rPr>
              <a:t>your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compiler</a:t>
            </a:r>
            <a:r>
              <a:rPr lang="es-ES" dirty="0" smtClean="0">
                <a:solidFill>
                  <a:srgbClr val="00FFFF"/>
                </a:solidFill>
              </a:rPr>
              <a:t>&gt; -o </a:t>
            </a:r>
            <a:r>
              <a:rPr lang="es-ES" dirty="0" err="1" smtClean="0">
                <a:solidFill>
                  <a:srgbClr val="00FFFF"/>
                </a:solidFill>
              </a:rPr>
              <a:t>randomness.x</a:t>
            </a:r>
            <a:r>
              <a:rPr lang="es-ES" dirty="0" smtClean="0">
                <a:solidFill>
                  <a:srgbClr val="00FFFF"/>
                </a:solidFill>
              </a:rPr>
              <a:t> randomness.f90</a:t>
            </a:r>
          </a:p>
          <a:p>
            <a:r>
              <a:rPr lang="es-ES" dirty="0" smtClean="0">
                <a:solidFill>
                  <a:srgbClr val="00FFFF"/>
                </a:solidFill>
              </a:rPr>
              <a:t>$./</a:t>
            </a:r>
            <a:r>
              <a:rPr lang="es-ES" dirty="0" err="1" smtClean="0">
                <a:solidFill>
                  <a:srgbClr val="00FFFF"/>
                </a:solidFill>
              </a:rPr>
              <a:t>randomness</a:t>
            </a:r>
            <a:endParaRPr lang="es-ES" dirty="0">
              <a:solidFill>
                <a:srgbClr val="00FFFF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50850" y="594360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rgbClr val="00FFFF"/>
                </a:solidFill>
              </a:rPr>
              <a:t>"</a:t>
            </a:r>
            <a:r>
              <a:rPr lang="es-ES" dirty="0" err="1">
                <a:solidFill>
                  <a:srgbClr val="00FFFF"/>
                </a:solidFill>
              </a:rPr>
              <a:t>Anyone</a:t>
            </a:r>
            <a:r>
              <a:rPr lang="es-ES" dirty="0">
                <a:solidFill>
                  <a:srgbClr val="00FFFF"/>
                </a:solidFill>
              </a:rPr>
              <a:t> </a:t>
            </a:r>
            <a:r>
              <a:rPr lang="es-ES" dirty="0" err="1">
                <a:solidFill>
                  <a:srgbClr val="00FFFF"/>
                </a:solidFill>
              </a:rPr>
              <a:t>who</a:t>
            </a:r>
            <a:r>
              <a:rPr lang="es-ES" dirty="0">
                <a:solidFill>
                  <a:srgbClr val="00FFFF"/>
                </a:solidFill>
              </a:rPr>
              <a:t> </a:t>
            </a:r>
            <a:r>
              <a:rPr lang="es-ES" dirty="0" err="1">
                <a:solidFill>
                  <a:srgbClr val="00FFFF"/>
                </a:solidFill>
              </a:rPr>
              <a:t>considers</a:t>
            </a:r>
            <a:r>
              <a:rPr lang="es-ES" dirty="0">
                <a:solidFill>
                  <a:srgbClr val="00FFFF"/>
                </a:solidFill>
              </a:rPr>
              <a:t> </a:t>
            </a:r>
            <a:r>
              <a:rPr lang="es-ES" dirty="0" err="1">
                <a:solidFill>
                  <a:srgbClr val="00FFFF"/>
                </a:solidFill>
              </a:rPr>
              <a:t>arithmetical</a:t>
            </a:r>
            <a:r>
              <a:rPr lang="es-ES" dirty="0">
                <a:solidFill>
                  <a:srgbClr val="00FFFF"/>
                </a:solidFill>
              </a:rPr>
              <a:t> </a:t>
            </a:r>
            <a:r>
              <a:rPr lang="es-ES" dirty="0" err="1">
                <a:solidFill>
                  <a:srgbClr val="00FFFF"/>
                </a:solidFill>
              </a:rPr>
              <a:t>methods</a:t>
            </a:r>
            <a:r>
              <a:rPr lang="es-ES" dirty="0">
                <a:solidFill>
                  <a:srgbClr val="00FFFF"/>
                </a:solidFill>
              </a:rPr>
              <a:t> of </a:t>
            </a:r>
            <a:r>
              <a:rPr lang="es-ES" dirty="0" err="1">
                <a:solidFill>
                  <a:srgbClr val="00FFFF"/>
                </a:solidFill>
              </a:rPr>
              <a:t>producing</a:t>
            </a:r>
            <a:r>
              <a:rPr lang="es-ES" dirty="0">
                <a:solidFill>
                  <a:srgbClr val="00FFFF"/>
                </a:solidFill>
              </a:rPr>
              <a:t> </a:t>
            </a:r>
            <a:r>
              <a:rPr lang="es-ES" dirty="0" err="1">
                <a:solidFill>
                  <a:srgbClr val="00FFFF"/>
                </a:solidFill>
              </a:rPr>
              <a:t>random</a:t>
            </a:r>
            <a:r>
              <a:rPr lang="es-ES" dirty="0">
                <a:solidFill>
                  <a:srgbClr val="00FFFF"/>
                </a:solidFill>
              </a:rPr>
              <a:t> </a:t>
            </a:r>
            <a:r>
              <a:rPr lang="es-ES" dirty="0" err="1">
                <a:solidFill>
                  <a:srgbClr val="00FFFF"/>
                </a:solidFill>
              </a:rPr>
              <a:t>digits</a:t>
            </a:r>
            <a:r>
              <a:rPr lang="es-ES" dirty="0">
                <a:solidFill>
                  <a:srgbClr val="00FFFF"/>
                </a:solidFill>
              </a:rPr>
              <a:t> </a:t>
            </a:r>
            <a:r>
              <a:rPr lang="es-ES" dirty="0" err="1">
                <a:solidFill>
                  <a:srgbClr val="00FFFF"/>
                </a:solidFill>
              </a:rPr>
              <a:t>is</a:t>
            </a:r>
            <a:r>
              <a:rPr lang="es-ES" dirty="0">
                <a:solidFill>
                  <a:srgbClr val="00FFFF"/>
                </a:solidFill>
              </a:rPr>
              <a:t>, of </a:t>
            </a:r>
            <a:r>
              <a:rPr lang="es-ES" dirty="0" err="1">
                <a:solidFill>
                  <a:srgbClr val="00FFFF"/>
                </a:solidFill>
              </a:rPr>
              <a:t>course</a:t>
            </a:r>
            <a:r>
              <a:rPr lang="es-ES" dirty="0">
                <a:solidFill>
                  <a:srgbClr val="00FFFF"/>
                </a:solidFill>
              </a:rPr>
              <a:t>, in a </a:t>
            </a:r>
            <a:r>
              <a:rPr lang="es-ES" dirty="0" err="1">
                <a:solidFill>
                  <a:srgbClr val="00FFFF"/>
                </a:solidFill>
              </a:rPr>
              <a:t>state</a:t>
            </a:r>
            <a:r>
              <a:rPr lang="es-ES" dirty="0">
                <a:solidFill>
                  <a:srgbClr val="00FFFF"/>
                </a:solidFill>
              </a:rPr>
              <a:t> of sin</a:t>
            </a:r>
            <a:r>
              <a:rPr lang="es-ES" dirty="0" smtClean="0">
                <a:solidFill>
                  <a:srgbClr val="00FFFF"/>
                </a:solidFill>
              </a:rPr>
              <a:t>.” (John von Neumann)</a:t>
            </a:r>
            <a:endParaRPr lang="es-ES" dirty="0">
              <a:solidFill>
                <a:srgbClr val="00FFFF"/>
              </a:solidFill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1143000" y="4992469"/>
            <a:ext cx="7086600" cy="646331"/>
            <a:chOff x="1143000" y="4992469"/>
            <a:chExt cx="7086600" cy="646331"/>
          </a:xfrm>
        </p:grpSpPr>
        <p:sp>
          <p:nvSpPr>
            <p:cNvPr id="10" name="CuadroTexto 9"/>
            <p:cNvSpPr txBox="1"/>
            <p:nvPr/>
          </p:nvSpPr>
          <p:spPr>
            <a:xfrm>
              <a:off x="1143000" y="4992469"/>
              <a:ext cx="7086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output of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subroutine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randomness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is</a:t>
              </a:r>
              <a:r>
                <a:rPr lang="es-ES" dirty="0" smtClean="0">
                  <a:solidFill>
                    <a:srgbClr val="FFFFFF"/>
                  </a:solidFill>
                </a:rPr>
                <a:t> a real </a:t>
              </a:r>
              <a:r>
                <a:rPr lang="es-ES" dirty="0" err="1" smtClean="0">
                  <a:solidFill>
                    <a:srgbClr val="FFFFFF"/>
                  </a:solidFill>
                </a:rPr>
                <a:t>number</a:t>
              </a:r>
              <a:r>
                <a:rPr lang="es-ES" dirty="0" smtClean="0">
                  <a:solidFill>
                    <a:srgbClr val="FFFFFF"/>
                  </a:solidFill>
                </a:rPr>
                <a:t>, </a:t>
              </a:r>
              <a:r>
                <a:rPr lang="es-ES" dirty="0" err="1" smtClean="0">
                  <a:solidFill>
                    <a:srgbClr val="FFFFFF"/>
                  </a:solidFill>
                </a:rPr>
                <a:t>uniformly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distributed</a:t>
              </a:r>
              <a:r>
                <a:rPr lang="es-ES" dirty="0" smtClean="0">
                  <a:solidFill>
                    <a:srgbClr val="FFFFFF"/>
                  </a:solidFill>
                </a:rPr>
                <a:t> in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interval</a:t>
              </a:r>
              <a:r>
                <a:rPr lang="es-ES" dirty="0" smtClean="0">
                  <a:solidFill>
                    <a:srgbClr val="FFFFFF"/>
                  </a:solidFill>
                </a:rPr>
                <a:t>  </a:t>
              </a: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29400" y="5334000"/>
              <a:ext cx="556216" cy="287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6395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" grpId="0"/>
      <p:bldP spid="9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Probability distribution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990600" y="902772"/>
            <a:ext cx="7086600" cy="646331"/>
            <a:chOff x="990600" y="902772"/>
            <a:chExt cx="7086600" cy="646331"/>
          </a:xfrm>
        </p:grpSpPr>
        <p:sp>
          <p:nvSpPr>
            <p:cNvPr id="2" name="CuadroTexto 1"/>
            <p:cNvSpPr txBox="1"/>
            <p:nvPr/>
          </p:nvSpPr>
          <p:spPr>
            <a:xfrm>
              <a:off x="990600" y="902772"/>
              <a:ext cx="7086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subroutine</a:t>
              </a:r>
              <a:r>
                <a:rPr lang="es-ES" dirty="0" smtClean="0">
                  <a:solidFill>
                    <a:srgbClr val="FFFFFF"/>
                  </a:solidFill>
                </a:rPr>
                <a:t> “</a:t>
              </a:r>
              <a:r>
                <a:rPr lang="es-ES" dirty="0" err="1" smtClean="0">
                  <a:solidFill>
                    <a:srgbClr val="FFFFFF"/>
                  </a:solidFill>
                </a:rPr>
                <a:t>random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number</a:t>
              </a:r>
              <a:r>
                <a:rPr lang="es-ES" dirty="0" smtClean="0">
                  <a:solidFill>
                    <a:srgbClr val="FFFFFF"/>
                  </a:solidFill>
                </a:rPr>
                <a:t>” </a:t>
              </a:r>
              <a:r>
                <a:rPr lang="es-ES" dirty="0" err="1" smtClean="0">
                  <a:solidFill>
                    <a:srgbClr val="FFFFFF"/>
                  </a:solidFill>
                </a:rPr>
                <a:t>generates</a:t>
              </a:r>
              <a:r>
                <a:rPr lang="es-ES" dirty="0" smtClean="0">
                  <a:solidFill>
                    <a:srgbClr val="FFFFFF"/>
                  </a:solidFill>
                </a:rPr>
                <a:t> a </a:t>
              </a:r>
              <a:r>
                <a:rPr lang="es-ES" dirty="0" err="1" smtClean="0">
                  <a:solidFill>
                    <a:srgbClr val="FFFFFF"/>
                  </a:solidFill>
                </a:rPr>
                <a:t>uniform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distribution</a:t>
              </a:r>
              <a:r>
                <a:rPr lang="es-ES" dirty="0" smtClean="0">
                  <a:solidFill>
                    <a:srgbClr val="FFFFFF"/>
                  </a:solidFill>
                </a:rPr>
                <a:t> of real </a:t>
              </a:r>
              <a:r>
                <a:rPr lang="es-ES" dirty="0" err="1" smtClean="0">
                  <a:solidFill>
                    <a:srgbClr val="FFFFFF"/>
                  </a:solidFill>
                </a:rPr>
                <a:t>numbers</a:t>
              </a:r>
              <a:r>
                <a:rPr lang="es-ES" dirty="0" smtClean="0">
                  <a:solidFill>
                    <a:srgbClr val="FFFFFF"/>
                  </a:solidFill>
                </a:rPr>
                <a:t> in </a:t>
              </a:r>
              <a:endParaRPr lang="es-ES" dirty="0">
                <a:solidFill>
                  <a:srgbClr val="FFFFFF"/>
                </a:solidFill>
              </a:endParaRPr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5584" y="1219202"/>
              <a:ext cx="556216" cy="287997"/>
            </a:xfrm>
            <a:prstGeom prst="rect">
              <a:avLst/>
            </a:prstGeom>
          </p:spPr>
        </p:pic>
      </p:grpSp>
      <p:grpSp>
        <p:nvGrpSpPr>
          <p:cNvPr id="3" name="Agrupar 2"/>
          <p:cNvGrpSpPr/>
          <p:nvPr/>
        </p:nvGrpSpPr>
        <p:grpSpPr>
          <a:xfrm>
            <a:off x="1524000" y="1600200"/>
            <a:ext cx="6102350" cy="1219200"/>
            <a:chOff x="1524000" y="1600200"/>
            <a:chExt cx="6102350" cy="1219200"/>
          </a:xfrm>
        </p:grpSpPr>
        <p:sp>
          <p:nvSpPr>
            <p:cNvPr id="34" name="CuadroTexto 33"/>
            <p:cNvSpPr txBox="1"/>
            <p:nvPr/>
          </p:nvSpPr>
          <p:spPr>
            <a:xfrm>
              <a:off x="1524000" y="1600200"/>
              <a:ext cx="6102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probability</a:t>
              </a:r>
              <a:r>
                <a:rPr lang="es-ES" dirty="0" smtClean="0">
                  <a:solidFill>
                    <a:schemeClr val="bg1"/>
                  </a:solidFill>
                </a:rPr>
                <a:t> of </a:t>
              </a:r>
              <a:r>
                <a:rPr lang="es-ES" dirty="0" err="1" smtClean="0">
                  <a:solidFill>
                    <a:schemeClr val="bg1"/>
                  </a:solidFill>
                </a:rPr>
                <a:t>occurrence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is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given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by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1028" y="2100492"/>
              <a:ext cx="2994972" cy="718908"/>
            </a:xfrm>
            <a:prstGeom prst="rect">
              <a:avLst/>
            </a:prstGeom>
          </p:spPr>
        </p:pic>
      </p:grpSp>
      <p:grpSp>
        <p:nvGrpSpPr>
          <p:cNvPr id="12" name="Agrupar 11"/>
          <p:cNvGrpSpPr/>
          <p:nvPr/>
        </p:nvGrpSpPr>
        <p:grpSpPr>
          <a:xfrm>
            <a:off x="1449519" y="3048000"/>
            <a:ext cx="6399081" cy="923330"/>
            <a:chOff x="1552575" y="3048000"/>
            <a:chExt cx="6399081" cy="923330"/>
          </a:xfrm>
        </p:grpSpPr>
        <p:sp>
          <p:nvSpPr>
            <p:cNvPr id="13" name="CuadroTexto 12"/>
            <p:cNvSpPr txBox="1"/>
            <p:nvPr/>
          </p:nvSpPr>
          <p:spPr>
            <a:xfrm>
              <a:off x="1552575" y="3048000"/>
              <a:ext cx="61023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This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is</a:t>
              </a:r>
              <a:r>
                <a:rPr lang="es-ES" dirty="0" smtClean="0">
                  <a:solidFill>
                    <a:schemeClr val="bg1"/>
                  </a:solidFill>
                </a:rPr>
                <a:t> a </a:t>
              </a:r>
              <a:r>
                <a:rPr lang="es-ES" dirty="0" err="1" smtClean="0">
                  <a:solidFill>
                    <a:schemeClr val="bg1"/>
                  </a:solidFill>
                </a:rPr>
                <a:t>continuous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probability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distribution</a:t>
              </a:r>
              <a:r>
                <a:rPr lang="es-ES" dirty="0" smtClean="0">
                  <a:solidFill>
                    <a:schemeClr val="bg1"/>
                  </a:solidFill>
                </a:rPr>
                <a:t>.</a:t>
              </a:r>
            </a:p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It</a:t>
              </a:r>
              <a:r>
                <a:rPr lang="es-ES" dirty="0" smtClean="0">
                  <a:solidFill>
                    <a:schemeClr val="bg1"/>
                  </a:solidFill>
                </a:rPr>
                <a:t> has </a:t>
              </a:r>
              <a:r>
                <a:rPr lang="es-ES" dirty="0" err="1" smtClean="0">
                  <a:solidFill>
                    <a:schemeClr val="bg1"/>
                  </a:solidFill>
                </a:rPr>
                <a:t>to</a:t>
              </a:r>
              <a:r>
                <a:rPr lang="es-ES" dirty="0" smtClean="0">
                  <a:solidFill>
                    <a:schemeClr val="bg1"/>
                  </a:solidFill>
                </a:rPr>
                <a:t> be </a:t>
              </a:r>
              <a:r>
                <a:rPr lang="es-ES" dirty="0" err="1" smtClean="0">
                  <a:solidFill>
                    <a:schemeClr val="bg1"/>
                  </a:solidFill>
                </a:rPr>
                <a:t>used</a:t>
              </a:r>
              <a:r>
                <a:rPr lang="es-ES" dirty="0" smtClean="0">
                  <a:solidFill>
                    <a:schemeClr val="bg1"/>
                  </a:solidFill>
                </a:rPr>
                <a:t> as a “</a:t>
              </a:r>
              <a:r>
                <a:rPr lang="es-ES" dirty="0" err="1" smtClean="0">
                  <a:solidFill>
                    <a:schemeClr val="bg1"/>
                  </a:solidFill>
                </a:rPr>
                <a:t>density</a:t>
              </a:r>
              <a:r>
                <a:rPr lang="es-ES" dirty="0" smtClean="0">
                  <a:solidFill>
                    <a:schemeClr val="bg1"/>
                  </a:solidFill>
                </a:rPr>
                <a:t>”, i.e.,</a:t>
              </a:r>
            </a:p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probability</a:t>
              </a:r>
              <a:r>
                <a:rPr lang="es-ES" dirty="0" smtClean="0">
                  <a:solidFill>
                    <a:schemeClr val="bg1"/>
                  </a:solidFill>
                </a:rPr>
                <a:t> of </a:t>
              </a:r>
              <a:r>
                <a:rPr lang="es-ES" dirty="0" err="1" smtClean="0">
                  <a:solidFill>
                    <a:schemeClr val="bg1"/>
                  </a:solidFill>
                </a:rPr>
                <a:t>having</a:t>
              </a:r>
              <a:r>
                <a:rPr lang="es-ES" dirty="0" smtClean="0">
                  <a:solidFill>
                    <a:schemeClr val="bg1"/>
                  </a:solidFill>
                </a:rPr>
                <a:t> a </a:t>
              </a:r>
              <a:r>
                <a:rPr lang="es-ES" dirty="0" err="1" smtClean="0">
                  <a:solidFill>
                    <a:schemeClr val="bg1"/>
                  </a:solidFill>
                </a:rPr>
                <a:t>number</a:t>
              </a:r>
              <a:r>
                <a:rPr lang="es-ES" dirty="0" smtClean="0">
                  <a:solidFill>
                    <a:schemeClr val="bg1"/>
                  </a:solidFill>
                </a:rPr>
                <a:t> in         </a:t>
              </a:r>
              <a:r>
                <a:rPr lang="es-ES" dirty="0" err="1" smtClean="0">
                  <a:solidFill>
                    <a:schemeClr val="bg1"/>
                  </a:solidFill>
                </a:rPr>
                <a:t>is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24600" y="3628438"/>
              <a:ext cx="402898" cy="252000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27209" y="3628438"/>
              <a:ext cx="824447" cy="288000"/>
            </a:xfrm>
            <a:prstGeom prst="rect">
              <a:avLst/>
            </a:prstGeom>
          </p:spPr>
        </p:pic>
      </p:grpSp>
      <p:sp>
        <p:nvSpPr>
          <p:cNvPr id="17" name="CuadroTexto 16"/>
          <p:cNvSpPr txBox="1"/>
          <p:nvPr/>
        </p:nvSpPr>
        <p:spPr>
          <a:xfrm>
            <a:off x="914400" y="4267200"/>
            <a:ext cx="736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probability</a:t>
            </a:r>
            <a:r>
              <a:rPr lang="es-ES" dirty="0" smtClean="0">
                <a:solidFill>
                  <a:schemeClr val="bg1"/>
                </a:solidFill>
              </a:rPr>
              <a:t> of </a:t>
            </a:r>
            <a:r>
              <a:rPr lang="es-ES" dirty="0" err="1" smtClean="0">
                <a:solidFill>
                  <a:schemeClr val="bg1"/>
                </a:solidFill>
              </a:rPr>
              <a:t>obtaining</a:t>
            </a:r>
            <a:r>
              <a:rPr lang="es-ES" dirty="0" smtClean="0">
                <a:solidFill>
                  <a:schemeClr val="bg1"/>
                </a:solidFill>
              </a:rPr>
              <a:t> a </a:t>
            </a:r>
            <a:r>
              <a:rPr lang="es-ES" dirty="0" err="1" smtClean="0">
                <a:solidFill>
                  <a:schemeClr val="bg1"/>
                </a:solidFill>
              </a:rPr>
              <a:t>predefined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exact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number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is</a:t>
            </a:r>
            <a:r>
              <a:rPr lang="es-ES" dirty="0" smtClean="0">
                <a:solidFill>
                  <a:schemeClr val="bg1"/>
                </a:solidFill>
              </a:rPr>
              <a:t> 0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451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Other probability distributions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922337" y="1676400"/>
            <a:ext cx="7362825" cy="369332"/>
            <a:chOff x="922337" y="990600"/>
            <a:chExt cx="7362825" cy="369332"/>
          </a:xfrm>
        </p:grpSpPr>
        <p:sp>
          <p:nvSpPr>
            <p:cNvPr id="17" name="CuadroTexto 16"/>
            <p:cNvSpPr txBox="1"/>
            <p:nvPr/>
          </p:nvSpPr>
          <p:spPr>
            <a:xfrm>
              <a:off x="922337" y="990600"/>
              <a:ext cx="7362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Some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probability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for</a:t>
              </a:r>
              <a:r>
                <a:rPr lang="es-ES" dirty="0" smtClean="0">
                  <a:solidFill>
                    <a:schemeClr val="bg1"/>
                  </a:solidFill>
                </a:rPr>
                <a:t> a set of        </a:t>
              </a:r>
              <a:r>
                <a:rPr lang="es-ES" dirty="0" err="1" smtClean="0">
                  <a:solidFill>
                    <a:schemeClr val="bg1"/>
                  </a:solidFill>
                </a:rPr>
                <a:t>discrete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numbers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9200" y="1066800"/>
              <a:ext cx="327449" cy="252000"/>
            </a:xfrm>
            <a:prstGeom prst="rect">
              <a:avLst/>
            </a:prstGeom>
          </p:spPr>
        </p:pic>
      </p:grpSp>
      <p:grpSp>
        <p:nvGrpSpPr>
          <p:cNvPr id="10" name="Agrupar 9"/>
          <p:cNvGrpSpPr/>
          <p:nvPr/>
        </p:nvGrpSpPr>
        <p:grpSpPr>
          <a:xfrm>
            <a:off x="1066800" y="2286000"/>
            <a:ext cx="7162800" cy="1066800"/>
            <a:chOff x="1066800" y="1600200"/>
            <a:chExt cx="7162800" cy="1066800"/>
          </a:xfrm>
        </p:grpSpPr>
        <p:sp>
          <p:nvSpPr>
            <p:cNvPr id="34" name="CuadroTexto 33"/>
            <p:cNvSpPr txBox="1"/>
            <p:nvPr/>
          </p:nvSpPr>
          <p:spPr>
            <a:xfrm>
              <a:off x="1066800" y="1600200"/>
              <a:ext cx="716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probability</a:t>
              </a:r>
              <a:r>
                <a:rPr lang="es-ES" dirty="0" smtClean="0">
                  <a:solidFill>
                    <a:schemeClr val="bg1"/>
                  </a:solidFill>
                </a:rPr>
                <a:t> of </a:t>
              </a:r>
              <a:r>
                <a:rPr lang="es-ES" dirty="0" err="1" smtClean="0">
                  <a:solidFill>
                    <a:schemeClr val="bg1"/>
                  </a:solidFill>
                </a:rPr>
                <a:t>occurrence</a:t>
              </a:r>
              <a:r>
                <a:rPr lang="es-ES" dirty="0" smtClean="0">
                  <a:solidFill>
                    <a:schemeClr val="bg1"/>
                  </a:solidFill>
                </a:rPr>
                <a:t> of a </a:t>
              </a:r>
              <a:r>
                <a:rPr lang="es-ES" dirty="0" err="1" smtClean="0">
                  <a:solidFill>
                    <a:schemeClr val="bg1"/>
                  </a:solidFill>
                </a:rPr>
                <a:t>given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number</a:t>
              </a:r>
              <a:r>
                <a:rPr lang="es-ES" dirty="0" smtClean="0">
                  <a:solidFill>
                    <a:schemeClr val="bg1"/>
                  </a:solidFill>
                </a:rPr>
                <a:t>  </a:t>
              </a:r>
              <a:r>
                <a:rPr lang="es-ES" dirty="0" err="1" smtClean="0">
                  <a:solidFill>
                    <a:schemeClr val="bg1"/>
                  </a:solidFill>
                </a:rPr>
                <a:t>is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given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by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9015" y="2127000"/>
              <a:ext cx="769469" cy="540000"/>
            </a:xfrm>
            <a:prstGeom prst="rect">
              <a:avLst/>
            </a:prstGeom>
          </p:spPr>
        </p:pic>
      </p:grpSp>
      <p:sp>
        <p:nvSpPr>
          <p:cNvPr id="14" name="CuadroTexto 13"/>
          <p:cNvSpPr txBox="1"/>
          <p:nvPr/>
        </p:nvSpPr>
        <p:spPr>
          <a:xfrm>
            <a:off x="488950" y="5322372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00FFFF"/>
                </a:solidFill>
              </a:rPr>
              <a:t>Gaussian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distribution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endParaRPr lang="es-ES" dirty="0">
              <a:solidFill>
                <a:srgbClr val="00FFFF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488950" y="3874572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00FFFF"/>
                </a:solidFill>
              </a:rPr>
              <a:t>Poison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distribution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endParaRPr lang="es-ES" dirty="0">
              <a:solidFill>
                <a:srgbClr val="00FFFF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488950" y="978972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00FFFF"/>
                </a:solidFill>
              </a:rPr>
              <a:t>Discrete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distribution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endParaRPr lang="es-ES" dirty="0">
              <a:solidFill>
                <a:srgbClr val="00FFFF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828800" y="60198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Important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because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central </a:t>
            </a:r>
            <a:r>
              <a:rPr lang="es-ES" dirty="0" err="1" smtClean="0">
                <a:solidFill>
                  <a:schemeClr val="bg1"/>
                </a:solidFill>
              </a:rPr>
              <a:t>limit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theorem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8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ecture4 (arrastrado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15959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04800" y="6248400"/>
            <a:ext cx="8839200" cy="64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Reproduced with permission of Cedric Weber, from King’s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College London 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http://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nms.kcl.ac.uk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cedric.weber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 smtClean="0">
                <a:solidFill>
                  <a:srgbClr val="00FFFF"/>
                </a:solidFill>
                <a:cs typeface="+mn-cs"/>
              </a:rPr>
              <a:t>index.html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679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304800" y="6248400"/>
            <a:ext cx="8839200" cy="64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Reproduced with permission of Cedric Weber, from King’s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College London 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http://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nms.kcl.ac.uk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cedric.weber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 smtClean="0">
                <a:solidFill>
                  <a:srgbClr val="00FFFF"/>
                </a:solidFill>
                <a:cs typeface="+mn-cs"/>
              </a:rPr>
              <a:t>index.html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</p:txBody>
      </p:sp>
      <p:pic>
        <p:nvPicPr>
          <p:cNvPr id="3" name="Imagen 2" descr="Lecture4 (arrastrado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1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5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304800" y="6248400"/>
            <a:ext cx="8839200" cy="64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Reproduced with permission of Cedric Weber, from King’s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College London 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FFFF"/>
                </a:solidFill>
                <a:cs typeface="+mn-cs"/>
              </a:rPr>
              <a:t> 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http://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nms.kcl.ac.uk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>
                <a:solidFill>
                  <a:srgbClr val="00FFFF"/>
                </a:solidFill>
                <a:cs typeface="+mn-cs"/>
              </a:rPr>
              <a:t>cedric.weber</a:t>
            </a:r>
            <a:r>
              <a:rPr lang="en-US" sz="1400" dirty="0">
                <a:solidFill>
                  <a:srgbClr val="00FFFF"/>
                </a:solidFill>
                <a:cs typeface="+mn-cs"/>
              </a:rPr>
              <a:t>/</a:t>
            </a:r>
            <a:r>
              <a:rPr lang="en-US" sz="1400" dirty="0" err="1" smtClean="0">
                <a:solidFill>
                  <a:srgbClr val="00FFFF"/>
                </a:solidFill>
                <a:cs typeface="+mn-cs"/>
              </a:rPr>
              <a:t>index.html</a:t>
            </a:r>
            <a:endParaRPr lang="en-US" sz="1400" dirty="0" smtClean="0">
              <a:solidFill>
                <a:srgbClr val="00FFFF"/>
              </a:solidFill>
              <a:cs typeface="+mn-cs"/>
            </a:endParaRPr>
          </a:p>
        </p:txBody>
      </p:sp>
      <p:pic>
        <p:nvPicPr>
          <p:cNvPr id="4" name="Imagen 3" descr="Lecture4 (arrastrado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9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83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080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080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7669</TotalTime>
  <Words>1343</Words>
  <Application>Microsoft Macintosh PowerPoint</Application>
  <PresentationFormat>Presentación en pantalla (4:3)</PresentationFormat>
  <Paragraphs>165</Paragraphs>
  <Slides>33</Slides>
  <Notes>33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blank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Cantabria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Difficulty: how to deal accurately with both the core and valence electrons</dc:title>
  <dc:creator>Javier</dc:creator>
  <cp:lastModifiedBy>Francisco Javier Junquera Quintana</cp:lastModifiedBy>
  <cp:revision>731</cp:revision>
  <cp:lastPrinted>2012-10-15T08:42:45Z</cp:lastPrinted>
  <dcterms:created xsi:type="dcterms:W3CDTF">2005-05-05T21:57:52Z</dcterms:created>
  <dcterms:modified xsi:type="dcterms:W3CDTF">2015-11-17T07:43:18Z</dcterms:modified>
</cp:coreProperties>
</file>