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35" r:id="rId2"/>
    <p:sldId id="376" r:id="rId3"/>
    <p:sldId id="379" r:id="rId4"/>
    <p:sldId id="380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7" r:id="rId16"/>
    <p:sldId id="346" r:id="rId17"/>
    <p:sldId id="348" r:id="rId18"/>
    <p:sldId id="377" r:id="rId19"/>
    <p:sldId id="349" r:id="rId20"/>
    <p:sldId id="350" r:id="rId21"/>
    <p:sldId id="351" r:id="rId22"/>
    <p:sldId id="352" r:id="rId23"/>
    <p:sldId id="353" r:id="rId24"/>
    <p:sldId id="378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CC"/>
    <a:srgbClr val="FF33CC"/>
    <a:srgbClr val="6666FF"/>
    <a:srgbClr val="FF9933"/>
    <a:srgbClr val="FF33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-1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634" y="-96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fld id="{1CA7BA97-243A-E64E-9683-72EB9149324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fld id="{D071FC44-1B60-CE47-BAB5-A45AE7AFF44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80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19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20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24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25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26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27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29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30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31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32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33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34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35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36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37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38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39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7EDF0-1409-F148-BB76-E6FFBCCC24DD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40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41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42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43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44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45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271" y="2130426"/>
            <a:ext cx="7773458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65" y="3886200"/>
            <a:ext cx="640027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8633-30A9-EF43-B39B-0650450102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9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662E-BC3B-BA4E-B78C-D45CDB0082F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136" y="274639"/>
            <a:ext cx="2057135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729" y="274639"/>
            <a:ext cx="6044407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73CF-3A0D-6A48-ADA5-0E990993FF5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06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43BB-FC8E-0E47-999C-CC2CBB62759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0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13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13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B3D8-3A0D-6C4A-BDDE-7B1CC3050C6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730" y="1600201"/>
            <a:ext cx="40507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5500" y="1600201"/>
            <a:ext cx="40507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285E0-8D5F-8A47-BB06-5D54CB8E98D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86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72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72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4761" y="1535113"/>
            <a:ext cx="40415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4761" y="2174875"/>
            <a:ext cx="40415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D0A0-D8A2-7E44-99CB-60DF1E61AD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18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978B-41C4-B247-9AD2-B5FA753E40B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1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E5CC-CE83-584A-A338-0DA27471BB7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6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7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2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729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D9C3-902D-AA4B-A93F-8B120DA8676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79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553" y="4800600"/>
            <a:ext cx="54861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553" y="612775"/>
            <a:ext cx="54861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553" y="5367338"/>
            <a:ext cx="54861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301-DC2D-9940-8A19-CEDA617E1D5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48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B2652F20-8267-024D-8B42-B47B13FA8FB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36.png"/><Relationship Id="rId1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32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0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98.png"/><Relationship Id="rId8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15.png"/><Relationship Id="rId10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25678" y="5653089"/>
            <a:ext cx="3531922" cy="5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cs typeface="+mn-cs"/>
              </a:rPr>
              <a:t>Javier </a:t>
            </a:r>
            <a:r>
              <a:rPr lang="en-US" sz="3200" b="1" dirty="0" err="1">
                <a:solidFill>
                  <a:srgbClr val="FFFF00"/>
                </a:solidFill>
                <a:cs typeface="+mn-cs"/>
              </a:rPr>
              <a:t>Junquera</a:t>
            </a:r>
            <a:endParaRPr lang="en-US" sz="28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533136" y="228601"/>
            <a:ext cx="8077729" cy="64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Introduction to Heisenber</a:t>
            </a:r>
            <a:r>
              <a:rPr lang="en-US" sz="36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g model</a:t>
            </a:r>
            <a:endParaRPr lang="en-US" sz="3600" b="1" dirty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pic>
        <p:nvPicPr>
          <p:cNvPr id="4099" name="Picture 10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04" y="5270501"/>
            <a:ext cx="1338792" cy="1344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0" descr="logo-t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614989"/>
            <a:ext cx="1190625" cy="657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Mean value of the energy in the singlet and triplet states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95400" y="12308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energies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single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7000" y="17598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CCFF"/>
                </a:solidFill>
              </a:rPr>
              <a:t>We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assume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that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spin </a:t>
            </a:r>
            <a:r>
              <a:rPr lang="es-ES" sz="1600" b="1" dirty="0" err="1" smtClean="0">
                <a:solidFill>
                  <a:srgbClr val="00CCFF"/>
                </a:solidFill>
              </a:rPr>
              <a:t>part</a:t>
            </a:r>
            <a:r>
              <a:rPr lang="es-ES" sz="1600" b="1" dirty="0" smtClean="0">
                <a:solidFill>
                  <a:srgbClr val="00CCFF"/>
                </a:solidFill>
              </a:rPr>
              <a:t> of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wave </a:t>
            </a:r>
            <a:r>
              <a:rPr lang="es-ES" sz="1600" b="1" dirty="0" err="1" smtClean="0">
                <a:solidFill>
                  <a:srgbClr val="00CCFF"/>
                </a:solidFill>
              </a:rPr>
              <a:t>function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is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normalized</a:t>
            </a:r>
            <a:endParaRPr lang="es-ES" sz="1600" b="1" dirty="0">
              <a:solidFill>
                <a:srgbClr val="00CC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391" y="1752600"/>
            <a:ext cx="3186809" cy="72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26" y="2514600"/>
            <a:ext cx="3704348" cy="504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0400"/>
            <a:ext cx="9144000" cy="3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Mean value of the energy in the singlet and triplet states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95400" y="12308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energies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triplet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7000" y="17598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CCFF"/>
                </a:solidFill>
              </a:rPr>
              <a:t>We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assume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that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spin </a:t>
            </a:r>
            <a:r>
              <a:rPr lang="es-ES" sz="1600" b="1" dirty="0" err="1" smtClean="0">
                <a:solidFill>
                  <a:srgbClr val="00CCFF"/>
                </a:solidFill>
              </a:rPr>
              <a:t>part</a:t>
            </a:r>
            <a:r>
              <a:rPr lang="es-ES" sz="1600" b="1" dirty="0" smtClean="0">
                <a:solidFill>
                  <a:srgbClr val="00CCFF"/>
                </a:solidFill>
              </a:rPr>
              <a:t> of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wave </a:t>
            </a:r>
            <a:r>
              <a:rPr lang="es-ES" sz="1600" b="1" dirty="0" err="1" smtClean="0">
                <a:solidFill>
                  <a:srgbClr val="00CCFF"/>
                </a:solidFill>
              </a:rPr>
              <a:t>function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is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normalized</a:t>
            </a:r>
            <a:endParaRPr lang="es-ES" sz="1600" b="1" dirty="0">
              <a:solidFill>
                <a:srgbClr val="00CC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156" y="1773600"/>
            <a:ext cx="3237688" cy="7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491200"/>
            <a:ext cx="3722087" cy="50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9962"/>
            <a:ext cx="9144000" cy="36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Mean value of the energy in the singlet and triplet states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85800" y="1230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difference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energies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singlet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triplet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59" y="1773600"/>
            <a:ext cx="6424482" cy="71999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260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obtain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expression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remembers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Hamiltonian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operator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self-adjoint</a:t>
            </a:r>
            <a:r>
              <a:rPr lang="es-ES" b="1" dirty="0" smtClean="0">
                <a:solidFill>
                  <a:schemeClr val="bg1"/>
                </a:solidFill>
              </a:rPr>
              <a:t>)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457200" y="3244334"/>
            <a:ext cx="8229600" cy="925666"/>
            <a:chOff x="457200" y="3244334"/>
            <a:chExt cx="8229600" cy="925666"/>
          </a:xfrm>
        </p:grpSpPr>
        <p:sp>
          <p:nvSpPr>
            <p:cNvPr id="4" name="CuadroTexto 3"/>
            <p:cNvSpPr txBox="1"/>
            <p:nvPr/>
          </p:nvSpPr>
          <p:spPr>
            <a:xfrm>
              <a:off x="457200" y="3244334"/>
              <a:ext cx="822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difference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between</a:t>
              </a:r>
              <a:r>
                <a:rPr lang="es-ES" b="1" dirty="0" smtClean="0">
                  <a:solidFill>
                    <a:schemeClr val="bg1"/>
                  </a:solidFill>
                </a:rPr>
                <a:t> single and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triplet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states</a:t>
              </a:r>
              <a:r>
                <a:rPr lang="es-ES" b="1" dirty="0" smtClean="0">
                  <a:solidFill>
                    <a:schemeClr val="bg1"/>
                  </a:solidFill>
                </a:rPr>
                <a:t> can 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parametrized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3760" y="3810000"/>
              <a:ext cx="81648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22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Explanation of this mapping:        The 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coupling of two spins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12308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chemeClr val="bg1"/>
                </a:solidFill>
              </a:rPr>
              <a:t>Consider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two</a:t>
            </a:r>
            <a:r>
              <a:rPr lang="es-ES" sz="1600" b="1" dirty="0" smtClean="0">
                <a:solidFill>
                  <a:schemeClr val="bg1"/>
                </a:solidFill>
              </a:rPr>
              <a:t> spin-1/2 </a:t>
            </a:r>
            <a:r>
              <a:rPr lang="es-ES" sz="1600" b="1" dirty="0" err="1" smtClean="0">
                <a:solidFill>
                  <a:schemeClr val="bg1"/>
                </a:solidFill>
              </a:rPr>
              <a:t>particles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coupled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by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an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interaction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given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by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Hamiltonian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66800" y="2667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Operator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spin of </a:t>
            </a:r>
            <a:r>
              <a:rPr lang="es-ES" b="1" dirty="0" err="1" smtClean="0">
                <a:solidFill>
                  <a:schemeClr val="bg1"/>
                </a:solidFill>
              </a:rPr>
              <a:t>particle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endParaRPr lang="es-ES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6" y="1953601"/>
            <a:ext cx="1962564" cy="3599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05400" y="26347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Operator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spin of </a:t>
            </a:r>
            <a:r>
              <a:rPr lang="es-ES" b="1" dirty="0" err="1" smtClean="0">
                <a:solidFill>
                  <a:schemeClr val="bg1"/>
                </a:solidFill>
              </a:rPr>
              <a:t>particle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i="1" dirty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H="1" flipV="1">
            <a:off x="5334000" y="2362200"/>
            <a:ext cx="1752600" cy="2725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10" idx="0"/>
          </p:cNvCxnSpPr>
          <p:nvPr/>
        </p:nvCxnSpPr>
        <p:spPr>
          <a:xfrm flipV="1">
            <a:off x="3048000" y="2362200"/>
            <a:ext cx="16764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239600"/>
            <a:ext cx="1982317" cy="36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17" y="34883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Considered</a:t>
            </a:r>
            <a:r>
              <a:rPr lang="es-ES" b="1" dirty="0" smtClean="0">
                <a:solidFill>
                  <a:schemeClr val="bg1"/>
                </a:solidFill>
              </a:rPr>
              <a:t> as a </a:t>
            </a:r>
            <a:r>
              <a:rPr lang="es-ES" b="1" dirty="0" err="1" smtClean="0">
                <a:solidFill>
                  <a:schemeClr val="bg1"/>
                </a:solidFill>
              </a:rPr>
              <a:t>joint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entity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total spin can be </a:t>
            </a:r>
            <a:r>
              <a:rPr lang="es-ES" b="1" dirty="0" err="1" smtClean="0">
                <a:solidFill>
                  <a:schemeClr val="bg1"/>
                </a:solidFill>
              </a:rPr>
              <a:t>represented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operator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205" y="5579400"/>
            <a:ext cx="4327590" cy="57599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971800" y="49207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</a:t>
            </a:r>
            <a:r>
              <a:rPr lang="es-ES" b="1" dirty="0" smtClean="0">
                <a:solidFill>
                  <a:schemeClr val="bg1"/>
                </a:solidFill>
              </a:rPr>
              <a:t>o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coupling of two spins: eigenvalue of different operators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137655" y="2819400"/>
            <a:ext cx="4358145" cy="1482000"/>
            <a:chOff x="137655" y="2819400"/>
            <a:chExt cx="4358145" cy="1482000"/>
          </a:xfrm>
        </p:grpSpPr>
        <p:grpSp>
          <p:nvGrpSpPr>
            <p:cNvPr id="8" name="Agrupar 7"/>
            <p:cNvGrpSpPr/>
            <p:nvPr/>
          </p:nvGrpSpPr>
          <p:grpSpPr>
            <a:xfrm>
              <a:off x="137655" y="2819400"/>
              <a:ext cx="4358145" cy="503999"/>
              <a:chOff x="2971800" y="1172401"/>
              <a:chExt cx="4358145" cy="503999"/>
            </a:xfrm>
          </p:grpSpPr>
          <p:sp>
            <p:nvSpPr>
              <p:cNvPr id="2" name="CuadroTexto 1"/>
              <p:cNvSpPr txBox="1"/>
              <p:nvPr/>
            </p:nvSpPr>
            <p:spPr>
              <a:xfrm>
                <a:off x="2971800" y="1230868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eigenvalue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of              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1243" y="1172401"/>
                <a:ext cx="806157" cy="503999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8400" y="1240200"/>
                <a:ext cx="1081545" cy="360000"/>
              </a:xfrm>
              <a:prstGeom prst="rect">
                <a:avLst/>
              </a:prstGeom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581401"/>
              <a:ext cx="3071516" cy="719999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5029200" y="2819400"/>
            <a:ext cx="4038600" cy="722531"/>
            <a:chOff x="5029200" y="2819400"/>
            <a:chExt cx="4038600" cy="722531"/>
          </a:xfrm>
        </p:grpSpPr>
        <p:sp>
          <p:nvSpPr>
            <p:cNvPr id="12" name="CuadroTexto 11"/>
            <p:cNvSpPr txBox="1"/>
            <p:nvPr/>
          </p:nvSpPr>
          <p:spPr>
            <a:xfrm>
              <a:off x="5029200" y="2895600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eigenvalue</a:t>
              </a:r>
              <a:r>
                <a:rPr lang="es-ES" b="1" dirty="0" smtClean="0">
                  <a:solidFill>
                    <a:schemeClr val="bg1"/>
                  </a:solidFill>
                </a:rPr>
                <a:t> of             and </a:t>
              </a:r>
            </a:p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are 3/4 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6600" y="2819400"/>
              <a:ext cx="734245" cy="53999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7584" y="2819400"/>
              <a:ext cx="690216" cy="540000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0" y="1230868"/>
            <a:ext cx="9144000" cy="1028730"/>
            <a:chOff x="0" y="1230868"/>
            <a:chExt cx="9144000" cy="102873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8070" y="2007602"/>
              <a:ext cx="1407859" cy="251996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0" y="1230868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chemeClr val="bg1"/>
                  </a:solidFill>
                </a:rPr>
                <a:t>Combining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two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spin-1/2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particles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results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in a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joint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entity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spin quantum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number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76200" y="4512600"/>
            <a:ext cx="5165790" cy="2026200"/>
            <a:chOff x="76200" y="4512600"/>
            <a:chExt cx="5165790" cy="2026200"/>
          </a:xfrm>
        </p:grpSpPr>
        <p:grpSp>
          <p:nvGrpSpPr>
            <p:cNvPr id="19" name="Agrupar 18"/>
            <p:cNvGrpSpPr/>
            <p:nvPr/>
          </p:nvGrpSpPr>
          <p:grpSpPr>
            <a:xfrm>
              <a:off x="76200" y="4512600"/>
              <a:ext cx="5165790" cy="575999"/>
              <a:chOff x="1447800" y="4648200"/>
              <a:chExt cx="5165790" cy="575999"/>
            </a:xfrm>
          </p:grpSpPr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6000" y="4648200"/>
                <a:ext cx="4327590" cy="575999"/>
              </a:xfrm>
              <a:prstGeom prst="rect">
                <a:avLst/>
              </a:prstGeom>
            </p:spPr>
          </p:pic>
          <p:sp>
            <p:nvSpPr>
              <p:cNvPr id="17" name="CuadroTexto 16"/>
              <p:cNvSpPr txBox="1"/>
              <p:nvPr/>
            </p:nvSpPr>
            <p:spPr>
              <a:xfrm>
                <a:off x="1447800" y="47244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Since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4800" y="5638800"/>
              <a:ext cx="3990601" cy="900000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5410200" y="4615934"/>
            <a:ext cx="3337128" cy="1937266"/>
            <a:chOff x="5410200" y="4615934"/>
            <a:chExt cx="3337128" cy="1937266"/>
          </a:xfrm>
        </p:grpSpPr>
        <p:grpSp>
          <p:nvGrpSpPr>
            <p:cNvPr id="22" name="Agrupar 21"/>
            <p:cNvGrpSpPr/>
            <p:nvPr/>
          </p:nvGrpSpPr>
          <p:grpSpPr>
            <a:xfrm>
              <a:off x="5638800" y="4615934"/>
              <a:ext cx="2895600" cy="369332"/>
              <a:chOff x="5791200" y="4615934"/>
              <a:chExt cx="2895600" cy="369332"/>
            </a:xfrm>
          </p:grpSpPr>
          <p:sp>
            <p:nvSpPr>
              <p:cNvPr id="23" name="CuadroTexto 22"/>
              <p:cNvSpPr txBox="1"/>
              <p:nvPr/>
            </p:nvSpPr>
            <p:spPr>
              <a:xfrm>
                <a:off x="5791200" y="4615934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Since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4236" y="4620601"/>
                <a:ext cx="1962564" cy="359997"/>
              </a:xfrm>
              <a:prstGeom prst="rect">
                <a:avLst/>
              </a:prstGeom>
            </p:spPr>
          </p:pic>
        </p:grp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10200" y="5653203"/>
              <a:ext cx="3337128" cy="899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7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coupling of two spins: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eigenstates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 of different operators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41" y="1711200"/>
            <a:ext cx="1082318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41" y="1711200"/>
            <a:ext cx="1082318" cy="5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41" y="1711200"/>
            <a:ext cx="1082318" cy="5399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041" y="1711200"/>
            <a:ext cx="1082318" cy="5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286000" y="11107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Let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consider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following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basis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95400" y="2477869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First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arrow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  <a:r>
              <a:rPr lang="es-ES" b="1" dirty="0">
                <a:solidFill>
                  <a:schemeClr val="bg1"/>
                </a:solidFill>
              </a:rPr>
              <a:t>	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component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spin </a:t>
            </a:r>
            <a:r>
              <a:rPr lang="es-ES" b="1" dirty="0" err="1" smtClean="0">
                <a:solidFill>
                  <a:schemeClr val="bg1"/>
                </a:solidFill>
              </a:rPr>
              <a:t>labelled</a:t>
            </a:r>
            <a:r>
              <a:rPr lang="es-ES" b="1" dirty="0" smtClean="0">
                <a:solidFill>
                  <a:schemeClr val="bg1"/>
                </a:solidFill>
              </a:rPr>
              <a:t> as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</a:p>
          <a:p>
            <a:r>
              <a:rPr lang="es-ES" b="1" dirty="0" err="1" smtClean="0">
                <a:solidFill>
                  <a:schemeClr val="bg1"/>
                </a:solidFill>
              </a:rPr>
              <a:t>Second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arrow</a:t>
            </a:r>
            <a:r>
              <a:rPr lang="es-ES" b="1" dirty="0">
                <a:solidFill>
                  <a:schemeClr val="bg1"/>
                </a:solidFill>
              </a:rPr>
              <a:t>: </a:t>
            </a:r>
            <a:r>
              <a:rPr lang="es-ES" b="1" dirty="0" smtClean="0">
                <a:solidFill>
                  <a:schemeClr val="bg1"/>
                </a:solidFill>
              </a:rPr>
              <a:t>	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s-ES" b="1" dirty="0">
                <a:solidFill>
                  <a:schemeClr val="bg1"/>
                </a:solidFill>
              </a:rPr>
              <a:t>-</a:t>
            </a:r>
            <a:r>
              <a:rPr lang="es-ES" b="1" dirty="0" err="1">
                <a:solidFill>
                  <a:schemeClr val="bg1"/>
                </a:solidFill>
              </a:rPr>
              <a:t>component</a:t>
            </a:r>
            <a:r>
              <a:rPr lang="es-ES" b="1" dirty="0">
                <a:solidFill>
                  <a:schemeClr val="bg1"/>
                </a:solidFill>
              </a:rPr>
              <a:t> of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spin </a:t>
            </a:r>
            <a:r>
              <a:rPr lang="es-ES" b="1" dirty="0" err="1">
                <a:solidFill>
                  <a:schemeClr val="bg1"/>
                </a:solidFill>
              </a:rPr>
              <a:t>labelled</a:t>
            </a:r>
            <a:r>
              <a:rPr lang="es-ES" b="1" dirty="0">
                <a:solidFill>
                  <a:schemeClr val="bg1"/>
                </a:solidFill>
              </a:rPr>
              <a:t> as </a:t>
            </a:r>
            <a:r>
              <a:rPr lang="es-ES" i="1" dirty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228600" y="3200400"/>
            <a:ext cx="8686800" cy="395998"/>
            <a:chOff x="228600" y="3718802"/>
            <a:chExt cx="8686800" cy="395998"/>
          </a:xfrm>
        </p:grpSpPr>
        <p:sp>
          <p:nvSpPr>
            <p:cNvPr id="15" name="CuadroTexto 14"/>
            <p:cNvSpPr txBox="1"/>
            <p:nvPr/>
          </p:nvSpPr>
          <p:spPr>
            <a:xfrm>
              <a:off x="228600" y="3733800"/>
              <a:ext cx="868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eigenstates</a:t>
              </a:r>
              <a:r>
                <a:rPr lang="es-ES" b="1" dirty="0" smtClean="0">
                  <a:solidFill>
                    <a:srgbClr val="FFFFFF"/>
                  </a:solidFill>
                </a:rPr>
                <a:t> of                  are linear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combination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these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basis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states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4051" y="3718802"/>
              <a:ext cx="1125949" cy="395998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733800"/>
            <a:ext cx="2590800" cy="2978475"/>
          </a:xfrm>
          <a:prstGeom prst="rect">
            <a:avLst/>
          </a:prstGeom>
        </p:spPr>
      </p:pic>
      <p:grpSp>
        <p:nvGrpSpPr>
          <p:cNvPr id="28" name="Agrupar 27"/>
          <p:cNvGrpSpPr/>
          <p:nvPr/>
        </p:nvGrpSpPr>
        <p:grpSpPr>
          <a:xfrm>
            <a:off x="2971800" y="3733800"/>
            <a:ext cx="6096000" cy="2807732"/>
            <a:chOff x="2971800" y="3733800"/>
            <a:chExt cx="6096000" cy="2807732"/>
          </a:xfrm>
        </p:grpSpPr>
        <p:sp>
          <p:nvSpPr>
            <p:cNvPr id="21" name="CuadroTexto 20"/>
            <p:cNvSpPr txBox="1"/>
            <p:nvPr/>
          </p:nvSpPr>
          <p:spPr>
            <a:xfrm>
              <a:off x="2971800" y="37338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degeneracy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each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state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each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state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given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by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86400" y="4191000"/>
              <a:ext cx="1115410" cy="360000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4495800" y="6172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00"/>
                  </a:solidFill>
                </a:rPr>
                <a:t>Singlet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495800" y="5334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00"/>
                  </a:solidFill>
                </a:rPr>
                <a:t>Triplet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4200" y="6189004"/>
              <a:ext cx="1293395" cy="287996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26201" y="5410200"/>
              <a:ext cx="1293399" cy="287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31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coupling of two spins: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eigenstates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 of different operators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41" y="1711200"/>
            <a:ext cx="1082318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41" y="1711200"/>
            <a:ext cx="1082318" cy="5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41" y="1711200"/>
            <a:ext cx="1082318" cy="5399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041" y="1711200"/>
            <a:ext cx="1082318" cy="5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286000" y="11107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Let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consider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following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basis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95400" y="2477869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First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arrow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  <a:r>
              <a:rPr lang="es-ES" b="1" dirty="0">
                <a:solidFill>
                  <a:schemeClr val="bg1"/>
                </a:solidFill>
              </a:rPr>
              <a:t>	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component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spin </a:t>
            </a:r>
            <a:r>
              <a:rPr lang="es-ES" b="1" dirty="0" err="1" smtClean="0">
                <a:solidFill>
                  <a:schemeClr val="bg1"/>
                </a:solidFill>
              </a:rPr>
              <a:t>labelled</a:t>
            </a:r>
            <a:r>
              <a:rPr lang="es-ES" b="1" dirty="0" smtClean="0">
                <a:solidFill>
                  <a:schemeClr val="bg1"/>
                </a:solidFill>
              </a:rPr>
              <a:t> as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</a:p>
          <a:p>
            <a:r>
              <a:rPr lang="es-ES" b="1" dirty="0" err="1" smtClean="0">
                <a:solidFill>
                  <a:schemeClr val="bg1"/>
                </a:solidFill>
              </a:rPr>
              <a:t>Second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arrow</a:t>
            </a:r>
            <a:r>
              <a:rPr lang="es-ES" b="1" dirty="0">
                <a:solidFill>
                  <a:schemeClr val="bg1"/>
                </a:solidFill>
              </a:rPr>
              <a:t>: </a:t>
            </a:r>
            <a:r>
              <a:rPr lang="es-ES" b="1" dirty="0" smtClean="0">
                <a:solidFill>
                  <a:schemeClr val="bg1"/>
                </a:solidFill>
              </a:rPr>
              <a:t>	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s-ES" b="1" dirty="0">
                <a:solidFill>
                  <a:schemeClr val="bg1"/>
                </a:solidFill>
              </a:rPr>
              <a:t>-</a:t>
            </a:r>
            <a:r>
              <a:rPr lang="es-ES" b="1" dirty="0" err="1">
                <a:solidFill>
                  <a:schemeClr val="bg1"/>
                </a:solidFill>
              </a:rPr>
              <a:t>component</a:t>
            </a:r>
            <a:r>
              <a:rPr lang="es-ES" b="1" dirty="0">
                <a:solidFill>
                  <a:schemeClr val="bg1"/>
                </a:solidFill>
              </a:rPr>
              <a:t> of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spin </a:t>
            </a:r>
            <a:r>
              <a:rPr lang="es-ES" b="1" dirty="0" err="1">
                <a:solidFill>
                  <a:schemeClr val="bg1"/>
                </a:solidFill>
              </a:rPr>
              <a:t>labelled</a:t>
            </a:r>
            <a:r>
              <a:rPr lang="es-ES" b="1" dirty="0">
                <a:solidFill>
                  <a:schemeClr val="bg1"/>
                </a:solidFill>
              </a:rPr>
              <a:t> as </a:t>
            </a:r>
            <a:r>
              <a:rPr lang="es-ES" i="1" dirty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228600" y="3200400"/>
            <a:ext cx="8686800" cy="395998"/>
            <a:chOff x="228600" y="3718802"/>
            <a:chExt cx="8686800" cy="395998"/>
          </a:xfrm>
        </p:grpSpPr>
        <p:sp>
          <p:nvSpPr>
            <p:cNvPr id="15" name="CuadroTexto 14"/>
            <p:cNvSpPr txBox="1"/>
            <p:nvPr/>
          </p:nvSpPr>
          <p:spPr>
            <a:xfrm>
              <a:off x="228600" y="3733800"/>
              <a:ext cx="868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eigenstates</a:t>
              </a:r>
              <a:r>
                <a:rPr lang="es-ES" b="1" dirty="0" smtClean="0">
                  <a:solidFill>
                    <a:srgbClr val="FFFFFF"/>
                  </a:solidFill>
                </a:rPr>
                <a:t> of                  are linear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combination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these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basis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states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4051" y="3718802"/>
              <a:ext cx="1125949" cy="395998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733800"/>
            <a:ext cx="2590800" cy="2978475"/>
          </a:xfrm>
          <a:prstGeom prst="rect">
            <a:avLst/>
          </a:prstGeom>
        </p:spPr>
      </p:pic>
      <p:grpSp>
        <p:nvGrpSpPr>
          <p:cNvPr id="157696" name="Agrupar 157695"/>
          <p:cNvGrpSpPr/>
          <p:nvPr/>
        </p:nvGrpSpPr>
        <p:grpSpPr>
          <a:xfrm>
            <a:off x="2971800" y="3733800"/>
            <a:ext cx="6096000" cy="2807732"/>
            <a:chOff x="2971800" y="3733800"/>
            <a:chExt cx="6096000" cy="2807732"/>
          </a:xfrm>
        </p:grpSpPr>
        <p:sp>
          <p:nvSpPr>
            <p:cNvPr id="21" name="CuadroTexto 20"/>
            <p:cNvSpPr txBox="1"/>
            <p:nvPr/>
          </p:nvSpPr>
          <p:spPr>
            <a:xfrm>
              <a:off x="2971800" y="3733800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i="1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z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component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spin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state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</a:p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sum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z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components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individual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spins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495800" y="6172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00"/>
                  </a:solidFill>
                </a:rPr>
                <a:t>Singlet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495800" y="5334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00"/>
                  </a:solidFill>
                </a:rPr>
                <a:t>Triplet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24200" y="6189004"/>
              <a:ext cx="1293395" cy="287996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6201" y="5410200"/>
              <a:ext cx="1293399" cy="287997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91200" y="5334000"/>
              <a:ext cx="2370601" cy="360000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91200" y="6144600"/>
              <a:ext cx="1139400" cy="360000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29600" y="3810000"/>
              <a:ext cx="475434" cy="251997"/>
            </a:xfrm>
            <a:prstGeom prst="rect">
              <a:avLst/>
            </a:prstGeom>
          </p:spPr>
        </p:pic>
      </p:grpSp>
      <p:grpSp>
        <p:nvGrpSpPr>
          <p:cNvPr id="157700" name="Agrupar 157699"/>
          <p:cNvGrpSpPr/>
          <p:nvPr/>
        </p:nvGrpSpPr>
        <p:grpSpPr>
          <a:xfrm>
            <a:off x="1752600" y="4495800"/>
            <a:ext cx="7391400" cy="914400"/>
            <a:chOff x="1752600" y="4495800"/>
            <a:chExt cx="7391400" cy="914400"/>
          </a:xfrm>
        </p:grpSpPr>
        <p:sp>
          <p:nvSpPr>
            <p:cNvPr id="157697" name="CuadroTexto 157696"/>
            <p:cNvSpPr txBox="1"/>
            <p:nvPr/>
          </p:nvSpPr>
          <p:spPr>
            <a:xfrm>
              <a:off x="2743200" y="4495800"/>
              <a:ext cx="6400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CCFF"/>
                  </a:solidFill>
                </a:rPr>
                <a:t>Because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eigenstates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are mixtures of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states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in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original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basis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,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it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is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not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possible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in general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to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know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both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z-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component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of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original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spins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and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total spin of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resultant</a:t>
              </a:r>
              <a:r>
                <a:rPr lang="es-ES" sz="14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00CCFF"/>
                  </a:solidFill>
                </a:rPr>
                <a:t>entity</a:t>
              </a:r>
              <a:endParaRPr lang="es-ES" sz="1400" b="1" dirty="0">
                <a:solidFill>
                  <a:srgbClr val="00CCFF"/>
                </a:solidFill>
              </a:endParaRPr>
            </a:p>
          </p:txBody>
        </p:sp>
        <p:cxnSp>
          <p:nvCxnSpPr>
            <p:cNvPr id="157699" name="Conector recto de flecha 157698"/>
            <p:cNvCxnSpPr/>
            <p:nvPr/>
          </p:nvCxnSpPr>
          <p:spPr>
            <a:xfrm flipH="1">
              <a:off x="1752600" y="4876800"/>
              <a:ext cx="990600" cy="533400"/>
            </a:xfrm>
            <a:prstGeom prst="straightConnector1">
              <a:avLst/>
            </a:prstGeom>
            <a:ln>
              <a:solidFill>
                <a:srgbClr val="00CC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87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coupling of two spins: Summary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05000"/>
            <a:ext cx="3082820" cy="3124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96000" y="31058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assumed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be positive in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diagram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3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Mean value of the energy in the singlet and triplet states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85800" y="1230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difference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energies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singlet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triplet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59" y="1773600"/>
            <a:ext cx="6424482" cy="71999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260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obtain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expression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remembers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Hamiltonian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operator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self-adjoint</a:t>
            </a:r>
            <a:r>
              <a:rPr lang="es-ES" b="1" dirty="0" smtClean="0">
                <a:solidFill>
                  <a:schemeClr val="bg1"/>
                </a:solidFill>
              </a:rPr>
              <a:t>)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457200" y="3244334"/>
            <a:ext cx="8229600" cy="925666"/>
            <a:chOff x="457200" y="3244334"/>
            <a:chExt cx="8229600" cy="925666"/>
          </a:xfrm>
        </p:grpSpPr>
        <p:sp>
          <p:nvSpPr>
            <p:cNvPr id="4" name="CuadroTexto 3"/>
            <p:cNvSpPr txBox="1"/>
            <p:nvPr/>
          </p:nvSpPr>
          <p:spPr>
            <a:xfrm>
              <a:off x="457200" y="3244334"/>
              <a:ext cx="822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difference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between</a:t>
              </a:r>
              <a:r>
                <a:rPr lang="es-ES" b="1" dirty="0" smtClean="0">
                  <a:solidFill>
                    <a:schemeClr val="bg1"/>
                  </a:solidFill>
                </a:rPr>
                <a:t> single and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triplet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states</a:t>
              </a:r>
              <a:r>
                <a:rPr lang="es-ES" b="1" dirty="0" smtClean="0">
                  <a:solidFill>
                    <a:schemeClr val="bg1"/>
                  </a:solidFill>
                </a:rPr>
                <a:t> can 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parametrized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3760" y="3810000"/>
              <a:ext cx="816480" cy="360000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723900" y="4311134"/>
            <a:ext cx="3124200" cy="1216666"/>
            <a:chOff x="723900" y="4311134"/>
            <a:chExt cx="3124200" cy="121666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9487" y="4987800"/>
              <a:ext cx="1393026" cy="540000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723900" y="4311134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singlet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5295900" y="4311134"/>
            <a:ext cx="3124200" cy="1216666"/>
            <a:chOff x="5295900" y="4311134"/>
            <a:chExt cx="3124200" cy="121666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5621" y="4987800"/>
              <a:ext cx="1184757" cy="540000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5295900" y="4311134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triplet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457200" y="5726668"/>
            <a:ext cx="8229600" cy="1021532"/>
            <a:chOff x="457200" y="5726668"/>
            <a:chExt cx="8229600" cy="1021532"/>
          </a:xfrm>
        </p:grpSpPr>
        <p:sp>
          <p:nvSpPr>
            <p:cNvPr id="13" name="CuadroTexto 12"/>
            <p:cNvSpPr txBox="1"/>
            <p:nvPr/>
          </p:nvSpPr>
          <p:spPr>
            <a:xfrm>
              <a:off x="457200" y="5726668"/>
              <a:ext cx="822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Hamiltonian</a:t>
              </a:r>
              <a:r>
                <a:rPr lang="es-ES" b="1" dirty="0" smtClean="0">
                  <a:solidFill>
                    <a:schemeClr val="bg1"/>
                  </a:solidFill>
                </a:rPr>
                <a:t> can 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written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form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effective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Hamiltonian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2200" y="6172200"/>
              <a:ext cx="4433737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3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Effective Hamiltonian to describe singlet and triplet states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457200" y="1066800"/>
            <a:ext cx="8229600" cy="1021532"/>
            <a:chOff x="457200" y="5726668"/>
            <a:chExt cx="8229600" cy="1021532"/>
          </a:xfrm>
        </p:grpSpPr>
        <p:sp>
          <p:nvSpPr>
            <p:cNvPr id="13" name="CuadroTexto 12"/>
            <p:cNvSpPr txBox="1"/>
            <p:nvPr/>
          </p:nvSpPr>
          <p:spPr>
            <a:xfrm>
              <a:off x="457200" y="5726668"/>
              <a:ext cx="822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Hamiltonian</a:t>
              </a:r>
              <a:r>
                <a:rPr lang="es-ES" b="1" dirty="0" smtClean="0">
                  <a:solidFill>
                    <a:schemeClr val="bg1"/>
                  </a:solidFill>
                </a:rPr>
                <a:t> can 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written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form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effective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Hamiltonian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6172200"/>
              <a:ext cx="4433737" cy="576000"/>
            </a:xfrm>
            <a:prstGeom prst="rect">
              <a:avLst/>
            </a:prstGeom>
          </p:spPr>
        </p:pic>
      </p:grpSp>
      <p:grpSp>
        <p:nvGrpSpPr>
          <p:cNvPr id="23" name="Agrupar 22"/>
          <p:cNvGrpSpPr/>
          <p:nvPr/>
        </p:nvGrpSpPr>
        <p:grpSpPr>
          <a:xfrm>
            <a:off x="381000" y="1981200"/>
            <a:ext cx="3810000" cy="1228130"/>
            <a:chOff x="381000" y="1981200"/>
            <a:chExt cx="3810000" cy="1228130"/>
          </a:xfrm>
        </p:grpSpPr>
        <p:sp>
          <p:nvSpPr>
            <p:cNvPr id="17" name="CuadroTexto 16"/>
            <p:cNvSpPr txBox="1"/>
            <p:nvPr/>
          </p:nvSpPr>
          <p:spPr>
            <a:xfrm>
              <a:off x="381000" y="2286000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Constant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term</a:t>
              </a:r>
              <a:r>
                <a:rPr lang="es-ES" b="1" dirty="0" smtClean="0">
                  <a:solidFill>
                    <a:srgbClr val="00CCFF"/>
                  </a:solidFill>
                </a:rPr>
                <a:t>:</a:t>
              </a:r>
            </a:p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Can be absorbed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other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constant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energy-terms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Conector recto de flecha 19"/>
            <p:cNvCxnSpPr>
              <a:stCxn id="17" idx="0"/>
            </p:cNvCxnSpPr>
            <p:nvPr/>
          </p:nvCxnSpPr>
          <p:spPr>
            <a:xfrm flipV="1">
              <a:off x="2286000" y="1981200"/>
              <a:ext cx="1524000" cy="304800"/>
            </a:xfrm>
            <a:prstGeom prst="straightConnector1">
              <a:avLst/>
            </a:prstGeom>
            <a:ln>
              <a:solidFill>
                <a:srgbClr val="00CC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/>
          <p:cNvGrpSpPr/>
          <p:nvPr/>
        </p:nvGrpSpPr>
        <p:grpSpPr>
          <a:xfrm>
            <a:off x="4953000" y="1981200"/>
            <a:ext cx="3810000" cy="641866"/>
            <a:chOff x="4953000" y="1981200"/>
            <a:chExt cx="3810000" cy="641866"/>
          </a:xfrm>
        </p:grpSpPr>
        <p:sp>
          <p:nvSpPr>
            <p:cNvPr id="19" name="CuadroTexto 18"/>
            <p:cNvSpPr txBox="1"/>
            <p:nvPr/>
          </p:nvSpPr>
          <p:spPr>
            <a:xfrm>
              <a:off x="4953000" y="2253734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CCFF"/>
                  </a:solidFill>
                </a:rPr>
                <a:t>Spin-</a:t>
              </a:r>
              <a:r>
                <a:rPr lang="es-ES" b="1" dirty="0" err="1" smtClean="0">
                  <a:solidFill>
                    <a:srgbClr val="00CCFF"/>
                  </a:solidFill>
                </a:rPr>
                <a:t>dependent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term</a:t>
              </a:r>
              <a:r>
                <a:rPr lang="es-ES" b="1" dirty="0" smtClean="0">
                  <a:solidFill>
                    <a:srgbClr val="00CCFF"/>
                  </a:solidFill>
                </a:rPr>
                <a:t>:</a:t>
              </a:r>
            </a:p>
          </p:txBody>
        </p:sp>
        <p:cxnSp>
          <p:nvCxnSpPr>
            <p:cNvPr id="22" name="Conector recto de flecha 21"/>
            <p:cNvCxnSpPr>
              <a:stCxn id="19" idx="0"/>
            </p:cNvCxnSpPr>
            <p:nvPr/>
          </p:nvCxnSpPr>
          <p:spPr>
            <a:xfrm flipH="1" flipV="1">
              <a:off x="6019800" y="1981200"/>
              <a:ext cx="838200" cy="272534"/>
            </a:xfrm>
            <a:prstGeom prst="straightConnector1">
              <a:avLst/>
            </a:prstGeom>
            <a:ln>
              <a:solidFill>
                <a:srgbClr val="00CC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759" y="3634666"/>
            <a:ext cx="6424482" cy="71999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433" y="4985266"/>
            <a:ext cx="6988767" cy="71999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3390900" y="3124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Since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85800" y="4495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We</a:t>
            </a:r>
            <a:r>
              <a:rPr lang="es-ES" b="1" dirty="0" smtClean="0">
                <a:solidFill>
                  <a:srgbClr val="FFFF00"/>
                </a:solidFill>
              </a:rPr>
              <a:t> can define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constant</a:t>
            </a:r>
            <a:r>
              <a:rPr lang="es-ES" b="1" dirty="0" smtClean="0">
                <a:solidFill>
                  <a:srgbClr val="FFFF00"/>
                </a:solidFill>
              </a:rPr>
              <a:t> (</a:t>
            </a:r>
            <a:r>
              <a:rPr lang="es-ES" b="1" dirty="0" err="1" smtClean="0">
                <a:solidFill>
                  <a:srgbClr val="FFFF00"/>
                </a:solidFill>
              </a:rPr>
              <a:t>or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r>
              <a:rPr lang="es-ES" b="1" dirty="0" smtClean="0">
                <a:solidFill>
                  <a:srgbClr val="FFFF00"/>
                </a:solidFill>
              </a:rPr>
              <a:t> integral) as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64" y="6385805"/>
            <a:ext cx="2586636" cy="39599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0" y="5726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And </a:t>
            </a:r>
            <a:r>
              <a:rPr lang="es-ES" b="1" dirty="0" err="1" smtClean="0">
                <a:solidFill>
                  <a:srgbClr val="FFFF00"/>
                </a:solidFill>
              </a:rPr>
              <a:t>hence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spin </a:t>
            </a:r>
            <a:r>
              <a:rPr lang="es-ES" b="1" dirty="0" err="1" smtClean="0">
                <a:solidFill>
                  <a:srgbClr val="FFFF00"/>
                </a:solidFill>
              </a:rPr>
              <a:t>dependent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term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model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Hamiltonian</a:t>
            </a:r>
            <a:r>
              <a:rPr lang="es-ES" b="1" dirty="0" smtClean="0">
                <a:solidFill>
                  <a:srgbClr val="FFFF00"/>
                </a:solidFill>
              </a:rPr>
              <a:t> can be </a:t>
            </a:r>
            <a:r>
              <a:rPr lang="es-ES" b="1" dirty="0" err="1" smtClean="0">
                <a:solidFill>
                  <a:srgbClr val="FFFF00"/>
                </a:solidFill>
              </a:rPr>
              <a:t>written</a:t>
            </a:r>
            <a:r>
              <a:rPr lang="es-ES" b="1" dirty="0" smtClean="0">
                <a:solidFill>
                  <a:srgbClr val="FFFF00"/>
                </a:solidFill>
              </a:rPr>
              <a:t> as 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Most important reference followed in this lecture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1066800"/>
            <a:ext cx="3327400" cy="43434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90600" y="562987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Magnetism</a:t>
            </a:r>
            <a:r>
              <a:rPr lang="es-ES" b="1" dirty="0" smtClean="0">
                <a:solidFill>
                  <a:srgbClr val="FFFFFF"/>
                </a:solidFill>
              </a:rPr>
              <a:t> in Condensed </a:t>
            </a:r>
            <a:r>
              <a:rPr lang="es-ES" b="1" dirty="0" err="1" smtClean="0">
                <a:solidFill>
                  <a:srgbClr val="FFFFFF"/>
                </a:solidFill>
              </a:rPr>
              <a:t>Matter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Physics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smtClean="0">
                <a:solidFill>
                  <a:srgbClr val="FFFFFF"/>
                </a:solidFill>
              </a:rPr>
              <a:t>Stephen </a:t>
            </a:r>
            <a:r>
              <a:rPr lang="es-ES" b="1" dirty="0" err="1" smtClean="0">
                <a:solidFill>
                  <a:srgbClr val="FFFFFF"/>
                </a:solidFill>
              </a:rPr>
              <a:t>Blundell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smtClean="0">
                <a:solidFill>
                  <a:srgbClr val="FFFFFF"/>
                </a:solidFill>
              </a:rPr>
              <a:t>Oxford Master Series in Condensed </a:t>
            </a:r>
            <a:r>
              <a:rPr lang="es-ES" b="1" dirty="0" err="1" smtClean="0">
                <a:solidFill>
                  <a:srgbClr val="FFFFFF"/>
                </a:solidFill>
              </a:rPr>
              <a:t>Matter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Physics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400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Effective Hamiltonian to describe singlet and triplet states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764" y="1802137"/>
            <a:ext cx="2586636" cy="39599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0" y="114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And </a:t>
            </a:r>
            <a:r>
              <a:rPr lang="es-ES" b="1" dirty="0" err="1" smtClean="0">
                <a:solidFill>
                  <a:srgbClr val="FFFF00"/>
                </a:solidFill>
              </a:rPr>
              <a:t>hence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spin </a:t>
            </a:r>
            <a:r>
              <a:rPr lang="es-ES" b="1" dirty="0" err="1" smtClean="0">
                <a:solidFill>
                  <a:srgbClr val="FFFF00"/>
                </a:solidFill>
              </a:rPr>
              <a:t>dependent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term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model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Hamiltonian</a:t>
            </a:r>
            <a:r>
              <a:rPr lang="es-ES" b="1" dirty="0" smtClean="0">
                <a:solidFill>
                  <a:srgbClr val="FFFF00"/>
                </a:solidFill>
              </a:rPr>
              <a:t> can be </a:t>
            </a:r>
            <a:r>
              <a:rPr lang="es-ES" b="1" dirty="0" err="1" smtClean="0">
                <a:solidFill>
                  <a:srgbClr val="FFFF00"/>
                </a:solidFill>
              </a:rPr>
              <a:t>written</a:t>
            </a:r>
            <a:r>
              <a:rPr lang="es-ES" b="1" dirty="0" smtClean="0">
                <a:solidFill>
                  <a:srgbClr val="FFFF00"/>
                </a:solidFill>
              </a:rPr>
              <a:t> as 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71" y="2487000"/>
            <a:ext cx="7725329" cy="3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21400"/>
            <a:ext cx="775157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51054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Generalization for more than two electrons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764" y="1802137"/>
            <a:ext cx="2586636" cy="39599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0" y="114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FFFF00"/>
                </a:solidFill>
              </a:rPr>
              <a:t>T</a:t>
            </a:r>
            <a:r>
              <a:rPr lang="es-ES" b="1" dirty="0" err="1" smtClean="0">
                <a:solidFill>
                  <a:srgbClr val="FFFF00"/>
                </a:solidFill>
              </a:rPr>
              <a:t>he</a:t>
            </a:r>
            <a:r>
              <a:rPr lang="es-ES" b="1" dirty="0" smtClean="0">
                <a:solidFill>
                  <a:srgbClr val="FFFF00"/>
                </a:solidFill>
              </a:rPr>
              <a:t> spin </a:t>
            </a:r>
            <a:r>
              <a:rPr lang="es-ES" b="1" dirty="0" err="1" smtClean="0">
                <a:solidFill>
                  <a:srgbClr val="FFFF00"/>
                </a:solidFill>
              </a:rPr>
              <a:t>dependent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term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model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Hamiltonian</a:t>
            </a:r>
            <a:r>
              <a:rPr lang="es-ES" b="1" dirty="0" smtClean="0">
                <a:solidFill>
                  <a:srgbClr val="FFFF00"/>
                </a:solidFill>
              </a:rPr>
              <a:t> can be </a:t>
            </a:r>
            <a:r>
              <a:rPr lang="es-ES" b="1" dirty="0" err="1" smtClean="0">
                <a:solidFill>
                  <a:srgbClr val="FFFF00"/>
                </a:solidFill>
              </a:rPr>
              <a:t>written</a:t>
            </a:r>
            <a:r>
              <a:rPr lang="es-ES" b="1" dirty="0" smtClean="0">
                <a:solidFill>
                  <a:srgbClr val="FFFF00"/>
                </a:solidFill>
              </a:rPr>
              <a:t> as 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24823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Generalizing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many-body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far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trivial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3200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Since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early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days</a:t>
            </a:r>
            <a:r>
              <a:rPr lang="es-ES" b="1" dirty="0" smtClean="0">
                <a:solidFill>
                  <a:schemeClr val="bg1"/>
                </a:solidFill>
              </a:rPr>
              <a:t> of Quantum </a:t>
            </a:r>
            <a:r>
              <a:rPr lang="es-ES" b="1" dirty="0" err="1" smtClean="0">
                <a:solidFill>
                  <a:schemeClr val="bg1"/>
                </a:solidFill>
              </a:rPr>
              <a:t>Mechanics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was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recognized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such</a:t>
            </a:r>
            <a:r>
              <a:rPr lang="es-ES" b="1" dirty="0" smtClean="0">
                <a:solidFill>
                  <a:schemeClr val="bg1"/>
                </a:solidFill>
              </a:rPr>
              <a:t> as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previous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probably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apply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all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neighboring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atoms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80" y="4876800"/>
            <a:ext cx="2495520" cy="7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760" y="5833200"/>
            <a:ext cx="2616480" cy="720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0" y="41587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This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motivates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Hamiltonian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Heisenberg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model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86200" y="4800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factor of 2 </a:t>
            </a:r>
            <a:r>
              <a:rPr lang="es-ES" b="1" dirty="0" err="1" smtClean="0">
                <a:solidFill>
                  <a:srgbClr val="00CCFF"/>
                </a:solidFill>
              </a:rPr>
              <a:t>is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omitted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because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summation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includes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each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pair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spins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twice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909483" y="5715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factor of 2 </a:t>
            </a:r>
            <a:r>
              <a:rPr lang="es-ES" b="1" dirty="0" err="1" smtClean="0">
                <a:solidFill>
                  <a:srgbClr val="00CCFF"/>
                </a:solidFill>
              </a:rPr>
              <a:t>appears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because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summation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on</a:t>
            </a:r>
            <a:r>
              <a:rPr lang="es-ES" b="1" smtClean="0">
                <a:solidFill>
                  <a:srgbClr val="00CCFF"/>
                </a:solidFill>
              </a:rPr>
              <a:t> </a:t>
            </a:r>
            <a:r>
              <a:rPr lang="es-ES" i="1" smtClean="0">
                <a:solidFill>
                  <a:srgbClr val="00CCFF"/>
                </a:solidFill>
                <a:latin typeface="Times New Roman"/>
                <a:cs typeface="Times New Roman"/>
              </a:rPr>
              <a:t>i &gt;</a:t>
            </a:r>
            <a:r>
              <a:rPr lang="es-ES" i="1" dirty="0" smtClean="0">
                <a:solidFill>
                  <a:srgbClr val="00CCFF"/>
                </a:solidFill>
                <a:latin typeface="Times New Roman"/>
                <a:cs typeface="Times New Roman"/>
              </a:rPr>
              <a:t>j </a:t>
            </a:r>
            <a:r>
              <a:rPr lang="es-ES" b="1" dirty="0" err="1" smtClean="0">
                <a:solidFill>
                  <a:srgbClr val="00CCFF"/>
                </a:solidFill>
              </a:rPr>
              <a:t>avoids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double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counting</a:t>
            </a:r>
            <a:endParaRPr lang="es-ES" b="1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8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7696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General features respect the (complicate) calculation of exchange integrals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0" y="114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If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two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electrons</a:t>
            </a:r>
            <a:r>
              <a:rPr lang="es-ES" b="1" dirty="0" smtClean="0">
                <a:solidFill>
                  <a:srgbClr val="FFFF00"/>
                </a:solidFill>
              </a:rPr>
              <a:t> are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same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atom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r>
              <a:rPr lang="es-ES" b="1" dirty="0" smtClean="0">
                <a:solidFill>
                  <a:srgbClr val="FFFF00"/>
                </a:solidFill>
              </a:rPr>
              <a:t> integral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usually</a:t>
            </a:r>
            <a:r>
              <a:rPr lang="es-ES" b="1" dirty="0" smtClean="0">
                <a:solidFill>
                  <a:srgbClr val="FFFF00"/>
                </a:solidFill>
              </a:rPr>
              <a:t> positive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5" y="1801200"/>
            <a:ext cx="7725329" cy="360000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0" y="2133600"/>
            <a:ext cx="9144000" cy="718066"/>
            <a:chOff x="0" y="2133600"/>
            <a:chExt cx="9144000" cy="718066"/>
          </a:xfrm>
        </p:grpSpPr>
        <p:sp>
          <p:nvSpPr>
            <p:cNvPr id="7" name="CuadroTexto 6"/>
            <p:cNvSpPr txBox="1"/>
            <p:nvPr/>
          </p:nvSpPr>
          <p:spPr>
            <a:xfrm>
              <a:off x="0" y="2482334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Antisymmetric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spatial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319354" y="2296248"/>
              <a:ext cx="505291" cy="179996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0" y="2847508"/>
            <a:ext cx="9144000" cy="999223"/>
            <a:chOff x="0" y="2847508"/>
            <a:chExt cx="9144000" cy="999223"/>
          </a:xfrm>
        </p:grpSpPr>
        <p:sp>
          <p:nvSpPr>
            <p:cNvPr id="14" name="CuadroTexto 13"/>
            <p:cNvSpPr txBox="1"/>
            <p:nvPr/>
          </p:nvSpPr>
          <p:spPr>
            <a:xfrm>
              <a:off x="0" y="320040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Minimizes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Coulomb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repulsion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between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two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keeping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apart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319354" y="3010156"/>
              <a:ext cx="505291" cy="179996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0" y="41587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Good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agreement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Hund’s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first</a:t>
            </a:r>
            <a:r>
              <a:rPr lang="es-ES" b="1" dirty="0" smtClean="0">
                <a:solidFill>
                  <a:schemeClr val="bg1"/>
                </a:solidFill>
              </a:rPr>
              <a:t> rule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8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7696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General features respect the (complicate) calculation of exchange integrals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0" y="114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If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two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electrons</a:t>
            </a:r>
            <a:r>
              <a:rPr lang="es-ES" b="1" dirty="0" smtClean="0">
                <a:solidFill>
                  <a:srgbClr val="FFFF00"/>
                </a:solidFill>
              </a:rPr>
              <a:t> are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neighboring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atoms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333" y="1868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Any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joint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will</a:t>
            </a:r>
            <a:r>
              <a:rPr lang="es-ES" b="1" dirty="0" smtClean="0">
                <a:solidFill>
                  <a:schemeClr val="bg1"/>
                </a:solidFill>
              </a:rPr>
              <a:t> be a </a:t>
            </a:r>
            <a:r>
              <a:rPr lang="es-ES" b="1" dirty="0" err="1" smtClean="0">
                <a:solidFill>
                  <a:schemeClr val="bg1"/>
                </a:solidFill>
              </a:rPr>
              <a:t>combination</a:t>
            </a:r>
            <a:r>
              <a:rPr lang="es-ES" b="1" dirty="0" smtClean="0">
                <a:solidFill>
                  <a:schemeClr val="bg1"/>
                </a:solidFill>
              </a:rPr>
              <a:t> of a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centered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atom</a:t>
            </a:r>
            <a:r>
              <a:rPr lang="es-ES" b="1" dirty="0" smtClean="0">
                <a:solidFill>
                  <a:schemeClr val="bg1"/>
                </a:solidFill>
              </a:rPr>
              <a:t> and a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centered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other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72000" y="4267200"/>
            <a:ext cx="4572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Antisymmetric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usually</a:t>
            </a:r>
            <a:r>
              <a:rPr lang="es-ES" b="1" dirty="0" smtClean="0">
                <a:solidFill>
                  <a:schemeClr val="bg1"/>
                </a:solidFill>
              </a:rPr>
              <a:t> more </a:t>
            </a:r>
            <a:r>
              <a:rPr lang="es-ES" b="1" dirty="0" err="1" smtClean="0">
                <a:solidFill>
                  <a:schemeClr val="bg1"/>
                </a:solidFill>
              </a:rPr>
              <a:t>energetic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 (more </a:t>
            </a:r>
            <a:r>
              <a:rPr lang="es-ES" b="1" dirty="0" err="1" smtClean="0">
                <a:solidFill>
                  <a:schemeClr val="bg1"/>
                </a:solidFill>
              </a:rPr>
              <a:t>curvature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implies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larger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kinetic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r>
              <a:rPr lang="es-ES" b="1" dirty="0" smtClean="0">
                <a:solidFill>
                  <a:schemeClr val="bg1"/>
                </a:solidFill>
              </a:rPr>
              <a:t>),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a</a:t>
            </a:r>
            <a:r>
              <a:rPr lang="es-ES" b="1" dirty="0" smtClean="0">
                <a:solidFill>
                  <a:schemeClr val="bg1"/>
                </a:solidFill>
              </a:rPr>
              <a:t>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tends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be 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bonding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" y="6324600"/>
            <a:ext cx="7751579" cy="360000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0" y="2514600"/>
            <a:ext cx="9144000" cy="1267599"/>
            <a:chOff x="0" y="2514600"/>
            <a:chExt cx="9144000" cy="1267599"/>
          </a:xfrm>
        </p:grpSpPr>
        <p:grpSp>
          <p:nvGrpSpPr>
            <p:cNvPr id="3" name="Agrupar 2"/>
            <p:cNvGrpSpPr/>
            <p:nvPr/>
          </p:nvGrpSpPr>
          <p:grpSpPr>
            <a:xfrm>
              <a:off x="0" y="2514600"/>
              <a:ext cx="9144000" cy="1267599"/>
              <a:chOff x="0" y="2514600"/>
              <a:chExt cx="9144000" cy="1267599"/>
            </a:xfrm>
          </p:grpSpPr>
          <p:sp>
            <p:nvSpPr>
              <p:cNvPr id="14" name="CuadroTexto 13"/>
              <p:cNvSpPr txBox="1"/>
              <p:nvPr/>
            </p:nvSpPr>
            <p:spPr>
              <a:xfrm>
                <a:off x="0" y="2858869"/>
                <a:ext cx="914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correct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states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consider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are molecular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orbitals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that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can be:</a:t>
                </a:r>
              </a:p>
              <a:p>
                <a:pPr lvl="1"/>
                <a:r>
                  <a:rPr lang="es-ES" b="1" dirty="0" smtClean="0">
                    <a:solidFill>
                      <a:schemeClr val="bg1"/>
                    </a:solidFill>
                  </a:rPr>
                  <a:t>-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Bonding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spatially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symmetric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) 		(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asymmetric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spin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state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lvl="1"/>
                <a:r>
                  <a:rPr lang="es-ES" b="1" dirty="0" smtClean="0">
                    <a:solidFill>
                      <a:schemeClr val="bg1"/>
                    </a:solidFill>
                  </a:rPr>
                  <a:t>-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Antibonding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spatially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asymmetric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)		(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symmetric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spin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state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)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4319354" y="2677248"/>
                <a:ext cx="505291" cy="179996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0109" y="3200400"/>
              <a:ext cx="505291" cy="179996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0109" y="3505200"/>
              <a:ext cx="505291" cy="179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13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762000" y="3167416"/>
            <a:ext cx="76962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Aditional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 information</a:t>
            </a:r>
            <a:endParaRPr lang="en-US" sz="2800" b="1" dirty="0" smtClean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9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76962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Direct exchange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If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electrons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neighboring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atoms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via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this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known</a:t>
            </a:r>
            <a:r>
              <a:rPr lang="es-ES" b="1" dirty="0" smtClean="0">
                <a:solidFill>
                  <a:srgbClr val="FFFF00"/>
                </a:solidFill>
              </a:rPr>
              <a:t> as </a:t>
            </a:r>
            <a:r>
              <a:rPr lang="es-ES" b="1" dirty="0" err="1" smtClean="0">
                <a:solidFill>
                  <a:srgbClr val="FFFF00"/>
                </a:solidFill>
              </a:rPr>
              <a:t>direct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333" y="18682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exchange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proceeds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directly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without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need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intermediary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2400" y="4267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4f 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rare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earths</a:t>
            </a:r>
            <a:r>
              <a:rPr lang="es-ES" b="1" dirty="0" smtClean="0">
                <a:solidFill>
                  <a:schemeClr val="bg1"/>
                </a:solidFill>
              </a:rPr>
              <a:t> are </a:t>
            </a:r>
            <a:r>
              <a:rPr lang="es-ES" b="1" dirty="0" err="1" smtClean="0">
                <a:solidFill>
                  <a:schemeClr val="bg1"/>
                </a:solidFill>
              </a:rPr>
              <a:t>strongly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localized</a:t>
            </a:r>
            <a:endParaRPr lang="es-E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3d </a:t>
            </a:r>
            <a:r>
              <a:rPr lang="es-ES" b="1" dirty="0" err="1" smtClean="0">
                <a:solidFill>
                  <a:schemeClr val="bg1"/>
                </a:solidFill>
              </a:rPr>
              <a:t>transition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metals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extremely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difficult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justify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properties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direct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exchange</a:t>
            </a:r>
            <a:r>
              <a:rPr lang="es-ES" b="1" dirty="0" smtClean="0">
                <a:solidFill>
                  <a:schemeClr val="bg1"/>
                </a:solidFill>
              </a:rPr>
              <a:t>. </a:t>
            </a:r>
            <a:r>
              <a:rPr lang="es-ES" b="1" dirty="0" err="1" smtClean="0">
                <a:solidFill>
                  <a:schemeClr val="bg1"/>
                </a:solidFill>
              </a:rPr>
              <a:t>Some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these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materials</a:t>
            </a:r>
            <a:r>
              <a:rPr lang="es-ES" b="1" dirty="0" smtClean="0">
                <a:solidFill>
                  <a:schemeClr val="bg1"/>
                </a:solidFill>
              </a:rPr>
              <a:t> (Fe, Co, Ni) are </a:t>
            </a:r>
            <a:r>
              <a:rPr lang="es-ES" b="1" dirty="0" err="1" smtClean="0">
                <a:solidFill>
                  <a:schemeClr val="bg1"/>
                </a:solidFill>
              </a:rPr>
              <a:t>metals</a:t>
            </a:r>
            <a:r>
              <a:rPr lang="es-ES" b="1" dirty="0" smtClean="0">
                <a:solidFill>
                  <a:schemeClr val="bg1"/>
                </a:solidFill>
              </a:rPr>
              <a:t>, and </a:t>
            </a:r>
            <a:r>
              <a:rPr lang="es-ES" b="1" dirty="0" err="1" smtClean="0">
                <a:solidFill>
                  <a:schemeClr val="bg1"/>
                </a:solidFill>
              </a:rPr>
              <a:t>conduction</a:t>
            </a:r>
            <a:r>
              <a:rPr lang="es-ES" b="1" dirty="0" smtClean="0">
                <a:solidFill>
                  <a:schemeClr val="bg1"/>
                </a:solidFill>
              </a:rPr>
              <a:t> (</a:t>
            </a:r>
            <a:r>
              <a:rPr lang="es-ES" b="1" dirty="0" err="1" smtClean="0">
                <a:solidFill>
                  <a:schemeClr val="bg1"/>
                </a:solidFill>
              </a:rPr>
              <a:t>delocalized</a:t>
            </a:r>
            <a:r>
              <a:rPr lang="es-ES" b="1" dirty="0" smtClean="0">
                <a:solidFill>
                  <a:schemeClr val="bg1"/>
                </a:solidFill>
              </a:rPr>
              <a:t>) 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should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neglected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-3258" y="267866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Physical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situation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rarely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simple:</a:t>
            </a:r>
          </a:p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Very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often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direct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cannot</a:t>
            </a:r>
            <a:r>
              <a:rPr lang="es-ES" b="1" dirty="0" smtClean="0">
                <a:solidFill>
                  <a:srgbClr val="FFFF00"/>
                </a:solidFill>
              </a:rPr>
              <a:t> be </a:t>
            </a:r>
            <a:r>
              <a:rPr lang="es-ES" b="1" dirty="0" err="1" smtClean="0">
                <a:solidFill>
                  <a:srgbClr val="FFFF00"/>
                </a:solidFill>
              </a:rPr>
              <a:t>an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important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mechanism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controlling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properties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because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there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insufficient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direct</a:t>
            </a:r>
            <a:r>
              <a:rPr lang="es-ES" b="1" dirty="0" smtClean="0">
                <a:solidFill>
                  <a:srgbClr val="FFFF00"/>
                </a:solidFill>
              </a:rPr>
              <a:t> orbital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neighboring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orbitals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4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7696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Indirect exchange in ionic solids: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superexchange</a:t>
            </a:r>
            <a:endParaRPr lang="en-US" sz="2800" b="1" dirty="0" smtClean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3400" y="1143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Superexchange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defined</a:t>
            </a:r>
            <a:r>
              <a:rPr lang="es-ES" b="1" dirty="0" smtClean="0">
                <a:solidFill>
                  <a:srgbClr val="FFFF00"/>
                </a:solidFill>
              </a:rPr>
              <a:t> as </a:t>
            </a:r>
            <a:r>
              <a:rPr lang="es-ES" b="1" dirty="0" err="1" smtClean="0">
                <a:solidFill>
                  <a:srgbClr val="FFFF00"/>
                </a:solidFill>
              </a:rPr>
              <a:t>an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indirect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non-</a:t>
            </a:r>
            <a:r>
              <a:rPr lang="es-ES" b="1" dirty="0" err="1" smtClean="0">
                <a:solidFill>
                  <a:srgbClr val="FFFF00"/>
                </a:solidFill>
              </a:rPr>
              <a:t>neighboring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ions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mediated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by</a:t>
            </a:r>
            <a:r>
              <a:rPr lang="es-ES" b="1" dirty="0" smtClean="0">
                <a:solidFill>
                  <a:srgbClr val="FFFF00"/>
                </a:solidFill>
              </a:rPr>
              <a:t> a non-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ion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placed in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ion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3048000" cy="2336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91000" y="2325469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Imagine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transition</a:t>
            </a:r>
            <a:r>
              <a:rPr lang="es-ES" b="1" dirty="0" smtClean="0">
                <a:solidFill>
                  <a:schemeClr val="bg1"/>
                </a:solidFill>
              </a:rPr>
              <a:t> metal </a:t>
            </a:r>
            <a:r>
              <a:rPr lang="es-ES" b="1" dirty="0" err="1" smtClean="0">
                <a:solidFill>
                  <a:schemeClr val="bg1"/>
                </a:solidFill>
              </a:rPr>
              <a:t>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separated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oxygen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atom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rgbClr val="00CCFF"/>
                </a:solidFill>
              </a:rPr>
              <a:t>(</a:t>
            </a:r>
            <a:r>
              <a:rPr lang="es-ES" b="1" dirty="0" err="1" smtClean="0">
                <a:solidFill>
                  <a:srgbClr val="00CCFF"/>
                </a:solidFill>
              </a:rPr>
              <a:t>for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instance</a:t>
            </a:r>
            <a:r>
              <a:rPr lang="es-ES" b="1" dirty="0" smtClean="0">
                <a:solidFill>
                  <a:srgbClr val="00CCFF"/>
                </a:solidFill>
              </a:rPr>
              <a:t> Mn</a:t>
            </a:r>
            <a:r>
              <a:rPr lang="es-ES" b="1" baseline="30000" dirty="0" smtClean="0">
                <a:solidFill>
                  <a:srgbClr val="00CCFF"/>
                </a:solidFill>
              </a:rPr>
              <a:t>2+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manganese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ions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connected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via</a:t>
            </a:r>
            <a:r>
              <a:rPr lang="es-ES" b="1" dirty="0" smtClean="0">
                <a:solidFill>
                  <a:srgbClr val="00CCFF"/>
                </a:solidFill>
              </a:rPr>
              <a:t> O</a:t>
            </a:r>
            <a:r>
              <a:rPr lang="es-ES" b="1" baseline="30000" dirty="0" smtClean="0">
                <a:solidFill>
                  <a:srgbClr val="00CCFF"/>
                </a:solidFill>
              </a:rPr>
              <a:t>2-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oxygen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ions</a:t>
            </a:r>
            <a:r>
              <a:rPr lang="es-ES" b="1" dirty="0" smtClean="0">
                <a:solidFill>
                  <a:srgbClr val="00CCFF"/>
                </a:solidFill>
              </a:rPr>
              <a:t> in </a:t>
            </a:r>
            <a:r>
              <a:rPr lang="es-ES" b="1" dirty="0" err="1" smtClean="0">
                <a:solidFill>
                  <a:srgbClr val="00CCFF"/>
                </a:solidFill>
              </a:rPr>
              <a:t>MgO</a:t>
            </a:r>
            <a:r>
              <a:rPr lang="es-ES" b="1" dirty="0" smtClean="0">
                <a:solidFill>
                  <a:srgbClr val="00CCFF"/>
                </a:solidFill>
              </a:rPr>
              <a:t>)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38600" y="3801070"/>
            <a:ext cx="496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simplicity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we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assume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moment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transition</a:t>
            </a:r>
            <a:r>
              <a:rPr lang="es-ES" b="1" dirty="0" smtClean="0">
                <a:solidFill>
                  <a:schemeClr val="bg1"/>
                </a:solidFill>
              </a:rPr>
              <a:t> metal ion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due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a single </a:t>
            </a:r>
            <a:r>
              <a:rPr lang="es-ES" b="1" dirty="0" err="1" smtClean="0">
                <a:solidFill>
                  <a:schemeClr val="bg1"/>
                </a:solidFill>
              </a:rPr>
              <a:t>unpaired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86200" y="5257800"/>
            <a:ext cx="5149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perfectly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ionic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picture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each</a:t>
            </a:r>
            <a:r>
              <a:rPr lang="es-ES" b="1" dirty="0" smtClean="0">
                <a:solidFill>
                  <a:schemeClr val="bg1"/>
                </a:solidFill>
              </a:rPr>
              <a:t> metal ion </a:t>
            </a:r>
            <a:r>
              <a:rPr lang="es-ES" b="1" dirty="0" err="1" smtClean="0">
                <a:solidFill>
                  <a:schemeClr val="bg1"/>
                </a:solidFill>
              </a:rPr>
              <a:t>would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a single </a:t>
            </a:r>
            <a:r>
              <a:rPr lang="es-ES" b="1" dirty="0" err="1" smtClean="0">
                <a:solidFill>
                  <a:schemeClr val="bg1"/>
                </a:solidFill>
              </a:rPr>
              <a:t>unpaired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</a:t>
            </a:r>
            <a:r>
              <a:rPr lang="es-ES" b="1" dirty="0" smtClean="0">
                <a:solidFill>
                  <a:schemeClr val="bg1"/>
                </a:solidFill>
              </a:rPr>
              <a:t> in a  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1" dirty="0" smtClean="0">
                <a:solidFill>
                  <a:schemeClr val="bg1"/>
                </a:solidFill>
              </a:rPr>
              <a:t>-orbital and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oxygen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     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its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outermost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occupied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endParaRPr lang="es-E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0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7696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Indirect exchange in ionic solids: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superexchange</a:t>
            </a:r>
            <a:endParaRPr lang="en-US" sz="2800" b="1" dirty="0" smtClean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3400" y="1143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Superexchange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defined</a:t>
            </a:r>
            <a:r>
              <a:rPr lang="es-ES" b="1" dirty="0" smtClean="0">
                <a:solidFill>
                  <a:srgbClr val="FFFF00"/>
                </a:solidFill>
              </a:rPr>
              <a:t> as </a:t>
            </a:r>
            <a:r>
              <a:rPr lang="es-ES" b="1" dirty="0" err="1" smtClean="0">
                <a:solidFill>
                  <a:srgbClr val="FFFF00"/>
                </a:solidFill>
              </a:rPr>
              <a:t>an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indirect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non-</a:t>
            </a:r>
            <a:r>
              <a:rPr lang="es-ES" b="1" dirty="0" err="1" smtClean="0">
                <a:solidFill>
                  <a:srgbClr val="FFFF00"/>
                </a:solidFill>
              </a:rPr>
              <a:t>neighboring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ions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mediated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by</a:t>
            </a:r>
            <a:r>
              <a:rPr lang="es-ES" b="1" dirty="0" smtClean="0">
                <a:solidFill>
                  <a:srgbClr val="FFFF00"/>
                </a:solidFill>
              </a:rPr>
              <a:t> a non-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ion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placed in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ion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5800" y="2362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perfectly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ionic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picture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each</a:t>
            </a:r>
            <a:r>
              <a:rPr lang="es-ES" b="1" dirty="0" smtClean="0">
                <a:solidFill>
                  <a:schemeClr val="bg1"/>
                </a:solidFill>
              </a:rPr>
              <a:t> metal ion </a:t>
            </a:r>
            <a:r>
              <a:rPr lang="es-ES" b="1" dirty="0" err="1" smtClean="0">
                <a:solidFill>
                  <a:schemeClr val="bg1"/>
                </a:solidFill>
              </a:rPr>
              <a:t>would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a single </a:t>
            </a:r>
            <a:r>
              <a:rPr lang="es-ES" b="1" dirty="0" err="1" smtClean="0">
                <a:solidFill>
                  <a:schemeClr val="bg1"/>
                </a:solidFill>
              </a:rPr>
              <a:t>unpaired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</a:t>
            </a:r>
            <a:r>
              <a:rPr lang="es-ES" b="1" dirty="0" smtClean="0">
                <a:solidFill>
                  <a:schemeClr val="bg1"/>
                </a:solidFill>
              </a:rPr>
              <a:t> in a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1" dirty="0" smtClean="0">
                <a:solidFill>
                  <a:schemeClr val="bg1"/>
                </a:solidFill>
              </a:rPr>
              <a:t>-orbital and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oxygen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its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outermost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occupied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255998" y="3441700"/>
            <a:ext cx="8888002" cy="1663700"/>
            <a:chOff x="255998" y="3441700"/>
            <a:chExt cx="8888002" cy="1663700"/>
          </a:xfrm>
        </p:grpSpPr>
        <p:pic>
          <p:nvPicPr>
            <p:cNvPr id="5" name="Imagen 4" descr="Sc45213072209571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98" y="3441700"/>
              <a:ext cx="2766602" cy="1663700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3505200" y="3581400"/>
              <a:ext cx="563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antiferromagnetic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configuration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two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spin up and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two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spin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down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501571" y="453973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ground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configuration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(a)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05200" y="5105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But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excited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states</a:t>
            </a:r>
            <a:r>
              <a:rPr lang="es-ES" b="1" dirty="0" smtClean="0">
                <a:solidFill>
                  <a:schemeClr val="bg1"/>
                </a:solidFill>
              </a:rPr>
              <a:t> (b) and (c) are </a:t>
            </a:r>
            <a:r>
              <a:rPr lang="es-ES" b="1" dirty="0" err="1" smtClean="0">
                <a:solidFill>
                  <a:schemeClr val="bg1"/>
                </a:solidFill>
              </a:rPr>
              <a:t>also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possible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304800" y="5552029"/>
            <a:ext cx="8839200" cy="1162501"/>
            <a:chOff x="304800" y="5552029"/>
            <a:chExt cx="8839200" cy="1162501"/>
          </a:xfrm>
        </p:grpSpPr>
        <p:sp>
          <p:nvSpPr>
            <p:cNvPr id="15" name="CuadroTexto 14"/>
            <p:cNvSpPr txBox="1"/>
            <p:nvPr/>
          </p:nvSpPr>
          <p:spPr>
            <a:xfrm>
              <a:off x="2971800" y="5791200"/>
              <a:ext cx="617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Therefore</a:t>
              </a:r>
              <a:r>
                <a:rPr lang="es-ES" b="1" dirty="0" smtClean="0">
                  <a:solidFill>
                    <a:schemeClr val="bg1"/>
                  </a:solidFill>
                </a:rPr>
                <a:t> (a) can mix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excited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states</a:t>
              </a:r>
              <a:r>
                <a:rPr lang="es-ES" b="1" dirty="0" smtClean="0">
                  <a:solidFill>
                    <a:schemeClr val="bg1"/>
                  </a:solidFill>
                </a:rPr>
                <a:t> (b) and (c) and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magnetic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electrons</a:t>
              </a:r>
              <a:r>
                <a:rPr lang="es-ES" b="1" dirty="0" smtClean="0">
                  <a:solidFill>
                    <a:srgbClr val="FFFF00"/>
                  </a:solidFill>
                </a:rPr>
                <a:t> can be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delocalized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over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M-O-M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unit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lowering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kinetic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energy</a:t>
              </a:r>
              <a:endParaRPr lang="es-ES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7" name="Imagen 6" descr="Sc45213072209571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5552029"/>
              <a:ext cx="2696862" cy="1153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65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7696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Indirect exchange in ionic solids: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superexchange</a:t>
            </a:r>
            <a:endParaRPr lang="en-US" sz="2800" b="1" dirty="0" smtClean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3400" y="1143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Superexchange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defined</a:t>
            </a:r>
            <a:r>
              <a:rPr lang="es-ES" b="1" dirty="0" smtClean="0">
                <a:solidFill>
                  <a:srgbClr val="FFFF00"/>
                </a:solidFill>
              </a:rPr>
              <a:t> as </a:t>
            </a:r>
            <a:r>
              <a:rPr lang="es-ES" b="1" dirty="0" err="1" smtClean="0">
                <a:solidFill>
                  <a:srgbClr val="FFFF00"/>
                </a:solidFill>
              </a:rPr>
              <a:t>an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indirect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exchange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non-</a:t>
            </a:r>
            <a:r>
              <a:rPr lang="es-ES" b="1" dirty="0" err="1" smtClean="0">
                <a:solidFill>
                  <a:srgbClr val="FFFF00"/>
                </a:solidFill>
              </a:rPr>
              <a:t>neighboring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ions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mediated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by</a:t>
            </a:r>
            <a:r>
              <a:rPr lang="es-ES" b="1" dirty="0" smtClean="0">
                <a:solidFill>
                  <a:srgbClr val="FFFF00"/>
                </a:solidFill>
              </a:rPr>
              <a:t> a non-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ion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placed in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magnetic</a:t>
            </a:r>
            <a:r>
              <a:rPr lang="es-ES" b="1" dirty="0" smtClean="0">
                <a:solidFill>
                  <a:srgbClr val="FFFF00"/>
                </a:solidFill>
              </a:rPr>
              <a:t> ion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5800" y="2362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perfectly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ionic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picture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each</a:t>
            </a:r>
            <a:r>
              <a:rPr lang="es-ES" b="1" dirty="0" smtClean="0">
                <a:solidFill>
                  <a:schemeClr val="bg1"/>
                </a:solidFill>
              </a:rPr>
              <a:t> metal ion </a:t>
            </a:r>
            <a:r>
              <a:rPr lang="es-ES" b="1" dirty="0" err="1" smtClean="0">
                <a:solidFill>
                  <a:schemeClr val="bg1"/>
                </a:solidFill>
              </a:rPr>
              <a:t>would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a single </a:t>
            </a:r>
            <a:r>
              <a:rPr lang="es-ES" b="1" dirty="0" err="1" smtClean="0">
                <a:solidFill>
                  <a:schemeClr val="bg1"/>
                </a:solidFill>
              </a:rPr>
              <a:t>unpaired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</a:t>
            </a:r>
            <a:r>
              <a:rPr lang="es-ES" b="1" dirty="0" smtClean="0">
                <a:solidFill>
                  <a:schemeClr val="bg1"/>
                </a:solidFill>
              </a:rPr>
              <a:t> in a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1" dirty="0" smtClean="0">
                <a:solidFill>
                  <a:schemeClr val="bg1"/>
                </a:solidFill>
              </a:rPr>
              <a:t>-orbital and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oxygen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its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outermost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occupied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05200" y="3581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ferromagnetic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configuration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three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spin up and </a:t>
            </a:r>
            <a:r>
              <a:rPr lang="es-ES" b="1" dirty="0" err="1" smtClean="0">
                <a:solidFill>
                  <a:schemeClr val="bg1"/>
                </a:solidFill>
              </a:rPr>
              <a:t>one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spin </a:t>
            </a:r>
            <a:r>
              <a:rPr lang="es-ES" b="1" dirty="0" err="1" smtClean="0">
                <a:solidFill>
                  <a:schemeClr val="bg1"/>
                </a:solidFill>
              </a:rPr>
              <a:t>down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01571" y="453973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ground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configuration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(a)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05200" y="5105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T</a:t>
            </a:r>
            <a:r>
              <a:rPr lang="es-ES" b="1" dirty="0" err="1" smtClean="0">
                <a:solidFill>
                  <a:schemeClr val="bg1"/>
                </a:solidFill>
              </a:rPr>
              <a:t>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excited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states</a:t>
            </a:r>
            <a:r>
              <a:rPr lang="es-ES" b="1" dirty="0" smtClean="0">
                <a:solidFill>
                  <a:schemeClr val="bg1"/>
                </a:solidFill>
              </a:rPr>
              <a:t> (b) and (c) are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possible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due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exclusion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principle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62000" y="5791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Therefore</a:t>
            </a:r>
            <a:r>
              <a:rPr lang="es-ES" b="1" dirty="0" smtClean="0">
                <a:solidFill>
                  <a:schemeClr val="bg1"/>
                </a:solidFill>
              </a:rPr>
              <a:t> (a) </a:t>
            </a:r>
            <a:r>
              <a:rPr lang="es-ES" b="1" dirty="0" err="1" smtClean="0">
                <a:solidFill>
                  <a:schemeClr val="bg1"/>
                </a:solidFill>
              </a:rPr>
              <a:t>cannot</a:t>
            </a:r>
            <a:r>
              <a:rPr lang="es-ES" b="1" dirty="0" smtClean="0">
                <a:solidFill>
                  <a:schemeClr val="bg1"/>
                </a:solidFill>
              </a:rPr>
              <a:t> mix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excited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states</a:t>
            </a:r>
            <a:r>
              <a:rPr lang="es-ES" b="1" dirty="0" smtClean="0">
                <a:solidFill>
                  <a:schemeClr val="bg1"/>
                </a:solidFill>
              </a:rPr>
              <a:t> (b) and (c).            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ferromagnetic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state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more </a:t>
            </a:r>
            <a:r>
              <a:rPr lang="es-ES" b="1" dirty="0" err="1" smtClean="0">
                <a:solidFill>
                  <a:srgbClr val="FFFF00"/>
                </a:solidFill>
              </a:rPr>
              <a:t>localized</a:t>
            </a:r>
            <a:r>
              <a:rPr lang="es-ES" b="1" dirty="0" smtClean="0">
                <a:solidFill>
                  <a:srgbClr val="FFFF00"/>
                </a:solidFill>
              </a:rPr>
              <a:t> and </a:t>
            </a:r>
            <a:r>
              <a:rPr lang="es-ES" b="1" dirty="0" err="1" smtClean="0">
                <a:solidFill>
                  <a:srgbClr val="FFFF00"/>
                </a:solidFill>
              </a:rPr>
              <a:t>costs</a:t>
            </a:r>
            <a:r>
              <a:rPr lang="es-ES" b="1" dirty="0" smtClean="0">
                <a:solidFill>
                  <a:srgbClr val="FFFF00"/>
                </a:solidFill>
              </a:rPr>
              <a:t> more </a:t>
            </a:r>
            <a:r>
              <a:rPr lang="es-ES" b="1" dirty="0" err="1" smtClean="0">
                <a:solidFill>
                  <a:srgbClr val="FFFF00"/>
                </a:solidFill>
              </a:rPr>
              <a:t>energy</a:t>
            </a:r>
            <a:r>
              <a:rPr lang="es-ES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" name="Imagen 1" descr="Sc45213072209571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2794000" cy="16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7696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Indirect exchange in ionic solids: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superexchange</a:t>
            </a:r>
            <a:endParaRPr lang="en-US" sz="2800" b="1" dirty="0" smtClean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34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Superexchange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second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order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process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derived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second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order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perturbation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theory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52600" y="210133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involved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>
                <a:solidFill>
                  <a:schemeClr val="bg1"/>
                </a:solidFill>
              </a:rPr>
              <a:t>: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152400" y="2782669"/>
            <a:ext cx="4267200" cy="2712661"/>
            <a:chOff x="152400" y="2782669"/>
            <a:chExt cx="4267200" cy="2712661"/>
          </a:xfrm>
        </p:grpSpPr>
        <p:sp>
          <p:nvSpPr>
            <p:cNvPr id="13" name="CuadroTexto 12"/>
            <p:cNvSpPr txBox="1"/>
            <p:nvPr/>
          </p:nvSpPr>
          <p:spPr>
            <a:xfrm>
              <a:off x="152400" y="2782669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Directly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proportional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square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matrix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element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transition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6401" y="3858601"/>
              <a:ext cx="319197" cy="359997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152400" y="4572000"/>
              <a:ext cx="426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Related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width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conduction</a:t>
              </a:r>
              <a:r>
                <a:rPr lang="es-ES" b="1" dirty="0" smtClean="0">
                  <a:solidFill>
                    <a:schemeClr val="bg1"/>
                  </a:solidFill>
                </a:rPr>
                <a:t> band in a simple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tight-binding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approach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4724400" y="2782669"/>
            <a:ext cx="4267200" cy="2158663"/>
            <a:chOff x="4724400" y="2782669"/>
            <a:chExt cx="4267200" cy="2158663"/>
          </a:xfrm>
        </p:grpSpPr>
        <p:sp>
          <p:nvSpPr>
            <p:cNvPr id="10" name="CuadroTexto 9"/>
            <p:cNvSpPr txBox="1"/>
            <p:nvPr/>
          </p:nvSpPr>
          <p:spPr>
            <a:xfrm>
              <a:off x="4724400" y="2782669"/>
              <a:ext cx="426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Inversely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proportional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cost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making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transition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724400" y="45720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Related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Coulomb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3886200"/>
              <a:ext cx="431138" cy="360000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5943600"/>
            <a:ext cx="12272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80777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Exchange interactions</a:t>
            </a:r>
            <a:endParaRPr lang="en-US" sz="2800" b="1" dirty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9100" y="990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If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relativistic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effects</a:t>
            </a:r>
            <a:r>
              <a:rPr lang="es-ES" b="1" dirty="0" smtClean="0">
                <a:solidFill>
                  <a:schemeClr val="bg1"/>
                </a:solidFill>
              </a:rPr>
              <a:t> are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considered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electric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particles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does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not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depend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their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spins</a:t>
            </a:r>
            <a:endParaRPr lang="es-ES" b="1" dirty="0">
              <a:solidFill>
                <a:srgbClr val="FFFF00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419100" y="1600200"/>
            <a:ext cx="8305800" cy="1066800"/>
            <a:chOff x="419100" y="1600200"/>
            <a:chExt cx="8305800" cy="1066800"/>
          </a:xfrm>
        </p:grpSpPr>
        <p:sp>
          <p:nvSpPr>
            <p:cNvPr id="7" name="CuadroTexto 6"/>
            <p:cNvSpPr txBox="1"/>
            <p:nvPr/>
          </p:nvSpPr>
          <p:spPr>
            <a:xfrm>
              <a:off x="419100" y="2020669"/>
              <a:ext cx="830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absence</a:t>
              </a:r>
              <a:r>
                <a:rPr lang="es-ES" b="1" dirty="0" smtClean="0">
                  <a:solidFill>
                    <a:schemeClr val="bg1"/>
                  </a:solidFill>
                </a:rPr>
                <a:t> of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magnetic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field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>
                  <a:solidFill>
                    <a:srgbClr val="FFFF00"/>
                  </a:solidFill>
                </a:rPr>
                <a:t>t</a:t>
              </a:r>
              <a:r>
                <a:rPr lang="es-ES" b="1" dirty="0" err="1" smtClean="0">
                  <a:solidFill>
                    <a:srgbClr val="FFFF00"/>
                  </a:solidFill>
                </a:rPr>
                <a:t>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Hamiltonian</a:t>
              </a:r>
              <a:r>
                <a:rPr lang="es-ES" b="1" dirty="0" smtClean="0">
                  <a:solidFill>
                    <a:srgbClr val="FFFF00"/>
                  </a:solidFill>
                </a:rPr>
                <a:t> of a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system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particles</a:t>
              </a:r>
              <a:r>
                <a:rPr lang="es-ES" b="1" dirty="0" smtClean="0">
                  <a:solidFill>
                    <a:srgbClr val="FFFF00"/>
                  </a:solidFill>
                </a:rPr>
                <a:t> in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electric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interaction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does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not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contain</a:t>
              </a:r>
              <a:r>
                <a:rPr lang="es-ES" b="1" dirty="0" smtClean="0">
                  <a:solidFill>
                    <a:srgbClr val="FFFF00"/>
                  </a:solidFill>
                </a:rPr>
                <a:t> spin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operators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319354" y="1762848"/>
              <a:ext cx="505291" cy="179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47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7696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Indirect exchange in ionic solids: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superexchange</a:t>
            </a:r>
            <a:endParaRPr lang="en-US" sz="2800" b="1" dirty="0" smtClean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3400" y="1143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exchange</a:t>
            </a:r>
            <a:r>
              <a:rPr lang="es-ES" b="1" dirty="0" smtClean="0">
                <a:solidFill>
                  <a:schemeClr val="bg1"/>
                </a:solidFill>
              </a:rPr>
              <a:t> integral </a:t>
            </a:r>
            <a:r>
              <a:rPr lang="es-ES" b="1" dirty="0" err="1" smtClean="0">
                <a:solidFill>
                  <a:schemeClr val="bg1"/>
                </a:solidFill>
              </a:rPr>
              <a:t>consists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parts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152400" y="2133600"/>
            <a:ext cx="4267200" cy="1440597"/>
            <a:chOff x="152400" y="2782669"/>
            <a:chExt cx="4267200" cy="1440597"/>
          </a:xfrm>
        </p:grpSpPr>
        <p:sp>
          <p:nvSpPr>
            <p:cNvPr id="13" name="CuadroTexto 12"/>
            <p:cNvSpPr txBox="1"/>
            <p:nvPr/>
          </p:nvSpPr>
          <p:spPr>
            <a:xfrm>
              <a:off x="152400" y="2782669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Potential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exchange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term</a:t>
              </a:r>
              <a:endParaRPr lang="es-ES" b="1" dirty="0" smtClean="0">
                <a:solidFill>
                  <a:srgbClr val="00CCFF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52400" y="3392269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chemeClr val="bg1"/>
                  </a:solidFill>
                </a:rPr>
                <a:t>Represents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electron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repulsion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es-ES" sz="1600" b="1" dirty="0" err="1" smtClean="0">
                  <a:solidFill>
                    <a:schemeClr val="bg1"/>
                  </a:solidFill>
                </a:rPr>
                <a:t>Favours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ferromagnetic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state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Small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when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are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well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separated</a:t>
              </a:r>
              <a:endParaRPr lang="es-ES" sz="16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4724400" y="2133600"/>
            <a:ext cx="4267200" cy="1944707"/>
            <a:chOff x="4724400" y="2782669"/>
            <a:chExt cx="4267200" cy="1944707"/>
          </a:xfrm>
        </p:grpSpPr>
        <p:sp>
          <p:nvSpPr>
            <p:cNvPr id="10" name="CuadroTexto 9"/>
            <p:cNvSpPr txBox="1"/>
            <p:nvPr/>
          </p:nvSpPr>
          <p:spPr>
            <a:xfrm>
              <a:off x="4724400" y="2782669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Kinetic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exchange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term</a:t>
              </a:r>
              <a:endParaRPr lang="es-ES" b="1" dirty="0" smtClean="0">
                <a:solidFill>
                  <a:srgbClr val="00CCFF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724400" y="3403937"/>
              <a:ext cx="4267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chemeClr val="bg1"/>
                  </a:solidFill>
                </a:rPr>
                <a:t>Favours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delocalization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electrons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es-ES" sz="1600" b="1" dirty="0" err="1" smtClean="0">
                  <a:solidFill>
                    <a:schemeClr val="bg1"/>
                  </a:solidFill>
                </a:rPr>
                <a:t>Dominates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when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are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well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separated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es-ES" sz="1600" b="1" dirty="0" err="1" smtClean="0">
                  <a:solidFill>
                    <a:schemeClr val="bg1"/>
                  </a:solidFill>
                </a:rPr>
                <a:t>Strongly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dependent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upon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angle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M-O-M bond.</a:t>
              </a:r>
            </a:p>
          </p:txBody>
        </p:sp>
      </p:grpSp>
      <p:pic>
        <p:nvPicPr>
          <p:cNvPr id="14" name="Imagen 13" descr="Sc45213072209571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2696862" cy="11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5638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Indirect exchange in metals: RKKY interaction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334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</a:t>
            </a:r>
            <a:r>
              <a:rPr lang="es-ES" b="1" dirty="0" err="1" smtClean="0">
                <a:solidFill>
                  <a:schemeClr val="bg1"/>
                </a:solidFill>
              </a:rPr>
              <a:t>metals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exchange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ions</a:t>
            </a:r>
            <a:r>
              <a:rPr lang="es-ES" b="1" dirty="0" smtClean="0">
                <a:solidFill>
                  <a:schemeClr val="bg1"/>
                </a:solidFill>
              </a:rPr>
              <a:t> can be </a:t>
            </a:r>
            <a:r>
              <a:rPr lang="es-ES" b="1" dirty="0" err="1" smtClean="0">
                <a:solidFill>
                  <a:schemeClr val="bg1"/>
                </a:solidFill>
              </a:rPr>
              <a:t>mediated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conduction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33400" y="2173069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 err="1" smtClean="0">
                <a:solidFill>
                  <a:schemeClr val="bg1"/>
                </a:solidFill>
              </a:rPr>
              <a:t>localized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moment</a:t>
            </a:r>
            <a:r>
              <a:rPr lang="es-ES" b="1" dirty="0" smtClean="0">
                <a:solidFill>
                  <a:schemeClr val="bg1"/>
                </a:solidFill>
              </a:rPr>
              <a:t> spin </a:t>
            </a:r>
            <a:r>
              <a:rPr lang="es-ES" b="1" dirty="0" err="1" smtClean="0">
                <a:solidFill>
                  <a:schemeClr val="bg1"/>
                </a:solidFill>
              </a:rPr>
              <a:t>polarizes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conduction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09600" y="411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indirect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because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does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involve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direct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coupling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moments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533400" y="3203138"/>
            <a:ext cx="8153400" cy="646331"/>
            <a:chOff x="533400" y="3203138"/>
            <a:chExt cx="8153400" cy="646331"/>
          </a:xfrm>
        </p:grpSpPr>
        <p:sp>
          <p:nvSpPr>
            <p:cNvPr id="12" name="CuadroTexto 11"/>
            <p:cNvSpPr txBox="1"/>
            <p:nvPr/>
          </p:nvSpPr>
          <p:spPr>
            <a:xfrm>
              <a:off x="533400" y="3203138"/>
              <a:ext cx="815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polarization</a:t>
              </a:r>
              <a:r>
                <a:rPr lang="es-ES" b="1" dirty="0" smtClean="0">
                  <a:solidFill>
                    <a:schemeClr val="bg1"/>
                  </a:solidFill>
                </a:rPr>
                <a:t>,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turn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couples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neighbouring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localized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magnetic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moment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distance</a:t>
              </a:r>
              <a:r>
                <a:rPr lang="es-ES" b="1" dirty="0" smtClean="0">
                  <a:solidFill>
                    <a:schemeClr val="bg1"/>
                  </a:solidFill>
                </a:rPr>
                <a:t>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away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3558000"/>
              <a:ext cx="323077" cy="252000"/>
            </a:xfrm>
            <a:prstGeom prst="rect">
              <a:avLst/>
            </a:prstGeom>
          </p:spPr>
        </p:pic>
      </p:grpSp>
      <p:grpSp>
        <p:nvGrpSpPr>
          <p:cNvPr id="9" name="Agrupar 8"/>
          <p:cNvGrpSpPr/>
          <p:nvPr/>
        </p:nvGrpSpPr>
        <p:grpSpPr>
          <a:xfrm>
            <a:off x="152400" y="5029200"/>
            <a:ext cx="4267200" cy="1558200"/>
            <a:chOff x="152400" y="5029200"/>
            <a:chExt cx="4267200" cy="15582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5867400"/>
              <a:ext cx="2692800" cy="720000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152400" y="5029200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Ruderman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Kittel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Kasuya</a:t>
              </a:r>
              <a:r>
                <a:rPr lang="es-ES" b="1" dirty="0" smtClean="0">
                  <a:solidFill>
                    <a:srgbClr val="FFFF00"/>
                  </a:solidFill>
                </a:rPr>
                <a:t> and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Yoshida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interaction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4876800" y="5105400"/>
            <a:ext cx="3886200" cy="1754327"/>
            <a:chOff x="4876800" y="5105400"/>
            <a:chExt cx="3886200" cy="1754327"/>
          </a:xfrm>
        </p:grpSpPr>
        <p:sp>
          <p:nvSpPr>
            <p:cNvPr id="4" name="CuadroTexto 3"/>
            <p:cNvSpPr txBox="1"/>
            <p:nvPr/>
          </p:nvSpPr>
          <p:spPr>
            <a:xfrm>
              <a:off x="4876800" y="5105400"/>
              <a:ext cx="3886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interaction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is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long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range</a:t>
              </a:r>
              <a:endParaRPr lang="es-ES" b="1" dirty="0" smtClean="0">
                <a:solidFill>
                  <a:srgbClr val="00CCFF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" b="1" dirty="0" err="1" smtClean="0">
                  <a:solidFill>
                    <a:srgbClr val="00CCFF"/>
                  </a:solidFill>
                </a:rPr>
                <a:t>It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might</a:t>
              </a:r>
              <a:r>
                <a:rPr lang="es-ES" b="1" dirty="0" smtClean="0">
                  <a:solidFill>
                    <a:srgbClr val="00CCFF"/>
                  </a:solidFill>
                </a:rPr>
                <a:t> be ferro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or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antiferro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depending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on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distance</a:t>
              </a:r>
              <a:endParaRPr lang="es-ES" b="1" dirty="0" smtClean="0">
                <a:solidFill>
                  <a:srgbClr val="00CCFF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" b="1" dirty="0" err="1" smtClean="0">
                  <a:solidFill>
                    <a:srgbClr val="00CCFF"/>
                  </a:solidFill>
                </a:rPr>
                <a:t>Oscillatory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coupling</a:t>
              </a:r>
              <a:r>
                <a:rPr lang="es-ES" b="1" dirty="0" smtClean="0">
                  <a:solidFill>
                    <a:srgbClr val="00CCFF"/>
                  </a:solidFill>
                </a:rPr>
                <a:t>,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with</a:t>
              </a:r>
              <a:r>
                <a:rPr lang="es-ES" b="1" dirty="0" smtClean="0">
                  <a:solidFill>
                    <a:srgbClr val="00CCFF"/>
                  </a:solidFill>
                </a:rPr>
                <a:t> wave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length</a:t>
              </a:r>
              <a:r>
                <a:rPr lang="es-ES" b="1" dirty="0" smtClean="0">
                  <a:solidFill>
                    <a:srgbClr val="00CCFF"/>
                  </a:solidFill>
                </a:rPr>
                <a:t>       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because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sharpness</a:t>
              </a:r>
              <a:r>
                <a:rPr lang="es-ES" b="1" dirty="0" smtClean="0">
                  <a:solidFill>
                    <a:srgbClr val="00CCFF"/>
                  </a:solidFill>
                </a:rPr>
                <a:t>           		of Fermi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surface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03" y="6277801"/>
              <a:ext cx="281611" cy="503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942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56388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Double exchange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334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 err="1" smtClean="0">
                <a:solidFill>
                  <a:schemeClr val="bg1"/>
                </a:solidFill>
              </a:rPr>
              <a:t>ferromagnetic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exchange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which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occurs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because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magnetic</a:t>
            </a:r>
            <a:r>
              <a:rPr lang="es-ES" b="1" dirty="0" smtClean="0">
                <a:solidFill>
                  <a:schemeClr val="bg1"/>
                </a:solidFill>
              </a:rPr>
              <a:t> ion can show </a:t>
            </a:r>
            <a:r>
              <a:rPr lang="es-ES" b="1" dirty="0" err="1" smtClean="0">
                <a:solidFill>
                  <a:srgbClr val="FFFF00"/>
                </a:solidFill>
              </a:rPr>
              <a:t>mixed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valency</a:t>
            </a:r>
            <a:r>
              <a:rPr lang="es-ES" b="1" dirty="0" smtClean="0">
                <a:solidFill>
                  <a:schemeClr val="bg1"/>
                </a:solidFill>
              </a:rPr>
              <a:t>, i.e.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can </a:t>
            </a:r>
            <a:r>
              <a:rPr lang="es-ES" b="1" dirty="0" err="1" smtClean="0">
                <a:solidFill>
                  <a:schemeClr val="bg1"/>
                </a:solidFill>
              </a:rPr>
              <a:t>exist</a:t>
            </a:r>
            <a:r>
              <a:rPr lang="es-ES" b="1" dirty="0" smtClean="0">
                <a:solidFill>
                  <a:schemeClr val="bg1"/>
                </a:solidFill>
              </a:rPr>
              <a:t> in more </a:t>
            </a:r>
            <a:r>
              <a:rPr lang="es-ES" b="1" dirty="0" err="1" smtClean="0">
                <a:solidFill>
                  <a:schemeClr val="bg1"/>
                </a:solidFill>
              </a:rPr>
              <a:t>than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oxidation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33400" y="17920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Examples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b="1" dirty="0" err="1" smtClean="0">
                <a:solidFill>
                  <a:schemeClr val="bg1"/>
                </a:solidFill>
              </a:rPr>
              <a:t>compounds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containing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Mn ion </a:t>
            </a:r>
            <a:r>
              <a:rPr lang="es-ES" b="1" dirty="0" err="1" smtClean="0">
                <a:solidFill>
                  <a:schemeClr val="bg1"/>
                </a:solidFill>
              </a:rPr>
              <a:t>which</a:t>
            </a:r>
            <a:r>
              <a:rPr lang="es-ES" b="1" dirty="0" smtClean="0">
                <a:solidFill>
                  <a:schemeClr val="bg1"/>
                </a:solidFill>
              </a:rPr>
              <a:t> can </a:t>
            </a:r>
            <a:r>
              <a:rPr lang="es-ES" b="1" dirty="0" err="1" smtClean="0">
                <a:solidFill>
                  <a:schemeClr val="bg1"/>
                </a:solidFill>
              </a:rPr>
              <a:t>exist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oxidation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3 </a:t>
            </a:r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 4 (Mn</a:t>
            </a:r>
            <a:r>
              <a:rPr lang="es-ES" b="1" baseline="30000" dirty="0" smtClean="0">
                <a:solidFill>
                  <a:schemeClr val="bg1"/>
                </a:solidFill>
              </a:rPr>
              <a:t>3+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 Mn</a:t>
            </a:r>
            <a:r>
              <a:rPr lang="es-ES" b="1" baseline="30000" dirty="0" smtClean="0">
                <a:solidFill>
                  <a:schemeClr val="bg1"/>
                </a:solidFill>
              </a:rPr>
              <a:t>4+</a:t>
            </a:r>
            <a:r>
              <a:rPr lang="es-ES" b="1" dirty="0" smtClean="0">
                <a:solidFill>
                  <a:schemeClr val="bg1"/>
                </a:solidFill>
              </a:rPr>
              <a:t>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3400" y="2667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CCFF"/>
                </a:solidFill>
              </a:rPr>
              <a:t>La</a:t>
            </a:r>
            <a:r>
              <a:rPr lang="es-ES" b="1" baseline="-25000" dirty="0" smtClean="0">
                <a:solidFill>
                  <a:srgbClr val="00CCFF"/>
                </a:solidFill>
              </a:rPr>
              <a:t>1-x</a:t>
            </a:r>
            <a:r>
              <a:rPr lang="es-ES" b="1" dirty="0" smtClean="0">
                <a:solidFill>
                  <a:srgbClr val="00CCFF"/>
                </a:solidFill>
              </a:rPr>
              <a:t>Sr</a:t>
            </a:r>
            <a:r>
              <a:rPr lang="es-ES" b="1" baseline="-25000" dirty="0" smtClean="0">
                <a:solidFill>
                  <a:srgbClr val="00CCFF"/>
                </a:solidFill>
              </a:rPr>
              <a:t>x</a:t>
            </a:r>
            <a:r>
              <a:rPr lang="es-ES" b="1" dirty="0" smtClean="0">
                <a:solidFill>
                  <a:srgbClr val="00CCFF"/>
                </a:solidFill>
              </a:rPr>
              <a:t>MnO</a:t>
            </a:r>
            <a:r>
              <a:rPr lang="es-ES" b="1" baseline="-25000" dirty="0" smtClean="0">
                <a:solidFill>
                  <a:srgbClr val="00CCFF"/>
                </a:solidFill>
              </a:rPr>
              <a:t>3</a:t>
            </a:r>
            <a:endParaRPr lang="es-ES" b="1" baseline="-25000" dirty="0">
              <a:solidFill>
                <a:srgbClr val="00CCFF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1143000" y="3429000"/>
            <a:ext cx="7162800" cy="1055132"/>
            <a:chOff x="1143000" y="4191000"/>
            <a:chExt cx="7162800" cy="1055132"/>
          </a:xfrm>
        </p:grpSpPr>
        <p:grpSp>
          <p:nvGrpSpPr>
            <p:cNvPr id="6" name="Agrupar 5"/>
            <p:cNvGrpSpPr/>
            <p:nvPr/>
          </p:nvGrpSpPr>
          <p:grpSpPr>
            <a:xfrm>
              <a:off x="1219200" y="4191000"/>
              <a:ext cx="6705600" cy="369332"/>
              <a:chOff x="1219200" y="4191000"/>
              <a:chExt cx="6705600" cy="369332"/>
            </a:xfrm>
          </p:grpSpPr>
          <p:sp>
            <p:nvSpPr>
              <p:cNvPr id="5" name="CuadroTexto 4"/>
              <p:cNvSpPr txBox="1"/>
              <p:nvPr/>
            </p:nvSpPr>
            <p:spPr>
              <a:xfrm>
                <a:off x="1219200" y="4191000"/>
                <a:ext cx="670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bg1"/>
                    </a:solidFill>
                  </a:rPr>
                  <a:t>Sr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divalent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(Sr</a:t>
                </a:r>
                <a:r>
                  <a:rPr lang="es-ES" b="1" baseline="30000" dirty="0" smtClean="0">
                    <a:solidFill>
                      <a:schemeClr val="bg1"/>
                    </a:solidFill>
                  </a:rPr>
                  <a:t>+2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)         a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fraction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x of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Mn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ions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are Mn</a:t>
                </a:r>
                <a:r>
                  <a:rPr lang="es-ES" b="1" baseline="30000" dirty="0" smtClean="0">
                    <a:solidFill>
                      <a:schemeClr val="bg1"/>
                    </a:solidFill>
                  </a:rPr>
                  <a:t>4+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9000" y="4315804"/>
                <a:ext cx="505291" cy="179996"/>
              </a:xfrm>
              <a:prstGeom prst="rect">
                <a:avLst/>
              </a:prstGeom>
            </p:spPr>
          </p:pic>
        </p:grpSp>
        <p:grpSp>
          <p:nvGrpSpPr>
            <p:cNvPr id="10" name="Agrupar 9"/>
            <p:cNvGrpSpPr/>
            <p:nvPr/>
          </p:nvGrpSpPr>
          <p:grpSpPr>
            <a:xfrm>
              <a:off x="1143000" y="4876800"/>
              <a:ext cx="7162800" cy="369332"/>
              <a:chOff x="914400" y="4876800"/>
              <a:chExt cx="7162800" cy="369332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914400" y="4876800"/>
                <a:ext cx="7162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bg1"/>
                    </a:solidFill>
                  </a:rPr>
                  <a:t>La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trivalent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(La</a:t>
                </a:r>
                <a:r>
                  <a:rPr lang="es-ES" b="1" baseline="30000" dirty="0" smtClean="0">
                    <a:solidFill>
                      <a:schemeClr val="bg1"/>
                    </a:solidFill>
                  </a:rPr>
                  <a:t>+3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)         a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fraction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(1-x) of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Mn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ions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are Mn</a:t>
                </a:r>
                <a:r>
                  <a:rPr lang="es-ES" b="1" baseline="30000" dirty="0">
                    <a:solidFill>
                      <a:schemeClr val="bg1"/>
                    </a:solidFill>
                  </a:rPr>
                  <a:t>3</a:t>
                </a:r>
                <a:r>
                  <a:rPr lang="es-ES" b="1" baseline="30000" dirty="0" smtClean="0">
                    <a:solidFill>
                      <a:schemeClr val="bg1"/>
                    </a:solidFill>
                  </a:rPr>
                  <a:t>+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8509" y="5001604"/>
                <a:ext cx="505291" cy="179996"/>
              </a:xfrm>
              <a:prstGeom prst="rect">
                <a:avLst/>
              </a:prstGeom>
            </p:spPr>
          </p:pic>
        </p:grpSp>
      </p:grpSp>
      <p:sp>
        <p:nvSpPr>
          <p:cNvPr id="23" name="CuadroTexto 22"/>
          <p:cNvSpPr txBox="1"/>
          <p:nvPr/>
        </p:nvSpPr>
        <p:spPr>
          <a:xfrm>
            <a:off x="533400" y="4876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members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series are </a:t>
            </a:r>
            <a:r>
              <a:rPr lang="es-ES" b="1" dirty="0" err="1" smtClean="0">
                <a:solidFill>
                  <a:schemeClr val="bg1"/>
                </a:solidFill>
              </a:rPr>
              <a:t>both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antiferromagnetic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insulators</a:t>
            </a:r>
            <a:r>
              <a:rPr lang="es-ES" b="1" dirty="0" smtClean="0">
                <a:solidFill>
                  <a:schemeClr val="bg1"/>
                </a:solidFill>
              </a:rPr>
              <a:t> (as </a:t>
            </a:r>
            <a:r>
              <a:rPr lang="es-ES" b="1" dirty="0" err="1" smtClean="0">
                <a:solidFill>
                  <a:schemeClr val="bg1"/>
                </a:solidFill>
              </a:rPr>
              <a:t>expected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</a:t>
            </a:r>
            <a:r>
              <a:rPr lang="es-ES" b="1" dirty="0" smtClean="0">
                <a:solidFill>
                  <a:schemeClr val="bg1"/>
                </a:solidFill>
              </a:rPr>
              <a:t> oxide material in </a:t>
            </a:r>
            <a:r>
              <a:rPr lang="es-ES" b="1" dirty="0" err="1" smtClean="0">
                <a:solidFill>
                  <a:schemeClr val="bg1"/>
                </a:solidFill>
              </a:rPr>
              <a:t>which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magnetism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mediated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superexchange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through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oxygen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04800" y="59436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When</a:t>
            </a:r>
            <a:r>
              <a:rPr lang="es-ES" b="1" dirty="0" smtClean="0">
                <a:solidFill>
                  <a:schemeClr val="bg1"/>
                </a:solidFill>
              </a:rPr>
              <a:t> LaMnO</a:t>
            </a:r>
            <a:r>
              <a:rPr lang="es-ES" b="1" baseline="-25000" dirty="0" smtClean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doped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Sr up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x = 0.175,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Jahn-Teller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distortion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vanishes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becomes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ferromagnetic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a Curie </a:t>
            </a:r>
            <a:r>
              <a:rPr lang="es-ES" b="1" dirty="0" err="1" smtClean="0">
                <a:solidFill>
                  <a:schemeClr val="bg1"/>
                </a:solidFill>
              </a:rPr>
              <a:t>temperature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around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room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temperature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below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which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metallic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56388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Double exchange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33400" y="5244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 err="1" smtClean="0">
                <a:solidFill>
                  <a:schemeClr val="bg1"/>
                </a:solidFill>
              </a:rPr>
              <a:t>ferromagnetic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exchange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which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occurs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because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magnetic</a:t>
            </a:r>
            <a:r>
              <a:rPr lang="es-ES" b="1" dirty="0" smtClean="0">
                <a:solidFill>
                  <a:schemeClr val="bg1"/>
                </a:solidFill>
              </a:rPr>
              <a:t> ion can show </a:t>
            </a:r>
            <a:r>
              <a:rPr lang="es-ES" b="1" dirty="0" err="1" smtClean="0">
                <a:solidFill>
                  <a:srgbClr val="FFFF00"/>
                </a:solidFill>
              </a:rPr>
              <a:t>mixed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valency</a:t>
            </a:r>
            <a:r>
              <a:rPr lang="es-ES" b="1" dirty="0" smtClean="0">
                <a:solidFill>
                  <a:schemeClr val="bg1"/>
                </a:solidFill>
              </a:rPr>
              <a:t>, i.e.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can </a:t>
            </a:r>
            <a:r>
              <a:rPr lang="es-ES" b="1" dirty="0" err="1" smtClean="0">
                <a:solidFill>
                  <a:schemeClr val="bg1"/>
                </a:solidFill>
              </a:rPr>
              <a:t>exist</a:t>
            </a:r>
            <a:r>
              <a:rPr lang="es-ES" b="1" dirty="0" smtClean="0">
                <a:solidFill>
                  <a:schemeClr val="bg1"/>
                </a:solidFill>
              </a:rPr>
              <a:t> in more </a:t>
            </a:r>
            <a:r>
              <a:rPr lang="es-ES" b="1" dirty="0" err="1" smtClean="0">
                <a:solidFill>
                  <a:schemeClr val="bg1"/>
                </a:solidFill>
              </a:rPr>
              <a:t>than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oxidation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3400" y="1447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CCFF"/>
                </a:solidFill>
              </a:rPr>
              <a:t>La</a:t>
            </a:r>
            <a:r>
              <a:rPr lang="es-ES" b="1" baseline="-25000" dirty="0" smtClean="0">
                <a:solidFill>
                  <a:srgbClr val="00CCFF"/>
                </a:solidFill>
              </a:rPr>
              <a:t>1-x</a:t>
            </a:r>
            <a:r>
              <a:rPr lang="es-ES" b="1" dirty="0" smtClean="0">
                <a:solidFill>
                  <a:srgbClr val="00CCFF"/>
                </a:solidFill>
              </a:rPr>
              <a:t>Sr</a:t>
            </a:r>
            <a:r>
              <a:rPr lang="es-ES" b="1" baseline="-25000" dirty="0" smtClean="0">
                <a:solidFill>
                  <a:srgbClr val="00CCFF"/>
                </a:solidFill>
              </a:rPr>
              <a:t>x</a:t>
            </a:r>
            <a:r>
              <a:rPr lang="es-ES" b="1" dirty="0" smtClean="0">
                <a:solidFill>
                  <a:srgbClr val="00CCFF"/>
                </a:solidFill>
              </a:rPr>
              <a:t>MnO</a:t>
            </a:r>
            <a:r>
              <a:rPr lang="es-ES" b="1" baseline="-25000" dirty="0" smtClean="0">
                <a:solidFill>
                  <a:srgbClr val="00CCFF"/>
                </a:solidFill>
              </a:rPr>
              <a:t>3</a:t>
            </a:r>
            <a:endParaRPr lang="es-ES" b="1" baseline="-25000" dirty="0">
              <a:solidFill>
                <a:srgbClr val="00CC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2851150" cy="46799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10000" y="18288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es-ES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</a:t>
            </a:r>
            <a:r>
              <a:rPr lang="es-ES" b="1" dirty="0" smtClean="0">
                <a:solidFill>
                  <a:schemeClr val="bg1"/>
                </a:solidFill>
              </a:rPr>
              <a:t> of a Mn</a:t>
            </a:r>
            <a:r>
              <a:rPr lang="es-ES" b="1" baseline="30000" dirty="0" smtClean="0">
                <a:solidFill>
                  <a:schemeClr val="bg1"/>
                </a:solidFill>
              </a:rPr>
              <a:t>3+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ion can hop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neighboring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if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vacancy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same</a:t>
            </a:r>
            <a:r>
              <a:rPr lang="es-ES" b="1" dirty="0" smtClean="0">
                <a:solidFill>
                  <a:schemeClr val="bg1"/>
                </a:solidFill>
              </a:rPr>
              <a:t> spin</a:t>
            </a:r>
          </a:p>
          <a:p>
            <a:pPr algn="ctr"/>
            <a:r>
              <a:rPr lang="es-ES" b="1" dirty="0" smtClean="0">
                <a:solidFill>
                  <a:srgbClr val="FF6600"/>
                </a:solidFill>
              </a:rPr>
              <a:t>(</a:t>
            </a:r>
            <a:r>
              <a:rPr lang="es-ES" b="1" dirty="0" err="1" smtClean="0">
                <a:solidFill>
                  <a:srgbClr val="FF6600"/>
                </a:solidFill>
              </a:rPr>
              <a:t>hopping</a:t>
            </a:r>
            <a:r>
              <a:rPr lang="es-ES" b="1" dirty="0" smtClean="0">
                <a:solidFill>
                  <a:srgbClr val="FF6600"/>
                </a:solidFill>
              </a:rPr>
              <a:t> </a:t>
            </a:r>
            <a:r>
              <a:rPr lang="es-ES" b="1" dirty="0" err="1" smtClean="0">
                <a:solidFill>
                  <a:srgbClr val="FF6600"/>
                </a:solidFill>
              </a:rPr>
              <a:t>proceeds</a:t>
            </a:r>
            <a:r>
              <a:rPr lang="es-ES" b="1" dirty="0" smtClean="0">
                <a:solidFill>
                  <a:srgbClr val="FF6600"/>
                </a:solidFill>
              </a:rPr>
              <a:t> </a:t>
            </a:r>
            <a:r>
              <a:rPr lang="es-ES" b="1" dirty="0" err="1" smtClean="0">
                <a:solidFill>
                  <a:srgbClr val="FF6600"/>
                </a:solidFill>
              </a:rPr>
              <a:t>without</a:t>
            </a:r>
            <a:r>
              <a:rPr lang="es-ES" b="1" dirty="0" smtClean="0">
                <a:solidFill>
                  <a:srgbClr val="FF6600"/>
                </a:solidFill>
              </a:rPr>
              <a:t> spin </a:t>
            </a:r>
            <a:r>
              <a:rPr lang="es-ES" b="1" dirty="0" err="1" smtClean="0">
                <a:solidFill>
                  <a:srgbClr val="FF6600"/>
                </a:solidFill>
              </a:rPr>
              <a:t>flip</a:t>
            </a:r>
            <a:r>
              <a:rPr lang="es-ES" b="1" dirty="0" smtClean="0">
                <a:solidFill>
                  <a:srgbClr val="FF6600"/>
                </a:solidFill>
              </a:rPr>
              <a:t> of </a:t>
            </a:r>
            <a:r>
              <a:rPr lang="es-ES" b="1" dirty="0" err="1" smtClean="0">
                <a:solidFill>
                  <a:srgbClr val="FF6600"/>
                </a:solidFill>
              </a:rPr>
              <a:t>the</a:t>
            </a:r>
            <a:r>
              <a:rPr lang="es-ES" b="1" dirty="0" smtClean="0">
                <a:solidFill>
                  <a:srgbClr val="FF6600"/>
                </a:solidFill>
              </a:rPr>
              <a:t> </a:t>
            </a:r>
            <a:r>
              <a:rPr lang="es-ES" b="1" dirty="0" err="1" smtClean="0">
                <a:solidFill>
                  <a:srgbClr val="FF6600"/>
                </a:solidFill>
              </a:rPr>
              <a:t>hopping</a:t>
            </a:r>
            <a:r>
              <a:rPr lang="es-ES" b="1" dirty="0" smtClean="0">
                <a:solidFill>
                  <a:srgbClr val="FF6600"/>
                </a:solidFill>
              </a:rPr>
              <a:t> </a:t>
            </a:r>
            <a:r>
              <a:rPr lang="es-ES" b="1" dirty="0" err="1" smtClean="0">
                <a:solidFill>
                  <a:srgbClr val="FF6600"/>
                </a:solidFill>
              </a:rPr>
              <a:t>electron</a:t>
            </a:r>
            <a:r>
              <a:rPr lang="es-ES" b="1" dirty="0" smtClean="0">
                <a:solidFill>
                  <a:srgbClr val="FF6600"/>
                </a:solidFill>
              </a:rPr>
              <a:t>) 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848100" y="3373398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If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neighboring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a Mn</a:t>
            </a:r>
            <a:r>
              <a:rPr lang="es-ES" b="1" baseline="30000" dirty="0" smtClean="0">
                <a:solidFill>
                  <a:schemeClr val="bg1"/>
                </a:solidFill>
              </a:rPr>
              <a:t>4+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 (no </a:t>
            </a:r>
            <a:r>
              <a:rPr lang="es-ES" b="1" dirty="0" err="1" smtClean="0">
                <a:solidFill>
                  <a:schemeClr val="bg1"/>
                </a:solidFill>
              </a:rPr>
              <a:t>electrons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its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es-ES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shell</a:t>
            </a:r>
            <a:r>
              <a:rPr lang="es-ES" b="1" dirty="0" smtClean="0">
                <a:solidFill>
                  <a:schemeClr val="bg1"/>
                </a:solidFill>
              </a:rPr>
              <a:t>),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should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present</a:t>
            </a:r>
            <a:r>
              <a:rPr lang="es-ES" b="1" dirty="0" smtClean="0">
                <a:solidFill>
                  <a:schemeClr val="bg1"/>
                </a:solidFill>
              </a:rPr>
              <a:t> no </a:t>
            </a:r>
            <a:r>
              <a:rPr lang="es-ES" b="1" dirty="0" err="1" smtClean="0">
                <a:solidFill>
                  <a:schemeClr val="bg1"/>
                </a:solidFill>
              </a:rPr>
              <a:t>problem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848100" y="4308396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However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strong</a:t>
            </a:r>
            <a:r>
              <a:rPr lang="es-ES" b="1" dirty="0" smtClean="0">
                <a:solidFill>
                  <a:schemeClr val="bg1"/>
                </a:solidFill>
              </a:rPr>
              <a:t> single-center </a:t>
            </a:r>
            <a:r>
              <a:rPr lang="es-ES" b="1" dirty="0" err="1" smtClean="0">
                <a:solidFill>
                  <a:schemeClr val="bg1"/>
                </a:solidFill>
              </a:rPr>
              <a:t>exchange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es-ES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electron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es-ES" i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2g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level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which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wants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keep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aligned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848100" y="5679996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Ferromagnetic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alignement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neighboring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therefore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required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maintain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high</a:t>
            </a:r>
            <a:r>
              <a:rPr lang="es-ES" b="1" dirty="0" smtClean="0">
                <a:solidFill>
                  <a:schemeClr val="bg1"/>
                </a:solidFill>
              </a:rPr>
              <a:t>-spin </a:t>
            </a:r>
            <a:r>
              <a:rPr lang="es-ES" b="1" dirty="0" err="1" smtClean="0">
                <a:solidFill>
                  <a:schemeClr val="bg1"/>
                </a:solidFill>
              </a:rPr>
              <a:t>alignment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donating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receiving</a:t>
            </a:r>
            <a:r>
              <a:rPr lang="es-ES" b="1" dirty="0" smtClean="0">
                <a:solidFill>
                  <a:schemeClr val="bg1"/>
                </a:solidFill>
              </a:rPr>
              <a:t> ion</a:t>
            </a:r>
          </a:p>
        </p:txBody>
      </p:sp>
    </p:spTree>
    <p:extLst>
      <p:ext uri="{BB962C8B-B14F-4D97-AF65-F5344CB8AC3E}">
        <p14:creationId xmlns:p14="http://schemas.microsoft.com/office/powerpoint/2010/main" val="197092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56388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Pauli spin matrices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37401"/>
            <a:ext cx="2184477" cy="719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92602"/>
            <a:ext cx="1968468" cy="7199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371600"/>
            <a:ext cx="2112477" cy="7199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1371600"/>
            <a:ext cx="1824477" cy="719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069000"/>
            <a:ext cx="1968477" cy="7199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146" y="4404730"/>
            <a:ext cx="7963708" cy="756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6096000"/>
            <a:ext cx="4319465" cy="3959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6096000"/>
            <a:ext cx="1518652" cy="3959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71600" y="234383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Any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matrix</a:t>
            </a:r>
            <a:r>
              <a:rPr lang="es-ES" b="1" dirty="0" smtClean="0">
                <a:solidFill>
                  <a:schemeClr val="bg1"/>
                </a:solidFill>
              </a:rPr>
              <a:t> can be </a:t>
            </a:r>
            <a:r>
              <a:rPr lang="es-ES" b="1" dirty="0" err="1" smtClean="0">
                <a:solidFill>
                  <a:schemeClr val="bg1"/>
                </a:solidFill>
              </a:rPr>
              <a:t>written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terms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them</a:t>
            </a:r>
            <a:r>
              <a:rPr lang="es-ES" b="1" dirty="0" smtClean="0">
                <a:solidFill>
                  <a:schemeClr val="bg1"/>
                </a:solidFill>
              </a:rPr>
              <a:t> (</a:t>
            </a:r>
            <a:r>
              <a:rPr lang="es-ES" b="1" dirty="0" err="1" smtClean="0">
                <a:solidFill>
                  <a:schemeClr val="bg1"/>
                </a:solidFill>
              </a:rPr>
              <a:t>they</a:t>
            </a:r>
            <a:r>
              <a:rPr lang="es-ES" b="1" dirty="0" smtClean="0">
                <a:solidFill>
                  <a:schemeClr val="bg1"/>
                </a:solidFill>
              </a:rPr>
              <a:t> are a </a:t>
            </a:r>
            <a:r>
              <a:rPr lang="es-ES" b="1" dirty="0" err="1" smtClean="0">
                <a:solidFill>
                  <a:schemeClr val="bg1"/>
                </a:solidFill>
              </a:rPr>
              <a:t>basis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Hilbert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space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(2×2) matrices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8600" y="32120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Any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matrix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that</a:t>
            </a:r>
            <a:r>
              <a:rPr lang="es-ES" b="1" dirty="0" smtClean="0">
                <a:solidFill>
                  <a:srgbClr val="FFFFFF"/>
                </a:solidFill>
              </a:rPr>
              <a:t> can be </a:t>
            </a:r>
            <a:r>
              <a:rPr lang="es-ES" b="1" dirty="0" err="1" smtClean="0">
                <a:solidFill>
                  <a:srgbClr val="FFFFFF"/>
                </a:solidFill>
              </a:rPr>
              <a:t>written</a:t>
            </a:r>
            <a:r>
              <a:rPr lang="es-ES" b="1" dirty="0" smtClean="0">
                <a:solidFill>
                  <a:srgbClr val="FFFFFF"/>
                </a:solidFill>
              </a:rPr>
              <a:t> has </a:t>
            </a:r>
            <a:r>
              <a:rPr lang="es-ES" b="1" dirty="0" err="1" smtClean="0">
                <a:solidFill>
                  <a:srgbClr val="FFFFFF"/>
                </a:solidFill>
              </a:rPr>
              <a:t>four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numbers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it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47800" y="39740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It</a:t>
            </a:r>
            <a:r>
              <a:rPr lang="es-ES" b="1" dirty="0" smtClean="0">
                <a:solidFill>
                  <a:srgbClr val="FFFFFF"/>
                </a:solidFill>
              </a:rPr>
              <a:t> can be </a:t>
            </a:r>
            <a:r>
              <a:rPr lang="es-ES" b="1" dirty="0" err="1" smtClean="0">
                <a:solidFill>
                  <a:srgbClr val="FFFFFF"/>
                </a:solidFill>
              </a:rPr>
              <a:t>written</a:t>
            </a:r>
            <a:r>
              <a:rPr lang="es-ES" b="1" dirty="0" smtClean="0">
                <a:solidFill>
                  <a:srgbClr val="FFFFFF"/>
                </a:solidFill>
              </a:rPr>
              <a:t> as a linear </a:t>
            </a:r>
            <a:r>
              <a:rPr lang="es-ES" b="1" dirty="0" err="1" smtClean="0">
                <a:solidFill>
                  <a:srgbClr val="FFFFFF"/>
                </a:solidFill>
              </a:rPr>
              <a:t>combination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four</a:t>
            </a:r>
            <a:r>
              <a:rPr lang="es-ES" b="1" dirty="0" smtClean="0">
                <a:solidFill>
                  <a:srgbClr val="FFFFFF"/>
                </a:solidFill>
              </a:rPr>
              <a:t> matrices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6200" y="5410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One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special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way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doing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choose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Pauli spin matrices as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basis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342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</a:rPr>
              <a:t>Are </a:t>
            </a:r>
            <a:r>
              <a:rPr lang="es-ES" b="1" dirty="0" err="1" smtClean="0">
                <a:solidFill>
                  <a:srgbClr val="FFFFFF"/>
                </a:solidFill>
              </a:rPr>
              <a:t>complex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numbers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8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5532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Products of the Pauli spin matrices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815" y="2656201"/>
            <a:ext cx="3774185" cy="4679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806" y="3728400"/>
            <a:ext cx="3774194" cy="46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907" y="4795200"/>
            <a:ext cx="3774185" cy="4679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000" y="1177800"/>
            <a:ext cx="1296000" cy="54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219200"/>
            <a:ext cx="1144877" cy="5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177800"/>
            <a:ext cx="1296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553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Pauli spin matrices as components of a vector of matrices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822205"/>
            <a:ext cx="3089326" cy="539995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266700" y="2819400"/>
            <a:ext cx="8610600" cy="369332"/>
            <a:chOff x="228600" y="3733800"/>
            <a:chExt cx="8610600" cy="369332"/>
          </a:xfrm>
        </p:grpSpPr>
        <p:sp>
          <p:nvSpPr>
            <p:cNvPr id="5" name="CuadroTexto 4"/>
            <p:cNvSpPr txBox="1"/>
            <p:nvPr/>
          </p:nvSpPr>
          <p:spPr>
            <a:xfrm>
              <a:off x="228600" y="3733800"/>
              <a:ext cx="861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You</a:t>
              </a:r>
              <a:r>
                <a:rPr lang="es-ES" b="1" dirty="0" smtClean="0">
                  <a:solidFill>
                    <a:srgbClr val="FFFFFF"/>
                  </a:solidFill>
                </a:rPr>
                <a:t> can use        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different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coordinate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systems</a:t>
              </a:r>
              <a:r>
                <a:rPr lang="es-ES" b="1" dirty="0" smtClean="0">
                  <a:solidFill>
                    <a:srgbClr val="FFFFFF"/>
                  </a:solidFill>
                </a:rPr>
                <a:t> as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though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a vector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8715" y="3786604"/>
              <a:ext cx="359685" cy="251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68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553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Definition of the spin angular momentum operator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014" y="1981200"/>
            <a:ext cx="1163972" cy="72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09700" y="1295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We</a:t>
            </a:r>
            <a:r>
              <a:rPr lang="es-ES" b="1" dirty="0" smtClean="0">
                <a:solidFill>
                  <a:srgbClr val="FFFF00"/>
                </a:solidFill>
              </a:rPr>
              <a:t> define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spin angular </a:t>
            </a:r>
            <a:r>
              <a:rPr lang="es-ES" b="1" dirty="0" err="1" smtClean="0">
                <a:solidFill>
                  <a:srgbClr val="FFFF00"/>
                </a:solidFill>
              </a:rPr>
              <a:t>momentum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operator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by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09700" y="2983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, in </a:t>
            </a:r>
            <a:r>
              <a:rPr lang="es-ES" b="1" dirty="0" err="1" smtClean="0">
                <a:solidFill>
                  <a:schemeClr val="bg1"/>
                </a:solidFill>
              </a:rPr>
              <a:t>components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00" y="3831000"/>
            <a:ext cx="2232000" cy="72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240" y="3831000"/>
            <a:ext cx="2351520" cy="72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810000"/>
            <a:ext cx="2448000" cy="72000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1447800" y="5181600"/>
            <a:ext cx="6324600" cy="646331"/>
            <a:chOff x="1447800" y="5181600"/>
            <a:chExt cx="6324600" cy="646331"/>
          </a:xfrm>
        </p:grpSpPr>
        <p:sp>
          <p:nvSpPr>
            <p:cNvPr id="13" name="CuadroTexto 12"/>
            <p:cNvSpPr txBox="1"/>
            <p:nvPr/>
          </p:nvSpPr>
          <p:spPr>
            <a:xfrm>
              <a:off x="1447800" y="5181600"/>
              <a:ext cx="632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We</a:t>
              </a:r>
              <a:r>
                <a:rPr lang="es-ES" b="1" dirty="0" smtClean="0">
                  <a:solidFill>
                    <a:schemeClr val="bg1"/>
                  </a:solidFill>
                </a:rPr>
                <a:t> are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using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convention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angular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momentum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measured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units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3202" y="5562600"/>
              <a:ext cx="215997" cy="215997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/>
        </p:nvGrpSpPr>
        <p:grpSpPr>
          <a:xfrm>
            <a:off x="1295400" y="6172200"/>
            <a:ext cx="6553200" cy="369332"/>
            <a:chOff x="1371600" y="6172200"/>
            <a:chExt cx="6553200" cy="369332"/>
          </a:xfrm>
        </p:grpSpPr>
        <p:sp>
          <p:nvSpPr>
            <p:cNvPr id="15" name="CuadroTexto 14"/>
            <p:cNvSpPr txBox="1"/>
            <p:nvPr/>
          </p:nvSpPr>
          <p:spPr>
            <a:xfrm>
              <a:off x="1371600" y="6172200"/>
              <a:ext cx="64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angular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momentum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associated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27104" y="6172200"/>
              <a:ext cx="497696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295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65532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Definition of the spin angular momentum operator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014" y="1981200"/>
            <a:ext cx="1163972" cy="72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09700" y="1295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We</a:t>
            </a:r>
            <a:r>
              <a:rPr lang="es-ES" b="1" dirty="0" smtClean="0">
                <a:solidFill>
                  <a:srgbClr val="FFFF00"/>
                </a:solidFill>
              </a:rPr>
              <a:t> define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spin angular </a:t>
            </a:r>
            <a:r>
              <a:rPr lang="es-ES" b="1" dirty="0" err="1" smtClean="0">
                <a:solidFill>
                  <a:srgbClr val="FFFF00"/>
                </a:solidFill>
              </a:rPr>
              <a:t>momentum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operator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by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09700" y="2983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, in </a:t>
            </a:r>
            <a:r>
              <a:rPr lang="es-ES" b="1" dirty="0" err="1" smtClean="0">
                <a:solidFill>
                  <a:schemeClr val="bg1"/>
                </a:solidFill>
              </a:rPr>
              <a:t>components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00" y="3831000"/>
            <a:ext cx="2232000" cy="72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240" y="3831000"/>
            <a:ext cx="2351520" cy="72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810000"/>
            <a:ext cx="2448000" cy="72000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1409700" y="5029200"/>
            <a:ext cx="6324600" cy="369332"/>
            <a:chOff x="1409700" y="5029200"/>
            <a:chExt cx="6324600" cy="369332"/>
          </a:xfrm>
        </p:grpSpPr>
        <p:sp>
          <p:nvSpPr>
            <p:cNvPr id="18" name="CuadroTexto 17"/>
            <p:cNvSpPr txBox="1"/>
            <p:nvPr/>
          </p:nvSpPr>
          <p:spPr>
            <a:xfrm>
              <a:off x="1409700" y="5029200"/>
              <a:ext cx="632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Only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operator</a:t>
              </a:r>
              <a:r>
                <a:rPr lang="es-ES" b="1" dirty="0" smtClean="0">
                  <a:solidFill>
                    <a:schemeClr val="bg1"/>
                  </a:solidFill>
                </a:rPr>
                <a:t>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diagonal.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4400" y="5029200"/>
              <a:ext cx="335520" cy="360000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76200" y="5726668"/>
            <a:ext cx="8991600" cy="369332"/>
            <a:chOff x="152400" y="5715000"/>
            <a:chExt cx="8991600" cy="369332"/>
          </a:xfrm>
        </p:grpSpPr>
        <p:sp>
          <p:nvSpPr>
            <p:cNvPr id="6" name="CuadroTexto 5"/>
            <p:cNvSpPr txBox="1"/>
            <p:nvPr/>
          </p:nvSpPr>
          <p:spPr>
            <a:xfrm>
              <a:off x="152400" y="5715000"/>
              <a:ext cx="899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If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electron</a:t>
              </a:r>
              <a:r>
                <a:rPr lang="es-ES" b="1" dirty="0" smtClean="0">
                  <a:solidFill>
                    <a:srgbClr val="FFFFFF"/>
                  </a:solidFill>
                </a:rPr>
                <a:t> spin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points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along</a:t>
              </a:r>
              <a:r>
                <a:rPr lang="es-ES" b="1" dirty="0" smtClean="0">
                  <a:solidFill>
                    <a:srgbClr val="FFFFFF"/>
                  </a:solidFill>
                </a:rPr>
                <a:t>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representation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particularly</a:t>
              </a:r>
              <a:r>
                <a:rPr lang="es-ES" b="1" dirty="0" smtClean="0">
                  <a:solidFill>
                    <a:srgbClr val="FFFFFF"/>
                  </a:solidFill>
                </a:rPr>
                <a:t> simple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8600" y="5791200"/>
              <a:ext cx="276919" cy="215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69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0" y="5802"/>
            <a:ext cx="6553200" cy="954055"/>
            <a:chOff x="0" y="5802"/>
            <a:chExt cx="6553200" cy="954055"/>
          </a:xfrm>
        </p:grpSpPr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>
              <a:off x="0" y="5802"/>
              <a:ext cx="6553200" cy="954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389" tIns="45694" rIns="91389" bIns="45694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rgbClr val="FFFF00"/>
                  </a:solidFill>
                  <a:cs typeface="Arial" charset="0"/>
                  <a:sym typeface="Symbol" charset="0"/>
                </a:rPr>
                <a:t>Representation of the spin operator along     -direction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533400"/>
              <a:ext cx="461534" cy="359997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40" y="2383200"/>
            <a:ext cx="1847520" cy="72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40" y="4059600"/>
            <a:ext cx="1847520" cy="7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383200"/>
            <a:ext cx="1080831" cy="72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059600"/>
            <a:ext cx="1358522" cy="720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76200" y="1415534"/>
            <a:ext cx="2209800" cy="369332"/>
            <a:chOff x="762000" y="1447800"/>
            <a:chExt cx="2209800" cy="369332"/>
          </a:xfrm>
        </p:grpSpPr>
        <p:sp>
          <p:nvSpPr>
            <p:cNvPr id="11" name="CuadroTexto 10"/>
            <p:cNvSpPr txBox="1"/>
            <p:nvPr/>
          </p:nvSpPr>
          <p:spPr>
            <a:xfrm>
              <a:off x="762000" y="14478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Eigenstates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4600" y="1447800"/>
              <a:ext cx="335520" cy="360000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2895600" y="1371600"/>
            <a:ext cx="2324100" cy="369332"/>
            <a:chOff x="5295900" y="1371600"/>
            <a:chExt cx="2324100" cy="369332"/>
          </a:xfrm>
        </p:grpSpPr>
        <p:sp>
          <p:nvSpPr>
            <p:cNvPr id="7" name="CuadroTexto 6"/>
            <p:cNvSpPr txBox="1"/>
            <p:nvPr/>
          </p:nvSpPr>
          <p:spPr>
            <a:xfrm>
              <a:off x="5295900" y="1371600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Eigenvalues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600" y="1371600"/>
              <a:ext cx="335520" cy="360000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/>
        </p:nvGrpSpPr>
        <p:grpSpPr>
          <a:xfrm>
            <a:off x="4724400" y="2450812"/>
            <a:ext cx="2438400" cy="584776"/>
            <a:chOff x="5943600" y="2438400"/>
            <a:chExt cx="2438400" cy="584776"/>
          </a:xfrm>
        </p:grpSpPr>
        <p:sp>
          <p:nvSpPr>
            <p:cNvPr id="10" name="CuadroTexto 9"/>
            <p:cNvSpPr txBox="1"/>
            <p:nvPr/>
          </p:nvSpPr>
          <p:spPr>
            <a:xfrm>
              <a:off x="5943600" y="2438400"/>
              <a:ext cx="243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FFFFFF"/>
                  </a:solidFill>
                </a:rPr>
                <a:t>Spin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pointing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parallel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    -axis</a:t>
              </a:r>
              <a:endParaRPr lang="es-ES" sz="1600" b="1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14478" y="2755801"/>
              <a:ext cx="276922" cy="215999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4648200" y="4114800"/>
            <a:ext cx="2667000" cy="830997"/>
            <a:chOff x="5943600" y="2438400"/>
            <a:chExt cx="2438400" cy="830997"/>
          </a:xfrm>
        </p:grpSpPr>
        <p:sp>
          <p:nvSpPr>
            <p:cNvPr id="20" name="CuadroTexto 19"/>
            <p:cNvSpPr txBox="1"/>
            <p:nvPr/>
          </p:nvSpPr>
          <p:spPr>
            <a:xfrm>
              <a:off x="5943600" y="2438400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FFFFFF"/>
                  </a:solidFill>
                </a:rPr>
                <a:t>Spin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pointing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antiparallel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    -axis</a:t>
              </a:r>
              <a:endParaRPr lang="es-ES" sz="1600" b="1" dirty="0">
                <a:solidFill>
                  <a:srgbClr val="FFFFFF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14478" y="2755801"/>
              <a:ext cx="276922" cy="215999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4438" y="2491200"/>
            <a:ext cx="1629562" cy="504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0057" y="4114800"/>
            <a:ext cx="182394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7315200" cy="11435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</a:rPr>
              <a:t>A </a:t>
            </a:r>
            <a:r>
              <a:rPr lang="en-US" sz="2800" b="1" dirty="0">
                <a:solidFill>
                  <a:srgbClr val="FFFF00"/>
                </a:solidFill>
              </a:rPr>
              <a:t>look to the </a:t>
            </a:r>
            <a:r>
              <a:rPr lang="en-US" sz="2800" b="1" dirty="0" err="1">
                <a:solidFill>
                  <a:srgbClr val="FFFF00"/>
                </a:solidFill>
              </a:rPr>
              <a:t>hamiltonian</a:t>
            </a:r>
            <a:r>
              <a:rPr lang="en-US" sz="2800" b="1" dirty="0">
                <a:solidFill>
                  <a:srgbClr val="FFFF00"/>
                </a:solidFill>
              </a:rPr>
              <a:t>:            </a:t>
            </a:r>
            <a:r>
              <a:rPr lang="en-US" sz="2800" b="1" dirty="0" smtClean="0">
                <a:solidFill>
                  <a:srgbClr val="FFFF00"/>
                </a:solidFill>
              </a:rPr>
              <a:t>                a </a:t>
            </a:r>
            <a:r>
              <a:rPr lang="en-US" sz="2800" b="1" dirty="0">
                <a:solidFill>
                  <a:srgbClr val="FFFF00"/>
                </a:solidFill>
              </a:rPr>
              <a:t>difficult interacting many-body system.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572699" y="1568186"/>
            <a:ext cx="4648188" cy="3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68" tIns="45684" rIns="91368" bIns="4568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Kinetic energy operator for the electrons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4572699" y="2422060"/>
            <a:ext cx="3884906" cy="64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68" tIns="45684" rIns="91368" bIns="4568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Potential acting on the electrons due to the nuclei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572699" y="3855187"/>
            <a:ext cx="3427777" cy="3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68" tIns="45684" rIns="91368" bIns="4568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Electron-electron interaction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4572700" y="4997186"/>
            <a:ext cx="4342037" cy="3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68" tIns="45684" rIns="91368" bIns="4568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Kinetic energy operator for the nuclei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4572700" y="6064153"/>
            <a:ext cx="3352287" cy="3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68" tIns="45684" rIns="91368" bIns="4568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Nucleus-nucleus interaction</a:t>
            </a:r>
          </a:p>
        </p:txBody>
      </p:sp>
      <p:pic>
        <p:nvPicPr>
          <p:cNvPr id="101389" name="Picture 13" descr="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8" y="1244045"/>
            <a:ext cx="2888167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0" name="Picture 14" descr="v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8" y="2217971"/>
            <a:ext cx="2705036" cy="10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1" name="Picture 15" descr="v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8" y="3513037"/>
            <a:ext cx="2769342" cy="10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2" name="Picture 16" descr="v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8" y="5723503"/>
            <a:ext cx="3218084" cy="10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3" name="Picture 17" descr="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10" y="4643032"/>
            <a:ext cx="2577822" cy="9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2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40" y="4059600"/>
            <a:ext cx="2567520" cy="7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200" y="4059600"/>
            <a:ext cx="2520000" cy="72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00" y="2383200"/>
            <a:ext cx="2304000" cy="7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40" y="2383200"/>
            <a:ext cx="2351520" cy="72000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1676400" y="1371600"/>
            <a:ext cx="1066800" cy="369332"/>
            <a:chOff x="1752600" y="1447800"/>
            <a:chExt cx="1066800" cy="369332"/>
          </a:xfrm>
        </p:grpSpPr>
        <p:sp>
          <p:nvSpPr>
            <p:cNvPr id="3" name="CuadroTexto 2"/>
            <p:cNvSpPr txBox="1"/>
            <p:nvPr/>
          </p:nvSpPr>
          <p:spPr>
            <a:xfrm>
              <a:off x="2057400" y="1447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axis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2600" y="1524000"/>
              <a:ext cx="359692" cy="252000"/>
            </a:xfrm>
            <a:prstGeom prst="rect">
              <a:avLst/>
            </a:prstGeom>
          </p:spPr>
        </p:pic>
      </p:grpSp>
      <p:grpSp>
        <p:nvGrpSpPr>
          <p:cNvPr id="18" name="Agrupar 17"/>
          <p:cNvGrpSpPr/>
          <p:nvPr/>
        </p:nvGrpSpPr>
        <p:grpSpPr>
          <a:xfrm>
            <a:off x="0" y="5802"/>
            <a:ext cx="9067800" cy="954055"/>
            <a:chOff x="0" y="5802"/>
            <a:chExt cx="9067800" cy="954055"/>
          </a:xfrm>
        </p:grpSpPr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>
              <a:off x="0" y="5802"/>
              <a:ext cx="9067800" cy="954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389" tIns="45694" rIns="91389" bIns="45694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 err="1" smtClean="0">
                  <a:solidFill>
                    <a:srgbClr val="FFFF00"/>
                  </a:solidFill>
                  <a:cs typeface="Arial" charset="0"/>
                  <a:sym typeface="Symbol" charset="0"/>
                </a:rPr>
                <a:t>Eigenstates</a:t>
              </a:r>
              <a:r>
                <a:rPr lang="en-US" sz="2800" b="1" dirty="0" smtClean="0">
                  <a:solidFill>
                    <a:srgbClr val="FFFF00"/>
                  </a:solidFill>
                  <a:cs typeface="Arial" charset="0"/>
                  <a:sym typeface="Symbol" charset="0"/>
                </a:rPr>
                <a:t> corresponding to the spin pointing parallel or antiparallel to the      and     axis</a:t>
              </a: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3000" y="546000"/>
              <a:ext cx="513845" cy="3600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17000" y="582000"/>
              <a:ext cx="360000" cy="360000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6400800" y="1371600"/>
            <a:ext cx="990600" cy="369332"/>
            <a:chOff x="6172200" y="1447800"/>
            <a:chExt cx="990600" cy="36933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72200" y="1524000"/>
              <a:ext cx="252000" cy="252000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6400800" y="1447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axis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028700" y="585847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All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have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same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magnitude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eigenvalue</a:t>
            </a:r>
            <a:r>
              <a:rPr lang="es-ES" b="1" dirty="0" smtClean="0">
                <a:solidFill>
                  <a:srgbClr val="FFFFFF"/>
                </a:solidFill>
              </a:rPr>
              <a:t>: ½</a:t>
            </a:r>
          </a:p>
          <a:p>
            <a:r>
              <a:rPr lang="es-ES" b="1" dirty="0">
                <a:solidFill>
                  <a:srgbClr val="FFFFFF"/>
                </a:solidFill>
              </a:rPr>
              <a:t>	</a:t>
            </a:r>
            <a:r>
              <a:rPr lang="es-ES" b="1" dirty="0" smtClean="0">
                <a:solidFill>
                  <a:srgbClr val="FFFFFF"/>
                </a:solidFill>
              </a:rPr>
              <a:t>positive </a:t>
            </a:r>
            <a:r>
              <a:rPr lang="es-ES" b="1" dirty="0" err="1" smtClean="0">
                <a:solidFill>
                  <a:srgbClr val="FFFFFF"/>
                </a:solidFill>
              </a:rPr>
              <a:t>if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pointing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parallel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axis</a:t>
            </a:r>
          </a:p>
          <a:p>
            <a:r>
              <a:rPr lang="es-ES" b="1" dirty="0">
                <a:solidFill>
                  <a:srgbClr val="FFFFFF"/>
                </a:solidFill>
              </a:rPr>
              <a:t>	</a:t>
            </a:r>
            <a:r>
              <a:rPr lang="es-ES" b="1" dirty="0" err="1" smtClean="0">
                <a:solidFill>
                  <a:srgbClr val="FFFFFF"/>
                </a:solidFill>
              </a:rPr>
              <a:t>negative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if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pointing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antiparallel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905000" y="5257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These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eigenstates</a:t>
            </a:r>
            <a:r>
              <a:rPr lang="es-ES" b="1" dirty="0" smtClean="0">
                <a:solidFill>
                  <a:srgbClr val="FFFFFF"/>
                </a:solidFill>
              </a:rPr>
              <a:t> are </a:t>
            </a:r>
            <a:r>
              <a:rPr lang="es-ES" b="1" dirty="0" err="1" smtClean="0">
                <a:solidFill>
                  <a:srgbClr val="FFFFFF"/>
                </a:solidFill>
              </a:rPr>
              <a:t>normalized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6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9067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Spinor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 representation: the two-component representation of the spin wave function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820" y="1676400"/>
            <a:ext cx="4960780" cy="935996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0" y="3505200"/>
            <a:ext cx="9144000" cy="369332"/>
            <a:chOff x="0" y="3657600"/>
            <a:chExt cx="91440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0" y="36576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Where</a:t>
              </a:r>
              <a:r>
                <a:rPr lang="es-ES" b="1" dirty="0" smtClean="0">
                  <a:solidFill>
                    <a:srgbClr val="FFFFFF"/>
                  </a:solidFill>
                </a:rPr>
                <a:t>     and     are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complex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numbers</a:t>
              </a:r>
              <a:r>
                <a:rPr lang="es-ES" b="1" dirty="0" smtClean="0">
                  <a:solidFill>
                    <a:srgbClr val="FFFFFF"/>
                  </a:solidFill>
                </a:rPr>
                <a:t>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conventional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normalize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state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694" y="3746401"/>
              <a:ext cx="308306" cy="21599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200" y="3710400"/>
              <a:ext cx="226347" cy="252000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783" y="4724400"/>
            <a:ext cx="297921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90678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Total spin angular momentum operator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682" y="838200"/>
            <a:ext cx="3885518" cy="10799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142" y="3002866"/>
            <a:ext cx="2797716" cy="61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76400" y="228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spin </a:t>
            </a:r>
            <a:r>
              <a:rPr lang="es-ES" b="1" dirty="0" err="1" smtClean="0">
                <a:solidFill>
                  <a:schemeClr val="bg1"/>
                </a:solidFill>
              </a:rPr>
              <a:t>square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operator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given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0" y="3962400"/>
            <a:ext cx="9144000" cy="1253400"/>
            <a:chOff x="190500" y="4191000"/>
            <a:chExt cx="8763000" cy="1253400"/>
          </a:xfrm>
        </p:grpSpPr>
        <p:sp>
          <p:nvSpPr>
            <p:cNvPr id="14" name="CuadroTexto 13"/>
            <p:cNvSpPr txBox="1"/>
            <p:nvPr/>
          </p:nvSpPr>
          <p:spPr>
            <a:xfrm>
              <a:off x="190500" y="41910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Since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eigenvalues</a:t>
              </a:r>
              <a:r>
                <a:rPr lang="es-ES" b="1" dirty="0" smtClean="0">
                  <a:solidFill>
                    <a:schemeClr val="bg1"/>
                  </a:solidFill>
                </a:rPr>
                <a:t> of                           are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always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4212000"/>
              <a:ext cx="1479600" cy="360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7553" y="4724400"/>
              <a:ext cx="1508893" cy="720000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886" y="6138001"/>
            <a:ext cx="7103514" cy="71999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676400" y="55742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So </a:t>
            </a:r>
            <a:r>
              <a:rPr lang="es-ES" b="1" dirty="0" err="1" smtClean="0">
                <a:solidFill>
                  <a:schemeClr val="bg1"/>
                </a:solidFill>
              </a:rPr>
              <a:t>we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result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any</a:t>
            </a:r>
            <a:r>
              <a:rPr lang="es-ES" b="1" dirty="0" smtClean="0">
                <a:solidFill>
                  <a:schemeClr val="bg1"/>
                </a:solidFill>
              </a:rPr>
              <a:t> spin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,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90678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Commutation relations between the spin operators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47800"/>
            <a:ext cx="2250000" cy="720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6200" y="729734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commutation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relations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Pauli matrices,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follows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immediatly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6200" y="2590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And </a:t>
            </a:r>
            <a:r>
              <a:rPr lang="es-ES" b="1" dirty="0" err="1" smtClean="0">
                <a:solidFill>
                  <a:schemeClr val="bg1"/>
                </a:solidFill>
              </a:rPr>
              <a:t>cyclic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permutations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thereof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76200" y="3581400"/>
            <a:ext cx="8991600" cy="2828330"/>
            <a:chOff x="76200" y="3581400"/>
            <a:chExt cx="8991600" cy="282833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4419600"/>
              <a:ext cx="1949400" cy="720000"/>
            </a:xfrm>
            <a:prstGeom prst="rect">
              <a:avLst/>
            </a:prstGeom>
          </p:spPr>
        </p:pic>
        <p:grpSp>
          <p:nvGrpSpPr>
            <p:cNvPr id="13" name="Agrupar 12"/>
            <p:cNvGrpSpPr/>
            <p:nvPr/>
          </p:nvGrpSpPr>
          <p:grpSpPr>
            <a:xfrm>
              <a:off x="76200" y="3581400"/>
              <a:ext cx="8991600" cy="369332"/>
              <a:chOff x="76200" y="3733800"/>
              <a:chExt cx="8991600" cy="369332"/>
            </a:xfrm>
          </p:grpSpPr>
          <p:sp>
            <p:nvSpPr>
              <p:cNvPr id="16" name="CuadroTexto 15"/>
              <p:cNvSpPr txBox="1"/>
              <p:nvPr/>
            </p:nvSpPr>
            <p:spPr>
              <a:xfrm>
                <a:off x="76200" y="3733800"/>
                <a:ext cx="899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err="1" smtClean="0">
                    <a:solidFill>
                      <a:schemeClr val="bg1"/>
                    </a:solidFill>
                  </a:rPr>
                  <a:t>Besides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each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of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these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components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commute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with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2046" y="3733800"/>
                <a:ext cx="314154" cy="359997"/>
              </a:xfrm>
              <a:prstGeom prst="rect">
                <a:avLst/>
              </a:prstGeom>
            </p:spPr>
          </p:pic>
        </p:grpSp>
        <p:sp>
          <p:nvSpPr>
            <p:cNvPr id="19" name="CuadroTexto 18"/>
            <p:cNvSpPr txBox="1"/>
            <p:nvPr/>
          </p:nvSpPr>
          <p:spPr>
            <a:xfrm>
              <a:off x="76200" y="5486400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Thus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possible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to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know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simultaneously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total spin and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one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components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but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impossible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to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know</a:t>
              </a:r>
              <a:r>
                <a:rPr lang="es-ES" b="1" dirty="0" smtClean="0">
                  <a:solidFill>
                    <a:srgbClr val="FFFF00"/>
                  </a:solidFill>
                </a:rPr>
                <a:t> more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than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one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component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simultaneously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78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90678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Raising and lowering operator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2528093" cy="54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447800"/>
            <a:ext cx="2528090" cy="54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5800" y="914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Raising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operator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334000" y="914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Lowering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operator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47800" y="232993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They</a:t>
            </a:r>
            <a:r>
              <a:rPr lang="es-ES" b="1" dirty="0" smtClean="0">
                <a:solidFill>
                  <a:srgbClr val="FFFFFF"/>
                </a:solidFill>
              </a:rPr>
              <a:t> are </a:t>
            </a:r>
            <a:r>
              <a:rPr lang="es-ES" b="1" dirty="0" err="1" smtClean="0">
                <a:solidFill>
                  <a:srgbClr val="FFFFFF"/>
                </a:solidFill>
              </a:rPr>
              <a:t>not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Hermitian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operators</a:t>
            </a:r>
            <a:r>
              <a:rPr lang="es-ES" b="1" dirty="0" smtClean="0">
                <a:solidFill>
                  <a:srgbClr val="FFFFFF"/>
                </a:solidFill>
              </a:rPr>
              <a:t> (</a:t>
            </a:r>
            <a:r>
              <a:rPr lang="es-ES" b="1" dirty="0" err="1" smtClean="0">
                <a:solidFill>
                  <a:srgbClr val="FFFFFF"/>
                </a:solidFill>
              </a:rPr>
              <a:t>not</a:t>
            </a:r>
            <a:r>
              <a:rPr lang="es-ES" b="1" dirty="0" smtClean="0">
                <a:solidFill>
                  <a:srgbClr val="FFFFFF"/>
                </a:solidFill>
              </a:rPr>
              <a:t> observables)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968" y="3006600"/>
            <a:ext cx="1494063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233" y="3006600"/>
            <a:ext cx="14635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4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90678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Raising and lowering operator effect on spin states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11200"/>
            <a:ext cx="2022472" cy="5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581400"/>
            <a:ext cx="2629213" cy="5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764" y="3574800"/>
            <a:ext cx="2022472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711200"/>
            <a:ext cx="2629213" cy="540000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152400" y="4715470"/>
            <a:ext cx="4267200" cy="923330"/>
            <a:chOff x="762000" y="4572000"/>
            <a:chExt cx="4267200" cy="923330"/>
          </a:xfrm>
        </p:grpSpPr>
        <p:sp>
          <p:nvSpPr>
            <p:cNvPr id="12" name="CuadroTexto 11"/>
            <p:cNvSpPr txBox="1"/>
            <p:nvPr/>
          </p:nvSpPr>
          <p:spPr>
            <a:xfrm>
              <a:off x="762000" y="4572000"/>
              <a:ext cx="426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raising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operator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raise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component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spin angular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momentum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by</a:t>
              </a:r>
              <a:r>
                <a:rPr lang="es-ES" b="1" dirty="0" smtClean="0">
                  <a:solidFill>
                    <a:srgbClr val="FFFFFF"/>
                  </a:solidFill>
                </a:rPr>
                <a:t>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800" y="5181600"/>
              <a:ext cx="252000" cy="25200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4400" y="4953000"/>
              <a:ext cx="323077" cy="252000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4724400" y="4724400"/>
            <a:ext cx="4267200" cy="923330"/>
            <a:chOff x="762000" y="4572000"/>
            <a:chExt cx="4267200" cy="923330"/>
          </a:xfrm>
        </p:grpSpPr>
        <p:sp>
          <p:nvSpPr>
            <p:cNvPr id="20" name="CuadroTexto 19"/>
            <p:cNvSpPr txBox="1"/>
            <p:nvPr/>
          </p:nvSpPr>
          <p:spPr>
            <a:xfrm>
              <a:off x="762000" y="4572000"/>
              <a:ext cx="426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lowering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operator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lower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component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spin angular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momentum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by</a:t>
              </a:r>
              <a:r>
                <a:rPr lang="es-ES" b="1" dirty="0" smtClean="0">
                  <a:solidFill>
                    <a:srgbClr val="FFFFFF"/>
                  </a:solidFill>
                </a:rPr>
                <a:t>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800" y="5181600"/>
              <a:ext cx="252000" cy="252000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4400" y="4953000"/>
              <a:ext cx="323077" cy="252000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/>
        </p:nvGrpSpPr>
        <p:grpSpPr>
          <a:xfrm>
            <a:off x="0" y="5983069"/>
            <a:ext cx="9067800" cy="646331"/>
            <a:chOff x="76200" y="5867400"/>
            <a:chExt cx="9067800" cy="646331"/>
          </a:xfrm>
        </p:grpSpPr>
        <p:sp>
          <p:nvSpPr>
            <p:cNvPr id="16" name="CuadroTexto 15"/>
            <p:cNvSpPr txBox="1"/>
            <p:nvPr/>
          </p:nvSpPr>
          <p:spPr>
            <a:xfrm>
              <a:off x="76200" y="5867400"/>
              <a:ext cx="906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If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smtClean="0">
                  <a:solidFill>
                    <a:srgbClr val="FFFFFF"/>
                  </a:solidFill>
                </a:rPr>
                <a:t>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component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spin angular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momentum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already</a:t>
              </a:r>
              <a:r>
                <a:rPr lang="es-ES" b="1" dirty="0" smtClean="0">
                  <a:solidFill>
                    <a:srgbClr val="FFFFFF"/>
                  </a:solidFill>
                </a:rPr>
                <a:t> at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its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maximum</a:t>
              </a:r>
              <a:r>
                <a:rPr lang="es-ES" b="1" dirty="0" smtClean="0">
                  <a:solidFill>
                    <a:srgbClr val="FFFFFF"/>
                  </a:solidFill>
                </a:rPr>
                <a:t> (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minimum</a:t>
              </a:r>
              <a:r>
                <a:rPr lang="es-ES" b="1" dirty="0" smtClean="0">
                  <a:solidFill>
                    <a:srgbClr val="FFFFFF"/>
                  </a:solidFill>
                </a:rPr>
                <a:t>)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level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raising</a:t>
              </a:r>
              <a:r>
                <a:rPr lang="es-ES" b="1" dirty="0" smtClean="0">
                  <a:solidFill>
                    <a:srgbClr val="FFFFFF"/>
                  </a:solidFill>
                </a:rPr>
                <a:t> (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lowering</a:t>
              </a:r>
              <a:r>
                <a:rPr lang="es-ES" b="1" dirty="0" smtClean="0">
                  <a:solidFill>
                    <a:srgbClr val="FFFFFF"/>
                  </a:solidFill>
                </a:rPr>
                <a:t>)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operator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annihilate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state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600" y="5943600"/>
              <a:ext cx="323077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28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80777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Exchange interactions</a:t>
            </a:r>
            <a:endParaRPr lang="en-US" sz="2800" b="1" dirty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9100" y="990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If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relativistic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effects</a:t>
            </a:r>
            <a:r>
              <a:rPr lang="es-ES" b="1" dirty="0" smtClean="0">
                <a:solidFill>
                  <a:schemeClr val="bg1"/>
                </a:solidFill>
              </a:rPr>
              <a:t> are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considered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electric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particles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does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not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depend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their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spins</a:t>
            </a:r>
            <a:endParaRPr lang="es-ES" b="1" dirty="0">
              <a:solidFill>
                <a:srgbClr val="FFFF00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419100" y="1600200"/>
            <a:ext cx="8305800" cy="1066800"/>
            <a:chOff x="419100" y="1600200"/>
            <a:chExt cx="8305800" cy="1066800"/>
          </a:xfrm>
        </p:grpSpPr>
        <p:sp>
          <p:nvSpPr>
            <p:cNvPr id="7" name="CuadroTexto 6"/>
            <p:cNvSpPr txBox="1"/>
            <p:nvPr/>
          </p:nvSpPr>
          <p:spPr>
            <a:xfrm>
              <a:off x="419100" y="2020669"/>
              <a:ext cx="830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absence</a:t>
              </a:r>
              <a:r>
                <a:rPr lang="es-ES" b="1" dirty="0" smtClean="0">
                  <a:solidFill>
                    <a:schemeClr val="bg1"/>
                  </a:solidFill>
                </a:rPr>
                <a:t> of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magnetic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field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>
                  <a:solidFill>
                    <a:srgbClr val="FFFF00"/>
                  </a:solidFill>
                </a:rPr>
                <a:t>t</a:t>
              </a:r>
              <a:r>
                <a:rPr lang="es-ES" b="1" dirty="0" err="1" smtClean="0">
                  <a:solidFill>
                    <a:srgbClr val="FFFF00"/>
                  </a:solidFill>
                </a:rPr>
                <a:t>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Hamiltonian</a:t>
              </a:r>
              <a:r>
                <a:rPr lang="es-ES" b="1" dirty="0" smtClean="0">
                  <a:solidFill>
                    <a:srgbClr val="FFFF00"/>
                  </a:solidFill>
                </a:rPr>
                <a:t> of a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system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particles</a:t>
              </a:r>
              <a:r>
                <a:rPr lang="es-ES" b="1" dirty="0" smtClean="0">
                  <a:solidFill>
                    <a:srgbClr val="FFFF00"/>
                  </a:solidFill>
                </a:rPr>
                <a:t> in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electric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interaction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does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not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contain</a:t>
              </a:r>
              <a:r>
                <a:rPr lang="es-ES" b="1" dirty="0" smtClean="0">
                  <a:solidFill>
                    <a:srgbClr val="FFFF00"/>
                  </a:solidFill>
                </a:rPr>
                <a:t> spin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operators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319354" y="1762848"/>
              <a:ext cx="505291" cy="179996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228600" y="2667000"/>
            <a:ext cx="8724900" cy="753070"/>
            <a:chOff x="228600" y="2667000"/>
            <a:chExt cx="8724900" cy="753070"/>
          </a:xfrm>
        </p:grpSpPr>
        <p:sp>
          <p:nvSpPr>
            <p:cNvPr id="8" name="CuadroTexto 7"/>
            <p:cNvSpPr txBox="1"/>
            <p:nvPr/>
          </p:nvSpPr>
          <p:spPr>
            <a:xfrm>
              <a:off x="228600" y="3050738"/>
              <a:ext cx="8724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When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applied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to</a:t>
              </a:r>
              <a:r>
                <a:rPr lang="es-ES" b="1" dirty="0" smtClean="0">
                  <a:solidFill>
                    <a:srgbClr val="FFFF00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wavefunction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does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not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affect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spinoidal</a:t>
              </a:r>
              <a:r>
                <a:rPr lang="es-ES" b="1" dirty="0" smtClean="0">
                  <a:solidFill>
                    <a:srgbClr val="FFFF00"/>
                  </a:solidFill>
                </a:rPr>
                <a:t> variables</a:t>
              </a: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319354" y="2829648"/>
              <a:ext cx="505291" cy="179996"/>
            </a:xfrm>
            <a:prstGeom prst="rect">
              <a:avLst/>
            </a:prstGeom>
          </p:spPr>
        </p:pic>
      </p:grpSp>
      <p:grpSp>
        <p:nvGrpSpPr>
          <p:cNvPr id="9" name="Agrupar 8"/>
          <p:cNvGrpSpPr/>
          <p:nvPr/>
        </p:nvGrpSpPr>
        <p:grpSpPr>
          <a:xfrm>
            <a:off x="209550" y="3429000"/>
            <a:ext cx="8724900" cy="1475089"/>
            <a:chOff x="209550" y="3429000"/>
            <a:chExt cx="8724900" cy="1475089"/>
          </a:xfrm>
        </p:grpSpPr>
        <p:sp>
          <p:nvSpPr>
            <p:cNvPr id="12" name="CuadroTexto 11"/>
            <p:cNvSpPr txBox="1"/>
            <p:nvPr/>
          </p:nvSpPr>
          <p:spPr>
            <a:xfrm>
              <a:off x="209550" y="3853934"/>
              <a:ext cx="8724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wave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function</a:t>
              </a:r>
              <a:r>
                <a:rPr lang="es-ES" b="1" dirty="0" smtClean="0">
                  <a:solidFill>
                    <a:srgbClr val="FFFF00"/>
                  </a:solidFill>
                </a:rPr>
                <a:t> of a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system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particles</a:t>
              </a:r>
              <a:r>
                <a:rPr lang="es-ES" b="1" dirty="0" smtClean="0">
                  <a:solidFill>
                    <a:srgbClr val="FFFF00"/>
                  </a:solidFill>
                </a:rPr>
                <a:t> can be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written</a:t>
              </a:r>
              <a:r>
                <a:rPr lang="es-ES" b="1" dirty="0" smtClean="0">
                  <a:solidFill>
                    <a:srgbClr val="FFFF00"/>
                  </a:solidFill>
                </a:rPr>
                <a:t> as a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product</a:t>
              </a:r>
              <a:endParaRPr lang="es-ES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319354" y="3591648"/>
              <a:ext cx="505291" cy="17999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4544711"/>
              <a:ext cx="6092461" cy="359378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6172200" y="4953000"/>
            <a:ext cx="2971800" cy="1288197"/>
            <a:chOff x="6172200" y="4953000"/>
            <a:chExt cx="2971800" cy="1288197"/>
          </a:xfrm>
        </p:grpSpPr>
        <p:sp>
          <p:nvSpPr>
            <p:cNvPr id="10" name="CuadroTexto 9"/>
            <p:cNvSpPr txBox="1"/>
            <p:nvPr/>
          </p:nvSpPr>
          <p:spPr>
            <a:xfrm>
              <a:off x="6172200" y="5410200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FFFFFF"/>
                  </a:solidFill>
                </a:rPr>
                <a:t>It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depends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only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on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spatial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coordinates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of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particles</a:t>
              </a:r>
              <a:endParaRPr lang="es-ES" sz="16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16" name="Conector recto de flecha 15"/>
            <p:cNvCxnSpPr>
              <a:stCxn id="10" idx="0"/>
            </p:cNvCxnSpPr>
            <p:nvPr/>
          </p:nvCxnSpPr>
          <p:spPr>
            <a:xfrm flipH="1" flipV="1">
              <a:off x="6781800" y="4953000"/>
              <a:ext cx="876300" cy="4572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Agrupar 19"/>
          <p:cNvGrpSpPr/>
          <p:nvPr/>
        </p:nvGrpSpPr>
        <p:grpSpPr>
          <a:xfrm>
            <a:off x="3048000" y="4953000"/>
            <a:ext cx="2971800" cy="1041976"/>
            <a:chOff x="3048000" y="4953000"/>
            <a:chExt cx="2971800" cy="1041976"/>
          </a:xfrm>
        </p:grpSpPr>
        <p:sp>
          <p:nvSpPr>
            <p:cNvPr id="15" name="CuadroTexto 14"/>
            <p:cNvSpPr txBox="1"/>
            <p:nvPr/>
          </p:nvSpPr>
          <p:spPr>
            <a:xfrm>
              <a:off x="3048000" y="5410200"/>
              <a:ext cx="2971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FFFFFF"/>
                  </a:solidFill>
                </a:rPr>
                <a:t>It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depends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only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on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spin variables</a:t>
              </a:r>
              <a:endParaRPr lang="es-ES" sz="16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Conector recto de flecha 17"/>
            <p:cNvCxnSpPr>
              <a:stCxn id="15" idx="0"/>
            </p:cNvCxnSpPr>
            <p:nvPr/>
          </p:nvCxnSpPr>
          <p:spPr>
            <a:xfrm flipV="1">
              <a:off x="4533900" y="4953000"/>
              <a:ext cx="647700" cy="4572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/>
          <p:cNvGrpSpPr/>
          <p:nvPr/>
        </p:nvGrpSpPr>
        <p:grpSpPr>
          <a:xfrm>
            <a:off x="533400" y="6248400"/>
            <a:ext cx="8077200" cy="381000"/>
            <a:chOff x="685800" y="6248400"/>
            <a:chExt cx="8077200" cy="381000"/>
          </a:xfrm>
        </p:grpSpPr>
        <p:sp>
          <p:nvSpPr>
            <p:cNvPr id="21" name="CuadroTexto 20"/>
            <p:cNvSpPr txBox="1"/>
            <p:nvPr/>
          </p:nvSpPr>
          <p:spPr>
            <a:xfrm>
              <a:off x="685800" y="6248400"/>
              <a:ext cx="807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Schrödinger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equation</a:t>
              </a:r>
              <a:r>
                <a:rPr lang="es-ES" b="1" dirty="0" smtClean="0">
                  <a:solidFill>
                    <a:srgbClr val="FFFF00"/>
                  </a:solidFill>
                </a:rPr>
                <a:t> determines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only</a:t>
              </a:r>
              <a:r>
                <a:rPr lang="es-ES" b="1" dirty="0" smtClean="0">
                  <a:solidFill>
                    <a:srgbClr val="FFFF00"/>
                  </a:solidFill>
                </a:rPr>
                <a:t>      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leaving</a:t>
              </a:r>
              <a:r>
                <a:rPr lang="es-ES" b="1" dirty="0" smtClean="0">
                  <a:solidFill>
                    <a:srgbClr val="FFFF00"/>
                  </a:solidFill>
                </a:rPr>
                <a:t>    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arbitrary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8200" y="6305400"/>
              <a:ext cx="324000" cy="32400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6600" y="6337204"/>
              <a:ext cx="263516" cy="21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876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8077729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indistinguisibility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 of the particles leads to symmetry conditions on the wave function</a:t>
            </a:r>
            <a:endParaRPr lang="en-US" sz="2800" b="1" dirty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Despite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fact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electric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spin-</a:t>
            </a:r>
            <a:r>
              <a:rPr lang="es-ES" b="1" dirty="0" err="1" smtClean="0">
                <a:solidFill>
                  <a:schemeClr val="bg1"/>
                </a:solidFill>
              </a:rPr>
              <a:t>independent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rgbClr val="FFFF00"/>
                </a:solidFill>
              </a:rPr>
              <a:t>dependendency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energy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system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with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respect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total spin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676400" y="2667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Let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consider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identical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particles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152400" y="3276600"/>
            <a:ext cx="8839200" cy="646331"/>
            <a:chOff x="152400" y="2590800"/>
            <a:chExt cx="8839200" cy="646331"/>
          </a:xfrm>
        </p:grpSpPr>
        <p:sp>
          <p:nvSpPr>
            <p:cNvPr id="26" name="CuadroTexto 25"/>
            <p:cNvSpPr txBox="1"/>
            <p:nvPr/>
          </p:nvSpPr>
          <p:spPr>
            <a:xfrm>
              <a:off x="152400" y="2590800"/>
              <a:ext cx="883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After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solving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Schrödinger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equation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find</a:t>
              </a:r>
              <a:r>
                <a:rPr lang="es-ES" b="1" dirty="0" smtClean="0">
                  <a:solidFill>
                    <a:schemeClr val="bg1"/>
                  </a:solidFill>
                </a:rPr>
                <a:t> a set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levels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each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which</a:t>
              </a:r>
              <a:r>
                <a:rPr lang="es-ES" b="1" dirty="0" smtClean="0">
                  <a:solidFill>
                    <a:schemeClr val="bg1"/>
                  </a:solidFill>
                </a:rPr>
                <a:t> are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associated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spatial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wavefunction</a:t>
              </a:r>
              <a:r>
                <a:rPr lang="es-ES" b="1" dirty="0" smtClean="0">
                  <a:solidFill>
                    <a:schemeClr val="bg1"/>
                  </a:solidFill>
                </a:rPr>
                <a:t> 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3577" y="2912401"/>
              <a:ext cx="906023" cy="287999"/>
            </a:xfrm>
            <a:prstGeom prst="rect">
              <a:avLst/>
            </a:prstGeom>
          </p:spPr>
        </p:pic>
      </p:grpSp>
      <p:sp>
        <p:nvSpPr>
          <p:cNvPr id="28" name="CuadroTexto 27"/>
          <p:cNvSpPr txBox="1"/>
          <p:nvPr/>
        </p:nvSpPr>
        <p:spPr>
          <a:xfrm>
            <a:off x="0" y="4306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Since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particles</a:t>
            </a:r>
            <a:r>
              <a:rPr lang="es-ES" b="1" dirty="0" smtClean="0">
                <a:solidFill>
                  <a:schemeClr val="bg1"/>
                </a:solidFill>
              </a:rPr>
              <a:t> are </a:t>
            </a:r>
            <a:r>
              <a:rPr lang="es-ES" b="1" dirty="0" err="1" smtClean="0">
                <a:solidFill>
                  <a:schemeClr val="bg1"/>
                </a:solidFill>
              </a:rPr>
              <a:t>identical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Hamiltonian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 has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be </a:t>
            </a:r>
            <a:r>
              <a:rPr lang="es-ES" b="1" dirty="0" err="1" smtClean="0">
                <a:solidFill>
                  <a:schemeClr val="bg1"/>
                </a:solidFill>
              </a:rPr>
              <a:t>invariant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respect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permutation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particles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57697" name="Agrupar 157696"/>
          <p:cNvGrpSpPr/>
          <p:nvPr/>
        </p:nvGrpSpPr>
        <p:grpSpPr>
          <a:xfrm>
            <a:off x="1905000" y="5301734"/>
            <a:ext cx="5410200" cy="369332"/>
            <a:chOff x="1905000" y="4615934"/>
            <a:chExt cx="5410200" cy="369332"/>
          </a:xfrm>
        </p:grpSpPr>
        <p:sp>
          <p:nvSpPr>
            <p:cNvPr id="29" name="CuadroTexto 28"/>
            <p:cNvSpPr txBox="1"/>
            <p:nvPr/>
          </p:nvSpPr>
          <p:spPr>
            <a:xfrm>
              <a:off x="1905000" y="4615934"/>
              <a:ext cx="541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FF00"/>
                  </a:solidFill>
                </a:rPr>
                <a:t>               has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to</a:t>
              </a:r>
              <a:r>
                <a:rPr lang="es-ES" b="1" dirty="0" smtClean="0">
                  <a:solidFill>
                    <a:srgbClr val="FFFF00"/>
                  </a:solidFill>
                </a:rPr>
                <a:t> be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symmetric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or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antisymmetric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157696" name="Imagen 1576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4656600"/>
              <a:ext cx="906026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9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91440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possible values of the energy of a system of identical particles depend on the total spin system</a:t>
            </a:r>
            <a:endParaRPr lang="en-US" sz="2800" b="1" dirty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95400" y="12308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Let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assume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now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particles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spin 1/2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7200" y="202066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total wave </a:t>
            </a:r>
            <a:r>
              <a:rPr lang="es-ES" b="1" dirty="0" err="1" smtClean="0">
                <a:solidFill>
                  <a:srgbClr val="FFFF00"/>
                </a:solidFill>
              </a:rPr>
              <a:t>function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product</a:t>
            </a:r>
            <a:r>
              <a:rPr lang="es-ES" b="1" dirty="0" smtClean="0">
                <a:solidFill>
                  <a:schemeClr val="bg1"/>
                </a:solidFill>
              </a:rPr>
              <a:t> of a </a:t>
            </a:r>
            <a:r>
              <a:rPr lang="es-ES" b="1" dirty="0" err="1" smtClean="0">
                <a:solidFill>
                  <a:schemeClr val="bg1"/>
                </a:solidFill>
              </a:rPr>
              <a:t>spatial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coordinate</a:t>
            </a:r>
            <a:r>
              <a:rPr lang="es-ES" b="1" dirty="0" smtClean="0">
                <a:solidFill>
                  <a:schemeClr val="bg1"/>
                </a:solidFill>
              </a:rPr>
              <a:t> wave </a:t>
            </a:r>
            <a:r>
              <a:rPr lang="es-ES" b="1" dirty="0" err="1" smtClean="0">
                <a:solidFill>
                  <a:schemeClr val="bg1"/>
                </a:solidFill>
              </a:rPr>
              <a:t>function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spinorial</a:t>
            </a:r>
            <a:r>
              <a:rPr lang="es-ES" b="1" dirty="0" smtClean="0">
                <a:solidFill>
                  <a:schemeClr val="bg1"/>
                </a:solidFill>
              </a:rPr>
              <a:t> wave </a:t>
            </a:r>
            <a:r>
              <a:rPr lang="es-ES" b="1" dirty="0" err="1" smtClean="0">
                <a:solidFill>
                  <a:schemeClr val="bg1"/>
                </a:solidFill>
              </a:rPr>
              <a:t>function</a:t>
            </a:r>
            <a:r>
              <a:rPr lang="es-ES" b="1" dirty="0" smtClean="0">
                <a:solidFill>
                  <a:schemeClr val="bg1"/>
                </a:solidFill>
              </a:rPr>
              <a:t>) </a:t>
            </a:r>
            <a:r>
              <a:rPr lang="es-ES" b="1" dirty="0" smtClean="0">
                <a:solidFill>
                  <a:srgbClr val="FFFF00"/>
                </a:solidFill>
              </a:rPr>
              <a:t>has </a:t>
            </a:r>
            <a:r>
              <a:rPr lang="es-ES" b="1" dirty="0" err="1" smtClean="0">
                <a:solidFill>
                  <a:srgbClr val="FFFF00"/>
                </a:solidFill>
              </a:rPr>
              <a:t>to</a:t>
            </a:r>
            <a:r>
              <a:rPr lang="es-ES" b="1" dirty="0" smtClean="0">
                <a:solidFill>
                  <a:srgbClr val="FFFF00"/>
                </a:solidFill>
              </a:rPr>
              <a:t> be </a:t>
            </a:r>
            <a:r>
              <a:rPr lang="es-ES" b="1" dirty="0" err="1" smtClean="0">
                <a:solidFill>
                  <a:srgbClr val="FFFF00"/>
                </a:solidFill>
              </a:rPr>
              <a:t>antisymmetric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with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respect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permutation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two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particles</a:t>
            </a:r>
            <a:endParaRPr lang="es-ES" b="1" dirty="0">
              <a:solidFill>
                <a:srgbClr val="FFFF0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6200" y="3320534"/>
            <a:ext cx="2362200" cy="369332"/>
            <a:chOff x="914400" y="3320534"/>
            <a:chExt cx="2362200" cy="369332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361200"/>
              <a:ext cx="906023" cy="287999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905000" y="332053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symmetric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2819400" y="3276600"/>
            <a:ext cx="3962400" cy="369332"/>
            <a:chOff x="2819400" y="3276600"/>
            <a:chExt cx="3962400" cy="36933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3352800"/>
              <a:ext cx="606352" cy="215996"/>
            </a:xfrm>
            <a:prstGeom prst="rect">
              <a:avLst/>
            </a:prstGeom>
          </p:spPr>
        </p:pic>
        <p:grpSp>
          <p:nvGrpSpPr>
            <p:cNvPr id="9" name="Agrupar 8"/>
            <p:cNvGrpSpPr/>
            <p:nvPr/>
          </p:nvGrpSpPr>
          <p:grpSpPr>
            <a:xfrm>
              <a:off x="3581400" y="3276600"/>
              <a:ext cx="3200400" cy="369332"/>
              <a:chOff x="3581400" y="3276600"/>
              <a:chExt cx="3200400" cy="369332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1400" y="3276600"/>
                <a:ext cx="1209786" cy="360000"/>
              </a:xfrm>
              <a:prstGeom prst="rect">
                <a:avLst/>
              </a:prstGeom>
            </p:spPr>
          </p:pic>
          <p:sp>
            <p:nvSpPr>
              <p:cNvPr id="23" name="CuadroTexto 22"/>
              <p:cNvSpPr txBox="1"/>
              <p:nvPr/>
            </p:nvSpPr>
            <p:spPr>
              <a:xfrm>
                <a:off x="4876800" y="32766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antisymmetric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Agrupar 9"/>
          <p:cNvGrpSpPr/>
          <p:nvPr/>
        </p:nvGrpSpPr>
        <p:grpSpPr>
          <a:xfrm>
            <a:off x="6632648" y="3276600"/>
            <a:ext cx="2511352" cy="1200329"/>
            <a:chOff x="6632648" y="3276600"/>
            <a:chExt cx="2511352" cy="1200329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2648" y="3397202"/>
              <a:ext cx="606352" cy="215996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7239000" y="327660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Total spin = 0 (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spins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aligned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antiparallel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one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other</a:t>
              </a:r>
              <a:r>
                <a:rPr lang="es-ES" b="1" dirty="0" smtClean="0">
                  <a:solidFill>
                    <a:schemeClr val="bg1"/>
                  </a:solidFill>
                </a:rPr>
                <a:t>)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76200" y="5498068"/>
            <a:ext cx="9067800" cy="1264861"/>
            <a:chOff x="76200" y="5498068"/>
            <a:chExt cx="9067800" cy="1264861"/>
          </a:xfrm>
        </p:grpSpPr>
        <p:grpSp>
          <p:nvGrpSpPr>
            <p:cNvPr id="5" name="Agrupar 4"/>
            <p:cNvGrpSpPr/>
            <p:nvPr/>
          </p:nvGrpSpPr>
          <p:grpSpPr>
            <a:xfrm>
              <a:off x="76200" y="5498068"/>
              <a:ext cx="2895600" cy="369332"/>
              <a:chOff x="914400" y="3886200"/>
              <a:chExt cx="2895600" cy="369332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400" y="3962400"/>
                <a:ext cx="906023" cy="287999"/>
              </a:xfrm>
              <a:prstGeom prst="rect">
                <a:avLst/>
              </a:prstGeom>
            </p:spPr>
          </p:pic>
          <p:sp>
            <p:nvSpPr>
              <p:cNvPr id="16" name="CuadroTexto 15"/>
              <p:cNvSpPr txBox="1"/>
              <p:nvPr/>
            </p:nvSpPr>
            <p:spPr>
              <a:xfrm>
                <a:off x="1905000" y="38862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antisymmetric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5650468"/>
              <a:ext cx="606352" cy="215996"/>
            </a:xfrm>
            <a:prstGeom prst="rect">
              <a:avLst/>
            </a:prstGeom>
          </p:spPr>
        </p:pic>
        <p:grpSp>
          <p:nvGrpSpPr>
            <p:cNvPr id="8" name="Agrupar 7"/>
            <p:cNvGrpSpPr/>
            <p:nvPr/>
          </p:nvGrpSpPr>
          <p:grpSpPr>
            <a:xfrm>
              <a:off x="3590814" y="5574268"/>
              <a:ext cx="3190986" cy="369332"/>
              <a:chOff x="3590814" y="5574268"/>
              <a:chExt cx="3190986" cy="369332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0814" y="5574268"/>
                <a:ext cx="1209786" cy="360000"/>
              </a:xfrm>
              <a:prstGeom prst="rect">
                <a:avLst/>
              </a:prstGeom>
            </p:spPr>
          </p:pic>
          <p:sp>
            <p:nvSpPr>
              <p:cNvPr id="24" name="CuadroTexto 23"/>
              <p:cNvSpPr txBox="1"/>
              <p:nvPr/>
            </p:nvSpPr>
            <p:spPr>
              <a:xfrm>
                <a:off x="4876800" y="5574268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symmetric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6632648" y="5562600"/>
              <a:ext cx="2511352" cy="1200329"/>
              <a:chOff x="6632648" y="5562600"/>
              <a:chExt cx="2511352" cy="1200329"/>
            </a:xfrm>
          </p:grpSpPr>
          <p:pic>
            <p:nvPicPr>
              <p:cNvPr id="39" name="Imagen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2648" y="5683202"/>
                <a:ext cx="606352" cy="215996"/>
              </a:xfrm>
              <a:prstGeom prst="rect">
                <a:avLst/>
              </a:prstGeom>
            </p:spPr>
          </p:pic>
          <p:sp>
            <p:nvSpPr>
              <p:cNvPr id="40" name="CuadroTexto 39"/>
              <p:cNvSpPr txBox="1"/>
              <p:nvPr/>
            </p:nvSpPr>
            <p:spPr>
              <a:xfrm>
                <a:off x="7239000" y="5562600"/>
                <a:ext cx="1905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bg1"/>
                    </a:solidFill>
                  </a:rPr>
                  <a:t>Total spin = 1 (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spins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aligned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parallel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one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other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)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7698" name="Agrupar 157697"/>
          <p:cNvGrpSpPr/>
          <p:nvPr/>
        </p:nvGrpSpPr>
        <p:grpSpPr>
          <a:xfrm>
            <a:off x="304800" y="4583668"/>
            <a:ext cx="8534400" cy="369332"/>
            <a:chOff x="533400" y="4191000"/>
            <a:chExt cx="8534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533400" y="4191000"/>
              <a:ext cx="853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energy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only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depends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on</a:t>
              </a:r>
              <a:r>
                <a:rPr lang="es-ES" b="1" dirty="0" smtClean="0">
                  <a:solidFill>
                    <a:srgbClr val="FFFF00"/>
                  </a:solidFill>
                </a:rPr>
                <a:t>                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that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determined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by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total spin  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0" y="4267200"/>
              <a:ext cx="906026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20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91440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possible values of the energy of a system of identical particles depend on the total spin system</a:t>
            </a:r>
            <a:endParaRPr lang="en-US" sz="2800" b="1" dirty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95400" y="12308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Let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assume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now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particles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have</a:t>
            </a:r>
            <a:r>
              <a:rPr lang="es-ES" b="1" dirty="0" smtClean="0">
                <a:solidFill>
                  <a:schemeClr val="bg1"/>
                </a:solidFill>
              </a:rPr>
              <a:t> spin 1/2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457200" y="1905000"/>
            <a:ext cx="8229600" cy="369332"/>
            <a:chOff x="457200" y="2020669"/>
            <a:chExt cx="8229600" cy="369332"/>
          </a:xfrm>
        </p:grpSpPr>
        <p:sp>
          <p:nvSpPr>
            <p:cNvPr id="25" name="CuadroTexto 24"/>
            <p:cNvSpPr txBox="1"/>
            <p:nvPr/>
          </p:nvSpPr>
          <p:spPr>
            <a:xfrm>
              <a:off x="457200" y="2020669"/>
              <a:ext cx="822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Consider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two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which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have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spatial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coordinates</a:t>
              </a:r>
              <a:r>
                <a:rPr lang="es-ES" b="1" dirty="0" smtClean="0">
                  <a:solidFill>
                    <a:schemeClr val="bg1"/>
                  </a:solidFill>
                </a:rPr>
                <a:t>       and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5600" y="2057400"/>
              <a:ext cx="252000" cy="2774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4001" y="2057400"/>
              <a:ext cx="287999" cy="287999"/>
            </a:xfrm>
            <a:prstGeom prst="rect">
              <a:avLst/>
            </a:prstGeom>
          </p:spPr>
        </p:pic>
      </p:grpSp>
      <p:grpSp>
        <p:nvGrpSpPr>
          <p:cNvPr id="29" name="Agrupar 28"/>
          <p:cNvGrpSpPr/>
          <p:nvPr/>
        </p:nvGrpSpPr>
        <p:grpSpPr>
          <a:xfrm>
            <a:off x="1295400" y="2590800"/>
            <a:ext cx="6553200" cy="1219200"/>
            <a:chOff x="1295400" y="2971800"/>
            <a:chExt cx="6553200" cy="1219200"/>
          </a:xfrm>
        </p:grpSpPr>
        <p:sp>
          <p:nvSpPr>
            <p:cNvPr id="33" name="CuadroTexto 32"/>
            <p:cNvSpPr txBox="1"/>
            <p:nvPr/>
          </p:nvSpPr>
          <p:spPr>
            <a:xfrm>
              <a:off x="1295400" y="2971800"/>
              <a:ext cx="655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Let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assume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two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particles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without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considering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their</a:t>
              </a:r>
              <a:r>
                <a:rPr lang="es-ES" b="1" dirty="0" smtClean="0">
                  <a:solidFill>
                    <a:schemeClr val="bg1"/>
                  </a:solidFill>
                </a:rPr>
                <a:t> mutual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interaction</a:t>
              </a:r>
              <a:r>
                <a:rPr lang="es-ES" b="1" dirty="0" smtClean="0">
                  <a:solidFill>
                    <a:schemeClr val="bg1"/>
                  </a:solidFill>
                </a:rPr>
                <a:t>, are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that</a:t>
              </a:r>
              <a:r>
                <a:rPr lang="es-ES" b="1" dirty="0" smtClean="0">
                  <a:solidFill>
                    <a:schemeClr val="bg1"/>
                  </a:solidFill>
                </a:rPr>
                <a:t> can 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represented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single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coordinate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wavefunctions</a:t>
              </a:r>
              <a:r>
                <a:rPr lang="es-ES" b="1" dirty="0" smtClean="0">
                  <a:solidFill>
                    <a:schemeClr val="bg1"/>
                  </a:solidFill>
                </a:rPr>
                <a:t> and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7134" y="3831000"/>
              <a:ext cx="746266" cy="360000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831000"/>
              <a:ext cx="746266" cy="360000"/>
            </a:xfrm>
            <a:prstGeom prst="rect">
              <a:avLst/>
            </a:prstGeom>
          </p:spPr>
        </p:pic>
      </p:grpSp>
      <p:grpSp>
        <p:nvGrpSpPr>
          <p:cNvPr id="157696" name="Agrupar 157695"/>
          <p:cNvGrpSpPr/>
          <p:nvPr/>
        </p:nvGrpSpPr>
        <p:grpSpPr>
          <a:xfrm>
            <a:off x="914400" y="4038600"/>
            <a:ext cx="7591342" cy="369332"/>
            <a:chOff x="914400" y="4038600"/>
            <a:chExt cx="7591342" cy="369332"/>
          </a:xfrm>
        </p:grpSpPr>
        <p:sp>
          <p:nvSpPr>
            <p:cNvPr id="37" name="CuadroTexto 36"/>
            <p:cNvSpPr txBox="1"/>
            <p:nvPr/>
          </p:nvSpPr>
          <p:spPr>
            <a:xfrm>
              <a:off x="914400" y="4038600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overall</a:t>
              </a:r>
              <a:r>
                <a:rPr lang="es-ES" b="1" dirty="0" smtClean="0">
                  <a:solidFill>
                    <a:schemeClr val="bg1"/>
                  </a:solidFill>
                </a:rPr>
                <a:t> wave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function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total spin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9600" y="4114800"/>
              <a:ext cx="276142" cy="251998"/>
            </a:xfrm>
            <a:prstGeom prst="rect">
              <a:avLst/>
            </a:prstGeom>
          </p:spPr>
        </p:pic>
      </p:grpSp>
      <p:grpSp>
        <p:nvGrpSpPr>
          <p:cNvPr id="157712" name="Agrupar 157711"/>
          <p:cNvGrpSpPr/>
          <p:nvPr/>
        </p:nvGrpSpPr>
        <p:grpSpPr>
          <a:xfrm>
            <a:off x="381000" y="5386800"/>
            <a:ext cx="8751287" cy="504000"/>
            <a:chOff x="381000" y="5386800"/>
            <a:chExt cx="8751287" cy="504000"/>
          </a:xfrm>
        </p:grpSpPr>
        <p:pic>
          <p:nvPicPr>
            <p:cNvPr id="157699" name="Imagen 15769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5539202"/>
              <a:ext cx="804282" cy="251998"/>
            </a:xfrm>
            <a:prstGeom prst="rect">
              <a:avLst/>
            </a:prstGeom>
          </p:spPr>
        </p:pic>
        <p:pic>
          <p:nvPicPr>
            <p:cNvPr id="157700" name="Imagen 15769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6800" y="5562600"/>
              <a:ext cx="606353" cy="215997"/>
            </a:xfrm>
            <a:prstGeom prst="rect">
              <a:avLst/>
            </a:prstGeom>
          </p:spPr>
        </p:pic>
        <p:grpSp>
          <p:nvGrpSpPr>
            <p:cNvPr id="157706" name="Agrupar 157705"/>
            <p:cNvGrpSpPr/>
            <p:nvPr/>
          </p:nvGrpSpPr>
          <p:grpSpPr>
            <a:xfrm>
              <a:off x="1447800" y="5498068"/>
              <a:ext cx="3505200" cy="369332"/>
              <a:chOff x="1447800" y="5181600"/>
              <a:chExt cx="3505200" cy="369332"/>
            </a:xfrm>
          </p:grpSpPr>
          <p:pic>
            <p:nvPicPr>
              <p:cNvPr id="157704" name="Imagen 15770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2200" y="5181600"/>
                <a:ext cx="2445837" cy="360000"/>
              </a:xfrm>
              <a:prstGeom prst="rect">
                <a:avLst/>
              </a:prstGeom>
            </p:spPr>
          </p:pic>
          <p:sp>
            <p:nvSpPr>
              <p:cNvPr id="47" name="CuadroTexto 46"/>
              <p:cNvSpPr txBox="1"/>
              <p:nvPr/>
            </p:nvSpPr>
            <p:spPr>
              <a:xfrm>
                <a:off x="1447800" y="5181600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rgbClr val="FFFFFF"/>
                    </a:solidFill>
                  </a:rPr>
                  <a:t>Triplet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(                                      )     </a:t>
                </a:r>
                <a:endParaRPr lang="es-ES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7709" name="Imagen 15770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10200" y="5386800"/>
              <a:ext cx="3722087" cy="504000"/>
            </a:xfrm>
            <a:prstGeom prst="rect">
              <a:avLst/>
            </a:prstGeom>
          </p:spPr>
        </p:pic>
      </p:grpSp>
      <p:grpSp>
        <p:nvGrpSpPr>
          <p:cNvPr id="157711" name="Agrupar 157710"/>
          <p:cNvGrpSpPr/>
          <p:nvPr/>
        </p:nvGrpSpPr>
        <p:grpSpPr>
          <a:xfrm>
            <a:off x="400473" y="4648200"/>
            <a:ext cx="8743527" cy="504000"/>
            <a:chOff x="400473" y="4648200"/>
            <a:chExt cx="8743527" cy="504000"/>
          </a:xfrm>
        </p:grpSpPr>
        <p:pic>
          <p:nvPicPr>
            <p:cNvPr id="157697" name="Imagen 15769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0473" y="4827000"/>
              <a:ext cx="804287" cy="252000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6800" y="4800600"/>
              <a:ext cx="606353" cy="215997"/>
            </a:xfrm>
            <a:prstGeom prst="rect">
              <a:avLst/>
            </a:prstGeom>
          </p:spPr>
        </p:pic>
        <p:sp>
          <p:nvSpPr>
            <p:cNvPr id="157701" name="CuadroTexto 157700"/>
            <p:cNvSpPr txBox="1"/>
            <p:nvPr/>
          </p:nvSpPr>
          <p:spPr>
            <a:xfrm>
              <a:off x="1447800" y="4724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Singlet</a:t>
              </a:r>
              <a:r>
                <a:rPr lang="es-ES" b="1" dirty="0" smtClean="0">
                  <a:solidFill>
                    <a:srgbClr val="FFFFFF"/>
                  </a:solidFill>
                </a:rPr>
                <a:t> (               )   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57703" name="Imagen 15770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38400" y="4800600"/>
              <a:ext cx="960480" cy="288000"/>
            </a:xfrm>
            <a:prstGeom prst="rect">
              <a:avLst/>
            </a:prstGeom>
          </p:spPr>
        </p:pic>
        <p:pic>
          <p:nvPicPr>
            <p:cNvPr id="157710" name="Imagen 15770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39652" y="4648200"/>
              <a:ext cx="3704348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05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802"/>
            <a:ext cx="91440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The possible values of the energy of a system of identical particles depend on the total spin system</a:t>
            </a:r>
            <a:endParaRPr lang="en-US" sz="2800" b="1" dirty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95400" y="12308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energies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possible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states</a:t>
            </a:r>
            <a:r>
              <a:rPr lang="es-ES" b="1" dirty="0" smtClean="0">
                <a:solidFill>
                  <a:schemeClr val="bg1"/>
                </a:solidFill>
              </a:rPr>
              <a:t> are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57696" name="Agrupar 157695"/>
          <p:cNvGrpSpPr/>
          <p:nvPr/>
        </p:nvGrpSpPr>
        <p:grpSpPr>
          <a:xfrm>
            <a:off x="914400" y="4038600"/>
            <a:ext cx="7591342" cy="369332"/>
            <a:chOff x="914400" y="4038600"/>
            <a:chExt cx="7591342" cy="369332"/>
          </a:xfrm>
        </p:grpSpPr>
        <p:sp>
          <p:nvSpPr>
            <p:cNvPr id="37" name="CuadroTexto 36"/>
            <p:cNvSpPr txBox="1"/>
            <p:nvPr/>
          </p:nvSpPr>
          <p:spPr>
            <a:xfrm>
              <a:off x="914400" y="4038600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overall</a:t>
              </a:r>
              <a:r>
                <a:rPr lang="es-ES" b="1" dirty="0" smtClean="0">
                  <a:solidFill>
                    <a:schemeClr val="bg1"/>
                  </a:solidFill>
                </a:rPr>
                <a:t> wave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function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state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total spin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4114800"/>
              <a:ext cx="276142" cy="251998"/>
            </a:xfrm>
            <a:prstGeom prst="rect">
              <a:avLst/>
            </a:prstGeom>
          </p:spPr>
        </p:pic>
      </p:grpSp>
      <p:grpSp>
        <p:nvGrpSpPr>
          <p:cNvPr id="157712" name="Agrupar 157711"/>
          <p:cNvGrpSpPr/>
          <p:nvPr/>
        </p:nvGrpSpPr>
        <p:grpSpPr>
          <a:xfrm>
            <a:off x="381000" y="5386800"/>
            <a:ext cx="8751287" cy="504000"/>
            <a:chOff x="381000" y="5386800"/>
            <a:chExt cx="8751287" cy="504000"/>
          </a:xfrm>
        </p:grpSpPr>
        <p:pic>
          <p:nvPicPr>
            <p:cNvPr id="157699" name="Imagen 1576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5539202"/>
              <a:ext cx="804282" cy="251998"/>
            </a:xfrm>
            <a:prstGeom prst="rect">
              <a:avLst/>
            </a:prstGeom>
          </p:spPr>
        </p:pic>
        <p:pic>
          <p:nvPicPr>
            <p:cNvPr id="157700" name="Imagen 1576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5562600"/>
              <a:ext cx="606353" cy="215997"/>
            </a:xfrm>
            <a:prstGeom prst="rect">
              <a:avLst/>
            </a:prstGeom>
          </p:spPr>
        </p:pic>
        <p:grpSp>
          <p:nvGrpSpPr>
            <p:cNvPr id="157706" name="Agrupar 157705"/>
            <p:cNvGrpSpPr/>
            <p:nvPr/>
          </p:nvGrpSpPr>
          <p:grpSpPr>
            <a:xfrm>
              <a:off x="1447800" y="5498068"/>
              <a:ext cx="3505200" cy="369332"/>
              <a:chOff x="1447800" y="5181600"/>
              <a:chExt cx="3505200" cy="369332"/>
            </a:xfrm>
          </p:grpSpPr>
          <p:pic>
            <p:nvPicPr>
              <p:cNvPr id="157704" name="Imagen 15770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2200" y="5181600"/>
                <a:ext cx="2445837" cy="360000"/>
              </a:xfrm>
              <a:prstGeom prst="rect">
                <a:avLst/>
              </a:prstGeom>
            </p:spPr>
          </p:pic>
          <p:sp>
            <p:nvSpPr>
              <p:cNvPr id="47" name="CuadroTexto 46"/>
              <p:cNvSpPr txBox="1"/>
              <p:nvPr/>
            </p:nvSpPr>
            <p:spPr>
              <a:xfrm>
                <a:off x="1447800" y="5181600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rgbClr val="FFFFFF"/>
                    </a:solidFill>
                  </a:rPr>
                  <a:t>Triplet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(                                      )     </a:t>
                </a:r>
                <a:endParaRPr lang="es-ES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7709" name="Imagen 1577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0200" y="5386800"/>
              <a:ext cx="3722087" cy="504000"/>
            </a:xfrm>
            <a:prstGeom prst="rect">
              <a:avLst/>
            </a:prstGeom>
          </p:spPr>
        </p:pic>
      </p:grpSp>
      <p:grpSp>
        <p:nvGrpSpPr>
          <p:cNvPr id="157711" name="Agrupar 157710"/>
          <p:cNvGrpSpPr/>
          <p:nvPr/>
        </p:nvGrpSpPr>
        <p:grpSpPr>
          <a:xfrm>
            <a:off x="400473" y="4648200"/>
            <a:ext cx="8743527" cy="504000"/>
            <a:chOff x="400473" y="4648200"/>
            <a:chExt cx="8743527" cy="504000"/>
          </a:xfrm>
        </p:grpSpPr>
        <p:pic>
          <p:nvPicPr>
            <p:cNvPr id="157697" name="Imagen 1576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473" y="4827000"/>
              <a:ext cx="804287" cy="252000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4800600"/>
              <a:ext cx="606353" cy="215997"/>
            </a:xfrm>
            <a:prstGeom prst="rect">
              <a:avLst/>
            </a:prstGeom>
          </p:spPr>
        </p:pic>
        <p:sp>
          <p:nvSpPr>
            <p:cNvPr id="157701" name="CuadroTexto 157700"/>
            <p:cNvSpPr txBox="1"/>
            <p:nvPr/>
          </p:nvSpPr>
          <p:spPr>
            <a:xfrm>
              <a:off x="1447800" y="4724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Singlet</a:t>
              </a:r>
              <a:r>
                <a:rPr lang="es-ES" b="1" dirty="0" smtClean="0">
                  <a:solidFill>
                    <a:srgbClr val="FFFFFF"/>
                  </a:solidFill>
                </a:rPr>
                <a:t> (               )   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57703" name="Imagen 15770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8400" y="4800600"/>
              <a:ext cx="960480" cy="288000"/>
            </a:xfrm>
            <a:prstGeom prst="rect">
              <a:avLst/>
            </a:prstGeom>
          </p:spPr>
        </p:pic>
        <p:pic>
          <p:nvPicPr>
            <p:cNvPr id="157710" name="Imagen 15770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39652" y="4648200"/>
              <a:ext cx="3704348" cy="504000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6477000" y="20646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CCFF"/>
                </a:solidFill>
              </a:rPr>
              <a:t>We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assume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that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spin </a:t>
            </a:r>
            <a:r>
              <a:rPr lang="es-ES" sz="1600" b="1" dirty="0" err="1" smtClean="0">
                <a:solidFill>
                  <a:srgbClr val="00CCFF"/>
                </a:solidFill>
              </a:rPr>
              <a:t>part</a:t>
            </a:r>
            <a:r>
              <a:rPr lang="es-ES" sz="1600" b="1" dirty="0" smtClean="0">
                <a:solidFill>
                  <a:srgbClr val="00CCFF"/>
                </a:solidFill>
              </a:rPr>
              <a:t> of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wave </a:t>
            </a:r>
            <a:r>
              <a:rPr lang="es-ES" sz="1600" b="1" dirty="0" err="1" smtClean="0">
                <a:solidFill>
                  <a:srgbClr val="00CCFF"/>
                </a:solidFill>
              </a:rPr>
              <a:t>function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is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normalized</a:t>
            </a:r>
            <a:endParaRPr lang="es-ES" sz="1600" b="1" dirty="0">
              <a:solidFill>
                <a:srgbClr val="00CC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800" y="2556600"/>
            <a:ext cx="3237688" cy="7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5391" y="1752600"/>
            <a:ext cx="31868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12109</TotalTime>
  <Words>2817</Words>
  <Application>Microsoft Macintosh PowerPoint</Application>
  <PresentationFormat>Presentación en pantalla (4:3)</PresentationFormat>
  <Paragraphs>302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Diseño predeterminado</vt:lpstr>
      <vt:lpstr>Presentación de PowerPoint</vt:lpstr>
      <vt:lpstr>Presentación de PowerPoint</vt:lpstr>
      <vt:lpstr>Presentación de PowerPoint</vt:lpstr>
      <vt:lpstr>A look to the hamiltonian:                            a difficult interacting many-body system.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Francisco Javier Junquera Quintana</cp:lastModifiedBy>
  <cp:revision>827</cp:revision>
  <cp:lastPrinted>1601-01-01T00:00:00Z</cp:lastPrinted>
  <dcterms:created xsi:type="dcterms:W3CDTF">1601-01-01T00:00:00Z</dcterms:created>
  <dcterms:modified xsi:type="dcterms:W3CDTF">2015-09-29T17:23:47Z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