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310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26" r:id="rId15"/>
    <p:sldId id="327" r:id="rId16"/>
    <p:sldId id="358" r:id="rId17"/>
    <p:sldId id="359" r:id="rId18"/>
    <p:sldId id="328" r:id="rId19"/>
    <p:sldId id="329" r:id="rId20"/>
    <p:sldId id="330" r:id="rId21"/>
    <p:sldId id="360" r:id="rId22"/>
    <p:sldId id="361" r:id="rId23"/>
    <p:sldId id="362" r:id="rId24"/>
    <p:sldId id="363" r:id="rId25"/>
    <p:sldId id="364" r:id="rId26"/>
    <p:sldId id="365" r:id="rId27"/>
    <p:sldId id="325" r:id="rId28"/>
    <p:sldId id="312" r:id="rId29"/>
    <p:sldId id="366" r:id="rId30"/>
    <p:sldId id="367" r:id="rId31"/>
    <p:sldId id="368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69" r:id="rId41"/>
    <p:sldId id="370" r:id="rId42"/>
    <p:sldId id="371" r:id="rId43"/>
    <p:sldId id="372" r:id="rId44"/>
    <p:sldId id="373" r:id="rId4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14338" indent="42863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828675" indent="8572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243013" indent="128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658938" indent="169863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A1600"/>
    <a:srgbClr val="FFA89F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3" d="100"/>
          <a:sy n="133" d="100"/>
        </p:scale>
        <p:origin x="-120" y="-368"/>
      </p:cViewPr>
      <p:guideLst>
        <p:guide orient="horz" pos="3181"/>
        <p:guide pos="5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48"/>
    </p:cViewPr>
  </p:sorterViewPr>
  <p:notesViewPr>
    <p:cSldViewPr showGuides="1">
      <p:cViewPr varScale="1">
        <p:scale>
          <a:sx n="54" d="100"/>
          <a:sy n="54" d="100"/>
        </p:scale>
        <p:origin x="-2538" y="-84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 smtClean="0">
                <a:cs typeface="+mn-cs"/>
              </a:defRPr>
            </a:lvl1pPr>
          </a:lstStyle>
          <a:p>
            <a:pPr>
              <a:defRPr/>
            </a:pPr>
            <a:fld id="{4F8FF403-BB08-E745-A092-A55FA15BCDD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44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143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8286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2430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6589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073859" algn="l" defTabSz="4147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631" algn="l" defTabSz="4147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403" algn="l" defTabSz="4147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8175" algn="l" defTabSz="4147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CFF23A-75CA-F24D-9EC3-838B8F515649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F1741C-1C58-6B43-88D7-86B58EF5B67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C03094-1D82-B743-B238-2448571736C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C03094-1D82-B743-B238-2448571736C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C03094-1D82-B743-B238-2448571736C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CB95DB-6A34-A344-A2B2-6E83A54F640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24204-0640-7B43-8018-22F4C78DD478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EA245-CBA5-FD41-B656-EC9748015D2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EA245-CBA5-FD41-B656-EC9748015D2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EA245-CBA5-FD41-B656-EC9748015D2A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EA245-CBA5-FD41-B656-EC9748015D2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EA245-CBA5-FD41-B656-EC9748015D2A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EA245-CBA5-FD41-B656-EC9748015D2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EA245-CBA5-FD41-B656-EC9748015D2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9C2F92-8D62-8B4C-BAE5-0E40152BC8AE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C143EA-F85E-8244-A56F-9CAAB31AF053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C143EA-F85E-8244-A56F-9CAAB31AF053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C143EA-F85E-8244-A56F-9CAAB31AF053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C143EA-F85E-8244-A56F-9CAAB31AF053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4A5F6A-DD4D-524E-841A-8ECAE3422615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0CD09F-F9F8-8C4F-807A-E95871D1BF6C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A4EE5B-2B89-F741-AC76-180FA7866381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AC91AB-4B24-3240-9AF9-875F612E7413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4CDF89-75A5-774B-ACD5-C1FC5651B966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011BBD-33E9-9C43-8821-8281C88C69F6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70768F-A2F4-3040-9C3B-83AE1C6970B1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35EB19-60D6-EB40-911B-214C0C1160CA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35EB19-60D6-EB40-911B-214C0C1160CA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35EB19-60D6-EB40-911B-214C0C1160CA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35EB19-60D6-EB40-911B-214C0C1160CA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35EB19-60D6-EB40-911B-214C0C1160CA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35EB19-60D6-EB40-911B-214C0C1160CA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5D809-F2DB-4044-9649-2DCEB5BB097B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6395" y="2130933"/>
            <a:ext cx="7771211" cy="146914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391" y="3886700"/>
            <a:ext cx="6401219" cy="1752767"/>
          </a:xfrm>
        </p:spPr>
        <p:txBody>
          <a:bodyPr/>
          <a:lstStyle>
            <a:lvl1pPr marL="0" indent="0" algn="ctr">
              <a:buNone/>
              <a:defRPr/>
            </a:lvl1pPr>
            <a:lvl2pPr marL="414772" indent="0" algn="ctr">
              <a:buNone/>
              <a:defRPr/>
            </a:lvl2pPr>
            <a:lvl3pPr marL="829544" indent="0" algn="ctr">
              <a:buNone/>
              <a:defRPr/>
            </a:lvl3pPr>
            <a:lvl4pPr marL="1244316" indent="0" algn="ctr">
              <a:buNone/>
              <a:defRPr/>
            </a:lvl4pPr>
            <a:lvl5pPr marL="1659087" indent="0" algn="ctr">
              <a:buNone/>
              <a:defRPr/>
            </a:lvl5pPr>
            <a:lvl6pPr marL="2073859" indent="0" algn="ctr">
              <a:buNone/>
              <a:defRPr/>
            </a:lvl6pPr>
            <a:lvl7pPr marL="2488631" indent="0" algn="ctr">
              <a:buNone/>
              <a:defRPr/>
            </a:lvl7pPr>
            <a:lvl8pPr marL="2903403" indent="0" algn="ctr">
              <a:buNone/>
              <a:defRPr/>
            </a:lvl8pPr>
            <a:lvl9pPr marL="3318175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6C2D3-0C2B-7643-BDCD-FC61A2A564E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7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0551F-B75D-044F-ABD1-1500C474A1A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6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852" y="0"/>
            <a:ext cx="2171018" cy="612568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81648" cy="612568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CE8EF-B9E6-0747-BA96-BC0FDCA945D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11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8229740" cy="11435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130" y="1599700"/>
            <a:ext cx="4047069" cy="452598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38402" y="1599700"/>
            <a:ext cx="4048467" cy="452598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13FBB-EE21-B046-8576-3D361E00AAF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4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68C90-F22A-1740-B050-F3D4951FB26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9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741" y="4407428"/>
            <a:ext cx="7772609" cy="136109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741" y="2906772"/>
            <a:ext cx="7772609" cy="1500656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72" indent="0">
              <a:buNone/>
              <a:defRPr sz="1600"/>
            </a:lvl2pPr>
            <a:lvl3pPr marL="829544" indent="0">
              <a:buNone/>
              <a:defRPr sz="1500"/>
            </a:lvl3pPr>
            <a:lvl4pPr marL="1244316" indent="0">
              <a:buNone/>
              <a:defRPr sz="1300"/>
            </a:lvl4pPr>
            <a:lvl5pPr marL="1659087" indent="0">
              <a:buNone/>
              <a:defRPr sz="1300"/>
            </a:lvl5pPr>
            <a:lvl6pPr marL="2073859" indent="0">
              <a:buNone/>
              <a:defRPr sz="1300"/>
            </a:lvl6pPr>
            <a:lvl7pPr marL="2488631" indent="0">
              <a:buNone/>
              <a:defRPr sz="1300"/>
            </a:lvl7pPr>
            <a:lvl8pPr marL="2903403" indent="0">
              <a:buNone/>
              <a:defRPr sz="1300"/>
            </a:lvl8pPr>
            <a:lvl9pPr marL="3318175" indent="0">
              <a:buNone/>
              <a:defRPr sz="1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A5B25-DD76-EB4F-8C8E-5B1210B9AAB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3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130" y="1599700"/>
            <a:ext cx="4047069" cy="45259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38402" y="1599700"/>
            <a:ext cx="4048467" cy="45259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3E602-6F60-CD42-A582-E33D6DB3C3C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0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1" y="274621"/>
            <a:ext cx="8229739" cy="11435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131" y="1535172"/>
            <a:ext cx="4040079" cy="6392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72" indent="0">
              <a:buNone/>
              <a:defRPr sz="1800" b="1"/>
            </a:lvl2pPr>
            <a:lvl3pPr marL="829544" indent="0">
              <a:buNone/>
              <a:defRPr sz="1600" b="1"/>
            </a:lvl3pPr>
            <a:lvl4pPr marL="1244316" indent="0">
              <a:buNone/>
              <a:defRPr sz="1500" b="1"/>
            </a:lvl4pPr>
            <a:lvl5pPr marL="1659087" indent="0">
              <a:buNone/>
              <a:defRPr sz="1500" b="1"/>
            </a:lvl5pPr>
            <a:lvl6pPr marL="2073859" indent="0">
              <a:buNone/>
              <a:defRPr sz="1500" b="1"/>
            </a:lvl6pPr>
            <a:lvl7pPr marL="2488631" indent="0">
              <a:buNone/>
              <a:defRPr sz="1500" b="1"/>
            </a:lvl7pPr>
            <a:lvl8pPr marL="2903403" indent="0">
              <a:buNone/>
              <a:defRPr sz="1500" b="1"/>
            </a:lvl8pPr>
            <a:lvl9pPr marL="3318175" indent="0">
              <a:buNone/>
              <a:defRPr sz="15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131" y="2174452"/>
            <a:ext cx="4040079" cy="395122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393" y="1535172"/>
            <a:ext cx="4041477" cy="6392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72" indent="0">
              <a:buNone/>
              <a:defRPr sz="1800" b="1"/>
            </a:lvl2pPr>
            <a:lvl3pPr marL="829544" indent="0">
              <a:buNone/>
              <a:defRPr sz="1600" b="1"/>
            </a:lvl3pPr>
            <a:lvl4pPr marL="1244316" indent="0">
              <a:buNone/>
              <a:defRPr sz="1500" b="1"/>
            </a:lvl4pPr>
            <a:lvl5pPr marL="1659087" indent="0">
              <a:buNone/>
              <a:defRPr sz="1500" b="1"/>
            </a:lvl5pPr>
            <a:lvl6pPr marL="2073859" indent="0">
              <a:buNone/>
              <a:defRPr sz="1500" b="1"/>
            </a:lvl6pPr>
            <a:lvl7pPr marL="2488631" indent="0">
              <a:buNone/>
              <a:defRPr sz="1500" b="1"/>
            </a:lvl7pPr>
            <a:lvl8pPr marL="2903403" indent="0">
              <a:buNone/>
              <a:defRPr sz="1500" b="1"/>
            </a:lvl8pPr>
            <a:lvl9pPr marL="3318175" indent="0">
              <a:buNone/>
              <a:defRPr sz="15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393" y="2174452"/>
            <a:ext cx="4041477" cy="395122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6E2BD-1F1E-6E45-9C0E-CDA09D4A375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762E1-994A-F845-987F-2E8B2AD14A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3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E1425-D81D-4047-902B-E347A6B4E27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0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1" y="273120"/>
            <a:ext cx="3008391" cy="116150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4562" y="273120"/>
            <a:ext cx="5112308" cy="585256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131" y="1434628"/>
            <a:ext cx="3008391" cy="4691052"/>
          </a:xfrm>
        </p:spPr>
        <p:txBody>
          <a:bodyPr/>
          <a:lstStyle>
            <a:lvl1pPr marL="0" indent="0">
              <a:buNone/>
              <a:defRPr sz="1300"/>
            </a:lvl1pPr>
            <a:lvl2pPr marL="414772" indent="0">
              <a:buNone/>
              <a:defRPr sz="1100"/>
            </a:lvl2pPr>
            <a:lvl3pPr marL="829544" indent="0">
              <a:buNone/>
              <a:defRPr sz="900"/>
            </a:lvl3pPr>
            <a:lvl4pPr marL="1244316" indent="0">
              <a:buNone/>
              <a:defRPr sz="800"/>
            </a:lvl4pPr>
            <a:lvl5pPr marL="1659087" indent="0">
              <a:buNone/>
              <a:defRPr sz="800"/>
            </a:lvl5pPr>
            <a:lvl6pPr marL="2073859" indent="0">
              <a:buNone/>
              <a:defRPr sz="800"/>
            </a:lvl6pPr>
            <a:lvl7pPr marL="2488631" indent="0">
              <a:buNone/>
              <a:defRPr sz="800"/>
            </a:lvl7pPr>
            <a:lvl8pPr marL="2903403" indent="0">
              <a:buNone/>
              <a:defRPr sz="800"/>
            </a:lvl8pPr>
            <a:lvl9pPr marL="3318175" indent="0">
              <a:buNone/>
              <a:defRPr sz="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FA4ED-D07E-7242-928C-0C39211B06C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74" y="4800601"/>
            <a:ext cx="5486959" cy="56724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174" y="612268"/>
            <a:ext cx="5486959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4772" indent="0">
              <a:buNone/>
              <a:defRPr sz="2500"/>
            </a:lvl2pPr>
            <a:lvl3pPr marL="829544" indent="0">
              <a:buNone/>
              <a:defRPr sz="2200"/>
            </a:lvl3pPr>
            <a:lvl4pPr marL="1244316" indent="0">
              <a:buNone/>
              <a:defRPr sz="1800"/>
            </a:lvl4pPr>
            <a:lvl5pPr marL="1659087" indent="0">
              <a:buNone/>
              <a:defRPr sz="1800"/>
            </a:lvl5pPr>
            <a:lvl6pPr marL="2073859" indent="0">
              <a:buNone/>
              <a:defRPr sz="1800"/>
            </a:lvl6pPr>
            <a:lvl7pPr marL="2488631" indent="0">
              <a:buNone/>
              <a:defRPr sz="1800"/>
            </a:lvl7pPr>
            <a:lvl8pPr marL="2903403" indent="0">
              <a:buNone/>
              <a:defRPr sz="1800"/>
            </a:lvl8pPr>
            <a:lvl9pPr marL="3318175" indent="0">
              <a:buNone/>
              <a:defRPr sz="18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174" y="5367849"/>
            <a:ext cx="5486959" cy="804352"/>
          </a:xfrm>
        </p:spPr>
        <p:txBody>
          <a:bodyPr/>
          <a:lstStyle>
            <a:lvl1pPr marL="0" indent="0">
              <a:buNone/>
              <a:defRPr sz="1300"/>
            </a:lvl1pPr>
            <a:lvl2pPr marL="414772" indent="0">
              <a:buNone/>
              <a:defRPr sz="1100"/>
            </a:lvl2pPr>
            <a:lvl3pPr marL="829544" indent="0">
              <a:buNone/>
              <a:defRPr sz="900"/>
            </a:lvl3pPr>
            <a:lvl4pPr marL="1244316" indent="0">
              <a:buNone/>
              <a:defRPr sz="800"/>
            </a:lvl4pPr>
            <a:lvl5pPr marL="1659087" indent="0">
              <a:buNone/>
              <a:defRPr sz="800"/>
            </a:lvl5pPr>
            <a:lvl6pPr marL="2073859" indent="0">
              <a:buNone/>
              <a:defRPr sz="800"/>
            </a:lvl6pPr>
            <a:lvl7pPr marL="2488631" indent="0">
              <a:buNone/>
              <a:defRPr sz="800"/>
            </a:lvl7pPr>
            <a:lvl8pPr marL="2903403" indent="0">
              <a:buNone/>
              <a:defRPr sz="800"/>
            </a:lvl8pPr>
            <a:lvl9pPr marL="3318175" indent="0">
              <a:buNone/>
              <a:defRPr sz="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DA4D3-5DA6-FD4F-8550-51FF17924BE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7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45" tIns="45671" rIns="91345" bIns="456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45" tIns="45671" rIns="91345" bIns="45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45" tIns="45671" rIns="91345" bIns="45671" numCol="1" anchor="t" anchorCtr="0" compatLnSpc="1">
            <a:prstTxWarp prst="textNoShape">
              <a:avLst/>
            </a:prstTxWarp>
          </a:bodyPr>
          <a:lstStyle>
            <a:lvl1pPr defTabSz="914515"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45" tIns="45671" rIns="91345" bIns="45671" numCol="1" anchor="t" anchorCtr="0" compatLnSpc="1">
            <a:prstTxWarp prst="textNoShape">
              <a:avLst/>
            </a:prstTxWarp>
          </a:bodyPr>
          <a:lstStyle>
            <a:lvl1pPr algn="ctr" defTabSz="914515"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45" tIns="45671" rIns="91345" bIns="45671" numCol="1" anchor="t" anchorCtr="0" compatLnSpc="1">
            <a:prstTxWarp prst="textNoShape">
              <a:avLst/>
            </a:prstTxWarp>
          </a:bodyPr>
          <a:lstStyle>
            <a:lvl1pPr algn="r" defTabSz="914515">
              <a:defRPr sz="1400" b="0" smtClean="0">
                <a:cs typeface="+mn-cs"/>
              </a:defRPr>
            </a:lvl1pPr>
          </a:lstStyle>
          <a:p>
            <a:pPr>
              <a:defRPr/>
            </a:pPr>
            <a:fld id="{4AA8C501-7687-C340-A715-E95A1ADAFC1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5pPr>
      <a:lvl6pPr marL="414772" algn="l" defTabSz="914515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6pPr>
      <a:lvl7pPr marL="829544" algn="l" defTabSz="914515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7pPr>
      <a:lvl8pPr marL="1244316" algn="l" defTabSz="914515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8pPr>
      <a:lvl9pPr marL="1659087" algn="l" defTabSz="914515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bg1"/>
          </a:solidFill>
          <a:latin typeface="+mn-lt"/>
          <a:ea typeface="+mn-e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 b="1">
          <a:solidFill>
            <a:schemeClr val="bg1"/>
          </a:solidFill>
          <a:latin typeface="+mn-lt"/>
          <a:ea typeface="+mn-ea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5pPr>
      <a:lvl6pPr marL="2469909" indent="-226109" algn="l" defTabSz="914515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6pPr>
      <a:lvl7pPr marL="2884681" indent="-226109" algn="l" defTabSz="914515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7pPr>
      <a:lvl8pPr marL="3299453" indent="-226109" algn="l" defTabSz="914515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8pPr>
      <a:lvl9pPr marL="3714225" indent="-226109" algn="l" defTabSz="914515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4147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8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71.emf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61.png"/><Relationship Id="rId5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78.wmf"/><Relationship Id="rId5" Type="http://schemas.openxmlformats.org/officeDocument/2006/relationships/image" Target="../media/image79.wmf"/><Relationship Id="rId6" Type="http://schemas.openxmlformats.org/officeDocument/2006/relationships/image" Target="../media/image80.png"/><Relationship Id="rId7" Type="http://schemas.openxmlformats.org/officeDocument/2006/relationships/image" Target="../media/image77.png"/><Relationship Id="rId8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79.wmf"/><Relationship Id="rId5" Type="http://schemas.openxmlformats.org/officeDocument/2006/relationships/image" Target="../media/image83.wmf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7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44513" y="4857750"/>
            <a:ext cx="3430587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smtClean="0">
                <a:solidFill>
                  <a:srgbClr val="FFFF00"/>
                </a:solidFill>
                <a:cs typeface="+mn-cs"/>
              </a:rPr>
              <a:t>Javier Junquera</a:t>
            </a:r>
            <a:endParaRPr lang="en-US" sz="2800" smtClean="0">
              <a:solidFill>
                <a:srgbClr val="FFFF00"/>
              </a:solidFill>
              <a:cs typeface="+mn-cs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1612900" y="211138"/>
            <a:ext cx="59150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smtClean="0">
                <a:solidFill>
                  <a:srgbClr val="FFFF00"/>
                </a:solidFill>
                <a:cs typeface="+mn-cs"/>
              </a:rPr>
              <a:t>Molecular dynamics in different ensembles</a:t>
            </a:r>
          </a:p>
        </p:txBody>
      </p:sp>
      <p:pic>
        <p:nvPicPr>
          <p:cNvPr id="3075" name="Picture 11" descr="logoUCg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646613"/>
            <a:ext cx="949325" cy="10207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8991600" cy="87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Standard method to solve ordinary differential equations: the finite difference approach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1228725" y="1295400"/>
            <a:ext cx="6597650" cy="646331"/>
            <a:chOff x="1228725" y="1676400"/>
            <a:chExt cx="6597650" cy="646331"/>
          </a:xfrm>
        </p:grpSpPr>
        <p:sp>
          <p:nvSpPr>
            <p:cNvPr id="23" name="CuadroTexto 22"/>
            <p:cNvSpPr txBox="1"/>
            <p:nvPr/>
          </p:nvSpPr>
          <p:spPr>
            <a:xfrm>
              <a:off x="1228725" y="1676400"/>
              <a:ext cx="6597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Given</a:t>
              </a:r>
              <a:r>
                <a:rPr lang="es-ES" dirty="0" smtClean="0">
                  <a:solidFill>
                    <a:schemeClr val="bg1"/>
                  </a:solidFill>
                </a:rPr>
                <a:t> molecular positions, </a:t>
              </a:r>
              <a:r>
                <a:rPr lang="es-ES" dirty="0" err="1" smtClean="0">
                  <a:solidFill>
                    <a:schemeClr val="bg1"/>
                  </a:solidFill>
                </a:rPr>
                <a:t>velocities</a:t>
              </a:r>
              <a:r>
                <a:rPr lang="es-ES" dirty="0" smtClean="0">
                  <a:solidFill>
                    <a:schemeClr val="bg1"/>
                  </a:solidFill>
                </a:rPr>
                <a:t>, and </a:t>
              </a:r>
              <a:r>
                <a:rPr lang="es-ES" dirty="0" err="1" smtClean="0">
                  <a:solidFill>
                    <a:schemeClr val="bg1"/>
                  </a:solidFill>
                </a:rPr>
                <a:t>other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dynamic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information</a:t>
              </a:r>
              <a:r>
                <a:rPr lang="es-ES" dirty="0" smtClean="0">
                  <a:solidFill>
                    <a:schemeClr val="bg1"/>
                  </a:solidFill>
                </a:rPr>
                <a:t> at a time 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0160" y="1981200"/>
              <a:ext cx="223440" cy="252000"/>
            </a:xfrm>
            <a:prstGeom prst="rect">
              <a:avLst/>
            </a:prstGeom>
          </p:spPr>
        </p:pic>
      </p:grpSp>
      <p:grpSp>
        <p:nvGrpSpPr>
          <p:cNvPr id="5" name="Agrupar 4"/>
          <p:cNvGrpSpPr/>
          <p:nvPr/>
        </p:nvGrpSpPr>
        <p:grpSpPr>
          <a:xfrm>
            <a:off x="533400" y="2249269"/>
            <a:ext cx="8007350" cy="646331"/>
            <a:chOff x="908050" y="4498072"/>
            <a:chExt cx="8007350" cy="646331"/>
          </a:xfrm>
        </p:grpSpPr>
        <p:sp>
          <p:nvSpPr>
            <p:cNvPr id="19" name="CuadroTexto 18"/>
            <p:cNvSpPr txBox="1"/>
            <p:nvPr/>
          </p:nvSpPr>
          <p:spPr>
            <a:xfrm>
              <a:off x="908050" y="4498072"/>
              <a:ext cx="8007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We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attempt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to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obtain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position, </a:t>
              </a:r>
              <a:r>
                <a:rPr lang="es-ES" dirty="0" err="1" smtClean="0">
                  <a:solidFill>
                    <a:schemeClr val="bg1"/>
                  </a:solidFill>
                </a:rPr>
                <a:t>velocities</a:t>
              </a:r>
              <a:r>
                <a:rPr lang="es-ES" dirty="0" smtClean="0">
                  <a:solidFill>
                    <a:schemeClr val="bg1"/>
                  </a:solidFill>
                </a:rPr>
                <a:t>, etc. at a </a:t>
              </a:r>
              <a:r>
                <a:rPr lang="es-ES" dirty="0" err="1" smtClean="0">
                  <a:solidFill>
                    <a:schemeClr val="bg1"/>
                  </a:solidFill>
                </a:rPr>
                <a:t>later</a:t>
              </a:r>
              <a:r>
                <a:rPr lang="es-ES" dirty="0" smtClean="0">
                  <a:solidFill>
                    <a:schemeClr val="bg1"/>
                  </a:solidFill>
                </a:rPr>
                <a:t> time              , </a:t>
              </a:r>
              <a:r>
                <a:rPr lang="es-ES" dirty="0" err="1" smtClean="0">
                  <a:solidFill>
                    <a:schemeClr val="bg1"/>
                  </a:solidFill>
                </a:rPr>
                <a:t>to</a:t>
              </a:r>
              <a:r>
                <a:rPr lang="es-ES" dirty="0" smtClean="0">
                  <a:solidFill>
                    <a:schemeClr val="bg1"/>
                  </a:solidFill>
                </a:rPr>
                <a:t> a </a:t>
              </a:r>
              <a:r>
                <a:rPr lang="es-ES" dirty="0" err="1" smtClean="0">
                  <a:solidFill>
                    <a:schemeClr val="bg1"/>
                  </a:solidFill>
                </a:rPr>
                <a:t>sufficient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degree</a:t>
              </a:r>
              <a:r>
                <a:rPr lang="es-ES" dirty="0" smtClean="0">
                  <a:solidFill>
                    <a:schemeClr val="bg1"/>
                  </a:solidFill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</a:rPr>
                <a:t>accuracy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24800" y="4533238"/>
              <a:ext cx="838820" cy="288000"/>
            </a:xfrm>
            <a:prstGeom prst="rect">
              <a:avLst/>
            </a:prstGeom>
          </p:spPr>
        </p:pic>
      </p:grpSp>
      <p:grpSp>
        <p:nvGrpSpPr>
          <p:cNvPr id="8" name="Agrupar 7"/>
          <p:cNvGrpSpPr/>
          <p:nvPr/>
        </p:nvGrpSpPr>
        <p:grpSpPr>
          <a:xfrm>
            <a:off x="838200" y="4791670"/>
            <a:ext cx="6781800" cy="923330"/>
            <a:chOff x="1295400" y="4495800"/>
            <a:chExt cx="6781800" cy="923330"/>
          </a:xfrm>
        </p:grpSpPr>
        <p:sp>
          <p:nvSpPr>
            <p:cNvPr id="10" name="CuadroTexto 9"/>
            <p:cNvSpPr txBox="1"/>
            <p:nvPr/>
          </p:nvSpPr>
          <p:spPr>
            <a:xfrm>
              <a:off x="1295400" y="4495800"/>
              <a:ext cx="6781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choice</a:t>
              </a:r>
              <a:r>
                <a:rPr lang="es-ES" dirty="0" smtClean="0">
                  <a:solidFill>
                    <a:schemeClr val="bg1"/>
                  </a:solidFill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time </a:t>
              </a:r>
              <a:r>
                <a:rPr lang="es-ES" dirty="0" err="1" smtClean="0">
                  <a:solidFill>
                    <a:schemeClr val="bg1"/>
                  </a:solidFill>
                </a:rPr>
                <a:t>interval</a:t>
              </a:r>
              <a:r>
                <a:rPr lang="es-ES" dirty="0" smtClean="0">
                  <a:solidFill>
                    <a:schemeClr val="bg1"/>
                  </a:solidFill>
                </a:rPr>
                <a:t>        </a:t>
              </a:r>
              <a:r>
                <a:rPr lang="es-ES" dirty="0" err="1" smtClean="0">
                  <a:solidFill>
                    <a:schemeClr val="bg1"/>
                  </a:solidFill>
                </a:rPr>
                <a:t>will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depend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on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method</a:t>
              </a:r>
              <a:r>
                <a:rPr lang="es-ES" dirty="0" smtClean="0">
                  <a:solidFill>
                    <a:schemeClr val="bg1"/>
                  </a:solidFill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</a:rPr>
                <a:t>solution</a:t>
              </a:r>
              <a:r>
                <a:rPr lang="es-ES" dirty="0" smtClean="0">
                  <a:solidFill>
                    <a:schemeClr val="bg1"/>
                  </a:solidFill>
                </a:rPr>
                <a:t>, </a:t>
              </a:r>
              <a:r>
                <a:rPr lang="es-ES" dirty="0" err="1" smtClean="0">
                  <a:solidFill>
                    <a:schemeClr val="bg1"/>
                  </a:solidFill>
                </a:rPr>
                <a:t>but</a:t>
              </a:r>
              <a:r>
                <a:rPr lang="es-ES" dirty="0" smtClean="0">
                  <a:solidFill>
                    <a:schemeClr val="bg1"/>
                  </a:solidFill>
                </a:rPr>
                <a:t>       </a:t>
              </a:r>
              <a:r>
                <a:rPr lang="es-ES" dirty="0" err="1" smtClean="0">
                  <a:solidFill>
                    <a:schemeClr val="bg1"/>
                  </a:solidFill>
                </a:rPr>
                <a:t>will</a:t>
              </a:r>
              <a:r>
                <a:rPr lang="es-ES" dirty="0" smtClean="0">
                  <a:solidFill>
                    <a:schemeClr val="bg1"/>
                  </a:solidFill>
                </a:rPr>
                <a:t> be </a:t>
              </a:r>
              <a:r>
                <a:rPr lang="es-ES" dirty="0" err="1" smtClean="0">
                  <a:solidFill>
                    <a:schemeClr val="bg1"/>
                  </a:solidFill>
                </a:rPr>
                <a:t>significantly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smaller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than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typical</a:t>
              </a:r>
              <a:r>
                <a:rPr lang="es-ES" dirty="0" smtClean="0">
                  <a:solidFill>
                    <a:schemeClr val="bg1"/>
                  </a:solidFill>
                </a:rPr>
                <a:t> time </a:t>
              </a:r>
              <a:r>
                <a:rPr lang="es-ES" dirty="0" err="1" smtClean="0">
                  <a:solidFill>
                    <a:schemeClr val="bg1"/>
                  </a:solidFill>
                </a:rPr>
                <a:t>taken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for</a:t>
              </a:r>
              <a:r>
                <a:rPr lang="es-ES" dirty="0" smtClean="0">
                  <a:solidFill>
                    <a:schemeClr val="bg1"/>
                  </a:solidFill>
                </a:rPr>
                <a:t> a </a:t>
              </a:r>
              <a:r>
                <a:rPr lang="es-ES" dirty="0" err="1" smtClean="0">
                  <a:solidFill>
                    <a:schemeClr val="bg1"/>
                  </a:solidFill>
                </a:rPr>
                <a:t>molecule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to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travel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its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own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length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4400" y="4495800"/>
              <a:ext cx="401820" cy="288000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2400" y="4800600"/>
              <a:ext cx="401820" cy="288000"/>
            </a:xfrm>
            <a:prstGeom prst="rect">
              <a:avLst/>
            </a:prstGeom>
          </p:spPr>
        </p:pic>
      </p:grpSp>
      <p:grpSp>
        <p:nvGrpSpPr>
          <p:cNvPr id="11" name="Agrupar 10"/>
          <p:cNvGrpSpPr/>
          <p:nvPr/>
        </p:nvGrpSpPr>
        <p:grpSpPr>
          <a:xfrm>
            <a:off x="762000" y="3264972"/>
            <a:ext cx="6781800" cy="1154628"/>
            <a:chOff x="762000" y="3264972"/>
            <a:chExt cx="6781800" cy="1154628"/>
          </a:xfrm>
        </p:grpSpPr>
        <p:sp>
          <p:nvSpPr>
            <p:cNvPr id="6" name="CuadroTexto 5"/>
            <p:cNvSpPr txBox="1"/>
            <p:nvPr/>
          </p:nvSpPr>
          <p:spPr>
            <a:xfrm>
              <a:off x="762000" y="4050268"/>
              <a:ext cx="678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equations</a:t>
              </a:r>
              <a:r>
                <a:rPr lang="es-ES" dirty="0" smtClean="0">
                  <a:solidFill>
                    <a:schemeClr val="bg1"/>
                  </a:solidFill>
                </a:rPr>
                <a:t> are </a:t>
              </a:r>
              <a:r>
                <a:rPr lang="es-ES" dirty="0" err="1" smtClean="0">
                  <a:solidFill>
                    <a:schemeClr val="bg1"/>
                  </a:solidFill>
                </a:rPr>
                <a:t>solved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on</a:t>
              </a:r>
              <a:r>
                <a:rPr lang="es-ES" dirty="0" smtClean="0">
                  <a:solidFill>
                    <a:schemeClr val="bg1"/>
                  </a:solidFill>
                </a:rPr>
                <a:t> a </a:t>
              </a:r>
              <a:r>
                <a:rPr lang="es-ES" dirty="0" err="1" smtClean="0">
                  <a:solidFill>
                    <a:schemeClr val="bg1"/>
                  </a:solidFill>
                </a:rPr>
                <a:t>step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by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step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basis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762000" y="326497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00FFFF"/>
                  </a:solidFill>
                </a:rPr>
                <a:t>Notes:</a:t>
              </a:r>
              <a:endParaRPr lang="es-ES" dirty="0">
                <a:solidFill>
                  <a:srgbClr val="00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51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6248400" cy="87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Many different algorithms within the finite different methodology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17550" y="1436172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Predictor-corrector </a:t>
            </a:r>
            <a:r>
              <a:rPr lang="es-ES" dirty="0" err="1" smtClean="0">
                <a:solidFill>
                  <a:schemeClr val="bg1"/>
                </a:solidFill>
              </a:rPr>
              <a:t>algorithm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7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21"/>
          <p:cNvGrpSpPr>
            <a:grpSpLocks/>
          </p:cNvGrpSpPr>
          <p:nvPr/>
        </p:nvGrpSpPr>
        <p:grpSpPr bwMode="auto">
          <a:xfrm>
            <a:off x="0" y="0"/>
            <a:ext cx="9144000" cy="1255713"/>
            <a:chOff x="0" y="0"/>
            <a:chExt cx="6541" cy="837"/>
          </a:xfrm>
        </p:grpSpPr>
        <p:sp>
          <p:nvSpPr>
            <p:cNvPr id="37069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6541" cy="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0689" tIns="50343" rIns="100689" bIns="50343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500" smtClean="0">
                  <a:solidFill>
                    <a:srgbClr val="FFFF00"/>
                  </a:solidFill>
                  <a:cs typeface="+mn-cs"/>
                </a:rPr>
                <a:t>If the classical trajectory is continuous, then an estimate of the positions, velocities, accelerations at             can be obtained by a Taylor expansion about time </a:t>
              </a:r>
            </a:p>
          </p:txBody>
        </p:sp>
        <p:pic>
          <p:nvPicPr>
            <p:cNvPr id="5129" name="Picture 19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" y="338"/>
              <a:ext cx="63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20" descr="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" y="605"/>
              <a:ext cx="16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5" name="Picture 27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60563"/>
            <a:ext cx="57150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Agrupar 3"/>
          <p:cNvGrpSpPr/>
          <p:nvPr/>
        </p:nvGrpSpPr>
        <p:grpSpPr>
          <a:xfrm>
            <a:off x="5791200" y="3733800"/>
            <a:ext cx="3276600" cy="381000"/>
            <a:chOff x="5867400" y="3124200"/>
            <a:chExt cx="3276600" cy="38100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9800" y="3217200"/>
              <a:ext cx="288000" cy="288000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5867400" y="3124200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FFFFFF"/>
                  </a:solidFill>
                </a:rPr>
                <a:t>      stands </a:t>
              </a:r>
              <a:r>
                <a:rPr lang="es-ES" dirty="0" err="1" smtClean="0">
                  <a:solidFill>
                    <a:srgbClr val="FFFFFF"/>
                  </a:solidFill>
                </a:rPr>
                <a:t>for</a:t>
              </a:r>
              <a:r>
                <a:rPr lang="es-ES" dirty="0" smtClean="0">
                  <a:solidFill>
                    <a:srgbClr val="FFFFFF"/>
                  </a:solidFill>
                </a:rPr>
                <a:t> “</a:t>
              </a:r>
              <a:r>
                <a:rPr lang="es-ES" dirty="0" err="1" smtClean="0">
                  <a:solidFill>
                    <a:srgbClr val="FFFFFF"/>
                  </a:solidFill>
                </a:rPr>
                <a:t>predicted</a:t>
              </a:r>
              <a:r>
                <a:rPr lang="es-ES" dirty="0" smtClean="0">
                  <a:solidFill>
                    <a:srgbClr val="FFFFFF"/>
                  </a:solidFill>
                </a:rPr>
                <a:t>”</a:t>
              </a:r>
              <a:endParaRPr lang="es-E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4284000"/>
            <a:ext cx="288000" cy="28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4741200"/>
            <a:ext cx="288000" cy="28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1807" y="5181600"/>
            <a:ext cx="315593" cy="28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2600" y="5638800"/>
            <a:ext cx="282747" cy="360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286000" y="4267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s</a:t>
            </a:r>
            <a:r>
              <a:rPr lang="es-ES" dirty="0" smtClean="0">
                <a:solidFill>
                  <a:srgbClr val="FFFFFF"/>
                </a:solidFill>
              </a:rPr>
              <a:t>tands </a:t>
            </a:r>
            <a:r>
              <a:rPr lang="es-ES" dirty="0" err="1" smtClean="0">
                <a:solidFill>
                  <a:srgbClr val="FFFFFF"/>
                </a:solidFill>
              </a:rPr>
              <a:t>for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complete set of </a:t>
            </a:r>
            <a:r>
              <a:rPr lang="es-ES" dirty="0" smtClean="0">
                <a:solidFill>
                  <a:srgbClr val="00FFFF"/>
                </a:solidFill>
              </a:rPr>
              <a:t>positions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241550" y="4724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s</a:t>
            </a:r>
            <a:r>
              <a:rPr lang="es-ES" dirty="0" smtClean="0">
                <a:solidFill>
                  <a:srgbClr val="FFFFFF"/>
                </a:solidFill>
              </a:rPr>
              <a:t>tands </a:t>
            </a:r>
            <a:r>
              <a:rPr lang="es-ES" dirty="0" err="1" smtClean="0">
                <a:solidFill>
                  <a:srgbClr val="FFFFFF"/>
                </a:solidFill>
              </a:rPr>
              <a:t>for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complete set of </a:t>
            </a:r>
            <a:r>
              <a:rPr lang="es-ES" dirty="0" err="1" smtClean="0">
                <a:solidFill>
                  <a:srgbClr val="00FFFF"/>
                </a:solidFill>
              </a:rPr>
              <a:t>velocities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286000" y="51932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s</a:t>
            </a:r>
            <a:r>
              <a:rPr lang="es-ES" dirty="0" smtClean="0">
                <a:solidFill>
                  <a:srgbClr val="FFFFFF"/>
                </a:solidFill>
              </a:rPr>
              <a:t>tands </a:t>
            </a:r>
            <a:r>
              <a:rPr lang="es-ES" dirty="0" err="1" smtClean="0">
                <a:solidFill>
                  <a:srgbClr val="FFFFFF"/>
                </a:solidFill>
              </a:rPr>
              <a:t>for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complete set of </a:t>
            </a:r>
            <a:r>
              <a:rPr lang="es-ES" dirty="0" err="1" smtClean="0">
                <a:solidFill>
                  <a:srgbClr val="00FFFF"/>
                </a:solidFill>
              </a:rPr>
              <a:t>accelerations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286000" y="5715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s</a:t>
            </a:r>
            <a:r>
              <a:rPr lang="es-ES" dirty="0" smtClean="0">
                <a:solidFill>
                  <a:srgbClr val="FFFFFF"/>
                </a:solidFill>
              </a:rPr>
              <a:t>tands </a:t>
            </a:r>
            <a:r>
              <a:rPr lang="es-ES" dirty="0" err="1" smtClean="0">
                <a:solidFill>
                  <a:srgbClr val="FFFFFF"/>
                </a:solidFill>
              </a:rPr>
              <a:t>for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complete set of </a:t>
            </a:r>
            <a:r>
              <a:rPr lang="es-ES" dirty="0" err="1" smtClean="0">
                <a:solidFill>
                  <a:srgbClr val="00FFFF"/>
                </a:solidFill>
              </a:rPr>
              <a:t>third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derivatives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position</a:t>
            </a:r>
            <a:endParaRPr lang="es-ES" dirty="0">
              <a:solidFill>
                <a:srgbClr val="00FFFF"/>
              </a:solidFill>
            </a:endParaRPr>
          </a:p>
        </p:txBody>
      </p:sp>
      <p:grpSp>
        <p:nvGrpSpPr>
          <p:cNvPr id="23" name="Group 25"/>
          <p:cNvGrpSpPr>
            <a:grpSpLocks/>
          </p:cNvGrpSpPr>
          <p:nvPr/>
        </p:nvGrpSpPr>
        <p:grpSpPr bwMode="auto">
          <a:xfrm>
            <a:off x="1752600" y="6453187"/>
            <a:ext cx="5570538" cy="404813"/>
            <a:chOff x="775" y="2861"/>
            <a:chExt cx="3984" cy="269"/>
          </a:xfrm>
        </p:grpSpPr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775" y="2880"/>
              <a:ext cx="39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We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store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four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“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vectors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” per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atom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: </a:t>
              </a:r>
            </a:p>
          </p:txBody>
        </p:sp>
        <p:pic>
          <p:nvPicPr>
            <p:cNvPr id="25" name="Picture 24" descr="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" y="2861"/>
              <a:ext cx="108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522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21"/>
          <p:cNvGrpSpPr>
            <a:grpSpLocks/>
          </p:cNvGrpSpPr>
          <p:nvPr/>
        </p:nvGrpSpPr>
        <p:grpSpPr bwMode="auto">
          <a:xfrm>
            <a:off x="0" y="0"/>
            <a:ext cx="9144000" cy="1255713"/>
            <a:chOff x="0" y="0"/>
            <a:chExt cx="6541" cy="837"/>
          </a:xfrm>
        </p:grpSpPr>
        <p:sp>
          <p:nvSpPr>
            <p:cNvPr id="37069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6541" cy="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0689" tIns="50343" rIns="100689" bIns="50343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500" smtClean="0">
                  <a:solidFill>
                    <a:srgbClr val="FFFF00"/>
                  </a:solidFill>
                  <a:cs typeface="+mn-cs"/>
                </a:rPr>
                <a:t>If the classical trajectory is continuous, then an estimate of the positions, velocities, accelerations at             can be obtained by a Taylor expansion about time </a:t>
              </a:r>
            </a:p>
          </p:txBody>
        </p:sp>
        <p:pic>
          <p:nvPicPr>
            <p:cNvPr id="5129" name="Picture 19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" y="338"/>
              <a:ext cx="63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20" descr="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" y="605"/>
              <a:ext cx="16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5" name="Picture 27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60563"/>
            <a:ext cx="57150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Agrupar 3"/>
          <p:cNvGrpSpPr/>
          <p:nvPr/>
        </p:nvGrpSpPr>
        <p:grpSpPr>
          <a:xfrm>
            <a:off x="5791200" y="3733800"/>
            <a:ext cx="3276600" cy="381000"/>
            <a:chOff x="5867400" y="3124200"/>
            <a:chExt cx="3276600" cy="38100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9800" y="3217200"/>
              <a:ext cx="288000" cy="288000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5867400" y="3124200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FFFFFF"/>
                  </a:solidFill>
                </a:rPr>
                <a:t>      stands </a:t>
              </a:r>
              <a:r>
                <a:rPr lang="es-ES" dirty="0" err="1" smtClean="0">
                  <a:solidFill>
                    <a:srgbClr val="FFFFFF"/>
                  </a:solidFill>
                </a:rPr>
                <a:t>for</a:t>
              </a:r>
              <a:r>
                <a:rPr lang="es-ES" dirty="0" smtClean="0">
                  <a:solidFill>
                    <a:srgbClr val="FFFFFF"/>
                  </a:solidFill>
                </a:rPr>
                <a:t> “</a:t>
              </a:r>
              <a:r>
                <a:rPr lang="es-ES" dirty="0" err="1" smtClean="0">
                  <a:solidFill>
                    <a:srgbClr val="FFFFFF"/>
                  </a:solidFill>
                </a:rPr>
                <a:t>predicted</a:t>
              </a:r>
              <a:r>
                <a:rPr lang="es-ES" dirty="0" smtClean="0">
                  <a:solidFill>
                    <a:srgbClr val="FFFFFF"/>
                  </a:solidFill>
                </a:rPr>
                <a:t>”</a:t>
              </a:r>
              <a:endParaRPr lang="es-ES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685800" y="4572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If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truncate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expansion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retaining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terms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given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above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8600" y="5334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00"/>
                </a:solidFill>
              </a:rPr>
              <a:t>We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have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achieved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our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goal</a:t>
            </a:r>
            <a:r>
              <a:rPr lang="es-ES" dirty="0" smtClean="0">
                <a:solidFill>
                  <a:srgbClr val="FFFF00"/>
                </a:solidFill>
              </a:rPr>
              <a:t> of </a:t>
            </a:r>
            <a:r>
              <a:rPr lang="es-ES" dirty="0" err="1" smtClean="0">
                <a:solidFill>
                  <a:srgbClr val="FFFF00"/>
                </a:solidFill>
              </a:rPr>
              <a:t>approximately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advancing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the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values</a:t>
            </a:r>
            <a:r>
              <a:rPr lang="es-ES" dirty="0" smtClean="0">
                <a:solidFill>
                  <a:srgbClr val="FFFF00"/>
                </a:solidFill>
              </a:rPr>
              <a:t> of </a:t>
            </a:r>
            <a:r>
              <a:rPr lang="es-ES" dirty="0" err="1" smtClean="0">
                <a:solidFill>
                  <a:srgbClr val="FFFF00"/>
                </a:solidFill>
              </a:rPr>
              <a:t>the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dynamical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quantites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from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one</a:t>
            </a:r>
            <a:r>
              <a:rPr lang="es-ES" dirty="0" smtClean="0">
                <a:solidFill>
                  <a:srgbClr val="FFFF00"/>
                </a:solidFill>
              </a:rPr>
              <a:t> time </a:t>
            </a:r>
            <a:r>
              <a:rPr lang="es-ES" dirty="0" err="1" smtClean="0">
                <a:solidFill>
                  <a:srgbClr val="FFFF00"/>
                </a:solidFill>
              </a:rPr>
              <a:t>step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to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the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next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953000" y="5334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00"/>
                </a:solidFill>
              </a:rPr>
              <a:t>We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will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not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generate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correct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trajectories</a:t>
            </a:r>
            <a:r>
              <a:rPr lang="es-ES" dirty="0" smtClean="0">
                <a:solidFill>
                  <a:srgbClr val="FFFF00"/>
                </a:solidFill>
              </a:rPr>
              <a:t> as time </a:t>
            </a:r>
            <a:r>
              <a:rPr lang="es-ES" dirty="0" err="1" smtClean="0">
                <a:solidFill>
                  <a:srgbClr val="FFFF00"/>
                </a:solidFill>
              </a:rPr>
              <a:t>advances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because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we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have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not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introduced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the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equations</a:t>
            </a:r>
            <a:r>
              <a:rPr lang="es-ES" dirty="0" smtClean="0">
                <a:solidFill>
                  <a:srgbClr val="FFFF00"/>
                </a:solidFill>
              </a:rPr>
              <a:t> of </a:t>
            </a:r>
            <a:r>
              <a:rPr lang="es-ES" dirty="0" err="1" smtClean="0">
                <a:solidFill>
                  <a:srgbClr val="FFFF00"/>
                </a:solidFill>
              </a:rPr>
              <a:t>motion</a:t>
            </a:r>
            <a:endParaRPr lang="es-E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2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0" y="0"/>
            <a:ext cx="705485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smtClean="0">
                <a:solidFill>
                  <a:srgbClr val="FFFF00"/>
                </a:solidFill>
                <a:cs typeface="+mn-cs"/>
              </a:rPr>
              <a:t>The equations of motion are introduced through the correction step</a:t>
            </a:r>
          </a:p>
        </p:txBody>
      </p:sp>
      <p:pic>
        <p:nvPicPr>
          <p:cNvPr id="7170" name="Picture 1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4378325"/>
            <a:ext cx="4056063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17"/>
          <p:cNvGrpSpPr>
            <a:grpSpLocks/>
          </p:cNvGrpSpPr>
          <p:nvPr/>
        </p:nvGrpSpPr>
        <p:grpSpPr bwMode="auto">
          <a:xfrm>
            <a:off x="614363" y="1181100"/>
            <a:ext cx="7916862" cy="663575"/>
            <a:chOff x="439" y="845"/>
            <a:chExt cx="5664" cy="442"/>
          </a:xfrm>
        </p:grpSpPr>
        <p:sp>
          <p:nvSpPr>
            <p:cNvPr id="404493" name="Text Box 13"/>
            <p:cNvSpPr txBox="1">
              <a:spLocks noChangeArrowheads="1"/>
            </p:cNvSpPr>
            <p:nvPr/>
          </p:nvSpPr>
          <p:spPr bwMode="auto">
            <a:xfrm>
              <a:off x="439" y="845"/>
              <a:ext cx="566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s-ES" smtClean="0">
                  <a:solidFill>
                    <a:schemeClr val="bg1"/>
                  </a:solidFill>
                  <a:cs typeface="+mn-cs"/>
                </a:rPr>
                <a:t>From the new predicted positions                  we can compute the forces at time            , and hence correct accelerations </a:t>
              </a:r>
            </a:p>
          </p:txBody>
        </p:sp>
        <p:pic>
          <p:nvPicPr>
            <p:cNvPr id="7177" name="Picture 14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877"/>
              <a:ext cx="743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15" descr="tdelta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" y="1085"/>
              <a:ext cx="489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16" descr="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" y="1070"/>
              <a:ext cx="75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4498" name="Text Box 18"/>
          <p:cNvSpPr txBox="1">
            <a:spLocks noChangeArrowheads="1"/>
          </p:cNvSpPr>
          <p:nvPr/>
        </p:nvSpPr>
        <p:spPr bwMode="auto">
          <a:xfrm>
            <a:off x="779463" y="2016125"/>
            <a:ext cx="758348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The correct accelerations can be compared with the predicted accelerations to estimate the size of the error in the prediction step</a:t>
            </a:r>
          </a:p>
        </p:txBody>
      </p:sp>
      <p:pic>
        <p:nvPicPr>
          <p:cNvPr id="7173" name="Picture 19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3057525"/>
            <a:ext cx="37750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4500" name="Text Box 20"/>
          <p:cNvSpPr txBox="1">
            <a:spLocks noChangeArrowheads="1"/>
          </p:cNvSpPr>
          <p:nvPr/>
        </p:nvSpPr>
        <p:spPr bwMode="auto">
          <a:xfrm>
            <a:off x="76200" y="3557588"/>
            <a:ext cx="8934450" cy="3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dirty="0" err="1" smtClean="0">
                <a:solidFill>
                  <a:schemeClr val="bg1"/>
                </a:solidFill>
                <a:cs typeface="+mn-cs"/>
              </a:rPr>
              <a:t>This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errors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, and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results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predictor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step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, are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fed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into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corrector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step</a:t>
            </a:r>
            <a:endParaRPr lang="es-ES" dirty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404501" name="Text Box 21"/>
          <p:cNvSpPr txBox="1">
            <a:spLocks noChangeArrowheads="1"/>
          </p:cNvSpPr>
          <p:nvPr/>
        </p:nvSpPr>
        <p:spPr bwMode="auto">
          <a:xfrm>
            <a:off x="847725" y="6122988"/>
            <a:ext cx="74469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dirty="0" err="1" smtClean="0">
                <a:solidFill>
                  <a:schemeClr val="bg1"/>
                </a:solidFill>
                <a:cs typeface="+mn-cs"/>
              </a:rPr>
              <a:t>These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positions,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velocities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,  etc. are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better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approximations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to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true positions,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velocities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, etc.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500" smtClean="0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en-US" sz="2500" smtClean="0">
                <a:solidFill>
                  <a:srgbClr val="FFFF00"/>
                </a:solidFill>
                <a:cs typeface="+mn-cs"/>
              </a:rPr>
              <a:t>Best choices</a:t>
            </a:r>
            <a:r>
              <a:rPr lang="ja-JP" altLang="en-US" sz="2500" smtClean="0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r>
              <a:rPr lang="en-US" sz="2500" smtClean="0">
                <a:solidFill>
                  <a:srgbClr val="FFFF00"/>
                </a:solidFill>
                <a:cs typeface="+mn-cs"/>
              </a:rPr>
              <a:t> (leading to optimum stability and accuracy of the trajectories) for the coefficients                    discussed by Gear </a:t>
            </a:r>
          </a:p>
        </p:txBody>
      </p:sp>
      <p:pic>
        <p:nvPicPr>
          <p:cNvPr id="9218" name="Picture 1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547688"/>
            <a:ext cx="16668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6542" name="Text Box 14"/>
          <p:cNvSpPr txBox="1">
            <a:spLocks noChangeArrowheads="1"/>
          </p:cNvSpPr>
          <p:nvPr/>
        </p:nvSpPr>
        <p:spPr bwMode="auto">
          <a:xfrm>
            <a:off x="400843" y="1412875"/>
            <a:ext cx="8253413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dirty="0" err="1" smtClean="0">
                <a:solidFill>
                  <a:schemeClr val="bg1"/>
                </a:solidFill>
                <a:cs typeface="+mn-cs"/>
              </a:rPr>
              <a:t>Different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values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coefficients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are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required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if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we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include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more (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or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fewer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) position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derivatives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in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our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scheme</a:t>
            </a:r>
            <a:endParaRPr lang="es-ES" dirty="0" smtClean="0">
              <a:solidFill>
                <a:schemeClr val="bg1"/>
              </a:solidFill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coefficients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also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depend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upon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order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differential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equation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being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solved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(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second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order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in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our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case)</a:t>
            </a:r>
          </a:p>
        </p:txBody>
      </p:sp>
      <p:pic>
        <p:nvPicPr>
          <p:cNvPr id="2" name="Imagen 1" descr="Documento de Vista Previa no guardado (arrastrado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57500"/>
            <a:ext cx="4191000" cy="32385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04800" y="6172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If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positions, </a:t>
            </a:r>
            <a:r>
              <a:rPr lang="es-ES" dirty="0" err="1" smtClean="0">
                <a:solidFill>
                  <a:schemeClr val="bg1"/>
                </a:solidFill>
              </a:rPr>
              <a:t>velocities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accelerations</a:t>
            </a:r>
            <a:r>
              <a:rPr lang="es-ES" dirty="0" smtClean="0">
                <a:solidFill>
                  <a:schemeClr val="bg1"/>
                </a:solidFill>
              </a:rPr>
              <a:t>, etc. are </a:t>
            </a:r>
            <a:r>
              <a:rPr lang="es-ES" dirty="0" err="1" smtClean="0">
                <a:solidFill>
                  <a:schemeClr val="bg1"/>
                </a:solidFill>
              </a:rPr>
              <a:t>unscaled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factors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involving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time </a:t>
            </a:r>
            <a:r>
              <a:rPr lang="es-ES" dirty="0" err="1" smtClean="0">
                <a:solidFill>
                  <a:schemeClr val="bg1"/>
                </a:solidFill>
              </a:rPr>
              <a:t>scaled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required</a:t>
            </a:r>
            <a:r>
              <a:rPr lang="es-ES" dirty="0" smtClean="0">
                <a:solidFill>
                  <a:schemeClr val="bg1"/>
                </a:solidFill>
              </a:rPr>
              <a:t> (</a:t>
            </a:r>
            <a:r>
              <a:rPr lang="es-ES" dirty="0" err="1" smtClean="0">
                <a:solidFill>
                  <a:schemeClr val="bg1"/>
                </a:solidFill>
              </a:rPr>
              <a:t>see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algorithm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below</a:t>
            </a:r>
            <a:r>
              <a:rPr lang="es-ES" dirty="0" smtClean="0">
                <a:solidFill>
                  <a:schemeClr val="bg1"/>
                </a:solidFill>
              </a:rPr>
              <a:t>)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7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Implementation of Gear’s predictor-corrector algorithm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2667000" y="457200"/>
            <a:ext cx="3837442" cy="6324600"/>
            <a:chOff x="2667000" y="457200"/>
            <a:chExt cx="3837442" cy="6324600"/>
          </a:xfrm>
        </p:grpSpPr>
        <p:sp>
          <p:nvSpPr>
            <p:cNvPr id="4" name="Rectángulo 3"/>
            <p:cNvSpPr/>
            <p:nvPr/>
          </p:nvSpPr>
          <p:spPr bwMode="auto">
            <a:xfrm>
              <a:off x="2667000" y="457200"/>
              <a:ext cx="3810000" cy="6324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3" name="Imagen 2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057" y="457200"/>
              <a:ext cx="3801385" cy="6299993"/>
            </a:xfrm>
            <a:prstGeom prst="rect">
              <a:avLst/>
            </a:prstGeom>
          </p:spPr>
        </p:pic>
      </p:grpSp>
      <p:sp>
        <p:nvSpPr>
          <p:cNvPr id="6" name="CuadroTexto 5"/>
          <p:cNvSpPr txBox="1"/>
          <p:nvPr/>
        </p:nvSpPr>
        <p:spPr>
          <a:xfrm>
            <a:off x="152400" y="326497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predictor </a:t>
            </a:r>
            <a:r>
              <a:rPr lang="es-ES" dirty="0" err="1" smtClean="0">
                <a:solidFill>
                  <a:srgbClr val="00FFFF"/>
                </a:solidFill>
              </a:rPr>
              <a:t>part</a:t>
            </a:r>
            <a:endParaRPr lang="es-E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6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282932" y="457200"/>
            <a:ext cx="3984268" cy="6324600"/>
            <a:chOff x="282932" y="457200"/>
            <a:chExt cx="3984268" cy="6324600"/>
          </a:xfrm>
        </p:grpSpPr>
        <p:sp>
          <p:nvSpPr>
            <p:cNvPr id="8" name="Rectángulo 7"/>
            <p:cNvSpPr/>
            <p:nvPr/>
          </p:nvSpPr>
          <p:spPr bwMode="auto">
            <a:xfrm>
              <a:off x="304800" y="457200"/>
              <a:ext cx="3962400" cy="6324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2" name="Imagen 1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32" y="481806"/>
              <a:ext cx="3984268" cy="6299994"/>
            </a:xfrm>
            <a:prstGeom prst="rect">
              <a:avLst/>
            </a:prstGeom>
          </p:spPr>
        </p:pic>
      </p:grpSp>
      <p:sp>
        <p:nvSpPr>
          <p:cNvPr id="4065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7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Implementation of Gear’s predictor-corrector algorithm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715000" y="6248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corrector </a:t>
            </a:r>
            <a:r>
              <a:rPr lang="es-ES" dirty="0" err="1" smtClean="0">
                <a:solidFill>
                  <a:srgbClr val="00FFFF"/>
                </a:solidFill>
              </a:rPr>
              <a:t>part</a:t>
            </a:r>
            <a:endParaRPr lang="es-ES" dirty="0">
              <a:solidFill>
                <a:srgbClr val="00FFFF"/>
              </a:solidFill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4876800" y="533400"/>
            <a:ext cx="4038600" cy="5486400"/>
            <a:chOff x="4876800" y="533400"/>
            <a:chExt cx="4038600" cy="5486400"/>
          </a:xfrm>
        </p:grpSpPr>
        <p:sp>
          <p:nvSpPr>
            <p:cNvPr id="10" name="Rectángulo 9"/>
            <p:cNvSpPr/>
            <p:nvPr/>
          </p:nvSpPr>
          <p:spPr bwMode="auto">
            <a:xfrm>
              <a:off x="4876800" y="533400"/>
              <a:ext cx="4038600" cy="54864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7" name="Imagen 6" descr="template (arrastrado)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33400"/>
              <a:ext cx="3993996" cy="5474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51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smtClean="0">
                <a:solidFill>
                  <a:srgbClr val="FFFF00"/>
                </a:solidFill>
                <a:cs typeface="+mn-cs"/>
              </a:rPr>
              <a:t>The corrector step might be iterated till convergence</a:t>
            </a:r>
          </a:p>
        </p:txBody>
      </p:sp>
      <p:sp>
        <p:nvSpPr>
          <p:cNvPr id="408582" name="Text Box 6"/>
          <p:cNvSpPr txBox="1">
            <a:spLocks noChangeArrowheads="1"/>
          </p:cNvSpPr>
          <p:nvPr/>
        </p:nvSpPr>
        <p:spPr bwMode="auto">
          <a:xfrm>
            <a:off x="712788" y="4970463"/>
            <a:ext cx="7716837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However, each iteration requires a computation of the forces from particle positions  (the most time-consuming part of the simulation)</a:t>
            </a:r>
          </a:p>
          <a:p>
            <a:pPr algn="ctr">
              <a:defRPr/>
            </a:pPr>
            <a:r>
              <a:rPr lang="es-ES" smtClean="0">
                <a:solidFill>
                  <a:schemeClr val="bg1"/>
                </a:solidFill>
                <a:cs typeface="+mn-cs"/>
                <a:sym typeface="Symbol" charset="0"/>
              </a:rPr>
              <a:t> A large number of corrector iterations would be very expensive. Normally one (occasionally two) corrector steps are carried out</a:t>
            </a:r>
          </a:p>
        </p:txBody>
      </p:sp>
      <p:grpSp>
        <p:nvGrpSpPr>
          <p:cNvPr id="11267" name="Group 9"/>
          <p:cNvGrpSpPr>
            <a:grpSpLocks/>
          </p:cNvGrpSpPr>
          <p:nvPr/>
        </p:nvGrpSpPr>
        <p:grpSpPr bwMode="auto">
          <a:xfrm>
            <a:off x="560388" y="836613"/>
            <a:ext cx="8020050" cy="950912"/>
            <a:chOff x="401" y="557"/>
            <a:chExt cx="5737" cy="634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401" y="557"/>
              <a:ext cx="5737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s-ES" smtClean="0">
                  <a:solidFill>
                    <a:schemeClr val="bg1"/>
                  </a:solidFill>
                  <a:cs typeface="+mn-cs"/>
                </a:rPr>
                <a:t>New correct accelerations are computed from the positions        and compared with the current values of        , so as to further refine the positions, velocities, etc.</a:t>
              </a:r>
              <a:endParaRPr lang="es-ES" smtClean="0">
                <a:solidFill>
                  <a:schemeClr val="bg1"/>
                </a:solidFill>
                <a:cs typeface="+mn-cs"/>
                <a:sym typeface="Symbol" charset="0"/>
              </a:endParaRPr>
            </a:p>
          </p:txBody>
        </p:sp>
        <p:pic>
          <p:nvPicPr>
            <p:cNvPr id="11270" name="Picture 7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" y="605"/>
              <a:ext cx="17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8" descr="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" y="797"/>
              <a:ext cx="20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8586" name="Text Box 10"/>
          <p:cNvSpPr txBox="1">
            <a:spLocks noChangeArrowheads="1"/>
          </p:cNvSpPr>
          <p:nvPr/>
        </p:nvSpPr>
        <p:spPr bwMode="auto">
          <a:xfrm>
            <a:off x="511175" y="3241675"/>
            <a:ext cx="81200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In many applications this iteration is key to obtaining an accurate solution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smtClean="0">
                <a:solidFill>
                  <a:srgbClr val="FFFF00"/>
                </a:solidFill>
                <a:cs typeface="+mn-cs"/>
              </a:rPr>
              <a:t>General step of a stepwise Molecular Dynamics simulation</a:t>
            </a:r>
          </a:p>
        </p:txBody>
      </p:sp>
      <p:sp>
        <p:nvSpPr>
          <p:cNvPr id="410632" name="Text Box 8"/>
          <p:cNvSpPr txBox="1">
            <a:spLocks noChangeArrowheads="1"/>
          </p:cNvSpPr>
          <p:nvPr/>
        </p:nvSpPr>
        <p:spPr bwMode="auto">
          <a:xfrm>
            <a:off x="511175" y="920750"/>
            <a:ext cx="8120063" cy="638175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Predict the positions, velocities, accelerations, etc. at a time            ,        using the current values of these quantities</a:t>
            </a:r>
          </a:p>
        </p:txBody>
      </p:sp>
      <p:pic>
        <p:nvPicPr>
          <p:cNvPr id="13315" name="Picture 9" descr="tdel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1016000"/>
            <a:ext cx="6826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34" name="Text Box 10"/>
          <p:cNvSpPr txBox="1">
            <a:spLocks noChangeArrowheads="1"/>
          </p:cNvSpPr>
          <p:nvPr/>
        </p:nvSpPr>
        <p:spPr bwMode="auto">
          <a:xfrm>
            <a:off x="511175" y="2217738"/>
            <a:ext cx="8120063" cy="638175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Evaluate the forces, and hence the accelerations                                            from the new positions</a:t>
            </a:r>
          </a:p>
        </p:txBody>
      </p:sp>
      <p:pic>
        <p:nvPicPr>
          <p:cNvPr id="410635" name="Picture 11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2217738"/>
            <a:ext cx="1249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36" name="Text Box 12"/>
          <p:cNvSpPr txBox="1">
            <a:spLocks noChangeArrowheads="1"/>
          </p:cNvSpPr>
          <p:nvPr/>
        </p:nvSpPr>
        <p:spPr bwMode="auto">
          <a:xfrm>
            <a:off x="511175" y="3514725"/>
            <a:ext cx="8120063" cy="638175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Correct the predicted positions, velocities, accelerations, etc. using the new accelerations</a:t>
            </a:r>
          </a:p>
        </p:txBody>
      </p:sp>
      <p:sp>
        <p:nvSpPr>
          <p:cNvPr id="410637" name="Text Box 13"/>
          <p:cNvSpPr txBox="1">
            <a:spLocks noChangeArrowheads="1"/>
          </p:cNvSpPr>
          <p:nvPr/>
        </p:nvSpPr>
        <p:spPr bwMode="auto">
          <a:xfrm>
            <a:off x="511175" y="4797425"/>
            <a:ext cx="8120063" cy="91440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Calculate any variable of interest, such as the energy, virial, order parameters, ready for the accumulation of time averages, before returning to the first point for the next step</a:t>
            </a:r>
          </a:p>
        </p:txBody>
      </p:sp>
      <p:sp>
        <p:nvSpPr>
          <p:cNvPr id="410638" name="Line 14"/>
          <p:cNvSpPr>
            <a:spLocks noChangeShapeType="1"/>
          </p:cNvSpPr>
          <p:nvPr/>
        </p:nvSpPr>
        <p:spPr bwMode="auto">
          <a:xfrm>
            <a:off x="4572000" y="1628775"/>
            <a:ext cx="0" cy="576263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10639" name="Line 15"/>
          <p:cNvSpPr>
            <a:spLocks noChangeShapeType="1"/>
          </p:cNvSpPr>
          <p:nvPr/>
        </p:nvSpPr>
        <p:spPr bwMode="auto">
          <a:xfrm>
            <a:off x="4572000" y="2924175"/>
            <a:ext cx="0" cy="576263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10640" name="Line 16"/>
          <p:cNvSpPr>
            <a:spLocks noChangeShapeType="1"/>
          </p:cNvSpPr>
          <p:nvPr/>
        </p:nvSpPr>
        <p:spPr bwMode="auto">
          <a:xfrm>
            <a:off x="4573588" y="4221163"/>
            <a:ext cx="0" cy="576262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10643" name="Line 19"/>
          <p:cNvSpPr>
            <a:spLocks noChangeShapeType="1"/>
          </p:cNvSpPr>
          <p:nvPr/>
        </p:nvSpPr>
        <p:spPr bwMode="auto">
          <a:xfrm>
            <a:off x="8666163" y="5373688"/>
            <a:ext cx="334962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10644" name="Line 20"/>
          <p:cNvSpPr>
            <a:spLocks noChangeShapeType="1"/>
          </p:cNvSpPr>
          <p:nvPr/>
        </p:nvSpPr>
        <p:spPr bwMode="auto">
          <a:xfrm flipV="1">
            <a:off x="9001125" y="1268413"/>
            <a:ext cx="0" cy="4105275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10645" name="Line 21"/>
          <p:cNvSpPr>
            <a:spLocks noChangeShapeType="1"/>
          </p:cNvSpPr>
          <p:nvPr/>
        </p:nvSpPr>
        <p:spPr bwMode="auto">
          <a:xfrm flipH="1">
            <a:off x="8666163" y="1268413"/>
            <a:ext cx="334962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/>
          <a:lstStyle/>
          <a:p>
            <a:pPr>
              <a:defRPr/>
            </a:pPr>
            <a:endParaRPr lang="es-E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4" grpId="0" animBg="1"/>
      <p:bldP spid="410636" grpId="0" animBg="1"/>
      <p:bldP spid="4106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8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Equations of motion for atomic systems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838200" y="953869"/>
            <a:ext cx="7391400" cy="646331"/>
            <a:chOff x="838200" y="762000"/>
            <a:chExt cx="7391400" cy="646331"/>
          </a:xfrm>
        </p:grpSpPr>
        <p:sp>
          <p:nvSpPr>
            <p:cNvPr id="2" name="CuadroTexto 1"/>
            <p:cNvSpPr txBox="1"/>
            <p:nvPr/>
          </p:nvSpPr>
          <p:spPr>
            <a:xfrm>
              <a:off x="838200" y="762000"/>
              <a:ext cx="739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Classical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equation</a:t>
              </a:r>
              <a:r>
                <a:rPr lang="es-ES" dirty="0" smtClean="0">
                  <a:solidFill>
                    <a:schemeClr val="bg1"/>
                  </a:solidFill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</a:rPr>
                <a:t>motion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for</a:t>
              </a:r>
              <a:r>
                <a:rPr lang="es-ES" dirty="0" smtClean="0">
                  <a:solidFill>
                    <a:schemeClr val="bg1"/>
                  </a:solidFill>
                </a:rPr>
                <a:t> a </a:t>
              </a:r>
              <a:r>
                <a:rPr lang="es-ES" dirty="0" err="1" smtClean="0">
                  <a:solidFill>
                    <a:schemeClr val="bg1"/>
                  </a:solidFill>
                </a:rPr>
                <a:t>system</a:t>
              </a:r>
              <a:r>
                <a:rPr lang="es-ES" dirty="0" smtClean="0">
                  <a:solidFill>
                    <a:schemeClr val="bg1"/>
                  </a:solidFill>
                </a:rPr>
                <a:t> of       </a:t>
              </a:r>
              <a:r>
                <a:rPr lang="es-ES" dirty="0" err="1" smtClean="0">
                  <a:solidFill>
                    <a:schemeClr val="bg1"/>
                  </a:solidFill>
                </a:rPr>
                <a:t>molecules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interacting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via</a:t>
              </a:r>
              <a:r>
                <a:rPr lang="es-ES" dirty="0" smtClean="0">
                  <a:solidFill>
                    <a:schemeClr val="bg1"/>
                  </a:solidFill>
                </a:rPr>
                <a:t> a </a:t>
              </a:r>
              <a:r>
                <a:rPr lang="es-ES" dirty="0" err="1" smtClean="0">
                  <a:solidFill>
                    <a:schemeClr val="bg1"/>
                  </a:solidFill>
                </a:rPr>
                <a:t>potential</a:t>
              </a:r>
              <a:r>
                <a:rPr lang="es-ES" dirty="0" smtClean="0">
                  <a:solidFill>
                    <a:schemeClr val="bg1"/>
                  </a:solidFill>
                </a:rPr>
                <a:t>  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8974" y="778801"/>
              <a:ext cx="374226" cy="287999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3600" y="1087438"/>
              <a:ext cx="315593" cy="288000"/>
            </a:xfrm>
            <a:prstGeom prst="rect">
              <a:avLst/>
            </a:prstGeom>
          </p:spPr>
        </p:pic>
      </p:grpSp>
      <p:grpSp>
        <p:nvGrpSpPr>
          <p:cNvPr id="14" name="Agrupar 13"/>
          <p:cNvGrpSpPr/>
          <p:nvPr/>
        </p:nvGrpSpPr>
        <p:grpSpPr>
          <a:xfrm>
            <a:off x="685800" y="2502972"/>
            <a:ext cx="7816850" cy="3059628"/>
            <a:chOff x="685800" y="2502972"/>
            <a:chExt cx="7816850" cy="3059628"/>
          </a:xfrm>
        </p:grpSpPr>
        <p:sp>
          <p:nvSpPr>
            <p:cNvPr id="6" name="CuadroTexto 5"/>
            <p:cNvSpPr txBox="1"/>
            <p:nvPr/>
          </p:nvSpPr>
          <p:spPr>
            <a:xfrm>
              <a:off x="1022350" y="2502972"/>
              <a:ext cx="716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most</a:t>
              </a:r>
              <a:r>
                <a:rPr lang="es-ES" dirty="0" smtClean="0">
                  <a:solidFill>
                    <a:srgbClr val="FFFFFF"/>
                  </a:solidFill>
                </a:rPr>
                <a:t> fundamental </a:t>
              </a:r>
              <a:r>
                <a:rPr lang="es-ES" dirty="0" err="1" smtClean="0">
                  <a:solidFill>
                    <a:srgbClr val="FFFFFF"/>
                  </a:solidFill>
                </a:rPr>
                <a:t>form</a:t>
              </a:r>
              <a:r>
                <a:rPr lang="es-ES" dirty="0" smtClean="0">
                  <a:solidFill>
                    <a:srgbClr val="FFFFFF"/>
                  </a:solidFill>
                </a:rPr>
                <a:t>: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Lagrangian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equation</a:t>
              </a:r>
              <a:r>
                <a:rPr lang="es-ES" dirty="0" smtClean="0">
                  <a:solidFill>
                    <a:srgbClr val="FFFFFF"/>
                  </a:solidFill>
                </a:rPr>
                <a:t> of </a:t>
              </a:r>
              <a:r>
                <a:rPr lang="es-ES" dirty="0" err="1" smtClean="0">
                  <a:solidFill>
                    <a:srgbClr val="FFFFFF"/>
                  </a:solidFill>
                </a:rPr>
                <a:t>motion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42952" y="3125638"/>
              <a:ext cx="2721596" cy="64799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30249" y="5274603"/>
              <a:ext cx="1547001" cy="287997"/>
            </a:xfrm>
            <a:prstGeom prst="rect">
              <a:avLst/>
            </a:prstGeom>
          </p:spPr>
        </p:pic>
        <p:grpSp>
          <p:nvGrpSpPr>
            <p:cNvPr id="13" name="Agrupar 12"/>
            <p:cNvGrpSpPr/>
            <p:nvPr/>
          </p:nvGrpSpPr>
          <p:grpSpPr>
            <a:xfrm>
              <a:off x="685800" y="4001869"/>
              <a:ext cx="7816850" cy="923330"/>
              <a:chOff x="685800" y="4001869"/>
              <a:chExt cx="7816850" cy="923330"/>
            </a:xfrm>
          </p:grpSpPr>
          <p:grpSp>
            <p:nvGrpSpPr>
              <p:cNvPr id="9" name="Agrupar 8"/>
              <p:cNvGrpSpPr/>
              <p:nvPr/>
            </p:nvGrpSpPr>
            <p:grpSpPr>
              <a:xfrm>
                <a:off x="685800" y="4001869"/>
                <a:ext cx="7816850" cy="923330"/>
                <a:chOff x="1022350" y="4001869"/>
                <a:chExt cx="7162800" cy="923330"/>
              </a:xfrm>
            </p:grpSpPr>
            <p:sp>
              <p:nvSpPr>
                <p:cNvPr id="18" name="CuadroTexto 17"/>
                <p:cNvSpPr txBox="1"/>
                <p:nvPr/>
              </p:nvSpPr>
              <p:spPr>
                <a:xfrm>
                  <a:off x="1022350" y="4001869"/>
                  <a:ext cx="71628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 err="1" smtClean="0">
                      <a:solidFill>
                        <a:srgbClr val="FFFFFF"/>
                      </a:solidFill>
                    </a:rPr>
                    <a:t>Where</a:t>
                  </a:r>
                  <a:r>
                    <a:rPr lang="es-ES" dirty="0" smtClean="0">
                      <a:solidFill>
                        <a:srgbClr val="FFFFFF"/>
                      </a:solidFill>
                    </a:rPr>
                    <a:t> </a:t>
                  </a:r>
                  <a:r>
                    <a:rPr lang="es-ES" dirty="0" err="1" smtClean="0">
                      <a:solidFill>
                        <a:srgbClr val="FFFFFF"/>
                      </a:solidFill>
                    </a:rPr>
                    <a:t>the</a:t>
                  </a:r>
                  <a:r>
                    <a:rPr lang="es-ES" dirty="0" smtClean="0">
                      <a:solidFill>
                        <a:srgbClr val="FFFFFF"/>
                      </a:solidFill>
                    </a:rPr>
                    <a:t> </a:t>
                  </a:r>
                  <a:r>
                    <a:rPr lang="es-ES" dirty="0" err="1" smtClean="0">
                      <a:solidFill>
                        <a:srgbClr val="FFFFFF"/>
                      </a:solidFill>
                    </a:rPr>
                    <a:t>Lagrangian</a:t>
                  </a:r>
                  <a:r>
                    <a:rPr lang="es-ES" dirty="0" smtClean="0">
                      <a:solidFill>
                        <a:srgbClr val="FFFFFF"/>
                      </a:solidFill>
                    </a:rPr>
                    <a:t> </a:t>
                  </a:r>
                  <a:r>
                    <a:rPr lang="es-ES" dirty="0" err="1" smtClean="0">
                      <a:solidFill>
                        <a:srgbClr val="FFFFFF"/>
                      </a:solidFill>
                    </a:rPr>
                    <a:t>function</a:t>
                  </a:r>
                  <a:r>
                    <a:rPr lang="es-ES" dirty="0" smtClean="0">
                      <a:solidFill>
                        <a:srgbClr val="FFFFFF"/>
                      </a:solidFill>
                    </a:rPr>
                    <a:t>                </a:t>
                  </a:r>
                  <a:r>
                    <a:rPr lang="es-ES" dirty="0" err="1" smtClean="0">
                      <a:solidFill>
                        <a:srgbClr val="FFFFFF"/>
                      </a:solidFill>
                    </a:rPr>
                    <a:t>is</a:t>
                  </a:r>
                  <a:r>
                    <a:rPr lang="es-ES" dirty="0" smtClean="0">
                      <a:solidFill>
                        <a:srgbClr val="FFFFFF"/>
                      </a:solidFill>
                    </a:rPr>
                    <a:t> </a:t>
                  </a:r>
                  <a:r>
                    <a:rPr lang="es-ES" dirty="0" err="1" smtClean="0">
                      <a:solidFill>
                        <a:srgbClr val="FFFFFF"/>
                      </a:solidFill>
                    </a:rPr>
                    <a:t>defined</a:t>
                  </a:r>
                  <a:r>
                    <a:rPr lang="es-ES" dirty="0" smtClean="0">
                      <a:solidFill>
                        <a:srgbClr val="FFFFFF"/>
                      </a:solidFill>
                    </a:rPr>
                    <a:t> in </a:t>
                  </a:r>
                  <a:r>
                    <a:rPr lang="es-ES" dirty="0" err="1" smtClean="0">
                      <a:solidFill>
                        <a:srgbClr val="FFFFFF"/>
                      </a:solidFill>
                    </a:rPr>
                    <a:t>terms</a:t>
                  </a:r>
                  <a:r>
                    <a:rPr lang="es-ES" dirty="0" smtClean="0">
                      <a:solidFill>
                        <a:srgbClr val="FFFFFF"/>
                      </a:solidFill>
                    </a:rPr>
                    <a:t> of </a:t>
                  </a:r>
                  <a:r>
                    <a:rPr lang="es-ES" dirty="0" err="1" smtClean="0">
                      <a:solidFill>
                        <a:srgbClr val="FFFFFF"/>
                      </a:solidFill>
                    </a:rPr>
                    <a:t>the</a:t>
                  </a:r>
                  <a:r>
                    <a:rPr lang="es-ES" dirty="0" smtClean="0">
                      <a:solidFill>
                        <a:srgbClr val="FFFFFF"/>
                      </a:solidFill>
                    </a:rPr>
                    <a:t> </a:t>
                  </a:r>
                  <a:r>
                    <a:rPr lang="es-ES" dirty="0" err="1" smtClean="0">
                      <a:solidFill>
                        <a:srgbClr val="FFFFFF"/>
                      </a:solidFill>
                    </a:rPr>
                    <a:t>kinetic</a:t>
                  </a:r>
                  <a:r>
                    <a:rPr lang="es-ES" dirty="0" smtClean="0">
                      <a:solidFill>
                        <a:srgbClr val="FFFFFF"/>
                      </a:solidFill>
                    </a:rPr>
                    <a:t> and </a:t>
                  </a:r>
                  <a:r>
                    <a:rPr lang="es-ES" dirty="0" err="1" smtClean="0">
                      <a:solidFill>
                        <a:srgbClr val="FFFFFF"/>
                      </a:solidFill>
                    </a:rPr>
                    <a:t>potential</a:t>
                  </a:r>
                  <a:r>
                    <a:rPr lang="es-ES" dirty="0" smtClean="0">
                      <a:solidFill>
                        <a:srgbClr val="FFFFFF"/>
                      </a:solidFill>
                    </a:rPr>
                    <a:t> </a:t>
                  </a:r>
                  <a:r>
                    <a:rPr lang="es-ES" dirty="0" err="1" smtClean="0">
                      <a:solidFill>
                        <a:srgbClr val="FFFFFF"/>
                      </a:solidFill>
                    </a:rPr>
                    <a:t>energies</a:t>
                  </a:r>
                  <a:r>
                    <a:rPr lang="es-ES" dirty="0" smtClean="0">
                      <a:solidFill>
                        <a:srgbClr val="FFFFFF"/>
                      </a:solidFill>
                    </a:rPr>
                    <a:t>, and </a:t>
                  </a:r>
                  <a:r>
                    <a:rPr lang="es-ES" dirty="0" err="1" smtClean="0">
                      <a:solidFill>
                        <a:srgbClr val="FFFFFF"/>
                      </a:solidFill>
                    </a:rPr>
                    <a:t>is</a:t>
                  </a:r>
                  <a:r>
                    <a:rPr lang="es-ES" dirty="0" smtClean="0">
                      <a:solidFill>
                        <a:srgbClr val="FFFFFF"/>
                      </a:solidFill>
                    </a:rPr>
                    <a:t> </a:t>
                  </a:r>
                  <a:r>
                    <a:rPr lang="es-ES" dirty="0" err="1" smtClean="0">
                      <a:solidFill>
                        <a:srgbClr val="FFFFFF"/>
                      </a:solidFill>
                    </a:rPr>
                    <a:t>considered</a:t>
                  </a:r>
                  <a:r>
                    <a:rPr lang="es-ES" dirty="0" smtClean="0">
                      <a:solidFill>
                        <a:srgbClr val="FFFFFF"/>
                      </a:solidFill>
                    </a:rPr>
                    <a:t> </a:t>
                  </a:r>
                  <a:r>
                    <a:rPr lang="es-ES" dirty="0" err="1" smtClean="0">
                      <a:solidFill>
                        <a:srgbClr val="FFFFFF"/>
                      </a:solidFill>
                    </a:rPr>
                    <a:t>to</a:t>
                  </a:r>
                  <a:r>
                    <a:rPr lang="es-ES" dirty="0" smtClean="0">
                      <a:solidFill>
                        <a:srgbClr val="FFFFFF"/>
                      </a:solidFill>
                    </a:rPr>
                    <a:t> be a </a:t>
                  </a:r>
                  <a:r>
                    <a:rPr lang="es-ES" dirty="0" err="1" smtClean="0">
                      <a:solidFill>
                        <a:srgbClr val="FFFFFF"/>
                      </a:solidFill>
                    </a:rPr>
                    <a:t>function</a:t>
                  </a:r>
                  <a:r>
                    <a:rPr lang="es-ES" dirty="0" smtClean="0">
                      <a:solidFill>
                        <a:srgbClr val="FFFFFF"/>
                      </a:solidFill>
                    </a:rPr>
                    <a:t> of </a:t>
                  </a:r>
                  <a:r>
                    <a:rPr lang="es-ES" dirty="0" err="1" smtClean="0">
                      <a:solidFill>
                        <a:srgbClr val="FFFFFF"/>
                      </a:solidFill>
                    </a:rPr>
                    <a:t>the</a:t>
                  </a:r>
                  <a:r>
                    <a:rPr lang="es-ES" dirty="0" smtClean="0">
                      <a:solidFill>
                        <a:srgbClr val="FFFFFF"/>
                      </a:solidFill>
                    </a:rPr>
                    <a:t> </a:t>
                  </a:r>
                  <a:r>
                    <a:rPr lang="es-ES" dirty="0" err="1" smtClean="0">
                      <a:solidFill>
                        <a:srgbClr val="FFFFFF"/>
                      </a:solidFill>
                    </a:rPr>
                    <a:t>generalized</a:t>
                  </a:r>
                  <a:r>
                    <a:rPr lang="es-ES" dirty="0" smtClean="0">
                      <a:solidFill>
                        <a:srgbClr val="FFFFFF"/>
                      </a:solidFill>
                    </a:rPr>
                    <a:t> </a:t>
                  </a:r>
                  <a:r>
                    <a:rPr lang="es-ES" dirty="0" err="1" smtClean="0">
                      <a:solidFill>
                        <a:srgbClr val="FFFFFF"/>
                      </a:solidFill>
                    </a:rPr>
                    <a:t>coordinates</a:t>
                  </a:r>
                  <a:r>
                    <a:rPr lang="es-ES" dirty="0" smtClean="0">
                      <a:solidFill>
                        <a:srgbClr val="FFFFFF"/>
                      </a:solidFill>
                    </a:rPr>
                    <a:t>       and </a:t>
                  </a:r>
                  <a:r>
                    <a:rPr lang="es-ES" dirty="0" err="1" smtClean="0">
                      <a:solidFill>
                        <a:srgbClr val="FFFFFF"/>
                      </a:solidFill>
                    </a:rPr>
                    <a:t>their</a:t>
                  </a:r>
                  <a:r>
                    <a:rPr lang="es-ES" dirty="0" smtClean="0">
                      <a:solidFill>
                        <a:srgbClr val="FFFFFF"/>
                      </a:solidFill>
                    </a:rPr>
                    <a:t> time </a:t>
                  </a:r>
                  <a:r>
                    <a:rPr lang="es-ES" dirty="0" err="1" smtClean="0">
                      <a:solidFill>
                        <a:srgbClr val="FFFFFF"/>
                      </a:solidFill>
                    </a:rPr>
                    <a:t>derivatives</a:t>
                  </a:r>
                  <a:endParaRPr lang="es-ES" dirty="0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8" name="Imagen 7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42462" y="4038600"/>
                  <a:ext cx="808989" cy="360000"/>
                </a:xfrm>
                <a:prstGeom prst="rect">
                  <a:avLst/>
                </a:prstGeom>
              </p:spPr>
            </p:pic>
          </p:grpSp>
          <p:pic>
            <p:nvPicPr>
              <p:cNvPr id="11" name="Imagen 1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72000" y="4648201"/>
                <a:ext cx="335518" cy="215999"/>
              </a:xfrm>
              <a:prstGeom prst="rect">
                <a:avLst/>
              </a:prstGeom>
            </p:spPr>
          </p:pic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96200" y="4572000"/>
                <a:ext cx="335520" cy="28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4681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smtClean="0">
                <a:solidFill>
                  <a:srgbClr val="FFFF00"/>
                </a:solidFill>
                <a:cs typeface="+mn-cs"/>
              </a:rPr>
              <a:t>Desirable qualities for a successful simulation algorithm</a:t>
            </a:r>
          </a:p>
        </p:txBody>
      </p:sp>
      <p:sp>
        <p:nvSpPr>
          <p:cNvPr id="412687" name="Text Box 15"/>
          <p:cNvSpPr txBox="1">
            <a:spLocks noChangeArrowheads="1"/>
          </p:cNvSpPr>
          <p:nvPr/>
        </p:nvSpPr>
        <p:spPr bwMode="auto">
          <a:xfrm>
            <a:off x="544512" y="1512888"/>
            <a:ext cx="5094287" cy="3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dirty="0" err="1" smtClean="0">
                <a:solidFill>
                  <a:schemeClr val="bg1"/>
                </a:solidFill>
                <a:cs typeface="+mn-cs"/>
              </a:rPr>
              <a:t>It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should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be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fast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and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require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little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memory</a:t>
            </a:r>
            <a:endParaRPr lang="es-ES" dirty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412688" name="Text Box 16"/>
          <p:cNvSpPr txBox="1">
            <a:spLocks noChangeArrowheads="1"/>
          </p:cNvSpPr>
          <p:nvPr/>
        </p:nvSpPr>
        <p:spPr bwMode="auto">
          <a:xfrm>
            <a:off x="544513" y="2592388"/>
            <a:ext cx="483393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It should permit the use of long time step </a:t>
            </a:r>
          </a:p>
        </p:txBody>
      </p:sp>
      <p:sp>
        <p:nvSpPr>
          <p:cNvPr id="412689" name="Text Box 17"/>
          <p:cNvSpPr txBox="1">
            <a:spLocks noChangeArrowheads="1"/>
          </p:cNvSpPr>
          <p:nvPr/>
        </p:nvSpPr>
        <p:spPr bwMode="auto">
          <a:xfrm>
            <a:off x="544513" y="3673475"/>
            <a:ext cx="7913687" cy="3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dirty="0" err="1" smtClean="0">
                <a:solidFill>
                  <a:schemeClr val="bg1"/>
                </a:solidFill>
                <a:cs typeface="+mn-cs"/>
              </a:rPr>
              <a:t>It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should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duplicate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classical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trajectory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as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closely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as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possible</a:t>
            </a:r>
            <a:endParaRPr lang="es-ES" dirty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412690" name="Text Box 18"/>
          <p:cNvSpPr txBox="1">
            <a:spLocks noChangeArrowheads="1"/>
          </p:cNvSpPr>
          <p:nvPr/>
        </p:nvSpPr>
        <p:spPr bwMode="auto">
          <a:xfrm>
            <a:off x="544513" y="4610100"/>
            <a:ext cx="7115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It should satisfy the known conservation laws for energy and momentum, and be time reversible</a:t>
            </a:r>
          </a:p>
        </p:txBody>
      </p:sp>
      <p:sp>
        <p:nvSpPr>
          <p:cNvPr id="412691" name="Text Box 19"/>
          <p:cNvSpPr txBox="1">
            <a:spLocks noChangeArrowheads="1"/>
          </p:cNvSpPr>
          <p:nvPr/>
        </p:nvSpPr>
        <p:spPr bwMode="auto">
          <a:xfrm>
            <a:off x="544513" y="5834063"/>
            <a:ext cx="71151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It should be simple in form and easy to program</a:t>
            </a:r>
          </a:p>
        </p:txBody>
      </p:sp>
      <p:pic>
        <p:nvPicPr>
          <p:cNvPr id="412692" name="Picture 20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7" y="2636838"/>
            <a:ext cx="290513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143000" y="1905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FFFF"/>
                </a:solidFill>
              </a:rPr>
              <a:t>Since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most</a:t>
            </a:r>
            <a:r>
              <a:rPr lang="es-ES" dirty="0" smtClean="0">
                <a:solidFill>
                  <a:srgbClr val="00FFFF"/>
                </a:solidFill>
              </a:rPr>
              <a:t> time </a:t>
            </a:r>
            <a:r>
              <a:rPr lang="es-ES" dirty="0" err="1" smtClean="0">
                <a:solidFill>
                  <a:srgbClr val="00FFFF"/>
                </a:solidFill>
              </a:rPr>
              <a:t>consuming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part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is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evaluation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force</a:t>
            </a:r>
            <a:r>
              <a:rPr lang="es-ES" dirty="0" smtClean="0">
                <a:solidFill>
                  <a:srgbClr val="00FFFF"/>
                </a:solidFill>
              </a:rPr>
              <a:t>,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raw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speed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integration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algorithm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is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not</a:t>
            </a:r>
            <a:r>
              <a:rPr lang="es-ES" dirty="0" smtClean="0">
                <a:solidFill>
                  <a:srgbClr val="00FFFF"/>
                </a:solidFill>
              </a:rPr>
              <a:t> so </a:t>
            </a:r>
            <a:r>
              <a:rPr lang="es-ES" dirty="0" err="1" smtClean="0">
                <a:solidFill>
                  <a:srgbClr val="00FFFF"/>
                </a:solidFill>
              </a:rPr>
              <a:t>important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43000" y="301126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FFFF"/>
                </a:solidFill>
              </a:rPr>
              <a:t>Far</a:t>
            </a:r>
            <a:r>
              <a:rPr lang="es-ES" dirty="0" smtClean="0">
                <a:solidFill>
                  <a:srgbClr val="00FFFF"/>
                </a:solidFill>
              </a:rPr>
              <a:t> more </a:t>
            </a:r>
            <a:r>
              <a:rPr lang="es-ES" dirty="0" err="1" smtClean="0">
                <a:solidFill>
                  <a:srgbClr val="00FFFF"/>
                </a:solidFill>
              </a:rPr>
              <a:t>important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to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employ</a:t>
            </a:r>
            <a:r>
              <a:rPr lang="es-ES" dirty="0" smtClean="0">
                <a:solidFill>
                  <a:srgbClr val="00FFFF"/>
                </a:solidFill>
              </a:rPr>
              <a:t> a </a:t>
            </a:r>
            <a:r>
              <a:rPr lang="es-ES" dirty="0" err="1" smtClean="0">
                <a:solidFill>
                  <a:srgbClr val="00FFFF"/>
                </a:solidFill>
              </a:rPr>
              <a:t>long</a:t>
            </a:r>
            <a:r>
              <a:rPr lang="es-ES" dirty="0" smtClean="0">
                <a:solidFill>
                  <a:srgbClr val="00FFFF"/>
                </a:solidFill>
              </a:rPr>
              <a:t> time </a:t>
            </a:r>
            <a:r>
              <a:rPr lang="es-ES" dirty="0" err="1" smtClean="0">
                <a:solidFill>
                  <a:srgbClr val="00FFFF"/>
                </a:solidFill>
              </a:rPr>
              <a:t>step</a:t>
            </a:r>
            <a:r>
              <a:rPr lang="es-ES" dirty="0" smtClean="0">
                <a:solidFill>
                  <a:srgbClr val="00FFFF"/>
                </a:solidFill>
              </a:rPr>
              <a:t>. In </a:t>
            </a:r>
            <a:r>
              <a:rPr lang="es-ES" dirty="0" err="1" smtClean="0">
                <a:solidFill>
                  <a:srgbClr val="00FFFF"/>
                </a:solidFill>
              </a:rPr>
              <a:t>this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way</a:t>
            </a:r>
            <a:r>
              <a:rPr lang="es-ES" dirty="0" smtClean="0">
                <a:solidFill>
                  <a:srgbClr val="00FFFF"/>
                </a:solidFill>
              </a:rPr>
              <a:t>, a </a:t>
            </a:r>
            <a:r>
              <a:rPr lang="es-ES" dirty="0" err="1" smtClean="0">
                <a:solidFill>
                  <a:srgbClr val="00FFFF"/>
                </a:solidFill>
              </a:rPr>
              <a:t>given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period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simulation</a:t>
            </a:r>
            <a:r>
              <a:rPr lang="es-ES" dirty="0" smtClean="0">
                <a:solidFill>
                  <a:srgbClr val="00FFFF"/>
                </a:solidFill>
              </a:rPr>
              <a:t> time can be </a:t>
            </a:r>
            <a:r>
              <a:rPr lang="es-ES" dirty="0" err="1" smtClean="0">
                <a:solidFill>
                  <a:srgbClr val="00FFFF"/>
                </a:solidFill>
              </a:rPr>
              <a:t>covered</a:t>
            </a:r>
            <a:r>
              <a:rPr lang="es-ES" dirty="0" smtClean="0">
                <a:solidFill>
                  <a:srgbClr val="00FFFF"/>
                </a:solidFill>
              </a:rPr>
              <a:t> in a </a:t>
            </a:r>
            <a:r>
              <a:rPr lang="es-ES" dirty="0" err="1" smtClean="0">
                <a:solidFill>
                  <a:srgbClr val="00FFFF"/>
                </a:solidFill>
              </a:rPr>
              <a:t>modest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number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steps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43000" y="62600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FFFF"/>
                </a:solidFill>
              </a:rPr>
              <a:t>Involve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storage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only</a:t>
            </a:r>
            <a:r>
              <a:rPr lang="es-ES" dirty="0" smtClean="0">
                <a:solidFill>
                  <a:srgbClr val="00FFFF"/>
                </a:solidFill>
              </a:rPr>
              <a:t> a </a:t>
            </a:r>
            <a:r>
              <a:rPr lang="es-ES" dirty="0" err="1" smtClean="0">
                <a:solidFill>
                  <a:srgbClr val="00FFFF"/>
                </a:solidFill>
              </a:rPr>
              <a:t>few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coordinates</a:t>
            </a:r>
            <a:r>
              <a:rPr lang="es-ES" dirty="0" smtClean="0">
                <a:solidFill>
                  <a:srgbClr val="00FFFF"/>
                </a:solidFill>
              </a:rPr>
              <a:t>, </a:t>
            </a:r>
            <a:r>
              <a:rPr lang="es-ES" dirty="0" err="1" smtClean="0">
                <a:solidFill>
                  <a:srgbClr val="00FFFF"/>
                </a:solidFill>
              </a:rPr>
              <a:t>velocitites</a:t>
            </a:r>
            <a:r>
              <a:rPr lang="es-ES" dirty="0" smtClean="0">
                <a:solidFill>
                  <a:srgbClr val="00FFFF"/>
                </a:solidFill>
              </a:rPr>
              <a:t>,…</a:t>
            </a:r>
            <a:endParaRPr lang="es-ES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87" grpId="0"/>
      <p:bldP spid="412688" grpId="0"/>
      <p:bldP spid="412689" grpId="0"/>
      <p:bldP spid="412690" grpId="0"/>
      <p:bldP spid="412691" grpId="0"/>
      <p:bldP spid="2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smtClean="0">
                <a:solidFill>
                  <a:srgbClr val="FFFF00"/>
                </a:solidFill>
                <a:cs typeface="+mn-cs"/>
              </a:rPr>
              <a:t>Desirable qualities for a successful simulation algorithm</a:t>
            </a:r>
          </a:p>
        </p:txBody>
      </p:sp>
      <p:sp>
        <p:nvSpPr>
          <p:cNvPr id="412687" name="Text Box 15"/>
          <p:cNvSpPr txBox="1">
            <a:spLocks noChangeArrowheads="1"/>
          </p:cNvSpPr>
          <p:nvPr/>
        </p:nvSpPr>
        <p:spPr bwMode="auto">
          <a:xfrm>
            <a:off x="544512" y="1512888"/>
            <a:ext cx="5094287" cy="3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dirty="0" err="1" smtClean="0">
                <a:solidFill>
                  <a:schemeClr val="bg1"/>
                </a:solidFill>
                <a:cs typeface="+mn-cs"/>
              </a:rPr>
              <a:t>It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should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be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fast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and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require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little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memory</a:t>
            </a:r>
            <a:endParaRPr lang="es-ES" dirty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412688" name="Text Box 16"/>
          <p:cNvSpPr txBox="1">
            <a:spLocks noChangeArrowheads="1"/>
          </p:cNvSpPr>
          <p:nvPr/>
        </p:nvSpPr>
        <p:spPr bwMode="auto">
          <a:xfrm>
            <a:off x="544513" y="2592388"/>
            <a:ext cx="483393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It should permit the use of long time step </a:t>
            </a:r>
          </a:p>
        </p:txBody>
      </p:sp>
      <p:sp>
        <p:nvSpPr>
          <p:cNvPr id="412689" name="Text Box 17"/>
          <p:cNvSpPr txBox="1">
            <a:spLocks noChangeArrowheads="1"/>
          </p:cNvSpPr>
          <p:nvPr/>
        </p:nvSpPr>
        <p:spPr bwMode="auto">
          <a:xfrm>
            <a:off x="544513" y="3673475"/>
            <a:ext cx="7913687" cy="3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dirty="0" err="1" smtClean="0">
                <a:solidFill>
                  <a:schemeClr val="bg1"/>
                </a:solidFill>
                <a:cs typeface="+mn-cs"/>
              </a:rPr>
              <a:t>It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should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duplicate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classical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trajectory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as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closely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as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possible</a:t>
            </a:r>
            <a:endParaRPr lang="es-ES" dirty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412690" name="Text Box 18"/>
          <p:cNvSpPr txBox="1">
            <a:spLocks noChangeArrowheads="1"/>
          </p:cNvSpPr>
          <p:nvPr/>
        </p:nvSpPr>
        <p:spPr bwMode="auto">
          <a:xfrm>
            <a:off x="544513" y="4610100"/>
            <a:ext cx="7115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It should satisfy the known conservation laws for energy and momentum, and be time reversible</a:t>
            </a:r>
          </a:p>
        </p:txBody>
      </p:sp>
      <p:sp>
        <p:nvSpPr>
          <p:cNvPr id="412691" name="Text Box 19"/>
          <p:cNvSpPr txBox="1">
            <a:spLocks noChangeArrowheads="1"/>
          </p:cNvSpPr>
          <p:nvPr/>
        </p:nvSpPr>
        <p:spPr bwMode="auto">
          <a:xfrm>
            <a:off x="544513" y="5834063"/>
            <a:ext cx="71151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smtClean="0">
                <a:solidFill>
                  <a:schemeClr val="bg1"/>
                </a:solidFill>
                <a:cs typeface="+mn-cs"/>
              </a:rPr>
              <a:t>It should be simple in form and easy to program</a:t>
            </a:r>
          </a:p>
        </p:txBody>
      </p:sp>
      <p:pic>
        <p:nvPicPr>
          <p:cNvPr id="412692" name="Picture 20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7" y="2636838"/>
            <a:ext cx="290513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143000" y="1905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FFFF"/>
                </a:solidFill>
              </a:rPr>
              <a:t>Since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most</a:t>
            </a:r>
            <a:r>
              <a:rPr lang="es-ES" dirty="0" smtClean="0">
                <a:solidFill>
                  <a:srgbClr val="00FFFF"/>
                </a:solidFill>
              </a:rPr>
              <a:t> time </a:t>
            </a:r>
            <a:r>
              <a:rPr lang="es-ES" dirty="0" err="1" smtClean="0">
                <a:solidFill>
                  <a:srgbClr val="00FFFF"/>
                </a:solidFill>
              </a:rPr>
              <a:t>consuming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part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is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evaluation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force</a:t>
            </a:r>
            <a:r>
              <a:rPr lang="es-ES" dirty="0" smtClean="0">
                <a:solidFill>
                  <a:srgbClr val="00FFFF"/>
                </a:solidFill>
              </a:rPr>
              <a:t>,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raw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speed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integration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algorithm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is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not</a:t>
            </a:r>
            <a:r>
              <a:rPr lang="es-ES" dirty="0" smtClean="0">
                <a:solidFill>
                  <a:srgbClr val="00FFFF"/>
                </a:solidFill>
              </a:rPr>
              <a:t> so </a:t>
            </a:r>
            <a:r>
              <a:rPr lang="es-ES" dirty="0" err="1" smtClean="0">
                <a:solidFill>
                  <a:srgbClr val="00FFFF"/>
                </a:solidFill>
              </a:rPr>
              <a:t>important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43000" y="301126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FFFF"/>
                </a:solidFill>
              </a:rPr>
              <a:t>Far</a:t>
            </a:r>
            <a:r>
              <a:rPr lang="es-ES" dirty="0" smtClean="0">
                <a:solidFill>
                  <a:srgbClr val="00FFFF"/>
                </a:solidFill>
              </a:rPr>
              <a:t> more </a:t>
            </a:r>
            <a:r>
              <a:rPr lang="es-ES" dirty="0" err="1" smtClean="0">
                <a:solidFill>
                  <a:srgbClr val="00FFFF"/>
                </a:solidFill>
              </a:rPr>
              <a:t>important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to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employ</a:t>
            </a:r>
            <a:r>
              <a:rPr lang="es-ES" dirty="0" smtClean="0">
                <a:solidFill>
                  <a:srgbClr val="00FFFF"/>
                </a:solidFill>
              </a:rPr>
              <a:t> a </a:t>
            </a:r>
            <a:r>
              <a:rPr lang="es-ES" dirty="0" err="1" smtClean="0">
                <a:solidFill>
                  <a:srgbClr val="00FFFF"/>
                </a:solidFill>
              </a:rPr>
              <a:t>long</a:t>
            </a:r>
            <a:r>
              <a:rPr lang="es-ES" dirty="0" smtClean="0">
                <a:solidFill>
                  <a:srgbClr val="00FFFF"/>
                </a:solidFill>
              </a:rPr>
              <a:t> time </a:t>
            </a:r>
            <a:r>
              <a:rPr lang="es-ES" dirty="0" err="1" smtClean="0">
                <a:solidFill>
                  <a:srgbClr val="00FFFF"/>
                </a:solidFill>
              </a:rPr>
              <a:t>step</a:t>
            </a:r>
            <a:r>
              <a:rPr lang="es-ES" dirty="0" smtClean="0">
                <a:solidFill>
                  <a:srgbClr val="00FFFF"/>
                </a:solidFill>
              </a:rPr>
              <a:t>. In </a:t>
            </a:r>
            <a:r>
              <a:rPr lang="es-ES" dirty="0" err="1" smtClean="0">
                <a:solidFill>
                  <a:srgbClr val="00FFFF"/>
                </a:solidFill>
              </a:rPr>
              <a:t>this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way</a:t>
            </a:r>
            <a:r>
              <a:rPr lang="es-ES" dirty="0" smtClean="0">
                <a:solidFill>
                  <a:srgbClr val="00FFFF"/>
                </a:solidFill>
              </a:rPr>
              <a:t>, a </a:t>
            </a:r>
            <a:r>
              <a:rPr lang="es-ES" dirty="0" err="1" smtClean="0">
                <a:solidFill>
                  <a:srgbClr val="00FFFF"/>
                </a:solidFill>
              </a:rPr>
              <a:t>given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period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simulation</a:t>
            </a:r>
            <a:r>
              <a:rPr lang="es-ES" dirty="0" smtClean="0">
                <a:solidFill>
                  <a:srgbClr val="00FFFF"/>
                </a:solidFill>
              </a:rPr>
              <a:t> time can be </a:t>
            </a:r>
            <a:r>
              <a:rPr lang="es-ES" dirty="0" err="1" smtClean="0">
                <a:solidFill>
                  <a:srgbClr val="00FFFF"/>
                </a:solidFill>
              </a:rPr>
              <a:t>covered</a:t>
            </a:r>
            <a:r>
              <a:rPr lang="es-ES" dirty="0" smtClean="0">
                <a:solidFill>
                  <a:srgbClr val="00FFFF"/>
                </a:solidFill>
              </a:rPr>
              <a:t> in a </a:t>
            </a:r>
            <a:r>
              <a:rPr lang="es-ES" dirty="0" err="1" smtClean="0">
                <a:solidFill>
                  <a:srgbClr val="00FFFF"/>
                </a:solidFill>
              </a:rPr>
              <a:t>modest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number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steps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43000" y="62600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FFFF"/>
                </a:solidFill>
              </a:rPr>
              <a:t>Involve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storage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only</a:t>
            </a:r>
            <a:r>
              <a:rPr lang="es-ES" dirty="0" smtClean="0">
                <a:solidFill>
                  <a:srgbClr val="00FFFF"/>
                </a:solidFill>
              </a:rPr>
              <a:t> a </a:t>
            </a:r>
            <a:r>
              <a:rPr lang="es-ES" dirty="0" err="1" smtClean="0">
                <a:solidFill>
                  <a:srgbClr val="00FFFF"/>
                </a:solidFill>
              </a:rPr>
              <a:t>few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coordinates</a:t>
            </a:r>
            <a:r>
              <a:rPr lang="es-ES" dirty="0" smtClean="0">
                <a:solidFill>
                  <a:srgbClr val="00FFFF"/>
                </a:solidFill>
              </a:rPr>
              <a:t>, </a:t>
            </a:r>
            <a:r>
              <a:rPr lang="es-ES" dirty="0" err="1" smtClean="0">
                <a:solidFill>
                  <a:srgbClr val="00FFFF"/>
                </a:solidFill>
              </a:rPr>
              <a:t>velocitites</a:t>
            </a:r>
            <a:r>
              <a:rPr lang="es-ES" dirty="0" smtClean="0">
                <a:solidFill>
                  <a:srgbClr val="00FFFF"/>
                </a:solidFill>
              </a:rPr>
              <a:t>,…</a:t>
            </a:r>
            <a:endParaRPr lang="es-E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5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87" grpId="0"/>
      <p:bldP spid="412688" grpId="0"/>
      <p:bldP spid="412689" grpId="0"/>
      <p:bldP spid="412690" grpId="0"/>
      <p:bldP spid="412691" grpId="0"/>
      <p:bldP spid="2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4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The accuracy and stability of a simulation algorithm may be tested comparing the result with analytical simple models (Harmonic oscillator, for instance)</a:t>
            </a:r>
          </a:p>
        </p:txBody>
      </p:sp>
      <p:sp>
        <p:nvSpPr>
          <p:cNvPr id="412689" name="Text Box 17"/>
          <p:cNvSpPr txBox="1">
            <a:spLocks noChangeArrowheads="1"/>
          </p:cNvSpPr>
          <p:nvPr/>
        </p:nvSpPr>
        <p:spPr bwMode="auto">
          <a:xfrm>
            <a:off x="914400" y="1219200"/>
            <a:ext cx="7467600" cy="63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dirty="0" err="1" smtClean="0">
                <a:solidFill>
                  <a:schemeClr val="bg1"/>
                </a:solidFill>
                <a:cs typeface="+mn-cs"/>
              </a:rPr>
              <a:t>Any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approximate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method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solution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will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dutifully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follow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classical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trajectory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indefinetely</a:t>
            </a:r>
            <a:endParaRPr lang="es-ES" dirty="0" smtClean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457200" y="3126472"/>
            <a:ext cx="3581400" cy="2256288"/>
            <a:chOff x="457200" y="3126472"/>
            <a:chExt cx="3581400" cy="2256288"/>
          </a:xfrm>
        </p:grpSpPr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457200" y="4191000"/>
              <a:ext cx="3581400" cy="1191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82954" tIns="41477" rIns="82954" bIns="41477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Any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two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trajectories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which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are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initially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very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close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will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eventually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diverge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from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one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another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exponentially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with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time</a:t>
              </a:r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755650" y="3126472"/>
              <a:ext cx="297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rgbClr val="00FFFF"/>
                  </a:solidFill>
                </a:rPr>
                <a:t>Small </a:t>
              </a:r>
              <a:r>
                <a:rPr lang="es-ES" dirty="0" err="1" smtClean="0">
                  <a:solidFill>
                    <a:srgbClr val="00FFFF"/>
                  </a:solidFill>
                </a:rPr>
                <a:t>differences</a:t>
              </a:r>
              <a:r>
                <a:rPr lang="es-ES" dirty="0" smtClean="0">
                  <a:solidFill>
                    <a:srgbClr val="00FFFF"/>
                  </a:solidFill>
                </a:rPr>
                <a:t> in </a:t>
              </a:r>
              <a:r>
                <a:rPr lang="es-ES" dirty="0" err="1" smtClean="0">
                  <a:solidFill>
                    <a:srgbClr val="00FFFF"/>
                  </a:solidFill>
                </a:rPr>
                <a:t>the</a:t>
              </a:r>
              <a:r>
                <a:rPr lang="es-ES" dirty="0" smtClean="0">
                  <a:solidFill>
                    <a:srgbClr val="00FFFF"/>
                  </a:solidFill>
                </a:rPr>
                <a:t> </a:t>
              </a:r>
              <a:r>
                <a:rPr lang="es-ES" dirty="0" err="1" smtClean="0">
                  <a:solidFill>
                    <a:srgbClr val="00FFFF"/>
                  </a:solidFill>
                </a:rPr>
                <a:t>initial</a:t>
              </a:r>
              <a:r>
                <a:rPr lang="es-ES" dirty="0" smtClean="0">
                  <a:solidFill>
                    <a:srgbClr val="00FFFF"/>
                  </a:solidFill>
                </a:rPr>
                <a:t> </a:t>
              </a:r>
              <a:r>
                <a:rPr lang="es-ES" dirty="0" err="1" smtClean="0">
                  <a:solidFill>
                    <a:srgbClr val="00FFFF"/>
                  </a:solidFill>
                </a:rPr>
                <a:t>conditions</a:t>
              </a:r>
              <a:endParaRPr lang="es-ES" dirty="0">
                <a:solidFill>
                  <a:srgbClr val="00FFFF"/>
                </a:solidFill>
              </a:endParaRPr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4800600" y="3135868"/>
            <a:ext cx="4191000" cy="3077748"/>
            <a:chOff x="4800600" y="3135868"/>
            <a:chExt cx="4191000" cy="3077748"/>
          </a:xfrm>
        </p:grpSpPr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4800600" y="4190859"/>
              <a:ext cx="4191000" cy="2022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82954" tIns="41477" rIns="82954" bIns="41477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Any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small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perturbation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,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even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tiny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error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associated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with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finite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precision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arithmetic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,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will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tend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to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cause a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computer-generated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trajectory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to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diverge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from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true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classical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trajectory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with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which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it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is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initially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coincident</a:t>
              </a:r>
              <a:endParaRPr lang="es-ES" dirty="0" smtClean="0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5403850" y="3135868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rgbClr val="00FFFF"/>
                  </a:solidFill>
                </a:rPr>
                <a:t>Small </a:t>
              </a:r>
              <a:r>
                <a:rPr lang="es-ES" dirty="0" err="1" smtClean="0">
                  <a:solidFill>
                    <a:srgbClr val="00FFFF"/>
                  </a:solidFill>
                </a:rPr>
                <a:t>numerical</a:t>
              </a:r>
              <a:r>
                <a:rPr lang="es-ES" dirty="0" smtClean="0">
                  <a:solidFill>
                    <a:srgbClr val="00FFFF"/>
                  </a:solidFill>
                </a:rPr>
                <a:t> </a:t>
              </a:r>
              <a:r>
                <a:rPr lang="es-ES" dirty="0" err="1" smtClean="0">
                  <a:solidFill>
                    <a:srgbClr val="00FFFF"/>
                  </a:solidFill>
                </a:rPr>
                <a:t>errors</a:t>
              </a:r>
              <a:endParaRPr lang="es-ES" dirty="0">
                <a:solidFill>
                  <a:srgbClr val="00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82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4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The accuracy and stability of a simulation algorithm may be tested comparing the result with analytical simple models (Harmonic oscillator, for instance)</a:t>
            </a:r>
          </a:p>
        </p:txBody>
      </p:sp>
      <p:sp>
        <p:nvSpPr>
          <p:cNvPr id="412689" name="Text Box 17"/>
          <p:cNvSpPr txBox="1">
            <a:spLocks noChangeArrowheads="1"/>
          </p:cNvSpPr>
          <p:nvPr/>
        </p:nvSpPr>
        <p:spPr bwMode="auto">
          <a:xfrm>
            <a:off x="914400" y="1219200"/>
            <a:ext cx="7467600" cy="63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dirty="0" err="1" smtClean="0">
                <a:solidFill>
                  <a:schemeClr val="bg1"/>
                </a:solidFill>
                <a:cs typeface="+mn-cs"/>
              </a:rPr>
              <a:t>Any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approximate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method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solution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will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dutifully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follow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classical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trajectory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indefinetely</a:t>
            </a:r>
            <a:endParaRPr lang="es-ES" dirty="0" smtClean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76200" y="3126472"/>
            <a:ext cx="3581400" cy="2256288"/>
            <a:chOff x="457200" y="3126472"/>
            <a:chExt cx="3581400" cy="2256288"/>
          </a:xfrm>
        </p:grpSpPr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457200" y="4191000"/>
              <a:ext cx="3581400" cy="1191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82954" tIns="41477" rIns="82954" bIns="41477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Any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two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trajectories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which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are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initially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very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close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will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eventually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diverge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from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one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another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exponentially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cs typeface="+mn-cs"/>
                </a:rPr>
                <a:t>with</a:t>
              </a:r>
              <a:r>
                <a:rPr lang="es-ES" dirty="0" smtClean="0">
                  <a:solidFill>
                    <a:schemeClr val="bg1"/>
                  </a:solidFill>
                  <a:cs typeface="+mn-cs"/>
                </a:rPr>
                <a:t> time</a:t>
              </a:r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755650" y="3126472"/>
              <a:ext cx="297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rgbClr val="00FFFF"/>
                  </a:solidFill>
                </a:rPr>
                <a:t>Small </a:t>
              </a:r>
              <a:r>
                <a:rPr lang="es-ES" dirty="0" err="1" smtClean="0">
                  <a:solidFill>
                    <a:srgbClr val="00FFFF"/>
                  </a:solidFill>
                </a:rPr>
                <a:t>differences</a:t>
              </a:r>
              <a:r>
                <a:rPr lang="es-ES" dirty="0" smtClean="0">
                  <a:solidFill>
                    <a:srgbClr val="00FFFF"/>
                  </a:solidFill>
                </a:rPr>
                <a:t> in </a:t>
              </a:r>
              <a:r>
                <a:rPr lang="es-ES" dirty="0" err="1" smtClean="0">
                  <a:solidFill>
                    <a:srgbClr val="00FFFF"/>
                  </a:solidFill>
                </a:rPr>
                <a:t>the</a:t>
              </a:r>
              <a:r>
                <a:rPr lang="es-ES" dirty="0" smtClean="0">
                  <a:solidFill>
                    <a:srgbClr val="00FFFF"/>
                  </a:solidFill>
                </a:rPr>
                <a:t> </a:t>
              </a:r>
              <a:r>
                <a:rPr lang="es-ES" dirty="0" err="1" smtClean="0">
                  <a:solidFill>
                    <a:srgbClr val="00FFFF"/>
                  </a:solidFill>
                </a:rPr>
                <a:t>initial</a:t>
              </a:r>
              <a:r>
                <a:rPr lang="es-ES" dirty="0" smtClean="0">
                  <a:solidFill>
                    <a:srgbClr val="00FFFF"/>
                  </a:solidFill>
                </a:rPr>
                <a:t> </a:t>
              </a:r>
              <a:r>
                <a:rPr lang="es-ES" dirty="0" err="1" smtClean="0">
                  <a:solidFill>
                    <a:srgbClr val="00FFFF"/>
                  </a:solidFill>
                </a:rPr>
                <a:t>conditions</a:t>
              </a:r>
              <a:endParaRPr lang="es-ES" dirty="0">
                <a:solidFill>
                  <a:srgbClr val="00FFFF"/>
                </a:solidFill>
              </a:endParaRPr>
            </a:p>
          </p:txBody>
        </p:sp>
      </p:grpSp>
      <p:pic>
        <p:nvPicPr>
          <p:cNvPr id="2" name="Imagen 1" descr="Documento de Vista Previa no guardado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175000"/>
            <a:ext cx="3581400" cy="28448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105400" y="2057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Divergence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trajectories</a:t>
            </a:r>
            <a:r>
              <a:rPr lang="es-ES" dirty="0" smtClean="0">
                <a:solidFill>
                  <a:srgbClr val="00FFFF"/>
                </a:solidFill>
              </a:rPr>
              <a:t> in molecular </a:t>
            </a:r>
            <a:r>
              <a:rPr lang="es-ES" dirty="0" err="1" smtClean="0">
                <a:solidFill>
                  <a:srgbClr val="00FFFF"/>
                </a:solidFill>
              </a:rPr>
              <a:t>dynamics</a:t>
            </a:r>
            <a:endParaRPr lang="es-ES" dirty="0">
              <a:solidFill>
                <a:srgbClr val="00FFFF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6165601"/>
            <a:ext cx="2265296" cy="5399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544" y="6019802"/>
            <a:ext cx="436456" cy="25199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162800" y="60198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Reference </a:t>
            </a:r>
            <a:r>
              <a:rPr lang="es-ES" sz="1400" dirty="0" err="1" smtClean="0">
                <a:solidFill>
                  <a:schemeClr val="bg1"/>
                </a:solidFill>
              </a:rPr>
              <a:t>simulation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162800" y="64008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>
                <a:solidFill>
                  <a:schemeClr val="bg1"/>
                </a:solidFill>
              </a:rPr>
              <a:t>Perturbed</a:t>
            </a:r>
            <a:r>
              <a:rPr lang="es-ES" sz="1400" dirty="0" smtClean="0">
                <a:solidFill>
                  <a:schemeClr val="bg1"/>
                </a:solidFill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</a:rPr>
              <a:t>simulation</a:t>
            </a:r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6453600"/>
            <a:ext cx="432618" cy="2520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505200" y="2979003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>
                <a:solidFill>
                  <a:srgbClr val="FFFFFF"/>
                </a:solidFill>
              </a:rPr>
              <a:t>Molecules</a:t>
            </a:r>
            <a:r>
              <a:rPr lang="es-ES" sz="1200" dirty="0" smtClean="0">
                <a:solidFill>
                  <a:srgbClr val="FFFFFF"/>
                </a:solidFill>
              </a:rPr>
              <a:t> </a:t>
            </a:r>
            <a:r>
              <a:rPr lang="es-ES" sz="1200" dirty="0" err="1" smtClean="0">
                <a:solidFill>
                  <a:srgbClr val="FFFFFF"/>
                </a:solidFill>
              </a:rPr>
              <a:t>perturbed</a:t>
            </a:r>
            <a:r>
              <a:rPr lang="es-ES" sz="1200" dirty="0" smtClean="0">
                <a:solidFill>
                  <a:srgbClr val="FFFFFF"/>
                </a:solidFill>
              </a:rPr>
              <a:t> </a:t>
            </a:r>
            <a:r>
              <a:rPr lang="es-ES" sz="1200" dirty="0" err="1" smtClean="0">
                <a:solidFill>
                  <a:srgbClr val="FFFFFF"/>
                </a:solidFill>
              </a:rPr>
              <a:t>from</a:t>
            </a:r>
            <a:r>
              <a:rPr lang="es-ES" sz="1200" dirty="0" smtClean="0">
                <a:solidFill>
                  <a:srgbClr val="FFFFFF"/>
                </a:solidFill>
              </a:rPr>
              <a:t> </a:t>
            </a:r>
            <a:r>
              <a:rPr lang="es-ES" sz="1200" dirty="0" err="1" smtClean="0">
                <a:solidFill>
                  <a:srgbClr val="FFFFFF"/>
                </a:solidFill>
              </a:rPr>
              <a:t>the</a:t>
            </a:r>
            <a:r>
              <a:rPr lang="es-ES" sz="1200" dirty="0" smtClean="0">
                <a:solidFill>
                  <a:srgbClr val="FFFFFF"/>
                </a:solidFill>
              </a:rPr>
              <a:t> </a:t>
            </a:r>
            <a:r>
              <a:rPr lang="es-ES" sz="1200" dirty="0" err="1" smtClean="0">
                <a:solidFill>
                  <a:srgbClr val="FFFFFF"/>
                </a:solidFill>
              </a:rPr>
              <a:t>initial</a:t>
            </a:r>
            <a:r>
              <a:rPr lang="es-ES" sz="1200" dirty="0" smtClean="0">
                <a:solidFill>
                  <a:srgbClr val="FFFFFF"/>
                </a:solidFill>
              </a:rPr>
              <a:t> positions at t=0 </a:t>
            </a:r>
            <a:r>
              <a:rPr lang="es-ES" sz="1200" dirty="0" err="1" smtClean="0">
                <a:solidFill>
                  <a:srgbClr val="FFFFFF"/>
                </a:solidFill>
              </a:rPr>
              <a:t>by</a:t>
            </a:r>
            <a:r>
              <a:rPr lang="es-ES" sz="1200" dirty="0" smtClean="0">
                <a:solidFill>
                  <a:srgbClr val="FFFFFF"/>
                </a:solidFill>
              </a:rPr>
              <a:t> </a:t>
            </a:r>
            <a:endParaRPr lang="es-ES" sz="1200" dirty="0">
              <a:solidFill>
                <a:srgbClr val="FFFFFF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4243800"/>
            <a:ext cx="693000" cy="252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400" y="4929600"/>
            <a:ext cx="693000" cy="252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2400" y="5539200"/>
            <a:ext cx="693000" cy="252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5562600" y="27387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rgbClr val="FFFFFF"/>
                </a:solidFill>
              </a:rPr>
              <a:t>As </a:t>
            </a:r>
            <a:r>
              <a:rPr lang="es-ES" sz="1200" dirty="0" err="1" smtClean="0">
                <a:solidFill>
                  <a:srgbClr val="FFFFFF"/>
                </a:solidFill>
              </a:rPr>
              <a:t>the</a:t>
            </a:r>
            <a:r>
              <a:rPr lang="es-ES" sz="1200" dirty="0" smtClean="0">
                <a:solidFill>
                  <a:srgbClr val="FFFFFF"/>
                </a:solidFill>
              </a:rPr>
              <a:t> time </a:t>
            </a:r>
            <a:r>
              <a:rPr lang="es-ES" sz="1200" dirty="0" err="1" smtClean="0">
                <a:solidFill>
                  <a:srgbClr val="FFFFFF"/>
                </a:solidFill>
              </a:rPr>
              <a:t>proceeds</a:t>
            </a:r>
            <a:r>
              <a:rPr lang="es-ES" sz="1200" dirty="0" smtClean="0">
                <a:solidFill>
                  <a:srgbClr val="FFFFFF"/>
                </a:solidFill>
              </a:rPr>
              <a:t>, </a:t>
            </a:r>
            <a:r>
              <a:rPr lang="es-ES" sz="1200" dirty="0" err="1" smtClean="0">
                <a:solidFill>
                  <a:srgbClr val="FFFFFF"/>
                </a:solidFill>
              </a:rPr>
              <a:t>other</a:t>
            </a:r>
            <a:r>
              <a:rPr lang="es-ES" sz="1200" dirty="0" smtClean="0">
                <a:solidFill>
                  <a:srgbClr val="FFFFFF"/>
                </a:solidFill>
              </a:rPr>
              <a:t> </a:t>
            </a:r>
            <a:r>
              <a:rPr lang="es-ES" sz="1200" dirty="0" err="1" smtClean="0">
                <a:solidFill>
                  <a:srgbClr val="FFFFFF"/>
                </a:solidFill>
              </a:rPr>
              <a:t>mechanical</a:t>
            </a:r>
            <a:r>
              <a:rPr lang="es-ES" sz="1200" dirty="0" smtClean="0">
                <a:solidFill>
                  <a:srgbClr val="FFFFFF"/>
                </a:solidFill>
              </a:rPr>
              <a:t> </a:t>
            </a:r>
            <a:r>
              <a:rPr lang="es-ES" sz="1200" dirty="0" err="1" smtClean="0">
                <a:solidFill>
                  <a:srgbClr val="FFFFFF"/>
                </a:solidFill>
              </a:rPr>
              <a:t>quantites</a:t>
            </a:r>
            <a:r>
              <a:rPr lang="es-ES" sz="1200" dirty="0" smtClean="0">
                <a:solidFill>
                  <a:srgbClr val="FFFFFF"/>
                </a:solidFill>
              </a:rPr>
              <a:t> </a:t>
            </a:r>
            <a:r>
              <a:rPr lang="es-ES" sz="1200" dirty="0" err="1" smtClean="0">
                <a:solidFill>
                  <a:srgbClr val="FFFFFF"/>
                </a:solidFill>
              </a:rPr>
              <a:t>become</a:t>
            </a:r>
            <a:r>
              <a:rPr lang="es-ES" sz="1200" dirty="0" smtClean="0">
                <a:solidFill>
                  <a:srgbClr val="FFFFFF"/>
                </a:solidFill>
              </a:rPr>
              <a:t> </a:t>
            </a:r>
            <a:r>
              <a:rPr lang="es-ES" sz="1200" dirty="0" err="1" smtClean="0">
                <a:solidFill>
                  <a:srgbClr val="FFFFFF"/>
                </a:solidFill>
              </a:rPr>
              <a:t>statistically</a:t>
            </a:r>
            <a:r>
              <a:rPr lang="es-ES" sz="1200" dirty="0" smtClean="0">
                <a:solidFill>
                  <a:srgbClr val="FFFFFF"/>
                </a:solidFill>
              </a:rPr>
              <a:t> </a:t>
            </a:r>
            <a:r>
              <a:rPr lang="es-ES" sz="1200" dirty="0" err="1" smtClean="0">
                <a:solidFill>
                  <a:srgbClr val="FFFFFF"/>
                </a:solidFill>
              </a:rPr>
              <a:t>uncorrelated</a:t>
            </a:r>
            <a:endParaRPr lang="es-E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3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4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The accuracy and stability of a simulation algorithm may be tested comparing the result with analytical simple models (Harmonic oscillator, for instance)</a:t>
            </a:r>
          </a:p>
        </p:txBody>
      </p:sp>
      <p:sp>
        <p:nvSpPr>
          <p:cNvPr id="412689" name="Text Box 17"/>
          <p:cNvSpPr txBox="1">
            <a:spLocks noChangeArrowheads="1"/>
          </p:cNvSpPr>
          <p:nvPr/>
        </p:nvSpPr>
        <p:spPr bwMode="auto">
          <a:xfrm>
            <a:off x="914400" y="1219200"/>
            <a:ext cx="7467600" cy="63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dirty="0" err="1" smtClean="0">
                <a:solidFill>
                  <a:schemeClr val="bg1"/>
                </a:solidFill>
                <a:cs typeface="+mn-cs"/>
              </a:rPr>
              <a:t>Any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approximate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method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solution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will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dutifully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follow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classical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trajectory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indefinetely</a:t>
            </a:r>
            <a:endParaRPr lang="es-ES" dirty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36650" y="21730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FF00"/>
                </a:solidFill>
              </a:rPr>
              <a:t>No </a:t>
            </a:r>
            <a:r>
              <a:rPr lang="es-ES" dirty="0" err="1" smtClean="0">
                <a:solidFill>
                  <a:srgbClr val="FFFF00"/>
                </a:solidFill>
              </a:rPr>
              <a:t>integration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algorithm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will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provide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an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essentially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exact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solution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for</a:t>
            </a:r>
            <a:r>
              <a:rPr lang="es-ES" dirty="0" smtClean="0">
                <a:solidFill>
                  <a:srgbClr val="FFFF00"/>
                </a:solidFill>
              </a:rPr>
              <a:t> a </a:t>
            </a:r>
            <a:r>
              <a:rPr lang="es-ES" dirty="0" err="1" smtClean="0">
                <a:solidFill>
                  <a:srgbClr val="FFFF00"/>
                </a:solidFill>
              </a:rPr>
              <a:t>very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long</a:t>
            </a:r>
            <a:r>
              <a:rPr lang="es-ES" dirty="0" smtClean="0">
                <a:solidFill>
                  <a:srgbClr val="FFFF00"/>
                </a:solidFill>
              </a:rPr>
              <a:t> time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143000" y="3200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But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this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not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really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required</a:t>
            </a:r>
            <a:r>
              <a:rPr lang="es-ES" dirty="0" smtClean="0">
                <a:solidFill>
                  <a:schemeClr val="bg1"/>
                </a:solidFill>
              </a:rPr>
              <a:t>… </a:t>
            </a:r>
            <a:r>
              <a:rPr lang="es-ES" dirty="0" err="1" smtClean="0">
                <a:solidFill>
                  <a:schemeClr val="bg1"/>
                </a:solidFill>
              </a:rPr>
              <a:t>What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need</a:t>
            </a:r>
            <a:r>
              <a:rPr lang="es-ES" dirty="0" smtClean="0">
                <a:solidFill>
                  <a:schemeClr val="bg1"/>
                </a:solidFill>
              </a:rPr>
              <a:t> are: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04800" y="38862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FFFFFF"/>
                </a:solidFill>
              </a:rPr>
              <a:t>Exact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solutions</a:t>
            </a:r>
            <a:r>
              <a:rPr lang="es-ES" sz="1600" dirty="0" smtClean="0">
                <a:solidFill>
                  <a:srgbClr val="FFFFFF"/>
                </a:solidFill>
              </a:rPr>
              <a:t> of </a:t>
            </a:r>
            <a:r>
              <a:rPr lang="es-ES" sz="1600" dirty="0" err="1" smtClean="0">
                <a:solidFill>
                  <a:srgbClr val="FFFFFF"/>
                </a:solidFill>
              </a:rPr>
              <a:t>the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equations</a:t>
            </a:r>
            <a:r>
              <a:rPr lang="es-ES" sz="1600" dirty="0" smtClean="0">
                <a:solidFill>
                  <a:srgbClr val="FFFFFF"/>
                </a:solidFill>
              </a:rPr>
              <a:t> of </a:t>
            </a:r>
            <a:r>
              <a:rPr lang="es-ES" sz="1600" dirty="0" err="1" smtClean="0">
                <a:solidFill>
                  <a:srgbClr val="FFFFFF"/>
                </a:solidFill>
              </a:rPr>
              <a:t>motion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for</a:t>
            </a:r>
            <a:r>
              <a:rPr lang="es-ES" sz="1600" dirty="0" smtClean="0">
                <a:solidFill>
                  <a:srgbClr val="FFFF00"/>
                </a:solidFill>
              </a:rPr>
              <a:t> times comparable </a:t>
            </a:r>
            <a:r>
              <a:rPr lang="es-ES" sz="1600" dirty="0" err="1" smtClean="0">
                <a:solidFill>
                  <a:srgbClr val="FFFF00"/>
                </a:solidFill>
              </a:rPr>
              <a:t>with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the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correlation</a:t>
            </a:r>
            <a:r>
              <a:rPr lang="es-ES" sz="1600" dirty="0" smtClean="0">
                <a:solidFill>
                  <a:srgbClr val="FFFF00"/>
                </a:solidFill>
              </a:rPr>
              <a:t> times of </a:t>
            </a:r>
            <a:r>
              <a:rPr lang="es-ES" sz="1600" dirty="0" err="1" smtClean="0">
                <a:solidFill>
                  <a:srgbClr val="FFFF00"/>
                </a:solidFill>
              </a:rPr>
              <a:t>interest</a:t>
            </a:r>
            <a:r>
              <a:rPr lang="es-ES" sz="1600" dirty="0" smtClean="0">
                <a:solidFill>
                  <a:srgbClr val="FFFFFF"/>
                </a:solidFill>
              </a:rPr>
              <a:t>, so </a:t>
            </a:r>
            <a:r>
              <a:rPr lang="es-ES" sz="1600" dirty="0" err="1" smtClean="0">
                <a:solidFill>
                  <a:srgbClr val="FFFFFF"/>
                </a:solidFill>
              </a:rPr>
              <a:t>we</a:t>
            </a:r>
            <a:r>
              <a:rPr lang="es-ES" sz="1600" dirty="0" smtClean="0">
                <a:solidFill>
                  <a:srgbClr val="FFFFFF"/>
                </a:solidFill>
              </a:rPr>
              <a:t> can </a:t>
            </a:r>
            <a:r>
              <a:rPr lang="es-ES" sz="1600" dirty="0" err="1" smtClean="0">
                <a:solidFill>
                  <a:srgbClr val="FFFFFF"/>
                </a:solidFill>
              </a:rPr>
              <a:t>calculate</a:t>
            </a:r>
            <a:r>
              <a:rPr lang="es-ES" sz="1600" dirty="0" smtClean="0">
                <a:solidFill>
                  <a:srgbClr val="FFFFFF"/>
                </a:solidFill>
              </a:rPr>
              <a:t> time </a:t>
            </a:r>
            <a:r>
              <a:rPr lang="es-ES" sz="1600" dirty="0" err="1" smtClean="0">
                <a:solidFill>
                  <a:srgbClr val="FFFFFF"/>
                </a:solidFill>
              </a:rPr>
              <a:t>correlation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functions</a:t>
            </a:r>
            <a:endParaRPr lang="es-ES" sz="1600" dirty="0">
              <a:solidFill>
                <a:srgbClr val="FFFFFF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953000" y="38862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FFFFFF"/>
                </a:solidFill>
              </a:rPr>
              <a:t>The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method</a:t>
            </a:r>
            <a:r>
              <a:rPr lang="es-ES" sz="1600" dirty="0" smtClean="0">
                <a:solidFill>
                  <a:srgbClr val="FFFFFF"/>
                </a:solidFill>
              </a:rPr>
              <a:t> has </a:t>
            </a:r>
            <a:r>
              <a:rPr lang="es-ES" sz="1600" dirty="0" err="1" smtClean="0">
                <a:solidFill>
                  <a:srgbClr val="FFFFFF"/>
                </a:solidFill>
              </a:rPr>
              <a:t>to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generate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states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sampled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from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the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microcanonical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ensemble</a:t>
            </a:r>
            <a:r>
              <a:rPr lang="es-ES" sz="1600" dirty="0" smtClean="0">
                <a:solidFill>
                  <a:srgbClr val="FFFFFF"/>
                </a:solidFill>
              </a:rPr>
              <a:t>. </a:t>
            </a:r>
            <a:r>
              <a:rPr lang="es-ES" sz="1600" dirty="0" err="1" smtClean="0">
                <a:solidFill>
                  <a:srgbClr val="FFFFFF"/>
                </a:solidFill>
              </a:rPr>
              <a:t>The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emphasis</a:t>
            </a:r>
            <a:r>
              <a:rPr lang="es-ES" sz="1600" dirty="0" smtClean="0">
                <a:solidFill>
                  <a:srgbClr val="FFFFFF"/>
                </a:solidFill>
              </a:rPr>
              <a:t> has </a:t>
            </a:r>
            <a:r>
              <a:rPr lang="es-ES" sz="1600" dirty="0" err="1" smtClean="0">
                <a:solidFill>
                  <a:srgbClr val="FFFFFF"/>
                </a:solidFill>
              </a:rPr>
              <a:t>to</a:t>
            </a:r>
            <a:r>
              <a:rPr lang="es-ES" sz="1600" dirty="0" smtClean="0">
                <a:solidFill>
                  <a:srgbClr val="FFFFFF"/>
                </a:solidFill>
              </a:rPr>
              <a:t> be </a:t>
            </a:r>
            <a:r>
              <a:rPr lang="es-ES" sz="1600" dirty="0" err="1" smtClean="0">
                <a:solidFill>
                  <a:srgbClr val="FFFFFF"/>
                </a:solidFill>
              </a:rPr>
              <a:t>given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to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the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energy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conservation</a:t>
            </a:r>
            <a:r>
              <a:rPr lang="es-ES" sz="1600" dirty="0" smtClean="0">
                <a:solidFill>
                  <a:srgbClr val="FFFFFF"/>
                </a:solidFill>
              </a:rPr>
              <a:t>.</a:t>
            </a:r>
            <a:endParaRPr lang="es-ES" sz="1600" dirty="0">
              <a:solidFill>
                <a:srgbClr val="FFFFFF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953000" y="54102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FFFFFF"/>
                </a:solidFill>
              </a:rPr>
              <a:t>The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particles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trajectories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must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stay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on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the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appropriate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constant-energy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hypersurfaces</a:t>
            </a:r>
            <a:r>
              <a:rPr lang="es-ES" sz="1600" dirty="0" smtClean="0">
                <a:solidFill>
                  <a:srgbClr val="FFFFFF"/>
                </a:solidFill>
              </a:rPr>
              <a:t> in </a:t>
            </a:r>
            <a:r>
              <a:rPr lang="es-ES" sz="1600" dirty="0" err="1" smtClean="0">
                <a:solidFill>
                  <a:srgbClr val="FFFFFF"/>
                </a:solidFill>
              </a:rPr>
              <a:t>phase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space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to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generate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correct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ensemble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err="1" smtClean="0">
                <a:solidFill>
                  <a:srgbClr val="FFFFFF"/>
                </a:solidFill>
              </a:rPr>
              <a:t>averages</a:t>
            </a:r>
            <a:endParaRPr lang="es-E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2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7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Energy conservation is degraded as time step is increased</a:t>
            </a:r>
          </a:p>
        </p:txBody>
      </p:sp>
      <p:sp>
        <p:nvSpPr>
          <p:cNvPr id="412689" name="Text Box 17"/>
          <p:cNvSpPr txBox="1">
            <a:spLocks noChangeArrowheads="1"/>
          </p:cNvSpPr>
          <p:nvPr/>
        </p:nvSpPr>
        <p:spPr bwMode="auto">
          <a:xfrm>
            <a:off x="914400" y="1219200"/>
            <a:ext cx="7467600" cy="3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dirty="0" err="1" smtClean="0">
                <a:solidFill>
                  <a:schemeClr val="bg1"/>
                </a:solidFill>
                <a:cs typeface="+mn-cs"/>
              </a:rPr>
              <a:t>All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simulations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involve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a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trade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-off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between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</a:p>
        </p:txBody>
      </p: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1219200" y="2286000"/>
            <a:ext cx="6705600" cy="2362200"/>
            <a:chOff x="768" y="624"/>
            <a:chExt cx="4224" cy="1488"/>
          </a:xfrm>
        </p:grpSpPr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3205" y="1284"/>
              <a:ext cx="1787" cy="451"/>
              <a:chOff x="3264" y="1008"/>
              <a:chExt cx="2112" cy="624"/>
            </a:xfrm>
          </p:grpSpPr>
          <p:sp>
            <p:nvSpPr>
              <p:cNvPr id="25" name="AutoShape 27"/>
              <p:cNvSpPr>
                <a:spLocks noChangeArrowheads="1"/>
              </p:cNvSpPr>
              <p:nvPr/>
            </p:nvSpPr>
            <p:spPr bwMode="auto">
              <a:xfrm rot="10800000">
                <a:off x="4080" y="1392"/>
                <a:ext cx="480" cy="24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4445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26" name="Group 31"/>
              <p:cNvGrpSpPr>
                <a:grpSpLocks/>
              </p:cNvGrpSpPr>
              <p:nvPr/>
            </p:nvGrpSpPr>
            <p:grpSpPr bwMode="auto">
              <a:xfrm>
                <a:off x="3264" y="1008"/>
                <a:ext cx="2112" cy="394"/>
                <a:chOff x="1392" y="1392"/>
                <a:chExt cx="1248" cy="394"/>
              </a:xfrm>
            </p:grpSpPr>
            <p:sp>
              <p:nvSpPr>
                <p:cNvPr id="27" name="AutoShape 32"/>
                <p:cNvSpPr>
                  <a:spLocks noChangeArrowheads="1"/>
                </p:cNvSpPr>
                <p:nvPr/>
              </p:nvSpPr>
              <p:spPr bwMode="auto">
                <a:xfrm>
                  <a:off x="1392" y="1392"/>
                  <a:ext cx="1248" cy="384"/>
                </a:xfrm>
                <a:prstGeom prst="flowChartProcess">
                  <a:avLst/>
                </a:prstGeom>
                <a:solidFill>
                  <a:schemeClr val="bg1"/>
                </a:solidFill>
                <a:ln w="44450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440" y="1440"/>
                  <a:ext cx="1152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1432" tIns="45717" rIns="91432" bIns="45717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 dirty="0" smtClean="0">
                      <a:solidFill>
                        <a:srgbClr val="EA1600"/>
                      </a:solidFill>
                    </a:rPr>
                    <a:t>ECONOMY</a:t>
                  </a:r>
                  <a:endParaRPr lang="en-US" sz="2000" b="1" dirty="0">
                    <a:solidFill>
                      <a:srgbClr val="EA1600"/>
                    </a:solidFill>
                  </a:endParaRPr>
                </a:p>
              </p:txBody>
            </p:sp>
          </p:grp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768" y="1562"/>
              <a:ext cx="1787" cy="451"/>
              <a:chOff x="384" y="1392"/>
              <a:chExt cx="2112" cy="624"/>
            </a:xfrm>
          </p:grpSpPr>
          <p:sp>
            <p:nvSpPr>
              <p:cNvPr id="19" name="AutoShape 26"/>
              <p:cNvSpPr>
                <a:spLocks noChangeArrowheads="1"/>
              </p:cNvSpPr>
              <p:nvPr/>
            </p:nvSpPr>
            <p:spPr bwMode="auto">
              <a:xfrm rot="10800000">
                <a:off x="1200" y="1776"/>
                <a:ext cx="480" cy="24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4445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20" name="Group 34"/>
              <p:cNvGrpSpPr>
                <a:grpSpLocks/>
              </p:cNvGrpSpPr>
              <p:nvPr/>
            </p:nvGrpSpPr>
            <p:grpSpPr bwMode="auto">
              <a:xfrm>
                <a:off x="384" y="1392"/>
                <a:ext cx="2112" cy="394"/>
                <a:chOff x="1392" y="1392"/>
                <a:chExt cx="1248" cy="394"/>
              </a:xfrm>
            </p:grpSpPr>
            <p:sp>
              <p:nvSpPr>
                <p:cNvPr id="21" name="AutoShape 35"/>
                <p:cNvSpPr>
                  <a:spLocks noChangeArrowheads="1"/>
                </p:cNvSpPr>
                <p:nvPr/>
              </p:nvSpPr>
              <p:spPr bwMode="auto">
                <a:xfrm>
                  <a:off x="1392" y="1392"/>
                  <a:ext cx="1248" cy="384"/>
                </a:xfrm>
                <a:prstGeom prst="flowChartProcess">
                  <a:avLst/>
                </a:prstGeom>
                <a:solidFill>
                  <a:schemeClr val="bg1"/>
                </a:solidFill>
                <a:ln w="44450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440" y="1440"/>
                  <a:ext cx="1152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1432" tIns="45717" rIns="91432" bIns="45717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dirty="0" smtClean="0">
                      <a:solidFill>
                        <a:srgbClr val="EA1600"/>
                      </a:solidFill>
                    </a:rPr>
                    <a:t>ACCURACY</a:t>
                  </a:r>
                  <a:endParaRPr lang="en-US" sz="2000" b="1" dirty="0">
                    <a:solidFill>
                      <a:srgbClr val="EA1600"/>
                    </a:solidFill>
                  </a:endParaRPr>
                </a:p>
              </p:txBody>
            </p:sp>
          </p:grpSp>
        </p:grpSp>
        <p:sp>
          <p:nvSpPr>
            <p:cNvPr id="12" name="Line 39"/>
            <p:cNvSpPr>
              <a:spLocks noChangeShapeType="1"/>
            </p:cNvSpPr>
            <p:nvPr/>
          </p:nvSpPr>
          <p:spPr bwMode="auto">
            <a:xfrm flipV="1">
              <a:off x="1662" y="1735"/>
              <a:ext cx="2436" cy="278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Line 40"/>
            <p:cNvSpPr>
              <a:spLocks noChangeShapeType="1"/>
            </p:cNvSpPr>
            <p:nvPr/>
          </p:nvSpPr>
          <p:spPr bwMode="auto">
            <a:xfrm>
              <a:off x="2880" y="624"/>
              <a:ext cx="0" cy="1488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Freeform 42"/>
            <p:cNvSpPr>
              <a:spLocks/>
            </p:cNvSpPr>
            <p:nvPr/>
          </p:nvSpPr>
          <p:spPr bwMode="auto">
            <a:xfrm>
              <a:off x="1905" y="867"/>
              <a:ext cx="1950" cy="139"/>
            </a:xfrm>
            <a:custGeom>
              <a:avLst/>
              <a:gdLst>
                <a:gd name="T0" fmla="*/ 0 w 2880"/>
                <a:gd name="T1" fmla="*/ 912 h 912"/>
                <a:gd name="T2" fmla="*/ 1440 w 2880"/>
                <a:gd name="T3" fmla="*/ 0 h 912"/>
                <a:gd name="T4" fmla="*/ 2880 w 2880"/>
                <a:gd name="T5" fmla="*/ 9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0" h="912">
                  <a:moveTo>
                    <a:pt x="0" y="912"/>
                  </a:moveTo>
                  <a:cubicBezTo>
                    <a:pt x="480" y="456"/>
                    <a:pt x="960" y="0"/>
                    <a:pt x="1440" y="0"/>
                  </a:cubicBezTo>
                  <a:cubicBezTo>
                    <a:pt x="1920" y="0"/>
                    <a:pt x="2640" y="760"/>
                    <a:pt x="2880" y="912"/>
                  </a:cubicBezTo>
                </a:path>
              </a:pathLst>
            </a:custGeom>
            <a:noFill/>
            <a:ln w="44450" cap="flat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Line 43"/>
            <p:cNvSpPr>
              <a:spLocks noChangeShapeType="1"/>
            </p:cNvSpPr>
            <p:nvPr/>
          </p:nvSpPr>
          <p:spPr bwMode="auto">
            <a:xfrm flipH="1" flipV="1">
              <a:off x="2271" y="937"/>
              <a:ext cx="609" cy="937"/>
            </a:xfrm>
            <a:prstGeom prst="line">
              <a:avLst/>
            </a:prstGeom>
            <a:noFill/>
            <a:ln w="44450">
              <a:solidFill>
                <a:srgbClr val="00FF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0" name="Text Box 58"/>
          <p:cNvSpPr txBox="1">
            <a:spLocks noChangeArrowheads="1"/>
          </p:cNvSpPr>
          <p:nvPr/>
        </p:nvSpPr>
        <p:spPr bwMode="auto">
          <a:xfrm>
            <a:off x="1327150" y="4992475"/>
            <a:ext cx="6553200" cy="6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2" tIns="45717" rIns="91432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A good algorithm permits a large time step to be used while preserving acceptable energy conservation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067" y="2209800"/>
            <a:ext cx="548166" cy="39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6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7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Parameters that determine the size of </a:t>
            </a:r>
          </a:p>
        </p:txBody>
      </p:sp>
      <p:sp>
        <p:nvSpPr>
          <p:cNvPr id="412689" name="Text Box 17"/>
          <p:cNvSpPr txBox="1">
            <a:spLocks noChangeArrowheads="1"/>
          </p:cNvSpPr>
          <p:nvPr/>
        </p:nvSpPr>
        <p:spPr bwMode="auto">
          <a:xfrm>
            <a:off x="793750" y="1059456"/>
            <a:ext cx="4800600" cy="3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spcBef>
                <a:spcPct val="50000"/>
              </a:spcBef>
              <a:buFont typeface="Arial"/>
              <a:buChar char="•"/>
              <a:defRPr/>
            </a:pPr>
            <a:r>
              <a:rPr lang="es-ES" dirty="0" err="1" smtClean="0">
                <a:solidFill>
                  <a:schemeClr val="bg1"/>
                </a:solidFill>
                <a:cs typeface="+mn-cs"/>
              </a:rPr>
              <a:t>Shape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the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potential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cs typeface="+mn-cs"/>
              </a:rPr>
              <a:t>energy</a:t>
            </a:r>
            <a:r>
              <a:rPr lang="es-ES" dirty="0" smtClean="0">
                <a:solidFill>
                  <a:schemeClr val="bg1"/>
                </a:solidFill>
                <a:cs typeface="+mn-cs"/>
              </a:rPr>
              <a:t> curves</a:t>
            </a:r>
          </a:p>
        </p:txBody>
      </p:sp>
      <p:sp>
        <p:nvSpPr>
          <p:cNvPr id="30" name="Text Box 58"/>
          <p:cNvSpPr txBox="1">
            <a:spLocks noChangeArrowheads="1"/>
          </p:cNvSpPr>
          <p:nvPr/>
        </p:nvSpPr>
        <p:spPr bwMode="auto">
          <a:xfrm>
            <a:off x="793750" y="1740975"/>
            <a:ext cx="3505200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2" tIns="45717" rIns="91432" bIns="45717">
            <a:spAutoFit/>
          </a:bodyPr>
          <a:lstStyle/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Typical particle velocities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22350" y="3124200"/>
            <a:ext cx="697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00"/>
                </a:solidFill>
              </a:rPr>
              <a:t>Shorter</a:t>
            </a:r>
            <a:r>
              <a:rPr lang="es-ES" dirty="0" smtClean="0">
                <a:solidFill>
                  <a:srgbClr val="FFFF00"/>
                </a:solidFill>
              </a:rPr>
              <a:t> time </a:t>
            </a:r>
            <a:r>
              <a:rPr lang="es-ES" dirty="0" err="1" smtClean="0">
                <a:solidFill>
                  <a:srgbClr val="FFFF00"/>
                </a:solidFill>
              </a:rPr>
              <a:t>steps</a:t>
            </a:r>
            <a:r>
              <a:rPr lang="es-ES" dirty="0" smtClean="0">
                <a:solidFill>
                  <a:srgbClr val="FFFF00"/>
                </a:solidFill>
              </a:rPr>
              <a:t> are </a:t>
            </a:r>
            <a:r>
              <a:rPr lang="es-ES" dirty="0" err="1" smtClean="0">
                <a:solidFill>
                  <a:srgbClr val="FFFF00"/>
                </a:solidFill>
              </a:rPr>
              <a:t>used</a:t>
            </a:r>
            <a:r>
              <a:rPr lang="es-ES" dirty="0" smtClean="0">
                <a:solidFill>
                  <a:srgbClr val="FFFF00"/>
                </a:solidFill>
              </a:rPr>
              <a:t> at </a:t>
            </a:r>
            <a:r>
              <a:rPr lang="es-ES" dirty="0" err="1" smtClean="0">
                <a:solidFill>
                  <a:srgbClr val="FFFF00"/>
                </a:solidFill>
              </a:rPr>
              <a:t>high-temperatures</a:t>
            </a:r>
            <a:r>
              <a:rPr lang="es-ES" dirty="0" smtClean="0">
                <a:solidFill>
                  <a:srgbClr val="FFFF00"/>
                </a:solidFill>
              </a:rPr>
              <a:t>, </a:t>
            </a:r>
            <a:r>
              <a:rPr lang="es-ES" dirty="0" err="1" smtClean="0">
                <a:solidFill>
                  <a:srgbClr val="FFFF00"/>
                </a:solidFill>
              </a:rPr>
              <a:t>for</a:t>
            </a:r>
            <a:r>
              <a:rPr lang="es-ES" dirty="0" smtClean="0">
                <a:solidFill>
                  <a:srgbClr val="FFFF00"/>
                </a:solidFill>
              </a:rPr>
              <a:t> light </a:t>
            </a:r>
            <a:r>
              <a:rPr lang="es-ES" dirty="0" err="1" smtClean="0">
                <a:solidFill>
                  <a:srgbClr val="FFFF00"/>
                </a:solidFill>
              </a:rPr>
              <a:t>molecules</a:t>
            </a:r>
            <a:r>
              <a:rPr lang="es-ES" dirty="0" smtClean="0">
                <a:solidFill>
                  <a:srgbClr val="FFFF00"/>
                </a:solidFill>
              </a:rPr>
              <a:t>, and </a:t>
            </a:r>
            <a:r>
              <a:rPr lang="es-ES" dirty="0" err="1" smtClean="0">
                <a:solidFill>
                  <a:srgbClr val="FFFF00"/>
                </a:solidFill>
              </a:rPr>
              <a:t>for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rapidly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varying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potential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functions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76200"/>
            <a:ext cx="50227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2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Text Box 2"/>
          <p:cNvSpPr txBox="1">
            <a:spLocks noChangeArrowheads="1"/>
          </p:cNvSpPr>
          <p:nvPr/>
        </p:nvSpPr>
        <p:spPr bwMode="auto">
          <a:xfrm>
            <a:off x="0" y="0"/>
            <a:ext cx="7726363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smtClean="0">
                <a:solidFill>
                  <a:srgbClr val="FFFF00"/>
                </a:solidFill>
                <a:cs typeface="+mn-cs"/>
              </a:rPr>
              <a:t>The Verlet algorithm method of integrating the equations of motion: description of the algorithm</a:t>
            </a:r>
          </a:p>
        </p:txBody>
      </p:sp>
      <p:sp>
        <p:nvSpPr>
          <p:cNvPr id="402435" name="Text Box 3"/>
          <p:cNvSpPr txBox="1">
            <a:spLocks noChangeArrowheads="1"/>
          </p:cNvSpPr>
          <p:nvPr/>
        </p:nvSpPr>
        <p:spPr bwMode="auto">
          <a:xfrm>
            <a:off x="1317625" y="1081088"/>
            <a:ext cx="65087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>
                <a:solidFill>
                  <a:schemeClr val="bg1"/>
                </a:solidFill>
                <a:cs typeface="+mn-cs"/>
              </a:rPr>
              <a:t>Direct solution of the second-order equations</a:t>
            </a:r>
          </a:p>
        </p:txBody>
      </p:sp>
      <p:grpSp>
        <p:nvGrpSpPr>
          <p:cNvPr id="402436" name="Group 4"/>
          <p:cNvGrpSpPr>
            <a:grpSpLocks/>
          </p:cNvGrpSpPr>
          <p:nvPr/>
        </p:nvGrpSpPr>
        <p:grpSpPr bwMode="auto">
          <a:xfrm>
            <a:off x="544513" y="1685925"/>
            <a:ext cx="6392862" cy="1671638"/>
            <a:chOff x="390" y="1565"/>
            <a:chExt cx="4573" cy="1114"/>
          </a:xfrm>
        </p:grpSpPr>
        <p:sp>
          <p:nvSpPr>
            <p:cNvPr id="402437" name="Text Box 5"/>
            <p:cNvSpPr txBox="1">
              <a:spLocks noChangeArrowheads="1"/>
            </p:cNvSpPr>
            <p:nvPr/>
          </p:nvSpPr>
          <p:spPr bwMode="auto">
            <a:xfrm>
              <a:off x="390" y="1565"/>
              <a:ext cx="3817" cy="1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mtClean="0">
                  <a:solidFill>
                    <a:schemeClr val="bg1"/>
                  </a:solidFill>
                  <a:cs typeface="+mn-cs"/>
                </a:rPr>
                <a:t>Method based on: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mtClean="0">
                  <a:solidFill>
                    <a:schemeClr val="bg1"/>
                  </a:solidFill>
                  <a:cs typeface="+mn-cs"/>
                </a:rPr>
                <a:t>	- the positions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mtClean="0">
                  <a:solidFill>
                    <a:schemeClr val="bg1"/>
                  </a:solidFill>
                  <a:cs typeface="+mn-cs"/>
                </a:rPr>
                <a:t>	- the accelerations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mtClean="0">
                  <a:solidFill>
                    <a:schemeClr val="bg1"/>
                  </a:solidFill>
                  <a:cs typeface="+mn-cs"/>
                </a:rPr>
                <a:t>	- the positions from the previous step </a:t>
              </a:r>
            </a:p>
          </p:txBody>
        </p:sp>
        <p:pic>
          <p:nvPicPr>
            <p:cNvPr id="17419" name="Picture 6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" y="1893"/>
              <a:ext cx="32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7" descr="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" y="2181"/>
              <a:ext cx="32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8" descr="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" y="2469"/>
              <a:ext cx="68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2441" name="Picture 9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4230688"/>
            <a:ext cx="4445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442" name="Picture 10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4878388"/>
            <a:ext cx="4445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43" name="Text Box 11"/>
          <p:cNvSpPr txBox="1">
            <a:spLocks noChangeArrowheads="1"/>
          </p:cNvSpPr>
          <p:nvPr/>
        </p:nvSpPr>
        <p:spPr bwMode="auto">
          <a:xfrm>
            <a:off x="1317625" y="3644900"/>
            <a:ext cx="65087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>
                <a:solidFill>
                  <a:schemeClr val="bg1"/>
                </a:solidFill>
                <a:cs typeface="+mn-cs"/>
              </a:rPr>
              <a:t>A Taylor expansion of the positions around </a:t>
            </a:r>
            <a:r>
              <a:rPr lang="en-US" b="0" i="1" smtClean="0">
                <a:solidFill>
                  <a:schemeClr val="bg1"/>
                </a:solidFill>
                <a:latin typeface="Times New Roman" charset="0"/>
                <a:cs typeface="+mn-cs"/>
              </a:rPr>
              <a:t>t</a:t>
            </a:r>
          </a:p>
        </p:txBody>
      </p:sp>
      <p:pic>
        <p:nvPicPr>
          <p:cNvPr id="402444" name="Picture 12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6045200"/>
            <a:ext cx="5022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45" name="Text Box 13"/>
          <p:cNvSpPr txBox="1">
            <a:spLocks noChangeArrowheads="1"/>
          </p:cNvSpPr>
          <p:nvPr/>
        </p:nvSpPr>
        <p:spPr bwMode="auto">
          <a:xfrm>
            <a:off x="1249363" y="5575300"/>
            <a:ext cx="66436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>
                <a:solidFill>
                  <a:schemeClr val="bg1"/>
                </a:solidFill>
                <a:cs typeface="+mn-cs"/>
              </a:rPr>
              <a:t>Adding the two equations</a:t>
            </a:r>
          </a:p>
        </p:txBody>
      </p:sp>
      <p:pic>
        <p:nvPicPr>
          <p:cNvPr id="402446" name="Picture 14" descr="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6519863"/>
            <a:ext cx="5022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3" grpId="0"/>
      <p:bldP spid="4024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0"/>
            <a:ext cx="7726363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smtClean="0">
                <a:solidFill>
                  <a:srgbClr val="FFFF00"/>
                </a:solidFill>
                <a:cs typeface="+mn-cs"/>
              </a:rPr>
              <a:t>The Verlet algorithm method of integrating the equations of motion: some remarks</a:t>
            </a:r>
          </a:p>
        </p:txBody>
      </p:sp>
      <p:pic>
        <p:nvPicPr>
          <p:cNvPr id="19458" name="Picture 1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1098550"/>
            <a:ext cx="5022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27" name="Text Box 15"/>
          <p:cNvSpPr txBox="1">
            <a:spLocks noChangeArrowheads="1"/>
          </p:cNvSpPr>
          <p:nvPr/>
        </p:nvSpPr>
        <p:spPr bwMode="auto">
          <a:xfrm>
            <a:off x="239713" y="2247900"/>
            <a:ext cx="8664575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FF00"/>
                </a:solidFill>
                <a:cs typeface="+mn-cs"/>
              </a:rPr>
              <a:t>The velocities are not needed to compute the trajectories</a:t>
            </a:r>
            <a:r>
              <a:rPr lang="en-US" dirty="0" smtClean="0">
                <a:solidFill>
                  <a:schemeClr val="bg1"/>
                </a:solidFill>
                <a:cs typeface="+mn-cs"/>
              </a:rPr>
              <a:t>, but they are useful for estimating the kinetic energy (and the total energy).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cs typeface="+mn-cs"/>
              </a:rPr>
              <a:t>They can be computed a posteriori using                                                                       [           can only be computed once                  is known]</a:t>
            </a:r>
          </a:p>
        </p:txBody>
      </p:sp>
      <p:pic>
        <p:nvPicPr>
          <p:cNvPr id="371729" name="Picture 17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3876675"/>
            <a:ext cx="39687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730" name="Picture 18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300413"/>
            <a:ext cx="4587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731" name="Picture 19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7" y="3300413"/>
            <a:ext cx="9572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32" name="Text Box 20"/>
          <p:cNvSpPr txBox="1">
            <a:spLocks noChangeArrowheads="1"/>
          </p:cNvSpPr>
          <p:nvPr/>
        </p:nvSpPr>
        <p:spPr bwMode="auto">
          <a:xfrm>
            <a:off x="2524125" y="1700213"/>
            <a:ext cx="40941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FFFF"/>
                </a:solidFill>
                <a:cs typeface="+mn-cs"/>
              </a:rPr>
              <a:t>Remark 1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942975" y="4725988"/>
            <a:ext cx="7743825" cy="1323948"/>
            <a:chOff x="942975" y="4725988"/>
            <a:chExt cx="7743825" cy="1323948"/>
          </a:xfrm>
        </p:grpSpPr>
        <p:sp>
          <p:nvSpPr>
            <p:cNvPr id="371733" name="Text Box 21"/>
            <p:cNvSpPr txBox="1">
              <a:spLocks noChangeArrowheads="1"/>
            </p:cNvSpPr>
            <p:nvPr/>
          </p:nvSpPr>
          <p:spPr bwMode="auto">
            <a:xfrm>
              <a:off x="2524125" y="4725988"/>
              <a:ext cx="4094163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2954" tIns="41477" rIns="82954" bIns="41477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rgbClr val="00FFFF"/>
                  </a:solidFill>
                  <a:cs typeface="+mn-cs"/>
                </a:rPr>
                <a:t>Remark 2</a:t>
              </a:r>
            </a:p>
          </p:txBody>
        </p:sp>
        <p:sp>
          <p:nvSpPr>
            <p:cNvPr id="371734" name="Text Box 22"/>
            <p:cNvSpPr txBox="1">
              <a:spLocks noChangeArrowheads="1"/>
            </p:cNvSpPr>
            <p:nvPr/>
          </p:nvSpPr>
          <p:spPr bwMode="auto">
            <a:xfrm>
              <a:off x="942975" y="5273675"/>
              <a:ext cx="7521575" cy="776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2954" tIns="41477" rIns="82954" bIns="41477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chemeClr val="bg1"/>
                  </a:solidFill>
                  <a:cs typeface="+mn-cs"/>
                </a:rPr>
                <a:t>Whereas the errors to compute the positions are of the order of 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chemeClr val="bg1"/>
                  </a:solidFill>
                  <a:cs typeface="+mn-cs"/>
                </a:rPr>
                <a:t>The velocities are subject to errors of the order of </a:t>
              </a: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06200" y="5181600"/>
              <a:ext cx="480600" cy="360000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67600" y="5659438"/>
              <a:ext cx="480600" cy="36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7" grpId="0"/>
      <p:bldP spid="3717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0"/>
            <a:ext cx="7726363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smtClean="0">
                <a:solidFill>
                  <a:srgbClr val="FFFF00"/>
                </a:solidFill>
                <a:cs typeface="+mn-cs"/>
              </a:rPr>
              <a:t>The Verlet algorithm method of integrating the equations of motion: some remarks</a:t>
            </a:r>
          </a:p>
        </p:txBody>
      </p:sp>
      <p:pic>
        <p:nvPicPr>
          <p:cNvPr id="19458" name="Picture 1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1098550"/>
            <a:ext cx="5022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Agrupar 3"/>
          <p:cNvGrpSpPr/>
          <p:nvPr/>
        </p:nvGrpSpPr>
        <p:grpSpPr>
          <a:xfrm>
            <a:off x="942975" y="1828800"/>
            <a:ext cx="7743825" cy="1447800"/>
            <a:chOff x="942975" y="1828800"/>
            <a:chExt cx="7743825" cy="1447800"/>
          </a:xfrm>
        </p:grpSpPr>
        <p:sp>
          <p:nvSpPr>
            <p:cNvPr id="371734" name="Text Box 22"/>
            <p:cNvSpPr txBox="1">
              <a:spLocks noChangeArrowheads="1"/>
            </p:cNvSpPr>
            <p:nvPr/>
          </p:nvSpPr>
          <p:spPr bwMode="auto">
            <a:xfrm>
              <a:off x="942975" y="2224087"/>
              <a:ext cx="7521575" cy="1052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2954" tIns="41477" rIns="82954" bIns="41477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chemeClr val="bg1"/>
                  </a:solidFill>
                  <a:cs typeface="+mn-cs"/>
                </a:rPr>
                <a:t>The </a:t>
              </a:r>
              <a:r>
                <a:rPr lang="en-US" dirty="0" err="1" smtClean="0">
                  <a:solidFill>
                    <a:schemeClr val="bg1"/>
                  </a:solidFill>
                  <a:cs typeface="+mn-cs"/>
                </a:rPr>
                <a:t>Verlet</a:t>
              </a:r>
              <a:r>
                <a:rPr lang="en-US" dirty="0" smtClean="0">
                  <a:solidFill>
                    <a:schemeClr val="bg1"/>
                  </a:solidFill>
                  <a:cs typeface="+mn-cs"/>
                </a:rPr>
                <a:t> algorithm is properly centered:                 and                   play symmetrical roles.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rgbClr val="FFFF00"/>
                  </a:solidFill>
                  <a:cs typeface="+mn-cs"/>
                </a:rPr>
                <a:t>The </a:t>
              </a:r>
              <a:r>
                <a:rPr lang="en-US" dirty="0" err="1" smtClean="0">
                  <a:solidFill>
                    <a:srgbClr val="FFFF00"/>
                  </a:solidFill>
                  <a:cs typeface="+mn-cs"/>
                </a:rPr>
                <a:t>Verlet</a:t>
              </a:r>
              <a:r>
                <a:rPr lang="en-US" dirty="0" smtClean="0">
                  <a:solidFill>
                    <a:srgbClr val="FFFF00"/>
                  </a:solidFill>
                  <a:cs typeface="+mn-cs"/>
                </a:rPr>
                <a:t> algorithm is time reversible</a:t>
              </a:r>
            </a:p>
          </p:txBody>
        </p:sp>
        <p:pic>
          <p:nvPicPr>
            <p:cNvPr id="371735" name="Picture 23" descr="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9538" y="2271712"/>
              <a:ext cx="957262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736" name="Picture 24" descr="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2525" y="2271712"/>
              <a:ext cx="957263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2676525" y="1828800"/>
              <a:ext cx="4094163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2954" tIns="41477" rIns="82954" bIns="41477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rgbClr val="00FFFF"/>
                  </a:solidFill>
                  <a:cs typeface="+mn-cs"/>
                </a:rPr>
                <a:t>Remark 3</a:t>
              </a: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457200" y="3754438"/>
            <a:ext cx="8305800" cy="1198562"/>
            <a:chOff x="457200" y="3754438"/>
            <a:chExt cx="8305800" cy="1198562"/>
          </a:xfrm>
        </p:grpSpPr>
        <p:sp>
          <p:nvSpPr>
            <p:cNvPr id="371733" name="Text Box 21"/>
            <p:cNvSpPr txBox="1">
              <a:spLocks noChangeArrowheads="1"/>
            </p:cNvSpPr>
            <p:nvPr/>
          </p:nvSpPr>
          <p:spPr bwMode="auto">
            <a:xfrm>
              <a:off x="2611437" y="3754438"/>
              <a:ext cx="4094163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2954" tIns="41477" rIns="82954" bIns="41477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rgbClr val="00FFFF"/>
                  </a:solidFill>
                  <a:cs typeface="+mn-cs"/>
                </a:rPr>
                <a:t>Remark </a:t>
              </a:r>
              <a:r>
                <a:rPr lang="en-US" dirty="0">
                  <a:solidFill>
                    <a:srgbClr val="00FFFF"/>
                  </a:solidFill>
                  <a:cs typeface="+mn-cs"/>
                </a:rPr>
                <a:t>4</a:t>
              </a:r>
              <a:endParaRPr lang="en-US" dirty="0" smtClean="0">
                <a:solidFill>
                  <a:srgbClr val="00FFFF"/>
                </a:solidFill>
                <a:cs typeface="+mn-cs"/>
              </a:endParaRPr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457200" y="4306669"/>
              <a:ext cx="830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advancement</a:t>
              </a:r>
              <a:r>
                <a:rPr lang="es-ES" dirty="0" smtClean="0">
                  <a:solidFill>
                    <a:schemeClr val="bg1"/>
                  </a:solidFill>
                </a:rPr>
                <a:t> of positions </a:t>
              </a:r>
              <a:r>
                <a:rPr lang="es-ES" dirty="0" err="1" smtClean="0">
                  <a:solidFill>
                    <a:schemeClr val="bg1"/>
                  </a:solidFill>
                </a:rPr>
                <a:t>takes</a:t>
              </a:r>
              <a:r>
                <a:rPr lang="es-ES" dirty="0" smtClean="0">
                  <a:solidFill>
                    <a:schemeClr val="bg1"/>
                  </a:solidFill>
                </a:rPr>
                <a:t> place </a:t>
              </a:r>
              <a:r>
                <a:rPr lang="es-ES" dirty="0" err="1" smtClean="0">
                  <a:solidFill>
                    <a:schemeClr val="bg1"/>
                  </a:solidFill>
                </a:rPr>
                <a:t>all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smtClean="0">
                  <a:solidFill>
                    <a:schemeClr val="bg1"/>
                  </a:solidFill>
                </a:rPr>
                <a:t>in </a:t>
              </a:r>
              <a:r>
                <a:rPr lang="es-ES" dirty="0" err="1" smtClean="0">
                  <a:solidFill>
                    <a:schemeClr val="bg1"/>
                  </a:solidFill>
                </a:rPr>
                <a:t>one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go</a:t>
              </a:r>
              <a:r>
                <a:rPr lang="es-ES" dirty="0" smtClean="0">
                  <a:solidFill>
                    <a:schemeClr val="bg1"/>
                  </a:solidFill>
                </a:rPr>
                <a:t>, </a:t>
              </a:r>
            </a:p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rather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than</a:t>
              </a:r>
              <a:r>
                <a:rPr lang="es-ES" dirty="0" smtClean="0">
                  <a:solidFill>
                    <a:schemeClr val="bg1"/>
                  </a:solidFill>
                </a:rPr>
                <a:t> in </a:t>
              </a:r>
              <a:r>
                <a:rPr lang="es-ES" dirty="0" err="1" smtClean="0">
                  <a:solidFill>
                    <a:schemeClr val="bg1"/>
                  </a:solidFill>
                </a:rPr>
                <a:t>two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stages</a:t>
              </a:r>
              <a:r>
                <a:rPr lang="es-ES" dirty="0" smtClean="0">
                  <a:solidFill>
                    <a:schemeClr val="bg1"/>
                  </a:solidFill>
                </a:rPr>
                <a:t> as in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predictor-corrector </a:t>
              </a:r>
              <a:r>
                <a:rPr lang="es-ES" dirty="0" err="1" smtClean="0">
                  <a:solidFill>
                    <a:schemeClr val="bg1"/>
                  </a:solidFill>
                </a:rPr>
                <a:t>algorithm</a:t>
              </a:r>
              <a:r>
                <a:rPr lang="es-ES" dirty="0" smtClean="0">
                  <a:solidFill>
                    <a:schemeClr val="bg1"/>
                  </a:solidFill>
                </a:rPr>
                <a:t>.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19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7543800" cy="87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Equations of motion for atomic systems in </a:t>
            </a:r>
            <a:r>
              <a:rPr lang="en-US" sz="2500" dirty="0" err="1" smtClean="0">
                <a:solidFill>
                  <a:srgbClr val="FFFF00"/>
                </a:solidFill>
                <a:cs typeface="+mn-cs"/>
              </a:rPr>
              <a:t>cartesian</a:t>
            </a:r>
            <a:r>
              <a:rPr lang="en-US" sz="2500" dirty="0" smtClean="0">
                <a:solidFill>
                  <a:srgbClr val="FFFF00"/>
                </a:solidFill>
                <a:cs typeface="+mn-cs"/>
              </a:rPr>
              <a:t> coordinates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838200" y="953869"/>
            <a:ext cx="7391400" cy="646331"/>
            <a:chOff x="838200" y="762000"/>
            <a:chExt cx="7391400" cy="646331"/>
          </a:xfrm>
        </p:grpSpPr>
        <p:sp>
          <p:nvSpPr>
            <p:cNvPr id="2" name="CuadroTexto 1"/>
            <p:cNvSpPr txBox="1"/>
            <p:nvPr/>
          </p:nvSpPr>
          <p:spPr>
            <a:xfrm>
              <a:off x="838200" y="762000"/>
              <a:ext cx="739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Classical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equation</a:t>
              </a:r>
              <a:r>
                <a:rPr lang="es-ES" dirty="0" smtClean="0">
                  <a:solidFill>
                    <a:schemeClr val="bg1"/>
                  </a:solidFill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</a:rPr>
                <a:t>motion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for</a:t>
              </a:r>
              <a:r>
                <a:rPr lang="es-ES" dirty="0" smtClean="0">
                  <a:solidFill>
                    <a:schemeClr val="bg1"/>
                  </a:solidFill>
                </a:rPr>
                <a:t> a </a:t>
              </a:r>
              <a:r>
                <a:rPr lang="es-ES" dirty="0" err="1" smtClean="0">
                  <a:solidFill>
                    <a:schemeClr val="bg1"/>
                  </a:solidFill>
                </a:rPr>
                <a:t>system</a:t>
              </a:r>
              <a:r>
                <a:rPr lang="es-ES" dirty="0" smtClean="0">
                  <a:solidFill>
                    <a:schemeClr val="bg1"/>
                  </a:solidFill>
                </a:rPr>
                <a:t> of       </a:t>
              </a:r>
              <a:r>
                <a:rPr lang="es-ES" dirty="0" err="1" smtClean="0">
                  <a:solidFill>
                    <a:schemeClr val="bg1"/>
                  </a:solidFill>
                </a:rPr>
                <a:t>molecules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interacting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via</a:t>
              </a:r>
              <a:r>
                <a:rPr lang="es-ES" dirty="0" smtClean="0">
                  <a:solidFill>
                    <a:schemeClr val="bg1"/>
                  </a:solidFill>
                </a:rPr>
                <a:t> a </a:t>
              </a:r>
              <a:r>
                <a:rPr lang="es-ES" dirty="0" err="1" smtClean="0">
                  <a:solidFill>
                    <a:schemeClr val="bg1"/>
                  </a:solidFill>
                </a:rPr>
                <a:t>potential</a:t>
              </a:r>
              <a:r>
                <a:rPr lang="es-ES" dirty="0" smtClean="0">
                  <a:solidFill>
                    <a:schemeClr val="bg1"/>
                  </a:solidFill>
                </a:rPr>
                <a:t>  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8974" y="778801"/>
              <a:ext cx="374226" cy="287999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3600" y="1087438"/>
              <a:ext cx="315593" cy="288000"/>
            </a:xfrm>
            <a:prstGeom prst="rect">
              <a:avLst/>
            </a:prstGeom>
          </p:spPr>
        </p:pic>
      </p:grpSp>
      <p:grpSp>
        <p:nvGrpSpPr>
          <p:cNvPr id="17" name="Agrupar 16"/>
          <p:cNvGrpSpPr/>
          <p:nvPr/>
        </p:nvGrpSpPr>
        <p:grpSpPr>
          <a:xfrm>
            <a:off x="831850" y="1715869"/>
            <a:ext cx="7543800" cy="646331"/>
            <a:chOff x="831850" y="1828800"/>
            <a:chExt cx="7543800" cy="646331"/>
          </a:xfrm>
        </p:grpSpPr>
        <p:sp>
          <p:nvSpPr>
            <p:cNvPr id="15" name="CuadroTexto 14"/>
            <p:cNvSpPr txBox="1"/>
            <p:nvPr/>
          </p:nvSpPr>
          <p:spPr>
            <a:xfrm>
              <a:off x="831850" y="1828800"/>
              <a:ext cx="754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rgbClr val="FFFFFF"/>
                  </a:solidFill>
                </a:rPr>
                <a:t>If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we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consider</a:t>
              </a:r>
              <a:r>
                <a:rPr lang="es-ES" dirty="0" smtClean="0">
                  <a:solidFill>
                    <a:srgbClr val="FFFFFF"/>
                  </a:solidFill>
                </a:rPr>
                <a:t> a </a:t>
              </a:r>
              <a:r>
                <a:rPr lang="es-ES" dirty="0" err="1" smtClean="0">
                  <a:solidFill>
                    <a:srgbClr val="FFFFFF"/>
                  </a:solidFill>
                </a:rPr>
                <a:t>system</a:t>
              </a:r>
              <a:r>
                <a:rPr lang="es-ES" dirty="0" smtClean="0">
                  <a:solidFill>
                    <a:srgbClr val="FFFFFF"/>
                  </a:solidFill>
                </a:rPr>
                <a:t> of </a:t>
              </a:r>
              <a:r>
                <a:rPr lang="es-ES" dirty="0" err="1" smtClean="0">
                  <a:solidFill>
                    <a:srgbClr val="FFFFFF"/>
                  </a:solidFill>
                </a:rPr>
                <a:t>atoms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with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>
                  <a:solidFill>
                    <a:srgbClr val="FFFFFF"/>
                  </a:solidFill>
                </a:rPr>
                <a:t>C</a:t>
              </a:r>
              <a:r>
                <a:rPr lang="es-ES" dirty="0" err="1" smtClean="0">
                  <a:solidFill>
                    <a:srgbClr val="FFFFFF"/>
                  </a:solidFill>
                </a:rPr>
                <a:t>artesian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coordinates</a:t>
              </a:r>
              <a:r>
                <a:rPr lang="es-ES" dirty="0" smtClean="0">
                  <a:solidFill>
                    <a:srgbClr val="FFFFFF"/>
                  </a:solidFill>
                </a:rPr>
                <a:t>      , and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usual </a:t>
              </a:r>
              <a:r>
                <a:rPr lang="es-ES" dirty="0" err="1" smtClean="0">
                  <a:solidFill>
                    <a:srgbClr val="FFFFFF"/>
                  </a:solidFill>
                </a:rPr>
                <a:t>definitions</a:t>
              </a:r>
              <a:r>
                <a:rPr lang="es-ES" dirty="0" smtClean="0">
                  <a:solidFill>
                    <a:srgbClr val="FFFFFF"/>
                  </a:solidFill>
                </a:rPr>
                <a:t> of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kinetic</a:t>
              </a:r>
              <a:r>
                <a:rPr lang="es-ES" dirty="0" smtClean="0">
                  <a:solidFill>
                    <a:srgbClr val="FFFFFF"/>
                  </a:solidFill>
                </a:rPr>
                <a:t> and </a:t>
              </a:r>
              <a:r>
                <a:rPr lang="es-ES" dirty="0" err="1" smtClean="0">
                  <a:solidFill>
                    <a:srgbClr val="FFFFFF"/>
                  </a:solidFill>
                </a:rPr>
                <a:t>potential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energies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43800" y="1905000"/>
              <a:ext cx="288000" cy="288000"/>
            </a:xfrm>
            <a:prstGeom prst="rect">
              <a:avLst/>
            </a:prstGeom>
          </p:spPr>
        </p:pic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57600"/>
            <a:ext cx="9144000" cy="81642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0006" y="2514600"/>
            <a:ext cx="2174994" cy="899997"/>
          </a:xfrm>
          <a:prstGeom prst="rect">
            <a:avLst/>
          </a:prstGeom>
        </p:spPr>
      </p:pic>
      <p:grpSp>
        <p:nvGrpSpPr>
          <p:cNvPr id="30" name="Agrupar 29"/>
          <p:cNvGrpSpPr/>
          <p:nvPr/>
        </p:nvGrpSpPr>
        <p:grpSpPr>
          <a:xfrm>
            <a:off x="381000" y="4495800"/>
            <a:ext cx="8534400" cy="2286000"/>
            <a:chOff x="609600" y="4572000"/>
            <a:chExt cx="8534400" cy="2286000"/>
          </a:xfrm>
        </p:grpSpPr>
        <p:sp>
          <p:nvSpPr>
            <p:cNvPr id="19" name="CuadroTexto 18"/>
            <p:cNvSpPr txBox="1"/>
            <p:nvPr/>
          </p:nvSpPr>
          <p:spPr>
            <a:xfrm>
              <a:off x="1905000" y="4572000"/>
              <a:ext cx="541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rgbClr val="FFFFFF"/>
                  </a:solidFill>
                </a:rPr>
                <a:t>Then</a:t>
              </a:r>
              <a:r>
                <a:rPr lang="es-ES" dirty="0" smtClean="0">
                  <a:solidFill>
                    <a:srgbClr val="FFFFFF"/>
                  </a:solidFill>
                </a:rPr>
                <a:t>,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equation</a:t>
              </a:r>
              <a:r>
                <a:rPr lang="es-ES" dirty="0" smtClean="0">
                  <a:solidFill>
                    <a:srgbClr val="FFFFFF"/>
                  </a:solidFill>
                </a:rPr>
                <a:t> of </a:t>
              </a:r>
              <a:r>
                <a:rPr lang="es-ES" dirty="0" err="1" smtClean="0">
                  <a:solidFill>
                    <a:srgbClr val="FFFFFF"/>
                  </a:solidFill>
                </a:rPr>
                <a:t>motion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transforms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into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63750" y="5147038"/>
              <a:ext cx="1680000" cy="720000"/>
            </a:xfrm>
            <a:prstGeom prst="rect">
              <a:avLst/>
            </a:prstGeom>
          </p:spPr>
        </p:pic>
        <p:sp>
          <p:nvSpPr>
            <p:cNvPr id="26" name="CuadroTexto 25"/>
            <p:cNvSpPr txBox="1"/>
            <p:nvPr/>
          </p:nvSpPr>
          <p:spPr>
            <a:xfrm>
              <a:off x="609600" y="5943600"/>
              <a:ext cx="853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rgbClr val="FFFFFF"/>
                  </a:solidFill>
                </a:rPr>
                <a:t>where</a:t>
              </a:r>
              <a:r>
                <a:rPr lang="es-ES" dirty="0" smtClean="0">
                  <a:solidFill>
                    <a:srgbClr val="FFFFFF"/>
                  </a:solidFill>
                </a:rPr>
                <a:t>         </a:t>
              </a:r>
              <a:r>
                <a:rPr lang="es-ES" dirty="0" err="1" smtClean="0">
                  <a:solidFill>
                    <a:srgbClr val="FFFFFF"/>
                  </a:solidFill>
                </a:rPr>
                <a:t>is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mass</a:t>
              </a:r>
              <a:r>
                <a:rPr lang="es-ES" dirty="0" smtClean="0">
                  <a:solidFill>
                    <a:srgbClr val="FFFFFF"/>
                  </a:solidFill>
                </a:rPr>
                <a:t> of </a:t>
              </a:r>
              <a:r>
                <a:rPr lang="es-ES" dirty="0" err="1" smtClean="0">
                  <a:solidFill>
                    <a:srgbClr val="FFFFFF"/>
                  </a:solidFill>
                </a:rPr>
                <a:t>atom</a:t>
              </a:r>
              <a:r>
                <a:rPr lang="es-ES" dirty="0" smtClean="0">
                  <a:solidFill>
                    <a:srgbClr val="FFFFFF"/>
                  </a:solidFill>
                </a:rPr>
                <a:t>    and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force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on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that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atom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is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given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by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34362" y="6072601"/>
              <a:ext cx="475438" cy="251999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05200" y="6498000"/>
              <a:ext cx="2226149" cy="360000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18835" y="6019800"/>
              <a:ext cx="229365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283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0"/>
            <a:ext cx="7726363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smtClean="0">
                <a:solidFill>
                  <a:srgbClr val="FFFF00"/>
                </a:solidFill>
                <a:cs typeface="+mn-cs"/>
              </a:rPr>
              <a:t>The Verlet algorithm method of integrating the equations of motion: some remarks</a:t>
            </a:r>
          </a:p>
        </p:txBody>
      </p:sp>
      <p:pic>
        <p:nvPicPr>
          <p:cNvPr id="19458" name="Picture 1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4812838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Documento de Vista Previa no guardado (arrastrado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69" y="3124200"/>
            <a:ext cx="4254531" cy="359999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1000" y="15240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err="1" smtClean="0">
                <a:solidFill>
                  <a:srgbClr val="FFFFFF"/>
                </a:solidFill>
              </a:rPr>
              <a:t>Let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us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assume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that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have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available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current</a:t>
            </a:r>
            <a:r>
              <a:rPr lang="es-ES" dirty="0" smtClean="0">
                <a:solidFill>
                  <a:srgbClr val="FFFFFF"/>
                </a:solidFill>
              </a:rPr>
              <a:t> (</a:t>
            </a:r>
            <a:r>
              <a:rPr lang="es-ES" dirty="0" smtClean="0">
                <a:solidFill>
                  <a:srgbClr val="00FFFF"/>
                </a:solidFill>
              </a:rPr>
              <a:t>RX</a:t>
            </a:r>
            <a:r>
              <a:rPr lang="es-ES" dirty="0" smtClean="0">
                <a:solidFill>
                  <a:srgbClr val="FFFFFF"/>
                </a:solidFill>
              </a:rPr>
              <a:t>) and </a:t>
            </a:r>
            <a:r>
              <a:rPr lang="es-ES" dirty="0" err="1" smtClean="0">
                <a:solidFill>
                  <a:srgbClr val="FFFFFF"/>
                </a:solidFill>
              </a:rPr>
              <a:t>old</a:t>
            </a:r>
            <a:r>
              <a:rPr lang="es-ES" dirty="0" smtClean="0">
                <a:solidFill>
                  <a:srgbClr val="FFFFFF"/>
                </a:solidFill>
              </a:rPr>
              <a:t> (</a:t>
            </a:r>
            <a:r>
              <a:rPr lang="es-ES" dirty="0" smtClean="0">
                <a:solidFill>
                  <a:srgbClr val="00FFFF"/>
                </a:solidFill>
              </a:rPr>
              <a:t>RXOLD</a:t>
            </a:r>
            <a:r>
              <a:rPr lang="es-ES" dirty="0" smtClean="0">
                <a:solidFill>
                  <a:srgbClr val="FFFFFF"/>
                </a:solidFill>
              </a:rPr>
              <a:t>). </a:t>
            </a:r>
          </a:p>
          <a:p>
            <a:endParaRPr lang="es-E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current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accelerations</a:t>
            </a:r>
            <a:r>
              <a:rPr lang="es-ES" dirty="0" smtClean="0">
                <a:solidFill>
                  <a:srgbClr val="FFFFFF"/>
                </a:solidFill>
              </a:rPr>
              <a:t> (</a:t>
            </a:r>
            <a:r>
              <a:rPr lang="es-ES" dirty="0" smtClean="0">
                <a:solidFill>
                  <a:srgbClr val="00FFFF"/>
                </a:solidFill>
              </a:rPr>
              <a:t>AX</a:t>
            </a:r>
            <a:r>
              <a:rPr lang="es-ES" dirty="0" smtClean="0">
                <a:solidFill>
                  <a:srgbClr val="FFFFFF"/>
                </a:solidFill>
              </a:rPr>
              <a:t>) are </a:t>
            </a:r>
            <a:r>
              <a:rPr lang="es-ES" dirty="0" err="1" smtClean="0">
                <a:solidFill>
                  <a:srgbClr val="FFFFFF"/>
                </a:solidFill>
              </a:rPr>
              <a:t>evaluated</a:t>
            </a:r>
            <a:r>
              <a:rPr lang="es-ES" dirty="0" smtClean="0">
                <a:solidFill>
                  <a:srgbClr val="FFFFFF"/>
                </a:solidFill>
              </a:rPr>
              <a:t> in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force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loop</a:t>
            </a:r>
            <a:r>
              <a:rPr lang="es-ES" dirty="0" smtClean="0">
                <a:solidFill>
                  <a:srgbClr val="FFFFFF"/>
                </a:solidFill>
              </a:rPr>
              <a:t> as usual.</a:t>
            </a:r>
          </a:p>
          <a:p>
            <a:endParaRPr lang="es-E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dirty="0" err="1" smtClean="0">
                <a:solidFill>
                  <a:srgbClr val="FFFFFF"/>
                </a:solidFill>
              </a:rPr>
              <a:t>Then</a:t>
            </a:r>
            <a:r>
              <a:rPr lang="es-ES" dirty="0" smtClean="0">
                <a:solidFill>
                  <a:srgbClr val="FFFFFF"/>
                </a:solidFill>
              </a:rPr>
              <a:t>,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coordinates</a:t>
            </a:r>
            <a:r>
              <a:rPr lang="es-ES" dirty="0" smtClean="0">
                <a:solidFill>
                  <a:srgbClr val="FFFFFF"/>
                </a:solidFill>
              </a:rPr>
              <a:t> are </a:t>
            </a:r>
            <a:r>
              <a:rPr lang="es-ES" dirty="0" err="1" smtClean="0">
                <a:solidFill>
                  <a:srgbClr val="FFFFFF"/>
                </a:solidFill>
              </a:rPr>
              <a:t>advanced</a:t>
            </a:r>
            <a:r>
              <a:rPr lang="es-ES" dirty="0" smtClean="0">
                <a:solidFill>
                  <a:srgbClr val="FFFFFF"/>
                </a:solidFill>
              </a:rPr>
              <a:t> in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following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way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4" name="Picture 17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0"/>
            <a:ext cx="39687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99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0"/>
            <a:ext cx="7726363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smtClean="0">
                <a:solidFill>
                  <a:srgbClr val="FFFF00"/>
                </a:solidFill>
                <a:cs typeface="+mn-cs"/>
              </a:rPr>
              <a:t>The Verlet algorithm method of integrating the equations of motion: some remarks</a:t>
            </a:r>
          </a:p>
        </p:txBody>
      </p:sp>
      <p:pic>
        <p:nvPicPr>
          <p:cNvPr id="5" name="Imagen 4" descr="Documento de Vista Previa no guardado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69" y="3124200"/>
            <a:ext cx="4254531" cy="359999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1000" y="15240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err="1" smtClean="0">
                <a:solidFill>
                  <a:srgbClr val="FFFFFF"/>
                </a:solidFill>
              </a:rPr>
              <a:t>Let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us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assume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that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have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available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current</a:t>
            </a:r>
            <a:r>
              <a:rPr lang="es-ES" dirty="0" smtClean="0">
                <a:solidFill>
                  <a:srgbClr val="FFFFFF"/>
                </a:solidFill>
              </a:rPr>
              <a:t> (</a:t>
            </a:r>
            <a:r>
              <a:rPr lang="es-ES" dirty="0" smtClean="0">
                <a:solidFill>
                  <a:srgbClr val="00FFFF"/>
                </a:solidFill>
              </a:rPr>
              <a:t>RX</a:t>
            </a:r>
            <a:r>
              <a:rPr lang="es-ES" dirty="0" smtClean="0">
                <a:solidFill>
                  <a:srgbClr val="FFFFFF"/>
                </a:solidFill>
              </a:rPr>
              <a:t>) and </a:t>
            </a:r>
            <a:r>
              <a:rPr lang="es-ES" dirty="0" err="1" smtClean="0">
                <a:solidFill>
                  <a:srgbClr val="FFFFFF"/>
                </a:solidFill>
              </a:rPr>
              <a:t>old</a:t>
            </a:r>
            <a:r>
              <a:rPr lang="es-ES" dirty="0" smtClean="0">
                <a:solidFill>
                  <a:srgbClr val="FFFFFF"/>
                </a:solidFill>
              </a:rPr>
              <a:t> (</a:t>
            </a:r>
            <a:r>
              <a:rPr lang="es-ES" dirty="0" smtClean="0">
                <a:solidFill>
                  <a:srgbClr val="00FFFF"/>
                </a:solidFill>
              </a:rPr>
              <a:t>RXOLD</a:t>
            </a:r>
            <a:r>
              <a:rPr lang="es-ES" dirty="0" smtClean="0">
                <a:solidFill>
                  <a:srgbClr val="FFFFFF"/>
                </a:solidFill>
              </a:rPr>
              <a:t>). </a:t>
            </a:r>
          </a:p>
          <a:p>
            <a:endParaRPr lang="es-E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current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accelerations</a:t>
            </a:r>
            <a:r>
              <a:rPr lang="es-ES" dirty="0" smtClean="0">
                <a:solidFill>
                  <a:srgbClr val="FFFFFF"/>
                </a:solidFill>
              </a:rPr>
              <a:t> (</a:t>
            </a:r>
            <a:r>
              <a:rPr lang="es-ES" dirty="0" smtClean="0">
                <a:solidFill>
                  <a:srgbClr val="00FFFF"/>
                </a:solidFill>
              </a:rPr>
              <a:t>AX</a:t>
            </a:r>
            <a:r>
              <a:rPr lang="es-ES" dirty="0" smtClean="0">
                <a:solidFill>
                  <a:srgbClr val="FFFFFF"/>
                </a:solidFill>
              </a:rPr>
              <a:t>) are </a:t>
            </a:r>
            <a:r>
              <a:rPr lang="es-ES" dirty="0" err="1" smtClean="0">
                <a:solidFill>
                  <a:srgbClr val="FFFFFF"/>
                </a:solidFill>
              </a:rPr>
              <a:t>evaluated</a:t>
            </a:r>
            <a:r>
              <a:rPr lang="es-ES" dirty="0" smtClean="0">
                <a:solidFill>
                  <a:srgbClr val="FFFFFF"/>
                </a:solidFill>
              </a:rPr>
              <a:t> in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force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loop</a:t>
            </a:r>
            <a:r>
              <a:rPr lang="es-ES" dirty="0" smtClean="0">
                <a:solidFill>
                  <a:srgbClr val="FFFFFF"/>
                </a:solidFill>
              </a:rPr>
              <a:t> as usual.</a:t>
            </a:r>
          </a:p>
          <a:p>
            <a:endParaRPr lang="es-E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dirty="0" err="1" smtClean="0">
                <a:solidFill>
                  <a:srgbClr val="FFFFFF"/>
                </a:solidFill>
              </a:rPr>
              <a:t>Then</a:t>
            </a:r>
            <a:r>
              <a:rPr lang="es-ES" dirty="0" smtClean="0">
                <a:solidFill>
                  <a:srgbClr val="FFFFFF"/>
                </a:solidFill>
              </a:rPr>
              <a:t>,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coordinates</a:t>
            </a:r>
            <a:r>
              <a:rPr lang="es-ES" dirty="0" smtClean="0">
                <a:solidFill>
                  <a:srgbClr val="FFFFFF"/>
                </a:solidFill>
              </a:rPr>
              <a:t> are </a:t>
            </a:r>
            <a:r>
              <a:rPr lang="es-ES" dirty="0" err="1" smtClean="0">
                <a:solidFill>
                  <a:srgbClr val="FFFFFF"/>
                </a:solidFill>
              </a:rPr>
              <a:t>advanced</a:t>
            </a:r>
            <a:r>
              <a:rPr lang="es-ES" dirty="0" smtClean="0">
                <a:solidFill>
                  <a:srgbClr val="FFFFFF"/>
                </a:solidFill>
              </a:rPr>
              <a:t> in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following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way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1750" y="3198673"/>
            <a:ext cx="472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Use of </a:t>
            </a:r>
            <a:r>
              <a:rPr lang="es-ES" dirty="0" err="1" smtClean="0">
                <a:solidFill>
                  <a:srgbClr val="FFFFFF"/>
                </a:solidFill>
              </a:rPr>
              <a:t>temporary</a:t>
            </a:r>
            <a:r>
              <a:rPr lang="es-ES" dirty="0" smtClean="0">
                <a:solidFill>
                  <a:srgbClr val="FFFFFF"/>
                </a:solidFill>
              </a:rPr>
              <a:t> variables (</a:t>
            </a:r>
            <a:r>
              <a:rPr lang="es-ES" dirty="0" smtClean="0">
                <a:solidFill>
                  <a:srgbClr val="00FFFF"/>
                </a:solidFill>
              </a:rPr>
              <a:t>RXNEWI</a:t>
            </a:r>
            <a:r>
              <a:rPr lang="es-ES" dirty="0" smtClean="0">
                <a:solidFill>
                  <a:srgbClr val="FFFFFF"/>
                </a:solidFill>
              </a:rPr>
              <a:t>) </a:t>
            </a:r>
            <a:r>
              <a:rPr lang="es-ES" dirty="0" err="1" smtClean="0">
                <a:solidFill>
                  <a:srgbClr val="FFFFFF"/>
                </a:solidFill>
              </a:rPr>
              <a:t>to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store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new positions. </a:t>
            </a:r>
          </a:p>
          <a:p>
            <a:pPr algn="ctr"/>
            <a:endParaRPr lang="es-ES" dirty="0" smtClean="0">
              <a:solidFill>
                <a:srgbClr val="FFFFFF"/>
              </a:solidFill>
            </a:endParaRPr>
          </a:p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This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necessary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because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current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values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must</a:t>
            </a:r>
            <a:r>
              <a:rPr lang="es-ES" dirty="0" smtClean="0">
                <a:solidFill>
                  <a:srgbClr val="FFFFFF"/>
                </a:solidFill>
              </a:rPr>
              <a:t> be </a:t>
            </a:r>
            <a:r>
              <a:rPr lang="es-ES" dirty="0" err="1" smtClean="0">
                <a:solidFill>
                  <a:srgbClr val="FFFFFF"/>
                </a:solidFill>
              </a:rPr>
              <a:t>transferred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to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“</a:t>
            </a:r>
            <a:r>
              <a:rPr lang="es-ES" dirty="0" err="1" smtClean="0">
                <a:solidFill>
                  <a:srgbClr val="FFFFFF"/>
                </a:solidFill>
              </a:rPr>
              <a:t>old</a:t>
            </a:r>
            <a:r>
              <a:rPr lang="es-ES" dirty="0" smtClean="0">
                <a:solidFill>
                  <a:srgbClr val="FFFFFF"/>
                </a:solidFill>
              </a:rPr>
              <a:t>” positions </a:t>
            </a:r>
            <a:r>
              <a:rPr lang="es-ES" dirty="0" err="1" smtClean="0">
                <a:solidFill>
                  <a:srgbClr val="FFFFFF"/>
                </a:solidFill>
              </a:rPr>
              <a:t>before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being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overwritten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with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new variables.</a:t>
            </a:r>
            <a:endParaRPr lang="es-ES" dirty="0">
              <a:solidFill>
                <a:srgbClr val="FFFFFF"/>
              </a:solidFill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0" y="5380672"/>
            <a:ext cx="4800600" cy="1477328"/>
            <a:chOff x="0" y="5380672"/>
            <a:chExt cx="4800600" cy="1477328"/>
          </a:xfrm>
        </p:grpSpPr>
        <p:sp>
          <p:nvSpPr>
            <p:cNvPr id="3" name="CuadroTexto 2"/>
            <p:cNvSpPr txBox="1"/>
            <p:nvPr/>
          </p:nvSpPr>
          <p:spPr>
            <a:xfrm>
              <a:off x="0" y="5380672"/>
              <a:ext cx="48006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calculation</a:t>
              </a:r>
              <a:r>
                <a:rPr lang="es-ES" dirty="0" smtClean="0">
                  <a:solidFill>
                    <a:schemeClr val="bg1"/>
                  </a:solidFill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</a:rPr>
                <a:t>kinetic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energy</a:t>
              </a:r>
              <a:r>
                <a:rPr lang="es-ES" dirty="0" smtClean="0">
                  <a:solidFill>
                    <a:schemeClr val="bg1"/>
                  </a:solidFill>
                </a:rPr>
                <a:t> (</a:t>
              </a:r>
              <a:r>
                <a:rPr lang="es-ES" dirty="0" smtClean="0">
                  <a:solidFill>
                    <a:srgbClr val="00FFFF"/>
                  </a:solidFill>
                </a:rPr>
                <a:t>SUMVSQ</a:t>
              </a:r>
              <a:r>
                <a:rPr lang="es-ES" dirty="0" smtClean="0">
                  <a:solidFill>
                    <a:schemeClr val="bg1"/>
                  </a:solidFill>
                </a:rPr>
                <a:t>) and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total linear </a:t>
              </a:r>
              <a:r>
                <a:rPr lang="es-ES" dirty="0" err="1" smtClean="0">
                  <a:solidFill>
                    <a:schemeClr val="bg1"/>
                  </a:solidFill>
                </a:rPr>
                <a:t>momentum</a:t>
              </a:r>
              <a:r>
                <a:rPr lang="es-ES" dirty="0" smtClean="0">
                  <a:solidFill>
                    <a:schemeClr val="bg1"/>
                  </a:solidFill>
                </a:rPr>
                <a:t> (</a:t>
              </a:r>
              <a:r>
                <a:rPr lang="es-ES" dirty="0" smtClean="0">
                  <a:solidFill>
                    <a:srgbClr val="00FFFF"/>
                  </a:solidFill>
                </a:rPr>
                <a:t>SUMVX</a:t>
              </a:r>
              <a:r>
                <a:rPr lang="es-ES" dirty="0" smtClean="0">
                  <a:solidFill>
                    <a:schemeClr val="bg1"/>
                  </a:solidFill>
                </a:rPr>
                <a:t>) </a:t>
              </a:r>
              <a:r>
                <a:rPr lang="es-ES" dirty="0" err="1" smtClean="0">
                  <a:solidFill>
                    <a:schemeClr val="bg1"/>
                  </a:solidFill>
                </a:rPr>
                <a:t>is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included</a:t>
              </a:r>
              <a:r>
                <a:rPr lang="es-ES" dirty="0" smtClean="0">
                  <a:solidFill>
                    <a:schemeClr val="bg1"/>
                  </a:solidFill>
                </a:rPr>
                <a:t> in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loop</a:t>
              </a:r>
              <a:r>
                <a:rPr lang="es-ES" dirty="0" smtClean="0">
                  <a:solidFill>
                    <a:schemeClr val="bg1"/>
                  </a:solidFill>
                </a:rPr>
                <a:t>, </a:t>
              </a:r>
              <a:r>
                <a:rPr lang="es-ES" dirty="0" err="1" smtClean="0">
                  <a:solidFill>
                    <a:schemeClr val="bg1"/>
                  </a:solidFill>
                </a:rPr>
                <a:t>since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this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is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only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moment</a:t>
              </a:r>
              <a:r>
                <a:rPr lang="es-ES" dirty="0" smtClean="0">
                  <a:solidFill>
                    <a:schemeClr val="bg1"/>
                  </a:solidFill>
                </a:rPr>
                <a:t> at </a:t>
              </a:r>
              <a:r>
                <a:rPr lang="es-ES" dirty="0" err="1" smtClean="0">
                  <a:solidFill>
                    <a:schemeClr val="bg1"/>
                  </a:solidFill>
                </a:rPr>
                <a:t>which</a:t>
              </a:r>
              <a:r>
                <a:rPr lang="es-ES" dirty="0" smtClean="0">
                  <a:solidFill>
                    <a:schemeClr val="bg1"/>
                  </a:solidFill>
                </a:rPr>
                <a:t>              and                are </a:t>
              </a:r>
              <a:r>
                <a:rPr lang="es-ES" dirty="0" err="1" smtClean="0">
                  <a:solidFill>
                    <a:schemeClr val="bg1"/>
                  </a:solidFill>
                </a:rPr>
                <a:t>known</a:t>
              </a:r>
              <a:r>
                <a:rPr lang="es-ES" dirty="0" smtClean="0">
                  <a:solidFill>
                    <a:schemeClr val="bg1"/>
                  </a:solidFill>
                </a:rPr>
                <a:t>.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pic>
          <p:nvPicPr>
            <p:cNvPr id="9" name="Picture 24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545262"/>
              <a:ext cx="957263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3" descr="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6545262"/>
              <a:ext cx="957262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60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Text Box 2"/>
          <p:cNvSpPr txBox="1">
            <a:spLocks noChangeArrowheads="1"/>
          </p:cNvSpPr>
          <p:nvPr/>
        </p:nvSpPr>
        <p:spPr bwMode="auto">
          <a:xfrm>
            <a:off x="0" y="0"/>
            <a:ext cx="7726363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smtClean="0">
                <a:solidFill>
                  <a:srgbClr val="FFFF00"/>
                </a:solidFill>
                <a:cs typeface="+mn-cs"/>
              </a:rPr>
              <a:t>The Verlet algorithm method of integrating the equations of motion: overall scheme</a:t>
            </a:r>
          </a:p>
        </p:txBody>
      </p:sp>
      <p:pic>
        <p:nvPicPr>
          <p:cNvPr id="37275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331913"/>
            <a:ext cx="6480175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2753" name="Text Box 17"/>
          <p:cNvSpPr txBox="1">
            <a:spLocks noChangeArrowheads="1"/>
          </p:cNvSpPr>
          <p:nvPr/>
        </p:nvSpPr>
        <p:spPr bwMode="auto">
          <a:xfrm>
            <a:off x="412750" y="2708275"/>
            <a:ext cx="36226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>
                <a:solidFill>
                  <a:schemeClr val="bg1"/>
                </a:solidFill>
                <a:cs typeface="+mn-cs"/>
              </a:rPr>
              <a:t>Known the positions at </a:t>
            </a:r>
            <a:r>
              <a:rPr lang="en-US" b="0" i="1" smtClean="0">
                <a:solidFill>
                  <a:schemeClr val="bg1"/>
                </a:solidFill>
                <a:latin typeface="Times New Roman" charset="0"/>
                <a:cs typeface="+mn-cs"/>
              </a:rPr>
              <a:t>t</a:t>
            </a:r>
            <a:r>
              <a:rPr lang="en-US" smtClean="0">
                <a:solidFill>
                  <a:schemeClr val="bg1"/>
                </a:solidFill>
                <a:cs typeface="+mn-cs"/>
              </a:rPr>
              <a:t>, we compute the forces (and therefore the accelerations at </a:t>
            </a:r>
            <a:r>
              <a:rPr lang="en-US" b="0" i="1" smtClean="0">
                <a:solidFill>
                  <a:schemeClr val="bg1"/>
                </a:solidFill>
                <a:latin typeface="Times New Roman" charset="0"/>
                <a:cs typeface="+mn-cs"/>
              </a:rPr>
              <a:t>t</a:t>
            </a:r>
            <a:r>
              <a:rPr lang="en-US" smtClean="0">
                <a:solidFill>
                  <a:schemeClr val="bg1"/>
                </a:solidFill>
                <a:cs typeface="+mn-cs"/>
              </a:rPr>
              <a:t>)</a:t>
            </a:r>
          </a:p>
        </p:txBody>
      </p:sp>
      <p:sp>
        <p:nvSpPr>
          <p:cNvPr id="372755" name="Text Box 19"/>
          <p:cNvSpPr txBox="1">
            <a:spLocks noChangeArrowheads="1"/>
          </p:cNvSpPr>
          <p:nvPr/>
        </p:nvSpPr>
        <p:spPr bwMode="auto">
          <a:xfrm>
            <a:off x="2020888" y="3817938"/>
            <a:ext cx="36242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cs typeface="+mn-cs"/>
              </a:rPr>
              <a:t>Then, we apply the </a:t>
            </a:r>
            <a:r>
              <a:rPr lang="en-US" dirty="0" err="1" smtClean="0">
                <a:solidFill>
                  <a:schemeClr val="bg1"/>
                </a:solidFill>
                <a:cs typeface="+mn-cs"/>
              </a:rPr>
              <a:t>Verlet</a:t>
            </a:r>
            <a:r>
              <a:rPr lang="en-US" dirty="0" smtClean="0">
                <a:solidFill>
                  <a:schemeClr val="bg1"/>
                </a:solidFill>
                <a:cs typeface="+mn-cs"/>
              </a:rPr>
              <a:t> algorithm equations to compute the new positions</a:t>
            </a:r>
          </a:p>
        </p:txBody>
      </p:sp>
      <p:grpSp>
        <p:nvGrpSpPr>
          <p:cNvPr id="21510" name="Group 22"/>
          <p:cNvGrpSpPr>
            <a:grpSpLocks/>
          </p:cNvGrpSpPr>
          <p:nvPr/>
        </p:nvGrpSpPr>
        <p:grpSpPr bwMode="auto">
          <a:xfrm>
            <a:off x="3260725" y="4897438"/>
            <a:ext cx="4497388" cy="952500"/>
            <a:chOff x="2333" y="3264"/>
            <a:chExt cx="3217" cy="634"/>
          </a:xfrm>
        </p:grpSpPr>
        <p:sp>
          <p:nvSpPr>
            <p:cNvPr id="372756" name="Text Box 20"/>
            <p:cNvSpPr txBox="1">
              <a:spLocks noChangeArrowheads="1"/>
            </p:cNvSpPr>
            <p:nvPr/>
          </p:nvSpPr>
          <p:spPr bwMode="auto">
            <a:xfrm>
              <a:off x="2333" y="3264"/>
              <a:ext cx="3217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chemeClr val="bg1"/>
                  </a:solidFill>
                  <a:cs typeface="+mn-cs"/>
                </a:rPr>
                <a:t>…and we repeat the process computing the forces (and therefore the accelerations at               )</a:t>
              </a:r>
            </a:p>
          </p:txBody>
        </p:sp>
        <p:pic>
          <p:nvPicPr>
            <p:cNvPr id="21512" name="Picture 21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701"/>
              <a:ext cx="489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4" name="Text Box 4"/>
          <p:cNvSpPr txBox="1">
            <a:spLocks noChangeArrowheads="1"/>
          </p:cNvSpPr>
          <p:nvPr/>
        </p:nvSpPr>
        <p:spPr bwMode="auto">
          <a:xfrm>
            <a:off x="1295400" y="4468813"/>
            <a:ext cx="6643687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cs typeface="+mn-cs"/>
              </a:rPr>
              <a:t>The method has been shown to have excellent energy conserving properties even in long time steps</a:t>
            </a:r>
          </a:p>
        </p:txBody>
      </p:sp>
      <p:sp>
        <p:nvSpPr>
          <p:cNvPr id="373765" name="Text Box 5"/>
          <p:cNvSpPr txBox="1">
            <a:spLocks noChangeArrowheads="1"/>
          </p:cNvSpPr>
          <p:nvPr/>
        </p:nvSpPr>
        <p:spPr bwMode="auto">
          <a:xfrm>
            <a:off x="731837" y="3124200"/>
            <a:ext cx="77263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cs typeface="+mn-cs"/>
              </a:rPr>
              <a:t>The algorithm is exactly reversible in time, and, given conservative forces, is guaranteed to conserve linear momentum and energy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0568" y="1752600"/>
            <a:ext cx="7726363" cy="63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cs typeface="+mn-cs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cs typeface="+mn-cs"/>
              </a:rPr>
              <a:t>Verlet</a:t>
            </a:r>
            <a:r>
              <a:rPr lang="en-US" dirty="0" smtClean="0">
                <a:solidFill>
                  <a:schemeClr val="bg1"/>
                </a:solidFill>
                <a:cs typeface="+mn-cs"/>
              </a:rPr>
              <a:t> algorithm requires 9</a:t>
            </a:r>
            <a:r>
              <a:rPr lang="en-US" b="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N</a:t>
            </a:r>
            <a:r>
              <a:rPr lang="en-US" dirty="0" smtClean="0">
                <a:solidFill>
                  <a:schemeClr val="bg1"/>
                </a:solidFill>
                <a:cs typeface="+mn-cs"/>
              </a:rPr>
              <a:t> words of storage (</a:t>
            </a:r>
            <a:r>
              <a:rPr lang="en-US" dirty="0" smtClean="0">
                <a:solidFill>
                  <a:srgbClr val="00FFFF"/>
                </a:solidFill>
                <a:cs typeface="+mn-cs"/>
              </a:rPr>
              <a:t>RX, RXOLD, AX</a:t>
            </a:r>
            <a:r>
              <a:rPr lang="en-US" dirty="0" smtClean="0">
                <a:solidFill>
                  <a:schemeClr val="bg1"/>
                </a:solidFill>
                <a:cs typeface="+mn-cs"/>
              </a:rPr>
              <a:t>, and the corresponding for the </a:t>
            </a:r>
            <a:r>
              <a:rPr lang="en-US" b="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chemeClr val="bg1"/>
                </a:solidFill>
                <a:cs typeface="+mn-cs"/>
              </a:rPr>
              <a:t> and </a:t>
            </a:r>
            <a:r>
              <a:rPr lang="en-US" b="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z</a:t>
            </a:r>
            <a:r>
              <a:rPr lang="en-US" dirty="0" smtClean="0">
                <a:solidFill>
                  <a:schemeClr val="bg1"/>
                </a:solidFill>
                <a:cs typeface="+mn-cs"/>
              </a:rPr>
              <a:t> coordinates)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826293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The </a:t>
            </a:r>
            <a:r>
              <a:rPr lang="en-US" sz="2500" dirty="0" err="1" smtClean="0">
                <a:solidFill>
                  <a:srgbClr val="FFFF00"/>
                </a:solidFill>
                <a:cs typeface="+mn-cs"/>
              </a:rPr>
              <a:t>Verlet</a:t>
            </a:r>
            <a:r>
              <a:rPr lang="en-US" sz="2500" dirty="0" smtClean="0">
                <a:solidFill>
                  <a:srgbClr val="FFFF00"/>
                </a:solidFill>
                <a:cs typeface="+mn-cs"/>
              </a:rPr>
              <a:t> algorithm method of integrating the equations of motion: advantages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4" grpId="0"/>
      <p:bldP spid="373765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Text Box 2"/>
          <p:cNvSpPr txBox="1">
            <a:spLocks noChangeArrowheads="1"/>
          </p:cNvSpPr>
          <p:nvPr/>
        </p:nvSpPr>
        <p:spPr bwMode="auto">
          <a:xfrm>
            <a:off x="0" y="0"/>
            <a:ext cx="826293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The </a:t>
            </a:r>
            <a:r>
              <a:rPr lang="en-US" sz="2500" dirty="0" err="1" smtClean="0">
                <a:solidFill>
                  <a:srgbClr val="FFFF00"/>
                </a:solidFill>
                <a:cs typeface="+mn-cs"/>
              </a:rPr>
              <a:t>Verlet</a:t>
            </a:r>
            <a:r>
              <a:rPr lang="en-US" sz="2500" dirty="0" smtClean="0">
                <a:solidFill>
                  <a:srgbClr val="FFFF00"/>
                </a:solidFill>
                <a:cs typeface="+mn-cs"/>
              </a:rPr>
              <a:t> algorithm method of integrating the equations of motion: drawbacks</a:t>
            </a:r>
          </a:p>
        </p:txBody>
      </p:sp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947738" y="2160588"/>
            <a:ext cx="51006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mtClean="0">
                <a:solidFill>
                  <a:schemeClr val="bg1"/>
                </a:solidFill>
                <a:cs typeface="+mn-cs"/>
              </a:rPr>
              <a:t>It may introduce some numerical imprecision</a:t>
            </a:r>
          </a:p>
        </p:txBody>
      </p:sp>
      <p:sp>
        <p:nvSpPr>
          <p:cNvPr id="374788" name="Text Box 4"/>
          <p:cNvSpPr txBox="1">
            <a:spLocks noChangeArrowheads="1"/>
          </p:cNvSpPr>
          <p:nvPr/>
        </p:nvSpPr>
        <p:spPr bwMode="auto">
          <a:xfrm>
            <a:off x="947738" y="1296988"/>
            <a:ext cx="51006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mtClean="0">
                <a:solidFill>
                  <a:schemeClr val="bg1"/>
                </a:solidFill>
                <a:cs typeface="+mn-cs"/>
              </a:rPr>
              <a:t>The handling of velocities is rather awkward</a:t>
            </a:r>
          </a:p>
        </p:txBody>
      </p:sp>
      <p:pic>
        <p:nvPicPr>
          <p:cNvPr id="25604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827338"/>
            <a:ext cx="5022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Group 15"/>
          <p:cNvGrpSpPr>
            <a:grpSpLocks/>
          </p:cNvGrpSpPr>
          <p:nvPr/>
        </p:nvGrpSpPr>
        <p:grpSpPr bwMode="auto">
          <a:xfrm>
            <a:off x="4975225" y="3284538"/>
            <a:ext cx="3824288" cy="763587"/>
            <a:chOff x="3559" y="2189"/>
            <a:chExt cx="2736" cy="509"/>
          </a:xfrm>
        </p:grpSpPr>
        <p:grpSp>
          <p:nvGrpSpPr>
            <p:cNvPr id="25612" name="Group 10"/>
            <p:cNvGrpSpPr>
              <a:grpSpLocks/>
            </p:cNvGrpSpPr>
            <p:nvPr/>
          </p:nvGrpSpPr>
          <p:grpSpPr bwMode="auto">
            <a:xfrm>
              <a:off x="3559" y="2448"/>
              <a:ext cx="2736" cy="250"/>
              <a:chOff x="3559" y="2525"/>
              <a:chExt cx="2736" cy="250"/>
            </a:xfrm>
          </p:grpSpPr>
          <p:sp>
            <p:nvSpPr>
              <p:cNvPr id="374790" name="Text Box 6"/>
              <p:cNvSpPr txBox="1">
                <a:spLocks noChangeArrowheads="1"/>
              </p:cNvSpPr>
              <p:nvPr/>
            </p:nvSpPr>
            <p:spPr bwMode="auto">
              <a:xfrm>
                <a:off x="3559" y="2525"/>
                <a:ext cx="27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mtClean="0">
                    <a:solidFill>
                      <a:schemeClr val="bg1"/>
                    </a:solidFill>
                    <a:cs typeface="+mn-cs"/>
                  </a:rPr>
                  <a:t>A small term of order             …</a:t>
                </a:r>
              </a:p>
            </p:txBody>
          </p:sp>
          <p:pic>
            <p:nvPicPr>
              <p:cNvPr id="25615" name="Picture 8" descr="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4" y="2540"/>
                <a:ext cx="541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4797" name="Line 13"/>
            <p:cNvSpPr>
              <a:spLocks noChangeShapeType="1"/>
            </p:cNvSpPr>
            <p:nvPr/>
          </p:nvSpPr>
          <p:spPr bwMode="auto">
            <a:xfrm flipH="1" flipV="1">
              <a:off x="4087" y="2189"/>
              <a:ext cx="863" cy="192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</p:grpSp>
      <p:grpSp>
        <p:nvGrpSpPr>
          <p:cNvPr id="25606" name="Group 16"/>
          <p:cNvGrpSpPr>
            <a:grpSpLocks/>
          </p:cNvGrpSpPr>
          <p:nvPr/>
        </p:nvGrpSpPr>
        <p:grpSpPr bwMode="auto">
          <a:xfrm>
            <a:off x="863600" y="3141663"/>
            <a:ext cx="6326188" cy="1743075"/>
            <a:chOff x="618" y="2093"/>
            <a:chExt cx="4525" cy="1162"/>
          </a:xfrm>
        </p:grpSpPr>
        <p:grpSp>
          <p:nvGrpSpPr>
            <p:cNvPr id="25607" name="Group 11"/>
            <p:cNvGrpSpPr>
              <a:grpSpLocks/>
            </p:cNvGrpSpPr>
            <p:nvPr/>
          </p:nvGrpSpPr>
          <p:grpSpPr bwMode="auto">
            <a:xfrm>
              <a:off x="618" y="3005"/>
              <a:ext cx="4525" cy="250"/>
              <a:chOff x="1111" y="3197"/>
              <a:chExt cx="4525" cy="250"/>
            </a:xfrm>
          </p:grpSpPr>
          <p:sp>
            <p:nvSpPr>
              <p:cNvPr id="374791" name="Text Box 7"/>
              <p:cNvSpPr txBox="1">
                <a:spLocks noChangeArrowheads="1"/>
              </p:cNvSpPr>
              <p:nvPr/>
            </p:nvSpPr>
            <p:spPr bwMode="auto">
              <a:xfrm>
                <a:off x="1111" y="3197"/>
                <a:ext cx="398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mtClean="0">
                    <a:solidFill>
                      <a:schemeClr val="bg1"/>
                    </a:solidFill>
                    <a:cs typeface="+mn-cs"/>
                  </a:rPr>
                  <a:t>…is added to a difference of large terms, of order </a:t>
                </a:r>
              </a:p>
            </p:txBody>
          </p:sp>
          <p:pic>
            <p:nvPicPr>
              <p:cNvPr id="25611" name="Picture 9" descr="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5" y="3197"/>
                <a:ext cx="541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4796" name="Line 12"/>
            <p:cNvSpPr>
              <a:spLocks noChangeShapeType="1"/>
            </p:cNvSpPr>
            <p:nvPr/>
          </p:nvSpPr>
          <p:spPr bwMode="auto">
            <a:xfrm flipV="1">
              <a:off x="2983" y="2189"/>
              <a:ext cx="0" cy="767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374798" name="AutoShape 14"/>
            <p:cNvSpPr>
              <a:spLocks/>
            </p:cNvSpPr>
            <p:nvPr/>
          </p:nvSpPr>
          <p:spPr bwMode="auto">
            <a:xfrm rot="5400000">
              <a:off x="2935" y="1469"/>
              <a:ext cx="48" cy="1296"/>
            </a:xfrm>
            <a:prstGeom prst="rightBrace">
              <a:avLst>
                <a:gd name="adj1" fmla="val 225000"/>
                <a:gd name="adj2" fmla="val 50000"/>
              </a:avLst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Text Box 2"/>
          <p:cNvSpPr txBox="1">
            <a:spLocks noChangeArrowheads="1"/>
          </p:cNvSpPr>
          <p:nvPr/>
        </p:nvSpPr>
        <p:spPr bwMode="auto">
          <a:xfrm>
            <a:off x="0" y="0"/>
            <a:ext cx="826293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smtClean="0">
                <a:solidFill>
                  <a:srgbClr val="FFFF00"/>
                </a:solidFill>
                <a:cs typeface="+mn-cs"/>
              </a:rPr>
              <a:t>The half-step </a:t>
            </a:r>
            <a:r>
              <a:rPr lang="ja-JP" altLang="en-US" sz="2500" smtClean="0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en-US" sz="2500" smtClean="0">
                <a:solidFill>
                  <a:srgbClr val="FFFF00"/>
                </a:solidFill>
                <a:cs typeface="+mn-cs"/>
              </a:rPr>
              <a:t>leap-frog</a:t>
            </a:r>
            <a:r>
              <a:rPr lang="ja-JP" altLang="en-US" sz="2500" smtClean="0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r>
              <a:rPr lang="en-US" sz="2500" smtClean="0">
                <a:solidFill>
                  <a:srgbClr val="FFFF00"/>
                </a:solidFill>
                <a:cs typeface="+mn-cs"/>
              </a:rPr>
              <a:t> scheme tackles the deficiencies of the Verlet algorithm</a:t>
            </a:r>
          </a:p>
        </p:txBody>
      </p:sp>
      <p:grpSp>
        <p:nvGrpSpPr>
          <p:cNvPr id="27650" name="Group 23"/>
          <p:cNvGrpSpPr>
            <a:grpSpLocks/>
          </p:cNvGrpSpPr>
          <p:nvPr/>
        </p:nvGrpSpPr>
        <p:grpSpPr bwMode="auto">
          <a:xfrm>
            <a:off x="544513" y="1685925"/>
            <a:ext cx="6635750" cy="1681163"/>
            <a:chOff x="390" y="1123"/>
            <a:chExt cx="4746" cy="1121"/>
          </a:xfrm>
        </p:grpSpPr>
        <p:sp>
          <p:nvSpPr>
            <p:cNvPr id="375826" name="Text Box 18"/>
            <p:cNvSpPr txBox="1">
              <a:spLocks noChangeArrowheads="1"/>
            </p:cNvSpPr>
            <p:nvPr/>
          </p:nvSpPr>
          <p:spPr bwMode="auto">
            <a:xfrm>
              <a:off x="390" y="1123"/>
              <a:ext cx="3817" cy="1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mtClean="0">
                  <a:solidFill>
                    <a:schemeClr val="bg1"/>
                  </a:solidFill>
                  <a:cs typeface="+mn-cs"/>
                </a:rPr>
                <a:t>Method based on: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mtClean="0">
                  <a:solidFill>
                    <a:schemeClr val="bg1"/>
                  </a:solidFill>
                  <a:cs typeface="+mn-cs"/>
                </a:rPr>
                <a:t>	- the positions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mtClean="0">
                  <a:solidFill>
                    <a:schemeClr val="bg1"/>
                  </a:solidFill>
                  <a:cs typeface="+mn-cs"/>
                </a:rPr>
                <a:t>	- the accelerations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mtClean="0">
                  <a:solidFill>
                    <a:schemeClr val="bg1"/>
                  </a:solidFill>
                  <a:cs typeface="+mn-cs"/>
                </a:rPr>
                <a:t>	- the mid-step velocities </a:t>
              </a:r>
            </a:p>
          </p:txBody>
        </p:sp>
        <p:pic>
          <p:nvPicPr>
            <p:cNvPr id="27655" name="Picture 19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" y="1451"/>
              <a:ext cx="32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20" descr="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" y="1739"/>
              <a:ext cx="32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7" name="Picture 22" descr="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" y="2037"/>
              <a:ext cx="858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1" name="Picture 24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4568825"/>
            <a:ext cx="33559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5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5434013"/>
            <a:ext cx="36306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5834" name="Text Box 26"/>
          <p:cNvSpPr txBox="1">
            <a:spLocks noChangeArrowheads="1"/>
          </p:cNvSpPr>
          <p:nvPr/>
        </p:nvSpPr>
        <p:spPr bwMode="auto">
          <a:xfrm>
            <a:off x="2827338" y="3673475"/>
            <a:ext cx="34893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>
                <a:solidFill>
                  <a:srgbClr val="00FFFF"/>
                </a:solidFill>
                <a:cs typeface="+mn-cs"/>
              </a:rPr>
              <a:t>Algorithm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7" name="Text Box 5"/>
          <p:cNvSpPr txBox="1">
            <a:spLocks noChangeArrowheads="1"/>
          </p:cNvSpPr>
          <p:nvPr/>
        </p:nvSpPr>
        <p:spPr bwMode="auto">
          <a:xfrm>
            <a:off x="1317625" y="2643188"/>
            <a:ext cx="5032375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>
                <a:solidFill>
                  <a:schemeClr val="bg1"/>
                </a:solidFill>
                <a:cs typeface="+mn-cs"/>
              </a:rPr>
              <a:t>The velocity equation is implemented first, and the velocities leap over the coordinates</a:t>
            </a:r>
          </a:p>
        </p:txBody>
      </p:sp>
      <p:grpSp>
        <p:nvGrpSpPr>
          <p:cNvPr id="376847" name="Group 15"/>
          <p:cNvGrpSpPr>
            <a:grpSpLocks/>
          </p:cNvGrpSpPr>
          <p:nvPr/>
        </p:nvGrpSpPr>
        <p:grpSpPr bwMode="auto">
          <a:xfrm>
            <a:off x="4705350" y="4854573"/>
            <a:ext cx="4497388" cy="860245"/>
            <a:chOff x="3127" y="3264"/>
            <a:chExt cx="3217" cy="573"/>
          </a:xfrm>
        </p:grpSpPr>
        <p:sp>
          <p:nvSpPr>
            <p:cNvPr id="376840" name="Text Box 8"/>
            <p:cNvSpPr txBox="1">
              <a:spLocks noChangeArrowheads="1"/>
            </p:cNvSpPr>
            <p:nvPr/>
          </p:nvSpPr>
          <p:spPr bwMode="auto">
            <a:xfrm>
              <a:off x="3127" y="3264"/>
              <a:ext cx="321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mtClean="0">
                  <a:solidFill>
                    <a:schemeClr val="bg1"/>
                  </a:solidFill>
                  <a:cs typeface="+mn-cs"/>
                </a:rPr>
                <a:t>…and we repeat the process computing the new velocities at               </a:t>
              </a:r>
            </a:p>
          </p:txBody>
        </p:sp>
        <p:pic>
          <p:nvPicPr>
            <p:cNvPr id="29711" name="Picture 9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5" y="3669"/>
              <a:ext cx="489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6842" name="Text Box 10"/>
          <p:cNvSpPr txBox="1">
            <a:spLocks noChangeArrowheads="1"/>
          </p:cNvSpPr>
          <p:nvPr/>
        </p:nvSpPr>
        <p:spPr bwMode="auto">
          <a:xfrm>
            <a:off x="0" y="0"/>
            <a:ext cx="8262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smtClean="0">
                <a:solidFill>
                  <a:srgbClr val="FFFF00"/>
                </a:solidFill>
                <a:cs typeface="+mn-cs"/>
              </a:rPr>
              <a:t>Scheme of the half-step </a:t>
            </a:r>
            <a:r>
              <a:rPr lang="ja-JP" altLang="en-US" sz="2500" smtClean="0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en-US" sz="2500" smtClean="0">
                <a:solidFill>
                  <a:srgbClr val="FFFF00"/>
                </a:solidFill>
                <a:cs typeface="+mn-cs"/>
              </a:rPr>
              <a:t>leap-frog</a:t>
            </a:r>
            <a:r>
              <a:rPr lang="ja-JP" altLang="en-US" sz="2500" smtClean="0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r>
              <a:rPr lang="en-US" sz="2500" smtClean="0">
                <a:solidFill>
                  <a:srgbClr val="FFFF00"/>
                </a:solidFill>
                <a:cs typeface="+mn-cs"/>
              </a:rPr>
              <a:t> algorithm</a:t>
            </a:r>
          </a:p>
        </p:txBody>
      </p:sp>
      <p:grpSp>
        <p:nvGrpSpPr>
          <p:cNvPr id="29701" name="Group 13"/>
          <p:cNvGrpSpPr>
            <a:grpSpLocks/>
          </p:cNvGrpSpPr>
          <p:nvPr/>
        </p:nvGrpSpPr>
        <p:grpSpPr bwMode="auto">
          <a:xfrm>
            <a:off x="1279525" y="1195388"/>
            <a:ext cx="6583363" cy="1287462"/>
            <a:chOff x="915" y="797"/>
            <a:chExt cx="4710" cy="857"/>
          </a:xfrm>
        </p:grpSpPr>
        <p:pic>
          <p:nvPicPr>
            <p:cNvPr id="376843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" y="900"/>
              <a:ext cx="4710" cy="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76844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" y="797"/>
              <a:ext cx="4366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376846" name="Text Box 14"/>
          <p:cNvSpPr txBox="1">
            <a:spLocks noChangeArrowheads="1"/>
          </p:cNvSpPr>
          <p:nvPr/>
        </p:nvSpPr>
        <p:spPr bwMode="auto">
          <a:xfrm>
            <a:off x="0" y="4854575"/>
            <a:ext cx="48418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>
                <a:solidFill>
                  <a:schemeClr val="bg1"/>
                </a:solidFill>
                <a:cs typeface="+mn-cs"/>
              </a:rPr>
              <a:t>Known the new positions, we compute the forces and therefore the accelerations…</a:t>
            </a:r>
          </a:p>
        </p:txBody>
      </p:sp>
      <p:sp>
        <p:nvSpPr>
          <p:cNvPr id="376848" name="Text Box 16"/>
          <p:cNvSpPr txBox="1">
            <a:spLocks noChangeArrowheads="1"/>
          </p:cNvSpPr>
          <p:nvPr/>
        </p:nvSpPr>
        <p:spPr bwMode="auto">
          <a:xfrm>
            <a:off x="-1588" y="5791200"/>
            <a:ext cx="9144001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cs typeface="+mn-cs"/>
              </a:rPr>
              <a:t>At a given </a:t>
            </a:r>
            <a:r>
              <a:rPr lang="en-US" b="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chemeClr val="bg1"/>
                </a:solidFill>
                <a:cs typeface="+mn-cs"/>
              </a:rPr>
              <a:t>, we can compute the velocities, required to calculate the total energy</a:t>
            </a:r>
          </a:p>
        </p:txBody>
      </p:sp>
      <p:pic>
        <p:nvPicPr>
          <p:cNvPr id="376849" name="Picture 17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6159500"/>
            <a:ext cx="37925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6850" name="Picture 18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3262313"/>
            <a:ext cx="36306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6838" name="Text Box 6"/>
          <p:cNvSpPr txBox="1">
            <a:spLocks noChangeArrowheads="1"/>
          </p:cNvSpPr>
          <p:nvPr/>
        </p:nvSpPr>
        <p:spPr bwMode="auto">
          <a:xfrm>
            <a:off x="3260725" y="3651250"/>
            <a:ext cx="436403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>
                <a:solidFill>
                  <a:schemeClr val="bg1"/>
                </a:solidFill>
                <a:cs typeface="+mn-cs"/>
              </a:rPr>
              <a:t>Then, we apply the leap-frog algorithm to compute the new positions</a:t>
            </a:r>
          </a:p>
        </p:txBody>
      </p:sp>
      <p:pic>
        <p:nvPicPr>
          <p:cNvPr id="376853" name="Picture 21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4281488"/>
            <a:ext cx="33575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7" grpId="0"/>
      <p:bldP spid="376846" grpId="0"/>
      <p:bldP spid="376848" grpId="0"/>
      <p:bldP spid="3768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0" y="0"/>
            <a:ext cx="611663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smtClean="0">
                <a:solidFill>
                  <a:srgbClr val="FFFF00"/>
                </a:solidFill>
                <a:cs typeface="+mn-cs"/>
              </a:rPr>
              <a:t>The half-step </a:t>
            </a:r>
            <a:r>
              <a:rPr lang="ja-JP" altLang="en-US" sz="2500" smtClean="0">
                <a:solidFill>
                  <a:srgbClr val="FFFF00"/>
                </a:solidFill>
                <a:latin typeface="Arial"/>
                <a:cs typeface="+mn-cs"/>
              </a:rPr>
              <a:t>“</a:t>
            </a:r>
            <a:r>
              <a:rPr lang="en-US" sz="2500" smtClean="0">
                <a:solidFill>
                  <a:srgbClr val="FFFF00"/>
                </a:solidFill>
                <a:cs typeface="+mn-cs"/>
              </a:rPr>
              <a:t>leap-frog</a:t>
            </a:r>
            <a:r>
              <a:rPr lang="ja-JP" altLang="en-US" sz="2500" smtClean="0">
                <a:solidFill>
                  <a:srgbClr val="FFFF00"/>
                </a:solidFill>
                <a:latin typeface="Arial"/>
                <a:cs typeface="+mn-cs"/>
              </a:rPr>
              <a:t>”</a:t>
            </a:r>
            <a:r>
              <a:rPr lang="en-US" sz="2500" smtClean="0">
                <a:solidFill>
                  <a:srgbClr val="FFFF00"/>
                </a:solidFill>
                <a:cs typeface="+mn-cs"/>
              </a:rPr>
              <a:t> scheme: advantages and disadvantages</a:t>
            </a:r>
          </a:p>
        </p:txBody>
      </p:sp>
      <p:sp>
        <p:nvSpPr>
          <p:cNvPr id="377871" name="Text Box 15"/>
          <p:cNvSpPr txBox="1">
            <a:spLocks noChangeArrowheads="1"/>
          </p:cNvSpPr>
          <p:nvPr/>
        </p:nvSpPr>
        <p:spPr bwMode="auto">
          <a:xfrm>
            <a:off x="406400" y="2665413"/>
            <a:ext cx="83296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>
                <a:solidFill>
                  <a:schemeClr val="bg1"/>
                </a:solidFill>
                <a:cs typeface="+mn-cs"/>
              </a:rPr>
              <a:t>At no stage do we take the difference of two large quantities to obtain a small value, minimizing loss of precision on a computer</a:t>
            </a:r>
          </a:p>
        </p:txBody>
      </p:sp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612775" y="1771650"/>
            <a:ext cx="79168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>
                <a:solidFill>
                  <a:schemeClr val="bg1"/>
                </a:solidFill>
                <a:cs typeface="+mn-cs"/>
              </a:rPr>
              <a:t>Elimination of velocities from the leap-frog equations, the method is algebraically equivalent to Verlet</a:t>
            </a:r>
            <a:r>
              <a:rPr lang="ja-JP" altLang="en-US" smtClean="0">
                <a:solidFill>
                  <a:schemeClr val="bg1"/>
                </a:solidFill>
                <a:latin typeface="Arial"/>
                <a:cs typeface="+mn-cs"/>
              </a:rPr>
              <a:t>’</a:t>
            </a:r>
            <a:r>
              <a:rPr lang="en-US" smtClean="0">
                <a:solidFill>
                  <a:schemeClr val="bg1"/>
                </a:solidFill>
                <a:cs typeface="+mn-cs"/>
              </a:rPr>
              <a:t>s algorithm</a:t>
            </a:r>
          </a:p>
        </p:txBody>
      </p:sp>
      <p:sp>
        <p:nvSpPr>
          <p:cNvPr id="377873" name="Text Box 17"/>
          <p:cNvSpPr txBox="1">
            <a:spLocks noChangeArrowheads="1"/>
          </p:cNvSpPr>
          <p:nvPr/>
        </p:nvSpPr>
        <p:spPr bwMode="auto">
          <a:xfrm>
            <a:off x="2827338" y="1081088"/>
            <a:ext cx="34893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>
                <a:solidFill>
                  <a:srgbClr val="00FFFF"/>
                </a:solidFill>
                <a:cs typeface="+mn-cs"/>
              </a:rPr>
              <a:t>Advantages</a:t>
            </a:r>
          </a:p>
        </p:txBody>
      </p:sp>
      <p:sp>
        <p:nvSpPr>
          <p:cNvPr id="377874" name="Text Box 18"/>
          <p:cNvSpPr txBox="1">
            <a:spLocks noChangeArrowheads="1"/>
          </p:cNvSpPr>
          <p:nvPr/>
        </p:nvSpPr>
        <p:spPr bwMode="auto">
          <a:xfrm>
            <a:off x="2827338" y="3673475"/>
            <a:ext cx="34893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>
                <a:solidFill>
                  <a:srgbClr val="00FFFF"/>
                </a:solidFill>
                <a:cs typeface="+mn-cs"/>
              </a:rPr>
              <a:t>Disadvantages</a:t>
            </a:r>
          </a:p>
        </p:txBody>
      </p:sp>
      <p:sp>
        <p:nvSpPr>
          <p:cNvPr id="377875" name="Text Box 19"/>
          <p:cNvSpPr txBox="1">
            <a:spLocks noChangeArrowheads="1"/>
          </p:cNvSpPr>
          <p:nvPr/>
        </p:nvSpPr>
        <p:spPr bwMode="auto">
          <a:xfrm>
            <a:off x="612775" y="4538663"/>
            <a:ext cx="7916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>
                <a:solidFill>
                  <a:schemeClr val="bg1"/>
                </a:solidFill>
                <a:cs typeface="+mn-cs"/>
              </a:rPr>
              <a:t>Still do not handle the velocities in a complete satisfactory way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Text Box 2"/>
          <p:cNvSpPr txBox="1">
            <a:spLocks noChangeArrowheads="1"/>
          </p:cNvSpPr>
          <p:nvPr/>
        </p:nvSpPr>
        <p:spPr bwMode="auto">
          <a:xfrm>
            <a:off x="0" y="0"/>
            <a:ext cx="5243513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smtClean="0">
                <a:solidFill>
                  <a:srgbClr val="FFFF00"/>
                </a:solidFill>
                <a:cs typeface="+mn-cs"/>
              </a:rPr>
              <a:t>The velocity Verlet algorithm: algorithm and advantages</a:t>
            </a:r>
          </a:p>
        </p:txBody>
      </p:sp>
      <p:sp>
        <p:nvSpPr>
          <p:cNvPr id="378883" name="Text Box 3"/>
          <p:cNvSpPr txBox="1">
            <a:spLocks noChangeArrowheads="1"/>
          </p:cNvSpPr>
          <p:nvPr/>
        </p:nvSpPr>
        <p:spPr bwMode="auto">
          <a:xfrm>
            <a:off x="406400" y="5402263"/>
            <a:ext cx="83296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>
                <a:solidFill>
                  <a:schemeClr val="bg1"/>
                </a:solidFill>
                <a:cs typeface="+mn-cs"/>
              </a:rPr>
              <a:t>Minimizes rounds-off errors</a:t>
            </a:r>
          </a:p>
        </p:txBody>
      </p:sp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612775" y="4538663"/>
            <a:ext cx="7916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>
                <a:solidFill>
                  <a:schemeClr val="bg1"/>
                </a:solidFill>
                <a:cs typeface="+mn-cs"/>
              </a:rPr>
              <a:t>Stores the positions, velocities, and accelerations at the same time t</a:t>
            </a:r>
          </a:p>
        </p:txBody>
      </p:sp>
      <p:sp>
        <p:nvSpPr>
          <p:cNvPr id="378885" name="Text Box 5"/>
          <p:cNvSpPr txBox="1">
            <a:spLocks noChangeArrowheads="1"/>
          </p:cNvSpPr>
          <p:nvPr/>
        </p:nvSpPr>
        <p:spPr bwMode="auto">
          <a:xfrm>
            <a:off x="2827338" y="3673475"/>
            <a:ext cx="34893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>
                <a:solidFill>
                  <a:srgbClr val="00FFFF"/>
                </a:solidFill>
                <a:cs typeface="+mn-cs"/>
              </a:rPr>
              <a:t>Advantages</a:t>
            </a:r>
          </a:p>
        </p:txBody>
      </p:sp>
      <p:sp>
        <p:nvSpPr>
          <p:cNvPr id="378888" name="Text Box 8"/>
          <p:cNvSpPr txBox="1">
            <a:spLocks noChangeArrowheads="1"/>
          </p:cNvSpPr>
          <p:nvPr/>
        </p:nvSpPr>
        <p:spPr bwMode="auto">
          <a:xfrm>
            <a:off x="406400" y="6267450"/>
            <a:ext cx="83296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>
                <a:solidFill>
                  <a:schemeClr val="bg1"/>
                </a:solidFill>
                <a:cs typeface="+mn-cs"/>
              </a:rPr>
              <a:t>The Verlet algorithm can be recovered by eliminating the velocities</a:t>
            </a:r>
          </a:p>
        </p:txBody>
      </p:sp>
      <p:sp>
        <p:nvSpPr>
          <p:cNvPr id="378891" name="Text Box 11"/>
          <p:cNvSpPr txBox="1">
            <a:spLocks noChangeArrowheads="1"/>
          </p:cNvSpPr>
          <p:nvPr/>
        </p:nvSpPr>
        <p:spPr bwMode="auto">
          <a:xfrm>
            <a:off x="2827338" y="1081088"/>
            <a:ext cx="34893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>
                <a:solidFill>
                  <a:srgbClr val="00FFFF"/>
                </a:solidFill>
                <a:cs typeface="+mn-cs"/>
              </a:rPr>
              <a:t>Algorithm</a:t>
            </a:r>
          </a:p>
        </p:txBody>
      </p:sp>
      <p:pic>
        <p:nvPicPr>
          <p:cNvPr id="33799" name="Picture 1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2701925"/>
            <a:ext cx="42989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3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1838325"/>
            <a:ext cx="37925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2" name="Text Box 8"/>
          <p:cNvSpPr txBox="1">
            <a:spLocks noChangeArrowheads="1"/>
          </p:cNvSpPr>
          <p:nvPr/>
        </p:nvSpPr>
        <p:spPr bwMode="auto">
          <a:xfrm>
            <a:off x="0" y="0"/>
            <a:ext cx="8262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smtClean="0">
                <a:solidFill>
                  <a:srgbClr val="FFFF00"/>
                </a:solidFill>
                <a:cs typeface="+mn-cs"/>
              </a:rPr>
              <a:t>Scheme of the velocity Verlet algorithm</a:t>
            </a:r>
          </a:p>
        </p:txBody>
      </p:sp>
      <p:grpSp>
        <p:nvGrpSpPr>
          <p:cNvPr id="379924" name="Group 20"/>
          <p:cNvGrpSpPr>
            <a:grpSpLocks/>
          </p:cNvGrpSpPr>
          <p:nvPr/>
        </p:nvGrpSpPr>
        <p:grpSpPr bwMode="auto">
          <a:xfrm>
            <a:off x="1411288" y="4681538"/>
            <a:ext cx="4841875" cy="952500"/>
            <a:chOff x="1010" y="3053"/>
            <a:chExt cx="3463" cy="634"/>
          </a:xfrm>
        </p:grpSpPr>
        <p:pic>
          <p:nvPicPr>
            <p:cNvPr id="37902" name="Picture 7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3" y="3485"/>
              <a:ext cx="489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916" name="Text Box 12"/>
            <p:cNvSpPr txBox="1">
              <a:spLocks noChangeArrowheads="1"/>
            </p:cNvSpPr>
            <p:nvPr/>
          </p:nvSpPr>
          <p:spPr bwMode="auto">
            <a:xfrm>
              <a:off x="1010" y="3053"/>
              <a:ext cx="346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chemeClr val="bg1"/>
                  </a:solidFill>
                  <a:cs typeface="+mn-cs"/>
                </a:rPr>
                <a:t>Known the new positions, we compute the forces and therefore the accelerations at time </a:t>
              </a:r>
            </a:p>
          </p:txBody>
        </p:sp>
      </p:grpSp>
      <p:grpSp>
        <p:nvGrpSpPr>
          <p:cNvPr id="37893" name="Group 16"/>
          <p:cNvGrpSpPr>
            <a:grpSpLocks/>
          </p:cNvGrpSpPr>
          <p:nvPr/>
        </p:nvGrpSpPr>
        <p:grpSpPr bwMode="auto">
          <a:xfrm>
            <a:off x="1390650" y="1195388"/>
            <a:ext cx="6359525" cy="1025525"/>
            <a:chOff x="995" y="797"/>
            <a:chExt cx="4549" cy="683"/>
          </a:xfrm>
        </p:grpSpPr>
        <p:pic>
          <p:nvPicPr>
            <p:cNvPr id="37991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" y="797"/>
              <a:ext cx="4365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79919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" y="893"/>
              <a:ext cx="4549" cy="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79923" name="Group 19"/>
          <p:cNvGrpSpPr>
            <a:grpSpLocks/>
          </p:cNvGrpSpPr>
          <p:nvPr/>
        </p:nvGrpSpPr>
        <p:grpSpPr bwMode="auto">
          <a:xfrm>
            <a:off x="9525" y="3644903"/>
            <a:ext cx="5119688" cy="1058174"/>
            <a:chOff x="911" y="2467"/>
            <a:chExt cx="3662" cy="705"/>
          </a:xfrm>
        </p:grpSpPr>
        <p:sp>
          <p:nvSpPr>
            <p:cNvPr id="379908" name="Text Box 4"/>
            <p:cNvSpPr txBox="1">
              <a:spLocks noChangeArrowheads="1"/>
            </p:cNvSpPr>
            <p:nvPr/>
          </p:nvSpPr>
          <p:spPr bwMode="auto">
            <a:xfrm>
              <a:off x="911" y="2467"/>
              <a:ext cx="366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mtClean="0">
                  <a:solidFill>
                    <a:schemeClr val="bg1"/>
                  </a:solidFill>
                  <a:cs typeface="+mn-cs"/>
                </a:rPr>
                <a:t>The velocities at mid step are computed using</a:t>
              </a:r>
            </a:p>
          </p:txBody>
        </p:sp>
        <p:pic>
          <p:nvPicPr>
            <p:cNvPr id="37899" name="Picture 18" descr="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" y="2780"/>
              <a:ext cx="2217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9927" name="Group 23"/>
          <p:cNvGrpSpPr>
            <a:grpSpLocks/>
          </p:cNvGrpSpPr>
          <p:nvPr/>
        </p:nvGrpSpPr>
        <p:grpSpPr bwMode="auto">
          <a:xfrm>
            <a:off x="3378200" y="5762625"/>
            <a:ext cx="4130675" cy="979488"/>
            <a:chOff x="2417" y="3840"/>
            <a:chExt cx="2954" cy="653"/>
          </a:xfrm>
        </p:grpSpPr>
        <p:sp>
          <p:nvSpPr>
            <p:cNvPr id="379925" name="Text Box 21"/>
            <p:cNvSpPr txBox="1">
              <a:spLocks noChangeArrowheads="1"/>
            </p:cNvSpPr>
            <p:nvPr/>
          </p:nvSpPr>
          <p:spPr bwMode="auto">
            <a:xfrm>
              <a:off x="2426" y="3840"/>
              <a:ext cx="29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mtClean="0">
                  <a:solidFill>
                    <a:schemeClr val="bg1"/>
                  </a:solidFill>
                  <a:cs typeface="+mn-cs"/>
                </a:rPr>
                <a:t>The velocity move is completed</a:t>
              </a:r>
            </a:p>
          </p:txBody>
        </p:sp>
        <p:pic>
          <p:nvPicPr>
            <p:cNvPr id="37897" name="Picture 22" descr="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" y="4102"/>
              <a:ext cx="2954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Agrupar 2"/>
          <p:cNvGrpSpPr/>
          <p:nvPr/>
        </p:nvGrpSpPr>
        <p:grpSpPr>
          <a:xfrm>
            <a:off x="103188" y="2520950"/>
            <a:ext cx="4103687" cy="914400"/>
            <a:chOff x="103188" y="2520950"/>
            <a:chExt cx="4103687" cy="914400"/>
          </a:xfrm>
        </p:grpSpPr>
        <p:sp>
          <p:nvSpPr>
            <p:cNvPr id="379907" name="Text Box 3"/>
            <p:cNvSpPr txBox="1">
              <a:spLocks noChangeArrowheads="1"/>
            </p:cNvSpPr>
            <p:nvPr/>
          </p:nvSpPr>
          <p:spPr bwMode="auto">
            <a:xfrm>
              <a:off x="103188" y="2520950"/>
              <a:ext cx="4103687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2954" tIns="41477" rIns="82954" bIns="41477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chemeClr val="bg1"/>
                  </a:solidFill>
                  <a:cs typeface="+mn-cs"/>
                </a:rPr>
                <a:t>Known the positions, velocities and accelerations at </a:t>
              </a:r>
              <a:r>
                <a:rPr lang="en-US" b="0" i="1" dirty="0" smtClean="0">
                  <a:solidFill>
                    <a:schemeClr val="bg1"/>
                  </a:solidFill>
                  <a:latin typeface="Times New Roman" charset="0"/>
                  <a:cs typeface="+mn-cs"/>
                </a:rPr>
                <a:t>t</a:t>
              </a:r>
              <a:r>
                <a:rPr lang="en-US" dirty="0" smtClean="0">
                  <a:solidFill>
                    <a:schemeClr val="bg1"/>
                  </a:solidFill>
                  <a:cs typeface="+mn-cs"/>
                </a:rPr>
                <a:t>, we compute the new positions at </a:t>
              </a: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24200" y="3124200"/>
              <a:ext cx="838818" cy="287999"/>
            </a:xfrm>
            <a:prstGeom prst="rect">
              <a:avLst/>
            </a:prstGeom>
          </p:spPr>
        </p:pic>
      </p:grpSp>
      <p:sp>
        <p:nvSpPr>
          <p:cNvPr id="4" name="CuadroTexto 3"/>
          <p:cNvSpPr txBox="1"/>
          <p:nvPr/>
        </p:nvSpPr>
        <p:spPr>
          <a:xfrm>
            <a:off x="5867400" y="2743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FFFF"/>
                </a:solidFill>
              </a:rPr>
              <a:t>At </a:t>
            </a:r>
            <a:r>
              <a:rPr lang="es-ES" dirty="0" err="1" smtClean="0">
                <a:solidFill>
                  <a:srgbClr val="00FFFF"/>
                </a:solidFill>
              </a:rPr>
              <a:t>this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point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kinetic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energy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is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available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867400" y="3614274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potential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energy</a:t>
            </a:r>
            <a:r>
              <a:rPr lang="es-ES" dirty="0" smtClean="0">
                <a:solidFill>
                  <a:srgbClr val="00FFFF"/>
                </a:solidFill>
              </a:rPr>
              <a:t> has </a:t>
            </a:r>
            <a:r>
              <a:rPr lang="es-ES" dirty="0" err="1" smtClean="0">
                <a:solidFill>
                  <a:srgbClr val="00FFFF"/>
                </a:solidFill>
              </a:rPr>
              <a:t>been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evaluated</a:t>
            </a:r>
            <a:r>
              <a:rPr lang="es-ES" dirty="0" smtClean="0">
                <a:solidFill>
                  <a:srgbClr val="00FFFF"/>
                </a:solidFill>
              </a:rPr>
              <a:t> in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force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loop</a:t>
            </a:r>
            <a:endParaRPr lang="es-ES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7543800" cy="87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Equations of motion for atomic systems in </a:t>
            </a:r>
            <a:r>
              <a:rPr lang="en-US" sz="2500" dirty="0" err="1" smtClean="0">
                <a:solidFill>
                  <a:srgbClr val="FFFF00"/>
                </a:solidFill>
                <a:cs typeface="+mn-cs"/>
              </a:rPr>
              <a:t>cartesian</a:t>
            </a:r>
            <a:r>
              <a:rPr lang="en-US" sz="2500" dirty="0" smtClean="0">
                <a:solidFill>
                  <a:srgbClr val="FFFF00"/>
                </a:solidFill>
                <a:cs typeface="+mn-cs"/>
              </a:rPr>
              <a:t> coordinates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838200" y="953869"/>
            <a:ext cx="7391400" cy="646331"/>
            <a:chOff x="838200" y="762000"/>
            <a:chExt cx="7391400" cy="646331"/>
          </a:xfrm>
        </p:grpSpPr>
        <p:sp>
          <p:nvSpPr>
            <p:cNvPr id="2" name="CuadroTexto 1"/>
            <p:cNvSpPr txBox="1"/>
            <p:nvPr/>
          </p:nvSpPr>
          <p:spPr>
            <a:xfrm>
              <a:off x="838200" y="762000"/>
              <a:ext cx="739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Classical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equation</a:t>
              </a:r>
              <a:r>
                <a:rPr lang="es-ES" dirty="0" smtClean="0">
                  <a:solidFill>
                    <a:schemeClr val="bg1"/>
                  </a:solidFill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</a:rPr>
                <a:t>motion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for</a:t>
              </a:r>
              <a:r>
                <a:rPr lang="es-ES" dirty="0" smtClean="0">
                  <a:solidFill>
                    <a:schemeClr val="bg1"/>
                  </a:solidFill>
                </a:rPr>
                <a:t> a </a:t>
              </a:r>
              <a:r>
                <a:rPr lang="es-ES" dirty="0" err="1" smtClean="0">
                  <a:solidFill>
                    <a:schemeClr val="bg1"/>
                  </a:solidFill>
                </a:rPr>
                <a:t>system</a:t>
              </a:r>
              <a:r>
                <a:rPr lang="es-ES" dirty="0" smtClean="0">
                  <a:solidFill>
                    <a:schemeClr val="bg1"/>
                  </a:solidFill>
                </a:rPr>
                <a:t> of       </a:t>
              </a:r>
              <a:r>
                <a:rPr lang="es-ES" dirty="0" err="1" smtClean="0">
                  <a:solidFill>
                    <a:schemeClr val="bg1"/>
                  </a:solidFill>
                </a:rPr>
                <a:t>molecules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interacting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via</a:t>
              </a:r>
              <a:r>
                <a:rPr lang="es-ES" dirty="0" smtClean="0">
                  <a:solidFill>
                    <a:schemeClr val="bg1"/>
                  </a:solidFill>
                </a:rPr>
                <a:t> a </a:t>
              </a:r>
              <a:r>
                <a:rPr lang="es-ES" dirty="0" err="1" smtClean="0">
                  <a:solidFill>
                    <a:schemeClr val="bg1"/>
                  </a:solidFill>
                </a:rPr>
                <a:t>potential</a:t>
              </a:r>
              <a:r>
                <a:rPr lang="es-ES" dirty="0" smtClean="0">
                  <a:solidFill>
                    <a:schemeClr val="bg1"/>
                  </a:solidFill>
                </a:rPr>
                <a:t>  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8974" y="778801"/>
              <a:ext cx="374226" cy="287999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3600" y="1087438"/>
              <a:ext cx="315593" cy="288000"/>
            </a:xfrm>
            <a:prstGeom prst="rect">
              <a:avLst/>
            </a:prstGeom>
          </p:spPr>
        </p:pic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750" y="3090000"/>
            <a:ext cx="1680000" cy="720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41350" y="4955272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This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equation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also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aplies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center of </a:t>
            </a:r>
            <a:r>
              <a:rPr lang="es-ES" dirty="0" err="1" smtClean="0">
                <a:solidFill>
                  <a:schemeClr val="bg1"/>
                </a:solidFill>
              </a:rPr>
              <a:t>mass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motion</a:t>
            </a:r>
            <a:r>
              <a:rPr lang="es-ES" dirty="0" smtClean="0">
                <a:solidFill>
                  <a:schemeClr val="bg1"/>
                </a:solidFill>
              </a:rPr>
              <a:t> of a </a:t>
            </a:r>
            <a:r>
              <a:rPr lang="es-ES" dirty="0" err="1" smtClean="0">
                <a:solidFill>
                  <a:schemeClr val="bg1"/>
                </a:solidFill>
              </a:rPr>
              <a:t>molecule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with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force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begin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total </a:t>
            </a:r>
            <a:r>
              <a:rPr lang="es-ES" dirty="0" err="1" smtClean="0">
                <a:solidFill>
                  <a:schemeClr val="bg1"/>
                </a:solidFill>
              </a:rPr>
              <a:t>external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force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acting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it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0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2" name="Text Box 8"/>
          <p:cNvSpPr txBox="1">
            <a:spLocks noChangeArrowheads="1"/>
          </p:cNvSpPr>
          <p:nvPr/>
        </p:nvSpPr>
        <p:spPr bwMode="auto">
          <a:xfrm>
            <a:off x="0" y="0"/>
            <a:ext cx="8262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The velocity </a:t>
            </a:r>
            <a:r>
              <a:rPr lang="en-US" sz="2500" dirty="0" err="1" smtClean="0">
                <a:solidFill>
                  <a:srgbClr val="FFFF00"/>
                </a:solidFill>
                <a:cs typeface="+mn-cs"/>
              </a:rPr>
              <a:t>Verlet</a:t>
            </a:r>
            <a:r>
              <a:rPr lang="en-US" sz="2500" dirty="0" smtClean="0">
                <a:solidFill>
                  <a:srgbClr val="FFFF00"/>
                </a:solidFill>
                <a:cs typeface="+mn-cs"/>
              </a:rPr>
              <a:t> algorithm: advantages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90600" y="1219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method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u</a:t>
            </a:r>
            <a:r>
              <a:rPr lang="es-ES" dirty="0" smtClean="0">
                <a:solidFill>
                  <a:schemeClr val="bg1"/>
                </a:solidFill>
              </a:rPr>
              <a:t>ses 9</a:t>
            </a:r>
            <a:r>
              <a:rPr lang="es-ES" b="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words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storage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46150" y="22976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Numerically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stable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990600" y="33644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Very</a:t>
            </a:r>
            <a:r>
              <a:rPr lang="es-ES" dirty="0" smtClean="0">
                <a:solidFill>
                  <a:schemeClr val="bg1"/>
                </a:solidFill>
              </a:rPr>
              <a:t> simple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2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2" name="Text Box 8"/>
          <p:cNvSpPr txBox="1">
            <a:spLocks noChangeArrowheads="1"/>
          </p:cNvSpPr>
          <p:nvPr/>
        </p:nvSpPr>
        <p:spPr bwMode="auto">
          <a:xfrm>
            <a:off x="0" y="0"/>
            <a:ext cx="8262938" cy="47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The velocity </a:t>
            </a:r>
            <a:r>
              <a:rPr lang="en-US" sz="2500" dirty="0" err="1" smtClean="0">
                <a:solidFill>
                  <a:srgbClr val="FFFF00"/>
                </a:solidFill>
                <a:cs typeface="+mn-cs"/>
              </a:rPr>
              <a:t>Verlet</a:t>
            </a:r>
            <a:r>
              <a:rPr lang="en-US" sz="2500" dirty="0" smtClean="0">
                <a:solidFill>
                  <a:srgbClr val="FFFF00"/>
                </a:solidFill>
                <a:cs typeface="+mn-cs"/>
              </a:rPr>
              <a:t> algorithm: 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2209800" y="457200"/>
            <a:ext cx="4724400" cy="6248400"/>
            <a:chOff x="2209800" y="457200"/>
            <a:chExt cx="4724400" cy="6248400"/>
          </a:xfrm>
        </p:grpSpPr>
        <p:sp>
          <p:nvSpPr>
            <p:cNvPr id="3" name="Rectángulo 2"/>
            <p:cNvSpPr/>
            <p:nvPr/>
          </p:nvSpPr>
          <p:spPr bwMode="auto">
            <a:xfrm>
              <a:off x="2209800" y="457200"/>
              <a:ext cx="4724400" cy="6248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2" name="Imagen 1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506040"/>
              <a:ext cx="4691625" cy="6191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041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2" name="Text Box 8"/>
          <p:cNvSpPr txBox="1">
            <a:spLocks noChangeArrowheads="1"/>
          </p:cNvSpPr>
          <p:nvPr/>
        </p:nvSpPr>
        <p:spPr bwMode="auto">
          <a:xfrm>
            <a:off x="0" y="0"/>
            <a:ext cx="8262938" cy="47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The velocity </a:t>
            </a:r>
            <a:r>
              <a:rPr lang="en-US" sz="2500" dirty="0" err="1" smtClean="0">
                <a:solidFill>
                  <a:srgbClr val="FFFF00"/>
                </a:solidFill>
                <a:cs typeface="+mn-cs"/>
              </a:rPr>
              <a:t>Verlet</a:t>
            </a:r>
            <a:r>
              <a:rPr lang="en-US" sz="2500" dirty="0" smtClean="0">
                <a:solidFill>
                  <a:srgbClr val="FFFF00"/>
                </a:solidFill>
                <a:cs typeface="+mn-cs"/>
              </a:rPr>
              <a:t> algorithm: </a:t>
            </a:r>
          </a:p>
        </p:txBody>
      </p:sp>
      <p:sp>
        <p:nvSpPr>
          <p:cNvPr id="3" name="Rectángulo 2"/>
          <p:cNvSpPr/>
          <p:nvPr/>
        </p:nvSpPr>
        <p:spPr bwMode="auto">
          <a:xfrm>
            <a:off x="2209800" y="457200"/>
            <a:ext cx="4724400" cy="6248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5" name="Imagen 4" descr="template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548" y="533400"/>
            <a:ext cx="4538452" cy="619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2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86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Is the code working?:</a:t>
            </a:r>
            <a:r>
              <a:rPr lang="en-US" sz="2500" dirty="0">
                <a:solidFill>
                  <a:srgbClr val="FFFF00"/>
                </a:solidFill>
                <a:cs typeface="+mn-cs"/>
              </a:rPr>
              <a:t> </a:t>
            </a:r>
            <a:r>
              <a:rPr lang="en-US" sz="2500" dirty="0" smtClean="0">
                <a:solidFill>
                  <a:srgbClr val="FFFF00"/>
                </a:solidFill>
                <a:cs typeface="+mn-cs"/>
              </a:rPr>
              <a:t>                                                          First check: the conservation laws are properly obeyed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209800" y="1295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energy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should</a:t>
            </a:r>
            <a:r>
              <a:rPr lang="es-ES" dirty="0" smtClean="0">
                <a:solidFill>
                  <a:schemeClr val="bg1"/>
                </a:solidFill>
              </a:rPr>
              <a:t> be “</a:t>
            </a:r>
            <a:r>
              <a:rPr lang="es-ES" dirty="0" err="1" smtClean="0">
                <a:solidFill>
                  <a:schemeClr val="bg1"/>
                </a:solidFill>
              </a:rPr>
              <a:t>constant</a:t>
            </a:r>
            <a:r>
              <a:rPr lang="es-ES" dirty="0" smtClean="0">
                <a:solidFill>
                  <a:schemeClr val="bg1"/>
                </a:solidFill>
              </a:rPr>
              <a:t>”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6200" y="197227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In </a:t>
            </a:r>
            <a:r>
              <a:rPr lang="es-ES" dirty="0" err="1" smtClean="0">
                <a:solidFill>
                  <a:schemeClr val="bg1"/>
                </a:solidFill>
              </a:rPr>
              <a:t>fact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small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changes</a:t>
            </a:r>
            <a:r>
              <a:rPr lang="es-ES" dirty="0" smtClean="0">
                <a:solidFill>
                  <a:schemeClr val="bg1"/>
                </a:solidFill>
              </a:rPr>
              <a:t> in </a:t>
            </a:r>
            <a:r>
              <a:rPr lang="es-ES" dirty="0" err="1" smtClean="0">
                <a:solidFill>
                  <a:schemeClr val="bg1"/>
                </a:solidFill>
              </a:rPr>
              <a:t>energy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will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occur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For</a:t>
            </a:r>
            <a:r>
              <a:rPr lang="es-ES" dirty="0" smtClean="0">
                <a:solidFill>
                  <a:schemeClr val="bg1"/>
                </a:solidFill>
              </a:rPr>
              <a:t> simple </a:t>
            </a:r>
            <a:r>
              <a:rPr lang="es-ES" dirty="0" err="1" smtClean="0">
                <a:solidFill>
                  <a:schemeClr val="bg1"/>
                </a:solidFill>
              </a:rPr>
              <a:t>Lennard</a:t>
            </a:r>
            <a:r>
              <a:rPr lang="es-ES" dirty="0" smtClean="0">
                <a:solidFill>
                  <a:schemeClr val="bg1"/>
                </a:solidFill>
              </a:rPr>
              <a:t>-Jones </a:t>
            </a:r>
            <a:r>
              <a:rPr lang="es-ES" dirty="0" err="1" smtClean="0">
                <a:solidFill>
                  <a:schemeClr val="bg1"/>
                </a:solidFill>
              </a:rPr>
              <a:t>system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fluctuations</a:t>
            </a:r>
            <a:r>
              <a:rPr lang="es-ES" dirty="0" smtClean="0">
                <a:solidFill>
                  <a:schemeClr val="bg1"/>
                </a:solidFill>
              </a:rPr>
              <a:t> of 1 </a:t>
            </a:r>
            <a:r>
              <a:rPr lang="es-ES" dirty="0" err="1" smtClean="0">
                <a:solidFill>
                  <a:schemeClr val="bg1"/>
                </a:solidFill>
              </a:rPr>
              <a:t>part</a:t>
            </a:r>
            <a:r>
              <a:rPr lang="es-ES" dirty="0" smtClean="0">
                <a:solidFill>
                  <a:schemeClr val="bg1"/>
                </a:solidFill>
              </a:rPr>
              <a:t> in 10</a:t>
            </a:r>
            <a:r>
              <a:rPr lang="es-ES" baseline="30000" dirty="0" smtClean="0">
                <a:solidFill>
                  <a:schemeClr val="bg1"/>
                </a:solidFill>
              </a:rPr>
              <a:t>4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generally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considered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be </a:t>
            </a:r>
            <a:r>
              <a:rPr lang="es-ES" dirty="0" err="1" smtClean="0">
                <a:solidFill>
                  <a:schemeClr val="bg1"/>
                </a:solidFill>
              </a:rPr>
              <a:t>acceptable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200" y="3135868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Energy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fluctuations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might</a:t>
            </a:r>
            <a:r>
              <a:rPr lang="es-ES" dirty="0" smtClean="0">
                <a:solidFill>
                  <a:schemeClr val="bg1"/>
                </a:solidFill>
              </a:rPr>
              <a:t> be </a:t>
            </a:r>
            <a:r>
              <a:rPr lang="es-ES" dirty="0" err="1" smtClean="0">
                <a:solidFill>
                  <a:schemeClr val="bg1"/>
                </a:solidFill>
              </a:rPr>
              <a:t>reduced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decreasing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time </a:t>
            </a:r>
            <a:r>
              <a:rPr lang="es-ES" dirty="0" err="1" smtClean="0">
                <a:solidFill>
                  <a:schemeClr val="bg1"/>
                </a:solidFill>
              </a:rPr>
              <a:t>step</a:t>
            </a: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6200" y="38862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Suggestion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check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accuracy</a:t>
            </a:r>
            <a:r>
              <a:rPr lang="es-ES" dirty="0" smtClean="0">
                <a:solidFill>
                  <a:schemeClr val="bg1"/>
                </a:solidFill>
              </a:rPr>
              <a:t>: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609600" y="4724400"/>
            <a:ext cx="7620000" cy="646331"/>
            <a:chOff x="609600" y="4724400"/>
            <a:chExt cx="7620000" cy="646331"/>
          </a:xfrm>
        </p:grpSpPr>
        <p:sp>
          <p:nvSpPr>
            <p:cNvPr id="4" name="CuadroTexto 3"/>
            <p:cNvSpPr txBox="1"/>
            <p:nvPr/>
          </p:nvSpPr>
          <p:spPr>
            <a:xfrm>
              <a:off x="609600" y="4724400"/>
              <a:ext cx="76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rgbClr val="FFFFFF"/>
                  </a:solidFill>
                </a:rPr>
                <a:t>Several</a:t>
              </a:r>
              <a:r>
                <a:rPr lang="es-ES" dirty="0" smtClean="0">
                  <a:solidFill>
                    <a:srgbClr val="FFFFFF"/>
                  </a:solidFill>
                </a:rPr>
                <a:t> short </a:t>
              </a:r>
              <a:r>
                <a:rPr lang="es-ES" dirty="0" err="1" smtClean="0">
                  <a:solidFill>
                    <a:srgbClr val="FFFFFF"/>
                  </a:solidFill>
                </a:rPr>
                <a:t>runs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should</a:t>
              </a:r>
              <a:r>
                <a:rPr lang="es-ES" dirty="0" smtClean="0">
                  <a:solidFill>
                    <a:srgbClr val="FFFFFF"/>
                  </a:solidFill>
                </a:rPr>
                <a:t> be </a:t>
              </a:r>
              <a:r>
                <a:rPr lang="es-ES" dirty="0" err="1" smtClean="0">
                  <a:solidFill>
                    <a:srgbClr val="FFFFFF"/>
                  </a:solidFill>
                </a:rPr>
                <a:t>undertaken</a:t>
              </a:r>
              <a:r>
                <a:rPr lang="es-ES" dirty="0" smtClean="0">
                  <a:solidFill>
                    <a:srgbClr val="FFFFFF"/>
                  </a:solidFill>
                </a:rPr>
                <a:t>, </a:t>
              </a:r>
              <a:r>
                <a:rPr lang="es-ES" dirty="0" err="1" smtClean="0">
                  <a:solidFill>
                    <a:srgbClr val="FFFFFF"/>
                  </a:solidFill>
                </a:rPr>
                <a:t>each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starting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from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same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initial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configuration</a:t>
              </a:r>
              <a:r>
                <a:rPr lang="es-ES" dirty="0" smtClean="0">
                  <a:solidFill>
                    <a:srgbClr val="FFFFFF"/>
                  </a:solidFill>
                </a:rPr>
                <a:t> and </a:t>
              </a:r>
              <a:r>
                <a:rPr lang="es-ES" dirty="0" err="1" smtClean="0">
                  <a:solidFill>
                    <a:srgbClr val="FFFFFF"/>
                  </a:solidFill>
                </a:rPr>
                <a:t>covering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same</a:t>
              </a:r>
              <a:r>
                <a:rPr lang="es-ES" dirty="0" smtClean="0">
                  <a:solidFill>
                    <a:srgbClr val="FFFFFF"/>
                  </a:solidFill>
                </a:rPr>
                <a:t> total time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2800" y="5029200"/>
              <a:ext cx="498885" cy="288000"/>
            </a:xfrm>
            <a:prstGeom prst="rect">
              <a:avLst/>
            </a:prstGeom>
          </p:spPr>
        </p:pic>
      </p:grpSp>
      <p:grpSp>
        <p:nvGrpSpPr>
          <p:cNvPr id="14" name="Agrupar 13"/>
          <p:cNvGrpSpPr/>
          <p:nvPr/>
        </p:nvGrpSpPr>
        <p:grpSpPr>
          <a:xfrm>
            <a:off x="838200" y="5486400"/>
            <a:ext cx="5943600" cy="646331"/>
            <a:chOff x="76200" y="5715000"/>
            <a:chExt cx="5943600" cy="646331"/>
          </a:xfrm>
        </p:grpSpPr>
        <p:sp>
          <p:nvSpPr>
            <p:cNvPr id="11" name="CuadroTexto 10"/>
            <p:cNvSpPr txBox="1"/>
            <p:nvPr/>
          </p:nvSpPr>
          <p:spPr>
            <a:xfrm>
              <a:off x="76200" y="5715000"/>
              <a:ext cx="594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rgbClr val="FFFFFF"/>
                  </a:solidFill>
                </a:rPr>
                <a:t>Each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run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should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employ</a:t>
              </a:r>
              <a:r>
                <a:rPr lang="es-ES" dirty="0" smtClean="0">
                  <a:solidFill>
                    <a:srgbClr val="FFFFFF"/>
                  </a:solidFill>
                </a:rPr>
                <a:t> a </a:t>
              </a:r>
              <a:r>
                <a:rPr lang="es-ES" dirty="0" err="1" smtClean="0">
                  <a:solidFill>
                    <a:srgbClr val="FFFFFF"/>
                  </a:solidFill>
                </a:rPr>
                <a:t>different</a:t>
              </a:r>
              <a:r>
                <a:rPr lang="es-ES" dirty="0" smtClean="0">
                  <a:solidFill>
                    <a:srgbClr val="FFFFFF"/>
                  </a:solidFill>
                </a:rPr>
                <a:t> time </a:t>
              </a:r>
              <a:r>
                <a:rPr lang="es-ES" dirty="0" err="1" smtClean="0">
                  <a:solidFill>
                    <a:srgbClr val="FFFFFF"/>
                  </a:solidFill>
                </a:rPr>
                <a:t>step</a:t>
              </a:r>
              <a:r>
                <a:rPr lang="es-ES" dirty="0" smtClean="0">
                  <a:solidFill>
                    <a:srgbClr val="FFFFFF"/>
                  </a:solidFill>
                </a:rPr>
                <a:t>       (</a:t>
              </a:r>
              <a:r>
                <a:rPr lang="es-ES" dirty="0" err="1" smtClean="0">
                  <a:solidFill>
                    <a:srgbClr val="FFFFFF"/>
                  </a:solidFill>
                </a:rPr>
                <a:t>different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number</a:t>
              </a:r>
              <a:r>
                <a:rPr lang="es-ES" dirty="0" smtClean="0">
                  <a:solidFill>
                    <a:srgbClr val="FFFFFF"/>
                  </a:solidFill>
                </a:rPr>
                <a:t> of </a:t>
              </a:r>
              <a:r>
                <a:rPr lang="es-ES" dirty="0" err="1" smtClean="0">
                  <a:solidFill>
                    <a:srgbClr val="FFFFFF"/>
                  </a:solidFill>
                </a:rPr>
                <a:t>steps</a:t>
              </a:r>
              <a:r>
                <a:rPr lang="es-ES" dirty="0" smtClean="0">
                  <a:solidFill>
                    <a:srgbClr val="FFFFFF"/>
                  </a:solidFill>
                </a:rPr>
                <a:t>                        ) 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0" y="6019800"/>
              <a:ext cx="1462249" cy="28800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4580" y="5731800"/>
              <a:ext cx="401820" cy="288000"/>
            </a:xfrm>
            <a:prstGeom prst="rect">
              <a:avLst/>
            </a:prstGeom>
          </p:spPr>
        </p:pic>
      </p:grpSp>
      <p:sp>
        <p:nvSpPr>
          <p:cNvPr id="15" name="CuadroTexto 14"/>
          <p:cNvSpPr txBox="1"/>
          <p:nvPr/>
        </p:nvSpPr>
        <p:spPr>
          <a:xfrm>
            <a:off x="304800" y="6248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root</a:t>
            </a:r>
            <a:r>
              <a:rPr lang="es-ES" dirty="0" smtClean="0">
                <a:solidFill>
                  <a:srgbClr val="FFFFFF"/>
                </a:solidFill>
              </a:rPr>
              <a:t> mean </a:t>
            </a:r>
            <a:r>
              <a:rPr lang="es-ES" dirty="0" err="1" smtClean="0">
                <a:solidFill>
                  <a:srgbClr val="FFFFFF"/>
                </a:solidFill>
              </a:rPr>
              <a:t>square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fluctuations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for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each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run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should</a:t>
            </a:r>
            <a:r>
              <a:rPr lang="es-ES" dirty="0" smtClean="0">
                <a:solidFill>
                  <a:srgbClr val="FFFFFF"/>
                </a:solidFill>
              </a:rPr>
              <a:t> be </a:t>
            </a:r>
            <a:r>
              <a:rPr lang="es-ES" dirty="0" err="1" smtClean="0">
                <a:solidFill>
                  <a:srgbClr val="FFFFFF"/>
                </a:solidFill>
              </a:rPr>
              <a:t>calculated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5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86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45" tIns="45671" rIns="91345" bIns="456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Is the code working?:</a:t>
            </a:r>
            <a:r>
              <a:rPr lang="en-US" sz="2500" dirty="0">
                <a:solidFill>
                  <a:srgbClr val="FFFF00"/>
                </a:solidFill>
                <a:cs typeface="+mn-cs"/>
              </a:rPr>
              <a:t> </a:t>
            </a:r>
            <a:r>
              <a:rPr lang="en-US" sz="2500" dirty="0" smtClean="0">
                <a:solidFill>
                  <a:srgbClr val="FFFF00"/>
                </a:solidFill>
                <a:cs typeface="+mn-cs"/>
              </a:rPr>
              <a:t>                                                          First check: the conservation laws are properly obeyed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6200" y="1283772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Suggestion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check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accuracy</a:t>
            </a:r>
            <a:r>
              <a:rPr lang="es-ES" dirty="0" smtClean="0">
                <a:solidFill>
                  <a:schemeClr val="bg1"/>
                </a:solidFill>
              </a:rPr>
              <a:t>: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793750" y="1944469"/>
            <a:ext cx="7620000" cy="646331"/>
            <a:chOff x="609600" y="4724400"/>
            <a:chExt cx="7620000" cy="646331"/>
          </a:xfrm>
        </p:grpSpPr>
        <p:sp>
          <p:nvSpPr>
            <p:cNvPr id="4" name="CuadroTexto 3"/>
            <p:cNvSpPr txBox="1"/>
            <p:nvPr/>
          </p:nvSpPr>
          <p:spPr>
            <a:xfrm>
              <a:off x="609600" y="4724400"/>
              <a:ext cx="76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rgbClr val="FFFFFF"/>
                  </a:solidFill>
                </a:rPr>
                <a:t>Several</a:t>
              </a:r>
              <a:r>
                <a:rPr lang="es-ES" dirty="0" smtClean="0">
                  <a:solidFill>
                    <a:srgbClr val="FFFFFF"/>
                  </a:solidFill>
                </a:rPr>
                <a:t> short </a:t>
              </a:r>
              <a:r>
                <a:rPr lang="es-ES" dirty="0" err="1" smtClean="0">
                  <a:solidFill>
                    <a:srgbClr val="FFFFFF"/>
                  </a:solidFill>
                </a:rPr>
                <a:t>runs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should</a:t>
              </a:r>
              <a:r>
                <a:rPr lang="es-ES" dirty="0" smtClean="0">
                  <a:solidFill>
                    <a:srgbClr val="FFFFFF"/>
                  </a:solidFill>
                </a:rPr>
                <a:t> be </a:t>
              </a:r>
              <a:r>
                <a:rPr lang="es-ES" dirty="0" err="1" smtClean="0">
                  <a:solidFill>
                    <a:srgbClr val="FFFFFF"/>
                  </a:solidFill>
                </a:rPr>
                <a:t>undertaken</a:t>
              </a:r>
              <a:r>
                <a:rPr lang="es-ES" dirty="0" smtClean="0">
                  <a:solidFill>
                    <a:srgbClr val="FFFFFF"/>
                  </a:solidFill>
                </a:rPr>
                <a:t>, </a:t>
              </a:r>
              <a:r>
                <a:rPr lang="es-ES" dirty="0" err="1" smtClean="0">
                  <a:solidFill>
                    <a:srgbClr val="FFFFFF"/>
                  </a:solidFill>
                </a:rPr>
                <a:t>each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starting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from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same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initial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configuration</a:t>
              </a:r>
              <a:r>
                <a:rPr lang="es-ES" dirty="0" smtClean="0">
                  <a:solidFill>
                    <a:srgbClr val="FFFFFF"/>
                  </a:solidFill>
                </a:rPr>
                <a:t> and </a:t>
              </a:r>
              <a:r>
                <a:rPr lang="es-ES" dirty="0" err="1" smtClean="0">
                  <a:solidFill>
                    <a:srgbClr val="FFFFFF"/>
                  </a:solidFill>
                </a:rPr>
                <a:t>covering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same</a:t>
              </a:r>
              <a:r>
                <a:rPr lang="es-ES" dirty="0" smtClean="0">
                  <a:solidFill>
                    <a:srgbClr val="FFFFFF"/>
                  </a:solidFill>
                </a:rPr>
                <a:t> total time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2800" y="5029200"/>
              <a:ext cx="498885" cy="288000"/>
            </a:xfrm>
            <a:prstGeom prst="rect">
              <a:avLst/>
            </a:prstGeom>
          </p:spPr>
        </p:pic>
      </p:grpSp>
      <p:grpSp>
        <p:nvGrpSpPr>
          <p:cNvPr id="14" name="Agrupar 13"/>
          <p:cNvGrpSpPr/>
          <p:nvPr/>
        </p:nvGrpSpPr>
        <p:grpSpPr>
          <a:xfrm>
            <a:off x="838200" y="3124200"/>
            <a:ext cx="5943600" cy="646331"/>
            <a:chOff x="76200" y="5715000"/>
            <a:chExt cx="5943600" cy="646331"/>
          </a:xfrm>
        </p:grpSpPr>
        <p:sp>
          <p:nvSpPr>
            <p:cNvPr id="11" name="CuadroTexto 10"/>
            <p:cNvSpPr txBox="1"/>
            <p:nvPr/>
          </p:nvSpPr>
          <p:spPr>
            <a:xfrm>
              <a:off x="76200" y="5715000"/>
              <a:ext cx="594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rgbClr val="FFFFFF"/>
                  </a:solidFill>
                </a:rPr>
                <a:t>Each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run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should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employ</a:t>
              </a:r>
              <a:r>
                <a:rPr lang="es-ES" dirty="0" smtClean="0">
                  <a:solidFill>
                    <a:srgbClr val="FFFFFF"/>
                  </a:solidFill>
                </a:rPr>
                <a:t> a </a:t>
              </a:r>
              <a:r>
                <a:rPr lang="es-ES" dirty="0" err="1" smtClean="0">
                  <a:solidFill>
                    <a:srgbClr val="FFFFFF"/>
                  </a:solidFill>
                </a:rPr>
                <a:t>different</a:t>
              </a:r>
              <a:r>
                <a:rPr lang="es-ES" dirty="0" smtClean="0">
                  <a:solidFill>
                    <a:srgbClr val="FFFFFF"/>
                  </a:solidFill>
                </a:rPr>
                <a:t> time </a:t>
              </a:r>
              <a:r>
                <a:rPr lang="es-ES" dirty="0" err="1" smtClean="0">
                  <a:solidFill>
                    <a:srgbClr val="FFFFFF"/>
                  </a:solidFill>
                </a:rPr>
                <a:t>step</a:t>
              </a:r>
              <a:r>
                <a:rPr lang="es-ES" dirty="0" smtClean="0">
                  <a:solidFill>
                    <a:srgbClr val="FFFFFF"/>
                  </a:solidFill>
                </a:rPr>
                <a:t>       (</a:t>
              </a:r>
              <a:r>
                <a:rPr lang="es-ES" dirty="0" err="1" smtClean="0">
                  <a:solidFill>
                    <a:srgbClr val="FFFFFF"/>
                  </a:solidFill>
                </a:rPr>
                <a:t>different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number</a:t>
              </a:r>
              <a:r>
                <a:rPr lang="es-ES" dirty="0" smtClean="0">
                  <a:solidFill>
                    <a:srgbClr val="FFFFFF"/>
                  </a:solidFill>
                </a:rPr>
                <a:t> of </a:t>
              </a:r>
              <a:r>
                <a:rPr lang="es-ES" dirty="0" err="1" smtClean="0">
                  <a:solidFill>
                    <a:srgbClr val="FFFFFF"/>
                  </a:solidFill>
                </a:rPr>
                <a:t>steps</a:t>
              </a:r>
              <a:r>
                <a:rPr lang="es-ES" dirty="0" smtClean="0">
                  <a:solidFill>
                    <a:srgbClr val="FFFFFF"/>
                  </a:solidFill>
                </a:rPr>
                <a:t>                        ) 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0" y="6019800"/>
              <a:ext cx="1462249" cy="28800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4580" y="5731800"/>
              <a:ext cx="401820" cy="288000"/>
            </a:xfrm>
            <a:prstGeom prst="rect">
              <a:avLst/>
            </a:prstGeom>
          </p:spPr>
        </p:pic>
      </p:grpSp>
      <p:sp>
        <p:nvSpPr>
          <p:cNvPr id="15" name="CuadroTexto 14"/>
          <p:cNvSpPr txBox="1"/>
          <p:nvPr/>
        </p:nvSpPr>
        <p:spPr>
          <a:xfrm>
            <a:off x="793750" y="4103172"/>
            <a:ext cx="804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root</a:t>
            </a:r>
            <a:r>
              <a:rPr lang="es-ES" dirty="0" smtClean="0">
                <a:solidFill>
                  <a:srgbClr val="FFFFFF"/>
                </a:solidFill>
              </a:rPr>
              <a:t> mean </a:t>
            </a:r>
            <a:r>
              <a:rPr lang="es-ES" dirty="0" err="1" smtClean="0">
                <a:solidFill>
                  <a:srgbClr val="FFFFFF"/>
                </a:solidFill>
              </a:rPr>
              <a:t>square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fluctuations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for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each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run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should</a:t>
            </a:r>
            <a:r>
              <a:rPr lang="es-ES" dirty="0" smtClean="0">
                <a:solidFill>
                  <a:srgbClr val="FFFFFF"/>
                </a:solidFill>
              </a:rPr>
              <a:t> be </a:t>
            </a:r>
            <a:r>
              <a:rPr lang="es-ES" dirty="0" err="1" smtClean="0">
                <a:solidFill>
                  <a:srgbClr val="FFFFFF"/>
                </a:solidFill>
              </a:rPr>
              <a:t>calculated</a:t>
            </a:r>
            <a:endParaRPr lang="es-ES" dirty="0">
              <a:solidFill>
                <a:srgbClr val="FFFFFF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793750" y="4865172"/>
            <a:ext cx="8045450" cy="646331"/>
            <a:chOff x="793750" y="4865172"/>
            <a:chExt cx="8045450" cy="646331"/>
          </a:xfrm>
        </p:grpSpPr>
        <p:sp>
          <p:nvSpPr>
            <p:cNvPr id="16" name="CuadroTexto 15"/>
            <p:cNvSpPr txBox="1"/>
            <p:nvPr/>
          </p:nvSpPr>
          <p:spPr>
            <a:xfrm>
              <a:off x="793750" y="4865172"/>
              <a:ext cx="8045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rgbClr val="FFFFFF"/>
                  </a:solidFill>
                </a:rPr>
                <a:t>If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program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is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functioning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correctly</a:t>
              </a:r>
              <a:r>
                <a:rPr lang="es-ES" dirty="0" smtClean="0">
                  <a:solidFill>
                    <a:srgbClr val="FFFFFF"/>
                  </a:solidFill>
                </a:rPr>
                <a:t>,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Verlet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algorithm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should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give</a:t>
              </a:r>
              <a:r>
                <a:rPr lang="es-ES" dirty="0" smtClean="0">
                  <a:solidFill>
                    <a:srgbClr val="FFFFFF"/>
                  </a:solidFill>
                </a:rPr>
                <a:t> RMS </a:t>
              </a:r>
              <a:r>
                <a:rPr lang="es-ES" dirty="0" err="1" smtClean="0">
                  <a:solidFill>
                    <a:srgbClr val="FFFFFF"/>
                  </a:solidFill>
                </a:rPr>
                <a:t>fluctuations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that</a:t>
              </a:r>
              <a:r>
                <a:rPr lang="es-ES" dirty="0" smtClean="0">
                  <a:solidFill>
                    <a:srgbClr val="FFFFFF"/>
                  </a:solidFill>
                </a:rPr>
                <a:t> are </a:t>
              </a:r>
              <a:r>
                <a:rPr lang="es-ES" dirty="0" err="1" smtClean="0">
                  <a:solidFill>
                    <a:srgbClr val="FFFFFF"/>
                  </a:solidFill>
                </a:rPr>
                <a:t>accurately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proportional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to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29400" y="5181600"/>
              <a:ext cx="336418" cy="251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760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5867400" cy="87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Hamilton’s equation of motion in </a:t>
            </a:r>
            <a:r>
              <a:rPr lang="en-US" sz="2500" dirty="0" err="1" smtClean="0">
                <a:solidFill>
                  <a:srgbClr val="FFFF00"/>
                </a:solidFill>
                <a:cs typeface="+mn-cs"/>
              </a:rPr>
              <a:t>cartesian</a:t>
            </a:r>
            <a:r>
              <a:rPr lang="en-US" sz="2500" dirty="0" smtClean="0">
                <a:solidFill>
                  <a:srgbClr val="FFFF00"/>
                </a:solidFill>
                <a:cs typeface="+mn-cs"/>
              </a:rPr>
              <a:t> coordinates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275" y="1592040"/>
            <a:ext cx="1456950" cy="9719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138" y="4551238"/>
            <a:ext cx="2799224" cy="5400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105400" y="3200400"/>
            <a:ext cx="396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 smtClean="0">
                <a:solidFill>
                  <a:srgbClr val="00CCFF"/>
                </a:solidFill>
              </a:rPr>
              <a:t>For</a:t>
            </a:r>
            <a:r>
              <a:rPr lang="es-ES" sz="1600" b="1" dirty="0" smtClean="0">
                <a:solidFill>
                  <a:srgbClr val="00CCFF"/>
                </a:solidFill>
              </a:rPr>
              <a:t> a </a:t>
            </a:r>
            <a:r>
              <a:rPr lang="es-ES" sz="1600" b="1" dirty="0" err="1" smtClean="0">
                <a:solidFill>
                  <a:srgbClr val="00CCFF"/>
                </a:solidFill>
              </a:rPr>
              <a:t>derivation</a:t>
            </a:r>
            <a:r>
              <a:rPr lang="es-ES" sz="1600" b="1" dirty="0" smtClean="0">
                <a:solidFill>
                  <a:srgbClr val="00CCFF"/>
                </a:solidFill>
              </a:rPr>
              <a:t> of </a:t>
            </a:r>
            <a:r>
              <a:rPr lang="es-ES" sz="1600" b="1" dirty="0" err="1" smtClean="0">
                <a:solidFill>
                  <a:srgbClr val="00CCFF"/>
                </a:solidFill>
              </a:rPr>
              <a:t>these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b="1" dirty="0" err="1" smtClean="0">
                <a:solidFill>
                  <a:srgbClr val="00CCFF"/>
                </a:solidFill>
              </a:rPr>
              <a:t>expressions</a:t>
            </a:r>
            <a:r>
              <a:rPr lang="es-ES" sz="1600" b="1" dirty="0" smtClean="0">
                <a:solidFill>
                  <a:srgbClr val="00CCFF"/>
                </a:solidFill>
              </a:rPr>
              <a:t>, </a:t>
            </a:r>
            <a:r>
              <a:rPr lang="es-ES" sz="1600" b="1" dirty="0" err="1" smtClean="0">
                <a:solidFill>
                  <a:srgbClr val="00CCFF"/>
                </a:solidFill>
              </a:rPr>
              <a:t>read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r>
              <a:rPr lang="es-ES" sz="1600" dirty="0" err="1" smtClean="0">
                <a:solidFill>
                  <a:srgbClr val="00CCFF"/>
                </a:solidFill>
              </a:rPr>
              <a:t>Goldstein</a:t>
            </a:r>
            <a:r>
              <a:rPr lang="es-ES" sz="1600" dirty="0" smtClean="0">
                <a:solidFill>
                  <a:srgbClr val="00CCFF"/>
                </a:solidFill>
              </a:rPr>
              <a:t>, </a:t>
            </a:r>
            <a:r>
              <a:rPr lang="es-ES" sz="1600" dirty="0" err="1" smtClean="0">
                <a:solidFill>
                  <a:srgbClr val="00CCFF"/>
                </a:solidFill>
              </a:rPr>
              <a:t>Chapter</a:t>
            </a:r>
            <a:r>
              <a:rPr lang="es-ES" sz="1600" dirty="0" smtClean="0">
                <a:solidFill>
                  <a:srgbClr val="00CCFF"/>
                </a:solidFill>
              </a:rPr>
              <a:t> 8</a:t>
            </a:r>
            <a:r>
              <a:rPr lang="es-ES" sz="1600" b="1" dirty="0" smtClean="0">
                <a:solidFill>
                  <a:srgbClr val="00CCFF"/>
                </a:solidFill>
              </a:rPr>
              <a:t> </a:t>
            </a:r>
            <a:endParaRPr lang="es-ES" sz="1600" b="1" dirty="0">
              <a:solidFill>
                <a:srgbClr val="00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0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7010400" cy="48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Hamilton or Lagrange equations of motion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275" y="1820640"/>
            <a:ext cx="1456950" cy="9719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138" y="3193800"/>
            <a:ext cx="2799224" cy="540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410200" y="10551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Hamilton’s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equations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41350" y="10551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Lagrange’s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equation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190" y="2646238"/>
            <a:ext cx="1684719" cy="540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43000" y="4179372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To</a:t>
            </a:r>
            <a:r>
              <a:rPr lang="es-ES" dirty="0" smtClean="0">
                <a:solidFill>
                  <a:srgbClr val="FFFFFF"/>
                </a:solidFill>
              </a:rPr>
              <a:t> compute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center of </a:t>
            </a:r>
            <a:r>
              <a:rPr lang="es-ES" dirty="0" err="1" smtClean="0">
                <a:solidFill>
                  <a:srgbClr val="FFFFFF"/>
                </a:solidFill>
              </a:rPr>
              <a:t>mass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trajectories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involves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solving</a:t>
            </a:r>
            <a:r>
              <a:rPr lang="es-ES" dirty="0" smtClean="0">
                <a:solidFill>
                  <a:srgbClr val="FFFFFF"/>
                </a:solidFill>
              </a:rPr>
              <a:t>…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8950" y="52972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A </a:t>
            </a:r>
            <a:r>
              <a:rPr lang="es-ES" dirty="0" err="1" smtClean="0">
                <a:solidFill>
                  <a:srgbClr val="FFFFFF"/>
                </a:solidFill>
              </a:rPr>
              <a:t>system</a:t>
            </a:r>
            <a:r>
              <a:rPr lang="es-ES" dirty="0" smtClean="0">
                <a:solidFill>
                  <a:srgbClr val="FFFFFF"/>
                </a:solidFill>
              </a:rPr>
              <a:t> of 3</a:t>
            </a:r>
            <a:r>
              <a:rPr lang="es-ES" b="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second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order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differential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equations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029200" y="52972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Or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equivalent</a:t>
            </a:r>
            <a:r>
              <a:rPr lang="es-ES" dirty="0" smtClean="0">
                <a:solidFill>
                  <a:srgbClr val="FFFFFF"/>
                </a:solidFill>
              </a:rPr>
              <a:t> set of 6</a:t>
            </a:r>
            <a:r>
              <a:rPr lang="es-ES" b="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s-ES" dirty="0" smtClean="0">
                <a:solidFill>
                  <a:srgbClr val="FFFFFF"/>
                </a:solidFill>
              </a:rPr>
              <a:t>     </a:t>
            </a:r>
            <a:r>
              <a:rPr lang="es-ES" dirty="0" err="1" smtClean="0">
                <a:solidFill>
                  <a:srgbClr val="FFFFFF"/>
                </a:solidFill>
              </a:rPr>
              <a:t>first-order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differential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equations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1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7010400" cy="48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Hamilton or Lagrange equations of motion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275" y="1820640"/>
            <a:ext cx="1456950" cy="9719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138" y="3193800"/>
            <a:ext cx="2799224" cy="540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410200" y="10551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Hamilton’s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equations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41350" y="10551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Lagrange’s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equation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190" y="2646238"/>
            <a:ext cx="1684719" cy="540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43000" y="4179372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To</a:t>
            </a:r>
            <a:r>
              <a:rPr lang="es-ES" dirty="0" smtClean="0">
                <a:solidFill>
                  <a:srgbClr val="FFFFFF"/>
                </a:solidFill>
              </a:rPr>
              <a:t> compute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center of </a:t>
            </a:r>
            <a:r>
              <a:rPr lang="es-ES" dirty="0" err="1" smtClean="0">
                <a:solidFill>
                  <a:srgbClr val="FFFFFF"/>
                </a:solidFill>
              </a:rPr>
              <a:t>mass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trajectories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involves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solving</a:t>
            </a:r>
            <a:r>
              <a:rPr lang="es-ES" dirty="0" smtClean="0">
                <a:solidFill>
                  <a:srgbClr val="FFFFFF"/>
                </a:solidFill>
              </a:rPr>
              <a:t>…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8950" y="52972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A </a:t>
            </a:r>
            <a:r>
              <a:rPr lang="es-ES" dirty="0" err="1" smtClean="0">
                <a:solidFill>
                  <a:srgbClr val="FFFFFF"/>
                </a:solidFill>
              </a:rPr>
              <a:t>system</a:t>
            </a:r>
            <a:r>
              <a:rPr lang="es-ES" dirty="0" smtClean="0">
                <a:solidFill>
                  <a:srgbClr val="FFFFFF"/>
                </a:solidFill>
              </a:rPr>
              <a:t> of 3</a:t>
            </a:r>
            <a:r>
              <a:rPr lang="es-ES" b="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second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order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differential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equations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029200" y="52972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Or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equivalent</a:t>
            </a:r>
            <a:r>
              <a:rPr lang="es-ES" dirty="0" smtClean="0">
                <a:solidFill>
                  <a:srgbClr val="FFFFFF"/>
                </a:solidFill>
              </a:rPr>
              <a:t> set of 6</a:t>
            </a:r>
            <a:r>
              <a:rPr lang="es-ES" b="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s-ES" dirty="0" smtClean="0">
                <a:solidFill>
                  <a:srgbClr val="FFFFFF"/>
                </a:solidFill>
              </a:rPr>
              <a:t>     </a:t>
            </a:r>
            <a:r>
              <a:rPr lang="es-ES" dirty="0" err="1" smtClean="0">
                <a:solidFill>
                  <a:srgbClr val="FFFFFF"/>
                </a:solidFill>
              </a:rPr>
              <a:t>first-order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differential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equations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5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7010400" cy="48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Conservation laws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847725" y="914400"/>
            <a:ext cx="7512050" cy="369332"/>
            <a:chOff x="641350" y="1055172"/>
            <a:chExt cx="7512050" cy="369332"/>
          </a:xfrm>
        </p:grpSpPr>
        <p:sp>
          <p:nvSpPr>
            <p:cNvPr id="6" name="CuadroTexto 5"/>
            <p:cNvSpPr txBox="1"/>
            <p:nvPr/>
          </p:nvSpPr>
          <p:spPr>
            <a:xfrm>
              <a:off x="641350" y="1055172"/>
              <a:ext cx="7512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chemeClr val="bg1"/>
                  </a:solidFill>
                </a:rPr>
                <a:t>Assuming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that</a:t>
              </a:r>
              <a:r>
                <a:rPr lang="es-ES" dirty="0" smtClean="0">
                  <a:solidFill>
                    <a:schemeClr val="bg1"/>
                  </a:solidFill>
                </a:rPr>
                <a:t>        and       do </a:t>
              </a:r>
              <a:r>
                <a:rPr lang="es-ES" dirty="0" err="1" smtClean="0">
                  <a:solidFill>
                    <a:schemeClr val="bg1"/>
                  </a:solidFill>
                </a:rPr>
                <a:t>not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depend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explicitly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on</a:t>
              </a:r>
              <a:r>
                <a:rPr lang="es-ES" dirty="0" smtClean="0">
                  <a:solidFill>
                    <a:schemeClr val="bg1"/>
                  </a:solidFill>
                </a:rPr>
                <a:t> time, so </a:t>
              </a:r>
              <a:r>
                <a:rPr lang="es-ES" dirty="0" err="1" smtClean="0">
                  <a:solidFill>
                    <a:schemeClr val="bg1"/>
                  </a:solidFill>
                </a:rPr>
                <a:t>that</a:t>
              </a:r>
              <a:r>
                <a:rPr lang="es-ES" dirty="0" smtClean="0">
                  <a:solidFill>
                    <a:schemeClr val="bg1"/>
                  </a:solidFill>
                </a:rPr>
                <a:t>  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2800" y="1143000"/>
              <a:ext cx="276144" cy="25200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5172" y="1119600"/>
              <a:ext cx="327450" cy="252000"/>
            </a:xfrm>
            <a:prstGeom prst="rect">
              <a:avLst/>
            </a:prstGeom>
          </p:spPr>
        </p:pic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1524000"/>
            <a:ext cx="872979" cy="540000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793750" y="2350572"/>
            <a:ext cx="7620000" cy="1307028"/>
            <a:chOff x="793750" y="2350572"/>
            <a:chExt cx="7620000" cy="1307028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55058" y="2937601"/>
              <a:ext cx="4497384" cy="719999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793750" y="2350572"/>
              <a:ext cx="76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rgbClr val="FFFFFF"/>
                  </a:solidFill>
                </a:rPr>
                <a:t>Then</a:t>
              </a:r>
              <a:r>
                <a:rPr lang="es-ES" dirty="0" smtClean="0">
                  <a:solidFill>
                    <a:srgbClr val="FFFFFF"/>
                  </a:solidFill>
                </a:rPr>
                <a:t>,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total </a:t>
              </a:r>
              <a:r>
                <a:rPr lang="es-ES" dirty="0" err="1" smtClean="0">
                  <a:solidFill>
                    <a:srgbClr val="FFFFFF"/>
                  </a:solidFill>
                </a:rPr>
                <a:t>derivative</a:t>
              </a:r>
              <a:r>
                <a:rPr lang="es-ES" dirty="0" smtClean="0">
                  <a:solidFill>
                    <a:srgbClr val="FFFFFF"/>
                  </a:solidFill>
                </a:rPr>
                <a:t> of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Hamiltonian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with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respect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to</a:t>
              </a:r>
              <a:r>
                <a:rPr lang="es-ES" dirty="0" smtClean="0">
                  <a:solidFill>
                    <a:srgbClr val="FFFFFF"/>
                  </a:solidFill>
                </a:rPr>
                <a:t> time</a:t>
              </a:r>
              <a:endParaRPr lang="es-E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Agrupar 24"/>
          <p:cNvGrpSpPr/>
          <p:nvPr/>
        </p:nvGrpSpPr>
        <p:grpSpPr>
          <a:xfrm>
            <a:off x="838200" y="3886200"/>
            <a:ext cx="7620000" cy="1295038"/>
            <a:chOff x="838200" y="3886200"/>
            <a:chExt cx="7620000" cy="1295038"/>
          </a:xfrm>
        </p:grpSpPr>
        <p:sp>
          <p:nvSpPr>
            <p:cNvPr id="17" name="CuadroTexto 16"/>
            <p:cNvSpPr txBox="1"/>
            <p:nvPr/>
          </p:nvSpPr>
          <p:spPr>
            <a:xfrm>
              <a:off x="838200" y="3886200"/>
              <a:ext cx="76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rgbClr val="FFFFFF"/>
                  </a:solidFill>
                </a:rPr>
                <a:t>From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Hamilton’s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equation</a:t>
              </a:r>
              <a:r>
                <a:rPr lang="es-ES" dirty="0" smtClean="0">
                  <a:solidFill>
                    <a:srgbClr val="FFFFFF"/>
                  </a:solidFill>
                </a:rPr>
                <a:t> of </a:t>
              </a:r>
              <a:r>
                <a:rPr lang="es-ES" dirty="0" err="1" smtClean="0">
                  <a:solidFill>
                    <a:srgbClr val="FFFFFF"/>
                  </a:solidFill>
                </a:rPr>
                <a:t>motion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20680" y="4461238"/>
              <a:ext cx="1241739" cy="720000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57079" y="4461238"/>
              <a:ext cx="1465341" cy="720000"/>
            </a:xfrm>
            <a:prstGeom prst="rect">
              <a:avLst/>
            </a:prstGeom>
          </p:spPr>
        </p:pic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223600"/>
            <a:ext cx="5217391" cy="72000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1143000" y="6019800"/>
            <a:ext cx="685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00"/>
                </a:solidFill>
              </a:rPr>
              <a:t>The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Hamiltonian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is</a:t>
            </a:r>
            <a:r>
              <a:rPr lang="es-ES" dirty="0" smtClean="0">
                <a:solidFill>
                  <a:srgbClr val="FFFF00"/>
                </a:solidFill>
              </a:rPr>
              <a:t> a </a:t>
            </a:r>
            <a:r>
              <a:rPr lang="es-ES" dirty="0" err="1" smtClean="0">
                <a:solidFill>
                  <a:srgbClr val="FFFF00"/>
                </a:solidFill>
              </a:rPr>
              <a:t>constant</a:t>
            </a:r>
            <a:r>
              <a:rPr lang="es-ES" dirty="0" smtClean="0">
                <a:solidFill>
                  <a:srgbClr val="FFFF00"/>
                </a:solidFill>
              </a:rPr>
              <a:t> of </a:t>
            </a:r>
            <a:r>
              <a:rPr lang="es-ES" dirty="0" err="1" smtClean="0">
                <a:solidFill>
                  <a:srgbClr val="FFFF00"/>
                </a:solidFill>
              </a:rPr>
              <a:t>motion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143000" y="6453022"/>
            <a:ext cx="685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Independent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existence</a:t>
            </a:r>
            <a:r>
              <a:rPr lang="es-ES" dirty="0" smtClean="0">
                <a:solidFill>
                  <a:srgbClr val="00FFFF"/>
                </a:solidFill>
              </a:rPr>
              <a:t> of </a:t>
            </a:r>
            <a:r>
              <a:rPr lang="es-ES" dirty="0" err="1" smtClean="0">
                <a:solidFill>
                  <a:srgbClr val="00FFFF"/>
                </a:solidFill>
              </a:rPr>
              <a:t>an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external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potential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410200" y="1295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Essential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condition</a:t>
            </a:r>
            <a:r>
              <a:rPr lang="es-ES" dirty="0" smtClean="0">
                <a:solidFill>
                  <a:srgbClr val="00FFFF"/>
                </a:solidFill>
              </a:rPr>
              <a:t>:</a:t>
            </a:r>
          </a:p>
          <a:p>
            <a:pPr algn="ctr"/>
            <a:r>
              <a:rPr lang="es-ES" dirty="0" smtClean="0">
                <a:solidFill>
                  <a:srgbClr val="00FFFF"/>
                </a:solidFill>
              </a:rPr>
              <a:t>No </a:t>
            </a:r>
            <a:r>
              <a:rPr lang="es-ES" dirty="0" err="1" smtClean="0">
                <a:solidFill>
                  <a:srgbClr val="00FFFF"/>
                </a:solidFill>
              </a:rPr>
              <a:t>explicitly</a:t>
            </a:r>
            <a:r>
              <a:rPr lang="es-ES" dirty="0" smtClean="0">
                <a:solidFill>
                  <a:srgbClr val="00FFFF"/>
                </a:solidFill>
              </a:rPr>
              <a:t> time </a:t>
            </a:r>
            <a:r>
              <a:rPr lang="es-ES" dirty="0" err="1" smtClean="0">
                <a:solidFill>
                  <a:srgbClr val="00FFFF"/>
                </a:solidFill>
              </a:rPr>
              <a:t>dependent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or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velocity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dependent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force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acting</a:t>
            </a:r>
            <a:endParaRPr lang="es-ES" dirty="0" smtClean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2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0"/>
            <a:ext cx="7010400" cy="48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689" tIns="50343" rIns="100689" bIns="50343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dirty="0" smtClean="0">
                <a:solidFill>
                  <a:srgbClr val="FFFF00"/>
                </a:solidFill>
                <a:cs typeface="+mn-cs"/>
              </a:rPr>
              <a:t>The equations are time reversible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228725" y="1676400"/>
            <a:ext cx="659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By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changing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signs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all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velocities</a:t>
            </a:r>
            <a:r>
              <a:rPr lang="es-ES" dirty="0" smtClean="0">
                <a:solidFill>
                  <a:schemeClr val="bg1"/>
                </a:solidFill>
              </a:rPr>
              <a:t> and </a:t>
            </a:r>
            <a:r>
              <a:rPr lang="es-ES" dirty="0" err="1" smtClean="0">
                <a:solidFill>
                  <a:schemeClr val="bg1"/>
                </a:solidFill>
              </a:rPr>
              <a:t>momenta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we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will</a:t>
            </a:r>
            <a:r>
              <a:rPr lang="es-ES" dirty="0" smtClean="0">
                <a:solidFill>
                  <a:schemeClr val="bg1"/>
                </a:solidFill>
              </a:rPr>
              <a:t> cause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molecules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retrace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their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trajectories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136650" y="4498072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If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equations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motion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solved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correctly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computer-generated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trajectories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will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also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have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this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property</a:t>
            </a:r>
            <a:endParaRPr lang="es-E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1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</p:bld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5795</TotalTime>
  <Words>2739</Words>
  <Application>Microsoft Macintosh PowerPoint</Application>
  <PresentationFormat>Presentación en pantalla (4:3)</PresentationFormat>
  <Paragraphs>278</Paragraphs>
  <Slides>44</Slides>
  <Notes>44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blank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Cantabria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Difficulty: how to deal accurately with both the core and valence electrons</dc:title>
  <dc:creator>Javier</dc:creator>
  <cp:lastModifiedBy>Francisco Javier Junquera Quintana</cp:lastModifiedBy>
  <cp:revision>612</cp:revision>
  <cp:lastPrinted>2012-09-13T17:21:33Z</cp:lastPrinted>
  <dcterms:created xsi:type="dcterms:W3CDTF">2005-05-05T21:57:52Z</dcterms:created>
  <dcterms:modified xsi:type="dcterms:W3CDTF">2012-09-26T15:09:01Z</dcterms:modified>
</cp:coreProperties>
</file>