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35" r:id="rId2"/>
    <p:sldId id="351" r:id="rId3"/>
    <p:sldId id="352" r:id="rId4"/>
    <p:sldId id="388" r:id="rId5"/>
    <p:sldId id="387" r:id="rId6"/>
    <p:sldId id="386" r:id="rId7"/>
    <p:sldId id="353" r:id="rId8"/>
    <p:sldId id="354" r:id="rId9"/>
    <p:sldId id="389" r:id="rId10"/>
    <p:sldId id="393" r:id="rId11"/>
    <p:sldId id="357" r:id="rId12"/>
    <p:sldId id="394" r:id="rId13"/>
    <p:sldId id="356" r:id="rId14"/>
    <p:sldId id="395" r:id="rId15"/>
    <p:sldId id="355" r:id="rId16"/>
    <p:sldId id="390" r:id="rId17"/>
    <p:sldId id="358" r:id="rId18"/>
    <p:sldId id="392" r:id="rId19"/>
    <p:sldId id="391" r:id="rId20"/>
    <p:sldId id="360" r:id="rId21"/>
    <p:sldId id="361" r:id="rId22"/>
    <p:sldId id="362" r:id="rId23"/>
    <p:sldId id="363" r:id="rId24"/>
    <p:sldId id="365" r:id="rId25"/>
    <p:sldId id="366" r:id="rId26"/>
    <p:sldId id="367" r:id="rId27"/>
    <p:sldId id="370" r:id="rId28"/>
    <p:sldId id="371" r:id="rId29"/>
    <p:sldId id="373" r:id="rId30"/>
    <p:sldId id="368" r:id="rId31"/>
    <p:sldId id="369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96" r:id="rId45"/>
    <p:sldId id="397" r:id="rId46"/>
    <p:sldId id="398" r:id="rId47"/>
    <p:sldId id="399" r:id="rId48"/>
    <p:sldId id="400" r:id="rId49"/>
    <p:sldId id="407" r:id="rId50"/>
    <p:sldId id="409" r:id="rId51"/>
    <p:sldId id="401" r:id="rId52"/>
    <p:sldId id="406" r:id="rId53"/>
    <p:sldId id="403" r:id="rId54"/>
    <p:sldId id="402" r:id="rId55"/>
    <p:sldId id="404" r:id="rId56"/>
    <p:sldId id="405" r:id="rId57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CC"/>
    <a:srgbClr val="FF33CC"/>
    <a:srgbClr val="6666FF"/>
    <a:srgbClr val="FF9933"/>
    <a:srgbClr val="FF3300"/>
    <a:srgbClr val="00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-800" y="-104"/>
      </p:cViewPr>
      <p:guideLst>
        <p:guide orient="horz" pos="3648"/>
        <p:guide pos="4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48" d="100"/>
          <a:sy n="48" d="100"/>
        </p:scale>
        <p:origin x="-2634" y="-96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smtClean="0">
                <a:cs typeface="+mn-cs"/>
              </a:defRPr>
            </a:lvl1pPr>
          </a:lstStyle>
          <a:p>
            <a:pPr>
              <a:defRPr/>
            </a:pPr>
            <a:fld id="{1CA7BA97-243A-E64E-9683-72EB9149324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577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smtClean="0">
                <a:cs typeface="+mn-cs"/>
              </a:defRPr>
            </a:lvl1pPr>
          </a:lstStyle>
          <a:p>
            <a:pPr>
              <a:defRPr/>
            </a:pPr>
            <a:fld id="{D071FC44-1B60-CE47-BAB5-A45AE7AFF44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802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1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10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11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12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13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14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15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16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17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18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20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2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21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22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23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24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25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26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27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28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29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30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3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31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32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33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34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35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36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37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38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39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40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4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41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42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43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44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45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46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47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48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49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50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5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51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52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53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54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55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56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6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7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8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9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271" y="2130426"/>
            <a:ext cx="7773458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865" y="3886200"/>
            <a:ext cx="640027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F8633-30A9-EF43-B39B-06504501022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92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2662E-BC3B-BA4E-B78C-D45CDB0082F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9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136" y="274639"/>
            <a:ext cx="2057135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729" y="274639"/>
            <a:ext cx="6044407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B73CF-3A0D-6A48-ADA5-0E990993FF5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06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A43BB-FC8E-0E47-999C-CC2CBB62759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0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13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13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FB3D8-3A0D-6C4A-BDDE-7B1CC3050C6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46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730" y="1600201"/>
            <a:ext cx="405077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35500" y="1600201"/>
            <a:ext cx="405077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285E0-8D5F-8A47-BB06-5D54CB8E98D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86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729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729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4761" y="1535113"/>
            <a:ext cx="40415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4761" y="2174875"/>
            <a:ext cx="40415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FD0A0-D8A2-7E44-99CB-60DF1E61AD9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18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4978B-41C4-B247-9AD2-B5FA753E40B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01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7E5CC-CE83-584A-A338-0DA27471BB7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67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72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452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729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BD9C3-902D-AA4B-A93F-8B120DA8676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79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553" y="4800600"/>
            <a:ext cx="548613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553" y="612775"/>
            <a:ext cx="548613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553" y="5367338"/>
            <a:ext cx="548613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42301-DC2D-9940-8A19-CEDA617E1D5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48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B2652F20-8267-024D-8B42-B47B13FA8FB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9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0.png"/><Relationship Id="rId8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48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58.png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6.png"/><Relationship Id="rId5" Type="http://schemas.openxmlformats.org/officeDocument/2006/relationships/image" Target="../media/image70.emf"/><Relationship Id="rId6" Type="http://schemas.openxmlformats.org/officeDocument/2006/relationships/image" Target="../media/image46.png"/><Relationship Id="rId7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2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3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4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2.png"/><Relationship Id="rId1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7" Type="http://schemas.openxmlformats.org/officeDocument/2006/relationships/image" Target="../media/image96.png"/><Relationship Id="rId8" Type="http://schemas.openxmlformats.org/officeDocument/2006/relationships/image" Target="../media/image9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97.emf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97.emf"/><Relationship Id="rId5" Type="http://schemas.openxmlformats.org/officeDocument/2006/relationships/image" Target="../media/image98.png"/><Relationship Id="rId6" Type="http://schemas.openxmlformats.org/officeDocument/2006/relationships/image" Target="../media/image101.png"/><Relationship Id="rId7" Type="http://schemas.openxmlformats.org/officeDocument/2006/relationships/image" Target="../media/image102.jpeg"/><Relationship Id="rId8" Type="http://schemas.openxmlformats.org/officeDocument/2006/relationships/image" Target="../media/image103.png"/><Relationship Id="rId9" Type="http://schemas.openxmlformats.org/officeDocument/2006/relationships/image" Target="../media/image104.png"/><Relationship Id="rId1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97.emf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1.png"/><Relationship Id="rId8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7" Type="http://schemas.openxmlformats.org/officeDocument/2006/relationships/image" Target="../media/image111.emf"/><Relationship Id="rId8" Type="http://schemas.openxmlformats.org/officeDocument/2006/relationships/image" Target="../media/image112.png"/><Relationship Id="rId9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7" Type="http://schemas.openxmlformats.org/officeDocument/2006/relationships/image" Target="../media/image111.emf"/><Relationship Id="rId8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4" Type="http://schemas.openxmlformats.org/officeDocument/2006/relationships/image" Target="../media/image115.emf"/><Relationship Id="rId5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7" Type="http://schemas.openxmlformats.org/officeDocument/2006/relationships/image" Target="../media/image107.png"/><Relationship Id="rId8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4" Type="http://schemas.openxmlformats.org/officeDocument/2006/relationships/image" Target="../media/image122.png"/><Relationship Id="rId5" Type="http://schemas.openxmlformats.org/officeDocument/2006/relationships/image" Target="../media/image107.png"/><Relationship Id="rId6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127.png"/><Relationship Id="rId7" Type="http://schemas.openxmlformats.org/officeDocument/2006/relationships/image" Target="../media/image128.png"/><Relationship Id="rId8" Type="http://schemas.openxmlformats.org/officeDocument/2006/relationships/image" Target="../media/image129.png"/><Relationship Id="rId9" Type="http://schemas.openxmlformats.org/officeDocument/2006/relationships/image" Target="../media/image130.png"/><Relationship Id="rId10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125678" y="5653089"/>
            <a:ext cx="3531922" cy="58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F00"/>
                </a:solidFill>
                <a:cs typeface="+mn-cs"/>
              </a:rPr>
              <a:t>Javier </a:t>
            </a:r>
            <a:r>
              <a:rPr lang="en-US" sz="3200" b="1" dirty="0" err="1">
                <a:solidFill>
                  <a:srgbClr val="FFFF00"/>
                </a:solidFill>
                <a:cs typeface="+mn-cs"/>
              </a:rPr>
              <a:t>Junquera</a:t>
            </a:r>
            <a:endParaRPr lang="en-US" sz="2800" b="1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533136" y="228601"/>
            <a:ext cx="8077729" cy="64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9" tIns="45694" rIns="91389" bIns="4569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FFFF00"/>
                </a:solidFill>
                <a:cs typeface="Arial" charset="0"/>
              </a:rPr>
              <a:t>Advanced Computing</a:t>
            </a:r>
            <a:endParaRPr lang="en-US" sz="3600" b="1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4099" name="Picture 10" descr="logoUCg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604" y="5270501"/>
            <a:ext cx="1338792" cy="13446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30" descr="logo-t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5614989"/>
            <a:ext cx="1190625" cy="6572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228600" y="26670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 smtClean="0">
                <a:solidFill>
                  <a:srgbClr val="FFFF00"/>
                </a:solidFill>
              </a:rPr>
              <a:t>Starting</a:t>
            </a:r>
            <a:r>
              <a:rPr lang="es-ES" sz="3200" b="1" dirty="0" smtClean="0">
                <a:solidFill>
                  <a:srgbClr val="FFFF00"/>
                </a:solidFill>
              </a:rPr>
              <a:t>-up: </a:t>
            </a:r>
          </a:p>
          <a:p>
            <a:pPr algn="ctr"/>
            <a:r>
              <a:rPr lang="es-ES" sz="3200" b="1" dirty="0" err="1" smtClean="0">
                <a:solidFill>
                  <a:srgbClr val="FFFF00"/>
                </a:solidFill>
              </a:rPr>
              <a:t>How</a:t>
            </a:r>
            <a:r>
              <a:rPr lang="es-ES" sz="3200" b="1" dirty="0" smtClean="0">
                <a:solidFill>
                  <a:srgbClr val="FFFF00"/>
                </a:solidFill>
              </a:rPr>
              <a:t> </a:t>
            </a:r>
            <a:r>
              <a:rPr lang="es-ES" sz="3200" b="1" dirty="0" err="1" smtClean="0">
                <a:solidFill>
                  <a:srgbClr val="FFFF00"/>
                </a:solidFill>
              </a:rPr>
              <a:t>to</a:t>
            </a:r>
            <a:r>
              <a:rPr lang="es-ES" sz="3200" b="1" dirty="0" smtClean="0">
                <a:solidFill>
                  <a:srgbClr val="FFFF00"/>
                </a:solidFill>
              </a:rPr>
              <a:t> </a:t>
            </a:r>
            <a:r>
              <a:rPr lang="es-ES" sz="3200" b="1" dirty="0" err="1" smtClean="0">
                <a:solidFill>
                  <a:srgbClr val="FFFF00"/>
                </a:solidFill>
              </a:rPr>
              <a:t>setup</a:t>
            </a:r>
            <a:r>
              <a:rPr lang="es-ES" sz="3200" b="1" dirty="0" smtClean="0">
                <a:solidFill>
                  <a:srgbClr val="FFFF00"/>
                </a:solidFill>
              </a:rPr>
              <a:t> </a:t>
            </a:r>
            <a:r>
              <a:rPr lang="es-ES" sz="3200" b="1" dirty="0" err="1" smtClean="0">
                <a:solidFill>
                  <a:srgbClr val="FFFF00"/>
                </a:solidFill>
              </a:rPr>
              <a:t>the</a:t>
            </a:r>
            <a:r>
              <a:rPr lang="es-ES" sz="3200" b="1" dirty="0" smtClean="0">
                <a:solidFill>
                  <a:srgbClr val="FFFF00"/>
                </a:solidFill>
              </a:rPr>
              <a:t> </a:t>
            </a:r>
            <a:r>
              <a:rPr lang="es-ES" sz="3200" b="1" dirty="0" err="1" smtClean="0">
                <a:solidFill>
                  <a:srgbClr val="FFFF00"/>
                </a:solidFill>
              </a:rPr>
              <a:t>initial</a:t>
            </a:r>
            <a:r>
              <a:rPr lang="es-ES" sz="3200" b="1" dirty="0" smtClean="0">
                <a:solidFill>
                  <a:srgbClr val="FFFF00"/>
                </a:solidFill>
              </a:rPr>
              <a:t> </a:t>
            </a:r>
            <a:r>
              <a:rPr lang="es-ES" sz="3200" b="1" dirty="0" err="1" smtClean="0">
                <a:solidFill>
                  <a:srgbClr val="FFFF00"/>
                </a:solidFill>
              </a:rPr>
              <a:t>conditions</a:t>
            </a:r>
            <a:r>
              <a:rPr lang="es-ES" sz="3200" b="1" dirty="0" smtClean="0">
                <a:solidFill>
                  <a:srgbClr val="FFFF00"/>
                </a:solidFill>
              </a:rPr>
              <a:t> </a:t>
            </a:r>
            <a:r>
              <a:rPr lang="es-ES" sz="3200" b="1" dirty="0" err="1" smtClean="0">
                <a:solidFill>
                  <a:srgbClr val="FFFF00"/>
                </a:solidFill>
              </a:rPr>
              <a:t>for</a:t>
            </a:r>
            <a:r>
              <a:rPr lang="es-ES" sz="3200" b="1" dirty="0" smtClean="0">
                <a:solidFill>
                  <a:srgbClr val="FFFF00"/>
                </a:solidFill>
              </a:rPr>
              <a:t> a Molecular </a:t>
            </a:r>
            <a:r>
              <a:rPr lang="es-ES" sz="3200" b="1" dirty="0" err="1" smtClean="0">
                <a:solidFill>
                  <a:srgbClr val="FFFF00"/>
                </a:solidFill>
              </a:rPr>
              <a:t>Dynamic</a:t>
            </a:r>
            <a:r>
              <a:rPr lang="es-ES" sz="3200" b="1" dirty="0" smtClean="0">
                <a:solidFill>
                  <a:srgbClr val="FFFF00"/>
                </a:solidFill>
              </a:rPr>
              <a:t> </a:t>
            </a:r>
            <a:r>
              <a:rPr lang="es-ES" sz="3200" b="1" dirty="0" err="1" smtClean="0">
                <a:solidFill>
                  <a:srgbClr val="FFFF00"/>
                </a:solidFill>
              </a:rPr>
              <a:t>Simulation</a:t>
            </a:r>
            <a:endParaRPr lang="es-E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5529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Flowchart in the generation of random numbers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28600" y="577334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Generate</a:t>
            </a:r>
            <a:r>
              <a:rPr lang="es-ES" b="1" dirty="0" smtClean="0">
                <a:solidFill>
                  <a:srgbClr val="FFFFFF"/>
                </a:solidFill>
              </a:rPr>
              <a:t> a </a:t>
            </a:r>
            <a:r>
              <a:rPr lang="es-ES" b="1" dirty="0" err="1" smtClean="0">
                <a:solidFill>
                  <a:srgbClr val="FFFFFF"/>
                </a:solidFill>
              </a:rPr>
              <a:t>random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number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distribution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uniformly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between</a:t>
            </a:r>
            <a:r>
              <a:rPr lang="es-ES" b="1" dirty="0" smtClean="0">
                <a:solidFill>
                  <a:srgbClr val="FFFFFF"/>
                </a:solidFill>
              </a:rPr>
              <a:t> [0 and 1]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0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71813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Implementation of random numbers uniformly distributed between 0 and 1 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2057400" y="1676400"/>
            <a:ext cx="4972050" cy="4191000"/>
            <a:chOff x="2057400" y="1676400"/>
            <a:chExt cx="4972050" cy="4191000"/>
          </a:xfrm>
        </p:grpSpPr>
        <p:sp>
          <p:nvSpPr>
            <p:cNvPr id="6" name="Rectángulo 5"/>
            <p:cNvSpPr/>
            <p:nvPr/>
          </p:nvSpPr>
          <p:spPr>
            <a:xfrm>
              <a:off x="2057400" y="1676400"/>
              <a:ext cx="4953000" cy="419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" name="Imagen 2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550" y="1676400"/>
              <a:ext cx="4914900" cy="419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4443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5529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Flowchart in the generation of random numbers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28600" y="577334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Generate</a:t>
            </a:r>
            <a:r>
              <a:rPr lang="es-ES" b="1" dirty="0" smtClean="0">
                <a:solidFill>
                  <a:srgbClr val="FFFFFF"/>
                </a:solidFill>
              </a:rPr>
              <a:t> a </a:t>
            </a:r>
            <a:r>
              <a:rPr lang="es-ES" b="1" dirty="0" err="1" smtClean="0">
                <a:solidFill>
                  <a:srgbClr val="FFFFFF"/>
                </a:solidFill>
              </a:rPr>
              <a:t>random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number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distribution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uniformly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between</a:t>
            </a:r>
            <a:r>
              <a:rPr lang="es-ES" b="1" dirty="0" smtClean="0">
                <a:solidFill>
                  <a:srgbClr val="FFFFFF"/>
                </a:solidFill>
              </a:rPr>
              <a:t> [0 and 1]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28600" y="1219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From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this</a:t>
            </a:r>
            <a:r>
              <a:rPr lang="es-ES" b="1" dirty="0" smtClean="0">
                <a:solidFill>
                  <a:srgbClr val="FFFFFF"/>
                </a:solidFill>
              </a:rPr>
              <a:t>, </a:t>
            </a:r>
            <a:r>
              <a:rPr lang="es-ES" b="1" dirty="0" err="1" smtClean="0">
                <a:solidFill>
                  <a:srgbClr val="FFFFFF"/>
                </a:solidFill>
              </a:rPr>
              <a:t>generate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random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numers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following</a:t>
            </a:r>
            <a:r>
              <a:rPr lang="es-ES" b="1" dirty="0" smtClean="0">
                <a:solidFill>
                  <a:srgbClr val="FFFFFF"/>
                </a:solidFill>
              </a:rPr>
              <a:t> a normal (</a:t>
            </a:r>
            <a:r>
              <a:rPr lang="es-ES" b="1" dirty="0" err="1" smtClean="0">
                <a:solidFill>
                  <a:srgbClr val="FFFFFF"/>
                </a:solidFill>
              </a:rPr>
              <a:t>Gaussian</a:t>
            </a:r>
            <a:r>
              <a:rPr lang="es-ES" b="1" dirty="0" smtClean="0">
                <a:solidFill>
                  <a:srgbClr val="FFFFFF"/>
                </a:solidFill>
              </a:rPr>
              <a:t>) </a:t>
            </a:r>
            <a:r>
              <a:rPr lang="es-ES" b="1" dirty="0" err="1" smtClean="0">
                <a:solidFill>
                  <a:srgbClr val="FFFFFF"/>
                </a:solidFill>
              </a:rPr>
              <a:t>distribution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with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zero</a:t>
            </a:r>
            <a:r>
              <a:rPr lang="es-ES" b="1" dirty="0" smtClean="0">
                <a:solidFill>
                  <a:srgbClr val="FFFFFF"/>
                </a:solidFill>
              </a:rPr>
              <a:t> mean and </a:t>
            </a:r>
            <a:r>
              <a:rPr lang="es-ES" b="1" dirty="0" err="1" smtClean="0">
                <a:solidFill>
                  <a:srgbClr val="FFFFFF"/>
                </a:solidFill>
              </a:rPr>
              <a:t>unit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variance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3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71813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Implementation of random numbers following a Gaussian distribution 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2362200" y="990600"/>
            <a:ext cx="4419600" cy="5795992"/>
            <a:chOff x="2362200" y="990600"/>
            <a:chExt cx="4419600" cy="5795992"/>
          </a:xfrm>
        </p:grpSpPr>
        <p:sp>
          <p:nvSpPr>
            <p:cNvPr id="4" name="Rectángulo 3"/>
            <p:cNvSpPr/>
            <p:nvPr/>
          </p:nvSpPr>
          <p:spPr>
            <a:xfrm>
              <a:off x="2362200" y="990600"/>
              <a:ext cx="4419600" cy="5791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2270" y="990600"/>
              <a:ext cx="4389530" cy="5795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829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5529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Flowchart in the generation of random numbers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28600" y="577334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Generate</a:t>
            </a:r>
            <a:r>
              <a:rPr lang="es-ES" b="1" dirty="0" smtClean="0">
                <a:solidFill>
                  <a:srgbClr val="FFFFFF"/>
                </a:solidFill>
              </a:rPr>
              <a:t> a </a:t>
            </a:r>
            <a:r>
              <a:rPr lang="es-ES" b="1" dirty="0" err="1" smtClean="0">
                <a:solidFill>
                  <a:srgbClr val="FFFFFF"/>
                </a:solidFill>
              </a:rPr>
              <a:t>random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number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distribution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uniformly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between</a:t>
            </a:r>
            <a:r>
              <a:rPr lang="es-ES" b="1" dirty="0" smtClean="0">
                <a:solidFill>
                  <a:srgbClr val="FFFFFF"/>
                </a:solidFill>
              </a:rPr>
              <a:t> [0 and 1]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28600" y="1219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From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this</a:t>
            </a:r>
            <a:r>
              <a:rPr lang="es-ES" b="1" dirty="0" smtClean="0">
                <a:solidFill>
                  <a:srgbClr val="FFFFFF"/>
                </a:solidFill>
              </a:rPr>
              <a:t>, </a:t>
            </a:r>
            <a:r>
              <a:rPr lang="es-ES" b="1" dirty="0" err="1" smtClean="0">
                <a:solidFill>
                  <a:srgbClr val="FFFFFF"/>
                </a:solidFill>
              </a:rPr>
              <a:t>generate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random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numers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following</a:t>
            </a:r>
            <a:r>
              <a:rPr lang="es-ES" b="1" dirty="0" smtClean="0">
                <a:solidFill>
                  <a:srgbClr val="FFFFFF"/>
                </a:solidFill>
              </a:rPr>
              <a:t> a normal (</a:t>
            </a:r>
            <a:r>
              <a:rPr lang="es-ES" b="1" dirty="0" err="1" smtClean="0">
                <a:solidFill>
                  <a:srgbClr val="FFFFFF"/>
                </a:solidFill>
              </a:rPr>
              <a:t>Gaussian</a:t>
            </a:r>
            <a:r>
              <a:rPr lang="es-ES" b="1" dirty="0" smtClean="0">
                <a:solidFill>
                  <a:srgbClr val="FFFFFF"/>
                </a:solidFill>
              </a:rPr>
              <a:t>) </a:t>
            </a:r>
            <a:r>
              <a:rPr lang="es-ES" b="1" dirty="0" err="1" smtClean="0">
                <a:solidFill>
                  <a:srgbClr val="FFFFFF"/>
                </a:solidFill>
              </a:rPr>
              <a:t>distribution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with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zero</a:t>
            </a:r>
            <a:r>
              <a:rPr lang="es-ES" b="1" dirty="0" smtClean="0">
                <a:solidFill>
                  <a:srgbClr val="FFFFFF"/>
                </a:solidFill>
              </a:rPr>
              <a:t> mean and </a:t>
            </a:r>
            <a:r>
              <a:rPr lang="es-ES" b="1" dirty="0" err="1" smtClean="0">
                <a:solidFill>
                  <a:srgbClr val="FFFFFF"/>
                </a:solidFill>
              </a:rPr>
              <a:t>unit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variance</a:t>
            </a:r>
            <a:endParaRPr lang="es-ES" b="1" dirty="0">
              <a:solidFill>
                <a:srgbClr val="FFFFFF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0" y="2743200"/>
            <a:ext cx="9144000" cy="646331"/>
            <a:chOff x="0" y="2971800"/>
            <a:chExt cx="9144000" cy="646331"/>
          </a:xfrm>
        </p:grpSpPr>
        <p:sp>
          <p:nvSpPr>
            <p:cNvPr id="6" name="CuadroTexto 5"/>
            <p:cNvSpPr txBox="1"/>
            <p:nvPr/>
          </p:nvSpPr>
          <p:spPr>
            <a:xfrm>
              <a:off x="0" y="297180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FFFFFF"/>
                  </a:solidFill>
                </a:rPr>
                <a:t>A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random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number</a:t>
              </a:r>
              <a:r>
                <a:rPr lang="es-ES" b="1" dirty="0" smtClean="0">
                  <a:solidFill>
                    <a:srgbClr val="FFFFFF"/>
                  </a:solidFill>
                </a:rPr>
                <a:t>       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generated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from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distribution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related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to</a:t>
              </a:r>
              <a:r>
                <a:rPr lang="es-ES" b="1" dirty="0" smtClean="0">
                  <a:solidFill>
                    <a:srgbClr val="FFFFFF"/>
                  </a:solidFill>
                </a:rPr>
                <a:t> a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number</a:t>
              </a:r>
              <a:r>
                <a:rPr lang="es-ES" b="1" dirty="0" smtClean="0">
                  <a:solidFill>
                    <a:srgbClr val="FFFFFF"/>
                  </a:solidFill>
                </a:rPr>
                <a:t>     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generated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from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normal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distribution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with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zero</a:t>
              </a:r>
              <a:r>
                <a:rPr lang="es-ES" b="1" dirty="0" smtClean="0">
                  <a:solidFill>
                    <a:srgbClr val="FFFFFF"/>
                  </a:solidFill>
                </a:rPr>
                <a:t> mean and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unit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variance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by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5200" y="2971800"/>
              <a:ext cx="288000" cy="360000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39200" y="2971800"/>
              <a:ext cx="270000" cy="360000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687002"/>
            <a:ext cx="2297250" cy="50399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52500" y="443126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Maxwell-</a:t>
            </a:r>
            <a:r>
              <a:rPr lang="es-ES" b="1" dirty="0" err="1" smtClean="0">
                <a:solidFill>
                  <a:srgbClr val="FFFFFF"/>
                </a:solidFill>
              </a:rPr>
              <a:t>Boltzmann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distribution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is</a:t>
            </a:r>
            <a:r>
              <a:rPr lang="es-ES" b="1" dirty="0" smtClean="0">
                <a:solidFill>
                  <a:srgbClr val="FFFFFF"/>
                </a:solidFill>
              </a:rPr>
              <a:t> a normal </a:t>
            </a:r>
            <a:r>
              <a:rPr lang="es-ES" b="1" dirty="0" err="1" smtClean="0">
                <a:solidFill>
                  <a:srgbClr val="FFFFFF"/>
                </a:solidFill>
              </a:rPr>
              <a:t>distribution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with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endParaRPr lang="es-ES" b="1" dirty="0">
              <a:solidFill>
                <a:srgbClr val="FFFFFF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7921" y="5077800"/>
            <a:ext cx="1030558" cy="3600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066800" y="5867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FFFFFF"/>
                </a:solidFill>
              </a:rPr>
              <a:t>If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we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take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mass</a:t>
            </a:r>
            <a:r>
              <a:rPr lang="es-ES" b="1" dirty="0" smtClean="0">
                <a:solidFill>
                  <a:srgbClr val="FFFFFF"/>
                </a:solidFill>
              </a:rPr>
              <a:t> of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atoms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or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molecules</a:t>
            </a:r>
            <a:r>
              <a:rPr lang="es-ES" b="1" dirty="0" smtClean="0">
                <a:solidFill>
                  <a:srgbClr val="FFFFFF"/>
                </a:solidFill>
              </a:rPr>
              <a:t> as </a:t>
            </a:r>
            <a:endParaRPr lang="es-ES" b="1" dirty="0">
              <a:solidFill>
                <a:srgbClr val="FFFFFF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5943600"/>
            <a:ext cx="888477" cy="28799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4265" y="6400800"/>
            <a:ext cx="1605935" cy="4362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8546" y="4879800"/>
            <a:ext cx="2364507" cy="75599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8739" y="1981200"/>
            <a:ext cx="4947861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8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5529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Implementation of the initial velocities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2209800" y="609600"/>
            <a:ext cx="4724400" cy="6119998"/>
            <a:chOff x="2209800" y="609600"/>
            <a:chExt cx="4724400" cy="6119998"/>
          </a:xfrm>
        </p:grpSpPr>
        <p:sp>
          <p:nvSpPr>
            <p:cNvPr id="6" name="Rectángulo 5"/>
            <p:cNvSpPr/>
            <p:nvPr/>
          </p:nvSpPr>
          <p:spPr>
            <a:xfrm>
              <a:off x="2209800" y="609600"/>
              <a:ext cx="47244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" name="Imagen 2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208" y="609600"/>
              <a:ext cx="4702992" cy="6119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384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5529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Units of temperature and velocity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257300" y="958334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temperature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usually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given</a:t>
            </a:r>
            <a:r>
              <a:rPr lang="es-ES" b="1" dirty="0" smtClean="0">
                <a:solidFill>
                  <a:srgbClr val="FFFFFF"/>
                </a:solidFill>
              </a:rPr>
              <a:t> in </a:t>
            </a:r>
            <a:r>
              <a:rPr lang="es-ES" b="1" dirty="0" err="1" smtClean="0">
                <a:solidFill>
                  <a:srgbClr val="FFFFFF"/>
                </a:solidFill>
              </a:rPr>
              <a:t>reduced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units</a:t>
            </a:r>
            <a:endParaRPr lang="es-ES" b="1" dirty="0">
              <a:solidFill>
                <a:srgbClr val="FFFFFF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621200"/>
            <a:ext cx="4472050" cy="720000"/>
          </a:xfrm>
          <a:prstGeom prst="rect">
            <a:avLst/>
          </a:prstGeom>
        </p:spPr>
      </p:pic>
      <p:grpSp>
        <p:nvGrpSpPr>
          <p:cNvPr id="16" name="Agrupar 15"/>
          <p:cNvGrpSpPr/>
          <p:nvPr/>
        </p:nvGrpSpPr>
        <p:grpSpPr>
          <a:xfrm>
            <a:off x="1257300" y="2545201"/>
            <a:ext cx="6629400" cy="395998"/>
            <a:chOff x="1257300" y="2819400"/>
            <a:chExt cx="6629400" cy="395998"/>
          </a:xfrm>
        </p:grpSpPr>
        <p:sp>
          <p:nvSpPr>
            <p:cNvPr id="26" name="CuadroTexto 25"/>
            <p:cNvSpPr txBox="1"/>
            <p:nvPr/>
          </p:nvSpPr>
          <p:spPr>
            <a:xfrm>
              <a:off x="1257300" y="2819400"/>
              <a:ext cx="662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FFFFFF"/>
                  </a:solidFill>
                </a:rPr>
                <a:t>(</a:t>
              </a:r>
              <a:r>
                <a:rPr lang="es-ES" b="1" dirty="0" err="1" smtClean="0">
                  <a:solidFill>
                    <a:srgbClr val="FFFFFF"/>
                  </a:solidFill>
                </a:rPr>
                <a:t>remember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that</a:t>
              </a:r>
              <a:r>
                <a:rPr lang="es-ES" b="1" dirty="0" smtClean="0">
                  <a:solidFill>
                    <a:srgbClr val="FFFFFF"/>
                  </a:solidFill>
                </a:rPr>
                <a:t>      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usually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tabulated</a:t>
              </a:r>
              <a:r>
                <a:rPr lang="es-ES" b="1" dirty="0" smtClean="0">
                  <a:solidFill>
                    <a:srgbClr val="FFFFFF"/>
                  </a:solidFill>
                </a:rPr>
                <a:t> as             , in K)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6600" y="2895600"/>
              <a:ext cx="369229" cy="287999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2200" y="2819400"/>
              <a:ext cx="735911" cy="395998"/>
            </a:xfrm>
            <a:prstGeom prst="rect">
              <a:avLst/>
            </a:prstGeom>
          </p:spPr>
        </p:pic>
      </p:grpSp>
      <p:sp>
        <p:nvSpPr>
          <p:cNvPr id="27" name="CuadroTexto 26"/>
          <p:cNvSpPr txBox="1"/>
          <p:nvPr/>
        </p:nvSpPr>
        <p:spPr>
          <a:xfrm>
            <a:off x="1257300" y="32004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FFFF"/>
                </a:solidFill>
              </a:rPr>
              <a:t>In </a:t>
            </a:r>
            <a:r>
              <a:rPr lang="es-ES" b="1" dirty="0" err="1" smtClean="0">
                <a:solidFill>
                  <a:srgbClr val="FFFFFF"/>
                </a:solidFill>
              </a:rPr>
              <a:t>this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system</a:t>
            </a:r>
            <a:r>
              <a:rPr lang="es-ES" b="1" dirty="0" smtClean="0">
                <a:solidFill>
                  <a:srgbClr val="FFFFFF"/>
                </a:solidFill>
              </a:rPr>
              <a:t> of </a:t>
            </a:r>
            <a:r>
              <a:rPr lang="es-ES" b="1" dirty="0" err="1" smtClean="0">
                <a:solidFill>
                  <a:srgbClr val="FFFFFF"/>
                </a:solidFill>
              </a:rPr>
              <a:t>units</a:t>
            </a:r>
            <a:r>
              <a:rPr lang="es-ES" b="1" dirty="0" smtClean="0">
                <a:solidFill>
                  <a:srgbClr val="FFFFFF"/>
                </a:solidFill>
              </a:rPr>
              <a:t>,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velocities</a:t>
            </a:r>
            <a:r>
              <a:rPr lang="es-ES" b="1" dirty="0" smtClean="0">
                <a:solidFill>
                  <a:srgbClr val="FFFFFF"/>
                </a:solidFill>
              </a:rPr>
              <a:t> are </a:t>
            </a:r>
            <a:r>
              <a:rPr lang="es-ES" b="1" dirty="0" err="1" smtClean="0">
                <a:solidFill>
                  <a:srgbClr val="FFFFFF"/>
                </a:solidFill>
              </a:rPr>
              <a:t>given</a:t>
            </a:r>
            <a:r>
              <a:rPr lang="es-ES" b="1" dirty="0" smtClean="0">
                <a:solidFill>
                  <a:srgbClr val="FFFFFF"/>
                </a:solidFill>
              </a:rPr>
              <a:t> in </a:t>
            </a:r>
            <a:r>
              <a:rPr lang="es-ES" b="1" dirty="0" err="1" smtClean="0">
                <a:solidFill>
                  <a:srgbClr val="FFFFFF"/>
                </a:solidFill>
              </a:rPr>
              <a:t>units</a:t>
            </a:r>
            <a:r>
              <a:rPr lang="es-ES" b="1" dirty="0" smtClean="0">
                <a:solidFill>
                  <a:srgbClr val="FFFFFF"/>
                </a:solidFill>
              </a:rPr>
              <a:t> of </a:t>
            </a:r>
            <a:r>
              <a:rPr lang="es-ES" b="1" dirty="0" err="1" smtClean="0">
                <a:solidFill>
                  <a:srgbClr val="FFFFFF"/>
                </a:solidFill>
              </a:rPr>
              <a:t>square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root</a:t>
            </a:r>
            <a:r>
              <a:rPr lang="es-ES" b="1" dirty="0" smtClean="0">
                <a:solidFill>
                  <a:srgbClr val="FFFFFF"/>
                </a:solidFill>
              </a:rPr>
              <a:t> of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temperature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5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71813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Typical system sizes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828800" y="9906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size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system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limited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:</a:t>
            </a:r>
            <a:endParaRPr lang="es-ES" b="1" dirty="0" smtClean="0">
              <a:solidFill>
                <a:srgbClr val="FFFF00"/>
              </a:solidFill>
            </a:endParaRPr>
          </a:p>
          <a:p>
            <a:r>
              <a:rPr lang="es-ES" b="1" dirty="0">
                <a:solidFill>
                  <a:srgbClr val="FFFF00"/>
                </a:solidFill>
              </a:rPr>
              <a:t>	</a:t>
            </a:r>
            <a:r>
              <a:rPr lang="es-ES" b="1" dirty="0" smtClean="0">
                <a:solidFill>
                  <a:srgbClr val="FFFF00"/>
                </a:solidFill>
              </a:rPr>
              <a:t>- </a:t>
            </a:r>
            <a:r>
              <a:rPr lang="es-ES" b="1" dirty="0" err="1" smtClean="0">
                <a:solidFill>
                  <a:srgbClr val="FFFF00"/>
                </a:solidFill>
              </a:rPr>
              <a:t>available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storage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on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host </a:t>
            </a:r>
            <a:r>
              <a:rPr lang="es-ES" b="1" dirty="0" err="1" smtClean="0">
                <a:solidFill>
                  <a:srgbClr val="FFFF00"/>
                </a:solidFill>
              </a:rPr>
              <a:t>computer</a:t>
            </a:r>
            <a:endParaRPr lang="es-ES" b="1" dirty="0" smtClean="0">
              <a:solidFill>
                <a:srgbClr val="FFFF00"/>
              </a:solidFill>
            </a:endParaRPr>
          </a:p>
          <a:p>
            <a:r>
              <a:rPr lang="es-ES" b="1" dirty="0">
                <a:solidFill>
                  <a:srgbClr val="FFFF00"/>
                </a:solidFill>
              </a:rPr>
              <a:t>	</a:t>
            </a:r>
            <a:r>
              <a:rPr lang="es-ES" b="1" dirty="0" smtClean="0">
                <a:solidFill>
                  <a:srgbClr val="FFFF00"/>
                </a:solidFill>
              </a:rPr>
              <a:t>- </a:t>
            </a:r>
            <a:r>
              <a:rPr lang="es-ES" b="1" dirty="0" err="1" smtClean="0">
                <a:solidFill>
                  <a:srgbClr val="FFFF00"/>
                </a:solidFill>
              </a:rPr>
              <a:t>speed</a:t>
            </a:r>
            <a:r>
              <a:rPr lang="es-ES" b="1" dirty="0" smtClean="0">
                <a:solidFill>
                  <a:srgbClr val="FFFF00"/>
                </a:solidFill>
              </a:rPr>
              <a:t> of </a:t>
            </a:r>
            <a:r>
              <a:rPr lang="es-ES" b="1" dirty="0" err="1" smtClean="0">
                <a:solidFill>
                  <a:srgbClr val="FFFF00"/>
                </a:solidFill>
              </a:rPr>
              <a:t>execution</a:t>
            </a:r>
            <a:r>
              <a:rPr lang="es-ES" b="1" dirty="0" smtClean="0">
                <a:solidFill>
                  <a:srgbClr val="FFFF00"/>
                </a:solidFill>
              </a:rPr>
              <a:t> of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program</a:t>
            </a:r>
            <a:endParaRPr lang="es-ES" b="1" dirty="0">
              <a:solidFill>
                <a:srgbClr val="FFFF00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228600" y="5087034"/>
            <a:ext cx="8686800" cy="646331"/>
            <a:chOff x="381000" y="3657600"/>
            <a:chExt cx="8686800" cy="646331"/>
          </a:xfrm>
        </p:grpSpPr>
        <p:sp>
          <p:nvSpPr>
            <p:cNvPr id="9" name="CuadroTexto 8"/>
            <p:cNvSpPr txBox="1"/>
            <p:nvPr/>
          </p:nvSpPr>
          <p:spPr>
            <a:xfrm>
              <a:off x="381000" y="3657600"/>
              <a:ext cx="868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Special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techniques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may</a:t>
              </a:r>
              <a:r>
                <a:rPr lang="es-ES" b="1" dirty="0" smtClean="0">
                  <a:solidFill>
                    <a:schemeClr val="bg1"/>
                  </a:solidFill>
                </a:rPr>
                <a:t> reduce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dependency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b="1" dirty="0" smtClean="0">
                  <a:solidFill>
                    <a:schemeClr val="bg1"/>
                  </a:solidFill>
                </a:rPr>
                <a:t>            ,</a:t>
              </a:r>
            </a:p>
            <a:p>
              <a:pPr algn="ctr"/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but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force</a:t>
              </a:r>
              <a:r>
                <a:rPr lang="es-ES" b="1" dirty="0" smtClean="0">
                  <a:solidFill>
                    <a:schemeClr val="bg1"/>
                  </a:solidFill>
                </a:rPr>
                <a:t> /</a:t>
              </a:r>
              <a:r>
                <a:rPr lang="es-ES" b="1" dirty="0" err="1" smtClean="0">
                  <a:solidFill>
                    <a:schemeClr val="bg1"/>
                  </a:solidFill>
                </a:rPr>
                <a:t>energy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loop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almost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inevitably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dictates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overall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speed</a:t>
              </a:r>
              <a:r>
                <a:rPr lang="es-ES" b="1" dirty="0" smtClean="0">
                  <a:solidFill>
                    <a:schemeClr val="bg1"/>
                  </a:solidFill>
                </a:rPr>
                <a:t>.  </a:t>
              </a: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5936" y="3733800"/>
              <a:ext cx="576464" cy="252000"/>
            </a:xfrm>
            <a:prstGeom prst="rect">
              <a:avLst/>
            </a:prstGeom>
          </p:spPr>
        </p:pic>
      </p:grpSp>
      <p:grpSp>
        <p:nvGrpSpPr>
          <p:cNvPr id="11" name="Agrupar 10"/>
          <p:cNvGrpSpPr/>
          <p:nvPr/>
        </p:nvGrpSpPr>
        <p:grpSpPr>
          <a:xfrm>
            <a:off x="723900" y="3105834"/>
            <a:ext cx="7696200" cy="646331"/>
            <a:chOff x="723900" y="3105834"/>
            <a:chExt cx="7696200" cy="646331"/>
          </a:xfrm>
        </p:grpSpPr>
        <p:sp>
          <p:nvSpPr>
            <p:cNvPr id="8" name="CuadroTexto 7"/>
            <p:cNvSpPr txBox="1"/>
            <p:nvPr/>
          </p:nvSpPr>
          <p:spPr>
            <a:xfrm>
              <a:off x="723900" y="3105834"/>
              <a:ext cx="769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double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loop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used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evaluate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forces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or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potential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energy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proportional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endParaRPr lang="es-ES" b="1" dirty="0" smtClean="0">
                <a:solidFill>
                  <a:srgbClr val="FFFF00"/>
                </a:solidFill>
              </a:endParaRPr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2600" y="3429000"/>
              <a:ext cx="356580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131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71813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FFFF00"/>
                </a:solidFill>
                <a:cs typeface="Arial" charset="0"/>
              </a:rPr>
              <a:t>Boundary conditions</a:t>
            </a:r>
            <a:endParaRPr lang="en-US" sz="2800" b="1" dirty="0" smtClean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914400"/>
            <a:ext cx="5892800" cy="521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0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1" y="0"/>
            <a:ext cx="7927782" cy="76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7" tIns="45674" rIns="91347" bIns="45674" anchor="ctr"/>
          <a:lstStyle/>
          <a:p>
            <a:pPr defTabSz="914515"/>
            <a:r>
              <a:rPr lang="en-US" sz="2500" b="1">
                <a:solidFill>
                  <a:srgbClr val="FFFF00"/>
                </a:solidFill>
              </a:rPr>
              <a:t>How can we simulate an infinite periodic solid? Periodic (Born-von Karman) boundary conditions</a:t>
            </a:r>
          </a:p>
        </p:txBody>
      </p:sp>
      <p:sp>
        <p:nvSpPr>
          <p:cNvPr id="363523" name="Text Box 3"/>
          <p:cNvSpPr txBox="1">
            <a:spLocks noChangeArrowheads="1"/>
          </p:cNvSpPr>
          <p:nvPr/>
        </p:nvSpPr>
        <p:spPr bwMode="auto">
          <a:xfrm>
            <a:off x="610905" y="936410"/>
            <a:ext cx="7919394" cy="63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34" tIns="41468" rIns="82934" bIns="41468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We should expect that the bulk properties to be unaffected by the presence of its surface.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63524" name="Text Box 4"/>
          <p:cNvSpPr txBox="1">
            <a:spLocks noChangeArrowheads="1"/>
          </p:cNvSpPr>
          <p:nvPr/>
        </p:nvSpPr>
        <p:spPr bwMode="auto">
          <a:xfrm>
            <a:off x="946414" y="1584694"/>
            <a:ext cx="7248377" cy="63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3" tIns="41471" rIns="82943" bIns="414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A natural choice to emphasize the inconsequence of the surface by disposing of it altogether</a:t>
            </a:r>
          </a:p>
        </p:txBody>
      </p:sp>
      <p:grpSp>
        <p:nvGrpSpPr>
          <p:cNvPr id="363525" name="Group 5"/>
          <p:cNvGrpSpPr>
            <a:grpSpLocks/>
          </p:cNvGrpSpPr>
          <p:nvPr/>
        </p:nvGrpSpPr>
        <p:grpSpPr bwMode="auto">
          <a:xfrm>
            <a:off x="-29358" y="2163947"/>
            <a:ext cx="4369997" cy="4691052"/>
            <a:chOff x="391" y="1444"/>
            <a:chExt cx="3126" cy="3126"/>
          </a:xfrm>
        </p:grpSpPr>
        <p:pic>
          <p:nvPicPr>
            <p:cNvPr id="363526" name="Picture 6" descr="eqn51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88" y="4227"/>
              <a:ext cx="507" cy="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3527" name="Group 7"/>
            <p:cNvGrpSpPr>
              <a:grpSpLocks/>
            </p:cNvGrpSpPr>
            <p:nvPr/>
          </p:nvGrpSpPr>
          <p:grpSpPr bwMode="auto">
            <a:xfrm>
              <a:off x="947" y="1999"/>
              <a:ext cx="2016" cy="2016"/>
              <a:chOff x="3654" y="2285"/>
              <a:chExt cx="2016" cy="2016"/>
            </a:xfrm>
          </p:grpSpPr>
          <p:sp>
            <p:nvSpPr>
              <p:cNvPr id="363528" name="Line 8"/>
              <p:cNvSpPr>
                <a:spLocks noChangeShapeType="1"/>
              </p:cNvSpPr>
              <p:nvPr/>
            </p:nvSpPr>
            <p:spPr bwMode="auto">
              <a:xfrm>
                <a:off x="3944" y="2285"/>
                <a:ext cx="2" cy="201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29" name="Line 9"/>
              <p:cNvSpPr>
                <a:spLocks noChangeShapeType="1"/>
              </p:cNvSpPr>
              <p:nvPr/>
            </p:nvSpPr>
            <p:spPr bwMode="auto">
              <a:xfrm>
                <a:off x="4232" y="2285"/>
                <a:ext cx="2" cy="201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30" name="Line 10"/>
              <p:cNvSpPr>
                <a:spLocks noChangeShapeType="1"/>
              </p:cNvSpPr>
              <p:nvPr/>
            </p:nvSpPr>
            <p:spPr bwMode="auto">
              <a:xfrm>
                <a:off x="5384" y="2285"/>
                <a:ext cx="2" cy="201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31" name="Line 11"/>
              <p:cNvSpPr>
                <a:spLocks noChangeShapeType="1"/>
              </p:cNvSpPr>
              <p:nvPr/>
            </p:nvSpPr>
            <p:spPr bwMode="auto">
              <a:xfrm>
                <a:off x="5096" y="2285"/>
                <a:ext cx="2" cy="201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32" name="Line 12"/>
              <p:cNvSpPr>
                <a:spLocks noChangeShapeType="1"/>
              </p:cNvSpPr>
              <p:nvPr/>
            </p:nvSpPr>
            <p:spPr bwMode="auto">
              <a:xfrm>
                <a:off x="4520" y="2285"/>
                <a:ext cx="2" cy="201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33" name="Line 13"/>
              <p:cNvSpPr>
                <a:spLocks noChangeShapeType="1"/>
              </p:cNvSpPr>
              <p:nvPr/>
            </p:nvSpPr>
            <p:spPr bwMode="auto">
              <a:xfrm>
                <a:off x="4808" y="2285"/>
                <a:ext cx="2" cy="201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34" name="Line 14"/>
              <p:cNvSpPr>
                <a:spLocks noChangeShapeType="1"/>
              </p:cNvSpPr>
              <p:nvPr/>
            </p:nvSpPr>
            <p:spPr bwMode="auto">
              <a:xfrm rot="5400000">
                <a:off x="4662" y="1565"/>
                <a:ext cx="0" cy="201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35" name="Line 15"/>
              <p:cNvSpPr>
                <a:spLocks noChangeShapeType="1"/>
              </p:cNvSpPr>
              <p:nvPr/>
            </p:nvSpPr>
            <p:spPr bwMode="auto">
              <a:xfrm rot="5400000">
                <a:off x="4662" y="3005"/>
                <a:ext cx="0" cy="201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36" name="Line 16"/>
              <p:cNvSpPr>
                <a:spLocks noChangeShapeType="1"/>
              </p:cNvSpPr>
              <p:nvPr/>
            </p:nvSpPr>
            <p:spPr bwMode="auto">
              <a:xfrm rot="5400000">
                <a:off x="4662" y="2717"/>
                <a:ext cx="0" cy="201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37" name="Line 17"/>
              <p:cNvSpPr>
                <a:spLocks noChangeShapeType="1"/>
              </p:cNvSpPr>
              <p:nvPr/>
            </p:nvSpPr>
            <p:spPr bwMode="auto">
              <a:xfrm rot="5400000">
                <a:off x="4662" y="1853"/>
                <a:ext cx="0" cy="201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38" name="Line 18"/>
              <p:cNvSpPr>
                <a:spLocks noChangeShapeType="1"/>
              </p:cNvSpPr>
              <p:nvPr/>
            </p:nvSpPr>
            <p:spPr bwMode="auto">
              <a:xfrm rot="5400000">
                <a:off x="4662" y="2429"/>
                <a:ext cx="0" cy="201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39" name="Line 19"/>
              <p:cNvSpPr>
                <a:spLocks noChangeShapeType="1"/>
              </p:cNvSpPr>
              <p:nvPr/>
            </p:nvSpPr>
            <p:spPr bwMode="auto">
              <a:xfrm rot="5400000">
                <a:off x="4662" y="2141"/>
                <a:ext cx="0" cy="201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363540" name="Picture 20" descr="eqn51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" y="2197"/>
              <a:ext cx="507" cy="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541" name="Picture 21" descr="eqn51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" y="3349"/>
              <a:ext cx="507" cy="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542" name="Picture 22" descr="eqn51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" y="2485"/>
              <a:ext cx="507" cy="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543" name="Picture 23" descr="eqn51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" y="3637"/>
              <a:ext cx="507" cy="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544" name="Picture 24" descr="eqn51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" y="2773"/>
              <a:ext cx="507" cy="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545" name="Picture 25" descr="eqn51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" y="3061"/>
              <a:ext cx="507" cy="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546" name="Picture 26" descr="eqn51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3637"/>
              <a:ext cx="507" cy="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547" name="Picture 27" descr="eqn51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2197"/>
              <a:ext cx="507" cy="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548" name="Picture 28" descr="eqn51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2485"/>
              <a:ext cx="507" cy="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549" name="Picture 29" descr="eqn51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2773"/>
              <a:ext cx="507" cy="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550" name="Picture 30" descr="eqn51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3061"/>
              <a:ext cx="507" cy="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551" name="Picture 31" descr="eqn51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3349"/>
              <a:ext cx="507" cy="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552" name="Picture 32" descr="eqn51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420" y="1608"/>
              <a:ext cx="507" cy="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553" name="Picture 33" descr="eqn51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32" y="1608"/>
              <a:ext cx="507" cy="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554" name="Picture 34" descr="eqn51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56" y="1608"/>
              <a:ext cx="507" cy="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555" name="Picture 35" descr="eqn51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44" y="1608"/>
              <a:ext cx="507" cy="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556" name="Picture 36" descr="eqn51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68" y="1608"/>
              <a:ext cx="507" cy="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557" name="Picture 37" descr="eqn51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80" y="1608"/>
              <a:ext cx="507" cy="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558" name="Picture 38" descr="eqn51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80" y="4227"/>
              <a:ext cx="507" cy="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559" name="Picture 39" descr="eqn51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420" y="4227"/>
              <a:ext cx="507" cy="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560" name="Picture 40" descr="eqn51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32" y="4227"/>
              <a:ext cx="507" cy="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561" name="Picture 41" descr="eqn51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56" y="4227"/>
              <a:ext cx="507" cy="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562" name="Picture 42" descr="eqn51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44" y="4227"/>
              <a:ext cx="507" cy="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3563" name="Rectangle 43"/>
          <p:cNvSpPr>
            <a:spLocks noChangeArrowheads="1"/>
          </p:cNvSpPr>
          <p:nvPr/>
        </p:nvSpPr>
        <p:spPr bwMode="auto">
          <a:xfrm>
            <a:off x="1149116" y="3429001"/>
            <a:ext cx="2013050" cy="2160945"/>
          </a:xfrm>
          <a:prstGeom prst="rect">
            <a:avLst/>
          </a:prstGeom>
          <a:solidFill>
            <a:schemeClr val="accent1">
              <a:alpha val="50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 anchor="ctr"/>
          <a:lstStyle/>
          <a:p>
            <a:endParaRPr lang="es-ES"/>
          </a:p>
        </p:txBody>
      </p:sp>
      <p:grpSp>
        <p:nvGrpSpPr>
          <p:cNvPr id="363564" name="Group 44"/>
          <p:cNvGrpSpPr>
            <a:grpSpLocks/>
          </p:cNvGrpSpPr>
          <p:nvPr/>
        </p:nvGrpSpPr>
        <p:grpSpPr bwMode="auto">
          <a:xfrm>
            <a:off x="5373726" y="2780717"/>
            <a:ext cx="2956667" cy="3457512"/>
            <a:chOff x="3846" y="1709"/>
            <a:chExt cx="2114" cy="2304"/>
          </a:xfrm>
        </p:grpSpPr>
        <p:grpSp>
          <p:nvGrpSpPr>
            <p:cNvPr id="363565" name="Group 45"/>
            <p:cNvGrpSpPr>
              <a:grpSpLocks/>
            </p:cNvGrpSpPr>
            <p:nvPr/>
          </p:nvGrpSpPr>
          <p:grpSpPr bwMode="auto">
            <a:xfrm>
              <a:off x="4278" y="2141"/>
              <a:ext cx="1441" cy="1440"/>
              <a:chOff x="4278" y="2141"/>
              <a:chExt cx="1441" cy="1440"/>
            </a:xfrm>
          </p:grpSpPr>
          <p:sp>
            <p:nvSpPr>
              <p:cNvPr id="363566" name="Line 46"/>
              <p:cNvSpPr>
                <a:spLocks noChangeShapeType="1"/>
              </p:cNvSpPr>
              <p:nvPr/>
            </p:nvSpPr>
            <p:spPr bwMode="auto">
              <a:xfrm>
                <a:off x="4278" y="2141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67" name="Line 47"/>
              <p:cNvSpPr>
                <a:spLocks noChangeShapeType="1"/>
              </p:cNvSpPr>
              <p:nvPr/>
            </p:nvSpPr>
            <p:spPr bwMode="auto">
              <a:xfrm>
                <a:off x="4566" y="2141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68" name="Line 48"/>
              <p:cNvSpPr>
                <a:spLocks noChangeShapeType="1"/>
              </p:cNvSpPr>
              <p:nvPr/>
            </p:nvSpPr>
            <p:spPr bwMode="auto">
              <a:xfrm>
                <a:off x="5718" y="2141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69" name="Line 49"/>
              <p:cNvSpPr>
                <a:spLocks noChangeShapeType="1"/>
              </p:cNvSpPr>
              <p:nvPr/>
            </p:nvSpPr>
            <p:spPr bwMode="auto">
              <a:xfrm>
                <a:off x="5430" y="2141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70" name="Line 50"/>
              <p:cNvSpPr>
                <a:spLocks noChangeShapeType="1"/>
              </p:cNvSpPr>
              <p:nvPr/>
            </p:nvSpPr>
            <p:spPr bwMode="auto">
              <a:xfrm>
                <a:off x="4854" y="2141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71" name="Line 51"/>
              <p:cNvSpPr>
                <a:spLocks noChangeShapeType="1"/>
              </p:cNvSpPr>
              <p:nvPr/>
            </p:nvSpPr>
            <p:spPr bwMode="auto">
              <a:xfrm>
                <a:off x="5142" y="2141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72" name="Line 52"/>
              <p:cNvSpPr>
                <a:spLocks noChangeShapeType="1"/>
              </p:cNvSpPr>
              <p:nvPr/>
            </p:nvSpPr>
            <p:spPr bwMode="auto">
              <a:xfrm rot="5400000">
                <a:off x="4998" y="1421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73" name="Line 53"/>
              <p:cNvSpPr>
                <a:spLocks noChangeShapeType="1"/>
              </p:cNvSpPr>
              <p:nvPr/>
            </p:nvSpPr>
            <p:spPr bwMode="auto">
              <a:xfrm rot="5400000">
                <a:off x="4998" y="2861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74" name="Line 54"/>
              <p:cNvSpPr>
                <a:spLocks noChangeShapeType="1"/>
              </p:cNvSpPr>
              <p:nvPr/>
            </p:nvSpPr>
            <p:spPr bwMode="auto">
              <a:xfrm rot="5400000">
                <a:off x="4998" y="2573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75" name="Line 55"/>
              <p:cNvSpPr>
                <a:spLocks noChangeShapeType="1"/>
              </p:cNvSpPr>
              <p:nvPr/>
            </p:nvSpPr>
            <p:spPr bwMode="auto">
              <a:xfrm rot="5400000">
                <a:off x="4998" y="1709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76" name="Line 56"/>
              <p:cNvSpPr>
                <a:spLocks noChangeShapeType="1"/>
              </p:cNvSpPr>
              <p:nvPr/>
            </p:nvSpPr>
            <p:spPr bwMode="auto">
              <a:xfrm rot="5400000">
                <a:off x="4998" y="2285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77" name="Line 57"/>
              <p:cNvSpPr>
                <a:spLocks noChangeShapeType="1"/>
              </p:cNvSpPr>
              <p:nvPr/>
            </p:nvSpPr>
            <p:spPr bwMode="auto">
              <a:xfrm rot="5400000">
                <a:off x="4998" y="1997"/>
                <a:ext cx="0" cy="14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78" name="Rectangle 58"/>
              <p:cNvSpPr>
                <a:spLocks noChangeArrowheads="1"/>
              </p:cNvSpPr>
              <p:nvPr/>
            </p:nvSpPr>
            <p:spPr bwMode="auto">
              <a:xfrm>
                <a:off x="4279" y="2141"/>
                <a:ext cx="1440" cy="1440"/>
              </a:xfrm>
              <a:prstGeom prst="rect">
                <a:avLst/>
              </a:prstGeom>
              <a:solidFill>
                <a:schemeClr val="accent1">
                  <a:alpha val="50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363579" name="Group 59"/>
            <p:cNvGrpSpPr>
              <a:grpSpLocks/>
            </p:cNvGrpSpPr>
            <p:nvPr/>
          </p:nvGrpSpPr>
          <p:grpSpPr bwMode="auto">
            <a:xfrm>
              <a:off x="3846" y="1709"/>
              <a:ext cx="1152" cy="2304"/>
              <a:chOff x="3846" y="1709"/>
              <a:chExt cx="1152" cy="2304"/>
            </a:xfrm>
          </p:grpSpPr>
          <p:sp>
            <p:nvSpPr>
              <p:cNvPr id="363580" name="Line 60"/>
              <p:cNvSpPr>
                <a:spLocks noChangeShapeType="1"/>
              </p:cNvSpPr>
              <p:nvPr/>
            </p:nvSpPr>
            <p:spPr bwMode="auto">
              <a:xfrm>
                <a:off x="4998" y="3581"/>
                <a:ext cx="0" cy="432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81" name="Line 61"/>
              <p:cNvSpPr>
                <a:spLocks noChangeShapeType="1"/>
              </p:cNvSpPr>
              <p:nvPr/>
            </p:nvSpPr>
            <p:spPr bwMode="auto">
              <a:xfrm>
                <a:off x="4998" y="1709"/>
                <a:ext cx="0" cy="432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82" name="Line 62"/>
              <p:cNvSpPr>
                <a:spLocks noChangeShapeType="1"/>
              </p:cNvSpPr>
              <p:nvPr/>
            </p:nvSpPr>
            <p:spPr bwMode="auto">
              <a:xfrm rot="5400000">
                <a:off x="4422" y="1133"/>
                <a:ext cx="0" cy="1152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83" name="Line 63"/>
              <p:cNvSpPr>
                <a:spLocks noChangeShapeType="1"/>
              </p:cNvSpPr>
              <p:nvPr/>
            </p:nvSpPr>
            <p:spPr bwMode="auto">
              <a:xfrm rot="5400000">
                <a:off x="4422" y="3437"/>
                <a:ext cx="0" cy="1152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84" name="Line 64"/>
              <p:cNvSpPr>
                <a:spLocks noChangeShapeType="1"/>
              </p:cNvSpPr>
              <p:nvPr/>
            </p:nvSpPr>
            <p:spPr bwMode="auto">
              <a:xfrm>
                <a:off x="3846" y="1709"/>
                <a:ext cx="0" cy="2304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63585" name="Group 65"/>
            <p:cNvGrpSpPr>
              <a:grpSpLocks/>
            </p:cNvGrpSpPr>
            <p:nvPr/>
          </p:nvGrpSpPr>
          <p:grpSpPr bwMode="auto">
            <a:xfrm>
              <a:off x="4038" y="1949"/>
              <a:ext cx="1922" cy="912"/>
              <a:chOff x="4038" y="1949"/>
              <a:chExt cx="1922" cy="912"/>
            </a:xfrm>
          </p:grpSpPr>
          <p:sp>
            <p:nvSpPr>
              <p:cNvPr id="363586" name="Line 66"/>
              <p:cNvSpPr>
                <a:spLocks noChangeShapeType="1"/>
              </p:cNvSpPr>
              <p:nvPr/>
            </p:nvSpPr>
            <p:spPr bwMode="auto">
              <a:xfrm flipH="1">
                <a:off x="4038" y="2861"/>
                <a:ext cx="241" cy="0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87" name="Line 67"/>
              <p:cNvSpPr>
                <a:spLocks noChangeShapeType="1"/>
              </p:cNvSpPr>
              <p:nvPr/>
            </p:nvSpPr>
            <p:spPr bwMode="auto">
              <a:xfrm flipH="1">
                <a:off x="5719" y="2861"/>
                <a:ext cx="241" cy="0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88" name="Line 68"/>
              <p:cNvSpPr>
                <a:spLocks noChangeShapeType="1"/>
              </p:cNvSpPr>
              <p:nvPr/>
            </p:nvSpPr>
            <p:spPr bwMode="auto">
              <a:xfrm rot="5400000" flipH="1">
                <a:off x="5503" y="2404"/>
                <a:ext cx="912" cy="1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89" name="Line 69"/>
              <p:cNvSpPr>
                <a:spLocks noChangeShapeType="1"/>
              </p:cNvSpPr>
              <p:nvPr/>
            </p:nvSpPr>
            <p:spPr bwMode="auto">
              <a:xfrm rot="5400000" flipH="1">
                <a:off x="3583" y="2404"/>
                <a:ext cx="912" cy="1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590" name="Line 70"/>
              <p:cNvSpPr>
                <a:spLocks noChangeShapeType="1"/>
              </p:cNvSpPr>
              <p:nvPr/>
            </p:nvSpPr>
            <p:spPr bwMode="auto">
              <a:xfrm rot="5400000" flipH="1">
                <a:off x="4999" y="988"/>
                <a:ext cx="0" cy="1921"/>
              </a:xfrm>
              <a:prstGeom prst="line">
                <a:avLst/>
              </a:prstGeom>
              <a:noFill/>
              <a:ln w="3175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363591" name="Text Box 71"/>
          <p:cNvSpPr txBox="1">
            <a:spLocks noChangeArrowheads="1"/>
          </p:cNvSpPr>
          <p:nvPr/>
        </p:nvSpPr>
        <p:spPr bwMode="auto">
          <a:xfrm>
            <a:off x="4739055" y="1989870"/>
            <a:ext cx="4494414" cy="80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3" tIns="41471" rIns="82943" bIns="414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Supercell +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Born-von Karman boundary conditions</a:t>
            </a:r>
          </a:p>
        </p:txBody>
      </p:sp>
    </p:spTree>
    <p:extLst>
      <p:ext uri="{BB962C8B-B14F-4D97-AF65-F5344CB8AC3E}">
        <p14:creationId xmlns:p14="http://schemas.microsoft.com/office/powerpoint/2010/main" val="3020863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4" grpId="0"/>
      <p:bldP spid="363563" grpId="0" animBg="1"/>
      <p:bldP spid="3635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The initial configuration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62000" y="838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In molecular </a:t>
            </a:r>
            <a:r>
              <a:rPr lang="es-ES" b="1" dirty="0" err="1" smtClean="0">
                <a:solidFill>
                  <a:schemeClr val="bg1"/>
                </a:solidFill>
              </a:rPr>
              <a:t>dynamic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simulations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necessary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design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err="1" smtClean="0">
                <a:solidFill>
                  <a:srgbClr val="FFFF00"/>
                </a:solidFill>
              </a:rPr>
              <a:t>starting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configuration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first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simulation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52600" y="21336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b="1" dirty="0" err="1" smtClean="0">
                <a:solidFill>
                  <a:srgbClr val="FFFF00"/>
                </a:solidFill>
              </a:rPr>
              <a:t>Initial</a:t>
            </a:r>
            <a:r>
              <a:rPr lang="es-ES" b="1" dirty="0" smtClean="0">
                <a:solidFill>
                  <a:srgbClr val="FFFF00"/>
                </a:solidFill>
              </a:rPr>
              <a:t> molecular positions and </a:t>
            </a:r>
            <a:r>
              <a:rPr lang="es-ES" b="1" dirty="0" err="1" smtClean="0">
                <a:solidFill>
                  <a:srgbClr val="FFFF00"/>
                </a:solidFill>
              </a:rPr>
              <a:t>orientations</a:t>
            </a:r>
            <a:endParaRPr lang="es-ES" b="1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b="1" dirty="0" err="1" smtClean="0">
                <a:solidFill>
                  <a:srgbClr val="FFFF00"/>
                </a:solidFill>
              </a:rPr>
              <a:t>Initial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velocities</a:t>
            </a:r>
            <a:r>
              <a:rPr lang="es-ES" b="1" dirty="0" smtClean="0">
                <a:solidFill>
                  <a:srgbClr val="FFFF00"/>
                </a:solidFill>
              </a:rPr>
              <a:t> and angular </a:t>
            </a:r>
            <a:r>
              <a:rPr lang="es-ES" b="1" dirty="0" err="1" smtClean="0">
                <a:solidFill>
                  <a:srgbClr val="FFFF00"/>
                </a:solidFill>
              </a:rPr>
              <a:t>velocities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71500" y="3468469"/>
            <a:ext cx="803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For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first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run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it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important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choose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err="1" smtClean="0">
                <a:solidFill>
                  <a:schemeClr val="bg1"/>
                </a:solidFill>
              </a:rPr>
              <a:t>configuration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that</a:t>
            </a:r>
            <a:r>
              <a:rPr lang="es-ES" b="1" dirty="0" smtClean="0">
                <a:solidFill>
                  <a:schemeClr val="bg1"/>
                </a:solidFill>
              </a:rPr>
              <a:t> can relax </a:t>
            </a:r>
            <a:r>
              <a:rPr lang="es-ES" b="1" dirty="0" err="1" smtClean="0">
                <a:solidFill>
                  <a:schemeClr val="bg1"/>
                </a:solidFill>
              </a:rPr>
              <a:t>quickly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structure</a:t>
            </a:r>
            <a:r>
              <a:rPr lang="es-ES" b="1" dirty="0" smtClean="0">
                <a:solidFill>
                  <a:schemeClr val="bg1"/>
                </a:solidFill>
              </a:rPr>
              <a:t> and </a:t>
            </a:r>
            <a:r>
              <a:rPr lang="es-ES" b="1" dirty="0" err="1" smtClean="0">
                <a:solidFill>
                  <a:schemeClr val="bg1"/>
                </a:solidFill>
              </a:rPr>
              <a:t>velocity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distribution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appropriate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fluid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52450" y="4840069"/>
            <a:ext cx="803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CCFF"/>
                </a:solidFill>
              </a:rPr>
              <a:t>This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period</a:t>
            </a:r>
            <a:r>
              <a:rPr lang="es-ES" b="1" dirty="0" smtClean="0">
                <a:solidFill>
                  <a:srgbClr val="00CCFF"/>
                </a:solidFill>
              </a:rPr>
              <a:t> of </a:t>
            </a:r>
            <a:r>
              <a:rPr lang="es-ES" b="1" dirty="0" err="1" smtClean="0">
                <a:solidFill>
                  <a:srgbClr val="00CCFF"/>
                </a:solidFill>
              </a:rPr>
              <a:t>equilibration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must</a:t>
            </a:r>
            <a:r>
              <a:rPr lang="es-ES" b="1" dirty="0" smtClean="0">
                <a:solidFill>
                  <a:srgbClr val="00CCFF"/>
                </a:solidFill>
              </a:rPr>
              <a:t> be </a:t>
            </a:r>
            <a:r>
              <a:rPr lang="es-ES" b="1" dirty="0" err="1" smtClean="0">
                <a:solidFill>
                  <a:srgbClr val="00CCFF"/>
                </a:solidFill>
              </a:rPr>
              <a:t>monitored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carefully</a:t>
            </a:r>
            <a:r>
              <a:rPr lang="es-ES" b="1" dirty="0" smtClean="0">
                <a:solidFill>
                  <a:srgbClr val="00CCFF"/>
                </a:solidFill>
              </a:rPr>
              <a:t>, </a:t>
            </a:r>
            <a:r>
              <a:rPr lang="es-ES" b="1" dirty="0" err="1" smtClean="0">
                <a:solidFill>
                  <a:srgbClr val="00CCFF"/>
                </a:solidFill>
              </a:rPr>
              <a:t>since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the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disapperance</a:t>
            </a:r>
            <a:r>
              <a:rPr lang="es-ES" b="1" dirty="0" smtClean="0">
                <a:solidFill>
                  <a:srgbClr val="00CCFF"/>
                </a:solidFill>
              </a:rPr>
              <a:t> of </a:t>
            </a:r>
            <a:r>
              <a:rPr lang="es-ES" b="1" dirty="0" err="1" smtClean="0">
                <a:solidFill>
                  <a:srgbClr val="00CCFF"/>
                </a:solidFill>
              </a:rPr>
              <a:t>the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initial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structure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might</a:t>
            </a:r>
            <a:r>
              <a:rPr lang="es-ES" b="1" dirty="0" smtClean="0">
                <a:solidFill>
                  <a:srgbClr val="00CCFF"/>
                </a:solidFill>
              </a:rPr>
              <a:t> be quite </a:t>
            </a:r>
            <a:r>
              <a:rPr lang="es-ES" b="1" dirty="0" err="1" smtClean="0">
                <a:solidFill>
                  <a:srgbClr val="00CCFF"/>
                </a:solidFill>
              </a:rPr>
              <a:t>slow</a:t>
            </a:r>
            <a:endParaRPr lang="es-ES" b="1" dirty="0">
              <a:solidFill>
                <a:srgbClr val="00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9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9339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Periodic (Born-von Karman) boundary conditions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33400" y="762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box </a:t>
            </a:r>
            <a:r>
              <a:rPr lang="es-ES" b="1" dirty="0" err="1" smtClean="0">
                <a:solidFill>
                  <a:srgbClr val="FFFF00"/>
                </a:solidFill>
              </a:rPr>
              <a:t>is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replicated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throughout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space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to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form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an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infinite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lattice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572000" y="16764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In </a:t>
            </a:r>
            <a:r>
              <a:rPr lang="es-ES" sz="1600" b="1" dirty="0" err="1" smtClean="0">
                <a:solidFill>
                  <a:schemeClr val="bg1"/>
                </a:solidFill>
              </a:rPr>
              <a:t>the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course</a:t>
            </a:r>
            <a:r>
              <a:rPr lang="es-ES" sz="1600" b="1" dirty="0" smtClean="0">
                <a:solidFill>
                  <a:schemeClr val="bg1"/>
                </a:solidFill>
              </a:rPr>
              <a:t> of </a:t>
            </a:r>
            <a:r>
              <a:rPr lang="es-ES" sz="1600" b="1" dirty="0" err="1" smtClean="0">
                <a:solidFill>
                  <a:schemeClr val="bg1"/>
                </a:solidFill>
              </a:rPr>
              <a:t>the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simulation</a:t>
            </a:r>
            <a:r>
              <a:rPr lang="es-ES" sz="1600" b="1" dirty="0" smtClean="0">
                <a:solidFill>
                  <a:schemeClr val="bg1"/>
                </a:solidFill>
              </a:rPr>
              <a:t>, as a </a:t>
            </a:r>
            <a:r>
              <a:rPr lang="es-ES" sz="1600" b="1" dirty="0" err="1" smtClean="0">
                <a:solidFill>
                  <a:schemeClr val="bg1"/>
                </a:solidFill>
              </a:rPr>
              <a:t>molecule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moves</a:t>
            </a:r>
            <a:r>
              <a:rPr lang="es-ES" sz="1600" b="1" dirty="0" smtClean="0">
                <a:solidFill>
                  <a:schemeClr val="bg1"/>
                </a:solidFill>
              </a:rPr>
              <a:t> in </a:t>
            </a:r>
            <a:r>
              <a:rPr lang="es-ES" sz="1600" b="1" dirty="0" err="1" smtClean="0">
                <a:solidFill>
                  <a:schemeClr val="bg1"/>
                </a:solidFill>
              </a:rPr>
              <a:t>the</a:t>
            </a:r>
            <a:r>
              <a:rPr lang="es-ES" sz="1600" b="1" dirty="0" smtClean="0">
                <a:solidFill>
                  <a:schemeClr val="bg1"/>
                </a:solidFill>
              </a:rPr>
              <a:t> original box, </a:t>
            </a:r>
            <a:r>
              <a:rPr lang="es-ES" sz="1600" b="1" dirty="0" err="1" smtClean="0">
                <a:solidFill>
                  <a:schemeClr val="bg1"/>
                </a:solidFill>
              </a:rPr>
              <a:t>its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periodic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image</a:t>
            </a:r>
            <a:r>
              <a:rPr lang="es-ES" sz="1600" b="1" dirty="0" smtClean="0">
                <a:solidFill>
                  <a:schemeClr val="bg1"/>
                </a:solidFill>
              </a:rPr>
              <a:t> in </a:t>
            </a:r>
            <a:r>
              <a:rPr lang="es-ES" sz="1600" b="1" dirty="0" err="1" smtClean="0">
                <a:solidFill>
                  <a:schemeClr val="bg1"/>
                </a:solidFill>
              </a:rPr>
              <a:t>each</a:t>
            </a:r>
            <a:r>
              <a:rPr lang="es-ES" sz="1600" b="1" dirty="0" smtClean="0">
                <a:solidFill>
                  <a:schemeClr val="bg1"/>
                </a:solidFill>
              </a:rPr>
              <a:t> of </a:t>
            </a:r>
            <a:r>
              <a:rPr lang="es-ES" sz="1600" b="1" dirty="0" err="1" smtClean="0">
                <a:solidFill>
                  <a:schemeClr val="bg1"/>
                </a:solidFill>
              </a:rPr>
              <a:t>the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neighboring</a:t>
            </a:r>
            <a:r>
              <a:rPr lang="es-ES" sz="1600" b="1" dirty="0" smtClean="0">
                <a:solidFill>
                  <a:schemeClr val="bg1"/>
                </a:solidFill>
              </a:rPr>
              <a:t> boxes </a:t>
            </a:r>
            <a:r>
              <a:rPr lang="es-ES" sz="1600" b="1" dirty="0" err="1" smtClean="0">
                <a:solidFill>
                  <a:schemeClr val="bg1"/>
                </a:solidFill>
              </a:rPr>
              <a:t>moves</a:t>
            </a:r>
            <a:r>
              <a:rPr lang="es-ES" sz="1600" b="1" dirty="0" smtClean="0">
                <a:solidFill>
                  <a:schemeClr val="bg1"/>
                </a:solidFill>
              </a:rPr>
              <a:t> in </a:t>
            </a:r>
            <a:r>
              <a:rPr lang="es-ES" sz="1600" b="1" dirty="0" err="1" smtClean="0">
                <a:solidFill>
                  <a:schemeClr val="bg1"/>
                </a:solidFill>
              </a:rPr>
              <a:t>exactly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the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same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way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72000" y="297900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 smtClean="0">
                <a:solidFill>
                  <a:schemeClr val="bg1"/>
                </a:solidFill>
              </a:rPr>
              <a:t>Thus</a:t>
            </a:r>
            <a:r>
              <a:rPr lang="es-ES" sz="1600" b="1" dirty="0" smtClean="0">
                <a:solidFill>
                  <a:schemeClr val="bg1"/>
                </a:solidFill>
              </a:rPr>
              <a:t>, as a </a:t>
            </a:r>
            <a:r>
              <a:rPr lang="es-ES" sz="1600" b="1" dirty="0" err="1" smtClean="0">
                <a:solidFill>
                  <a:schemeClr val="bg1"/>
                </a:solidFill>
              </a:rPr>
              <a:t>molecule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leaves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the</a:t>
            </a:r>
            <a:r>
              <a:rPr lang="es-ES" sz="1600" b="1" dirty="0" smtClean="0">
                <a:solidFill>
                  <a:schemeClr val="bg1"/>
                </a:solidFill>
              </a:rPr>
              <a:t> central box, </a:t>
            </a:r>
            <a:r>
              <a:rPr lang="es-ES" sz="1600" b="1" dirty="0" err="1" smtClean="0">
                <a:solidFill>
                  <a:schemeClr val="bg1"/>
                </a:solidFill>
              </a:rPr>
              <a:t>one</a:t>
            </a:r>
            <a:r>
              <a:rPr lang="es-ES" sz="1600" b="1" dirty="0" smtClean="0">
                <a:solidFill>
                  <a:schemeClr val="bg1"/>
                </a:solidFill>
              </a:rPr>
              <a:t> of </a:t>
            </a:r>
            <a:r>
              <a:rPr lang="es-ES" sz="1600" b="1" dirty="0" err="1" smtClean="0">
                <a:solidFill>
                  <a:schemeClr val="bg1"/>
                </a:solidFill>
              </a:rPr>
              <a:t>its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images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will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enter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through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the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opposite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face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4572000" y="4010561"/>
            <a:ext cx="4572000" cy="1323439"/>
            <a:chOff x="4572000" y="5105400"/>
            <a:chExt cx="4572000" cy="1323439"/>
          </a:xfrm>
        </p:grpSpPr>
        <p:sp>
          <p:nvSpPr>
            <p:cNvPr id="6" name="CuadroTexto 5"/>
            <p:cNvSpPr txBox="1"/>
            <p:nvPr/>
          </p:nvSpPr>
          <p:spPr>
            <a:xfrm>
              <a:off x="4572000" y="5105400"/>
              <a:ext cx="4572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 err="1" smtClean="0">
                  <a:solidFill>
                    <a:schemeClr val="bg1"/>
                  </a:solidFill>
                </a:rPr>
                <a:t>There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are no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walls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at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boundary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of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central box, and no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surface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molecules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.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This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box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simply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forms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a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convenient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axis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system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for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measuring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coordinates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of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     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molecules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9600" y="5867400"/>
              <a:ext cx="327449" cy="252000"/>
            </a:xfrm>
            <a:prstGeom prst="rect">
              <a:avLst/>
            </a:prstGeom>
          </p:spPr>
        </p:pic>
      </p:grpSp>
      <p:sp>
        <p:nvSpPr>
          <p:cNvPr id="9" name="CuadroTexto 8"/>
          <p:cNvSpPr txBox="1"/>
          <p:nvPr/>
        </p:nvSpPr>
        <p:spPr>
          <a:xfrm>
            <a:off x="4572000" y="5528846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 smtClean="0">
                <a:solidFill>
                  <a:schemeClr val="bg1"/>
                </a:solidFill>
              </a:rPr>
              <a:t>The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density</a:t>
            </a:r>
            <a:r>
              <a:rPr lang="es-ES" sz="1600" b="1" dirty="0" smtClean="0">
                <a:solidFill>
                  <a:schemeClr val="bg1"/>
                </a:solidFill>
              </a:rPr>
              <a:t> in </a:t>
            </a:r>
            <a:r>
              <a:rPr lang="es-ES" sz="1600" b="1" dirty="0" err="1" smtClean="0">
                <a:solidFill>
                  <a:schemeClr val="bg1"/>
                </a:solidFill>
              </a:rPr>
              <a:t>the</a:t>
            </a:r>
            <a:r>
              <a:rPr lang="es-ES" sz="1600" b="1" dirty="0" smtClean="0">
                <a:solidFill>
                  <a:schemeClr val="bg1"/>
                </a:solidFill>
              </a:rPr>
              <a:t> central box </a:t>
            </a:r>
            <a:r>
              <a:rPr lang="es-ES" sz="1600" b="1" dirty="0" err="1" smtClean="0">
                <a:solidFill>
                  <a:schemeClr val="bg1"/>
                </a:solidFill>
              </a:rPr>
              <a:t>is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conserved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61299" y="602700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 smtClean="0">
                <a:solidFill>
                  <a:schemeClr val="bg1"/>
                </a:solidFill>
              </a:rPr>
              <a:t>It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is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not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necessary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to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store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the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coordinates</a:t>
            </a:r>
            <a:r>
              <a:rPr lang="es-ES" sz="1600" b="1" dirty="0" smtClean="0">
                <a:solidFill>
                  <a:schemeClr val="bg1"/>
                </a:solidFill>
              </a:rPr>
              <a:t> of </a:t>
            </a:r>
            <a:r>
              <a:rPr lang="es-ES" sz="1600" b="1" dirty="0" err="1" smtClean="0">
                <a:solidFill>
                  <a:schemeClr val="bg1"/>
                </a:solidFill>
              </a:rPr>
              <a:t>all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the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images</a:t>
            </a:r>
            <a:r>
              <a:rPr lang="es-ES" sz="1600" b="1" dirty="0" smtClean="0">
                <a:solidFill>
                  <a:schemeClr val="bg1"/>
                </a:solidFill>
              </a:rPr>
              <a:t> in a </a:t>
            </a:r>
            <a:r>
              <a:rPr lang="es-ES" sz="1600" b="1" dirty="0" err="1" smtClean="0">
                <a:solidFill>
                  <a:schemeClr val="bg1"/>
                </a:solidFill>
              </a:rPr>
              <a:t>simulation</a:t>
            </a:r>
            <a:r>
              <a:rPr lang="es-ES" sz="1600" b="1" dirty="0" smtClean="0">
                <a:solidFill>
                  <a:schemeClr val="bg1"/>
                </a:solidFill>
              </a:rPr>
              <a:t>, </a:t>
            </a:r>
            <a:r>
              <a:rPr lang="es-ES" sz="1600" b="1" dirty="0" err="1" smtClean="0">
                <a:solidFill>
                  <a:schemeClr val="bg1"/>
                </a:solidFill>
              </a:rPr>
              <a:t>just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the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molecules</a:t>
            </a:r>
            <a:r>
              <a:rPr lang="es-ES" sz="1600" b="1" dirty="0" smtClean="0">
                <a:solidFill>
                  <a:schemeClr val="bg1"/>
                </a:solidFill>
              </a:rPr>
              <a:t> in </a:t>
            </a:r>
            <a:r>
              <a:rPr lang="es-ES" sz="1600" b="1" dirty="0" err="1" smtClean="0">
                <a:solidFill>
                  <a:schemeClr val="bg1"/>
                </a:solidFill>
              </a:rPr>
              <a:t>the</a:t>
            </a:r>
            <a:r>
              <a:rPr lang="es-ES" sz="1600" b="1" dirty="0" smtClean="0">
                <a:solidFill>
                  <a:schemeClr val="bg1"/>
                </a:solidFill>
              </a:rPr>
              <a:t> central box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1" name="Imagen 10" descr="Documento de Vista Previa no guardado (arrastrado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3535" y="2238601"/>
            <a:ext cx="3584929" cy="359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22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9339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Periodic (Born-von Karman) boundary conditions: influence on the properties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33400" y="1078468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It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important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to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ask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if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properties</a:t>
            </a:r>
            <a:r>
              <a:rPr lang="es-ES" b="1" dirty="0" smtClean="0">
                <a:solidFill>
                  <a:srgbClr val="FFFF00"/>
                </a:solidFill>
              </a:rPr>
              <a:t> of a </a:t>
            </a:r>
            <a:r>
              <a:rPr lang="es-ES" b="1" dirty="0" err="1" smtClean="0">
                <a:solidFill>
                  <a:srgbClr val="FFFF00"/>
                </a:solidFill>
              </a:rPr>
              <a:t>small</a:t>
            </a:r>
            <a:r>
              <a:rPr lang="es-ES" b="1" dirty="0" smtClean="0">
                <a:solidFill>
                  <a:srgbClr val="FFFF00"/>
                </a:solidFill>
              </a:rPr>
              <a:t>, </a:t>
            </a:r>
            <a:r>
              <a:rPr lang="es-ES" b="1" dirty="0" err="1" smtClean="0">
                <a:solidFill>
                  <a:srgbClr val="FFFF00"/>
                </a:solidFill>
              </a:rPr>
              <a:t>infinitely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periodic</a:t>
            </a:r>
            <a:r>
              <a:rPr lang="es-ES" b="1" dirty="0" smtClean="0">
                <a:solidFill>
                  <a:srgbClr val="FFFF00"/>
                </a:solidFill>
              </a:rPr>
              <a:t>, </a:t>
            </a:r>
            <a:r>
              <a:rPr lang="es-ES" b="1" dirty="0" err="1" smtClean="0">
                <a:solidFill>
                  <a:srgbClr val="FFFF00"/>
                </a:solidFill>
              </a:rPr>
              <a:t>system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rgbClr val="FFFF00"/>
                </a:solidFill>
              </a:rPr>
              <a:t>and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macroscopic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system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which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represents</a:t>
            </a:r>
            <a:r>
              <a:rPr lang="es-ES" b="1" dirty="0" smtClean="0">
                <a:solidFill>
                  <a:srgbClr val="FFFF00"/>
                </a:solidFill>
              </a:rPr>
              <a:t> are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same</a:t>
            </a:r>
            <a:endParaRPr lang="es-ES" b="1" dirty="0">
              <a:solidFill>
                <a:srgbClr val="FFFF00"/>
              </a:solidFill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4572000" y="2971800"/>
            <a:ext cx="4572000" cy="2133600"/>
            <a:chOff x="4572000" y="1676400"/>
            <a:chExt cx="4572000" cy="2133600"/>
          </a:xfrm>
        </p:grpSpPr>
        <p:sp>
          <p:nvSpPr>
            <p:cNvPr id="4" name="CuadroTexto 3"/>
            <p:cNvSpPr txBox="1"/>
            <p:nvPr/>
          </p:nvSpPr>
          <p:spPr>
            <a:xfrm>
              <a:off x="4572000" y="1676400"/>
              <a:ext cx="45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 err="1" smtClean="0">
                  <a:solidFill>
                    <a:schemeClr val="bg1"/>
                  </a:solidFill>
                </a:rPr>
                <a:t>For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a fluid of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Lennard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-Jones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atoms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,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it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should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be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possible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perform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a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simulation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in a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cubic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box of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side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4572000" y="3225224"/>
              <a:ext cx="4572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 err="1">
                  <a:solidFill>
                    <a:schemeClr val="bg1"/>
                  </a:solidFill>
                </a:rPr>
                <a:t>w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ithout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a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particle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being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able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“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sense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”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symmetry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of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periodic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lattice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7581" y="2769600"/>
              <a:ext cx="980838" cy="252000"/>
            </a:xfrm>
            <a:prstGeom prst="rect">
              <a:avLst/>
            </a:prstGeom>
          </p:spPr>
        </p:pic>
      </p:grpSp>
      <p:pic>
        <p:nvPicPr>
          <p:cNvPr id="12" name="Imagen 11" descr="Documento de Vista Previa no guardado (arrastrado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3535" y="2238601"/>
            <a:ext cx="3584929" cy="359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7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9339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Periodic (Born-von Karman) boundary conditions: drawbacks and benefits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6200" y="2057400"/>
            <a:ext cx="449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b="1" dirty="0" err="1" smtClean="0">
                <a:solidFill>
                  <a:schemeClr val="bg1"/>
                </a:solidFill>
              </a:rPr>
              <a:t>Inhibits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occurrence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long</a:t>
            </a:r>
            <a:r>
              <a:rPr lang="es-ES" b="1" dirty="0" smtClean="0">
                <a:solidFill>
                  <a:schemeClr val="bg1"/>
                </a:solidFill>
              </a:rPr>
              <a:t>-wave </a:t>
            </a:r>
            <a:r>
              <a:rPr lang="es-ES" b="1" dirty="0" err="1" smtClean="0">
                <a:solidFill>
                  <a:schemeClr val="bg1"/>
                </a:solidFill>
              </a:rPr>
              <a:t>length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fluctuations</a:t>
            </a:r>
            <a:r>
              <a:rPr lang="es-ES" b="1" dirty="0" smtClean="0">
                <a:solidFill>
                  <a:schemeClr val="bg1"/>
                </a:solidFill>
              </a:rPr>
              <a:t>. </a:t>
            </a:r>
            <a:r>
              <a:rPr lang="es-ES" b="1" dirty="0" err="1" smtClean="0">
                <a:solidFill>
                  <a:schemeClr val="bg1"/>
                </a:solidFill>
              </a:rPr>
              <a:t>For</a:t>
            </a:r>
            <a:r>
              <a:rPr lang="es-ES" b="1" dirty="0" smtClean="0">
                <a:solidFill>
                  <a:schemeClr val="bg1"/>
                </a:solidFill>
              </a:rPr>
              <a:t> a cube of </a:t>
            </a:r>
            <a:r>
              <a:rPr lang="es-ES" b="1" dirty="0" err="1" smtClean="0">
                <a:solidFill>
                  <a:schemeClr val="bg1"/>
                </a:solidFill>
              </a:rPr>
              <a:t>side</a:t>
            </a:r>
            <a:r>
              <a:rPr lang="es-ES" b="1" dirty="0" smtClean="0">
                <a:solidFill>
                  <a:schemeClr val="bg1"/>
                </a:solidFill>
              </a:rPr>
              <a:t>     ,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periodicity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will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suppress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any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density</a:t>
            </a:r>
            <a:r>
              <a:rPr lang="es-ES" b="1" dirty="0" smtClean="0">
                <a:solidFill>
                  <a:schemeClr val="bg1"/>
                </a:solidFill>
              </a:rPr>
              <a:t> wave </a:t>
            </a:r>
            <a:r>
              <a:rPr lang="es-ES" b="1" dirty="0" err="1" smtClean="0">
                <a:solidFill>
                  <a:schemeClr val="bg1"/>
                </a:solidFill>
              </a:rPr>
              <a:t>with</a:t>
            </a:r>
            <a:r>
              <a:rPr lang="es-ES" b="1" dirty="0" smtClean="0">
                <a:solidFill>
                  <a:schemeClr val="bg1"/>
                </a:solidFill>
              </a:rPr>
              <a:t> a wave </a:t>
            </a:r>
            <a:r>
              <a:rPr lang="es-ES" b="1" dirty="0" err="1" smtClean="0">
                <a:solidFill>
                  <a:schemeClr val="bg1"/>
                </a:solidFill>
              </a:rPr>
              <a:t>length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greater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than</a:t>
            </a:r>
            <a:r>
              <a:rPr lang="es-ES" b="1" dirty="0" smtClean="0">
                <a:solidFill>
                  <a:schemeClr val="bg1"/>
                </a:solidFill>
              </a:rPr>
              <a:t>      .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b="1" dirty="0" smtClean="0">
                <a:solidFill>
                  <a:srgbClr val="FFFF00"/>
                </a:solidFill>
              </a:rPr>
              <a:t>Be </a:t>
            </a:r>
            <a:r>
              <a:rPr lang="es-ES" b="1" dirty="0" err="1" smtClean="0">
                <a:solidFill>
                  <a:srgbClr val="FFFF00"/>
                </a:solidFill>
              </a:rPr>
              <a:t>careful</a:t>
            </a:r>
            <a:r>
              <a:rPr lang="es-ES" b="1" dirty="0" smtClean="0">
                <a:solidFill>
                  <a:srgbClr val="FFFF00"/>
                </a:solidFill>
              </a:rPr>
              <a:t> in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simulation</a:t>
            </a:r>
            <a:r>
              <a:rPr lang="es-ES" b="1" dirty="0" smtClean="0">
                <a:solidFill>
                  <a:srgbClr val="FFFF00"/>
                </a:solidFill>
              </a:rPr>
              <a:t> of </a:t>
            </a:r>
            <a:r>
              <a:rPr lang="es-ES" b="1" dirty="0" err="1" smtClean="0">
                <a:solidFill>
                  <a:srgbClr val="FFFF00"/>
                </a:solidFill>
              </a:rPr>
              <a:t>phase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transitions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where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range</a:t>
            </a:r>
            <a:r>
              <a:rPr lang="es-ES" b="1" dirty="0" smtClean="0">
                <a:solidFill>
                  <a:srgbClr val="FFFF00"/>
                </a:solidFill>
              </a:rPr>
              <a:t> of </a:t>
            </a:r>
            <a:r>
              <a:rPr lang="es-ES" b="1" dirty="0" err="1" smtClean="0">
                <a:solidFill>
                  <a:srgbClr val="FFFF00"/>
                </a:solidFill>
              </a:rPr>
              <a:t>critical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fluctuations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macroscopic</a:t>
            </a:r>
            <a:r>
              <a:rPr lang="es-ES" b="1" dirty="0" smtClean="0">
                <a:solidFill>
                  <a:srgbClr val="FFFF00"/>
                </a:solidFill>
              </a:rPr>
              <a:t>, and of </a:t>
            </a:r>
            <a:r>
              <a:rPr lang="es-ES" b="1" dirty="0" err="1" smtClean="0">
                <a:solidFill>
                  <a:srgbClr val="FFFF00"/>
                </a:solidFill>
              </a:rPr>
              <a:t>phonons</a:t>
            </a:r>
            <a:r>
              <a:rPr lang="es-ES" b="1" dirty="0" smtClean="0">
                <a:solidFill>
                  <a:srgbClr val="FFFF00"/>
                </a:solidFill>
              </a:rPr>
              <a:t> in </a:t>
            </a:r>
            <a:r>
              <a:rPr lang="es-ES" b="1" dirty="0" err="1" smtClean="0">
                <a:solidFill>
                  <a:srgbClr val="FFFF00"/>
                </a:solidFill>
              </a:rPr>
              <a:t>solids</a:t>
            </a:r>
            <a:r>
              <a:rPr lang="es-ES" b="1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2667000"/>
            <a:ext cx="291901" cy="252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03" y="3200400"/>
            <a:ext cx="291901" cy="252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66800" y="1295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CCFF"/>
                </a:solidFill>
              </a:rPr>
              <a:t>Drawbacks</a:t>
            </a:r>
            <a:endParaRPr lang="es-ES" b="1" dirty="0">
              <a:solidFill>
                <a:srgbClr val="00CCFF"/>
              </a:solidFill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4724400" y="1263134"/>
            <a:ext cx="4419600" cy="3102590"/>
            <a:chOff x="4724400" y="1263134"/>
            <a:chExt cx="4419600" cy="3102590"/>
          </a:xfrm>
        </p:grpSpPr>
        <p:sp>
          <p:nvSpPr>
            <p:cNvPr id="14" name="CuadroTexto 13"/>
            <p:cNvSpPr txBox="1"/>
            <p:nvPr/>
          </p:nvSpPr>
          <p:spPr>
            <a:xfrm>
              <a:off x="4724400" y="2057400"/>
              <a:ext cx="44196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s-ES" b="1" dirty="0" err="1" smtClean="0">
                  <a:solidFill>
                    <a:schemeClr val="bg1"/>
                  </a:solidFill>
                </a:rPr>
                <a:t>Common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experience</a:t>
              </a:r>
              <a:r>
                <a:rPr lang="es-ES" b="1" dirty="0" smtClean="0">
                  <a:solidFill>
                    <a:schemeClr val="bg1"/>
                  </a:solidFill>
                </a:rPr>
                <a:t> 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simulation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work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that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periodic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boundary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conditions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have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little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effect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on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the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equilibrium</a:t>
              </a:r>
              <a:r>
                <a:rPr lang="es-ES" b="1" dirty="0" smtClean="0">
                  <a:solidFill>
                    <a:srgbClr val="FFFF00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thermodynamic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properties</a:t>
              </a:r>
              <a:r>
                <a:rPr lang="es-ES" b="1" dirty="0" smtClean="0">
                  <a:solidFill>
                    <a:srgbClr val="FFFF00"/>
                  </a:solidFill>
                </a:rPr>
                <a:t> and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structures</a:t>
              </a:r>
              <a:r>
                <a:rPr lang="es-ES" b="1" dirty="0" smtClean="0">
                  <a:solidFill>
                    <a:srgbClr val="FFFF00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fluids</a:t>
              </a:r>
              <a:r>
                <a:rPr lang="es-ES" b="1" dirty="0" smtClean="0">
                  <a:solidFill>
                    <a:srgbClr val="FFFF00"/>
                  </a:solidFill>
                </a:rPr>
                <a:t>:</a:t>
              </a:r>
            </a:p>
            <a:p>
              <a:r>
                <a:rPr lang="es-ES" b="1" dirty="0">
                  <a:solidFill>
                    <a:schemeClr val="bg1"/>
                  </a:solidFill>
                </a:rPr>
                <a:t>	</a:t>
              </a:r>
              <a:r>
                <a:rPr lang="es-ES" b="1" dirty="0" smtClean="0">
                  <a:solidFill>
                    <a:srgbClr val="FFFF00"/>
                  </a:solidFill>
                </a:rPr>
                <a:t>-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away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from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phase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transitions</a:t>
              </a:r>
              <a:endParaRPr lang="es-ES" b="1" dirty="0" smtClean="0">
                <a:solidFill>
                  <a:srgbClr val="FFFF00"/>
                </a:solidFill>
              </a:endParaRPr>
            </a:p>
            <a:p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>
                  <a:solidFill>
                    <a:srgbClr val="FFFF00"/>
                  </a:solidFill>
                </a:rPr>
                <a:t>	</a:t>
              </a:r>
              <a:r>
                <a:rPr lang="es-ES" b="1" dirty="0" smtClean="0">
                  <a:solidFill>
                    <a:srgbClr val="FFFF00"/>
                  </a:solidFill>
                </a:rPr>
                <a:t>-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where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the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interactions</a:t>
              </a:r>
              <a:r>
                <a:rPr lang="es-ES" b="1" dirty="0" smtClean="0">
                  <a:solidFill>
                    <a:srgbClr val="FFFF00"/>
                  </a:solidFill>
                </a:rPr>
                <a:t> are 	short-</a:t>
              </a:r>
              <a:r>
                <a:rPr lang="es-ES" b="1" dirty="0" err="1" smtClean="0">
                  <a:solidFill>
                    <a:srgbClr val="FFFF00"/>
                  </a:solidFill>
                </a:rPr>
                <a:t>range</a:t>
              </a:r>
              <a:endParaRPr lang="es-ES" b="1" dirty="0" smtClean="0">
                <a:solidFill>
                  <a:srgbClr val="FFFF00"/>
                </a:solidFill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5638800" y="1263134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00CCFF"/>
                  </a:solidFill>
                </a:rPr>
                <a:t>Benefits</a:t>
              </a:r>
              <a:endParaRPr lang="es-ES" b="1" dirty="0">
                <a:solidFill>
                  <a:srgbClr val="00CCFF"/>
                </a:solidFill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457200" y="57150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CCFF"/>
                </a:solidFill>
              </a:rPr>
              <a:t>If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the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resources</a:t>
            </a:r>
            <a:r>
              <a:rPr lang="es-ES" b="1" dirty="0" smtClean="0">
                <a:solidFill>
                  <a:srgbClr val="00CCFF"/>
                </a:solidFill>
              </a:rPr>
              <a:t> are </a:t>
            </a:r>
            <a:r>
              <a:rPr lang="es-ES" b="1" dirty="0" err="1" smtClean="0">
                <a:solidFill>
                  <a:srgbClr val="00CCFF"/>
                </a:solidFill>
              </a:rPr>
              <a:t>available</a:t>
            </a:r>
            <a:r>
              <a:rPr lang="es-ES" b="1" dirty="0" smtClean="0">
                <a:solidFill>
                  <a:srgbClr val="00CCFF"/>
                </a:solidFill>
              </a:rPr>
              <a:t>, </a:t>
            </a:r>
            <a:r>
              <a:rPr lang="es-ES" b="1" dirty="0" err="1" smtClean="0">
                <a:solidFill>
                  <a:srgbClr val="00CCFF"/>
                </a:solidFill>
              </a:rPr>
              <a:t>it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is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always</a:t>
            </a:r>
            <a:r>
              <a:rPr lang="es-ES" b="1" dirty="0" smtClean="0">
                <a:solidFill>
                  <a:srgbClr val="00CCFF"/>
                </a:solidFill>
              </a:rPr>
              <a:t> sensible </a:t>
            </a:r>
            <a:r>
              <a:rPr lang="es-ES" b="1" dirty="0" err="1" smtClean="0">
                <a:solidFill>
                  <a:srgbClr val="00CCFF"/>
                </a:solidFill>
              </a:rPr>
              <a:t>to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increase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the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number</a:t>
            </a:r>
            <a:r>
              <a:rPr lang="es-ES" b="1" dirty="0" smtClean="0">
                <a:solidFill>
                  <a:srgbClr val="00CCFF"/>
                </a:solidFill>
              </a:rPr>
              <a:t> of </a:t>
            </a:r>
            <a:r>
              <a:rPr lang="es-ES" b="1" dirty="0" err="1" smtClean="0">
                <a:solidFill>
                  <a:srgbClr val="00CCFF"/>
                </a:solidFill>
              </a:rPr>
              <a:t>molecules</a:t>
            </a:r>
            <a:r>
              <a:rPr lang="es-ES" b="1" dirty="0" smtClean="0">
                <a:solidFill>
                  <a:srgbClr val="00CCFF"/>
                </a:solidFill>
              </a:rPr>
              <a:t> (and </a:t>
            </a:r>
            <a:r>
              <a:rPr lang="es-ES" b="1" dirty="0" err="1" smtClean="0">
                <a:solidFill>
                  <a:srgbClr val="00CCFF"/>
                </a:solidFill>
              </a:rPr>
              <a:t>the</a:t>
            </a:r>
            <a:r>
              <a:rPr lang="es-ES" b="1" dirty="0" smtClean="0">
                <a:solidFill>
                  <a:srgbClr val="00CCFF"/>
                </a:solidFill>
              </a:rPr>
              <a:t> box </a:t>
            </a:r>
            <a:r>
              <a:rPr lang="es-ES" b="1" dirty="0" err="1" smtClean="0">
                <a:solidFill>
                  <a:srgbClr val="00CCFF"/>
                </a:solidFill>
              </a:rPr>
              <a:t>size</a:t>
            </a:r>
            <a:r>
              <a:rPr lang="es-ES" b="1" dirty="0" smtClean="0">
                <a:solidFill>
                  <a:srgbClr val="00CCFF"/>
                </a:solidFill>
              </a:rPr>
              <a:t>, so as </a:t>
            </a:r>
            <a:r>
              <a:rPr lang="es-ES" b="1" dirty="0" err="1" smtClean="0">
                <a:solidFill>
                  <a:srgbClr val="00CCFF"/>
                </a:solidFill>
              </a:rPr>
              <a:t>to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maintain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constant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density</a:t>
            </a:r>
            <a:r>
              <a:rPr lang="es-ES" b="1" dirty="0" smtClean="0">
                <a:solidFill>
                  <a:srgbClr val="00CCFF"/>
                </a:solidFill>
              </a:rPr>
              <a:t>) and </a:t>
            </a:r>
            <a:r>
              <a:rPr lang="es-ES" b="1" dirty="0" err="1" smtClean="0">
                <a:solidFill>
                  <a:srgbClr val="00CCFF"/>
                </a:solidFill>
              </a:rPr>
              <a:t>rerun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the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simulations</a:t>
            </a:r>
            <a:endParaRPr lang="es-ES" b="1" dirty="0">
              <a:solidFill>
                <a:srgbClr val="00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2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9339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Periodic (Born-von Karman) boundary conditions</a:t>
            </a:r>
            <a:r>
              <a:rPr lang="en-US" sz="28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and external potentials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62000" y="3752671"/>
            <a:ext cx="765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If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such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err="1" smtClean="0">
                <a:solidFill>
                  <a:schemeClr val="bg1"/>
                </a:solidFill>
              </a:rPr>
              <a:t>potential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present</a:t>
            </a:r>
            <a:r>
              <a:rPr lang="es-ES" b="1" dirty="0" smtClean="0">
                <a:solidFill>
                  <a:schemeClr val="bg1"/>
                </a:solidFill>
              </a:rPr>
              <a:t>:</a:t>
            </a:r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	</a:t>
            </a:r>
            <a:r>
              <a:rPr lang="es-ES" b="1" dirty="0" smtClean="0">
                <a:solidFill>
                  <a:srgbClr val="FFFF00"/>
                </a:solidFill>
              </a:rPr>
              <a:t>- </a:t>
            </a:r>
            <a:r>
              <a:rPr lang="es-ES" b="1" dirty="0" err="1" smtClean="0">
                <a:solidFill>
                  <a:srgbClr val="FFFF00"/>
                </a:solidFill>
              </a:rPr>
              <a:t>it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must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have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same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periodicity</a:t>
            </a:r>
            <a:r>
              <a:rPr lang="es-ES" b="1" dirty="0" smtClean="0">
                <a:solidFill>
                  <a:srgbClr val="FFFF00"/>
                </a:solidFill>
              </a:rPr>
              <a:t> as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simulation</a:t>
            </a:r>
            <a:r>
              <a:rPr lang="es-ES" b="1" dirty="0" smtClean="0">
                <a:solidFill>
                  <a:srgbClr val="FFFF00"/>
                </a:solidFill>
              </a:rPr>
              <a:t> box</a:t>
            </a:r>
          </a:p>
          <a:p>
            <a:pPr algn="ctr"/>
            <a:r>
              <a:rPr lang="es-ES" b="1" dirty="0" err="1">
                <a:solidFill>
                  <a:srgbClr val="FFFF00"/>
                </a:solidFill>
              </a:rPr>
              <a:t>o</a:t>
            </a:r>
            <a:r>
              <a:rPr lang="es-ES" b="1" dirty="0" err="1" smtClean="0">
                <a:solidFill>
                  <a:srgbClr val="FFFF00"/>
                </a:solidFill>
              </a:rPr>
              <a:t>r</a:t>
            </a:r>
            <a:endParaRPr lang="es-ES" b="1" dirty="0" smtClean="0">
              <a:solidFill>
                <a:srgbClr val="FFFF00"/>
              </a:solidFill>
            </a:endParaRPr>
          </a:p>
          <a:p>
            <a:r>
              <a:rPr lang="es-ES" b="1" dirty="0">
                <a:solidFill>
                  <a:srgbClr val="FFFF00"/>
                </a:solidFill>
              </a:rPr>
              <a:t>	</a:t>
            </a:r>
            <a:r>
              <a:rPr lang="es-ES" b="1" dirty="0" smtClean="0">
                <a:solidFill>
                  <a:srgbClr val="FFFF00"/>
                </a:solidFill>
              </a:rPr>
              <a:t>-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periodic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boundary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conditions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must</a:t>
            </a:r>
            <a:r>
              <a:rPr lang="es-ES" b="1" dirty="0" smtClean="0">
                <a:solidFill>
                  <a:srgbClr val="FFFF00"/>
                </a:solidFill>
              </a:rPr>
              <a:t> be </a:t>
            </a:r>
            <a:r>
              <a:rPr lang="es-ES" b="1" dirty="0" err="1" smtClean="0">
                <a:solidFill>
                  <a:srgbClr val="FFFF00"/>
                </a:solidFill>
              </a:rPr>
              <a:t>abandoned</a:t>
            </a:r>
            <a:endParaRPr lang="es-ES" b="1" dirty="0" smtClean="0">
              <a:solidFill>
                <a:srgbClr val="FFFF00"/>
              </a:solidFill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990600" y="1734234"/>
            <a:ext cx="7239000" cy="647165"/>
            <a:chOff x="990600" y="1734234"/>
            <a:chExt cx="7239000" cy="647165"/>
          </a:xfrm>
        </p:grpSpPr>
        <p:sp>
          <p:nvSpPr>
            <p:cNvPr id="9" name="CuadroTexto 8"/>
            <p:cNvSpPr txBox="1"/>
            <p:nvPr/>
          </p:nvSpPr>
          <p:spPr>
            <a:xfrm>
              <a:off x="990600" y="1734234"/>
              <a:ext cx="723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bg1"/>
                  </a:solidFill>
                </a:rPr>
                <a:t>Up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now</a:t>
              </a:r>
              <a:r>
                <a:rPr lang="es-ES" b="1" dirty="0" smtClean="0">
                  <a:solidFill>
                    <a:schemeClr val="bg1"/>
                  </a:solidFill>
                </a:rPr>
                <a:t>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have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assumed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that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there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no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external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potential</a:t>
              </a:r>
              <a:r>
                <a:rPr lang="es-ES" b="1" dirty="0" smtClean="0">
                  <a:solidFill>
                    <a:schemeClr val="bg1"/>
                  </a:solidFill>
                </a:rPr>
                <a:t> (i.e. no            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term</a:t>
              </a:r>
              <a:r>
                <a:rPr lang="es-ES" b="1" dirty="0" smtClean="0">
                  <a:solidFill>
                    <a:schemeClr val="bg1"/>
                  </a:solidFill>
                </a:rPr>
                <a:t> 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expansion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potential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energy</a:t>
              </a:r>
              <a:r>
                <a:rPr lang="es-ES" b="1" dirty="0" smtClean="0">
                  <a:solidFill>
                    <a:schemeClr val="bg1"/>
                  </a:solidFill>
                </a:rPr>
                <a:t>)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2057400"/>
              <a:ext cx="695282" cy="323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230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9339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Periodic (Born-von Karman) boundary conditions</a:t>
            </a:r>
            <a:r>
              <a:rPr lang="en-US" sz="28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in 2D and 1D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278713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In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study</a:t>
            </a:r>
            <a:r>
              <a:rPr lang="es-ES" b="1" dirty="0" smtClean="0">
                <a:solidFill>
                  <a:srgbClr val="FFFF00"/>
                </a:solidFill>
              </a:rPr>
              <a:t> of </a:t>
            </a:r>
            <a:r>
              <a:rPr lang="es-ES" b="1" dirty="0" err="1" smtClean="0">
                <a:solidFill>
                  <a:srgbClr val="FFFF00"/>
                </a:solidFill>
              </a:rPr>
              <a:t>surfaces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rgbClr val="FFFF00"/>
                </a:solidFill>
              </a:rPr>
              <a:t>(2D)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90600" y="1734234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In </a:t>
            </a:r>
            <a:r>
              <a:rPr lang="es-ES" b="1" dirty="0" err="1" smtClean="0">
                <a:solidFill>
                  <a:schemeClr val="bg1"/>
                </a:solidFill>
              </a:rPr>
              <a:t>some</a:t>
            </a:r>
            <a:r>
              <a:rPr lang="es-ES" b="1" dirty="0" smtClean="0">
                <a:solidFill>
                  <a:schemeClr val="bg1"/>
                </a:solidFill>
              </a:rPr>
              <a:t> cases, </a:t>
            </a:r>
            <a:r>
              <a:rPr lang="es-ES" b="1" dirty="0" err="1" smtClean="0">
                <a:solidFill>
                  <a:schemeClr val="bg1"/>
                </a:solidFill>
              </a:rPr>
              <a:t>it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not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appropriate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employ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periodic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boundary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conditions</a:t>
            </a:r>
            <a:r>
              <a:rPr lang="es-ES" b="1" dirty="0" smtClean="0">
                <a:solidFill>
                  <a:schemeClr val="bg1"/>
                </a:solidFill>
              </a:rPr>
              <a:t> in </a:t>
            </a:r>
            <a:r>
              <a:rPr lang="es-ES" b="1" dirty="0" err="1" smtClean="0">
                <a:solidFill>
                  <a:schemeClr val="bg1"/>
                </a:solidFill>
              </a:rPr>
              <a:t>each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three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coordinate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directions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00600" y="278713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In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study</a:t>
            </a:r>
            <a:r>
              <a:rPr lang="es-ES" b="1" dirty="0" smtClean="0">
                <a:solidFill>
                  <a:srgbClr val="FFFF00"/>
                </a:solidFill>
              </a:rPr>
              <a:t> of </a:t>
            </a:r>
            <a:r>
              <a:rPr lang="es-ES" b="1" dirty="0" err="1" smtClean="0">
                <a:solidFill>
                  <a:srgbClr val="FFFF00"/>
                </a:solidFill>
              </a:rPr>
              <a:t>wires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or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tubes</a:t>
            </a:r>
            <a:r>
              <a:rPr lang="es-ES" b="1" dirty="0" smtClean="0">
                <a:solidFill>
                  <a:srgbClr val="FFFF00"/>
                </a:solidFill>
              </a:rPr>
              <a:t> (1D)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09600" y="3505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CCFF"/>
                </a:solidFill>
              </a:rPr>
              <a:t>The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system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is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periodic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only</a:t>
            </a:r>
            <a:r>
              <a:rPr lang="es-ES" b="1" dirty="0" smtClean="0">
                <a:solidFill>
                  <a:srgbClr val="00CCFF"/>
                </a:solidFill>
              </a:rPr>
              <a:t> in </a:t>
            </a:r>
            <a:r>
              <a:rPr lang="es-ES" b="1" dirty="0" err="1" smtClean="0">
                <a:solidFill>
                  <a:srgbClr val="00CCFF"/>
                </a:solidFill>
              </a:rPr>
              <a:t>the</a:t>
            </a:r>
            <a:r>
              <a:rPr lang="es-ES" b="1" dirty="0" smtClean="0">
                <a:solidFill>
                  <a:srgbClr val="00CCFF"/>
                </a:solidFill>
              </a:rPr>
              <a:t> planes </a:t>
            </a:r>
            <a:r>
              <a:rPr lang="es-ES" b="1" dirty="0" err="1" smtClean="0">
                <a:solidFill>
                  <a:srgbClr val="00CCFF"/>
                </a:solidFill>
              </a:rPr>
              <a:t>parallel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to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the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surface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layer</a:t>
            </a:r>
            <a:endParaRPr lang="es-ES" b="1" dirty="0" smtClean="0">
              <a:solidFill>
                <a:srgbClr val="00CCF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181600" y="3505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CCFF"/>
                </a:solidFill>
              </a:rPr>
              <a:t>The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system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is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periodic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only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along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the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direction</a:t>
            </a:r>
            <a:r>
              <a:rPr lang="es-ES" b="1" dirty="0" smtClean="0">
                <a:solidFill>
                  <a:srgbClr val="00CCFF"/>
                </a:solidFill>
              </a:rPr>
              <a:t> of </a:t>
            </a:r>
            <a:r>
              <a:rPr lang="es-ES" b="1" dirty="0" err="1" smtClean="0">
                <a:solidFill>
                  <a:srgbClr val="00CCFF"/>
                </a:solidFill>
              </a:rPr>
              <a:t>the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wire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or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tube</a:t>
            </a:r>
            <a:endParaRPr lang="es-ES" b="1" dirty="0" smtClean="0">
              <a:solidFill>
                <a:srgbClr val="00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1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9339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Calculating properties of systems subject to periodic boundary conditions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28600" y="12954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Heart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of a Molecular </a:t>
            </a:r>
            <a:r>
              <a:rPr lang="es-ES" b="1" dirty="0" err="1">
                <a:solidFill>
                  <a:schemeClr val="bg1"/>
                </a:solidFill>
              </a:rPr>
              <a:t>D</a:t>
            </a:r>
            <a:r>
              <a:rPr lang="es-ES" b="1" dirty="0" err="1" smtClean="0">
                <a:solidFill>
                  <a:schemeClr val="bg1"/>
                </a:solidFill>
              </a:rPr>
              <a:t>ynamic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or</a:t>
            </a:r>
            <a:r>
              <a:rPr lang="es-ES" b="1" dirty="0" smtClean="0">
                <a:solidFill>
                  <a:schemeClr val="bg1"/>
                </a:solidFill>
              </a:rPr>
              <a:t> Monte Carlo </a:t>
            </a:r>
            <a:r>
              <a:rPr lang="es-ES" b="1" dirty="0" err="1" smtClean="0">
                <a:solidFill>
                  <a:schemeClr val="bg1"/>
                </a:solidFill>
              </a:rPr>
              <a:t>program</a:t>
            </a:r>
            <a:r>
              <a:rPr lang="es-ES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es-ES" b="1" dirty="0">
                <a:solidFill>
                  <a:schemeClr val="bg1"/>
                </a:solidFill>
              </a:rPr>
              <a:t>	</a:t>
            </a:r>
            <a:r>
              <a:rPr lang="es-ES" b="1" dirty="0" smtClean="0">
                <a:solidFill>
                  <a:schemeClr val="bg1"/>
                </a:solidFill>
              </a:rPr>
              <a:t>- </a:t>
            </a:r>
            <a:r>
              <a:rPr lang="es-ES" b="1" dirty="0" err="1" smtClean="0">
                <a:solidFill>
                  <a:srgbClr val="FFFF00"/>
                </a:solidFill>
              </a:rPr>
              <a:t>calculation</a:t>
            </a:r>
            <a:r>
              <a:rPr lang="es-ES" b="1" dirty="0" smtClean="0">
                <a:solidFill>
                  <a:srgbClr val="FFFF00"/>
                </a:solidFill>
              </a:rPr>
              <a:t> of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potential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energy</a:t>
            </a:r>
            <a:r>
              <a:rPr lang="es-ES" b="1" dirty="0" smtClean="0">
                <a:solidFill>
                  <a:srgbClr val="FFFF00"/>
                </a:solidFill>
              </a:rPr>
              <a:t> of a particular </a:t>
            </a:r>
            <a:r>
              <a:rPr lang="es-ES" b="1" dirty="0" err="1" smtClean="0">
                <a:solidFill>
                  <a:srgbClr val="FFFF00"/>
                </a:solidFill>
              </a:rPr>
              <a:t>configuration</a:t>
            </a:r>
            <a:endParaRPr lang="es-ES" b="1" dirty="0" smtClean="0">
              <a:solidFill>
                <a:srgbClr val="FFFF00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	</a:t>
            </a:r>
            <a:r>
              <a:rPr lang="es-ES" b="1" dirty="0" smtClean="0">
                <a:solidFill>
                  <a:schemeClr val="bg1"/>
                </a:solidFill>
              </a:rPr>
              <a:t>- in Molecular Dynamics, </a:t>
            </a:r>
            <a:r>
              <a:rPr lang="es-ES" b="1" dirty="0" smtClean="0">
                <a:solidFill>
                  <a:srgbClr val="FFFF00"/>
                </a:solidFill>
              </a:rPr>
              <a:t>compute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forces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acting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on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all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molecules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038600" y="3469213"/>
            <a:ext cx="5105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 smtClean="0">
                <a:solidFill>
                  <a:schemeClr val="bg1"/>
                </a:solidFill>
              </a:rPr>
              <a:t>We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must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include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interactions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between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molecule</a:t>
            </a:r>
            <a:r>
              <a:rPr lang="es-ES" sz="1600" b="1" dirty="0" smtClean="0">
                <a:solidFill>
                  <a:schemeClr val="bg1"/>
                </a:solidFill>
              </a:rPr>
              <a:t> 1 and </a:t>
            </a:r>
            <a:r>
              <a:rPr lang="es-ES" sz="1600" b="1" dirty="0" err="1" smtClean="0">
                <a:solidFill>
                  <a:schemeClr val="bg1"/>
                </a:solidFill>
              </a:rPr>
              <a:t>every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other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molecule</a:t>
            </a:r>
            <a:r>
              <a:rPr lang="es-ES" sz="1600" b="1" dirty="0" smtClean="0">
                <a:solidFill>
                  <a:schemeClr val="bg1"/>
                </a:solidFill>
              </a:rPr>
              <a:t> (</a:t>
            </a:r>
            <a:r>
              <a:rPr lang="es-ES" sz="1600" b="1" dirty="0" err="1" smtClean="0">
                <a:solidFill>
                  <a:schemeClr val="bg1"/>
                </a:solidFill>
              </a:rPr>
              <a:t>or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periodic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image</a:t>
            </a:r>
            <a:r>
              <a:rPr lang="es-ES" sz="1600" b="1" dirty="0" smtClean="0">
                <a:solidFill>
                  <a:schemeClr val="bg1"/>
                </a:solidFill>
              </a:rPr>
              <a:t>) </a:t>
            </a:r>
          </a:p>
          <a:p>
            <a:pPr algn="ctr"/>
            <a:r>
              <a:rPr lang="es-ES" b="1" dirty="0" err="1" smtClean="0">
                <a:solidFill>
                  <a:srgbClr val="00CCFF"/>
                </a:solidFill>
              </a:rPr>
              <a:t>This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is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an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infinite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number</a:t>
            </a:r>
            <a:r>
              <a:rPr lang="es-ES" b="1" dirty="0" smtClean="0">
                <a:solidFill>
                  <a:srgbClr val="00CCFF"/>
                </a:solidFill>
              </a:rPr>
              <a:t> of </a:t>
            </a:r>
            <a:r>
              <a:rPr lang="es-ES" b="1" dirty="0" err="1" smtClean="0">
                <a:solidFill>
                  <a:srgbClr val="00CCFF"/>
                </a:solidFill>
              </a:rPr>
              <a:t>terms</a:t>
            </a:r>
            <a:r>
              <a:rPr lang="es-ES" b="1" dirty="0" smtClean="0">
                <a:solidFill>
                  <a:srgbClr val="00CCFF"/>
                </a:solidFill>
              </a:rPr>
              <a:t>!!</a:t>
            </a:r>
          </a:p>
          <a:p>
            <a:pPr algn="ctr"/>
            <a:r>
              <a:rPr lang="es-ES" b="1" dirty="0" err="1" smtClean="0">
                <a:solidFill>
                  <a:srgbClr val="00CCFF"/>
                </a:solidFill>
              </a:rPr>
              <a:t>Impossible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to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calculate</a:t>
            </a:r>
            <a:r>
              <a:rPr lang="es-ES" b="1" dirty="0" smtClean="0">
                <a:solidFill>
                  <a:srgbClr val="00CCFF"/>
                </a:solidFill>
              </a:rPr>
              <a:t> in </a:t>
            </a:r>
            <a:r>
              <a:rPr lang="es-ES" b="1" dirty="0" err="1" smtClean="0">
                <a:solidFill>
                  <a:srgbClr val="00CCFF"/>
                </a:solidFill>
              </a:rPr>
              <a:t>practice</a:t>
            </a:r>
            <a:r>
              <a:rPr lang="es-ES" b="1" dirty="0" smtClean="0">
                <a:solidFill>
                  <a:srgbClr val="00CCFF"/>
                </a:solidFill>
              </a:rPr>
              <a:t>!!</a:t>
            </a:r>
            <a:endParaRPr lang="es-ES" b="1" dirty="0">
              <a:solidFill>
                <a:srgbClr val="00CCFF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01085" y="6019800"/>
            <a:ext cx="818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For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smtClean="0">
                <a:solidFill>
                  <a:srgbClr val="FFFF00"/>
                </a:solidFill>
              </a:rPr>
              <a:t>short-</a:t>
            </a:r>
            <a:r>
              <a:rPr lang="es-ES" b="1" dirty="0" err="1" smtClean="0">
                <a:solidFill>
                  <a:srgbClr val="FFFF00"/>
                </a:solidFill>
              </a:rPr>
              <a:t>range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potential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energy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function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we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must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restrict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summation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making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an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approximation</a:t>
            </a:r>
            <a:endParaRPr lang="es-ES" b="1" dirty="0" smtClean="0">
              <a:solidFill>
                <a:srgbClr val="FFFF00"/>
              </a:solidFill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453983" y="2438400"/>
            <a:ext cx="8690017" cy="3419998"/>
            <a:chOff x="453983" y="2438400"/>
            <a:chExt cx="8690017" cy="3419998"/>
          </a:xfrm>
        </p:grpSpPr>
        <p:sp>
          <p:nvSpPr>
            <p:cNvPr id="2" name="CuadroTexto 1"/>
            <p:cNvSpPr txBox="1"/>
            <p:nvPr/>
          </p:nvSpPr>
          <p:spPr>
            <a:xfrm>
              <a:off x="4038600" y="2450068"/>
              <a:ext cx="510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How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would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we</a:t>
              </a:r>
              <a:r>
                <a:rPr lang="es-ES" b="1" dirty="0" smtClean="0">
                  <a:solidFill>
                    <a:schemeClr val="bg1"/>
                  </a:solidFill>
                </a:rPr>
                <a:t> compute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these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for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molecule</a:t>
              </a:r>
              <a:r>
                <a:rPr lang="es-ES" b="1" dirty="0" smtClean="0">
                  <a:solidFill>
                    <a:schemeClr val="bg1"/>
                  </a:solidFill>
                </a:rPr>
                <a:t> 1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3" name="Imagen 2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53983" y="2438400"/>
              <a:ext cx="3405685" cy="3419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263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9339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Cutting the interactions beyond a given radius to compute the potential energy and forces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28600" y="12954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largest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contribution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potential</a:t>
            </a:r>
            <a:r>
              <a:rPr lang="es-ES" b="1" dirty="0" smtClean="0">
                <a:solidFill>
                  <a:schemeClr val="bg1"/>
                </a:solidFill>
              </a:rPr>
              <a:t> and </a:t>
            </a:r>
            <a:r>
              <a:rPr lang="es-ES" b="1" dirty="0" err="1" smtClean="0">
                <a:solidFill>
                  <a:schemeClr val="bg1"/>
                </a:solidFill>
              </a:rPr>
              <a:t>forces</a:t>
            </a:r>
            <a:r>
              <a:rPr lang="es-ES" b="1" dirty="0" smtClean="0">
                <a:solidFill>
                  <a:schemeClr val="bg1"/>
                </a:solidFill>
              </a:rPr>
              <a:t> comes </a:t>
            </a:r>
            <a:r>
              <a:rPr lang="es-ES" b="1" dirty="0" err="1" smtClean="0">
                <a:solidFill>
                  <a:schemeClr val="bg1"/>
                </a:solidFill>
              </a:rPr>
              <a:t>from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neighbours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close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molecule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interest</a:t>
            </a:r>
            <a:r>
              <a:rPr lang="es-ES" b="1" dirty="0" smtClean="0">
                <a:solidFill>
                  <a:schemeClr val="bg1"/>
                </a:solidFill>
              </a:rPr>
              <a:t>, and </a:t>
            </a:r>
            <a:r>
              <a:rPr lang="es-ES" b="1" dirty="0" err="1" smtClean="0">
                <a:solidFill>
                  <a:schemeClr val="bg1"/>
                </a:solidFill>
              </a:rPr>
              <a:t>for</a:t>
            </a:r>
            <a:r>
              <a:rPr lang="es-ES" b="1" dirty="0" smtClean="0">
                <a:solidFill>
                  <a:schemeClr val="bg1"/>
                </a:solidFill>
              </a:rPr>
              <a:t> short-</a:t>
            </a:r>
            <a:r>
              <a:rPr lang="es-ES" b="1" dirty="0" err="1" smtClean="0">
                <a:solidFill>
                  <a:schemeClr val="bg1"/>
                </a:solidFill>
              </a:rPr>
              <a:t>range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forces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normally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apply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err="1" smtClean="0">
                <a:solidFill>
                  <a:schemeClr val="bg1"/>
                </a:solidFill>
              </a:rPr>
              <a:t>spherical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cutoff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886200" y="3657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 smtClean="0">
                <a:solidFill>
                  <a:srgbClr val="00CCFF"/>
                </a:solidFill>
              </a:rPr>
              <a:t>Molecules</a:t>
            </a:r>
            <a:r>
              <a:rPr lang="es-ES" sz="1600" b="1" dirty="0" smtClean="0">
                <a:solidFill>
                  <a:srgbClr val="00CCFF"/>
                </a:solidFill>
              </a:rPr>
              <a:t> 2 and 4</a:t>
            </a:r>
            <a:r>
              <a:rPr lang="es-ES" sz="1600" b="1" baseline="-25000" dirty="0" smtClean="0">
                <a:solidFill>
                  <a:srgbClr val="00CCFF"/>
                </a:solidFill>
              </a:rPr>
              <a:t>E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contribute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to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the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force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on</a:t>
            </a:r>
            <a:r>
              <a:rPr lang="es-ES" sz="1600" b="1" dirty="0" smtClean="0">
                <a:solidFill>
                  <a:srgbClr val="00CCFF"/>
                </a:solidFill>
              </a:rPr>
              <a:t> 1, </a:t>
            </a:r>
            <a:r>
              <a:rPr lang="es-ES" sz="1600" b="1" dirty="0" err="1" smtClean="0">
                <a:solidFill>
                  <a:srgbClr val="00CCFF"/>
                </a:solidFill>
              </a:rPr>
              <a:t>since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their</a:t>
            </a:r>
            <a:r>
              <a:rPr lang="es-ES" sz="1600" b="1" dirty="0" smtClean="0">
                <a:solidFill>
                  <a:srgbClr val="00CCFF"/>
                </a:solidFill>
              </a:rPr>
              <a:t> centers lie </a:t>
            </a:r>
            <a:r>
              <a:rPr lang="es-ES" sz="1600" b="1" dirty="0" err="1" smtClean="0">
                <a:solidFill>
                  <a:srgbClr val="00CCFF"/>
                </a:solidFill>
              </a:rPr>
              <a:t>inside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the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cutoff</a:t>
            </a:r>
            <a:endParaRPr lang="es-ES" sz="1600" b="1" dirty="0" smtClean="0">
              <a:solidFill>
                <a:srgbClr val="00CCFF"/>
              </a:solidFill>
            </a:endParaRPr>
          </a:p>
          <a:p>
            <a:pPr algn="ctr"/>
            <a:r>
              <a:rPr lang="es-ES" sz="1600" b="1" dirty="0" err="1" smtClean="0">
                <a:solidFill>
                  <a:srgbClr val="00CCFF"/>
                </a:solidFill>
              </a:rPr>
              <a:t>Molecules</a:t>
            </a:r>
            <a:r>
              <a:rPr lang="es-ES" sz="1600" b="1" dirty="0" smtClean="0">
                <a:solidFill>
                  <a:srgbClr val="00CCFF"/>
                </a:solidFill>
              </a:rPr>
              <a:t> 3</a:t>
            </a:r>
            <a:r>
              <a:rPr lang="es-ES" sz="1600" b="1" baseline="-25000" dirty="0" smtClean="0">
                <a:solidFill>
                  <a:srgbClr val="00CCFF"/>
                </a:solidFill>
              </a:rPr>
              <a:t>E</a:t>
            </a:r>
            <a:r>
              <a:rPr lang="es-ES" sz="1600" b="1" dirty="0" smtClean="0">
                <a:solidFill>
                  <a:srgbClr val="00CCFF"/>
                </a:solidFill>
              </a:rPr>
              <a:t> and 5</a:t>
            </a:r>
            <a:r>
              <a:rPr lang="es-ES" sz="1600" b="1" baseline="-25000" dirty="0" smtClean="0">
                <a:solidFill>
                  <a:srgbClr val="00CCFF"/>
                </a:solidFill>
              </a:rPr>
              <a:t>F</a:t>
            </a:r>
            <a:r>
              <a:rPr lang="es-ES" sz="1600" b="1" dirty="0" smtClean="0">
                <a:solidFill>
                  <a:srgbClr val="00CCFF"/>
                </a:solidFill>
              </a:rPr>
              <a:t> do </a:t>
            </a:r>
            <a:r>
              <a:rPr lang="es-ES" sz="1600" b="1" dirty="0" err="1" smtClean="0">
                <a:solidFill>
                  <a:srgbClr val="00CCFF"/>
                </a:solidFill>
              </a:rPr>
              <a:t>not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contribute</a:t>
            </a:r>
            <a:endParaRPr lang="es-ES" sz="1600" b="1" dirty="0" smtClean="0">
              <a:solidFill>
                <a:srgbClr val="00CCFF"/>
              </a:solidFill>
            </a:endParaRPr>
          </a:p>
        </p:txBody>
      </p:sp>
      <p:pic>
        <p:nvPicPr>
          <p:cNvPr id="3" name="Imagen 2" descr="Documento de Vista Previa no guardado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3983" y="2438400"/>
            <a:ext cx="3405685" cy="3419998"/>
          </a:xfrm>
          <a:prstGeom prst="rect">
            <a:avLst/>
          </a:prstGeom>
        </p:spPr>
      </p:pic>
      <p:grpSp>
        <p:nvGrpSpPr>
          <p:cNvPr id="11" name="Agrupar 10"/>
          <p:cNvGrpSpPr/>
          <p:nvPr/>
        </p:nvGrpSpPr>
        <p:grpSpPr>
          <a:xfrm>
            <a:off x="4038600" y="2450068"/>
            <a:ext cx="5105400" cy="1110332"/>
            <a:chOff x="4038600" y="2450068"/>
            <a:chExt cx="5105400" cy="1110332"/>
          </a:xfrm>
        </p:grpSpPr>
        <p:sp>
          <p:nvSpPr>
            <p:cNvPr id="2" name="CuadroTexto 1"/>
            <p:cNvSpPr txBox="1"/>
            <p:nvPr/>
          </p:nvSpPr>
          <p:spPr>
            <a:xfrm>
              <a:off x="4038600" y="2450068"/>
              <a:ext cx="510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That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means</a:t>
              </a:r>
              <a:r>
                <a:rPr lang="es-ES" b="1" dirty="0" smtClean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0200" y="3200400"/>
              <a:ext cx="2291331" cy="360000"/>
            </a:xfrm>
            <a:prstGeom prst="rect">
              <a:avLst/>
            </a:prstGeom>
          </p:spPr>
        </p:pic>
      </p:grpSp>
      <p:grpSp>
        <p:nvGrpSpPr>
          <p:cNvPr id="10" name="Agrupar 9"/>
          <p:cNvGrpSpPr/>
          <p:nvPr/>
        </p:nvGrpSpPr>
        <p:grpSpPr>
          <a:xfrm>
            <a:off x="1905000" y="3886200"/>
            <a:ext cx="457200" cy="215999"/>
            <a:chOff x="1905000" y="3886200"/>
            <a:chExt cx="457200" cy="215999"/>
          </a:xfrm>
        </p:grpSpPr>
        <p:cxnSp>
          <p:nvCxnSpPr>
            <p:cNvPr id="7" name="Conector recto de flecha 6"/>
            <p:cNvCxnSpPr/>
            <p:nvPr/>
          </p:nvCxnSpPr>
          <p:spPr>
            <a:xfrm>
              <a:off x="1905000" y="3886200"/>
              <a:ext cx="457200" cy="0"/>
            </a:xfrm>
            <a:prstGeom prst="straightConnector1">
              <a:avLst/>
            </a:prstGeom>
            <a:ln w="38100" cmpd="sng">
              <a:solidFill>
                <a:srgbClr val="00CC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81200" y="3886200"/>
              <a:ext cx="263519" cy="215999"/>
            </a:xfrm>
            <a:prstGeom prst="rect">
              <a:avLst/>
            </a:prstGeom>
          </p:spPr>
        </p:pic>
      </p:grpSp>
      <p:grpSp>
        <p:nvGrpSpPr>
          <p:cNvPr id="16" name="Agrupar 15"/>
          <p:cNvGrpSpPr/>
          <p:nvPr/>
        </p:nvGrpSpPr>
        <p:grpSpPr>
          <a:xfrm>
            <a:off x="3886200" y="4495800"/>
            <a:ext cx="5257800" cy="1378199"/>
            <a:chOff x="3886200" y="4495800"/>
            <a:chExt cx="5257800" cy="1378199"/>
          </a:xfrm>
        </p:grpSpPr>
        <p:sp>
          <p:nvSpPr>
            <p:cNvPr id="13" name="CuadroTexto 12"/>
            <p:cNvSpPr txBox="1"/>
            <p:nvPr/>
          </p:nvSpPr>
          <p:spPr>
            <a:xfrm>
              <a:off x="3886200" y="4495800"/>
              <a:ext cx="5257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FFFFFF"/>
                  </a:solidFill>
                </a:rPr>
                <a:t>In a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cubic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simulation</a:t>
              </a:r>
              <a:r>
                <a:rPr lang="es-ES" b="1" dirty="0" smtClean="0">
                  <a:solidFill>
                    <a:srgbClr val="FFFFFF"/>
                  </a:solidFill>
                </a:rPr>
                <a:t> box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side</a:t>
              </a:r>
              <a:r>
                <a:rPr lang="es-ES" b="1" dirty="0" smtClean="0">
                  <a:solidFill>
                    <a:srgbClr val="FFFFFF"/>
                  </a:solidFill>
                </a:rPr>
                <a:t>      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number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neighbours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explicitly</a:t>
              </a:r>
              <a:r>
                <a:rPr lang="es-ES" b="1" dirty="0" smtClean="0">
                  <a:solidFill>
                    <a:srgbClr val="FFFFFF"/>
                  </a:solidFill>
                </a:rPr>
                <a:t> 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considered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reduced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by</a:t>
              </a:r>
              <a:r>
                <a:rPr lang="es-ES" b="1" dirty="0" smtClean="0">
                  <a:solidFill>
                    <a:srgbClr val="FFFFFF"/>
                  </a:solidFill>
                </a:rPr>
                <a:t> a factor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approximately</a:t>
              </a:r>
              <a:r>
                <a:rPr lang="es-ES" b="1" dirty="0" smtClean="0">
                  <a:solidFill>
                    <a:srgbClr val="FFFFFF"/>
                  </a:solidFill>
                </a:rPr>
                <a:t>  </a:t>
              </a: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03000" y="5334000"/>
              <a:ext cx="500399" cy="539999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24800" y="4548600"/>
              <a:ext cx="301796" cy="252000"/>
            </a:xfrm>
            <a:prstGeom prst="rect">
              <a:avLst/>
            </a:prstGeom>
          </p:spPr>
        </p:pic>
      </p:grpSp>
      <p:grpSp>
        <p:nvGrpSpPr>
          <p:cNvPr id="19" name="Agrupar 18"/>
          <p:cNvGrpSpPr/>
          <p:nvPr/>
        </p:nvGrpSpPr>
        <p:grpSpPr>
          <a:xfrm>
            <a:off x="228600" y="5934670"/>
            <a:ext cx="8763000" cy="923330"/>
            <a:chOff x="228600" y="5934670"/>
            <a:chExt cx="8763000" cy="923330"/>
          </a:xfrm>
        </p:grpSpPr>
        <p:sp>
          <p:nvSpPr>
            <p:cNvPr id="18" name="CuadroTexto 17"/>
            <p:cNvSpPr txBox="1"/>
            <p:nvPr/>
          </p:nvSpPr>
          <p:spPr>
            <a:xfrm>
              <a:off x="228600" y="5934670"/>
              <a:ext cx="8763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introduction</a:t>
              </a:r>
              <a:r>
                <a:rPr lang="es-ES" b="1" dirty="0" smtClean="0">
                  <a:solidFill>
                    <a:schemeClr val="bg1"/>
                  </a:solidFill>
                </a:rPr>
                <a:t> of 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spherical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cutoff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should</a:t>
              </a:r>
              <a:r>
                <a:rPr lang="es-ES" b="1" dirty="0" smtClean="0">
                  <a:solidFill>
                    <a:schemeClr val="bg1"/>
                  </a:solidFill>
                </a:rPr>
                <a:t> be 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small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perturbation</a:t>
              </a:r>
              <a:r>
                <a:rPr lang="es-ES" b="1" dirty="0" smtClean="0">
                  <a:solidFill>
                    <a:schemeClr val="bg1"/>
                  </a:solidFill>
                </a:rPr>
                <a:t>, and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cutoff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distance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should</a:t>
              </a:r>
              <a:r>
                <a:rPr lang="es-ES" b="1" dirty="0" smtClean="0">
                  <a:solidFill>
                    <a:schemeClr val="bg1"/>
                  </a:solidFill>
                </a:rPr>
                <a:t> be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sufficiently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large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ensure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this</a:t>
              </a:r>
              <a:r>
                <a:rPr lang="es-ES" b="1" dirty="0" smtClean="0">
                  <a:solidFill>
                    <a:schemeClr val="bg1"/>
                  </a:solidFill>
                </a:rPr>
                <a:t>. </a:t>
              </a:r>
            </a:p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Typical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distance</a:t>
              </a:r>
              <a:r>
                <a:rPr lang="es-ES" b="1" dirty="0" smtClean="0">
                  <a:solidFill>
                    <a:schemeClr val="bg1"/>
                  </a:solidFill>
                </a:rPr>
                <a:t> in 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Lennard</a:t>
              </a:r>
              <a:r>
                <a:rPr lang="es-ES" b="1" dirty="0" smtClean="0">
                  <a:solidFill>
                    <a:schemeClr val="bg1"/>
                  </a:solidFill>
                </a:rPr>
                <a:t>-Jones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system</a:t>
              </a:r>
              <a:r>
                <a:rPr lang="es-ES" b="1" dirty="0" smtClean="0">
                  <a:solidFill>
                    <a:schemeClr val="bg1"/>
                  </a:solidFill>
                </a:rPr>
                <a:t>: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86600" y="6553200"/>
              <a:ext cx="1049580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302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Difficulties in defining a consistent POTENTIAL in  MD method with the truncation of the interatomic pot</a:t>
            </a:r>
          </a:p>
        </p:txBody>
      </p:sp>
      <p:grpSp>
        <p:nvGrpSpPr>
          <p:cNvPr id="20" name="Agrupar 19"/>
          <p:cNvGrpSpPr/>
          <p:nvPr/>
        </p:nvGrpSpPr>
        <p:grpSpPr>
          <a:xfrm>
            <a:off x="228600" y="1295400"/>
            <a:ext cx="8763000" cy="923330"/>
            <a:chOff x="228600" y="1295400"/>
            <a:chExt cx="8763000" cy="923330"/>
          </a:xfrm>
        </p:grpSpPr>
        <p:sp>
          <p:nvSpPr>
            <p:cNvPr id="9" name="CuadroTexto 8"/>
            <p:cNvSpPr txBox="1"/>
            <p:nvPr/>
          </p:nvSpPr>
          <p:spPr>
            <a:xfrm>
              <a:off x="228600" y="1295400"/>
              <a:ext cx="8763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function</a:t>
              </a:r>
              <a:r>
                <a:rPr lang="es-ES" b="1" dirty="0" smtClean="0">
                  <a:solidFill>
                    <a:schemeClr val="bg1"/>
                  </a:solidFill>
                </a:rPr>
                <a:t>          </a:t>
              </a:r>
              <a:r>
                <a:rPr lang="es-ES" b="1" dirty="0" err="1" smtClean="0">
                  <a:solidFill>
                    <a:schemeClr val="bg1"/>
                  </a:solidFill>
                </a:rPr>
                <a:t>used</a:t>
              </a:r>
              <a:r>
                <a:rPr lang="es-ES" b="1" dirty="0" smtClean="0">
                  <a:solidFill>
                    <a:schemeClr val="bg1"/>
                  </a:solidFill>
                </a:rPr>
                <a:t> in 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simulation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contains</a:t>
              </a:r>
              <a:r>
                <a:rPr lang="es-ES" b="1" dirty="0" smtClean="0">
                  <a:solidFill>
                    <a:schemeClr val="bg1"/>
                  </a:solidFill>
                </a:rPr>
                <a:t> 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discontinuity</a:t>
              </a:r>
              <a:r>
                <a:rPr lang="es-ES" b="1" dirty="0" smtClean="0">
                  <a:solidFill>
                    <a:schemeClr val="bg1"/>
                  </a:solidFill>
                </a:rPr>
                <a:t> at               :</a:t>
              </a:r>
            </a:p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Whenever</a:t>
              </a:r>
              <a:r>
                <a:rPr lang="es-ES" b="1" dirty="0" smtClean="0">
                  <a:solidFill>
                    <a:schemeClr val="bg1"/>
                  </a:solidFill>
                </a:rPr>
                <a:t> 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pair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molecules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crosses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boundary</a:t>
              </a:r>
              <a:r>
                <a:rPr lang="es-ES" b="1" dirty="0" smtClean="0">
                  <a:solidFill>
                    <a:schemeClr val="bg1"/>
                  </a:solidFill>
                </a:rPr>
                <a:t>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total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energy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will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not</a:t>
              </a:r>
              <a:r>
                <a:rPr lang="es-ES" b="1" dirty="0" smtClean="0">
                  <a:solidFill>
                    <a:schemeClr val="bg1"/>
                  </a:solidFill>
                </a:rPr>
                <a:t> be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conserved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5000" y="1371600"/>
              <a:ext cx="618026" cy="2880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7897" y="1384201"/>
              <a:ext cx="862703" cy="215999"/>
            </a:xfrm>
            <a:prstGeom prst="rect">
              <a:avLst/>
            </a:prstGeom>
          </p:spPr>
        </p:pic>
      </p:grpSp>
      <p:grpSp>
        <p:nvGrpSpPr>
          <p:cNvPr id="26" name="Agrupar 25"/>
          <p:cNvGrpSpPr/>
          <p:nvPr/>
        </p:nvGrpSpPr>
        <p:grpSpPr>
          <a:xfrm>
            <a:off x="416671" y="2362200"/>
            <a:ext cx="8310657" cy="1329595"/>
            <a:chOff x="452343" y="2362200"/>
            <a:chExt cx="8310657" cy="1329595"/>
          </a:xfrm>
        </p:grpSpPr>
        <p:grpSp>
          <p:nvGrpSpPr>
            <p:cNvPr id="23" name="Agrupar 22"/>
            <p:cNvGrpSpPr/>
            <p:nvPr/>
          </p:nvGrpSpPr>
          <p:grpSpPr>
            <a:xfrm>
              <a:off x="452343" y="2362200"/>
              <a:ext cx="8310657" cy="369332"/>
              <a:chOff x="1143000" y="2667000"/>
              <a:chExt cx="8310657" cy="369332"/>
            </a:xfrm>
          </p:grpSpPr>
          <p:sp>
            <p:nvSpPr>
              <p:cNvPr id="21" name="CuadroTexto 20"/>
              <p:cNvSpPr txBox="1"/>
              <p:nvPr/>
            </p:nvSpPr>
            <p:spPr>
              <a:xfrm>
                <a:off x="1143000" y="2667000"/>
                <a:ext cx="7772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err="1" smtClean="0">
                    <a:solidFill>
                      <a:schemeClr val="bg1"/>
                    </a:solidFill>
                  </a:rPr>
                  <a:t>We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can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avoid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this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by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shifting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potential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function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by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an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amount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2" name="Imagen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82000" y="2743200"/>
                <a:ext cx="1071657" cy="288000"/>
              </a:xfrm>
              <a:prstGeom prst="rect">
                <a:avLst/>
              </a:prstGeom>
            </p:spPr>
          </p:pic>
        </p:grpSp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04253" y="2971800"/>
              <a:ext cx="3935494" cy="719995"/>
            </a:xfrm>
            <a:prstGeom prst="rect">
              <a:avLst/>
            </a:prstGeom>
          </p:spPr>
        </p:pic>
      </p:grpSp>
      <p:grpSp>
        <p:nvGrpSpPr>
          <p:cNvPr id="28" name="Agrupar 27"/>
          <p:cNvGrpSpPr/>
          <p:nvPr/>
        </p:nvGrpSpPr>
        <p:grpSpPr>
          <a:xfrm>
            <a:off x="152400" y="3886200"/>
            <a:ext cx="8991600" cy="1524000"/>
            <a:chOff x="152400" y="3886200"/>
            <a:chExt cx="8991600" cy="1524000"/>
          </a:xfrm>
        </p:grpSpPr>
        <p:sp>
          <p:nvSpPr>
            <p:cNvPr id="25" name="CuadroTexto 24"/>
            <p:cNvSpPr txBox="1"/>
            <p:nvPr/>
          </p:nvSpPr>
          <p:spPr>
            <a:xfrm>
              <a:off x="1066800" y="3886200"/>
              <a:ext cx="693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small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addition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term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constant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for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any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pair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interaction</a:t>
              </a:r>
              <a:r>
                <a:rPr lang="es-ES" b="1" dirty="0" smtClean="0">
                  <a:solidFill>
                    <a:srgbClr val="FFFFFF"/>
                  </a:solidFill>
                </a:rPr>
                <a:t>, and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does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not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affect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forces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152400" y="4763869"/>
              <a:ext cx="899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However</a:t>
              </a:r>
              <a:r>
                <a:rPr lang="es-ES" b="1" dirty="0" smtClean="0">
                  <a:solidFill>
                    <a:srgbClr val="FFFFFF"/>
                  </a:solidFill>
                </a:rPr>
                <a:t>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its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contribution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to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total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energy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varies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from</a:t>
              </a:r>
              <a:r>
                <a:rPr lang="es-ES" b="1" dirty="0" smtClean="0">
                  <a:solidFill>
                    <a:srgbClr val="FFFFFF"/>
                  </a:solidFill>
                </a:rPr>
                <a:t> time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step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to</a:t>
              </a:r>
              <a:r>
                <a:rPr lang="es-ES" b="1" dirty="0" smtClean="0">
                  <a:solidFill>
                    <a:srgbClr val="FFFFFF"/>
                  </a:solidFill>
                </a:rPr>
                <a:t> time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step</a:t>
              </a:r>
              <a:r>
                <a:rPr lang="es-ES" b="1" dirty="0" smtClean="0">
                  <a:solidFill>
                    <a:srgbClr val="FFFFFF"/>
                  </a:solidFill>
                </a:rPr>
                <a:t>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since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total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number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pairs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within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cutoff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range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varies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859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Difficulties in defining a consistent FORCE in the MD method with the truncation of the interatomic potent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42" y="4648200"/>
            <a:ext cx="7016458" cy="93599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609600" y="1307068"/>
            <a:ext cx="7940691" cy="369332"/>
            <a:chOff x="838200" y="1600200"/>
            <a:chExt cx="7940691" cy="369332"/>
          </a:xfrm>
        </p:grpSpPr>
        <p:sp>
          <p:nvSpPr>
            <p:cNvPr id="2" name="CuadroTexto 1"/>
            <p:cNvSpPr txBox="1"/>
            <p:nvPr/>
          </p:nvSpPr>
          <p:spPr>
            <a:xfrm>
              <a:off x="838200" y="1600200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force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between</a:t>
              </a:r>
              <a:r>
                <a:rPr lang="es-ES" b="1" dirty="0" smtClean="0">
                  <a:solidFill>
                    <a:srgbClr val="FFFFFF"/>
                  </a:solidFill>
                </a:rPr>
                <a:t> a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pair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molecules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still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discontinuous</a:t>
              </a:r>
              <a:r>
                <a:rPr lang="es-ES" b="1" dirty="0" smtClean="0">
                  <a:solidFill>
                    <a:srgbClr val="FFFFFF"/>
                  </a:solidFill>
                </a:rPr>
                <a:t> at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2400" y="1676400"/>
              <a:ext cx="1006491" cy="252000"/>
            </a:xfrm>
            <a:prstGeom prst="rect">
              <a:avLst/>
            </a:prstGeom>
          </p:spPr>
        </p:pic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760" y="2196600"/>
            <a:ext cx="5496480" cy="10800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447800" y="176426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For</a:t>
            </a:r>
            <a:r>
              <a:rPr lang="es-ES" b="1" dirty="0" smtClean="0">
                <a:solidFill>
                  <a:srgbClr val="FFFFFF"/>
                </a:solidFill>
              </a:rPr>
              <a:t> a </a:t>
            </a:r>
            <a:r>
              <a:rPr lang="es-ES" b="1" dirty="0" err="1" smtClean="0">
                <a:solidFill>
                  <a:srgbClr val="FFFFFF"/>
                </a:solidFill>
              </a:rPr>
              <a:t>Lennard</a:t>
            </a:r>
            <a:r>
              <a:rPr lang="es-ES" b="1" dirty="0" smtClean="0">
                <a:solidFill>
                  <a:srgbClr val="FFFFFF"/>
                </a:solidFill>
              </a:rPr>
              <a:t>-Jones case,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force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given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by</a:t>
            </a:r>
            <a:endParaRPr lang="es-ES" b="1" dirty="0">
              <a:solidFill>
                <a:srgbClr val="FFFFFF"/>
              </a:solidFill>
            </a:endParaRPr>
          </a:p>
        </p:txBody>
      </p:sp>
      <p:grpSp>
        <p:nvGrpSpPr>
          <p:cNvPr id="19" name="Agrupar 18"/>
          <p:cNvGrpSpPr/>
          <p:nvPr/>
        </p:nvGrpSpPr>
        <p:grpSpPr>
          <a:xfrm>
            <a:off x="914400" y="3352800"/>
            <a:ext cx="7277100" cy="467999"/>
            <a:chOff x="1485900" y="3429000"/>
            <a:chExt cx="7277100" cy="467999"/>
          </a:xfrm>
        </p:grpSpPr>
        <p:sp>
          <p:nvSpPr>
            <p:cNvPr id="29" name="CuadroTexto 28"/>
            <p:cNvSpPr txBox="1"/>
            <p:nvPr/>
          </p:nvSpPr>
          <p:spPr>
            <a:xfrm>
              <a:off x="1485900" y="3429000"/>
              <a:ext cx="7277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rgbClr val="FFFFFF"/>
                  </a:solidFill>
                </a:rPr>
                <a:t>And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magnitude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discontinuity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             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for</a:t>
              </a:r>
              <a:r>
                <a:rPr lang="es-ES" b="1" dirty="0" smtClean="0">
                  <a:solidFill>
                    <a:srgbClr val="FFFFFF"/>
                  </a:solidFill>
                </a:rPr>
                <a:t> 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72200" y="3429000"/>
              <a:ext cx="773483" cy="467999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67600" y="3505200"/>
              <a:ext cx="1049580" cy="252000"/>
            </a:xfrm>
            <a:prstGeom prst="rect">
              <a:avLst/>
            </a:prstGeom>
          </p:spPr>
        </p:pic>
      </p:grpSp>
      <p:sp>
        <p:nvSpPr>
          <p:cNvPr id="31" name="CuadroTexto 30"/>
          <p:cNvSpPr txBox="1"/>
          <p:nvPr/>
        </p:nvSpPr>
        <p:spPr>
          <a:xfrm>
            <a:off x="152400" y="3886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It</a:t>
            </a:r>
            <a:r>
              <a:rPr lang="es-ES" b="1" dirty="0" smtClean="0">
                <a:solidFill>
                  <a:srgbClr val="FFFFFF"/>
                </a:solidFill>
              </a:rPr>
              <a:t> can cause </a:t>
            </a:r>
            <a:r>
              <a:rPr lang="es-ES" b="1" dirty="0" err="1" smtClean="0">
                <a:solidFill>
                  <a:srgbClr val="FFFFFF"/>
                </a:solidFill>
              </a:rPr>
              <a:t>instability</a:t>
            </a:r>
            <a:r>
              <a:rPr lang="es-ES" b="1" dirty="0" smtClean="0">
                <a:solidFill>
                  <a:srgbClr val="FFFFFF"/>
                </a:solidFill>
              </a:rPr>
              <a:t> in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numerical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solution</a:t>
            </a:r>
            <a:r>
              <a:rPr lang="es-ES" b="1" dirty="0" smtClean="0">
                <a:solidFill>
                  <a:srgbClr val="FFFFFF"/>
                </a:solidFill>
              </a:rPr>
              <a:t> of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differential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equations</a:t>
            </a:r>
            <a:r>
              <a:rPr lang="es-ES" b="1" dirty="0" smtClean="0">
                <a:solidFill>
                  <a:srgbClr val="FFFFFF"/>
                </a:solidFill>
              </a:rPr>
              <a:t>. </a:t>
            </a:r>
            <a:r>
              <a:rPr lang="es-ES" b="1" dirty="0" err="1" smtClean="0">
                <a:solidFill>
                  <a:srgbClr val="FFFFFF"/>
                </a:solidFill>
              </a:rPr>
              <a:t>To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avoid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difficulty</a:t>
            </a:r>
            <a:r>
              <a:rPr lang="es-ES" b="1" dirty="0" smtClean="0">
                <a:solidFill>
                  <a:srgbClr val="FFFFFF"/>
                </a:solidFill>
              </a:rPr>
              <a:t>, a “</a:t>
            </a:r>
            <a:r>
              <a:rPr lang="es-ES" b="1" dirty="0" err="1" smtClean="0">
                <a:solidFill>
                  <a:srgbClr val="FFFFFF"/>
                </a:solidFill>
              </a:rPr>
              <a:t>shifted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force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potential</a:t>
            </a:r>
            <a:r>
              <a:rPr lang="es-ES" b="1" dirty="0" smtClean="0">
                <a:solidFill>
                  <a:srgbClr val="FFFFFF"/>
                </a:solidFill>
              </a:rPr>
              <a:t>” has </a:t>
            </a:r>
            <a:r>
              <a:rPr lang="es-ES" b="1" dirty="0" err="1" smtClean="0">
                <a:solidFill>
                  <a:srgbClr val="FFFFFF"/>
                </a:solidFill>
              </a:rPr>
              <a:t>been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introduced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114300" y="5726668"/>
            <a:ext cx="895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discontinuity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now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appears</a:t>
            </a:r>
            <a:r>
              <a:rPr lang="es-ES" b="1" dirty="0" smtClean="0">
                <a:solidFill>
                  <a:srgbClr val="FFFFFF"/>
                </a:solidFill>
              </a:rPr>
              <a:t> in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gradient</a:t>
            </a:r>
            <a:r>
              <a:rPr lang="es-ES" b="1" dirty="0" smtClean="0">
                <a:solidFill>
                  <a:srgbClr val="FFFFFF"/>
                </a:solidFill>
              </a:rPr>
              <a:t> of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force</a:t>
            </a:r>
            <a:r>
              <a:rPr lang="es-ES" b="1" dirty="0" smtClean="0">
                <a:solidFill>
                  <a:srgbClr val="FFFFFF"/>
                </a:solidFill>
              </a:rPr>
              <a:t>, </a:t>
            </a:r>
            <a:r>
              <a:rPr lang="es-ES" b="1" dirty="0" err="1" smtClean="0">
                <a:solidFill>
                  <a:srgbClr val="FFFFFF"/>
                </a:solidFill>
              </a:rPr>
              <a:t>not</a:t>
            </a:r>
            <a:r>
              <a:rPr lang="es-ES" b="1" dirty="0" smtClean="0">
                <a:solidFill>
                  <a:srgbClr val="FFFFFF"/>
                </a:solidFill>
              </a:rPr>
              <a:t> in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force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itself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9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Difficulties in defining a consistent FORCE in the MD method with the truncation of the interatomic potent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95250" y="5204936"/>
            <a:ext cx="8953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difference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between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shifted-force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potential</a:t>
            </a:r>
            <a:r>
              <a:rPr lang="es-ES" b="1" dirty="0" smtClean="0">
                <a:solidFill>
                  <a:srgbClr val="FFFFFF"/>
                </a:solidFill>
              </a:rPr>
              <a:t> and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original </a:t>
            </a:r>
            <a:r>
              <a:rPr lang="es-ES" b="1" dirty="0" err="1" smtClean="0">
                <a:solidFill>
                  <a:srgbClr val="FFFFFF"/>
                </a:solidFill>
              </a:rPr>
              <a:t>one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means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that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simulation</a:t>
            </a:r>
            <a:r>
              <a:rPr lang="es-ES" b="1" dirty="0" smtClean="0">
                <a:solidFill>
                  <a:srgbClr val="FFFFFF"/>
                </a:solidFill>
              </a:rPr>
              <a:t> no </a:t>
            </a:r>
            <a:r>
              <a:rPr lang="es-ES" b="1" dirty="0" err="1" smtClean="0">
                <a:solidFill>
                  <a:srgbClr val="FFFFFF"/>
                </a:solidFill>
              </a:rPr>
              <a:t>longer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corresponds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to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desired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model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liquid</a:t>
            </a:r>
            <a:endParaRPr lang="es-ES" b="1" dirty="0" smtClean="0">
              <a:solidFill>
                <a:srgbClr val="FFFFFF"/>
              </a:solidFill>
            </a:endParaRPr>
          </a:p>
          <a:p>
            <a:pPr algn="ctr"/>
            <a:endParaRPr lang="es-ES" b="1" dirty="0" smtClean="0">
              <a:solidFill>
                <a:srgbClr val="FFFFFF"/>
              </a:solidFill>
            </a:endParaRPr>
          </a:p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However</a:t>
            </a:r>
            <a:r>
              <a:rPr lang="es-ES" b="1" dirty="0" smtClean="0">
                <a:solidFill>
                  <a:srgbClr val="FFFFFF"/>
                </a:solidFill>
              </a:rPr>
              <a:t>,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thermodynamic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properties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with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unshifted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potential</a:t>
            </a:r>
            <a:r>
              <a:rPr lang="es-ES" b="1" dirty="0" smtClean="0">
                <a:solidFill>
                  <a:srgbClr val="FFFFFF"/>
                </a:solidFill>
              </a:rPr>
              <a:t> can be </a:t>
            </a:r>
            <a:r>
              <a:rPr lang="es-ES" b="1" dirty="0" err="1" smtClean="0">
                <a:solidFill>
                  <a:srgbClr val="FFFFFF"/>
                </a:solidFill>
              </a:rPr>
              <a:t>recovered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using</a:t>
            </a:r>
            <a:r>
              <a:rPr lang="es-ES" b="1" dirty="0" smtClean="0">
                <a:solidFill>
                  <a:srgbClr val="FFFFFF"/>
                </a:solidFill>
              </a:rPr>
              <a:t> a simple </a:t>
            </a:r>
            <a:r>
              <a:rPr lang="es-ES" b="1" dirty="0" err="1" smtClean="0">
                <a:solidFill>
                  <a:srgbClr val="FFFFFF"/>
                </a:solidFill>
              </a:rPr>
              <a:t>perturbation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scheme</a:t>
            </a:r>
            <a:endParaRPr lang="es-ES" b="1" dirty="0">
              <a:solidFill>
                <a:srgbClr val="FFFFFF"/>
              </a:solidFill>
            </a:endParaRPr>
          </a:p>
        </p:txBody>
      </p:sp>
      <p:pic>
        <p:nvPicPr>
          <p:cNvPr id="4" name="Imagen 3" descr="Computer Simulation Of Liquids-Allen &amp; Tildesley-1989-Searchable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01" y="1828800"/>
            <a:ext cx="5093998" cy="28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5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5529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The initial configuration:                                    more usual approach, start from a lattice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990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Almost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any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lattice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suitable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Historically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face-centered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cubic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structure</a:t>
            </a:r>
            <a:r>
              <a:rPr lang="es-ES" b="1" dirty="0" smtClean="0">
                <a:solidFill>
                  <a:schemeClr val="bg1"/>
                </a:solidFill>
              </a:rPr>
              <a:t> has </a:t>
            </a:r>
            <a:r>
              <a:rPr lang="es-ES" b="1" dirty="0" err="1" smtClean="0">
                <a:solidFill>
                  <a:schemeClr val="bg1"/>
                </a:solidFill>
              </a:rPr>
              <a:t>been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starting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configuration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0" y="4953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lattice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spacing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chosen</a:t>
            </a:r>
            <a:r>
              <a:rPr lang="es-ES" b="1" dirty="0" smtClean="0">
                <a:solidFill>
                  <a:schemeClr val="bg1"/>
                </a:solidFill>
              </a:rPr>
              <a:t> so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appropriate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liquid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state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density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obtained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co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2903538" cy="29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533400" y="5373469"/>
            <a:ext cx="813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During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course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simulation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lattice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structure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will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disappear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be </a:t>
            </a:r>
            <a:r>
              <a:rPr lang="es-ES" b="1" dirty="0" err="1" smtClean="0">
                <a:solidFill>
                  <a:schemeClr val="bg1"/>
                </a:solidFill>
              </a:rPr>
              <a:t>replaced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by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err="1" smtClean="0">
                <a:solidFill>
                  <a:schemeClr val="bg1"/>
                </a:solidFill>
              </a:rPr>
              <a:t>typical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liquid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structure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02071" y="6059269"/>
            <a:ext cx="813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process</a:t>
            </a:r>
            <a:r>
              <a:rPr lang="es-ES" b="1" dirty="0" smtClean="0">
                <a:solidFill>
                  <a:schemeClr val="bg1"/>
                </a:solidFill>
              </a:rPr>
              <a:t> of “</a:t>
            </a:r>
            <a:r>
              <a:rPr lang="es-ES" b="1" dirty="0" err="1" smtClean="0">
                <a:solidFill>
                  <a:schemeClr val="bg1"/>
                </a:solidFill>
              </a:rPr>
              <a:t>melting</a:t>
            </a:r>
            <a:r>
              <a:rPr lang="es-ES" b="1" dirty="0" smtClean="0">
                <a:solidFill>
                  <a:schemeClr val="bg1"/>
                </a:solidFill>
              </a:rPr>
              <a:t>” can be </a:t>
            </a:r>
            <a:r>
              <a:rPr lang="es-ES" b="1" dirty="0" err="1" smtClean="0">
                <a:solidFill>
                  <a:schemeClr val="bg1"/>
                </a:solidFill>
              </a:rPr>
              <a:t>enhanced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giving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each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molecule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err="1" smtClean="0">
                <a:solidFill>
                  <a:schemeClr val="bg1"/>
                </a:solidFill>
              </a:rPr>
              <a:t>small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random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displacement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from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its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initial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lattice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point</a:t>
            </a:r>
            <a:r>
              <a:rPr lang="es-ES" b="1" dirty="0" smtClean="0">
                <a:solidFill>
                  <a:schemeClr val="bg1"/>
                </a:solidFill>
              </a:rPr>
              <a:t>  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5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9339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Computer code for periodic boundaries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914400" y="1524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As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simulation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proceeds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these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molecules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move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about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infinite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periodic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system</a:t>
            </a:r>
            <a:r>
              <a:rPr lang="es-ES" b="1" dirty="0" smtClean="0">
                <a:solidFill>
                  <a:schemeClr val="bg1"/>
                </a:solidFill>
              </a:rPr>
              <a:t>. 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22" name="Agrupar 21"/>
          <p:cNvGrpSpPr/>
          <p:nvPr/>
        </p:nvGrpSpPr>
        <p:grpSpPr>
          <a:xfrm>
            <a:off x="228600" y="725269"/>
            <a:ext cx="8763000" cy="646331"/>
            <a:chOff x="228600" y="725269"/>
            <a:chExt cx="8763000" cy="646331"/>
          </a:xfrm>
        </p:grpSpPr>
        <p:sp>
          <p:nvSpPr>
            <p:cNvPr id="9" name="CuadroTexto 8"/>
            <p:cNvSpPr txBox="1"/>
            <p:nvPr/>
          </p:nvSpPr>
          <p:spPr>
            <a:xfrm>
              <a:off x="228600" y="725269"/>
              <a:ext cx="876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Let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us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assume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that</a:t>
              </a:r>
              <a:r>
                <a:rPr lang="es-ES" b="1" dirty="0" smtClean="0">
                  <a:solidFill>
                    <a:schemeClr val="bg1"/>
                  </a:solidFill>
                </a:rPr>
                <a:t>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initially</a:t>
              </a:r>
              <a:r>
                <a:rPr lang="es-ES" b="1" dirty="0" smtClean="0">
                  <a:solidFill>
                    <a:schemeClr val="bg1"/>
                  </a:solidFill>
                </a:rPr>
                <a:t>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    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molecules</a:t>
              </a:r>
              <a:r>
                <a:rPr lang="es-ES" b="1" dirty="0" smtClean="0">
                  <a:solidFill>
                    <a:schemeClr val="bg1"/>
                  </a:solidFill>
                </a:rPr>
                <a:t> 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simulation</a:t>
              </a:r>
              <a:r>
                <a:rPr lang="es-ES" b="1" dirty="0" smtClean="0">
                  <a:solidFill>
                    <a:schemeClr val="bg1"/>
                  </a:solidFill>
                </a:rPr>
                <a:t> lie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within</a:t>
              </a:r>
              <a:r>
                <a:rPr lang="es-ES" b="1" dirty="0" smtClean="0">
                  <a:solidFill>
                    <a:schemeClr val="bg1"/>
                  </a:solidFill>
                </a:rPr>
                <a:t> 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cubic</a:t>
              </a:r>
              <a:r>
                <a:rPr lang="es-ES" b="1" dirty="0" smtClean="0">
                  <a:solidFill>
                    <a:schemeClr val="bg1"/>
                  </a:solidFill>
                </a:rPr>
                <a:t> box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side</a:t>
              </a:r>
              <a:r>
                <a:rPr lang="es-ES" b="1" dirty="0" smtClean="0">
                  <a:solidFill>
                    <a:schemeClr val="bg1"/>
                  </a:solidFill>
                </a:rPr>
                <a:t>       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with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origin</a:t>
              </a:r>
              <a:r>
                <a:rPr lang="es-ES" b="1" dirty="0" smtClean="0">
                  <a:solidFill>
                    <a:schemeClr val="bg1"/>
                  </a:solidFill>
                </a:rPr>
                <a:t> at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its</a:t>
              </a:r>
              <a:r>
                <a:rPr lang="es-ES" b="1" dirty="0" smtClean="0">
                  <a:solidFill>
                    <a:schemeClr val="bg1"/>
                  </a:solidFill>
                </a:rPr>
                <a:t> centre.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2151" y="814800"/>
              <a:ext cx="327449" cy="2520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9204" y="1043400"/>
              <a:ext cx="301796" cy="252000"/>
            </a:xfrm>
            <a:prstGeom prst="rect">
              <a:avLst/>
            </a:prstGeom>
          </p:spPr>
        </p:pic>
      </p:grpSp>
      <p:grpSp>
        <p:nvGrpSpPr>
          <p:cNvPr id="26" name="Agrupar 25"/>
          <p:cNvGrpSpPr/>
          <p:nvPr/>
        </p:nvGrpSpPr>
        <p:grpSpPr>
          <a:xfrm>
            <a:off x="914400" y="2286000"/>
            <a:ext cx="7239000" cy="1200329"/>
            <a:chOff x="914400" y="2286000"/>
            <a:chExt cx="7239000" cy="1200329"/>
          </a:xfrm>
        </p:grpSpPr>
        <p:sp>
          <p:nvSpPr>
            <p:cNvPr id="21" name="CuadroTexto 20"/>
            <p:cNvSpPr txBox="1"/>
            <p:nvPr/>
          </p:nvSpPr>
          <p:spPr>
            <a:xfrm>
              <a:off x="914400" y="2286000"/>
              <a:ext cx="7239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When</a:t>
              </a:r>
              <a:r>
                <a:rPr lang="es-ES" b="1" dirty="0" smtClean="0">
                  <a:solidFill>
                    <a:schemeClr val="bg1"/>
                  </a:solidFill>
                </a:rPr>
                <a:t> 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molecule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leaves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box </a:t>
              </a:r>
              <a:r>
                <a:rPr lang="es-ES" b="1" dirty="0" err="1" smtClean="0">
                  <a:solidFill>
                    <a:schemeClr val="bg1"/>
                  </a:solidFill>
                </a:rPr>
                <a:t>by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crossing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one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boundaries</a:t>
              </a:r>
              <a:r>
                <a:rPr lang="es-ES" b="1" dirty="0" smtClean="0">
                  <a:solidFill>
                    <a:schemeClr val="bg1"/>
                  </a:solidFill>
                </a:rPr>
                <a:t>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usual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switch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attention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image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molecule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entering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box,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simply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adding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or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subtracting</a:t>
              </a:r>
              <a:r>
                <a:rPr lang="es-ES" b="1" dirty="0" smtClean="0">
                  <a:solidFill>
                    <a:schemeClr val="bg1"/>
                  </a:solidFill>
                </a:rPr>
                <a:t>    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from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appropriate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coordinate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2800" y="2895600"/>
              <a:ext cx="301795" cy="251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736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9339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Computer code for periodic boundaries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2057400" y="533400"/>
            <a:ext cx="5029200" cy="6324600"/>
            <a:chOff x="2057400" y="533400"/>
            <a:chExt cx="5029200" cy="6324600"/>
          </a:xfrm>
        </p:grpSpPr>
        <p:sp>
          <p:nvSpPr>
            <p:cNvPr id="2" name="Rectángulo 1"/>
            <p:cNvSpPr/>
            <p:nvPr/>
          </p:nvSpPr>
          <p:spPr>
            <a:xfrm>
              <a:off x="2057400" y="533400"/>
              <a:ext cx="5029200" cy="632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7" name="Imagen 26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6450" y="533400"/>
              <a:ext cx="4991100" cy="624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880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73337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Loops in Molecular Dynamic (MD) and Monte Carlo (MC) programs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228600" y="1447800"/>
            <a:ext cx="5257800" cy="369332"/>
            <a:chOff x="1866900" y="1600200"/>
            <a:chExt cx="5257800" cy="369332"/>
          </a:xfrm>
        </p:grpSpPr>
        <p:sp>
          <p:nvSpPr>
            <p:cNvPr id="7" name="CuadroTexto 6"/>
            <p:cNvSpPr txBox="1"/>
            <p:nvPr/>
          </p:nvSpPr>
          <p:spPr>
            <a:xfrm>
              <a:off x="1866900" y="1600200"/>
              <a:ext cx="525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00CCFF"/>
                  </a:solidFill>
                </a:rPr>
                <a:t>Loop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on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all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the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molecules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smtClean="0">
                  <a:solidFill>
                    <a:schemeClr val="bg1"/>
                  </a:solidFill>
                </a:rPr>
                <a:t>(</a:t>
              </a:r>
              <a:r>
                <a:rPr lang="es-ES" b="1" dirty="0" err="1" smtClean="0">
                  <a:solidFill>
                    <a:schemeClr val="bg1"/>
                  </a:solidFill>
                </a:rPr>
                <a:t>from</a:t>
              </a:r>
              <a:r>
                <a:rPr lang="es-ES" b="1" dirty="0" smtClean="0">
                  <a:solidFill>
                    <a:schemeClr val="bg1"/>
                  </a:solidFill>
                </a:rPr>
                <a:t>                    )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8300" y="1689490"/>
              <a:ext cx="1200398" cy="261810"/>
            </a:xfrm>
            <a:prstGeom prst="rect">
              <a:avLst/>
            </a:prstGeom>
          </p:spPr>
        </p:pic>
      </p:grpSp>
      <p:grpSp>
        <p:nvGrpSpPr>
          <p:cNvPr id="18" name="Agrupar 17"/>
          <p:cNvGrpSpPr/>
          <p:nvPr/>
        </p:nvGrpSpPr>
        <p:grpSpPr>
          <a:xfrm>
            <a:off x="609600" y="2177534"/>
            <a:ext cx="7924800" cy="646331"/>
            <a:chOff x="609600" y="2177534"/>
            <a:chExt cx="7924800" cy="646331"/>
          </a:xfrm>
        </p:grpSpPr>
        <p:grpSp>
          <p:nvGrpSpPr>
            <p:cNvPr id="13" name="Agrupar 12"/>
            <p:cNvGrpSpPr/>
            <p:nvPr/>
          </p:nvGrpSpPr>
          <p:grpSpPr>
            <a:xfrm>
              <a:off x="609600" y="2177534"/>
              <a:ext cx="7924800" cy="646331"/>
              <a:chOff x="609600" y="2177534"/>
              <a:chExt cx="7924800" cy="646331"/>
            </a:xfrm>
          </p:grpSpPr>
          <p:sp>
            <p:nvSpPr>
              <p:cNvPr id="11" name="CuadroTexto 10"/>
              <p:cNvSpPr txBox="1"/>
              <p:nvPr/>
            </p:nvSpPr>
            <p:spPr>
              <a:xfrm>
                <a:off x="609600" y="2177534"/>
                <a:ext cx="792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err="1" smtClean="0">
                    <a:solidFill>
                      <a:schemeClr val="bg1"/>
                    </a:solidFill>
                  </a:rPr>
                  <a:t>For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a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given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molecule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    , </a:t>
                </a:r>
                <a:r>
                  <a:rPr lang="es-ES" b="1" dirty="0" err="1" smtClean="0">
                    <a:solidFill>
                      <a:srgbClr val="00CCFF"/>
                    </a:solidFill>
                  </a:rPr>
                  <a:t>loop</a:t>
                </a:r>
                <a:r>
                  <a:rPr lang="es-ES" b="1" dirty="0" smtClean="0">
                    <a:solidFill>
                      <a:srgbClr val="00CCFF"/>
                    </a:solidFill>
                  </a:rPr>
                  <a:t> </a:t>
                </a:r>
                <a:r>
                  <a:rPr lang="es-ES" b="1" dirty="0" err="1" smtClean="0">
                    <a:solidFill>
                      <a:srgbClr val="00CCFF"/>
                    </a:solidFill>
                  </a:rPr>
                  <a:t>over</a:t>
                </a:r>
                <a:r>
                  <a:rPr lang="es-ES" b="1" dirty="0" smtClean="0">
                    <a:solidFill>
                      <a:srgbClr val="00CCFF"/>
                    </a:solidFill>
                  </a:rPr>
                  <a:t> </a:t>
                </a:r>
                <a:r>
                  <a:rPr lang="es-ES" b="1" dirty="0" err="1" smtClean="0">
                    <a:solidFill>
                      <a:srgbClr val="00CCFF"/>
                    </a:solidFill>
                  </a:rPr>
                  <a:t>all</a:t>
                </a:r>
                <a:r>
                  <a:rPr lang="es-ES" b="1" dirty="0" smtClean="0">
                    <a:solidFill>
                      <a:srgbClr val="00CCFF"/>
                    </a:solidFill>
                  </a:rPr>
                  <a:t> </a:t>
                </a:r>
                <a:r>
                  <a:rPr lang="es-ES" b="1" dirty="0" err="1" smtClean="0">
                    <a:solidFill>
                      <a:srgbClr val="00CCFF"/>
                    </a:solidFill>
                  </a:rPr>
                  <a:t>molecules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    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to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calculate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minimum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image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separation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8000" y="2209800"/>
                <a:ext cx="229365" cy="287999"/>
              </a:xfrm>
              <a:prstGeom prst="rect">
                <a:avLst/>
              </a:prstGeom>
            </p:spPr>
          </p:pic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9800" y="2286000"/>
                <a:ext cx="216000" cy="288000"/>
              </a:xfrm>
              <a:prstGeom prst="rect">
                <a:avLst/>
              </a:prstGeom>
            </p:spPr>
          </p:pic>
        </p:grp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57600" y="2531400"/>
              <a:ext cx="431138" cy="288000"/>
            </a:xfrm>
            <a:prstGeom prst="rect">
              <a:avLst/>
            </a:prstGeom>
          </p:spPr>
        </p:pic>
      </p:grpSp>
      <p:grpSp>
        <p:nvGrpSpPr>
          <p:cNvPr id="23" name="Agrupar 22"/>
          <p:cNvGrpSpPr/>
          <p:nvPr/>
        </p:nvGrpSpPr>
        <p:grpSpPr>
          <a:xfrm>
            <a:off x="990600" y="3135868"/>
            <a:ext cx="8077200" cy="1348264"/>
            <a:chOff x="990600" y="3135868"/>
            <a:chExt cx="8077200" cy="1348264"/>
          </a:xfrm>
        </p:grpSpPr>
        <p:grpSp>
          <p:nvGrpSpPr>
            <p:cNvPr id="19" name="Agrupar 18"/>
            <p:cNvGrpSpPr/>
            <p:nvPr/>
          </p:nvGrpSpPr>
          <p:grpSpPr>
            <a:xfrm>
              <a:off x="990600" y="3135868"/>
              <a:ext cx="8077200" cy="818132"/>
              <a:chOff x="990600" y="3135868"/>
              <a:chExt cx="8077200" cy="818132"/>
            </a:xfrm>
          </p:grpSpPr>
          <p:sp>
            <p:nvSpPr>
              <p:cNvPr id="14" name="CuadroTexto 13"/>
              <p:cNvSpPr txBox="1"/>
              <p:nvPr/>
            </p:nvSpPr>
            <p:spPr>
              <a:xfrm>
                <a:off x="990600" y="3135868"/>
                <a:ext cx="807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err="1" smtClean="0">
                    <a:solidFill>
                      <a:schemeClr val="bg1"/>
                    </a:solidFill>
                  </a:rPr>
                  <a:t>If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molecules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are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separated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by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distances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smaller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than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potential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cutoff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72000" y="3666000"/>
                <a:ext cx="960480" cy="288000"/>
              </a:xfrm>
              <a:prstGeom prst="rect">
                <a:avLst/>
              </a:prstGeom>
            </p:spPr>
          </p:pic>
        </p:grpSp>
        <p:sp>
          <p:nvSpPr>
            <p:cNvPr id="22" name="CuadroTexto 21"/>
            <p:cNvSpPr txBox="1"/>
            <p:nvPr/>
          </p:nvSpPr>
          <p:spPr>
            <a:xfrm>
              <a:off x="2133600" y="4114800"/>
              <a:ext cx="579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00CCFF"/>
                  </a:solidFill>
                </a:rPr>
                <a:t>Compute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potential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energy</a:t>
              </a:r>
              <a:r>
                <a:rPr lang="es-ES" b="1" dirty="0" smtClean="0">
                  <a:solidFill>
                    <a:srgbClr val="00CCFF"/>
                  </a:solidFill>
                </a:rPr>
                <a:t> and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forces</a:t>
              </a:r>
              <a:endParaRPr lang="es-ES" b="1" dirty="0">
                <a:solidFill>
                  <a:srgbClr val="00CCFF"/>
                </a:solidFill>
              </a:endParaRPr>
            </a:p>
          </p:txBody>
        </p:sp>
      </p:grpSp>
      <p:grpSp>
        <p:nvGrpSpPr>
          <p:cNvPr id="24" name="Agrupar 23"/>
          <p:cNvGrpSpPr/>
          <p:nvPr/>
        </p:nvGrpSpPr>
        <p:grpSpPr>
          <a:xfrm>
            <a:off x="990600" y="4539734"/>
            <a:ext cx="8077200" cy="1251466"/>
            <a:chOff x="990600" y="4539734"/>
            <a:chExt cx="8077200" cy="1251466"/>
          </a:xfrm>
        </p:grpSpPr>
        <p:grpSp>
          <p:nvGrpSpPr>
            <p:cNvPr id="20" name="Agrupar 19"/>
            <p:cNvGrpSpPr/>
            <p:nvPr/>
          </p:nvGrpSpPr>
          <p:grpSpPr>
            <a:xfrm>
              <a:off x="990600" y="4539734"/>
              <a:ext cx="8077200" cy="794266"/>
              <a:chOff x="990600" y="4082534"/>
              <a:chExt cx="8077200" cy="794266"/>
            </a:xfrm>
          </p:grpSpPr>
          <p:pic>
            <p:nvPicPr>
              <p:cNvPr id="16" name="Imagen 1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04347" y="4588800"/>
                <a:ext cx="1049705" cy="288000"/>
              </a:xfrm>
              <a:prstGeom prst="rect">
                <a:avLst/>
              </a:prstGeom>
            </p:spPr>
          </p:pic>
          <p:sp>
            <p:nvSpPr>
              <p:cNvPr id="21" name="CuadroTexto 20"/>
              <p:cNvSpPr txBox="1"/>
              <p:nvPr/>
            </p:nvSpPr>
            <p:spPr>
              <a:xfrm>
                <a:off x="990600" y="4082534"/>
                <a:ext cx="807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err="1" smtClean="0">
                    <a:solidFill>
                      <a:schemeClr val="bg1"/>
                    </a:solidFill>
                  </a:rPr>
                  <a:t>If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molecules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are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separated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by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distances</a:t>
                </a:r>
                <a:r>
                  <a:rPr lang="es-ES" b="1" dirty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greater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than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potential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cutoff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CuadroTexto 24"/>
            <p:cNvSpPr txBox="1"/>
            <p:nvPr/>
          </p:nvSpPr>
          <p:spPr>
            <a:xfrm>
              <a:off x="1219200" y="5421868"/>
              <a:ext cx="731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00CCFF"/>
                  </a:solidFill>
                </a:rPr>
                <a:t>Skip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to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the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end</a:t>
              </a:r>
              <a:r>
                <a:rPr lang="es-ES" b="1" dirty="0" smtClean="0">
                  <a:solidFill>
                    <a:srgbClr val="00CCFF"/>
                  </a:solidFill>
                </a:rPr>
                <a:t> of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the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inner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loop</a:t>
              </a:r>
              <a:r>
                <a:rPr lang="es-ES" b="1" dirty="0" smtClean="0">
                  <a:solidFill>
                    <a:srgbClr val="00CCFF"/>
                  </a:solidFill>
                </a:rPr>
                <a:t>,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avoiding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expensive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calculations</a:t>
              </a:r>
              <a:endParaRPr lang="es-ES" b="1" dirty="0">
                <a:solidFill>
                  <a:srgbClr val="00CCFF"/>
                </a:solidFill>
              </a:endParaRPr>
            </a:p>
          </p:txBody>
        </p:sp>
      </p:grpSp>
      <p:grpSp>
        <p:nvGrpSpPr>
          <p:cNvPr id="30" name="Agrupar 29"/>
          <p:cNvGrpSpPr/>
          <p:nvPr/>
        </p:nvGrpSpPr>
        <p:grpSpPr>
          <a:xfrm>
            <a:off x="1143000" y="5943600"/>
            <a:ext cx="7772400" cy="369332"/>
            <a:chOff x="914400" y="6019800"/>
            <a:chExt cx="7772400" cy="369332"/>
          </a:xfrm>
        </p:grpSpPr>
        <p:sp>
          <p:nvSpPr>
            <p:cNvPr id="26" name="CuadroTexto 25"/>
            <p:cNvSpPr txBox="1"/>
            <p:nvPr/>
          </p:nvSpPr>
          <p:spPr>
            <a:xfrm>
              <a:off x="914400" y="6019800"/>
              <a:ext cx="777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rgbClr val="FFFF00"/>
                  </a:solidFill>
                </a:rPr>
                <a:t>Time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required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to</a:t>
              </a:r>
              <a:r>
                <a:rPr lang="es-ES" b="1" dirty="0" smtClean="0">
                  <a:solidFill>
                    <a:srgbClr val="FFFF00"/>
                  </a:solidFill>
                </a:rPr>
                <a:t> examine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all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pair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separations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is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proportional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to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endParaRPr lang="es-ES" b="1" dirty="0">
                <a:solidFill>
                  <a:srgbClr val="FFFF00"/>
                </a:solidFill>
              </a:endParaRPr>
            </a:p>
          </p:txBody>
        </p:sp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98280" y="6019800"/>
              <a:ext cx="407520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963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9339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Neighbour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 lists: improving the speed of a program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533400" y="729734"/>
            <a:ext cx="7417920" cy="369332"/>
            <a:chOff x="533400" y="729734"/>
            <a:chExt cx="7417920" cy="369332"/>
          </a:xfrm>
        </p:grpSpPr>
        <p:sp>
          <p:nvSpPr>
            <p:cNvPr id="4" name="CuadroTexto 3"/>
            <p:cNvSpPr txBox="1"/>
            <p:nvPr/>
          </p:nvSpPr>
          <p:spPr>
            <a:xfrm>
              <a:off x="533400" y="729734"/>
              <a:ext cx="731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Inner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loops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MD and MC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programs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scale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proportional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43800" y="778800"/>
              <a:ext cx="407520" cy="288000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152400" y="141106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Verlet</a:t>
            </a:r>
            <a:r>
              <a:rPr lang="es-ES" b="1" dirty="0" smtClean="0">
                <a:solidFill>
                  <a:srgbClr val="FFFF00"/>
                </a:solidFill>
              </a:rPr>
              <a:t>: </a:t>
            </a:r>
            <a:r>
              <a:rPr lang="es-ES" b="1" dirty="0" err="1" smtClean="0">
                <a:solidFill>
                  <a:srgbClr val="FFFF00"/>
                </a:solidFill>
              </a:rPr>
              <a:t>maintain</a:t>
            </a:r>
            <a:r>
              <a:rPr lang="es-ES" b="1" dirty="0" smtClean="0">
                <a:solidFill>
                  <a:srgbClr val="FFFF00"/>
                </a:solidFill>
              </a:rPr>
              <a:t> a </a:t>
            </a:r>
            <a:r>
              <a:rPr lang="es-ES" b="1" dirty="0" err="1" smtClean="0">
                <a:solidFill>
                  <a:srgbClr val="FFFF00"/>
                </a:solidFill>
              </a:rPr>
              <a:t>list</a:t>
            </a:r>
            <a:r>
              <a:rPr lang="es-ES" b="1" dirty="0" smtClean="0">
                <a:solidFill>
                  <a:srgbClr val="FFFF00"/>
                </a:solidFill>
              </a:rPr>
              <a:t> of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neighbours</a:t>
            </a:r>
            <a:r>
              <a:rPr lang="es-ES" b="1" dirty="0" smtClean="0">
                <a:solidFill>
                  <a:srgbClr val="FFFF00"/>
                </a:solidFill>
              </a:rPr>
              <a:t> of a particular </a:t>
            </a:r>
            <a:r>
              <a:rPr lang="es-ES" b="1" dirty="0" err="1" smtClean="0">
                <a:solidFill>
                  <a:srgbClr val="FFFF00"/>
                </a:solidFill>
              </a:rPr>
              <a:t>molecule</a:t>
            </a:r>
            <a:r>
              <a:rPr lang="es-ES" b="1" dirty="0" smtClean="0">
                <a:solidFill>
                  <a:srgbClr val="FFFF00"/>
                </a:solidFill>
              </a:rPr>
              <a:t>, </a:t>
            </a:r>
            <a:r>
              <a:rPr lang="es-ES" b="1" dirty="0" err="1" smtClean="0">
                <a:solidFill>
                  <a:srgbClr val="FFFF00"/>
                </a:solidFill>
              </a:rPr>
              <a:t>which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updated</a:t>
            </a:r>
            <a:r>
              <a:rPr lang="es-ES" b="1" dirty="0" smtClean="0">
                <a:solidFill>
                  <a:srgbClr val="FFFF00"/>
                </a:solidFill>
              </a:rPr>
              <a:t> at </a:t>
            </a:r>
            <a:r>
              <a:rPr lang="es-ES" b="1" dirty="0" err="1" smtClean="0">
                <a:solidFill>
                  <a:srgbClr val="FFFF00"/>
                </a:solidFill>
              </a:rPr>
              <a:t>intervals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143000" y="240166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Between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updates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program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does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not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check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through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all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molecules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but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just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those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appearing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list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656384" name="Agrupar 656383"/>
          <p:cNvGrpSpPr/>
          <p:nvPr/>
        </p:nvGrpSpPr>
        <p:grpSpPr>
          <a:xfrm>
            <a:off x="914400" y="3392269"/>
            <a:ext cx="7239000" cy="1754327"/>
            <a:chOff x="762000" y="3392269"/>
            <a:chExt cx="7239000" cy="1754327"/>
          </a:xfrm>
        </p:grpSpPr>
        <p:sp>
          <p:nvSpPr>
            <p:cNvPr id="31" name="CuadroTexto 30"/>
            <p:cNvSpPr txBox="1"/>
            <p:nvPr/>
          </p:nvSpPr>
          <p:spPr>
            <a:xfrm>
              <a:off x="762000" y="3392269"/>
              <a:ext cx="72390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number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pais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separations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explicitly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considered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reduced</a:t>
              </a:r>
              <a:r>
                <a:rPr lang="es-ES" b="1" dirty="0" smtClean="0">
                  <a:solidFill>
                    <a:schemeClr val="bg1"/>
                  </a:solidFill>
                </a:rPr>
                <a:t>.</a:t>
              </a:r>
            </a:p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This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saves</a:t>
              </a:r>
              <a:r>
                <a:rPr lang="es-ES" b="1" dirty="0" smtClean="0">
                  <a:solidFill>
                    <a:schemeClr val="bg1"/>
                  </a:solidFill>
                </a:rPr>
                <a:t> time in:</a:t>
              </a:r>
            </a:p>
            <a:p>
              <a:pPr marL="285750" indent="-285750">
                <a:buFontTx/>
                <a:buChar char="-"/>
              </a:pPr>
              <a:r>
                <a:rPr lang="es-ES" b="1" dirty="0" smtClean="0">
                  <a:solidFill>
                    <a:schemeClr val="bg1"/>
                  </a:solidFill>
                </a:rPr>
                <a:t>Looping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through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</a:p>
            <a:p>
              <a:pPr marL="285750" indent="-285750">
                <a:buFontTx/>
                <a:buChar char="-"/>
              </a:pPr>
              <a:r>
                <a:rPr lang="es-ES" b="1" dirty="0" err="1" smtClean="0">
                  <a:solidFill>
                    <a:schemeClr val="bg1"/>
                  </a:solidFill>
                </a:rPr>
                <a:t>Minimum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imaging</a:t>
              </a:r>
              <a:r>
                <a:rPr lang="es-ES" b="1" dirty="0" smtClean="0">
                  <a:solidFill>
                    <a:schemeClr val="bg1"/>
                  </a:solidFill>
                </a:rPr>
                <a:t>, </a:t>
              </a:r>
            </a:p>
            <a:p>
              <a:pPr marL="285750" indent="-285750">
                <a:buFontTx/>
                <a:buChar char="-"/>
              </a:pPr>
              <a:r>
                <a:rPr lang="es-ES" b="1" dirty="0" err="1" smtClean="0">
                  <a:solidFill>
                    <a:schemeClr val="bg1"/>
                  </a:solidFill>
                </a:rPr>
                <a:t>Calculating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</a:p>
            <a:p>
              <a:pPr marL="285750" indent="-285750">
                <a:buFontTx/>
                <a:buChar char="-"/>
              </a:pPr>
              <a:r>
                <a:rPr lang="es-ES" b="1" dirty="0" err="1" smtClean="0">
                  <a:solidFill>
                    <a:schemeClr val="bg1"/>
                  </a:solidFill>
                </a:rPr>
                <a:t>Checking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against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cutoff</a:t>
              </a:r>
              <a:endParaRPr lang="es-ES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60600" y="3979200"/>
              <a:ext cx="216000" cy="288000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8400" y="4552800"/>
              <a:ext cx="286219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291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9339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The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Verlet</a:t>
            </a:r>
            <a:r>
              <a:rPr lang="en-US" sz="28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neighbour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 list</a:t>
            </a:r>
          </a:p>
        </p:txBody>
      </p:sp>
      <p:pic>
        <p:nvPicPr>
          <p:cNvPr id="5" name="Imagen 4" descr="Documento de Vista Previa no guardado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2933700" cy="2400300"/>
          </a:xfrm>
          <a:prstGeom prst="rect">
            <a:avLst/>
          </a:prstGeom>
        </p:spPr>
      </p:pic>
      <p:grpSp>
        <p:nvGrpSpPr>
          <p:cNvPr id="11" name="Agrupar 10"/>
          <p:cNvGrpSpPr/>
          <p:nvPr/>
        </p:nvGrpSpPr>
        <p:grpSpPr>
          <a:xfrm>
            <a:off x="381000" y="702601"/>
            <a:ext cx="8305800" cy="668999"/>
            <a:chOff x="381000" y="609600"/>
            <a:chExt cx="8305800" cy="668999"/>
          </a:xfrm>
        </p:grpSpPr>
        <p:sp>
          <p:nvSpPr>
            <p:cNvPr id="6" name="CuadroTexto 5"/>
            <p:cNvSpPr txBox="1"/>
            <p:nvPr/>
          </p:nvSpPr>
          <p:spPr>
            <a:xfrm>
              <a:off x="381000" y="609600"/>
              <a:ext cx="830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potential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cutoff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sphere</a:t>
              </a:r>
              <a:r>
                <a:rPr lang="es-ES" b="1" dirty="0" smtClean="0">
                  <a:solidFill>
                    <a:srgbClr val="FFFFFF"/>
                  </a:solidFill>
                </a:rPr>
                <a:t>,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radius</a:t>
              </a:r>
              <a:r>
                <a:rPr lang="es-ES" b="1" dirty="0" smtClean="0">
                  <a:solidFill>
                    <a:srgbClr val="FFFFFF"/>
                  </a:solidFill>
                </a:rPr>
                <a:t>       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around</a:t>
              </a:r>
              <a:r>
                <a:rPr lang="es-ES" b="1" dirty="0" smtClean="0">
                  <a:solidFill>
                    <a:srgbClr val="FFFFFF"/>
                  </a:solidFill>
                </a:rPr>
                <a:t> a particular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molecule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surrounded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by</a:t>
              </a:r>
              <a:r>
                <a:rPr lang="es-ES" b="1" dirty="0" smtClean="0">
                  <a:solidFill>
                    <a:srgbClr val="FFFFFF"/>
                  </a:solidFill>
                </a:rPr>
                <a:t> a </a:t>
              </a:r>
              <a:r>
                <a:rPr lang="es-ES" b="1" dirty="0" smtClean="0">
                  <a:solidFill>
                    <a:srgbClr val="FFFF00"/>
                  </a:solidFill>
                </a:rPr>
                <a:t>“</a:t>
              </a:r>
              <a:r>
                <a:rPr lang="es-ES" b="1" dirty="0" err="1" smtClean="0">
                  <a:solidFill>
                    <a:srgbClr val="FFFF00"/>
                  </a:solidFill>
                </a:rPr>
                <a:t>skin</a:t>
              </a:r>
              <a:r>
                <a:rPr lang="es-ES" b="1" dirty="0" smtClean="0">
                  <a:solidFill>
                    <a:srgbClr val="FFFF00"/>
                  </a:solidFill>
                </a:rPr>
                <a:t>”</a:t>
              </a:r>
              <a:r>
                <a:rPr lang="es-ES" b="1" dirty="0" smtClean="0">
                  <a:solidFill>
                    <a:srgbClr val="FFFFFF"/>
                  </a:solidFill>
                </a:rPr>
                <a:t>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to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give</a:t>
              </a:r>
              <a:r>
                <a:rPr lang="es-ES" b="1" dirty="0" smtClean="0">
                  <a:solidFill>
                    <a:srgbClr val="FFFFFF"/>
                  </a:solidFill>
                </a:rPr>
                <a:t> a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larger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sphere</a:t>
              </a:r>
              <a:r>
                <a:rPr lang="es-ES" b="1" dirty="0" smtClean="0">
                  <a:solidFill>
                    <a:srgbClr val="FFFF00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radius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endParaRPr lang="es-ES" b="1" dirty="0">
                <a:solidFill>
                  <a:srgbClr val="FFFF00"/>
                </a:solidFill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5800" y="702600"/>
              <a:ext cx="351360" cy="28800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9400" y="990600"/>
              <a:ext cx="351359" cy="287999"/>
            </a:xfrm>
            <a:prstGeom prst="rect">
              <a:avLst/>
            </a:prstGeom>
          </p:spPr>
        </p:pic>
      </p:grpSp>
      <p:grpSp>
        <p:nvGrpSpPr>
          <p:cNvPr id="15" name="Agrupar 14"/>
          <p:cNvGrpSpPr/>
          <p:nvPr/>
        </p:nvGrpSpPr>
        <p:grpSpPr>
          <a:xfrm>
            <a:off x="3733800" y="1752600"/>
            <a:ext cx="4800600" cy="923330"/>
            <a:chOff x="3581400" y="1905000"/>
            <a:chExt cx="4800600" cy="923330"/>
          </a:xfrm>
        </p:grpSpPr>
        <p:sp>
          <p:nvSpPr>
            <p:cNvPr id="13" name="CuadroTexto 12"/>
            <p:cNvSpPr txBox="1"/>
            <p:nvPr/>
          </p:nvSpPr>
          <p:spPr>
            <a:xfrm>
              <a:off x="3581400" y="1905000"/>
              <a:ext cx="480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At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first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step</a:t>
              </a:r>
              <a:r>
                <a:rPr lang="es-ES" b="1" dirty="0" smtClean="0">
                  <a:solidFill>
                    <a:schemeClr val="bg1"/>
                  </a:solidFill>
                </a:rPr>
                <a:t>, 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list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constructed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all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neighbours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each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molecule</a:t>
              </a:r>
              <a:r>
                <a:rPr lang="es-ES" b="1" dirty="0" smtClean="0">
                  <a:solidFill>
                    <a:schemeClr val="bg1"/>
                  </a:solidFill>
                </a:rPr>
                <a:t>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for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which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pair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separation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within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5600" y="2514600"/>
              <a:ext cx="351360" cy="288000"/>
            </a:xfrm>
            <a:prstGeom prst="rect">
              <a:avLst/>
            </a:prstGeom>
          </p:spPr>
        </p:pic>
      </p:grpSp>
      <p:grpSp>
        <p:nvGrpSpPr>
          <p:cNvPr id="18" name="Agrupar 17"/>
          <p:cNvGrpSpPr/>
          <p:nvPr/>
        </p:nvGrpSpPr>
        <p:grpSpPr>
          <a:xfrm>
            <a:off x="3733800" y="3048000"/>
            <a:ext cx="4876800" cy="923330"/>
            <a:chOff x="3733800" y="3200400"/>
            <a:chExt cx="4876800" cy="923330"/>
          </a:xfrm>
        </p:grpSpPr>
        <p:sp>
          <p:nvSpPr>
            <p:cNvPr id="16" name="CuadroTexto 15"/>
            <p:cNvSpPr txBox="1"/>
            <p:nvPr/>
          </p:nvSpPr>
          <p:spPr>
            <a:xfrm>
              <a:off x="3733800" y="3200400"/>
              <a:ext cx="4724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FFFFFF"/>
                  </a:solidFill>
                </a:rPr>
                <a:t>These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neighbours</a:t>
              </a:r>
              <a:r>
                <a:rPr lang="es-ES" b="1" dirty="0" smtClean="0">
                  <a:solidFill>
                    <a:srgbClr val="FFFFFF"/>
                  </a:solidFill>
                </a:rPr>
                <a:t> are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stored</a:t>
              </a:r>
              <a:r>
                <a:rPr lang="es-ES" b="1" dirty="0" smtClean="0">
                  <a:solidFill>
                    <a:srgbClr val="FFFFFF"/>
                  </a:solidFill>
                </a:rPr>
                <a:t> in a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large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one</a:t>
              </a:r>
              <a:r>
                <a:rPr lang="es-ES" b="1" dirty="0" smtClean="0">
                  <a:solidFill>
                    <a:srgbClr val="FFFFFF"/>
                  </a:solidFill>
                </a:rPr>
                <a:t>-dimensional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array</a:t>
              </a:r>
              <a:r>
                <a:rPr lang="es-ES" b="1" dirty="0" smtClean="0">
                  <a:solidFill>
                    <a:srgbClr val="FFFFFF"/>
                  </a:solidFill>
                </a:rPr>
                <a:t>, LIST</a:t>
              </a:r>
            </a:p>
            <a:p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dimension</a:t>
              </a:r>
              <a:r>
                <a:rPr lang="es-ES" b="1" dirty="0" smtClean="0">
                  <a:solidFill>
                    <a:srgbClr val="FFFFFF"/>
                  </a:solidFill>
                </a:rPr>
                <a:t> of LIST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roughly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86968" y="3790800"/>
              <a:ext cx="1123632" cy="324000"/>
            </a:xfrm>
            <a:prstGeom prst="rect">
              <a:avLst/>
            </a:prstGeom>
          </p:spPr>
        </p:pic>
      </p:grpSp>
      <p:grpSp>
        <p:nvGrpSpPr>
          <p:cNvPr id="21" name="Agrupar 20"/>
          <p:cNvGrpSpPr/>
          <p:nvPr/>
        </p:nvGrpSpPr>
        <p:grpSpPr>
          <a:xfrm>
            <a:off x="304800" y="4267200"/>
            <a:ext cx="8534400" cy="2308324"/>
            <a:chOff x="457200" y="4572000"/>
            <a:chExt cx="8534400" cy="2308324"/>
          </a:xfrm>
        </p:grpSpPr>
        <p:sp>
          <p:nvSpPr>
            <p:cNvPr id="19" name="CuadroTexto 18"/>
            <p:cNvSpPr txBox="1"/>
            <p:nvPr/>
          </p:nvSpPr>
          <p:spPr>
            <a:xfrm>
              <a:off x="457200" y="4572000"/>
              <a:ext cx="85344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rgbClr val="FFFFFF"/>
                  </a:solidFill>
                </a:rPr>
                <a:t>At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same</a:t>
              </a:r>
              <a:r>
                <a:rPr lang="es-ES" b="1" dirty="0" smtClean="0">
                  <a:solidFill>
                    <a:srgbClr val="FFFFFF"/>
                  </a:solidFill>
                </a:rPr>
                <a:t> time, a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second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indexing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array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size</a:t>
              </a:r>
              <a:r>
                <a:rPr lang="es-ES" b="1" dirty="0" smtClean="0">
                  <a:solidFill>
                    <a:srgbClr val="FFFFFF"/>
                  </a:solidFill>
                </a:rPr>
                <a:t>     , POINT,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constructed</a:t>
              </a:r>
              <a:r>
                <a:rPr lang="es-ES" b="1" dirty="0" smtClean="0">
                  <a:solidFill>
                    <a:srgbClr val="FFFFFF"/>
                  </a:solidFill>
                </a:rPr>
                <a:t>:</a:t>
              </a:r>
            </a:p>
            <a:p>
              <a:endParaRPr lang="es-ES" b="1" dirty="0" smtClean="0">
                <a:solidFill>
                  <a:srgbClr val="FFFFFF"/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es-ES" b="1" dirty="0" smtClean="0">
                  <a:solidFill>
                    <a:srgbClr val="FFFFFF"/>
                  </a:solidFill>
                </a:rPr>
                <a:t>POINT (I)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points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to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position in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array</a:t>
              </a:r>
              <a:r>
                <a:rPr lang="es-ES" b="1" dirty="0" smtClean="0">
                  <a:solidFill>
                    <a:srgbClr val="FFFFFF"/>
                  </a:solidFill>
                </a:rPr>
                <a:t> LIST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where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first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neighbour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molecule</a:t>
              </a:r>
              <a:r>
                <a:rPr lang="es-ES" b="1" dirty="0" smtClean="0">
                  <a:solidFill>
                    <a:srgbClr val="FFFFFF"/>
                  </a:solidFill>
                </a:rPr>
                <a:t> I can be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found</a:t>
              </a:r>
              <a:r>
                <a:rPr lang="es-ES" b="1" dirty="0" smtClean="0">
                  <a:solidFill>
                    <a:srgbClr val="FFFFFF"/>
                  </a:solidFill>
                </a:rPr>
                <a:t>.</a:t>
              </a:r>
            </a:p>
            <a:p>
              <a:pPr marL="285750" indent="-285750">
                <a:buFontTx/>
                <a:buChar char="-"/>
              </a:pPr>
              <a:r>
                <a:rPr lang="es-ES" b="1" dirty="0" err="1" smtClean="0">
                  <a:solidFill>
                    <a:srgbClr val="FFFFFF"/>
                  </a:solidFill>
                </a:rPr>
                <a:t>Since</a:t>
              </a:r>
              <a:r>
                <a:rPr lang="es-ES" b="1" dirty="0" smtClean="0">
                  <a:solidFill>
                    <a:srgbClr val="FFFFFF"/>
                  </a:solidFill>
                </a:rPr>
                <a:t> POINT(I+1)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points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to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first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neighbour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molecule</a:t>
              </a:r>
              <a:r>
                <a:rPr lang="es-ES" b="1" dirty="0" smtClean="0">
                  <a:solidFill>
                    <a:srgbClr val="FFFFFF"/>
                  </a:solidFill>
                </a:rPr>
                <a:t> I+1,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then</a:t>
              </a:r>
              <a:r>
                <a:rPr lang="es-ES" b="1" dirty="0" smtClean="0">
                  <a:solidFill>
                    <a:srgbClr val="FFFFFF"/>
                  </a:solidFill>
                </a:rPr>
                <a:t> POINT(I+1)-1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points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to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last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neighbour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molecule</a:t>
              </a:r>
              <a:r>
                <a:rPr lang="es-ES" b="1" dirty="0" smtClean="0">
                  <a:solidFill>
                    <a:srgbClr val="FFFFFF"/>
                  </a:solidFill>
                </a:rPr>
                <a:t> I. </a:t>
              </a:r>
            </a:p>
            <a:p>
              <a:pPr marL="285750" indent="-285750">
                <a:buFontTx/>
                <a:buChar char="-"/>
              </a:pPr>
              <a:r>
                <a:rPr lang="es-ES" b="1" dirty="0" err="1" smtClean="0">
                  <a:solidFill>
                    <a:srgbClr val="FFFFFF"/>
                  </a:solidFill>
                </a:rPr>
                <a:t>Thus</a:t>
              </a:r>
              <a:r>
                <a:rPr lang="es-ES" b="1" dirty="0" smtClean="0">
                  <a:solidFill>
                    <a:srgbClr val="FFFFFF"/>
                  </a:solidFill>
                </a:rPr>
                <a:t>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using</a:t>
              </a:r>
              <a:r>
                <a:rPr lang="es-ES" b="1" dirty="0" smtClean="0">
                  <a:solidFill>
                    <a:srgbClr val="FFFFFF"/>
                  </a:solidFill>
                </a:rPr>
                <a:t> POINT,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we</a:t>
              </a:r>
              <a:r>
                <a:rPr lang="es-ES" b="1" dirty="0" smtClean="0">
                  <a:solidFill>
                    <a:srgbClr val="FFFFFF"/>
                  </a:solidFill>
                </a:rPr>
                <a:t> can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readily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identify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part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last</a:t>
              </a:r>
              <a:r>
                <a:rPr lang="es-ES" b="1" dirty="0" smtClean="0">
                  <a:solidFill>
                    <a:srgbClr val="FFFFFF"/>
                  </a:solidFill>
                </a:rPr>
                <a:t> LIST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array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which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contains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neighbours</a:t>
              </a:r>
              <a:r>
                <a:rPr lang="es-ES" b="1" dirty="0" smtClean="0">
                  <a:solidFill>
                    <a:srgbClr val="FFFFFF"/>
                  </a:solidFill>
                </a:rPr>
                <a:t> of I. 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74172" y="4665000"/>
              <a:ext cx="374228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853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9339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The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Verlet</a:t>
            </a:r>
            <a:r>
              <a:rPr lang="en-US" sz="28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neighbour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 list</a:t>
            </a:r>
          </a:p>
        </p:txBody>
      </p:sp>
      <p:pic>
        <p:nvPicPr>
          <p:cNvPr id="5" name="Imagen 4" descr="Documento de Vista Previa no guardado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14400"/>
            <a:ext cx="2933700" cy="24003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81000" y="344066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Over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next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few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steps</a:t>
            </a:r>
            <a:r>
              <a:rPr lang="es-ES" b="1" dirty="0" smtClean="0">
                <a:solidFill>
                  <a:srgbClr val="FFFFFF"/>
                </a:solidFill>
              </a:rPr>
              <a:t>,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list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used</a:t>
            </a:r>
            <a:r>
              <a:rPr lang="es-ES" b="1" dirty="0" smtClean="0">
                <a:solidFill>
                  <a:srgbClr val="FFFFFF"/>
                </a:solidFill>
              </a:rPr>
              <a:t> in </a:t>
            </a:r>
            <a:r>
              <a:rPr lang="es-ES" b="1" dirty="0" err="1" smtClean="0">
                <a:solidFill>
                  <a:srgbClr val="FFFFFF"/>
                </a:solidFill>
              </a:rPr>
              <a:t>force</a:t>
            </a:r>
            <a:r>
              <a:rPr lang="es-ES" b="1" dirty="0" smtClean="0">
                <a:solidFill>
                  <a:srgbClr val="FFFFFF"/>
                </a:solidFill>
              </a:rPr>
              <a:t>/</a:t>
            </a:r>
            <a:r>
              <a:rPr lang="es-ES" b="1" dirty="0" err="1" smtClean="0">
                <a:solidFill>
                  <a:srgbClr val="FFFFFF"/>
                </a:solidFill>
              </a:rPr>
              <a:t>energy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evaluation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routine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42900" y="4114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For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each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molecule</a:t>
            </a:r>
            <a:r>
              <a:rPr lang="es-ES" b="1" dirty="0" smtClean="0">
                <a:solidFill>
                  <a:srgbClr val="FFFFFF"/>
                </a:solidFill>
              </a:rPr>
              <a:t> I,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program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identifies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neighbours</a:t>
            </a:r>
            <a:r>
              <a:rPr lang="es-ES" b="1" dirty="0" smtClean="0">
                <a:solidFill>
                  <a:srgbClr val="FFFFFF"/>
                </a:solidFill>
              </a:rPr>
              <a:t> J, </a:t>
            </a:r>
            <a:r>
              <a:rPr lang="es-ES" b="1" dirty="0" err="1" smtClean="0">
                <a:solidFill>
                  <a:srgbClr val="FFFFFF"/>
                </a:solidFill>
              </a:rPr>
              <a:t>by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running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over</a:t>
            </a:r>
            <a:r>
              <a:rPr lang="es-ES" b="1" dirty="0" smtClean="0">
                <a:solidFill>
                  <a:srgbClr val="FFFFFF"/>
                </a:solidFill>
              </a:rPr>
              <a:t> LIST </a:t>
            </a:r>
            <a:r>
              <a:rPr lang="es-ES" b="1" dirty="0" err="1" smtClean="0">
                <a:solidFill>
                  <a:srgbClr val="FFFFFF"/>
                </a:solidFill>
              </a:rPr>
              <a:t>from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point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to</a:t>
            </a:r>
            <a:r>
              <a:rPr lang="es-ES" b="1" dirty="0" smtClean="0">
                <a:solidFill>
                  <a:srgbClr val="FFFFFF"/>
                </a:solidFill>
              </a:rPr>
              <a:t> POINT(I) </a:t>
            </a:r>
            <a:r>
              <a:rPr lang="es-ES" b="1" dirty="0" err="1" smtClean="0">
                <a:solidFill>
                  <a:srgbClr val="FFFFFF"/>
                </a:solidFill>
              </a:rPr>
              <a:t>to</a:t>
            </a:r>
            <a:r>
              <a:rPr lang="es-ES" b="1" dirty="0" smtClean="0">
                <a:solidFill>
                  <a:srgbClr val="FFFFFF"/>
                </a:solidFill>
              </a:rPr>
              <a:t> POINT(I+1)-1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04800" y="51448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It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essential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to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check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that</a:t>
            </a:r>
            <a:r>
              <a:rPr lang="es-ES" b="1" dirty="0" smtClean="0">
                <a:solidFill>
                  <a:srgbClr val="FFFFFF"/>
                </a:solidFill>
              </a:rPr>
              <a:t> POINT(I+1) </a:t>
            </a:r>
            <a:r>
              <a:rPr lang="es-ES" b="1" dirty="0" err="1" smtClean="0">
                <a:solidFill>
                  <a:srgbClr val="FFFFFF"/>
                </a:solidFill>
              </a:rPr>
              <a:t>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actually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greater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then</a:t>
            </a:r>
            <a:r>
              <a:rPr lang="es-ES" b="1" dirty="0" smtClean="0">
                <a:solidFill>
                  <a:srgbClr val="FFFFFF"/>
                </a:solidFill>
              </a:rPr>
              <a:t> POINT(I). </a:t>
            </a:r>
            <a:r>
              <a:rPr lang="es-ES" b="1" dirty="0" err="1" smtClean="0">
                <a:solidFill>
                  <a:srgbClr val="FFFFFF"/>
                </a:solidFill>
              </a:rPr>
              <a:t>If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not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case, </a:t>
            </a:r>
            <a:r>
              <a:rPr lang="es-ES" b="1" dirty="0" err="1" smtClean="0">
                <a:solidFill>
                  <a:srgbClr val="FFFFFF"/>
                </a:solidFill>
              </a:rPr>
              <a:t>then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molecule</a:t>
            </a:r>
            <a:r>
              <a:rPr lang="es-ES" b="1" dirty="0" smtClean="0">
                <a:solidFill>
                  <a:srgbClr val="FFFFFF"/>
                </a:solidFill>
              </a:rPr>
              <a:t> I has no </a:t>
            </a:r>
            <a:r>
              <a:rPr lang="es-ES" b="1" dirty="0" err="1" smtClean="0">
                <a:solidFill>
                  <a:srgbClr val="FFFFFF"/>
                </a:solidFill>
              </a:rPr>
              <a:t>neighbours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6200" y="6183868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From</a:t>
            </a:r>
            <a:r>
              <a:rPr lang="es-ES" b="1" dirty="0" smtClean="0">
                <a:solidFill>
                  <a:srgbClr val="FFFFFF"/>
                </a:solidFill>
              </a:rPr>
              <a:t> time </a:t>
            </a:r>
            <a:r>
              <a:rPr lang="es-ES" b="1" dirty="0" err="1" smtClean="0">
                <a:solidFill>
                  <a:srgbClr val="FFFFFF"/>
                </a:solidFill>
              </a:rPr>
              <a:t>to</a:t>
            </a:r>
            <a:r>
              <a:rPr lang="es-ES" b="1" dirty="0" smtClean="0">
                <a:solidFill>
                  <a:srgbClr val="FFFFFF"/>
                </a:solidFill>
              </a:rPr>
              <a:t> time,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neighbour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list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reconstructed</a:t>
            </a:r>
            <a:r>
              <a:rPr lang="es-ES" b="1" dirty="0" smtClean="0">
                <a:solidFill>
                  <a:srgbClr val="FFFFFF"/>
                </a:solidFill>
              </a:rPr>
              <a:t> and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cycle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repeated</a:t>
            </a:r>
            <a:r>
              <a:rPr lang="es-ES" b="1" dirty="0" smtClean="0">
                <a:solidFill>
                  <a:srgbClr val="FFFFFF"/>
                </a:solidFill>
              </a:rPr>
              <a:t>. 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9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9339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The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Verlet</a:t>
            </a:r>
            <a:r>
              <a:rPr lang="en-US" sz="28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neighbour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 list</a:t>
            </a:r>
          </a:p>
        </p:txBody>
      </p:sp>
      <p:pic>
        <p:nvPicPr>
          <p:cNvPr id="5" name="Imagen 4" descr="Documento de Vista Previa no guardado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14400"/>
            <a:ext cx="2933700" cy="24003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81000" y="344066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Over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next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few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steps</a:t>
            </a:r>
            <a:r>
              <a:rPr lang="es-ES" b="1" dirty="0" smtClean="0">
                <a:solidFill>
                  <a:srgbClr val="FFFFFF"/>
                </a:solidFill>
              </a:rPr>
              <a:t>,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list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used</a:t>
            </a:r>
            <a:r>
              <a:rPr lang="es-ES" b="1" dirty="0" smtClean="0">
                <a:solidFill>
                  <a:srgbClr val="FFFFFF"/>
                </a:solidFill>
              </a:rPr>
              <a:t> in </a:t>
            </a:r>
            <a:r>
              <a:rPr lang="es-ES" b="1" dirty="0" err="1" smtClean="0">
                <a:solidFill>
                  <a:srgbClr val="FFFFFF"/>
                </a:solidFill>
              </a:rPr>
              <a:t>force</a:t>
            </a:r>
            <a:r>
              <a:rPr lang="es-ES" b="1" dirty="0" smtClean="0">
                <a:solidFill>
                  <a:srgbClr val="FFFFFF"/>
                </a:solidFill>
              </a:rPr>
              <a:t>/</a:t>
            </a:r>
            <a:r>
              <a:rPr lang="es-ES" b="1" dirty="0" err="1" smtClean="0">
                <a:solidFill>
                  <a:srgbClr val="FFFFFF"/>
                </a:solidFill>
              </a:rPr>
              <a:t>energy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evaluation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routine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42900" y="4114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For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each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molecule</a:t>
            </a:r>
            <a:r>
              <a:rPr lang="es-ES" b="1" dirty="0" smtClean="0">
                <a:solidFill>
                  <a:srgbClr val="FFFFFF"/>
                </a:solidFill>
              </a:rPr>
              <a:t> I,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program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identifies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neighbours</a:t>
            </a:r>
            <a:r>
              <a:rPr lang="es-ES" b="1" dirty="0" smtClean="0">
                <a:solidFill>
                  <a:srgbClr val="FFFFFF"/>
                </a:solidFill>
              </a:rPr>
              <a:t> J, </a:t>
            </a:r>
            <a:r>
              <a:rPr lang="es-ES" b="1" dirty="0" err="1" smtClean="0">
                <a:solidFill>
                  <a:srgbClr val="FFFFFF"/>
                </a:solidFill>
              </a:rPr>
              <a:t>by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running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over</a:t>
            </a:r>
            <a:r>
              <a:rPr lang="es-ES" b="1" dirty="0" smtClean="0">
                <a:solidFill>
                  <a:srgbClr val="FFFFFF"/>
                </a:solidFill>
              </a:rPr>
              <a:t> LIST </a:t>
            </a:r>
            <a:r>
              <a:rPr lang="es-ES" b="1" dirty="0" err="1" smtClean="0">
                <a:solidFill>
                  <a:srgbClr val="FFFFFF"/>
                </a:solidFill>
              </a:rPr>
              <a:t>from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point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to</a:t>
            </a:r>
            <a:r>
              <a:rPr lang="es-ES" b="1" dirty="0" smtClean="0">
                <a:solidFill>
                  <a:srgbClr val="FFFFFF"/>
                </a:solidFill>
              </a:rPr>
              <a:t> POINT(I) </a:t>
            </a:r>
            <a:r>
              <a:rPr lang="es-ES" b="1" dirty="0" err="1" smtClean="0">
                <a:solidFill>
                  <a:srgbClr val="FFFFFF"/>
                </a:solidFill>
              </a:rPr>
              <a:t>to</a:t>
            </a:r>
            <a:r>
              <a:rPr lang="es-ES" b="1" dirty="0" smtClean="0">
                <a:solidFill>
                  <a:srgbClr val="FFFFFF"/>
                </a:solidFill>
              </a:rPr>
              <a:t> POINT(I+1)-1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04800" y="51448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It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essential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to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check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that</a:t>
            </a:r>
            <a:r>
              <a:rPr lang="es-ES" b="1" dirty="0" smtClean="0">
                <a:solidFill>
                  <a:srgbClr val="FFFFFF"/>
                </a:solidFill>
              </a:rPr>
              <a:t> POINT(I+1) </a:t>
            </a:r>
            <a:r>
              <a:rPr lang="es-ES" b="1" dirty="0" err="1" smtClean="0">
                <a:solidFill>
                  <a:srgbClr val="FFFFFF"/>
                </a:solidFill>
              </a:rPr>
              <a:t>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actually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greater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then</a:t>
            </a:r>
            <a:r>
              <a:rPr lang="es-ES" b="1" dirty="0" smtClean="0">
                <a:solidFill>
                  <a:srgbClr val="FFFFFF"/>
                </a:solidFill>
              </a:rPr>
              <a:t> POINT(I). </a:t>
            </a:r>
            <a:r>
              <a:rPr lang="es-ES" b="1" dirty="0" err="1" smtClean="0">
                <a:solidFill>
                  <a:srgbClr val="FFFFFF"/>
                </a:solidFill>
              </a:rPr>
              <a:t>If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not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case, </a:t>
            </a:r>
            <a:r>
              <a:rPr lang="es-ES" b="1" dirty="0" err="1" smtClean="0">
                <a:solidFill>
                  <a:srgbClr val="FFFFFF"/>
                </a:solidFill>
              </a:rPr>
              <a:t>then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molecule</a:t>
            </a:r>
            <a:r>
              <a:rPr lang="es-ES" b="1" dirty="0" smtClean="0">
                <a:solidFill>
                  <a:srgbClr val="FFFFFF"/>
                </a:solidFill>
              </a:rPr>
              <a:t> I has no </a:t>
            </a:r>
            <a:r>
              <a:rPr lang="es-ES" b="1" dirty="0" err="1" smtClean="0">
                <a:solidFill>
                  <a:srgbClr val="FFFFFF"/>
                </a:solidFill>
              </a:rPr>
              <a:t>neighbours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6200" y="6183868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From</a:t>
            </a:r>
            <a:r>
              <a:rPr lang="es-ES" b="1" dirty="0" smtClean="0">
                <a:solidFill>
                  <a:srgbClr val="FFFFFF"/>
                </a:solidFill>
              </a:rPr>
              <a:t> time </a:t>
            </a:r>
            <a:r>
              <a:rPr lang="es-ES" b="1" dirty="0" err="1" smtClean="0">
                <a:solidFill>
                  <a:srgbClr val="FFFFFF"/>
                </a:solidFill>
              </a:rPr>
              <a:t>to</a:t>
            </a:r>
            <a:r>
              <a:rPr lang="es-ES" b="1" dirty="0" smtClean="0">
                <a:solidFill>
                  <a:srgbClr val="FFFFFF"/>
                </a:solidFill>
              </a:rPr>
              <a:t> time,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neighbour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list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reconstructed</a:t>
            </a:r>
            <a:r>
              <a:rPr lang="es-ES" b="1" dirty="0" smtClean="0">
                <a:solidFill>
                  <a:srgbClr val="FFFFFF"/>
                </a:solidFill>
              </a:rPr>
              <a:t> and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cycle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repeated</a:t>
            </a:r>
            <a:r>
              <a:rPr lang="es-ES" b="1" dirty="0" smtClean="0">
                <a:solidFill>
                  <a:srgbClr val="FFFFFF"/>
                </a:solidFill>
              </a:rPr>
              <a:t>. 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3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9339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The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Verlet</a:t>
            </a:r>
            <a:r>
              <a:rPr lang="en-US" sz="28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neighbour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 list</a:t>
            </a:r>
          </a:p>
        </p:txBody>
      </p:sp>
      <p:pic>
        <p:nvPicPr>
          <p:cNvPr id="5" name="Imagen 4" descr="Documento de Vista Previa no guardado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14400"/>
            <a:ext cx="2933700" cy="2400300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304800" y="5257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Molecules</a:t>
            </a:r>
            <a:r>
              <a:rPr lang="es-ES" b="1" dirty="0" smtClean="0">
                <a:solidFill>
                  <a:srgbClr val="FFFFFF"/>
                </a:solidFill>
              </a:rPr>
              <a:t>, </a:t>
            </a:r>
            <a:r>
              <a:rPr lang="es-ES" b="1" dirty="0" err="1" smtClean="0">
                <a:solidFill>
                  <a:srgbClr val="FFFFFF"/>
                </a:solidFill>
              </a:rPr>
              <a:t>such</a:t>
            </a:r>
            <a:r>
              <a:rPr lang="es-ES" b="1" dirty="0" smtClean="0">
                <a:solidFill>
                  <a:srgbClr val="FFFFFF"/>
                </a:solidFill>
              </a:rPr>
              <a:t> as 3 and 4 can </a:t>
            </a:r>
            <a:r>
              <a:rPr lang="es-ES" b="1" dirty="0" err="1" smtClean="0">
                <a:solidFill>
                  <a:srgbClr val="FFFFFF"/>
                </a:solidFill>
              </a:rPr>
              <a:t>move</a:t>
            </a:r>
            <a:r>
              <a:rPr lang="es-ES" b="1" dirty="0" smtClean="0">
                <a:solidFill>
                  <a:srgbClr val="FFFFFF"/>
                </a:solidFill>
              </a:rPr>
              <a:t> in and </a:t>
            </a:r>
            <a:r>
              <a:rPr lang="es-ES" b="1" dirty="0" err="1" smtClean="0">
                <a:solidFill>
                  <a:srgbClr val="FFFFFF"/>
                </a:solidFill>
              </a:rPr>
              <a:t>out</a:t>
            </a:r>
            <a:r>
              <a:rPr lang="es-ES" b="1" dirty="0" smtClean="0">
                <a:solidFill>
                  <a:srgbClr val="FFFFFF"/>
                </a:solidFill>
              </a:rPr>
              <a:t> of </a:t>
            </a:r>
            <a:r>
              <a:rPr lang="es-ES" b="1" dirty="0" err="1" smtClean="0">
                <a:solidFill>
                  <a:srgbClr val="FFFFFF"/>
                </a:solidFill>
              </a:rPr>
              <a:t>this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sphere</a:t>
            </a:r>
            <a:r>
              <a:rPr lang="es-ES" b="1" dirty="0" smtClean="0">
                <a:solidFill>
                  <a:srgbClr val="FFFFFF"/>
                </a:solidFill>
              </a:rPr>
              <a:t>, </a:t>
            </a:r>
            <a:r>
              <a:rPr lang="es-ES" b="1" dirty="0" err="1" smtClean="0">
                <a:solidFill>
                  <a:srgbClr val="FFFFFF"/>
                </a:solidFill>
              </a:rPr>
              <a:t>but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since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they</a:t>
            </a:r>
            <a:r>
              <a:rPr lang="es-ES" b="1" dirty="0" smtClean="0">
                <a:solidFill>
                  <a:srgbClr val="FFFFFF"/>
                </a:solidFill>
              </a:rPr>
              <a:t> are </a:t>
            </a:r>
            <a:r>
              <a:rPr lang="es-ES" b="1" dirty="0" err="1" smtClean="0">
                <a:solidFill>
                  <a:srgbClr val="FFFFFF"/>
                </a:solidFill>
              </a:rPr>
              <a:t>on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list</a:t>
            </a:r>
            <a:r>
              <a:rPr lang="es-ES" b="1" dirty="0" smtClean="0">
                <a:solidFill>
                  <a:srgbClr val="FFFFFF"/>
                </a:solidFill>
              </a:rPr>
              <a:t> of </a:t>
            </a:r>
            <a:r>
              <a:rPr lang="es-ES" b="1" dirty="0" err="1" smtClean="0">
                <a:solidFill>
                  <a:srgbClr val="FFFFFF"/>
                </a:solidFill>
              </a:rPr>
              <a:t>molecule</a:t>
            </a:r>
            <a:r>
              <a:rPr lang="es-ES" b="1" dirty="0" smtClean="0">
                <a:solidFill>
                  <a:srgbClr val="FFFFFF"/>
                </a:solidFill>
              </a:rPr>
              <a:t> 1, </a:t>
            </a:r>
            <a:r>
              <a:rPr lang="es-ES" b="1" dirty="0" err="1" smtClean="0">
                <a:solidFill>
                  <a:srgbClr val="FFFFFF"/>
                </a:solidFill>
              </a:rPr>
              <a:t>they</a:t>
            </a:r>
            <a:r>
              <a:rPr lang="es-ES" b="1" dirty="0" smtClean="0">
                <a:solidFill>
                  <a:srgbClr val="FFFFFF"/>
                </a:solidFill>
              </a:rPr>
              <a:t> are </a:t>
            </a:r>
            <a:r>
              <a:rPr lang="es-ES" b="1" dirty="0" err="1" smtClean="0">
                <a:solidFill>
                  <a:srgbClr val="FFFFFF"/>
                </a:solidFill>
              </a:rPr>
              <a:t>always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considered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until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list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next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updated</a:t>
            </a:r>
            <a:r>
              <a:rPr lang="es-ES" b="1" dirty="0" smtClean="0">
                <a:solidFill>
                  <a:srgbClr val="FFFFFF"/>
                </a:solidFill>
              </a:rPr>
              <a:t>.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0" y="3440668"/>
            <a:ext cx="9144000" cy="646331"/>
            <a:chOff x="0" y="3440668"/>
            <a:chExt cx="9144000" cy="646331"/>
          </a:xfrm>
        </p:grpSpPr>
        <p:sp>
          <p:nvSpPr>
            <p:cNvPr id="2" name="CuadroTexto 1"/>
            <p:cNvSpPr txBox="1"/>
            <p:nvPr/>
          </p:nvSpPr>
          <p:spPr>
            <a:xfrm>
              <a:off x="0" y="344066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algorithm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successful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if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skin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around</a:t>
              </a:r>
              <a:r>
                <a:rPr lang="es-ES" b="1" dirty="0" smtClean="0">
                  <a:solidFill>
                    <a:srgbClr val="FFFFFF"/>
                  </a:solidFill>
                </a:rPr>
                <a:t>      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chosen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to</a:t>
              </a:r>
              <a:r>
                <a:rPr lang="es-ES" b="1" dirty="0" smtClean="0">
                  <a:solidFill>
                    <a:srgbClr val="FFFFFF"/>
                  </a:solidFill>
                </a:rPr>
                <a:t> be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thick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enough</a:t>
              </a:r>
              <a:r>
                <a:rPr lang="es-ES" b="1" dirty="0" smtClean="0">
                  <a:solidFill>
                    <a:srgbClr val="FFFFFF"/>
                  </a:solidFill>
                </a:rPr>
                <a:t> so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that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between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reconstructions</a:t>
              </a:r>
              <a:r>
                <a:rPr lang="es-ES" b="1" dirty="0" smtClean="0">
                  <a:solidFill>
                    <a:srgbClr val="FFFFFF"/>
                  </a:solidFill>
                </a:rPr>
                <a:t>: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3505200"/>
              <a:ext cx="307438" cy="251998"/>
            </a:xfrm>
            <a:prstGeom prst="rect">
              <a:avLst/>
            </a:prstGeom>
          </p:spPr>
        </p:pic>
      </p:grpSp>
      <p:grpSp>
        <p:nvGrpSpPr>
          <p:cNvPr id="6" name="Agrupar 5"/>
          <p:cNvGrpSpPr/>
          <p:nvPr/>
        </p:nvGrpSpPr>
        <p:grpSpPr>
          <a:xfrm>
            <a:off x="342900" y="4343400"/>
            <a:ext cx="8458200" cy="646331"/>
            <a:chOff x="342900" y="4114800"/>
            <a:chExt cx="8458200" cy="646331"/>
          </a:xfrm>
        </p:grpSpPr>
        <p:sp>
          <p:nvSpPr>
            <p:cNvPr id="22" name="CuadroTexto 21"/>
            <p:cNvSpPr txBox="1"/>
            <p:nvPr/>
          </p:nvSpPr>
          <p:spPr>
            <a:xfrm>
              <a:off x="342900" y="4114800"/>
              <a:ext cx="845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FFFFFF"/>
                  </a:solidFill>
                </a:rPr>
                <a:t>A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molecule</a:t>
              </a:r>
              <a:r>
                <a:rPr lang="es-ES" b="1" dirty="0" smtClean="0">
                  <a:solidFill>
                    <a:srgbClr val="FFFFFF"/>
                  </a:solidFill>
                </a:rPr>
                <a:t>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such</a:t>
              </a:r>
              <a:r>
                <a:rPr lang="es-ES" b="1" dirty="0" smtClean="0">
                  <a:solidFill>
                    <a:srgbClr val="FFFFFF"/>
                  </a:solidFill>
                </a:rPr>
                <a:t> as 7,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which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not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on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list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molecule</a:t>
              </a:r>
              <a:r>
                <a:rPr lang="es-ES" b="1" dirty="0" smtClean="0">
                  <a:solidFill>
                    <a:srgbClr val="FFFFFF"/>
                  </a:solidFill>
                </a:rPr>
                <a:t> 1,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cannot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penetrate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through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skin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into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important</a:t>
              </a:r>
              <a:r>
                <a:rPr lang="es-ES" b="1" dirty="0" smtClean="0">
                  <a:solidFill>
                    <a:srgbClr val="FFFFFF"/>
                  </a:solidFill>
                </a:rPr>
                <a:t>     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sphere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0" y="4495800"/>
              <a:ext cx="307438" cy="251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884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71051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Parameters of the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Verlet</a:t>
            </a:r>
            <a:r>
              <a:rPr lang="en-US" sz="28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neighbour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 list: the interval between updates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42900" y="184046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Intervals</a:t>
            </a:r>
            <a:r>
              <a:rPr lang="es-ES" b="1" dirty="0" smtClean="0">
                <a:solidFill>
                  <a:srgbClr val="FFFFFF"/>
                </a:solidFill>
              </a:rPr>
              <a:t> of 10-20 </a:t>
            </a:r>
            <a:r>
              <a:rPr lang="es-ES" b="1" dirty="0" err="1" smtClean="0">
                <a:solidFill>
                  <a:srgbClr val="FFFFFF"/>
                </a:solidFill>
              </a:rPr>
              <a:t>steps</a:t>
            </a:r>
            <a:r>
              <a:rPr lang="es-ES" b="1" dirty="0" smtClean="0">
                <a:solidFill>
                  <a:srgbClr val="FFFFFF"/>
                </a:solidFill>
              </a:rPr>
              <a:t> are quite </a:t>
            </a:r>
            <a:r>
              <a:rPr lang="es-ES" b="1" dirty="0" err="1" smtClean="0">
                <a:solidFill>
                  <a:srgbClr val="FFFFFF"/>
                </a:solidFill>
              </a:rPr>
              <a:t>common</a:t>
            </a:r>
            <a:endParaRPr lang="es-ES" b="1" dirty="0" smtClean="0">
              <a:solidFill>
                <a:srgbClr val="FFFFF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81000" y="1143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Often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fixed</a:t>
            </a:r>
            <a:r>
              <a:rPr lang="es-ES" b="1" dirty="0" smtClean="0">
                <a:solidFill>
                  <a:srgbClr val="FFFFFF"/>
                </a:solidFill>
              </a:rPr>
              <a:t> at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beginning</a:t>
            </a:r>
            <a:r>
              <a:rPr lang="es-ES" b="1" dirty="0" smtClean="0">
                <a:solidFill>
                  <a:srgbClr val="FFFFFF"/>
                </a:solidFill>
              </a:rPr>
              <a:t> of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program</a:t>
            </a:r>
            <a:endParaRPr lang="es-ES" b="1" dirty="0" smtClean="0">
              <a:solidFill>
                <a:srgbClr val="FFFFFF"/>
              </a:solidFill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0" y="2634734"/>
            <a:ext cx="9144000" cy="3139321"/>
            <a:chOff x="0" y="2634734"/>
            <a:chExt cx="9144000" cy="3139321"/>
          </a:xfrm>
        </p:grpSpPr>
        <p:sp>
          <p:nvSpPr>
            <p:cNvPr id="12" name="CuadroTexto 11"/>
            <p:cNvSpPr txBox="1"/>
            <p:nvPr/>
          </p:nvSpPr>
          <p:spPr>
            <a:xfrm>
              <a:off x="0" y="2634734"/>
              <a:ext cx="91440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An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important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refinement</a:t>
              </a:r>
              <a:r>
                <a:rPr lang="es-ES" b="1" dirty="0" smtClean="0">
                  <a:solidFill>
                    <a:srgbClr val="FFFFFF"/>
                  </a:solidFill>
                </a:rPr>
                <a:t>: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allow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program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to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update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list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automatically</a:t>
              </a:r>
              <a:r>
                <a:rPr lang="es-ES" b="1" dirty="0" smtClean="0">
                  <a:solidFill>
                    <a:srgbClr val="FFFFFF"/>
                  </a:solidFill>
                </a:rPr>
                <a:t>:</a:t>
              </a:r>
            </a:p>
            <a:p>
              <a:pPr algn="ctr"/>
              <a:endParaRPr lang="es-ES" b="1" dirty="0" smtClean="0">
                <a:solidFill>
                  <a:srgbClr val="FFFFFF"/>
                </a:solidFill>
              </a:endParaRPr>
            </a:p>
            <a:p>
              <a:r>
                <a:rPr lang="es-ES" b="1" dirty="0">
                  <a:solidFill>
                    <a:srgbClr val="FFFFFF"/>
                  </a:solidFill>
                </a:rPr>
                <a:t>	</a:t>
              </a:r>
              <a:r>
                <a:rPr lang="es-ES" b="1" dirty="0" smtClean="0">
                  <a:solidFill>
                    <a:srgbClr val="FFFFFF"/>
                  </a:solidFill>
                </a:rPr>
                <a:t>-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When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list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constructed</a:t>
              </a:r>
              <a:r>
                <a:rPr lang="es-ES" b="1" dirty="0" smtClean="0">
                  <a:solidFill>
                    <a:srgbClr val="FFFFFF"/>
                  </a:solidFill>
                </a:rPr>
                <a:t>, a vector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for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each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molecule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set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to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zero</a:t>
              </a:r>
              <a:endParaRPr lang="es-ES" b="1" dirty="0" smtClean="0">
                <a:solidFill>
                  <a:srgbClr val="FFFFFF"/>
                </a:solidFill>
              </a:endParaRPr>
            </a:p>
            <a:p>
              <a:endParaRPr lang="es-ES" b="1" dirty="0">
                <a:solidFill>
                  <a:srgbClr val="FFFFFF"/>
                </a:solidFill>
              </a:endParaRPr>
            </a:p>
            <a:p>
              <a:r>
                <a:rPr lang="es-ES" b="1" dirty="0" smtClean="0">
                  <a:solidFill>
                    <a:srgbClr val="FFFFFF"/>
                  </a:solidFill>
                </a:rPr>
                <a:t>	- At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subsequent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steps</a:t>
              </a:r>
              <a:r>
                <a:rPr lang="es-ES" b="1" dirty="0" smtClean="0">
                  <a:solidFill>
                    <a:srgbClr val="FFFFFF"/>
                  </a:solidFill>
                </a:rPr>
                <a:t>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vector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incremented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with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displacement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each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molecule</a:t>
              </a:r>
              <a:r>
                <a:rPr lang="es-ES" b="1" dirty="0" smtClean="0">
                  <a:solidFill>
                    <a:srgbClr val="FFFFFF"/>
                  </a:solidFill>
                </a:rPr>
                <a:t>.</a:t>
              </a:r>
            </a:p>
            <a:p>
              <a:endParaRPr lang="es-ES" b="1" dirty="0" smtClean="0">
                <a:solidFill>
                  <a:srgbClr val="FFFFFF"/>
                </a:solidFill>
              </a:endParaRPr>
            </a:p>
            <a:p>
              <a:r>
                <a:rPr lang="es-ES" b="1" dirty="0">
                  <a:solidFill>
                    <a:srgbClr val="FFFFFF"/>
                  </a:solidFill>
                </a:rPr>
                <a:t>	</a:t>
              </a:r>
              <a:r>
                <a:rPr lang="es-ES" b="1" dirty="0" smtClean="0">
                  <a:solidFill>
                    <a:srgbClr val="FFFFFF"/>
                  </a:solidFill>
                </a:rPr>
                <a:t>-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Thus</a:t>
              </a:r>
              <a:r>
                <a:rPr lang="es-ES" b="1" dirty="0" smtClean="0">
                  <a:solidFill>
                    <a:srgbClr val="FFFFFF"/>
                  </a:solidFill>
                </a:rPr>
                <a:t>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stores</a:t>
              </a:r>
              <a:r>
                <a:rPr lang="es-ES" b="1" dirty="0" smtClean="0">
                  <a:solidFill>
                    <a:srgbClr val="FFFFFF"/>
                  </a:solidFill>
                </a:rPr>
                <a:t>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displacement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each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molecule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since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last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update</a:t>
              </a:r>
              <a:endParaRPr lang="es-ES" b="1" dirty="0" smtClean="0">
                <a:solidFill>
                  <a:srgbClr val="FFFFFF"/>
                </a:solidFill>
              </a:endParaRPr>
            </a:p>
            <a:p>
              <a:endParaRPr lang="es-ES" b="1" dirty="0" smtClean="0">
                <a:solidFill>
                  <a:srgbClr val="FFFFFF"/>
                </a:solidFill>
              </a:endParaRPr>
            </a:p>
            <a:p>
              <a:r>
                <a:rPr lang="es-ES" b="1" dirty="0">
                  <a:solidFill>
                    <a:srgbClr val="FFFFFF"/>
                  </a:solidFill>
                </a:rPr>
                <a:t>	</a:t>
              </a:r>
              <a:r>
                <a:rPr lang="es-ES" b="1" dirty="0" smtClean="0">
                  <a:solidFill>
                    <a:srgbClr val="FFFFFF"/>
                  </a:solidFill>
                </a:rPr>
                <a:t>-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When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sum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magnitudes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two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largest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displacements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exceeds</a:t>
              </a:r>
              <a:r>
                <a:rPr lang="es-ES" b="1" dirty="0" smtClean="0">
                  <a:solidFill>
                    <a:srgbClr val="FFFFFF"/>
                  </a:solidFill>
                </a:rPr>
                <a:t>               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neighbour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list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should</a:t>
              </a:r>
              <a:r>
                <a:rPr lang="es-ES" b="1" dirty="0" smtClean="0">
                  <a:solidFill>
                    <a:srgbClr val="FFFFFF"/>
                  </a:solidFill>
                </a:rPr>
                <a:t> be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updated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again</a:t>
              </a:r>
              <a:endParaRPr lang="es-ES" b="1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3695" y="5427001"/>
              <a:ext cx="917505" cy="28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853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381000" y="1143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Is</a:t>
            </a:r>
            <a:r>
              <a:rPr lang="es-ES" b="1" dirty="0" smtClean="0">
                <a:solidFill>
                  <a:srgbClr val="FFFFFF"/>
                </a:solidFill>
              </a:rPr>
              <a:t> a </a:t>
            </a:r>
            <a:r>
              <a:rPr lang="es-ES" b="1" dirty="0" err="1" smtClean="0">
                <a:solidFill>
                  <a:srgbClr val="FFFFFF"/>
                </a:solidFill>
              </a:rPr>
              <a:t>parameter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that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we</a:t>
            </a:r>
            <a:r>
              <a:rPr lang="es-ES" b="1" dirty="0" smtClean="0">
                <a:solidFill>
                  <a:srgbClr val="FFFFFF"/>
                </a:solidFill>
              </a:rPr>
              <a:t> are free </a:t>
            </a:r>
            <a:r>
              <a:rPr lang="es-ES" b="1" dirty="0" err="1" smtClean="0">
                <a:solidFill>
                  <a:srgbClr val="FFFFFF"/>
                </a:solidFill>
              </a:rPr>
              <a:t>to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choose</a:t>
            </a:r>
            <a:endParaRPr lang="es-ES" b="1" dirty="0" smtClean="0">
              <a:solidFill>
                <a:srgbClr val="FFFFF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0" y="263473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However</a:t>
            </a:r>
            <a:r>
              <a:rPr lang="es-ES" b="1" dirty="0" smtClean="0">
                <a:solidFill>
                  <a:srgbClr val="FFFFFF"/>
                </a:solidFill>
              </a:rPr>
              <a:t>, </a:t>
            </a:r>
            <a:r>
              <a:rPr lang="es-ES" b="1" dirty="0" err="1" smtClean="0">
                <a:solidFill>
                  <a:srgbClr val="FFFFFF"/>
                </a:solidFill>
              </a:rPr>
              <a:t>with</a:t>
            </a:r>
            <a:r>
              <a:rPr lang="es-ES" b="1" dirty="0" smtClean="0">
                <a:solidFill>
                  <a:srgbClr val="FFFFFF"/>
                </a:solidFill>
              </a:rPr>
              <a:t> a </a:t>
            </a:r>
            <a:r>
              <a:rPr lang="es-ES" b="1" dirty="0" err="1" smtClean="0">
                <a:solidFill>
                  <a:srgbClr val="FFFFFF"/>
                </a:solidFill>
              </a:rPr>
              <a:t>large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list</a:t>
            </a:r>
            <a:r>
              <a:rPr lang="es-ES" b="1" dirty="0" smtClean="0">
                <a:solidFill>
                  <a:srgbClr val="FFFFFF"/>
                </a:solidFill>
              </a:rPr>
              <a:t>,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efficiency</a:t>
            </a:r>
            <a:r>
              <a:rPr lang="es-ES" b="1" dirty="0" smtClean="0">
                <a:solidFill>
                  <a:srgbClr val="FFFFFF"/>
                </a:solidFill>
              </a:rPr>
              <a:t> of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non-</a:t>
            </a:r>
            <a:r>
              <a:rPr lang="es-ES" b="1" dirty="0" err="1" smtClean="0">
                <a:solidFill>
                  <a:srgbClr val="FFFFFF"/>
                </a:solidFill>
              </a:rPr>
              <a:t>updated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steps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will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decrease</a:t>
            </a:r>
            <a:endParaRPr lang="es-ES" b="1" dirty="0" smtClean="0">
              <a:solidFill>
                <a:srgbClr val="FFFFFF"/>
              </a:solidFill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76200" y="1840468"/>
            <a:ext cx="8991600" cy="369332"/>
            <a:chOff x="152400" y="1840468"/>
            <a:chExt cx="8801100" cy="369332"/>
          </a:xfrm>
        </p:grpSpPr>
        <p:sp>
          <p:nvSpPr>
            <p:cNvPr id="23" name="CuadroTexto 22"/>
            <p:cNvSpPr txBox="1"/>
            <p:nvPr/>
          </p:nvSpPr>
          <p:spPr>
            <a:xfrm>
              <a:off x="152400" y="1840468"/>
              <a:ext cx="8801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FFFFFF"/>
                  </a:solidFill>
                </a:rPr>
                <a:t>As      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increased</a:t>
              </a:r>
              <a:r>
                <a:rPr lang="es-ES" b="1" dirty="0" smtClean="0">
                  <a:solidFill>
                    <a:srgbClr val="FFFFFF"/>
                  </a:solidFill>
                </a:rPr>
                <a:t>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frequency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updates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neighbour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list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will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decrease</a:t>
              </a:r>
              <a:endParaRPr lang="es-ES" b="1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067" y="1905000"/>
              <a:ext cx="351360" cy="288000"/>
            </a:xfrm>
            <a:prstGeom prst="rect">
              <a:avLst/>
            </a:prstGeom>
          </p:spPr>
        </p:pic>
      </p:grpSp>
      <p:grpSp>
        <p:nvGrpSpPr>
          <p:cNvPr id="13" name="Agrupar 12"/>
          <p:cNvGrpSpPr/>
          <p:nvPr/>
        </p:nvGrpSpPr>
        <p:grpSpPr>
          <a:xfrm>
            <a:off x="-18521" y="0"/>
            <a:ext cx="7105121" cy="946564"/>
            <a:chOff x="-18521" y="0"/>
            <a:chExt cx="7105121" cy="946564"/>
          </a:xfrm>
        </p:grpSpPr>
        <p:sp>
          <p:nvSpPr>
            <p:cNvPr id="656386" name="Text Box 2"/>
            <p:cNvSpPr txBox="1">
              <a:spLocks noChangeArrowheads="1"/>
            </p:cNvSpPr>
            <p:nvPr/>
          </p:nvSpPr>
          <p:spPr bwMode="auto">
            <a:xfrm>
              <a:off x="-18521" y="0"/>
              <a:ext cx="7105121" cy="946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83969" tIns="41985" rIns="83969" bIns="41985">
              <a:spAutoFit/>
            </a:bodyPr>
            <a:lstStyle>
              <a:lvl1pPr defTabSz="839788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19100" defTabSz="839788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39788" defTabSz="839788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58888" defTabSz="839788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79575" defTabSz="839788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136775" defTabSz="839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93975" defTabSz="839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51175" defTabSz="839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508375" defTabSz="839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800" b="1" dirty="0" smtClean="0">
                  <a:solidFill>
                    <a:srgbClr val="FFFF00"/>
                  </a:solidFill>
                  <a:cs typeface="Arial" charset="0"/>
                </a:rPr>
                <a:t>Parameters of the </a:t>
              </a:r>
              <a:r>
                <a:rPr lang="en-US" sz="2800" b="1" dirty="0" err="1" smtClean="0">
                  <a:solidFill>
                    <a:srgbClr val="FFFF00"/>
                  </a:solidFill>
                  <a:cs typeface="Arial" charset="0"/>
                </a:rPr>
                <a:t>Verlet</a:t>
              </a:r>
              <a:r>
                <a:rPr lang="en-US" sz="2800" b="1" dirty="0">
                  <a:solidFill>
                    <a:srgbClr val="FFFF00"/>
                  </a:solidFill>
                  <a:cs typeface="Arial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cs typeface="Arial" charset="0"/>
                </a:rPr>
                <a:t>neighbour</a:t>
              </a:r>
              <a:r>
                <a:rPr lang="en-US" sz="2800" b="1" dirty="0" smtClean="0">
                  <a:solidFill>
                    <a:srgbClr val="FFFF00"/>
                  </a:solidFill>
                  <a:cs typeface="Arial" charset="0"/>
                </a:rPr>
                <a:t> list: the list sphere radius</a:t>
              </a: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7600" y="554400"/>
              <a:ext cx="439200" cy="360000"/>
            </a:xfrm>
            <a:prstGeom prst="rect">
              <a:avLst/>
            </a:prstGeom>
          </p:spPr>
        </p:pic>
      </p:grpSp>
      <p:pic>
        <p:nvPicPr>
          <p:cNvPr id="5" name="Imagen 4" descr="Documento de Vista Previa no guardado (arrastrado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3505200"/>
            <a:ext cx="3149600" cy="2743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6080" y="6248400"/>
            <a:ext cx="1199520" cy="28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6570447"/>
            <a:ext cx="2922980" cy="28755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962400" y="45720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larger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system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more </a:t>
            </a:r>
            <a:r>
              <a:rPr lang="es-ES" b="1" dirty="0" err="1" smtClean="0">
                <a:solidFill>
                  <a:schemeClr val="bg1"/>
                </a:solidFill>
              </a:rPr>
              <a:t>dramatic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improvement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5529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The initial configuration:                                    more usual approach, start from a lattice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990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Almost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any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lattice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suitable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Historically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face-centered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cubic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structure</a:t>
            </a:r>
            <a:r>
              <a:rPr lang="es-ES" b="1" dirty="0" smtClean="0">
                <a:solidFill>
                  <a:schemeClr val="bg1"/>
                </a:solidFill>
              </a:rPr>
              <a:t> has </a:t>
            </a:r>
            <a:r>
              <a:rPr lang="es-ES" b="1" dirty="0" err="1" smtClean="0">
                <a:solidFill>
                  <a:schemeClr val="bg1"/>
                </a:solidFill>
              </a:rPr>
              <a:t>been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starting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configuration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co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2903538" cy="29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Agrupar 1"/>
          <p:cNvGrpSpPr/>
          <p:nvPr/>
        </p:nvGrpSpPr>
        <p:grpSpPr>
          <a:xfrm>
            <a:off x="0" y="4953000"/>
            <a:ext cx="9144000" cy="646331"/>
            <a:chOff x="0" y="4953000"/>
            <a:chExt cx="9144000" cy="646331"/>
          </a:xfrm>
        </p:grpSpPr>
        <p:sp>
          <p:nvSpPr>
            <p:cNvPr id="11" name="CuadroTexto 10"/>
            <p:cNvSpPr txBox="1"/>
            <p:nvPr/>
          </p:nvSpPr>
          <p:spPr>
            <a:xfrm>
              <a:off x="0" y="495300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bg1"/>
                  </a:solidFill>
                </a:rPr>
                <a:t>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supercell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constructed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repeating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conventional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cubic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unit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cell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FCC </a:t>
              </a:r>
              <a:r>
                <a:rPr lang="es-ES" b="1" dirty="0" err="1" smtClean="0">
                  <a:solidFill>
                    <a:schemeClr val="bg1"/>
                  </a:solidFill>
                </a:rPr>
                <a:t>lattice</a:t>
              </a:r>
              <a:r>
                <a:rPr lang="es-ES" b="1" dirty="0" smtClean="0">
                  <a:solidFill>
                    <a:schemeClr val="bg1"/>
                  </a:solidFill>
                </a:rPr>
                <a:t>        times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along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each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direction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1180" y="5310600"/>
              <a:ext cx="336420" cy="252000"/>
            </a:xfrm>
            <a:prstGeom prst="rect">
              <a:avLst/>
            </a:prstGeom>
          </p:spPr>
        </p:pic>
      </p:grpSp>
      <p:grpSp>
        <p:nvGrpSpPr>
          <p:cNvPr id="3" name="Agrupar 2"/>
          <p:cNvGrpSpPr/>
          <p:nvPr/>
        </p:nvGrpSpPr>
        <p:grpSpPr>
          <a:xfrm>
            <a:off x="228600" y="5825395"/>
            <a:ext cx="8763000" cy="651605"/>
            <a:chOff x="228600" y="5692195"/>
            <a:chExt cx="8763000" cy="651605"/>
          </a:xfrm>
        </p:grpSpPr>
        <p:sp>
          <p:nvSpPr>
            <p:cNvPr id="13" name="Rectángulo 12"/>
            <p:cNvSpPr/>
            <p:nvPr/>
          </p:nvSpPr>
          <p:spPr>
            <a:xfrm>
              <a:off x="228600" y="5692195"/>
              <a:ext cx="8763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number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atoms</a:t>
              </a:r>
              <a:r>
                <a:rPr lang="es-ES" b="1" dirty="0" smtClean="0">
                  <a:solidFill>
                    <a:schemeClr val="bg1"/>
                  </a:solidFill>
                </a:rPr>
                <a:t> 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simulation</a:t>
              </a:r>
              <a:r>
                <a:rPr lang="es-ES" b="1" dirty="0" smtClean="0">
                  <a:solidFill>
                    <a:schemeClr val="bg1"/>
                  </a:solidFill>
                </a:rPr>
                <a:t> box,      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integer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form</a:t>
              </a:r>
              <a:r>
                <a:rPr lang="es-ES" b="1" dirty="0" smtClean="0">
                  <a:solidFill>
                    <a:schemeClr val="bg1"/>
                  </a:solidFill>
                </a:rPr>
                <a:t>                   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where</a:t>
              </a:r>
              <a:r>
                <a:rPr lang="es-ES" b="1" dirty="0" smtClean="0">
                  <a:solidFill>
                    <a:schemeClr val="bg1"/>
                  </a:solidFill>
                </a:rPr>
                <a:t>      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number</a:t>
              </a:r>
              <a:r>
                <a:rPr lang="es-ES" b="1" dirty="0" smtClean="0">
                  <a:solidFill>
                    <a:schemeClr val="bg1"/>
                  </a:solidFill>
                </a:rPr>
                <a:t> of FCC </a:t>
              </a:r>
              <a:r>
                <a:rPr lang="es-ES" b="1" dirty="0" err="1" smtClean="0">
                  <a:solidFill>
                    <a:schemeClr val="bg1"/>
                  </a:solidFill>
                </a:rPr>
                <a:t>unit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cells</a:t>
              </a:r>
              <a:r>
                <a:rPr lang="es-ES" b="1" dirty="0" smtClean="0">
                  <a:solidFill>
                    <a:schemeClr val="bg1"/>
                  </a:solidFill>
                </a:rPr>
                <a:t> 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each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direction</a:t>
              </a:r>
              <a:endParaRPr lang="es-ES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68551" y="5767800"/>
              <a:ext cx="327449" cy="252000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50968" y="6019800"/>
              <a:ext cx="1058832" cy="324000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2580" y="6072600"/>
              <a:ext cx="336420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860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Algorithm to compute the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Verlet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neighbour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 list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2501900" y="1143000"/>
            <a:ext cx="4140200" cy="5029200"/>
            <a:chOff x="2501900" y="914400"/>
            <a:chExt cx="4140200" cy="5029200"/>
          </a:xfrm>
        </p:grpSpPr>
        <p:sp>
          <p:nvSpPr>
            <p:cNvPr id="14" name="Rectángulo 13"/>
            <p:cNvSpPr/>
            <p:nvPr/>
          </p:nvSpPr>
          <p:spPr>
            <a:xfrm>
              <a:off x="2514600" y="914400"/>
              <a:ext cx="4114800" cy="502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Imagen 7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900" y="946150"/>
              <a:ext cx="4140200" cy="4965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005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58097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Algorithm to check whether the update of the list is required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2743200" y="914400"/>
            <a:ext cx="3581400" cy="5943600"/>
            <a:chOff x="2743200" y="914400"/>
            <a:chExt cx="3581400" cy="5943600"/>
          </a:xfrm>
        </p:grpSpPr>
        <p:sp>
          <p:nvSpPr>
            <p:cNvPr id="3" name="Rectángulo 2"/>
            <p:cNvSpPr/>
            <p:nvPr/>
          </p:nvSpPr>
          <p:spPr>
            <a:xfrm>
              <a:off x="2743200" y="914400"/>
              <a:ext cx="3581400" cy="594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129" y="918011"/>
              <a:ext cx="3558471" cy="5939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465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8577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Algorithm to save the list for future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checkings</a:t>
            </a:r>
            <a:endParaRPr lang="en-US" sz="2800" b="1" dirty="0" smtClean="0">
              <a:solidFill>
                <a:srgbClr val="FFFF00"/>
              </a:solidFill>
              <a:cs typeface="Arial" charset="0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2057400" y="762000"/>
            <a:ext cx="5029200" cy="5791200"/>
            <a:chOff x="2057400" y="762000"/>
            <a:chExt cx="5029200" cy="5791200"/>
          </a:xfrm>
        </p:grpSpPr>
        <p:sp>
          <p:nvSpPr>
            <p:cNvPr id="6" name="Rectángulo 5"/>
            <p:cNvSpPr/>
            <p:nvPr/>
          </p:nvSpPr>
          <p:spPr>
            <a:xfrm>
              <a:off x="2057400" y="762000"/>
              <a:ext cx="5029200" cy="5791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150" y="787400"/>
              <a:ext cx="4965700" cy="574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08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74099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Algorithm of the inner loop to compute forces and potential energy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3048000" y="990600"/>
            <a:ext cx="2977230" cy="5867400"/>
            <a:chOff x="3048000" y="990600"/>
            <a:chExt cx="2977230" cy="5867400"/>
          </a:xfrm>
        </p:grpSpPr>
        <p:sp>
          <p:nvSpPr>
            <p:cNvPr id="4" name="Rectángulo 3"/>
            <p:cNvSpPr/>
            <p:nvPr/>
          </p:nvSpPr>
          <p:spPr>
            <a:xfrm>
              <a:off x="3048000" y="990600"/>
              <a:ext cx="2971800" cy="586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769" y="990600"/>
              <a:ext cx="2906461" cy="5471986"/>
            </a:xfrm>
            <a:prstGeom prst="rect">
              <a:avLst/>
            </a:prstGeom>
          </p:spPr>
        </p:pic>
        <p:pic>
          <p:nvPicPr>
            <p:cNvPr id="3" name="Imagen 2" descr="template (arrastrado)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793" y="6246001"/>
              <a:ext cx="1658607" cy="611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374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74099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Long range forces</a:t>
            </a:r>
          </a:p>
        </p:txBody>
      </p:sp>
      <p:grpSp>
        <p:nvGrpSpPr>
          <p:cNvPr id="11" name="Agrupar 10"/>
          <p:cNvGrpSpPr/>
          <p:nvPr/>
        </p:nvGrpSpPr>
        <p:grpSpPr>
          <a:xfrm>
            <a:off x="0" y="914400"/>
            <a:ext cx="9144000" cy="646331"/>
            <a:chOff x="0" y="914400"/>
            <a:chExt cx="9144000" cy="646331"/>
          </a:xfrm>
        </p:grpSpPr>
        <p:sp>
          <p:nvSpPr>
            <p:cNvPr id="5" name="CuadroTexto 4"/>
            <p:cNvSpPr txBox="1"/>
            <p:nvPr/>
          </p:nvSpPr>
          <p:spPr>
            <a:xfrm>
              <a:off x="0" y="91440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By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definition</a:t>
              </a:r>
              <a:r>
                <a:rPr lang="es-ES" b="1" dirty="0" smtClean="0">
                  <a:solidFill>
                    <a:schemeClr val="bg1"/>
                  </a:solidFill>
                </a:rPr>
                <a:t>, 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long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range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force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defined</a:t>
              </a:r>
              <a:r>
                <a:rPr lang="es-ES" b="1" dirty="0" smtClean="0">
                  <a:solidFill>
                    <a:schemeClr val="bg1"/>
                  </a:solidFill>
                </a:rPr>
                <a:t> as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one</a:t>
              </a:r>
              <a:r>
                <a:rPr lang="es-ES" b="1" dirty="0" smtClean="0">
                  <a:solidFill>
                    <a:schemeClr val="bg1"/>
                  </a:solidFill>
                </a:rPr>
                <a:t> 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which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spatial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interaction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falls</a:t>
              </a:r>
              <a:r>
                <a:rPr lang="es-ES" b="1" dirty="0" smtClean="0">
                  <a:solidFill>
                    <a:schemeClr val="bg1"/>
                  </a:solidFill>
                </a:rPr>
                <a:t> off no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faster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than</a:t>
              </a:r>
              <a:r>
                <a:rPr lang="es-ES" b="1" dirty="0" smtClean="0">
                  <a:solidFill>
                    <a:schemeClr val="bg1"/>
                  </a:solidFill>
                </a:rPr>
                <a:t>       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where</a:t>
              </a:r>
              <a:r>
                <a:rPr lang="es-ES" b="1" dirty="0" smtClean="0">
                  <a:solidFill>
                    <a:schemeClr val="bg1"/>
                  </a:solidFill>
                </a:rPr>
                <a:t>    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dimensionality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system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0400" y="1249865"/>
              <a:ext cx="419580" cy="25200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3400" y="1272000"/>
              <a:ext cx="252000" cy="252000"/>
            </a:xfrm>
            <a:prstGeom prst="rect">
              <a:avLst/>
            </a:prstGeom>
          </p:spPr>
        </p:pic>
      </p:grpSp>
      <p:grpSp>
        <p:nvGrpSpPr>
          <p:cNvPr id="13" name="Agrupar 12"/>
          <p:cNvGrpSpPr/>
          <p:nvPr/>
        </p:nvGrpSpPr>
        <p:grpSpPr>
          <a:xfrm>
            <a:off x="762000" y="2133600"/>
            <a:ext cx="6565680" cy="381000"/>
            <a:chOff x="762000" y="2133600"/>
            <a:chExt cx="6565680" cy="38100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1200" y="2154600"/>
              <a:ext cx="1536480" cy="360000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762000" y="2133600"/>
              <a:ext cx="464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00CCFF"/>
                  </a:solidFill>
                </a:rPr>
                <a:t>Charge-charge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interaction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between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ions</a:t>
              </a:r>
              <a:endParaRPr lang="es-ES" b="1" dirty="0">
                <a:solidFill>
                  <a:srgbClr val="00CCFF"/>
                </a:solidFill>
              </a:endParaRPr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762000" y="3124200"/>
            <a:ext cx="6629400" cy="369332"/>
            <a:chOff x="762000" y="3124200"/>
            <a:chExt cx="6629400" cy="369332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07400" y="3124200"/>
              <a:ext cx="1584000" cy="360000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762000" y="3124200"/>
              <a:ext cx="510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00CCFF"/>
                  </a:solidFill>
                </a:rPr>
                <a:t>Dipole-dipole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interaction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between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molecules</a:t>
              </a:r>
              <a:endParaRPr lang="es-ES" b="1" dirty="0">
                <a:solidFill>
                  <a:srgbClr val="00CCFF"/>
                </a:solidFill>
              </a:endParaRPr>
            </a:p>
          </p:txBody>
        </p:sp>
      </p:grpSp>
      <p:sp>
        <p:nvSpPr>
          <p:cNvPr id="16" name="CuadroTexto 15"/>
          <p:cNvSpPr txBox="1"/>
          <p:nvPr/>
        </p:nvSpPr>
        <p:spPr>
          <a:xfrm>
            <a:off x="762000" y="4343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Their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range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greater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than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half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box </a:t>
            </a:r>
            <a:r>
              <a:rPr lang="es-ES" b="1" dirty="0" err="1" smtClean="0">
                <a:solidFill>
                  <a:schemeClr val="bg1"/>
                </a:solidFill>
              </a:rPr>
              <a:t>length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for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err="1" smtClean="0">
                <a:solidFill>
                  <a:schemeClr val="bg1"/>
                </a:solidFill>
              </a:rPr>
              <a:t>typical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simulation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2133600" y="6019800"/>
            <a:ext cx="4876800" cy="646331"/>
            <a:chOff x="1600200" y="6336268"/>
            <a:chExt cx="4876800" cy="646331"/>
          </a:xfrm>
        </p:grpSpPr>
        <p:sp>
          <p:nvSpPr>
            <p:cNvPr id="2" name="CuadroTexto 1"/>
            <p:cNvSpPr txBox="1"/>
            <p:nvPr/>
          </p:nvSpPr>
          <p:spPr>
            <a:xfrm>
              <a:off x="1600200" y="6336268"/>
              <a:ext cx="487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00"/>
                  </a:solidFill>
                </a:rPr>
                <a:t>Impractical</a:t>
              </a:r>
              <a:endParaRPr lang="es-ES" b="1" dirty="0" smtClean="0">
                <a:solidFill>
                  <a:srgbClr val="FFFF00"/>
                </a:solidFill>
              </a:endParaRPr>
            </a:p>
            <a:p>
              <a:r>
                <a:rPr lang="es-ES" b="1" dirty="0" err="1" smtClean="0">
                  <a:solidFill>
                    <a:srgbClr val="00CCFF"/>
                  </a:solidFill>
                </a:rPr>
                <a:t>Computational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cost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scales</a:t>
              </a:r>
              <a:r>
                <a:rPr lang="es-ES" b="1" dirty="0" smtClean="0">
                  <a:solidFill>
                    <a:srgbClr val="00CCFF"/>
                  </a:solidFill>
                </a:rPr>
                <a:t> as      , i.e. </a:t>
              </a:r>
              <a:r>
                <a:rPr lang="es-ES" b="1" dirty="0">
                  <a:solidFill>
                    <a:srgbClr val="00CCFF"/>
                  </a:solidFill>
                </a:rPr>
                <a:t>a</a:t>
              </a:r>
              <a:r>
                <a:rPr lang="es-ES" b="1" dirty="0" smtClean="0">
                  <a:solidFill>
                    <a:srgbClr val="00CCFF"/>
                  </a:solidFill>
                </a:rPr>
                <a:t>s  </a:t>
              </a:r>
              <a:endParaRPr lang="es-ES" b="1" dirty="0">
                <a:solidFill>
                  <a:srgbClr val="00CCFF"/>
                </a:solidFill>
              </a:endParaRPr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01220" y="6641068"/>
              <a:ext cx="356580" cy="252000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96000" y="6641068"/>
              <a:ext cx="293580" cy="252000"/>
            </a:xfrm>
            <a:prstGeom prst="rect">
              <a:avLst/>
            </a:prstGeom>
          </p:spPr>
        </p:pic>
      </p:grpSp>
      <p:grpSp>
        <p:nvGrpSpPr>
          <p:cNvPr id="8" name="Agrupar 7"/>
          <p:cNvGrpSpPr/>
          <p:nvPr/>
        </p:nvGrpSpPr>
        <p:grpSpPr>
          <a:xfrm>
            <a:off x="533400" y="4944070"/>
            <a:ext cx="8153400" cy="923330"/>
            <a:chOff x="533400" y="4944070"/>
            <a:chExt cx="8153400" cy="923330"/>
          </a:xfrm>
        </p:grpSpPr>
        <p:sp>
          <p:nvSpPr>
            <p:cNvPr id="18" name="CuadroTexto 17"/>
            <p:cNvSpPr txBox="1"/>
            <p:nvPr/>
          </p:nvSpPr>
          <p:spPr>
            <a:xfrm>
              <a:off x="533400" y="4944070"/>
              <a:ext cx="8153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00"/>
                  </a:solidFill>
                </a:rPr>
                <a:t>Brute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force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solution</a:t>
              </a:r>
              <a:r>
                <a:rPr lang="es-ES" b="1" dirty="0" smtClean="0">
                  <a:solidFill>
                    <a:srgbClr val="FFFF00"/>
                  </a:solidFill>
                </a:rPr>
                <a:t>: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increase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the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length</a:t>
              </a:r>
              <a:r>
                <a:rPr lang="es-ES" b="1" dirty="0" smtClean="0">
                  <a:solidFill>
                    <a:srgbClr val="FFFF00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the</a:t>
              </a:r>
              <a:r>
                <a:rPr lang="es-ES" b="1" dirty="0" smtClean="0">
                  <a:solidFill>
                    <a:srgbClr val="FFFF00"/>
                  </a:solidFill>
                </a:rPr>
                <a:t> central box      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hundrehts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nanometers</a:t>
              </a:r>
              <a:r>
                <a:rPr lang="es-ES" b="1" dirty="0" smtClean="0">
                  <a:solidFill>
                    <a:schemeClr val="bg1"/>
                  </a:solidFill>
                </a:rPr>
                <a:t>, so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that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screening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by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neighbours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would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diminish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effective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range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potentials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46804" y="5005800"/>
              <a:ext cx="301796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418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72575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Statement of the problem when dealing with long-range forces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0" y="1962834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Ion 1 </a:t>
            </a:r>
            <a:r>
              <a:rPr lang="es-ES" b="1" dirty="0" err="1" smtClean="0">
                <a:solidFill>
                  <a:schemeClr val="bg1"/>
                </a:solidFill>
              </a:rPr>
              <a:t>interacts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with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ions</a:t>
            </a:r>
            <a:r>
              <a:rPr lang="es-ES" b="1" dirty="0" smtClean="0">
                <a:solidFill>
                  <a:schemeClr val="bg1"/>
                </a:solidFill>
              </a:rPr>
              <a:t> 2, 2</a:t>
            </a:r>
            <a:r>
              <a:rPr lang="es-ES" b="1" baseline="-25000" dirty="0" smtClean="0">
                <a:solidFill>
                  <a:schemeClr val="bg1"/>
                </a:solidFill>
              </a:rPr>
              <a:t>A</a:t>
            </a:r>
            <a:r>
              <a:rPr lang="es-ES" b="1" dirty="0" smtClean="0">
                <a:solidFill>
                  <a:schemeClr val="bg1"/>
                </a:solidFill>
              </a:rPr>
              <a:t>, 2</a:t>
            </a:r>
            <a:r>
              <a:rPr lang="es-ES" b="1" baseline="-25000" dirty="0" smtClean="0">
                <a:solidFill>
                  <a:schemeClr val="bg1"/>
                </a:solidFill>
              </a:rPr>
              <a:t>B</a:t>
            </a:r>
            <a:r>
              <a:rPr lang="es-ES" b="1" dirty="0" smtClean="0">
                <a:solidFill>
                  <a:schemeClr val="bg1"/>
                </a:solidFill>
              </a:rPr>
              <a:t>, and </a:t>
            </a:r>
            <a:r>
              <a:rPr lang="es-ES" b="1" dirty="0" err="1" smtClean="0">
                <a:solidFill>
                  <a:schemeClr val="bg1"/>
                </a:solidFill>
              </a:rPr>
              <a:t>all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other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images</a:t>
            </a:r>
            <a:r>
              <a:rPr lang="es-ES" b="1" dirty="0" smtClean="0">
                <a:solidFill>
                  <a:schemeClr val="bg1"/>
                </a:solidFill>
              </a:rPr>
              <a:t> of 2 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926000"/>
            <a:ext cx="3071090" cy="720000"/>
          </a:xfrm>
          <a:prstGeom prst="rect">
            <a:avLst/>
          </a:prstGeom>
        </p:spPr>
      </p:pic>
      <p:grpSp>
        <p:nvGrpSpPr>
          <p:cNvPr id="28" name="Agrupar 27"/>
          <p:cNvGrpSpPr/>
          <p:nvPr/>
        </p:nvGrpSpPr>
        <p:grpSpPr>
          <a:xfrm>
            <a:off x="4572000" y="3048000"/>
            <a:ext cx="3733800" cy="369332"/>
            <a:chOff x="533400" y="3200400"/>
            <a:chExt cx="3733800" cy="369332"/>
          </a:xfrm>
        </p:grpSpPr>
        <p:sp>
          <p:nvSpPr>
            <p:cNvPr id="23" name="CuadroTexto 22"/>
            <p:cNvSpPr txBox="1"/>
            <p:nvPr/>
          </p:nvSpPr>
          <p:spPr>
            <a:xfrm>
              <a:off x="533400" y="3200400"/>
              <a:ext cx="373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FFFFFF"/>
                  </a:solidFill>
                </a:rPr>
                <a:t>     and      are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charges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600" y="3276600"/>
              <a:ext cx="307440" cy="25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2600" y="3276600"/>
              <a:ext cx="301796" cy="252000"/>
            </a:xfrm>
            <a:prstGeom prst="rect">
              <a:avLst/>
            </a:prstGeom>
          </p:spPr>
        </p:pic>
      </p:grpSp>
      <p:grpSp>
        <p:nvGrpSpPr>
          <p:cNvPr id="29" name="Agrupar 28"/>
          <p:cNvGrpSpPr/>
          <p:nvPr/>
        </p:nvGrpSpPr>
        <p:grpSpPr>
          <a:xfrm>
            <a:off x="4572000" y="3733800"/>
            <a:ext cx="3733800" cy="646331"/>
            <a:chOff x="609600" y="3962400"/>
            <a:chExt cx="3733800" cy="646331"/>
          </a:xfrm>
        </p:grpSpPr>
        <p:sp>
          <p:nvSpPr>
            <p:cNvPr id="25" name="CuadroTexto 24"/>
            <p:cNvSpPr txBox="1"/>
            <p:nvPr/>
          </p:nvSpPr>
          <p:spPr>
            <a:xfrm>
              <a:off x="609600" y="3962400"/>
              <a:ext cx="373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For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simplicity</a:t>
              </a:r>
              <a:r>
                <a:rPr lang="es-ES" b="1" dirty="0" smtClean="0">
                  <a:solidFill>
                    <a:srgbClr val="FFFFFF"/>
                  </a:solidFill>
                </a:rPr>
                <a:t>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we</a:t>
              </a:r>
              <a:r>
                <a:rPr lang="es-ES" b="1" dirty="0" smtClean="0">
                  <a:solidFill>
                    <a:srgbClr val="FFFFFF"/>
                  </a:solidFill>
                </a:rPr>
                <a:t> are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ommiting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all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factors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76600" y="4320000"/>
              <a:ext cx="504000" cy="252000"/>
            </a:xfrm>
            <a:prstGeom prst="rect">
              <a:avLst/>
            </a:prstGeom>
          </p:spPr>
        </p:pic>
      </p:grpSp>
      <p:grpSp>
        <p:nvGrpSpPr>
          <p:cNvPr id="656387" name="Agrupar 656386"/>
          <p:cNvGrpSpPr/>
          <p:nvPr/>
        </p:nvGrpSpPr>
        <p:grpSpPr>
          <a:xfrm>
            <a:off x="3840682" y="4724400"/>
            <a:ext cx="5227118" cy="923330"/>
            <a:chOff x="762000" y="4953000"/>
            <a:chExt cx="5227118" cy="923330"/>
          </a:xfrm>
        </p:grpSpPr>
        <p:sp>
          <p:nvSpPr>
            <p:cNvPr id="30" name="CuadroTexto 29"/>
            <p:cNvSpPr txBox="1"/>
            <p:nvPr/>
          </p:nvSpPr>
          <p:spPr>
            <a:xfrm>
              <a:off x="762000" y="4953000"/>
              <a:ext cx="381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sum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over</a:t>
              </a:r>
              <a:r>
                <a:rPr lang="es-ES" b="1" dirty="0" smtClean="0">
                  <a:solidFill>
                    <a:srgbClr val="FFFFFF"/>
                  </a:solidFill>
                </a:rPr>
                <a:t>    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sum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over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all</a:t>
              </a:r>
              <a:r>
                <a:rPr lang="es-ES" b="1" dirty="0" smtClean="0">
                  <a:solidFill>
                    <a:srgbClr val="FFFFFF"/>
                  </a:solidFill>
                </a:rPr>
                <a:t> simple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cubic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lattice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points</a:t>
              </a:r>
              <a:r>
                <a:rPr lang="es-ES" b="1" dirty="0" smtClean="0">
                  <a:solidFill>
                    <a:srgbClr val="FFFFFF"/>
                  </a:solidFill>
                </a:rPr>
                <a:t>,                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with</a:t>
              </a:r>
              <a:r>
                <a:rPr lang="es-ES" b="1" dirty="0" smtClean="0">
                  <a:solidFill>
                    <a:srgbClr val="FFFFFF"/>
                  </a:solidFill>
                </a:rPr>
                <a:t>                   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integers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90856" y="5029200"/>
              <a:ext cx="276144" cy="252000"/>
            </a:xfrm>
            <a:prstGeom prst="rect">
              <a:avLst/>
            </a:prstGeom>
          </p:spPr>
        </p:pic>
        <p:pic>
          <p:nvPicPr>
            <p:cNvPr id="656384" name="Imagen 65638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14800" y="5310600"/>
              <a:ext cx="1874318" cy="252000"/>
            </a:xfrm>
            <a:prstGeom prst="rect">
              <a:avLst/>
            </a:prstGeom>
          </p:spPr>
        </p:pic>
        <p:pic>
          <p:nvPicPr>
            <p:cNvPr id="656385" name="Imagen 65638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71600" y="5615400"/>
              <a:ext cx="1207186" cy="252000"/>
            </a:xfrm>
            <a:prstGeom prst="rect">
              <a:avLst/>
            </a:prstGeom>
          </p:spPr>
        </p:pic>
      </p:grpSp>
      <p:grpSp>
        <p:nvGrpSpPr>
          <p:cNvPr id="656391" name="Agrupar 656390"/>
          <p:cNvGrpSpPr/>
          <p:nvPr/>
        </p:nvGrpSpPr>
        <p:grpSpPr>
          <a:xfrm>
            <a:off x="3733800" y="5943600"/>
            <a:ext cx="5410200" cy="369332"/>
            <a:chOff x="228600" y="5943600"/>
            <a:chExt cx="5410200" cy="369332"/>
          </a:xfrm>
        </p:grpSpPr>
        <p:sp>
          <p:nvSpPr>
            <p:cNvPr id="656388" name="CuadroTexto 656387"/>
            <p:cNvSpPr txBox="1"/>
            <p:nvPr/>
          </p:nvSpPr>
          <p:spPr>
            <a:xfrm>
              <a:off x="228600" y="5943600"/>
              <a:ext cx="533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prime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indicates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that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we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omit</a:t>
              </a:r>
              <a:r>
                <a:rPr lang="es-ES" b="1" dirty="0" smtClean="0">
                  <a:solidFill>
                    <a:srgbClr val="FFFFFF"/>
                  </a:solidFill>
                </a:rPr>
                <a:t>         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for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656389" name="Imagen 65638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07380" y="6019800"/>
              <a:ext cx="588420" cy="252000"/>
            </a:xfrm>
            <a:prstGeom prst="rect">
              <a:avLst/>
            </a:prstGeom>
          </p:spPr>
        </p:pic>
        <p:pic>
          <p:nvPicPr>
            <p:cNvPr id="656390" name="Imagen 65638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84309" y="6019800"/>
              <a:ext cx="754491" cy="252000"/>
            </a:xfrm>
            <a:prstGeom prst="rect">
              <a:avLst/>
            </a:prstGeom>
          </p:spPr>
        </p:pic>
      </p:grpSp>
      <p:pic>
        <p:nvPicPr>
          <p:cNvPr id="40" name="Imagen 39" descr="Documento de Vista Previa no guardado (arrastrado)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1" y="2980802"/>
            <a:ext cx="3405685" cy="34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9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0" y="1962834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Ion 1 </a:t>
            </a:r>
            <a:r>
              <a:rPr lang="es-ES" b="1" dirty="0" err="1" smtClean="0">
                <a:solidFill>
                  <a:schemeClr val="bg1"/>
                </a:solidFill>
              </a:rPr>
              <a:t>interacts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with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ions</a:t>
            </a:r>
            <a:r>
              <a:rPr lang="es-ES" b="1" dirty="0" smtClean="0">
                <a:solidFill>
                  <a:schemeClr val="bg1"/>
                </a:solidFill>
              </a:rPr>
              <a:t> 2, 2</a:t>
            </a:r>
            <a:r>
              <a:rPr lang="es-ES" b="1" baseline="-25000" dirty="0" smtClean="0">
                <a:solidFill>
                  <a:schemeClr val="bg1"/>
                </a:solidFill>
              </a:rPr>
              <a:t>A</a:t>
            </a:r>
            <a:r>
              <a:rPr lang="es-ES" b="1" dirty="0" smtClean="0">
                <a:solidFill>
                  <a:schemeClr val="bg1"/>
                </a:solidFill>
              </a:rPr>
              <a:t>, 2</a:t>
            </a:r>
            <a:r>
              <a:rPr lang="es-ES" b="1" baseline="-25000" dirty="0" smtClean="0">
                <a:solidFill>
                  <a:schemeClr val="bg1"/>
                </a:solidFill>
              </a:rPr>
              <a:t>B</a:t>
            </a:r>
            <a:r>
              <a:rPr lang="es-ES" b="1" dirty="0" smtClean="0">
                <a:solidFill>
                  <a:schemeClr val="bg1"/>
                </a:solidFill>
              </a:rPr>
              <a:t>, and </a:t>
            </a:r>
            <a:r>
              <a:rPr lang="es-ES" b="1" dirty="0" err="1" smtClean="0">
                <a:solidFill>
                  <a:schemeClr val="bg1"/>
                </a:solidFill>
              </a:rPr>
              <a:t>all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other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images</a:t>
            </a:r>
            <a:r>
              <a:rPr lang="es-ES" b="1" dirty="0" smtClean="0">
                <a:solidFill>
                  <a:schemeClr val="bg1"/>
                </a:solidFill>
              </a:rPr>
              <a:t> of 2 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926000"/>
            <a:ext cx="3071090" cy="720000"/>
          </a:xfrm>
          <a:prstGeom prst="rect">
            <a:avLst/>
          </a:prstGeom>
        </p:spPr>
      </p:pic>
      <p:pic>
        <p:nvPicPr>
          <p:cNvPr id="40" name="Imagen 39" descr="Documento de Vista Previa no guardado (arrastrado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1" y="2980802"/>
            <a:ext cx="3405685" cy="341999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191000" y="29718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For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long-range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potentials</a:t>
            </a:r>
            <a:r>
              <a:rPr lang="es-ES" b="1" dirty="0" smtClean="0">
                <a:solidFill>
                  <a:srgbClr val="FFFF00"/>
                </a:solidFill>
              </a:rPr>
              <a:t>, </a:t>
            </a:r>
            <a:r>
              <a:rPr lang="es-ES" b="1" dirty="0" err="1" smtClean="0">
                <a:solidFill>
                  <a:srgbClr val="FFFF00"/>
                </a:solidFill>
              </a:rPr>
              <a:t>this</a:t>
            </a:r>
            <a:r>
              <a:rPr lang="es-ES" b="1" dirty="0" smtClean="0">
                <a:solidFill>
                  <a:srgbClr val="FFFF00"/>
                </a:solidFill>
              </a:rPr>
              <a:t> sum </a:t>
            </a:r>
            <a:r>
              <a:rPr lang="es-ES" b="1" dirty="0" err="1" smtClean="0">
                <a:solidFill>
                  <a:srgbClr val="FFFF00"/>
                </a:solidFill>
              </a:rPr>
              <a:t>is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conditionally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convergent</a:t>
            </a:r>
            <a:r>
              <a:rPr lang="es-ES" b="1" dirty="0" smtClean="0">
                <a:solidFill>
                  <a:srgbClr val="FFFF00"/>
                </a:solidFill>
              </a:rPr>
              <a:t>, i. e. </a:t>
            </a:r>
            <a:r>
              <a:rPr lang="es-ES" b="1" dirty="0" err="1">
                <a:solidFill>
                  <a:srgbClr val="FFFF00"/>
                </a:solidFill>
              </a:rPr>
              <a:t>t</a:t>
            </a:r>
            <a:r>
              <a:rPr lang="es-ES" b="1" dirty="0" err="1" smtClean="0">
                <a:solidFill>
                  <a:srgbClr val="FFFF00"/>
                </a:solidFill>
              </a:rPr>
              <a:t>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results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depends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on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order</a:t>
            </a:r>
            <a:r>
              <a:rPr lang="es-ES" b="1" dirty="0" smtClean="0">
                <a:solidFill>
                  <a:srgbClr val="FFFF00"/>
                </a:solidFill>
              </a:rPr>
              <a:t> in </a:t>
            </a:r>
            <a:r>
              <a:rPr lang="es-ES" b="1" dirty="0" err="1" smtClean="0">
                <a:solidFill>
                  <a:srgbClr val="FFFF00"/>
                </a:solidFill>
              </a:rPr>
              <a:t>which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we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add</a:t>
            </a:r>
            <a:r>
              <a:rPr lang="es-ES" b="1" dirty="0" smtClean="0">
                <a:solidFill>
                  <a:srgbClr val="FFFF00"/>
                </a:solidFill>
              </a:rPr>
              <a:t> up </a:t>
            </a:r>
            <a:r>
              <a:rPr lang="es-ES" b="1" dirty="0" err="1" smtClean="0">
                <a:solidFill>
                  <a:srgbClr val="FFFF00"/>
                </a:solidFill>
              </a:rPr>
              <a:t>terms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86200" y="48768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As </a:t>
            </a:r>
            <a:r>
              <a:rPr lang="es-ES" b="1" dirty="0" err="1" smtClean="0">
                <a:solidFill>
                  <a:schemeClr val="bg1"/>
                </a:solidFill>
              </a:rPr>
              <a:t>we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shall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see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below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Ewald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method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evaluate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energy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transforming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into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summations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that</a:t>
            </a:r>
            <a:r>
              <a:rPr lang="es-ES" b="1" dirty="0" smtClean="0">
                <a:solidFill>
                  <a:schemeClr val="bg1"/>
                </a:solidFill>
              </a:rPr>
              <a:t> converges </a:t>
            </a:r>
            <a:r>
              <a:rPr lang="es-ES" b="1" dirty="0" err="1" smtClean="0">
                <a:solidFill>
                  <a:schemeClr val="bg1"/>
                </a:solidFill>
              </a:rPr>
              <a:t>not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only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rapidly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but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also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absolutely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18521" y="0"/>
            <a:ext cx="72575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Statement of the problem when dealing with long-range forces </a:t>
            </a:r>
          </a:p>
        </p:txBody>
      </p:sp>
    </p:spTree>
    <p:extLst>
      <p:ext uri="{BB962C8B-B14F-4D97-AF65-F5344CB8AC3E}">
        <p14:creationId xmlns:p14="http://schemas.microsoft.com/office/powerpoint/2010/main" val="12510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The infinite sum is conditionally convergent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455" y="1164000"/>
            <a:ext cx="3071090" cy="720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90600" y="2133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For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long-range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potentials</a:t>
            </a:r>
            <a:r>
              <a:rPr lang="es-ES" b="1" dirty="0" smtClean="0">
                <a:solidFill>
                  <a:srgbClr val="FFFF00"/>
                </a:solidFill>
              </a:rPr>
              <a:t>, </a:t>
            </a:r>
            <a:r>
              <a:rPr lang="es-ES" b="1" dirty="0" err="1" smtClean="0">
                <a:solidFill>
                  <a:srgbClr val="FFFF00"/>
                </a:solidFill>
              </a:rPr>
              <a:t>this</a:t>
            </a:r>
            <a:r>
              <a:rPr lang="es-ES" b="1" dirty="0" smtClean="0">
                <a:solidFill>
                  <a:srgbClr val="FFFF00"/>
                </a:solidFill>
              </a:rPr>
              <a:t> sum </a:t>
            </a:r>
            <a:r>
              <a:rPr lang="es-ES" b="1" dirty="0" err="1" smtClean="0">
                <a:solidFill>
                  <a:srgbClr val="FFFF00"/>
                </a:solidFill>
              </a:rPr>
              <a:t>is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conditionally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convergent</a:t>
            </a:r>
            <a:r>
              <a:rPr lang="es-ES" b="1" dirty="0" smtClean="0">
                <a:solidFill>
                  <a:srgbClr val="FFFF00"/>
                </a:solidFill>
              </a:rPr>
              <a:t>, i. e. </a:t>
            </a:r>
            <a:r>
              <a:rPr lang="es-ES" b="1" dirty="0" err="1">
                <a:solidFill>
                  <a:srgbClr val="FFFF00"/>
                </a:solidFill>
              </a:rPr>
              <a:t>t</a:t>
            </a:r>
            <a:r>
              <a:rPr lang="es-ES" b="1" dirty="0" err="1" smtClean="0">
                <a:solidFill>
                  <a:srgbClr val="FFFF00"/>
                </a:solidFill>
              </a:rPr>
              <a:t>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results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depends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on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order</a:t>
            </a:r>
            <a:r>
              <a:rPr lang="es-ES" b="1" dirty="0" smtClean="0">
                <a:solidFill>
                  <a:srgbClr val="FFFF00"/>
                </a:solidFill>
              </a:rPr>
              <a:t> in </a:t>
            </a:r>
            <a:r>
              <a:rPr lang="es-ES" b="1" dirty="0" err="1" smtClean="0">
                <a:solidFill>
                  <a:srgbClr val="FFFF00"/>
                </a:solidFill>
              </a:rPr>
              <a:t>which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we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add</a:t>
            </a:r>
            <a:r>
              <a:rPr lang="es-ES" b="1" dirty="0" smtClean="0">
                <a:solidFill>
                  <a:srgbClr val="FFFF00"/>
                </a:solidFill>
              </a:rPr>
              <a:t> up </a:t>
            </a:r>
            <a:r>
              <a:rPr lang="es-ES" b="1" dirty="0" err="1" smtClean="0">
                <a:solidFill>
                  <a:srgbClr val="FFFF00"/>
                </a:solidFill>
              </a:rPr>
              <a:t>terms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81100" y="3087469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FFFF"/>
                </a:solidFill>
              </a:rPr>
              <a:t>Natural </a:t>
            </a:r>
            <a:r>
              <a:rPr lang="es-ES" b="1" dirty="0" err="1" smtClean="0">
                <a:solidFill>
                  <a:srgbClr val="FFFFFF"/>
                </a:solidFill>
              </a:rPr>
              <a:t>choice</a:t>
            </a:r>
            <a:r>
              <a:rPr lang="es-ES" b="1" dirty="0" smtClean="0">
                <a:solidFill>
                  <a:srgbClr val="FFFFFF"/>
                </a:solidFill>
              </a:rPr>
              <a:t>: </a:t>
            </a:r>
          </a:p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Take</a:t>
            </a:r>
            <a:r>
              <a:rPr lang="es-ES" b="1" dirty="0" smtClean="0">
                <a:solidFill>
                  <a:srgbClr val="FFFFFF"/>
                </a:solidFill>
              </a:rPr>
              <a:t> boxes in </a:t>
            </a:r>
            <a:r>
              <a:rPr lang="es-ES" b="1" dirty="0" err="1" smtClean="0">
                <a:solidFill>
                  <a:srgbClr val="FFFFFF"/>
                </a:solidFill>
              </a:rPr>
              <a:t>order</a:t>
            </a:r>
            <a:r>
              <a:rPr lang="es-ES" b="1" dirty="0" smtClean="0">
                <a:solidFill>
                  <a:srgbClr val="FFFFFF"/>
                </a:solidFill>
              </a:rPr>
              <a:t> of </a:t>
            </a:r>
            <a:r>
              <a:rPr lang="es-ES" b="1" dirty="0" err="1" smtClean="0">
                <a:solidFill>
                  <a:srgbClr val="FFFFFF"/>
                </a:solidFill>
              </a:rPr>
              <a:t>their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proximity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to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central box</a:t>
            </a:r>
            <a:endParaRPr lang="es-ES" b="1" dirty="0">
              <a:solidFill>
                <a:srgbClr val="FFFFF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091400"/>
            <a:ext cx="684618" cy="252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4065000"/>
            <a:ext cx="1117236" cy="25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7474" y="4777200"/>
            <a:ext cx="3280326" cy="252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4800600"/>
            <a:ext cx="757082" cy="252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124200" y="4038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FFFFFF"/>
                </a:solidFill>
              </a:rPr>
              <a:t>First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term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124200" y="4724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FFFFFF"/>
                </a:solidFill>
              </a:rPr>
              <a:t>Second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term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124200" y="5334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FFFF"/>
                </a:solidFill>
              </a:rPr>
              <a:t>As </a:t>
            </a:r>
            <a:r>
              <a:rPr lang="es-ES" b="1" dirty="0" err="1" smtClean="0">
                <a:solidFill>
                  <a:srgbClr val="FFFFFF"/>
                </a:solidFill>
              </a:rPr>
              <a:t>we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add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further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terms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to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sum, </a:t>
            </a:r>
            <a:r>
              <a:rPr lang="es-ES" b="1" dirty="0" err="1" smtClean="0">
                <a:solidFill>
                  <a:srgbClr val="FFFFFF"/>
                </a:solidFill>
              </a:rPr>
              <a:t>we</a:t>
            </a:r>
            <a:r>
              <a:rPr lang="es-ES" b="1" dirty="0" smtClean="0">
                <a:solidFill>
                  <a:srgbClr val="FFFFFF"/>
                </a:solidFill>
              </a:rPr>
              <a:t> are </a:t>
            </a:r>
            <a:r>
              <a:rPr lang="es-ES" b="1" dirty="0" err="1" smtClean="0">
                <a:solidFill>
                  <a:srgbClr val="FFFFFF"/>
                </a:solidFill>
              </a:rPr>
              <a:t>building</a:t>
            </a:r>
            <a:r>
              <a:rPr lang="es-ES" b="1" dirty="0" smtClean="0">
                <a:solidFill>
                  <a:srgbClr val="FFFFFF"/>
                </a:solidFill>
              </a:rPr>
              <a:t> up </a:t>
            </a:r>
            <a:r>
              <a:rPr lang="es-ES" b="1" dirty="0" err="1" smtClean="0">
                <a:solidFill>
                  <a:srgbClr val="FFFFFF"/>
                </a:solidFill>
              </a:rPr>
              <a:t>our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infinite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system</a:t>
            </a:r>
            <a:r>
              <a:rPr lang="es-ES" b="1" dirty="0" smtClean="0">
                <a:solidFill>
                  <a:srgbClr val="FFFFFF"/>
                </a:solidFill>
              </a:rPr>
              <a:t> in  </a:t>
            </a:r>
            <a:r>
              <a:rPr lang="es-ES" b="1" dirty="0" err="1" smtClean="0">
                <a:solidFill>
                  <a:srgbClr val="FFFFFF"/>
                </a:solidFill>
              </a:rPr>
              <a:t>roughly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spherical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layers</a:t>
            </a:r>
            <a:endParaRPr lang="es-ES" b="1" dirty="0">
              <a:solidFill>
                <a:srgbClr val="FFFFFF"/>
              </a:solidFill>
            </a:endParaRPr>
          </a:p>
        </p:txBody>
      </p:sp>
      <p:pic>
        <p:nvPicPr>
          <p:cNvPr id="10" name="Imagen 9" descr="Computer Simulation Of Liquids-Allen &amp; Tildesley-1989-Searchable (arrastrado)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4300"/>
            <a:ext cx="3149600" cy="24765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200400" y="6197024"/>
            <a:ext cx="594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FFFF"/>
                </a:solidFill>
              </a:rPr>
              <a:t>In </a:t>
            </a:r>
            <a:r>
              <a:rPr lang="es-ES" sz="1600" b="1" dirty="0" err="1" smtClean="0">
                <a:solidFill>
                  <a:srgbClr val="FFFFFF"/>
                </a:solidFill>
              </a:rPr>
              <a:t>vacuum</a:t>
            </a:r>
            <a:r>
              <a:rPr lang="es-ES" sz="1600" b="1" dirty="0" smtClean="0">
                <a:solidFill>
                  <a:srgbClr val="FFFFFF"/>
                </a:solidFill>
              </a:rPr>
              <a:t>, </a:t>
            </a:r>
            <a:r>
              <a:rPr lang="es-ES" sz="1600" b="1" dirty="0" err="1" smtClean="0">
                <a:solidFill>
                  <a:srgbClr val="FFFFFF"/>
                </a:solidFill>
              </a:rPr>
              <a:t>the</a:t>
            </a:r>
            <a:r>
              <a:rPr lang="es-ES" sz="1600" b="1" dirty="0" smtClean="0">
                <a:solidFill>
                  <a:srgbClr val="FFFFFF"/>
                </a:solidFill>
              </a:rPr>
              <a:t> </a:t>
            </a:r>
            <a:r>
              <a:rPr lang="es-ES" sz="1600" b="1" dirty="0" err="1" smtClean="0">
                <a:solidFill>
                  <a:srgbClr val="FFFFFF"/>
                </a:solidFill>
              </a:rPr>
              <a:t>sphere</a:t>
            </a:r>
            <a:r>
              <a:rPr lang="es-ES" sz="1600" b="1" dirty="0" smtClean="0">
                <a:solidFill>
                  <a:srgbClr val="FFFFFF"/>
                </a:solidFill>
              </a:rPr>
              <a:t> has a dipolar </a:t>
            </a:r>
            <a:r>
              <a:rPr lang="es-ES" sz="1600" b="1" dirty="0" err="1" smtClean="0">
                <a:solidFill>
                  <a:srgbClr val="FFFFFF"/>
                </a:solidFill>
              </a:rPr>
              <a:t>layer</a:t>
            </a:r>
            <a:r>
              <a:rPr lang="es-ES" sz="1600" b="1" dirty="0" smtClean="0">
                <a:solidFill>
                  <a:srgbClr val="FFFFFF"/>
                </a:solidFill>
              </a:rPr>
              <a:t> </a:t>
            </a:r>
            <a:r>
              <a:rPr lang="es-ES" sz="1600" b="1" dirty="0" err="1" smtClean="0">
                <a:solidFill>
                  <a:srgbClr val="FFFFFF"/>
                </a:solidFill>
              </a:rPr>
              <a:t>on</a:t>
            </a:r>
            <a:r>
              <a:rPr lang="es-ES" sz="1600" b="1" dirty="0" smtClean="0">
                <a:solidFill>
                  <a:srgbClr val="FFFFFF"/>
                </a:solidFill>
              </a:rPr>
              <a:t> </a:t>
            </a:r>
            <a:r>
              <a:rPr lang="es-ES" sz="1600" b="1" dirty="0" err="1" smtClean="0">
                <a:solidFill>
                  <a:srgbClr val="FFFFFF"/>
                </a:solidFill>
              </a:rPr>
              <a:t>its</a:t>
            </a:r>
            <a:r>
              <a:rPr lang="es-ES" sz="1600" b="1" dirty="0" smtClean="0">
                <a:solidFill>
                  <a:srgbClr val="FFFFFF"/>
                </a:solidFill>
              </a:rPr>
              <a:t> </a:t>
            </a:r>
            <a:r>
              <a:rPr lang="es-ES" sz="1600" b="1" dirty="0" err="1" smtClean="0">
                <a:solidFill>
                  <a:srgbClr val="FFFFFF"/>
                </a:solidFill>
              </a:rPr>
              <a:t>surface</a:t>
            </a:r>
            <a:r>
              <a:rPr lang="es-ES" sz="1600" b="1" dirty="0" smtClean="0">
                <a:solidFill>
                  <a:srgbClr val="FFFFFF"/>
                </a:solidFill>
              </a:rPr>
              <a:t>, and </a:t>
            </a:r>
            <a:r>
              <a:rPr lang="es-ES" sz="1600" b="1" dirty="0" err="1" smtClean="0">
                <a:solidFill>
                  <a:srgbClr val="FFFFFF"/>
                </a:solidFill>
              </a:rPr>
              <a:t>there</a:t>
            </a:r>
            <a:r>
              <a:rPr lang="es-ES" sz="1600" b="1" dirty="0" smtClean="0">
                <a:solidFill>
                  <a:srgbClr val="FFFFFF"/>
                </a:solidFill>
              </a:rPr>
              <a:t> </a:t>
            </a:r>
            <a:r>
              <a:rPr lang="es-ES" sz="1600" b="1" dirty="0" err="1" smtClean="0">
                <a:solidFill>
                  <a:srgbClr val="FFFFFF"/>
                </a:solidFill>
              </a:rPr>
              <a:t>would</a:t>
            </a:r>
            <a:r>
              <a:rPr lang="es-ES" sz="1600" b="1" dirty="0" smtClean="0">
                <a:solidFill>
                  <a:srgbClr val="FFFFFF"/>
                </a:solidFill>
              </a:rPr>
              <a:t> be a </a:t>
            </a:r>
            <a:r>
              <a:rPr lang="es-ES" sz="1600" b="1" dirty="0" err="1" smtClean="0">
                <a:solidFill>
                  <a:srgbClr val="FFFFFF"/>
                </a:solidFill>
              </a:rPr>
              <a:t>jump</a:t>
            </a:r>
            <a:r>
              <a:rPr lang="es-ES" sz="1600" b="1" dirty="0" smtClean="0">
                <a:solidFill>
                  <a:srgbClr val="FFFFFF"/>
                </a:solidFill>
              </a:rPr>
              <a:t> in </a:t>
            </a:r>
            <a:r>
              <a:rPr lang="es-ES" sz="1600" b="1" dirty="0" err="1" smtClean="0">
                <a:solidFill>
                  <a:srgbClr val="FFFFFF"/>
                </a:solidFill>
              </a:rPr>
              <a:t>the</a:t>
            </a:r>
            <a:r>
              <a:rPr lang="es-ES" sz="1600" b="1" dirty="0" smtClean="0">
                <a:solidFill>
                  <a:srgbClr val="FFFFFF"/>
                </a:solidFill>
              </a:rPr>
              <a:t> </a:t>
            </a:r>
            <a:r>
              <a:rPr lang="es-ES" sz="1600" b="1" dirty="0" err="1" smtClean="0">
                <a:solidFill>
                  <a:srgbClr val="FFFFFF"/>
                </a:solidFill>
              </a:rPr>
              <a:t>potential</a:t>
            </a:r>
            <a:r>
              <a:rPr lang="es-ES" sz="1600" b="1" dirty="0" smtClean="0">
                <a:solidFill>
                  <a:srgbClr val="FFFFFF"/>
                </a:solidFill>
              </a:rPr>
              <a:t> </a:t>
            </a:r>
            <a:r>
              <a:rPr lang="es-ES" sz="1600" b="1" dirty="0" err="1" smtClean="0">
                <a:solidFill>
                  <a:srgbClr val="FFFFFF"/>
                </a:solidFill>
              </a:rPr>
              <a:t>energy</a:t>
            </a:r>
            <a:endParaRPr lang="es-E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1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455" y="1164000"/>
            <a:ext cx="3071090" cy="720000"/>
          </a:xfrm>
          <a:prstGeom prst="rect">
            <a:avLst/>
          </a:prstGeom>
        </p:spPr>
      </p:pic>
      <p:pic>
        <p:nvPicPr>
          <p:cNvPr id="10" name="Imagen 9" descr="Computer Simulation Of Liquids-Allen &amp; Tildesley-1989-Searchable (arrastrado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3149600" cy="2476500"/>
          </a:xfrm>
          <a:prstGeom prst="rect">
            <a:avLst/>
          </a:prstGeom>
        </p:spPr>
      </p:pic>
      <p:grpSp>
        <p:nvGrpSpPr>
          <p:cNvPr id="17" name="Agrupar 16"/>
          <p:cNvGrpSpPr/>
          <p:nvPr/>
        </p:nvGrpSpPr>
        <p:grpSpPr>
          <a:xfrm>
            <a:off x="3657600" y="2133600"/>
            <a:ext cx="5410200" cy="923330"/>
            <a:chOff x="3810000" y="2133600"/>
            <a:chExt cx="5410200" cy="923330"/>
          </a:xfrm>
        </p:grpSpPr>
        <p:sp>
          <p:nvSpPr>
            <p:cNvPr id="11" name="CuadroTexto 10"/>
            <p:cNvSpPr txBox="1"/>
            <p:nvPr/>
          </p:nvSpPr>
          <p:spPr>
            <a:xfrm>
              <a:off x="3810000" y="2133600"/>
              <a:ext cx="5257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We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must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specify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nature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medium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surrounding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sphere</a:t>
              </a:r>
              <a:r>
                <a:rPr lang="es-ES" b="1" dirty="0" smtClean="0">
                  <a:solidFill>
                    <a:schemeClr val="bg1"/>
                  </a:solidFill>
                </a:rPr>
                <a:t>, in particular,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its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dieletric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permittivity</a:t>
              </a:r>
              <a:r>
                <a:rPr lang="es-ES" b="1" dirty="0" smtClean="0">
                  <a:solidFill>
                    <a:schemeClr val="bg1"/>
                  </a:solidFill>
                </a:rPr>
                <a:t> (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dielectric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constant</a:t>
              </a:r>
              <a:r>
                <a:rPr lang="es-ES" b="1" dirty="0">
                  <a:solidFill>
                    <a:schemeClr val="bg1"/>
                  </a:solidFill>
                </a:rPr>
                <a:t>)</a:t>
              </a: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4200" y="2743200"/>
              <a:ext cx="336000" cy="252000"/>
            </a:xfrm>
            <a:prstGeom prst="rect">
              <a:avLst/>
            </a:prstGeom>
          </p:spPr>
        </p:pic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5158201"/>
            <a:ext cx="983515" cy="215999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066800" y="44590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CCFF"/>
                </a:solidFill>
              </a:rPr>
              <a:t>Good</a:t>
            </a:r>
            <a:r>
              <a:rPr lang="es-ES" b="1" dirty="0" smtClean="0">
                <a:solidFill>
                  <a:srgbClr val="00CCFF"/>
                </a:solidFill>
              </a:rPr>
              <a:t> conductor (</a:t>
            </a:r>
            <a:r>
              <a:rPr lang="es-ES" b="1" dirty="0" err="1" smtClean="0">
                <a:solidFill>
                  <a:srgbClr val="00CCFF"/>
                </a:solidFill>
              </a:rPr>
              <a:t>perfect</a:t>
            </a:r>
            <a:r>
              <a:rPr lang="es-ES" b="1" dirty="0" smtClean="0">
                <a:solidFill>
                  <a:srgbClr val="00CCFF"/>
                </a:solidFill>
              </a:rPr>
              <a:t> metal)</a:t>
            </a:r>
            <a:endParaRPr lang="es-ES" b="1" dirty="0">
              <a:solidFill>
                <a:srgbClr val="00CCFF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0" y="5486400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 smtClean="0">
                <a:solidFill>
                  <a:srgbClr val="FFFFFF"/>
                </a:solidFill>
              </a:rPr>
              <a:t>For</a:t>
            </a:r>
            <a:r>
              <a:rPr lang="es-ES" sz="1600" b="1" dirty="0" smtClean="0">
                <a:solidFill>
                  <a:srgbClr val="FFFFFF"/>
                </a:solidFill>
              </a:rPr>
              <a:t> a </a:t>
            </a:r>
            <a:r>
              <a:rPr lang="es-ES" sz="1600" b="1" dirty="0" err="1" smtClean="0">
                <a:solidFill>
                  <a:srgbClr val="FFFFFF"/>
                </a:solidFill>
              </a:rPr>
              <a:t>sphere</a:t>
            </a:r>
            <a:r>
              <a:rPr lang="es-ES" sz="1600" b="1" dirty="0" smtClean="0">
                <a:solidFill>
                  <a:srgbClr val="FFFFFF"/>
                </a:solidFill>
              </a:rPr>
              <a:t> in a conductor, </a:t>
            </a:r>
            <a:r>
              <a:rPr lang="es-ES" sz="1600" b="1" dirty="0" err="1" smtClean="0">
                <a:solidFill>
                  <a:srgbClr val="FFFFFF"/>
                </a:solidFill>
              </a:rPr>
              <a:t>there</a:t>
            </a:r>
            <a:r>
              <a:rPr lang="es-ES" sz="1600" b="1" dirty="0" smtClean="0">
                <a:solidFill>
                  <a:srgbClr val="FFFFFF"/>
                </a:solidFill>
              </a:rPr>
              <a:t> </a:t>
            </a:r>
            <a:r>
              <a:rPr lang="es-ES" sz="1600" b="1" dirty="0" err="1" smtClean="0">
                <a:solidFill>
                  <a:srgbClr val="FFFFFF"/>
                </a:solidFill>
              </a:rPr>
              <a:t>is</a:t>
            </a:r>
            <a:r>
              <a:rPr lang="es-ES" sz="1600" b="1" dirty="0" smtClean="0">
                <a:solidFill>
                  <a:srgbClr val="FFFFFF"/>
                </a:solidFill>
              </a:rPr>
              <a:t> no </a:t>
            </a:r>
            <a:r>
              <a:rPr lang="es-ES" sz="1600" b="1" dirty="0" err="1" smtClean="0">
                <a:solidFill>
                  <a:srgbClr val="FFFFFF"/>
                </a:solidFill>
              </a:rPr>
              <a:t>such</a:t>
            </a:r>
            <a:r>
              <a:rPr lang="es-ES" sz="1600" b="1" dirty="0" smtClean="0">
                <a:solidFill>
                  <a:srgbClr val="FFFFFF"/>
                </a:solidFill>
              </a:rPr>
              <a:t> </a:t>
            </a:r>
            <a:r>
              <a:rPr lang="es-ES" sz="1600" b="1" dirty="0" err="1" smtClean="0">
                <a:solidFill>
                  <a:srgbClr val="FFFFFF"/>
                </a:solidFill>
              </a:rPr>
              <a:t>layer</a:t>
            </a:r>
            <a:r>
              <a:rPr lang="es-ES" sz="1600" b="1" dirty="0" smtClean="0">
                <a:solidFill>
                  <a:srgbClr val="FFFFFF"/>
                </a:solidFill>
              </a:rPr>
              <a:t> (al </a:t>
            </a:r>
            <a:r>
              <a:rPr lang="es-ES" sz="1600" b="1" dirty="0" err="1" smtClean="0">
                <a:solidFill>
                  <a:srgbClr val="FFFFFF"/>
                </a:solidFill>
              </a:rPr>
              <a:t>the</a:t>
            </a:r>
            <a:r>
              <a:rPr lang="es-ES" sz="1600" b="1" dirty="0" smtClean="0">
                <a:solidFill>
                  <a:srgbClr val="FFFFFF"/>
                </a:solidFill>
              </a:rPr>
              <a:t> </a:t>
            </a:r>
            <a:r>
              <a:rPr lang="es-ES" sz="1600" b="1" dirty="0" err="1" smtClean="0">
                <a:solidFill>
                  <a:srgbClr val="FFFFFF"/>
                </a:solidFill>
              </a:rPr>
              <a:t>surface</a:t>
            </a:r>
            <a:r>
              <a:rPr lang="es-ES" sz="1600" b="1" dirty="0" smtClean="0">
                <a:solidFill>
                  <a:srgbClr val="FFFFFF"/>
                </a:solidFill>
              </a:rPr>
              <a:t> </a:t>
            </a:r>
            <a:r>
              <a:rPr lang="es-ES" sz="1600" b="1" dirty="0" err="1" smtClean="0">
                <a:solidFill>
                  <a:srgbClr val="FFFFFF"/>
                </a:solidFill>
              </a:rPr>
              <a:t>charges</a:t>
            </a:r>
            <a:r>
              <a:rPr lang="es-ES" sz="1600" b="1" dirty="0" smtClean="0">
                <a:solidFill>
                  <a:srgbClr val="FFFFFF"/>
                </a:solidFill>
              </a:rPr>
              <a:t> are </a:t>
            </a:r>
            <a:r>
              <a:rPr lang="es-ES" sz="1600" b="1" dirty="0" err="1" smtClean="0">
                <a:solidFill>
                  <a:srgbClr val="FFFFFF"/>
                </a:solidFill>
              </a:rPr>
              <a:t>screened</a:t>
            </a:r>
            <a:r>
              <a:rPr lang="es-ES" sz="1600" b="1" dirty="0" smtClean="0">
                <a:solidFill>
                  <a:srgbClr val="FFFFFF"/>
                </a:solidFill>
              </a:rPr>
              <a:t>)</a:t>
            </a:r>
            <a:endParaRPr lang="es-ES" sz="1600" b="1" dirty="0">
              <a:solidFill>
                <a:srgbClr val="FFFFFF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The infinite sum is conditionally convergent</a:t>
            </a:r>
          </a:p>
        </p:txBody>
      </p:sp>
      <p:pic>
        <p:nvPicPr>
          <p:cNvPr id="2" name="Imagen 1" descr="hoja01 (arrastrado)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013200"/>
            <a:ext cx="29972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6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455" y="1164000"/>
            <a:ext cx="3071090" cy="720000"/>
          </a:xfrm>
          <a:prstGeom prst="rect">
            <a:avLst/>
          </a:prstGeom>
        </p:spPr>
      </p:pic>
      <p:pic>
        <p:nvPicPr>
          <p:cNvPr id="10" name="Imagen 9" descr="Computer Simulation Of Liquids-Allen &amp; Tildesley-1989-Searchable (arrastrado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3149600" cy="2476500"/>
          </a:xfrm>
          <a:prstGeom prst="rect">
            <a:avLst/>
          </a:prstGeom>
        </p:spPr>
      </p:pic>
      <p:grpSp>
        <p:nvGrpSpPr>
          <p:cNvPr id="17" name="Agrupar 16"/>
          <p:cNvGrpSpPr/>
          <p:nvPr/>
        </p:nvGrpSpPr>
        <p:grpSpPr>
          <a:xfrm>
            <a:off x="3657600" y="2133600"/>
            <a:ext cx="5410200" cy="923330"/>
            <a:chOff x="3810000" y="2133600"/>
            <a:chExt cx="5410200" cy="923330"/>
          </a:xfrm>
        </p:grpSpPr>
        <p:sp>
          <p:nvSpPr>
            <p:cNvPr id="11" name="CuadroTexto 10"/>
            <p:cNvSpPr txBox="1"/>
            <p:nvPr/>
          </p:nvSpPr>
          <p:spPr>
            <a:xfrm>
              <a:off x="3810000" y="2133600"/>
              <a:ext cx="5257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We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must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specify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nature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medium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surrounding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sphere</a:t>
              </a:r>
              <a:r>
                <a:rPr lang="es-ES" b="1" dirty="0" smtClean="0">
                  <a:solidFill>
                    <a:schemeClr val="bg1"/>
                  </a:solidFill>
                </a:rPr>
                <a:t>, in particular,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its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dieletric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permittivity</a:t>
              </a:r>
              <a:r>
                <a:rPr lang="es-ES" b="1" dirty="0" smtClean="0">
                  <a:solidFill>
                    <a:schemeClr val="bg1"/>
                  </a:solidFill>
                </a:rPr>
                <a:t> (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dielectric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constant</a:t>
              </a:r>
              <a:r>
                <a:rPr lang="es-ES" b="1" dirty="0">
                  <a:solidFill>
                    <a:schemeClr val="bg1"/>
                  </a:solidFill>
                </a:rPr>
                <a:t>)</a:t>
              </a: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4200" y="2743200"/>
              <a:ext cx="336000" cy="252000"/>
            </a:xfrm>
            <a:prstGeom prst="rect">
              <a:avLst/>
            </a:prstGeom>
          </p:spPr>
        </p:pic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796" y="3834824"/>
            <a:ext cx="714408" cy="251996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5638800" y="31490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CCFF"/>
                </a:solidFill>
              </a:rPr>
              <a:t>Vacuum</a:t>
            </a:r>
            <a:endParaRPr lang="es-ES" b="1" dirty="0">
              <a:solidFill>
                <a:srgbClr val="00CCFF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800600" y="4215824"/>
            <a:ext cx="419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FFFF"/>
                </a:solidFill>
              </a:rPr>
              <a:t>In </a:t>
            </a:r>
            <a:r>
              <a:rPr lang="es-ES" sz="1600" b="1" dirty="0" err="1" smtClean="0">
                <a:solidFill>
                  <a:srgbClr val="FFFFFF"/>
                </a:solidFill>
              </a:rPr>
              <a:t>vacuum</a:t>
            </a:r>
            <a:r>
              <a:rPr lang="es-ES" sz="1600" b="1" dirty="0" smtClean="0">
                <a:solidFill>
                  <a:srgbClr val="FFFFFF"/>
                </a:solidFill>
              </a:rPr>
              <a:t>, </a:t>
            </a:r>
            <a:r>
              <a:rPr lang="es-ES" sz="1600" b="1" dirty="0" err="1" smtClean="0">
                <a:solidFill>
                  <a:srgbClr val="FFFFFF"/>
                </a:solidFill>
              </a:rPr>
              <a:t>the</a:t>
            </a:r>
            <a:r>
              <a:rPr lang="es-ES" sz="1600" b="1" dirty="0" smtClean="0">
                <a:solidFill>
                  <a:srgbClr val="FFFFFF"/>
                </a:solidFill>
              </a:rPr>
              <a:t> </a:t>
            </a:r>
            <a:r>
              <a:rPr lang="es-ES" sz="1600" b="1" dirty="0" err="1" smtClean="0">
                <a:solidFill>
                  <a:srgbClr val="FFFFFF"/>
                </a:solidFill>
              </a:rPr>
              <a:t>sphere</a:t>
            </a:r>
            <a:r>
              <a:rPr lang="es-ES" sz="1600" b="1" dirty="0" smtClean="0">
                <a:solidFill>
                  <a:srgbClr val="FFFFFF"/>
                </a:solidFill>
              </a:rPr>
              <a:t> has a dipolar </a:t>
            </a:r>
            <a:r>
              <a:rPr lang="es-ES" sz="1600" b="1" dirty="0" err="1" smtClean="0">
                <a:solidFill>
                  <a:srgbClr val="FFFFFF"/>
                </a:solidFill>
              </a:rPr>
              <a:t>layer</a:t>
            </a:r>
            <a:r>
              <a:rPr lang="es-ES" sz="1600" b="1" dirty="0" smtClean="0">
                <a:solidFill>
                  <a:srgbClr val="FFFFFF"/>
                </a:solidFill>
              </a:rPr>
              <a:t> </a:t>
            </a:r>
            <a:r>
              <a:rPr lang="es-ES" sz="1600" b="1" dirty="0" err="1" smtClean="0">
                <a:solidFill>
                  <a:srgbClr val="FFFFFF"/>
                </a:solidFill>
              </a:rPr>
              <a:t>on</a:t>
            </a:r>
            <a:r>
              <a:rPr lang="es-ES" sz="1600" b="1" dirty="0" smtClean="0">
                <a:solidFill>
                  <a:srgbClr val="FFFFFF"/>
                </a:solidFill>
              </a:rPr>
              <a:t> </a:t>
            </a:r>
            <a:r>
              <a:rPr lang="es-ES" sz="1600" b="1" dirty="0" err="1" smtClean="0">
                <a:solidFill>
                  <a:srgbClr val="FFFFFF"/>
                </a:solidFill>
              </a:rPr>
              <a:t>its</a:t>
            </a:r>
            <a:r>
              <a:rPr lang="es-ES" sz="1600" b="1" dirty="0" smtClean="0">
                <a:solidFill>
                  <a:srgbClr val="FFFFFF"/>
                </a:solidFill>
              </a:rPr>
              <a:t> </a:t>
            </a:r>
            <a:r>
              <a:rPr lang="es-ES" sz="1600" b="1" dirty="0" err="1" smtClean="0">
                <a:solidFill>
                  <a:srgbClr val="FFFFFF"/>
                </a:solidFill>
              </a:rPr>
              <a:t>surface</a:t>
            </a:r>
            <a:endParaRPr lang="es-ES" sz="1600" b="1" dirty="0">
              <a:solidFill>
                <a:srgbClr val="FFFFFF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The infinite sum is conditionally convergent</a:t>
            </a:r>
          </a:p>
        </p:txBody>
      </p:sp>
      <p:pic>
        <p:nvPicPr>
          <p:cNvPr id="2" name="Imagen 1" descr="hoja01 (arrastrado)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47986"/>
            <a:ext cx="1930400" cy="20338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953000"/>
            <a:ext cx="1427568" cy="251998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4495800" y="5181600"/>
            <a:ext cx="4511421" cy="395998"/>
            <a:chOff x="4419600" y="5319002"/>
            <a:chExt cx="4511421" cy="395998"/>
          </a:xfrm>
        </p:grpSpPr>
        <p:sp>
          <p:nvSpPr>
            <p:cNvPr id="26" name="CuadroTexto 25"/>
            <p:cNvSpPr txBox="1"/>
            <p:nvPr/>
          </p:nvSpPr>
          <p:spPr>
            <a:xfrm>
              <a:off x="4419600" y="5334000"/>
              <a:ext cx="419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err="1" smtClean="0">
                  <a:solidFill>
                    <a:srgbClr val="FFFFFF"/>
                  </a:solidFill>
                </a:rPr>
                <a:t>For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a </a:t>
              </a:r>
              <a:r>
                <a:rPr lang="es-ES" sz="1600" b="1" dirty="0" err="1" smtClean="0">
                  <a:solidFill>
                    <a:srgbClr val="FFFFFF"/>
                  </a:solidFill>
                </a:rPr>
                <a:t>sphere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, </a:t>
              </a:r>
              <a:r>
                <a:rPr lang="es-ES" sz="1600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FFFFFF"/>
                  </a:solidFill>
                </a:rPr>
                <a:t>depolarization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factor </a:t>
              </a:r>
              <a:endParaRPr lang="es-ES" sz="1600" b="1" dirty="0">
                <a:solidFill>
                  <a:srgbClr val="FFFFFF"/>
                </a:solidFill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58200" y="5319002"/>
              <a:ext cx="472821" cy="395998"/>
            </a:xfrm>
            <a:prstGeom prst="rect">
              <a:avLst/>
            </a:prstGeom>
          </p:spPr>
        </p:pic>
      </p:grpSp>
      <p:sp>
        <p:nvSpPr>
          <p:cNvPr id="27" name="CuadroTexto 26"/>
          <p:cNvSpPr txBox="1"/>
          <p:nvPr/>
        </p:nvSpPr>
        <p:spPr>
          <a:xfrm>
            <a:off x="4724400" y="5638800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FFFF"/>
                </a:solidFill>
              </a:rPr>
              <a:t>And </a:t>
            </a:r>
            <a:r>
              <a:rPr lang="es-ES" sz="1600" b="1" dirty="0" err="1" smtClean="0">
                <a:solidFill>
                  <a:srgbClr val="FFFFFF"/>
                </a:solidFill>
              </a:rPr>
              <a:t>t</a:t>
            </a:r>
            <a:r>
              <a:rPr lang="es-ES" sz="1600" b="1" dirty="0" err="1" smtClean="0">
                <a:solidFill>
                  <a:srgbClr val="FFFFFF"/>
                </a:solidFill>
              </a:rPr>
              <a:t>he</a:t>
            </a:r>
            <a:r>
              <a:rPr lang="es-ES" sz="1600" b="1" dirty="0" smtClean="0">
                <a:solidFill>
                  <a:srgbClr val="FFFFFF"/>
                </a:solidFill>
              </a:rPr>
              <a:t> </a:t>
            </a:r>
            <a:r>
              <a:rPr lang="es-ES" sz="1600" b="1" dirty="0" err="1" smtClean="0">
                <a:solidFill>
                  <a:srgbClr val="FFFFFF"/>
                </a:solidFill>
              </a:rPr>
              <a:t>associated</a:t>
            </a:r>
            <a:r>
              <a:rPr lang="es-ES" sz="1600" b="1" dirty="0" smtClean="0">
                <a:solidFill>
                  <a:srgbClr val="FFFFFF"/>
                </a:solidFill>
              </a:rPr>
              <a:t> </a:t>
            </a:r>
            <a:r>
              <a:rPr lang="es-ES" sz="1600" b="1" dirty="0" err="1" smtClean="0">
                <a:solidFill>
                  <a:srgbClr val="FFFFFF"/>
                </a:solidFill>
              </a:rPr>
              <a:t>energy</a:t>
            </a:r>
            <a:endParaRPr lang="es-ES" sz="1600" b="1" dirty="0">
              <a:solidFill>
                <a:srgbClr val="FFFFF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0" y="6096000"/>
            <a:ext cx="60989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7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5529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Units for the density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28600" y="81983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For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systems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consisting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just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one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type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atom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molecule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it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sensible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use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mass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molecule</a:t>
            </a:r>
            <a:r>
              <a:rPr lang="es-ES" b="1" dirty="0" smtClean="0">
                <a:solidFill>
                  <a:schemeClr val="bg1"/>
                </a:solidFill>
              </a:rPr>
              <a:t> as a fundamental </a:t>
            </a:r>
            <a:r>
              <a:rPr lang="es-ES" b="1" dirty="0" err="1" smtClean="0">
                <a:solidFill>
                  <a:schemeClr val="bg1"/>
                </a:solidFill>
              </a:rPr>
              <a:t>unit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699" y="1801200"/>
            <a:ext cx="3360601" cy="360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81000" y="24384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With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convention</a:t>
            </a:r>
            <a:r>
              <a:rPr lang="es-ES" b="1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s-ES" b="1" dirty="0" err="1" smtClean="0">
                <a:solidFill>
                  <a:schemeClr val="bg1"/>
                </a:solidFill>
              </a:rPr>
              <a:t>Particle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momenta</a:t>
            </a:r>
            <a:r>
              <a:rPr lang="es-ES" b="1" dirty="0" smtClean="0">
                <a:solidFill>
                  <a:schemeClr val="bg1"/>
                </a:solidFill>
              </a:rPr>
              <a:t> and </a:t>
            </a:r>
            <a:r>
              <a:rPr lang="es-ES" b="1" dirty="0" err="1" smtClean="0">
                <a:solidFill>
                  <a:schemeClr val="bg1"/>
                </a:solidFill>
              </a:rPr>
              <a:t>velocities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become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numerically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identical</a:t>
            </a:r>
            <a:endParaRPr lang="es-ES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b="1" dirty="0" err="1" smtClean="0">
                <a:solidFill>
                  <a:schemeClr val="bg1"/>
                </a:solidFill>
              </a:rPr>
              <a:t>Forces</a:t>
            </a:r>
            <a:r>
              <a:rPr lang="es-ES" b="1" dirty="0" smtClean="0">
                <a:solidFill>
                  <a:schemeClr val="bg1"/>
                </a:solidFill>
              </a:rPr>
              <a:t> and </a:t>
            </a:r>
            <a:r>
              <a:rPr lang="es-ES" b="1" dirty="0" err="1" smtClean="0">
                <a:solidFill>
                  <a:schemeClr val="bg1"/>
                </a:solidFill>
              </a:rPr>
              <a:t>accelerations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become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numerically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identical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22" name="Agrupar 21"/>
          <p:cNvGrpSpPr/>
          <p:nvPr/>
        </p:nvGrpSpPr>
        <p:grpSpPr>
          <a:xfrm>
            <a:off x="1371600" y="3733800"/>
            <a:ext cx="6400800" cy="1306199"/>
            <a:chOff x="1371600" y="3733800"/>
            <a:chExt cx="6400800" cy="1306199"/>
          </a:xfrm>
        </p:grpSpPr>
        <p:sp>
          <p:nvSpPr>
            <p:cNvPr id="12" name="CuadroTexto 11"/>
            <p:cNvSpPr txBox="1"/>
            <p:nvPr/>
          </p:nvSpPr>
          <p:spPr>
            <a:xfrm>
              <a:off x="1371600" y="3733800"/>
              <a:ext cx="640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FFFFFF"/>
                  </a:solidFill>
                </a:rPr>
                <a:t>In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systems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interacting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via</a:t>
              </a:r>
              <a:r>
                <a:rPr lang="es-ES" b="1" dirty="0" smtClean="0">
                  <a:solidFill>
                    <a:srgbClr val="FFFFFF"/>
                  </a:solidFill>
                </a:rPr>
                <a:t> a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Lennard</a:t>
              </a:r>
              <a:r>
                <a:rPr lang="es-ES" b="1" dirty="0" smtClean="0">
                  <a:solidFill>
                    <a:srgbClr val="FFFFFF"/>
                  </a:solidFill>
                </a:rPr>
                <a:t>-Jones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potential</a:t>
              </a:r>
              <a:r>
                <a:rPr lang="es-ES" b="1" dirty="0" smtClean="0">
                  <a:solidFill>
                    <a:srgbClr val="FFFFFF"/>
                  </a:solidFill>
                </a:rPr>
                <a:t>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density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oftenly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quoted</a:t>
              </a:r>
              <a:r>
                <a:rPr lang="es-ES" b="1" dirty="0" smtClean="0">
                  <a:solidFill>
                    <a:srgbClr val="FFFFFF"/>
                  </a:solidFill>
                </a:rPr>
                <a:t> in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reduced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units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6892" y="4572000"/>
              <a:ext cx="4150216" cy="467999"/>
            </a:xfrm>
            <a:prstGeom prst="rect">
              <a:avLst/>
            </a:prstGeom>
          </p:spPr>
        </p:pic>
      </p:grpSp>
      <p:grpSp>
        <p:nvGrpSpPr>
          <p:cNvPr id="23" name="Agrupar 22"/>
          <p:cNvGrpSpPr/>
          <p:nvPr/>
        </p:nvGrpSpPr>
        <p:grpSpPr>
          <a:xfrm>
            <a:off x="304800" y="5257800"/>
            <a:ext cx="8686800" cy="1600200"/>
            <a:chOff x="304800" y="5257800"/>
            <a:chExt cx="8686800" cy="1600200"/>
          </a:xfrm>
        </p:grpSpPr>
        <p:sp>
          <p:nvSpPr>
            <p:cNvPr id="17" name="CuadroTexto 16"/>
            <p:cNvSpPr txBox="1"/>
            <p:nvPr/>
          </p:nvSpPr>
          <p:spPr>
            <a:xfrm>
              <a:off x="304800" y="5257800"/>
              <a:ext cx="861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Assuming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an</a:t>
              </a:r>
              <a:r>
                <a:rPr lang="es-ES" b="1" dirty="0" smtClean="0">
                  <a:solidFill>
                    <a:srgbClr val="FFFFFF"/>
                  </a:solidFill>
                </a:rPr>
                <a:t> FCC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lattice</a:t>
              </a:r>
              <a:r>
                <a:rPr lang="es-ES" b="1" dirty="0" smtClean="0">
                  <a:solidFill>
                    <a:srgbClr val="FFFFFF"/>
                  </a:solidFill>
                </a:rPr>
                <a:t> (4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atoms</a:t>
              </a:r>
              <a:r>
                <a:rPr lang="es-ES" b="1" dirty="0" smtClean="0">
                  <a:solidFill>
                    <a:srgbClr val="FFFFFF"/>
                  </a:solidFill>
                </a:rPr>
                <a:t> in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conventional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cubic</a:t>
              </a:r>
              <a:r>
                <a:rPr lang="es-ES" b="1" dirty="0" smtClean="0">
                  <a:solidFill>
                    <a:srgbClr val="FFFFFF"/>
                  </a:solidFill>
                </a:rPr>
                <a:t>), and                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we</a:t>
              </a:r>
              <a:r>
                <a:rPr lang="es-ES" b="1" dirty="0" smtClean="0">
                  <a:solidFill>
                    <a:srgbClr val="FFFFFF"/>
                  </a:solidFill>
                </a:rPr>
                <a:t> can compute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lattice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constant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from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reduced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density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6200" y="5334000"/>
              <a:ext cx="888477" cy="287999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9209" y="5943600"/>
              <a:ext cx="3887991" cy="791999"/>
            </a:xfrm>
            <a:prstGeom prst="rect">
              <a:avLst/>
            </a:prstGeom>
          </p:spPr>
        </p:pic>
        <p:grpSp>
          <p:nvGrpSpPr>
            <p:cNvPr id="21" name="Agrupar 20"/>
            <p:cNvGrpSpPr/>
            <p:nvPr/>
          </p:nvGrpSpPr>
          <p:grpSpPr>
            <a:xfrm>
              <a:off x="4724400" y="5934670"/>
              <a:ext cx="4267200" cy="923330"/>
              <a:chOff x="4724400" y="5934670"/>
              <a:chExt cx="4267200" cy="923330"/>
            </a:xfrm>
          </p:grpSpPr>
          <p:sp>
            <p:nvSpPr>
              <p:cNvPr id="20" name="CuadroTexto 19"/>
              <p:cNvSpPr txBox="1"/>
              <p:nvPr/>
            </p:nvSpPr>
            <p:spPr>
              <a:xfrm>
                <a:off x="4724400" y="5934670"/>
                <a:ext cx="4267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b="1" dirty="0" smtClean="0">
                    <a:solidFill>
                      <a:srgbClr val="FFFFFF"/>
                    </a:solidFill>
                  </a:rPr>
                  <a:t>And </a:t>
                </a:r>
                <a:r>
                  <a:rPr lang="es-ES" b="1" dirty="0" err="1" smtClean="0">
                    <a:solidFill>
                      <a:srgbClr val="FFFFFF"/>
                    </a:solidFill>
                  </a:rPr>
                  <a:t>then</a:t>
                </a:r>
                <a:r>
                  <a:rPr lang="es-ES" b="1" dirty="0" smtClean="0">
                    <a:solidFill>
                      <a:srgbClr val="FFFFFF"/>
                    </a:solidFill>
                  </a:rPr>
                  <a:t>, </a:t>
                </a:r>
                <a:r>
                  <a:rPr lang="es-ES" b="1" dirty="0" err="1" smtClean="0">
                    <a:solidFill>
                      <a:srgbClr val="FFFFFF"/>
                    </a:solidFill>
                  </a:rPr>
                  <a:t>the</a:t>
                </a:r>
                <a:r>
                  <a:rPr lang="es-ES" b="1" dirty="0" smtClean="0">
                    <a:solidFill>
                      <a:srgbClr val="FFFFFF"/>
                    </a:solidFill>
                  </a:rPr>
                  <a:t> </a:t>
                </a:r>
                <a:r>
                  <a:rPr lang="es-ES" b="1" dirty="0" err="1" smtClean="0">
                    <a:solidFill>
                      <a:srgbClr val="FFFFFF"/>
                    </a:solidFill>
                  </a:rPr>
                  <a:t>lattice</a:t>
                </a:r>
                <a:r>
                  <a:rPr lang="es-ES" b="1" dirty="0" smtClean="0">
                    <a:solidFill>
                      <a:srgbClr val="FFFFFF"/>
                    </a:solidFill>
                  </a:rPr>
                  <a:t> </a:t>
                </a:r>
                <a:r>
                  <a:rPr lang="es-ES" b="1" dirty="0" err="1" smtClean="0">
                    <a:solidFill>
                      <a:srgbClr val="FFFFFF"/>
                    </a:solidFill>
                  </a:rPr>
                  <a:t>constant</a:t>
                </a:r>
                <a:r>
                  <a:rPr lang="es-ES" b="1" dirty="0" smtClean="0">
                    <a:solidFill>
                      <a:srgbClr val="FFFFFF"/>
                    </a:solidFill>
                  </a:rPr>
                  <a:t> </a:t>
                </a:r>
                <a:r>
                  <a:rPr lang="es-ES" b="1" dirty="0" err="1" smtClean="0">
                    <a:solidFill>
                      <a:srgbClr val="FFFFFF"/>
                    </a:solidFill>
                  </a:rPr>
                  <a:t>will</a:t>
                </a:r>
                <a:r>
                  <a:rPr lang="es-ES" b="1" dirty="0" smtClean="0">
                    <a:solidFill>
                      <a:srgbClr val="FFFFFF"/>
                    </a:solidFill>
                  </a:rPr>
                  <a:t> come in </a:t>
                </a:r>
                <a:r>
                  <a:rPr lang="es-ES" b="1" dirty="0" err="1" smtClean="0">
                    <a:solidFill>
                      <a:srgbClr val="FFFFFF"/>
                    </a:solidFill>
                  </a:rPr>
                  <a:t>the</a:t>
                </a:r>
                <a:r>
                  <a:rPr lang="es-ES" b="1" dirty="0" smtClean="0">
                    <a:solidFill>
                      <a:srgbClr val="FFFFFF"/>
                    </a:solidFill>
                  </a:rPr>
                  <a:t> </a:t>
                </a:r>
                <a:r>
                  <a:rPr lang="es-ES" b="1" dirty="0" err="1" smtClean="0">
                    <a:solidFill>
                      <a:srgbClr val="FFFFFF"/>
                    </a:solidFill>
                  </a:rPr>
                  <a:t>same</a:t>
                </a:r>
                <a:r>
                  <a:rPr lang="es-ES" b="1" dirty="0" smtClean="0">
                    <a:solidFill>
                      <a:srgbClr val="FFFFFF"/>
                    </a:solidFill>
                  </a:rPr>
                  <a:t> </a:t>
                </a:r>
                <a:r>
                  <a:rPr lang="es-ES" b="1" dirty="0" err="1" smtClean="0">
                    <a:solidFill>
                      <a:srgbClr val="FFFFFF"/>
                    </a:solidFill>
                  </a:rPr>
                  <a:t>units</a:t>
                </a:r>
                <a:r>
                  <a:rPr lang="es-ES" b="1" dirty="0" smtClean="0">
                    <a:solidFill>
                      <a:srgbClr val="FFFFFF"/>
                    </a:solidFill>
                  </a:rPr>
                  <a:t> as </a:t>
                </a:r>
                <a:r>
                  <a:rPr lang="es-ES" b="1" dirty="0" err="1" smtClean="0">
                    <a:solidFill>
                      <a:srgbClr val="FFFFFF"/>
                    </a:solidFill>
                  </a:rPr>
                  <a:t>the</a:t>
                </a:r>
                <a:r>
                  <a:rPr lang="es-ES" b="1" dirty="0" smtClean="0">
                    <a:solidFill>
                      <a:srgbClr val="FFFFFF"/>
                    </a:solidFill>
                  </a:rPr>
                  <a:t> </a:t>
                </a:r>
                <a:r>
                  <a:rPr lang="es-ES" b="1" dirty="0" err="1" smtClean="0">
                    <a:solidFill>
                      <a:srgbClr val="FFFFFF"/>
                    </a:solidFill>
                  </a:rPr>
                  <a:t>ones</a:t>
                </a:r>
                <a:r>
                  <a:rPr lang="es-ES" b="1" dirty="0" smtClean="0">
                    <a:solidFill>
                      <a:srgbClr val="FFFFFF"/>
                    </a:solidFill>
                  </a:rPr>
                  <a:t> </a:t>
                </a:r>
                <a:r>
                  <a:rPr lang="es-ES" b="1" dirty="0" err="1" smtClean="0">
                    <a:solidFill>
                      <a:srgbClr val="FFFFFF"/>
                    </a:solidFill>
                  </a:rPr>
                  <a:t>used</a:t>
                </a:r>
                <a:r>
                  <a:rPr lang="es-ES" b="1" dirty="0" smtClean="0">
                    <a:solidFill>
                      <a:srgbClr val="FFFFFF"/>
                    </a:solidFill>
                  </a:rPr>
                  <a:t> </a:t>
                </a:r>
                <a:r>
                  <a:rPr lang="es-ES" b="1" dirty="0" err="1" smtClean="0">
                    <a:solidFill>
                      <a:srgbClr val="FFFFFF"/>
                    </a:solidFill>
                  </a:rPr>
                  <a:t>to</a:t>
                </a:r>
                <a:r>
                  <a:rPr lang="es-ES" b="1" dirty="0" smtClean="0">
                    <a:solidFill>
                      <a:srgbClr val="FFFFFF"/>
                    </a:solidFill>
                  </a:rPr>
                  <a:t> determine </a:t>
                </a:r>
                <a:endParaRPr lang="es-ES" b="1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9" name="Imagen 1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69911" y="6553200"/>
                <a:ext cx="359689" cy="25199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7489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455" y="1164000"/>
            <a:ext cx="3071090" cy="720000"/>
          </a:xfrm>
          <a:prstGeom prst="rect">
            <a:avLst/>
          </a:prstGeom>
        </p:spPr>
      </p:pic>
      <p:pic>
        <p:nvPicPr>
          <p:cNvPr id="10" name="Imagen 9" descr="Computer Simulation Of Liquids-Allen &amp; Tildesley-1989-Searchable (arrastrado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3149600" cy="2476500"/>
          </a:xfrm>
          <a:prstGeom prst="rect">
            <a:avLst/>
          </a:prstGeom>
        </p:spPr>
      </p:pic>
      <p:grpSp>
        <p:nvGrpSpPr>
          <p:cNvPr id="17" name="Agrupar 16"/>
          <p:cNvGrpSpPr/>
          <p:nvPr/>
        </p:nvGrpSpPr>
        <p:grpSpPr>
          <a:xfrm>
            <a:off x="3657600" y="2133600"/>
            <a:ext cx="5410200" cy="923330"/>
            <a:chOff x="3810000" y="2133600"/>
            <a:chExt cx="5410200" cy="923330"/>
          </a:xfrm>
        </p:grpSpPr>
        <p:sp>
          <p:nvSpPr>
            <p:cNvPr id="11" name="CuadroTexto 10"/>
            <p:cNvSpPr txBox="1"/>
            <p:nvPr/>
          </p:nvSpPr>
          <p:spPr>
            <a:xfrm>
              <a:off x="3810000" y="2133600"/>
              <a:ext cx="5257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We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must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specify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nature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medium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surrounding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sphere</a:t>
              </a:r>
              <a:r>
                <a:rPr lang="es-ES" b="1" dirty="0" smtClean="0">
                  <a:solidFill>
                    <a:schemeClr val="bg1"/>
                  </a:solidFill>
                </a:rPr>
                <a:t>, in particular,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its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dieletric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permittivity</a:t>
              </a:r>
              <a:r>
                <a:rPr lang="es-ES" b="1" dirty="0" smtClean="0">
                  <a:solidFill>
                    <a:schemeClr val="bg1"/>
                  </a:solidFill>
                </a:rPr>
                <a:t> (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dielectric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constant</a:t>
              </a:r>
              <a:r>
                <a:rPr lang="es-ES" b="1" dirty="0">
                  <a:solidFill>
                    <a:schemeClr val="bg1"/>
                  </a:solidFill>
                </a:rPr>
                <a:t>)</a:t>
              </a: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4200" y="2743200"/>
              <a:ext cx="336000" cy="252000"/>
            </a:xfrm>
            <a:prstGeom prst="rect">
              <a:avLst/>
            </a:prstGeom>
          </p:spPr>
        </p:pic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5158201"/>
            <a:ext cx="983515" cy="21599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0796" y="5105400"/>
            <a:ext cx="714408" cy="251996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066800" y="44590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CCFF"/>
                </a:solidFill>
              </a:rPr>
              <a:t>Good</a:t>
            </a:r>
            <a:r>
              <a:rPr lang="es-ES" b="1" dirty="0" smtClean="0">
                <a:solidFill>
                  <a:srgbClr val="00CCFF"/>
                </a:solidFill>
              </a:rPr>
              <a:t> conductor (</a:t>
            </a:r>
            <a:r>
              <a:rPr lang="es-ES" b="1" dirty="0" err="1" smtClean="0">
                <a:solidFill>
                  <a:srgbClr val="00CCFF"/>
                </a:solidFill>
              </a:rPr>
              <a:t>perfect</a:t>
            </a:r>
            <a:r>
              <a:rPr lang="es-ES" b="1" dirty="0" smtClean="0">
                <a:solidFill>
                  <a:srgbClr val="00CCFF"/>
                </a:solidFill>
              </a:rPr>
              <a:t> metal)</a:t>
            </a:r>
            <a:endParaRPr lang="es-ES" b="1" dirty="0">
              <a:solidFill>
                <a:srgbClr val="00CCFF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638800" y="4419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CCFF"/>
                </a:solidFill>
              </a:rPr>
              <a:t>Vacuum</a:t>
            </a:r>
            <a:endParaRPr lang="es-ES" b="1" dirty="0">
              <a:solidFill>
                <a:srgbClr val="00CCFF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800600" y="5486400"/>
            <a:ext cx="419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FFFF"/>
                </a:solidFill>
              </a:rPr>
              <a:t>In </a:t>
            </a:r>
            <a:r>
              <a:rPr lang="es-ES" sz="1600" b="1" dirty="0" err="1" smtClean="0">
                <a:solidFill>
                  <a:srgbClr val="FFFFFF"/>
                </a:solidFill>
              </a:rPr>
              <a:t>vacuum</a:t>
            </a:r>
            <a:r>
              <a:rPr lang="es-ES" sz="1600" b="1" dirty="0" smtClean="0">
                <a:solidFill>
                  <a:srgbClr val="FFFFFF"/>
                </a:solidFill>
              </a:rPr>
              <a:t>, </a:t>
            </a:r>
            <a:r>
              <a:rPr lang="es-ES" sz="1600" b="1" dirty="0" err="1" smtClean="0">
                <a:solidFill>
                  <a:srgbClr val="FFFFFF"/>
                </a:solidFill>
              </a:rPr>
              <a:t>the</a:t>
            </a:r>
            <a:r>
              <a:rPr lang="es-ES" sz="1600" b="1" dirty="0" smtClean="0">
                <a:solidFill>
                  <a:srgbClr val="FFFFFF"/>
                </a:solidFill>
              </a:rPr>
              <a:t> </a:t>
            </a:r>
            <a:r>
              <a:rPr lang="es-ES" sz="1600" b="1" dirty="0" err="1" smtClean="0">
                <a:solidFill>
                  <a:srgbClr val="FFFFFF"/>
                </a:solidFill>
              </a:rPr>
              <a:t>sphere</a:t>
            </a:r>
            <a:r>
              <a:rPr lang="es-ES" sz="1600" b="1" dirty="0" smtClean="0">
                <a:solidFill>
                  <a:srgbClr val="FFFFFF"/>
                </a:solidFill>
              </a:rPr>
              <a:t> has a dipolar </a:t>
            </a:r>
            <a:r>
              <a:rPr lang="es-ES" sz="1600" b="1" dirty="0" err="1" smtClean="0">
                <a:solidFill>
                  <a:srgbClr val="FFFFFF"/>
                </a:solidFill>
              </a:rPr>
              <a:t>layer</a:t>
            </a:r>
            <a:r>
              <a:rPr lang="es-ES" sz="1600" b="1" dirty="0" smtClean="0">
                <a:solidFill>
                  <a:srgbClr val="FFFFFF"/>
                </a:solidFill>
              </a:rPr>
              <a:t> </a:t>
            </a:r>
            <a:r>
              <a:rPr lang="es-ES" sz="1600" b="1" dirty="0" err="1" smtClean="0">
                <a:solidFill>
                  <a:srgbClr val="FFFFFF"/>
                </a:solidFill>
              </a:rPr>
              <a:t>on</a:t>
            </a:r>
            <a:r>
              <a:rPr lang="es-ES" sz="1600" b="1" dirty="0" smtClean="0">
                <a:solidFill>
                  <a:srgbClr val="FFFFFF"/>
                </a:solidFill>
              </a:rPr>
              <a:t> </a:t>
            </a:r>
            <a:r>
              <a:rPr lang="es-ES" sz="1600" b="1" dirty="0" err="1" smtClean="0">
                <a:solidFill>
                  <a:srgbClr val="FFFFFF"/>
                </a:solidFill>
              </a:rPr>
              <a:t>its</a:t>
            </a:r>
            <a:r>
              <a:rPr lang="es-ES" sz="1600" b="1" dirty="0" smtClean="0">
                <a:solidFill>
                  <a:srgbClr val="FFFFFF"/>
                </a:solidFill>
              </a:rPr>
              <a:t> </a:t>
            </a:r>
            <a:r>
              <a:rPr lang="es-ES" sz="1600" b="1" dirty="0" err="1" smtClean="0">
                <a:solidFill>
                  <a:srgbClr val="FFFFFF"/>
                </a:solidFill>
              </a:rPr>
              <a:t>surface</a:t>
            </a:r>
            <a:endParaRPr lang="es-ES" sz="1600" b="1" dirty="0">
              <a:solidFill>
                <a:srgbClr val="FFFFFF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800" y="6241800"/>
            <a:ext cx="3882360" cy="540000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6553200" y="62585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>
                <a:solidFill>
                  <a:srgbClr val="FFFFFF"/>
                </a:solidFill>
              </a:rPr>
              <a:t>Equation</a:t>
            </a:r>
            <a:r>
              <a:rPr lang="es-ES" sz="1400" b="1" dirty="0" smtClean="0">
                <a:solidFill>
                  <a:srgbClr val="FFFFFF"/>
                </a:solidFill>
              </a:rPr>
              <a:t> </a:t>
            </a:r>
            <a:r>
              <a:rPr lang="es-ES" sz="1400" b="1" dirty="0" err="1" smtClean="0">
                <a:solidFill>
                  <a:srgbClr val="FFFFFF"/>
                </a:solidFill>
              </a:rPr>
              <a:t>applies</a:t>
            </a:r>
            <a:r>
              <a:rPr lang="es-ES" sz="1400" b="1" dirty="0" smtClean="0">
                <a:solidFill>
                  <a:srgbClr val="FFFFFF"/>
                </a:solidFill>
              </a:rPr>
              <a:t> in </a:t>
            </a:r>
            <a:r>
              <a:rPr lang="es-ES" sz="1400" b="1" dirty="0" err="1" smtClean="0">
                <a:solidFill>
                  <a:srgbClr val="FFFFFF"/>
                </a:solidFill>
              </a:rPr>
              <a:t>the</a:t>
            </a:r>
            <a:r>
              <a:rPr lang="es-ES" sz="1400" b="1" dirty="0" smtClean="0">
                <a:solidFill>
                  <a:srgbClr val="FFFFFF"/>
                </a:solidFill>
              </a:rPr>
              <a:t> </a:t>
            </a:r>
            <a:r>
              <a:rPr lang="es-ES" sz="1400" b="1" dirty="0" err="1" smtClean="0">
                <a:solidFill>
                  <a:srgbClr val="FFFFFF"/>
                </a:solidFill>
              </a:rPr>
              <a:t>limit</a:t>
            </a:r>
            <a:r>
              <a:rPr lang="es-ES" sz="1400" b="1" dirty="0" smtClean="0">
                <a:solidFill>
                  <a:srgbClr val="FFFFFF"/>
                </a:solidFill>
              </a:rPr>
              <a:t> of </a:t>
            </a:r>
            <a:r>
              <a:rPr lang="es-ES" sz="1400" b="1" dirty="0" err="1" smtClean="0">
                <a:solidFill>
                  <a:srgbClr val="FFFFFF"/>
                </a:solidFill>
              </a:rPr>
              <a:t>very</a:t>
            </a:r>
            <a:r>
              <a:rPr lang="es-ES" sz="1400" b="1" dirty="0" smtClean="0">
                <a:solidFill>
                  <a:srgbClr val="FFFFFF"/>
                </a:solidFill>
              </a:rPr>
              <a:t> </a:t>
            </a:r>
            <a:r>
              <a:rPr lang="es-ES" sz="1400" b="1" dirty="0" err="1" smtClean="0">
                <a:solidFill>
                  <a:srgbClr val="FFFFFF"/>
                </a:solidFill>
              </a:rPr>
              <a:t>large</a:t>
            </a:r>
            <a:r>
              <a:rPr lang="es-ES" sz="1400" b="1" dirty="0" smtClean="0">
                <a:solidFill>
                  <a:srgbClr val="FFFFFF"/>
                </a:solidFill>
              </a:rPr>
              <a:t> </a:t>
            </a:r>
            <a:r>
              <a:rPr lang="es-ES" sz="1400" b="1" dirty="0" err="1" smtClean="0">
                <a:solidFill>
                  <a:srgbClr val="FFFFFF"/>
                </a:solidFill>
              </a:rPr>
              <a:t>sphere</a:t>
            </a:r>
            <a:r>
              <a:rPr lang="es-ES" sz="1400" b="1" dirty="0" smtClean="0">
                <a:solidFill>
                  <a:srgbClr val="FFFFFF"/>
                </a:solidFill>
              </a:rPr>
              <a:t> boxes</a:t>
            </a:r>
            <a:endParaRPr lang="es-ES" sz="1400" b="1" dirty="0">
              <a:solidFill>
                <a:srgbClr val="FFFFFF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The infinite sum is conditionally convergent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0" y="5486400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 smtClean="0">
                <a:solidFill>
                  <a:srgbClr val="FFFFFF"/>
                </a:solidFill>
              </a:rPr>
              <a:t>For</a:t>
            </a:r>
            <a:r>
              <a:rPr lang="es-ES" sz="1600" b="1" dirty="0" smtClean="0">
                <a:solidFill>
                  <a:srgbClr val="FFFFFF"/>
                </a:solidFill>
              </a:rPr>
              <a:t> a </a:t>
            </a:r>
            <a:r>
              <a:rPr lang="es-ES" sz="1600" b="1" dirty="0" err="1" smtClean="0">
                <a:solidFill>
                  <a:srgbClr val="FFFFFF"/>
                </a:solidFill>
              </a:rPr>
              <a:t>sphere</a:t>
            </a:r>
            <a:r>
              <a:rPr lang="es-ES" sz="1600" b="1" dirty="0" smtClean="0">
                <a:solidFill>
                  <a:srgbClr val="FFFFFF"/>
                </a:solidFill>
              </a:rPr>
              <a:t> in a conductor, </a:t>
            </a:r>
            <a:r>
              <a:rPr lang="es-ES" sz="1600" b="1" dirty="0" err="1" smtClean="0">
                <a:solidFill>
                  <a:srgbClr val="FFFFFF"/>
                </a:solidFill>
              </a:rPr>
              <a:t>there</a:t>
            </a:r>
            <a:r>
              <a:rPr lang="es-ES" sz="1600" b="1" dirty="0" smtClean="0">
                <a:solidFill>
                  <a:srgbClr val="FFFFFF"/>
                </a:solidFill>
              </a:rPr>
              <a:t> </a:t>
            </a:r>
            <a:r>
              <a:rPr lang="es-ES" sz="1600" b="1" dirty="0" err="1" smtClean="0">
                <a:solidFill>
                  <a:srgbClr val="FFFFFF"/>
                </a:solidFill>
              </a:rPr>
              <a:t>is</a:t>
            </a:r>
            <a:r>
              <a:rPr lang="es-ES" sz="1600" b="1" dirty="0" smtClean="0">
                <a:solidFill>
                  <a:srgbClr val="FFFFFF"/>
                </a:solidFill>
              </a:rPr>
              <a:t> no </a:t>
            </a:r>
            <a:r>
              <a:rPr lang="es-ES" sz="1600" b="1" dirty="0" err="1" smtClean="0">
                <a:solidFill>
                  <a:srgbClr val="FFFFFF"/>
                </a:solidFill>
              </a:rPr>
              <a:t>such</a:t>
            </a:r>
            <a:r>
              <a:rPr lang="es-ES" sz="1600" b="1" dirty="0" smtClean="0">
                <a:solidFill>
                  <a:srgbClr val="FFFFFF"/>
                </a:solidFill>
              </a:rPr>
              <a:t> </a:t>
            </a:r>
            <a:r>
              <a:rPr lang="es-ES" sz="1600" b="1" dirty="0" err="1" smtClean="0">
                <a:solidFill>
                  <a:srgbClr val="FFFFFF"/>
                </a:solidFill>
              </a:rPr>
              <a:t>layer</a:t>
            </a:r>
            <a:r>
              <a:rPr lang="es-ES" sz="1600" b="1" dirty="0" smtClean="0">
                <a:solidFill>
                  <a:srgbClr val="FFFFFF"/>
                </a:solidFill>
              </a:rPr>
              <a:t> (al </a:t>
            </a:r>
            <a:r>
              <a:rPr lang="es-ES" sz="1600" b="1" dirty="0" err="1" smtClean="0">
                <a:solidFill>
                  <a:srgbClr val="FFFFFF"/>
                </a:solidFill>
              </a:rPr>
              <a:t>the</a:t>
            </a:r>
            <a:r>
              <a:rPr lang="es-ES" sz="1600" b="1" dirty="0" smtClean="0">
                <a:solidFill>
                  <a:srgbClr val="FFFFFF"/>
                </a:solidFill>
              </a:rPr>
              <a:t> </a:t>
            </a:r>
            <a:r>
              <a:rPr lang="es-ES" sz="1600" b="1" dirty="0" err="1" smtClean="0">
                <a:solidFill>
                  <a:srgbClr val="FFFFFF"/>
                </a:solidFill>
              </a:rPr>
              <a:t>surface</a:t>
            </a:r>
            <a:r>
              <a:rPr lang="es-ES" sz="1600" b="1" dirty="0" smtClean="0">
                <a:solidFill>
                  <a:srgbClr val="FFFFFF"/>
                </a:solidFill>
              </a:rPr>
              <a:t> </a:t>
            </a:r>
            <a:r>
              <a:rPr lang="es-ES" sz="1600" b="1" dirty="0" err="1" smtClean="0">
                <a:solidFill>
                  <a:srgbClr val="FFFFFF"/>
                </a:solidFill>
              </a:rPr>
              <a:t>charges</a:t>
            </a:r>
            <a:r>
              <a:rPr lang="es-ES" sz="1600" b="1" dirty="0" smtClean="0">
                <a:solidFill>
                  <a:srgbClr val="FFFFFF"/>
                </a:solidFill>
              </a:rPr>
              <a:t> are </a:t>
            </a:r>
            <a:r>
              <a:rPr lang="es-ES" sz="1600" b="1" dirty="0" err="1" smtClean="0">
                <a:solidFill>
                  <a:srgbClr val="FFFFFF"/>
                </a:solidFill>
              </a:rPr>
              <a:t>screened</a:t>
            </a:r>
            <a:r>
              <a:rPr lang="es-ES" sz="1600" b="1" dirty="0" smtClean="0">
                <a:solidFill>
                  <a:srgbClr val="FFFFFF"/>
                </a:solidFill>
              </a:rPr>
              <a:t>)</a:t>
            </a:r>
            <a:endParaRPr lang="es-E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7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Splitting the charge distribution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In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original </a:t>
            </a:r>
            <a:r>
              <a:rPr lang="es-ES" b="1" dirty="0" err="1" smtClean="0">
                <a:solidFill>
                  <a:schemeClr val="bg1"/>
                </a:solidFill>
              </a:rPr>
              <a:t>problem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charge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distributions</a:t>
            </a:r>
            <a:r>
              <a:rPr lang="es-ES" b="1" dirty="0" smtClean="0">
                <a:solidFill>
                  <a:schemeClr val="bg1"/>
                </a:solidFill>
              </a:rPr>
              <a:t> are </a:t>
            </a:r>
            <a:r>
              <a:rPr lang="es-ES" b="1" dirty="0" err="1" smtClean="0">
                <a:solidFill>
                  <a:schemeClr val="bg1"/>
                </a:solidFill>
              </a:rPr>
              <a:t>described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by</a:t>
            </a:r>
            <a:r>
              <a:rPr lang="es-ES" b="1" dirty="0" smtClean="0">
                <a:solidFill>
                  <a:schemeClr val="bg1"/>
                </a:solidFill>
              </a:rPr>
              <a:t> delta </a:t>
            </a:r>
            <a:r>
              <a:rPr lang="es-ES" b="1" dirty="0" err="1" smtClean="0">
                <a:solidFill>
                  <a:schemeClr val="bg1"/>
                </a:solidFill>
              </a:rPr>
              <a:t>functions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We</a:t>
            </a:r>
            <a:r>
              <a:rPr lang="es-ES" b="1" dirty="0" smtClean="0">
                <a:solidFill>
                  <a:schemeClr val="bg1"/>
                </a:solidFill>
              </a:rPr>
              <a:t> can </a:t>
            </a:r>
            <a:r>
              <a:rPr lang="es-ES" b="1" dirty="0" err="1" smtClean="0">
                <a:solidFill>
                  <a:schemeClr val="bg1"/>
                </a:solidFill>
              </a:rPr>
              <a:t>split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into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two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terms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adding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err="1" smtClean="0">
                <a:solidFill>
                  <a:schemeClr val="bg1"/>
                </a:solidFill>
              </a:rPr>
              <a:t>subtracting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err="1" smtClean="0">
                <a:solidFill>
                  <a:schemeClr val="bg1"/>
                </a:solidFill>
              </a:rPr>
              <a:t>Gaussian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distribution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524000"/>
            <a:ext cx="359692" cy="252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804" y="2133600"/>
            <a:ext cx="251996" cy="25199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572000" y="1447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Determines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width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distribution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4572000" y="20690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Position </a:t>
            </a:r>
            <a:r>
              <a:rPr lang="es-ES" b="1" dirty="0" err="1" smtClean="0">
                <a:solidFill>
                  <a:schemeClr val="bg1"/>
                </a:solidFill>
              </a:rPr>
              <a:t>relative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center of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dist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42" y="1675200"/>
            <a:ext cx="2947115" cy="6119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2743200"/>
            <a:ext cx="4275460" cy="1198200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2768600" y="4089400"/>
            <a:ext cx="3606800" cy="1473200"/>
            <a:chOff x="2768600" y="4089400"/>
            <a:chExt cx="3606800" cy="1473200"/>
          </a:xfrm>
        </p:grpSpPr>
        <p:pic>
          <p:nvPicPr>
            <p:cNvPr id="7" name="Imagen 6" descr="Computer Simulation Of Liquids-Allen &amp; Tildesley-1989-Searchable (arrastrado)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4089400"/>
              <a:ext cx="3606800" cy="147320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19401" y="4408715"/>
              <a:ext cx="457200" cy="163286"/>
            </a:xfrm>
            <a:prstGeom prst="rect">
              <a:avLst/>
            </a:prstGeom>
          </p:spPr>
        </p:pic>
      </p:grpSp>
      <p:grpSp>
        <p:nvGrpSpPr>
          <p:cNvPr id="12" name="Agrupar 11"/>
          <p:cNvGrpSpPr/>
          <p:nvPr/>
        </p:nvGrpSpPr>
        <p:grpSpPr>
          <a:xfrm>
            <a:off x="0" y="5858470"/>
            <a:ext cx="9144000" cy="923330"/>
            <a:chOff x="0" y="5983069"/>
            <a:chExt cx="9144000" cy="923330"/>
          </a:xfrm>
        </p:grpSpPr>
        <p:sp>
          <p:nvSpPr>
            <p:cNvPr id="20" name="CuadroTexto 19"/>
            <p:cNvSpPr txBox="1"/>
            <p:nvPr/>
          </p:nvSpPr>
          <p:spPr>
            <a:xfrm>
              <a:off x="0" y="5983069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bg1"/>
                  </a:solidFill>
                </a:rPr>
                <a:t>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what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call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Each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point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charge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surrounded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by</a:t>
              </a:r>
              <a:r>
                <a:rPr lang="es-ES" b="1" dirty="0" smtClean="0">
                  <a:solidFill>
                    <a:schemeClr val="bg1"/>
                  </a:solidFill>
                </a:rPr>
                <a:t> 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charge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distribution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equal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magnitude</a:t>
              </a:r>
              <a:r>
                <a:rPr lang="es-ES" b="1" dirty="0" smtClean="0">
                  <a:solidFill>
                    <a:srgbClr val="00CCFF"/>
                  </a:solidFill>
                </a:rPr>
                <a:t> and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opposite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sign</a:t>
              </a:r>
              <a:r>
                <a:rPr lang="es-ES" b="1" dirty="0" smtClean="0">
                  <a:solidFill>
                    <a:schemeClr val="bg1"/>
                  </a:solidFill>
                </a:rPr>
                <a:t>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which</a:t>
              </a:r>
              <a:r>
                <a:rPr lang="es-ES" b="1" dirty="0" smtClean="0">
                  <a:solidFill>
                    <a:schemeClr val="bg1"/>
                  </a:solidFill>
                </a:rPr>
                <a:t> spreads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out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radially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from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charge</a:t>
              </a:r>
              <a:r>
                <a:rPr lang="es-ES" b="1" dirty="0" smtClean="0">
                  <a:solidFill>
                    <a:schemeClr val="bg1"/>
                  </a:solidFill>
                </a:rPr>
                <a:t>.</a:t>
              </a: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66600" y="6019800"/>
              <a:ext cx="705600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607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8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FF00"/>
                </a:solidFill>
                <a:cs typeface="Arial" charset="0"/>
              </a:rPr>
              <a:t>The screened charge density produces a short-range singular potential that can be summed in real space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8100" y="838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Each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point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charge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surrounded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by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err="1" smtClean="0">
                <a:solidFill>
                  <a:schemeClr val="bg1"/>
                </a:solidFill>
              </a:rPr>
              <a:t>charge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distribution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rgbClr val="00CCFF"/>
                </a:solidFill>
              </a:rPr>
              <a:t>equal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magnitude</a:t>
            </a:r>
            <a:r>
              <a:rPr lang="es-ES" b="1" dirty="0" smtClean="0">
                <a:solidFill>
                  <a:srgbClr val="00CCFF"/>
                </a:solidFill>
              </a:rPr>
              <a:t> and </a:t>
            </a:r>
            <a:r>
              <a:rPr lang="es-ES" b="1" dirty="0" err="1" smtClean="0">
                <a:solidFill>
                  <a:srgbClr val="00CCFF"/>
                </a:solidFill>
              </a:rPr>
              <a:t>opposite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sign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which</a:t>
            </a:r>
            <a:r>
              <a:rPr lang="es-ES" b="1" dirty="0" smtClean="0">
                <a:solidFill>
                  <a:schemeClr val="bg1"/>
                </a:solidFill>
              </a:rPr>
              <a:t> spreads </a:t>
            </a:r>
            <a:r>
              <a:rPr lang="es-ES" b="1" dirty="0" err="1" smtClean="0">
                <a:solidFill>
                  <a:schemeClr val="bg1"/>
                </a:solidFill>
              </a:rPr>
              <a:t>out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radially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from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charge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distribution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conveniently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taken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be </a:t>
            </a:r>
            <a:r>
              <a:rPr lang="es-ES" b="1" dirty="0" err="1" smtClean="0">
                <a:solidFill>
                  <a:schemeClr val="bg1"/>
                </a:solidFill>
              </a:rPr>
              <a:t>Gaussian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905000"/>
            <a:ext cx="359692" cy="252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804" y="2514600"/>
            <a:ext cx="251996" cy="25199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572000" y="1828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Determines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width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distribution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4572000" y="24500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Position </a:t>
            </a:r>
            <a:r>
              <a:rPr lang="es-ES" b="1" dirty="0" err="1" smtClean="0">
                <a:solidFill>
                  <a:schemeClr val="bg1"/>
                </a:solidFill>
              </a:rPr>
              <a:t>relative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center of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dist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14514" y="5562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distribution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acts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like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ionic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atmosphere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screen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interaction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between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neighboring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charges</a:t>
            </a:r>
            <a:r>
              <a:rPr lang="es-ES" b="1" dirty="0" smtClean="0">
                <a:solidFill>
                  <a:srgbClr val="FFFF00"/>
                </a:solidFill>
              </a:rPr>
              <a:t>, </a:t>
            </a:r>
            <a:r>
              <a:rPr lang="es-ES" b="1" dirty="0" err="1" smtClean="0">
                <a:solidFill>
                  <a:srgbClr val="FFFF00"/>
                </a:solidFill>
              </a:rPr>
              <a:t>that</a:t>
            </a:r>
            <a:r>
              <a:rPr lang="es-ES" b="1" dirty="0" smtClean="0">
                <a:solidFill>
                  <a:srgbClr val="FFFF00"/>
                </a:solidFill>
              </a:rPr>
              <a:t> are </a:t>
            </a:r>
            <a:r>
              <a:rPr lang="es-ES" b="1" dirty="0" err="1" smtClean="0">
                <a:solidFill>
                  <a:srgbClr val="FFFF00"/>
                </a:solidFill>
              </a:rPr>
              <a:t>now</a:t>
            </a:r>
            <a:r>
              <a:rPr lang="es-ES" b="1" dirty="0" smtClean="0">
                <a:solidFill>
                  <a:srgbClr val="FFFF00"/>
                </a:solidFill>
              </a:rPr>
              <a:t> short </a:t>
            </a:r>
            <a:r>
              <a:rPr lang="es-ES" b="1" dirty="0" err="1" smtClean="0">
                <a:solidFill>
                  <a:srgbClr val="FFFF00"/>
                </a:solidFill>
              </a:rPr>
              <a:t>ranged</a:t>
            </a:r>
            <a:r>
              <a:rPr lang="es-ES" b="1" dirty="0" smtClean="0">
                <a:solidFill>
                  <a:srgbClr val="FFFF00"/>
                </a:solidFill>
              </a:rPr>
              <a:t> and singular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0" y="6222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rgbClr val="FFFF00"/>
                </a:solidFill>
              </a:rPr>
              <a:t>total </a:t>
            </a:r>
            <a:r>
              <a:rPr lang="es-ES" b="1" dirty="0" err="1" smtClean="0">
                <a:solidFill>
                  <a:srgbClr val="FFFF00"/>
                </a:solidFill>
              </a:rPr>
              <a:t>screened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potential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calculated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summing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over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all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molecules</a:t>
            </a:r>
            <a:r>
              <a:rPr lang="es-ES" b="1" dirty="0" smtClean="0">
                <a:solidFill>
                  <a:schemeClr val="bg1"/>
                </a:solidFill>
              </a:rPr>
              <a:t> in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central cube and </a:t>
            </a:r>
            <a:r>
              <a:rPr lang="es-ES" b="1" dirty="0" err="1" smtClean="0">
                <a:solidFill>
                  <a:schemeClr val="bg1"/>
                </a:solidFill>
              </a:rPr>
              <a:t>all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their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images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rgbClr val="FFFF00"/>
                </a:solidFill>
              </a:rPr>
              <a:t>in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real </a:t>
            </a:r>
            <a:r>
              <a:rPr lang="es-ES" b="1" dirty="0" err="1" smtClean="0">
                <a:solidFill>
                  <a:srgbClr val="FFFF00"/>
                </a:solidFill>
              </a:rPr>
              <a:t>space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lattice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image</a:t>
            </a:r>
            <a:r>
              <a:rPr lang="es-ES" b="1" dirty="0" smtClean="0">
                <a:solidFill>
                  <a:schemeClr val="bg1"/>
                </a:solidFill>
              </a:rPr>
              <a:t> boxes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42" y="2056200"/>
            <a:ext cx="2947115" cy="61199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2916600"/>
            <a:ext cx="4275460" cy="1198200"/>
          </a:xfrm>
          <a:prstGeom prst="rect">
            <a:avLst/>
          </a:prstGeom>
        </p:spPr>
      </p:pic>
      <p:grpSp>
        <p:nvGrpSpPr>
          <p:cNvPr id="14" name="Agrupar 13"/>
          <p:cNvGrpSpPr/>
          <p:nvPr/>
        </p:nvGrpSpPr>
        <p:grpSpPr>
          <a:xfrm>
            <a:off x="2768600" y="4114800"/>
            <a:ext cx="3606800" cy="1473200"/>
            <a:chOff x="2768600" y="4089400"/>
            <a:chExt cx="3606800" cy="1473200"/>
          </a:xfrm>
        </p:grpSpPr>
        <p:pic>
          <p:nvPicPr>
            <p:cNvPr id="15" name="Imagen 14" descr="Computer Simulation Of Liquids-Allen &amp; Tildesley-1989-Searchable (arrastrado)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4089400"/>
              <a:ext cx="3606800" cy="1473200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19401" y="4408715"/>
              <a:ext cx="457200" cy="16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42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8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FF00"/>
                </a:solidFill>
                <a:cs typeface="Arial" charset="0"/>
              </a:rPr>
              <a:t>The cancelling distribution produces a long-range no-singular potential that can be summed in reciprocal space 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1143000" y="1295400"/>
            <a:ext cx="6858000" cy="646331"/>
            <a:chOff x="1143000" y="1295400"/>
            <a:chExt cx="6858000" cy="646331"/>
          </a:xfrm>
        </p:grpSpPr>
        <p:sp>
          <p:nvSpPr>
            <p:cNvPr id="2" name="CuadroTexto 1"/>
            <p:cNvSpPr txBox="1"/>
            <p:nvPr/>
          </p:nvSpPr>
          <p:spPr>
            <a:xfrm>
              <a:off x="1143000" y="1295400"/>
              <a:ext cx="685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bg1"/>
                  </a:solidFill>
                </a:rPr>
                <a:t>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charge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distribution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same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sign</a:t>
              </a:r>
              <a:r>
                <a:rPr lang="es-ES" b="1" dirty="0" smtClean="0">
                  <a:solidFill>
                    <a:schemeClr val="bg1"/>
                  </a:solidFill>
                </a:rPr>
                <a:t> as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original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charge</a:t>
              </a:r>
              <a:r>
                <a:rPr lang="es-ES" b="1" dirty="0" smtClean="0">
                  <a:solidFill>
                    <a:schemeClr val="bg1"/>
                  </a:solidFill>
                </a:rPr>
                <a:t>, and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same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shape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distribution</a:t>
              </a:r>
              <a:r>
                <a:rPr lang="es-ES" b="1" dirty="0" smtClean="0">
                  <a:solidFill>
                    <a:schemeClr val="bg1"/>
                  </a:solidFill>
                </a:rPr>
                <a:t>           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also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added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800" y="1600200"/>
              <a:ext cx="649385" cy="323998"/>
            </a:xfrm>
            <a:prstGeom prst="rect">
              <a:avLst/>
            </a:prstGeom>
          </p:spPr>
        </p:pic>
      </p:grpSp>
      <p:sp>
        <p:nvSpPr>
          <p:cNvPr id="5" name="CuadroTexto 4"/>
          <p:cNvSpPr txBox="1"/>
          <p:nvPr/>
        </p:nvSpPr>
        <p:spPr>
          <a:xfrm>
            <a:off x="914400" y="5163234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This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cancelling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distribution</a:t>
            </a:r>
            <a:r>
              <a:rPr lang="es-ES" b="1" dirty="0" smtClean="0">
                <a:solidFill>
                  <a:srgbClr val="FFFFFF"/>
                </a:solidFill>
              </a:rPr>
              <a:t> reduces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overall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potential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to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that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due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to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original set of </a:t>
            </a:r>
            <a:r>
              <a:rPr lang="es-ES" b="1" dirty="0" err="1" smtClean="0">
                <a:solidFill>
                  <a:srgbClr val="FFFFFF"/>
                </a:solidFill>
              </a:rPr>
              <a:t>charges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914400" y="6096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contribution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from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cancelling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charges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summed</a:t>
            </a:r>
            <a:r>
              <a:rPr lang="es-ES" b="1" dirty="0" smtClean="0">
                <a:solidFill>
                  <a:srgbClr val="FFFFFF"/>
                </a:solidFill>
              </a:rPr>
              <a:t> in </a:t>
            </a:r>
            <a:r>
              <a:rPr lang="es-ES" b="1" dirty="0" err="1" smtClean="0">
                <a:solidFill>
                  <a:srgbClr val="FFFFFF"/>
                </a:solidFill>
              </a:rPr>
              <a:t>reciprocal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space</a:t>
            </a:r>
            <a:endParaRPr lang="es-ES" b="1" dirty="0">
              <a:solidFill>
                <a:srgbClr val="FFFFFF"/>
              </a:solidFill>
            </a:endParaRPr>
          </a:p>
        </p:txBody>
      </p:sp>
      <p:grpSp>
        <p:nvGrpSpPr>
          <p:cNvPr id="14" name="Agrupar 13"/>
          <p:cNvGrpSpPr/>
          <p:nvPr/>
        </p:nvGrpSpPr>
        <p:grpSpPr>
          <a:xfrm>
            <a:off x="2008554" y="2209800"/>
            <a:ext cx="5126892" cy="2438400"/>
            <a:chOff x="2008554" y="2209800"/>
            <a:chExt cx="5126892" cy="2438400"/>
          </a:xfrm>
        </p:grpSpPr>
        <p:pic>
          <p:nvPicPr>
            <p:cNvPr id="11" name="Imagen 10" descr="Computer Simulation Of Liquids-Allen &amp; Tildesley-1989-Searchable (arrastrado)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554" y="2209800"/>
              <a:ext cx="5126892" cy="243840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33600" y="2514600"/>
              <a:ext cx="629528" cy="252000"/>
            </a:xfrm>
            <a:prstGeom prst="rect">
              <a:avLst/>
            </a:prstGeom>
          </p:spPr>
        </p:pic>
        <p:sp>
          <p:nvSpPr>
            <p:cNvPr id="13" name="Rectángulo 12"/>
            <p:cNvSpPr/>
            <p:nvPr/>
          </p:nvSpPr>
          <p:spPr>
            <a:xfrm>
              <a:off x="4267200" y="2209800"/>
              <a:ext cx="3048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5410200" y="2209800"/>
              <a:ext cx="3048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2209800" y="2209800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591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88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The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Ewald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 sum: </a:t>
            </a:r>
            <a:r>
              <a:rPr lang="en-US" sz="2400" b="1" dirty="0" smtClean="0">
                <a:solidFill>
                  <a:srgbClr val="FFFF00"/>
                </a:solidFill>
                <a:cs typeface="Arial" charset="0"/>
              </a:rPr>
              <a:t>a technique for efficiently summing the interaction between an ion an all it periodic images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00200"/>
            <a:ext cx="6629400" cy="268396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600" y="4953000"/>
            <a:ext cx="2921000" cy="18034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62000" y="877669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final </a:t>
            </a:r>
            <a:r>
              <a:rPr lang="es-ES" b="1" dirty="0" err="1" smtClean="0">
                <a:solidFill>
                  <a:srgbClr val="FFFF00"/>
                </a:solidFill>
              </a:rPr>
              <a:t>potential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energy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will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contain</a:t>
            </a:r>
            <a:r>
              <a:rPr lang="es-ES" b="1" dirty="0" smtClean="0">
                <a:solidFill>
                  <a:srgbClr val="FFFF00"/>
                </a:solidFill>
              </a:rPr>
              <a:t> a sum in real </a:t>
            </a:r>
            <a:r>
              <a:rPr lang="es-ES" b="1" dirty="0" err="1" smtClean="0">
                <a:solidFill>
                  <a:srgbClr val="FFFF00"/>
                </a:solidFill>
              </a:rPr>
              <a:t>space</a:t>
            </a:r>
            <a:r>
              <a:rPr lang="es-ES" b="1" dirty="0" smtClean="0">
                <a:solidFill>
                  <a:srgbClr val="FFFF00"/>
                </a:solidFill>
              </a:rPr>
              <a:t> plus a </a:t>
            </a:r>
            <a:r>
              <a:rPr lang="es-ES" b="1" dirty="0" err="1" smtClean="0">
                <a:solidFill>
                  <a:srgbClr val="FFFF00"/>
                </a:solidFill>
              </a:rPr>
              <a:t>reciprocal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space</a:t>
            </a:r>
            <a:r>
              <a:rPr lang="es-ES" b="1" dirty="0" smtClean="0">
                <a:solidFill>
                  <a:srgbClr val="FFFF00"/>
                </a:solidFill>
              </a:rPr>
              <a:t> sum </a:t>
            </a:r>
            <a:r>
              <a:rPr lang="es-ES" b="1" dirty="0" err="1" smtClean="0">
                <a:solidFill>
                  <a:srgbClr val="FFFF00"/>
                </a:solidFill>
              </a:rPr>
              <a:t>minus</a:t>
            </a:r>
            <a:r>
              <a:rPr lang="es-ES" b="1" dirty="0" smtClean="0">
                <a:solidFill>
                  <a:srgbClr val="FFFF00"/>
                </a:solidFill>
              </a:rPr>
              <a:t> a </a:t>
            </a:r>
            <a:r>
              <a:rPr lang="es-ES" b="1" dirty="0" err="1" smtClean="0">
                <a:solidFill>
                  <a:srgbClr val="FFFF00"/>
                </a:solidFill>
              </a:rPr>
              <a:t>self-energy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term</a:t>
            </a:r>
            <a:r>
              <a:rPr lang="es-ES" b="1" dirty="0" smtClean="0">
                <a:solidFill>
                  <a:srgbClr val="FFFF00"/>
                </a:solidFill>
              </a:rPr>
              <a:t> plus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surface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term</a:t>
            </a:r>
            <a:endParaRPr lang="es-ES" b="1" dirty="0">
              <a:solidFill>
                <a:srgbClr val="FFFF00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457200" y="5001600"/>
            <a:ext cx="5181600" cy="408600"/>
            <a:chOff x="457200" y="5257800"/>
            <a:chExt cx="5181600" cy="40860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" y="5306400"/>
              <a:ext cx="927039" cy="360000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1371600" y="5257800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complementary</a:t>
              </a:r>
              <a:r>
                <a:rPr lang="es-ES" b="1" dirty="0" smtClean="0">
                  <a:solidFill>
                    <a:schemeClr val="bg1"/>
                  </a:solidFill>
                </a:rPr>
                <a:t> error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function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>
            <a:off x="1392908" y="5486400"/>
            <a:ext cx="3560092" cy="369332"/>
            <a:chOff x="533400" y="5791200"/>
            <a:chExt cx="3560092" cy="369332"/>
          </a:xfrm>
        </p:grpSpPr>
        <p:sp>
          <p:nvSpPr>
            <p:cNvPr id="6" name="CuadroTexto 5"/>
            <p:cNvSpPr txBox="1"/>
            <p:nvPr/>
          </p:nvSpPr>
          <p:spPr>
            <a:xfrm>
              <a:off x="533400" y="5791200"/>
              <a:ext cx="342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rgbClr val="00CCFF"/>
                  </a:solidFill>
                </a:rPr>
                <a:t>Falls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to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zero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with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increasing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endParaRPr lang="es-ES" b="1" dirty="0">
                <a:solidFill>
                  <a:srgbClr val="00CCFF"/>
                </a:solidFill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3800" y="5867400"/>
              <a:ext cx="359692" cy="252000"/>
            </a:xfrm>
            <a:prstGeom prst="rect">
              <a:avLst/>
            </a:prstGeom>
          </p:spPr>
        </p:pic>
      </p:grpSp>
      <p:grpSp>
        <p:nvGrpSpPr>
          <p:cNvPr id="14" name="Agrupar 13"/>
          <p:cNvGrpSpPr/>
          <p:nvPr/>
        </p:nvGrpSpPr>
        <p:grpSpPr>
          <a:xfrm>
            <a:off x="0" y="5867400"/>
            <a:ext cx="6096000" cy="923330"/>
            <a:chOff x="0" y="5867400"/>
            <a:chExt cx="6096000" cy="923330"/>
          </a:xfrm>
        </p:grpSpPr>
        <p:sp>
          <p:nvSpPr>
            <p:cNvPr id="11" name="CuadroTexto 10"/>
            <p:cNvSpPr txBox="1"/>
            <p:nvPr/>
          </p:nvSpPr>
          <p:spPr>
            <a:xfrm>
              <a:off x="0" y="5867400"/>
              <a:ext cx="6096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00CCFF"/>
                  </a:solidFill>
                </a:rPr>
                <a:t>If</a:t>
              </a:r>
              <a:r>
                <a:rPr lang="es-ES" b="1" dirty="0" smtClean="0">
                  <a:solidFill>
                    <a:srgbClr val="00CCFF"/>
                  </a:solidFill>
                </a:rPr>
                <a:t>      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is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chosen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to</a:t>
              </a:r>
              <a:r>
                <a:rPr lang="es-ES" b="1" dirty="0" smtClean="0">
                  <a:solidFill>
                    <a:srgbClr val="00CCFF"/>
                  </a:solidFill>
                </a:rPr>
                <a:t> be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large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enough</a:t>
              </a:r>
              <a:r>
                <a:rPr lang="es-ES" b="1" dirty="0" smtClean="0">
                  <a:solidFill>
                    <a:srgbClr val="00CCFF"/>
                  </a:solidFill>
                </a:rPr>
                <a:t>,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the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only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terms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which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contributes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to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the</a:t>
              </a:r>
              <a:r>
                <a:rPr lang="es-ES" b="1" dirty="0" smtClean="0">
                  <a:solidFill>
                    <a:srgbClr val="00CCFF"/>
                  </a:solidFill>
                </a:rPr>
                <a:t> sum in real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space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is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that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with</a:t>
              </a:r>
              <a:r>
                <a:rPr lang="es-ES" b="1" dirty="0" smtClean="0">
                  <a:solidFill>
                    <a:srgbClr val="00CCFF"/>
                  </a:solidFill>
                </a:rPr>
                <a:t>   </a:t>
              </a:r>
            </a:p>
            <a:p>
              <a:r>
                <a:rPr lang="es-ES" b="1" dirty="0">
                  <a:solidFill>
                    <a:srgbClr val="00CCFF"/>
                  </a:solidFill>
                </a:rPr>
                <a:t> </a:t>
              </a:r>
              <a:r>
                <a:rPr lang="es-ES" b="1" dirty="0" smtClean="0">
                  <a:solidFill>
                    <a:srgbClr val="00CCFF"/>
                  </a:solidFill>
                </a:rPr>
                <a:t>            (</a:t>
              </a:r>
              <a:r>
                <a:rPr lang="es-ES" b="1" dirty="0" err="1" smtClean="0">
                  <a:solidFill>
                    <a:srgbClr val="00CCFF"/>
                  </a:solidFill>
                </a:rPr>
                <a:t>the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first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term</a:t>
              </a:r>
              <a:r>
                <a:rPr lang="es-ES" b="1" dirty="0" smtClean="0">
                  <a:solidFill>
                    <a:srgbClr val="00CCFF"/>
                  </a:solidFill>
                </a:rPr>
                <a:t> reduces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to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the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minimum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image</a:t>
              </a:r>
              <a:r>
                <a:rPr lang="es-ES" b="1" dirty="0">
                  <a:solidFill>
                    <a:srgbClr val="00CCFF"/>
                  </a:solidFill>
                </a:rPr>
                <a:t>)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endParaRPr lang="es-ES" b="1" dirty="0">
                <a:solidFill>
                  <a:srgbClr val="00CCFF"/>
                </a:solidFill>
              </a:endParaRP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4800" y="5943600"/>
              <a:ext cx="359692" cy="25200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200" y="6477000"/>
              <a:ext cx="754491" cy="252000"/>
            </a:xfrm>
            <a:prstGeom prst="rect">
              <a:avLst/>
            </a:prstGeom>
          </p:spPr>
        </p:pic>
      </p:grpSp>
      <p:sp>
        <p:nvSpPr>
          <p:cNvPr id="15" name="Rectángulo 14"/>
          <p:cNvSpPr/>
          <p:nvPr/>
        </p:nvSpPr>
        <p:spPr>
          <a:xfrm>
            <a:off x="2743200" y="1524000"/>
            <a:ext cx="4038600" cy="990600"/>
          </a:xfrm>
          <a:prstGeom prst="rect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152400" y="43066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CCFF"/>
                </a:solidFill>
              </a:rPr>
              <a:t>A complete </a:t>
            </a:r>
            <a:r>
              <a:rPr lang="es-ES" b="1" dirty="0" err="1" smtClean="0">
                <a:solidFill>
                  <a:srgbClr val="00CCFF"/>
                </a:solidFill>
              </a:rPr>
              <a:t>derivation</a:t>
            </a:r>
            <a:r>
              <a:rPr lang="es-ES" b="1" dirty="0" smtClean="0">
                <a:solidFill>
                  <a:srgbClr val="00CCFF"/>
                </a:solidFill>
              </a:rPr>
              <a:t> can be </a:t>
            </a:r>
            <a:r>
              <a:rPr lang="es-ES" b="1" dirty="0" err="1" smtClean="0">
                <a:solidFill>
                  <a:srgbClr val="00CCFF"/>
                </a:solidFill>
              </a:rPr>
              <a:t>found</a:t>
            </a:r>
            <a:r>
              <a:rPr lang="es-ES" b="1" dirty="0" smtClean="0">
                <a:solidFill>
                  <a:srgbClr val="00CCFF"/>
                </a:solidFill>
              </a:rPr>
              <a:t> in </a:t>
            </a:r>
            <a:r>
              <a:rPr lang="es-ES" b="1" dirty="0" err="1" smtClean="0">
                <a:solidFill>
                  <a:srgbClr val="00CCFF"/>
                </a:solidFill>
              </a:rPr>
              <a:t>the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excellent</a:t>
            </a:r>
            <a:r>
              <a:rPr lang="es-ES" b="1" dirty="0" smtClean="0">
                <a:solidFill>
                  <a:srgbClr val="00CCFF"/>
                </a:solidFill>
              </a:rPr>
              <a:t> notes </a:t>
            </a:r>
            <a:r>
              <a:rPr lang="es-ES" b="1" dirty="0" err="1" smtClean="0">
                <a:solidFill>
                  <a:srgbClr val="00CCFF"/>
                </a:solidFill>
              </a:rPr>
              <a:t>by</a:t>
            </a:r>
            <a:r>
              <a:rPr lang="es-ES" b="1" dirty="0" smtClean="0">
                <a:solidFill>
                  <a:srgbClr val="00CCFF"/>
                </a:solidFill>
              </a:rPr>
              <a:t> H. Lee and W. </a:t>
            </a:r>
            <a:r>
              <a:rPr lang="es-ES" b="1" dirty="0" err="1" smtClean="0">
                <a:solidFill>
                  <a:srgbClr val="00CCFF"/>
                </a:solidFill>
              </a:rPr>
              <a:t>Cai</a:t>
            </a:r>
            <a:endParaRPr lang="es-ES" b="1" dirty="0" smtClean="0">
              <a:solidFill>
                <a:srgbClr val="00CCFF"/>
              </a:solidFill>
            </a:endParaRPr>
          </a:p>
          <a:p>
            <a:pPr algn="ctr"/>
            <a:r>
              <a:rPr lang="es-ES" b="1" dirty="0">
                <a:solidFill>
                  <a:srgbClr val="00CCFF"/>
                </a:solidFill>
              </a:rPr>
              <a:t>http://</a:t>
            </a:r>
            <a:r>
              <a:rPr lang="es-ES" b="1" dirty="0" err="1">
                <a:solidFill>
                  <a:srgbClr val="00CCFF"/>
                </a:solidFill>
              </a:rPr>
              <a:t>micro.stanford.edu</a:t>
            </a:r>
            <a:r>
              <a:rPr lang="es-ES" b="1" dirty="0">
                <a:solidFill>
                  <a:srgbClr val="00CCFF"/>
                </a:solidFill>
              </a:rPr>
              <a:t>/</a:t>
            </a:r>
            <a:r>
              <a:rPr lang="es-ES" b="1" dirty="0" err="1">
                <a:solidFill>
                  <a:srgbClr val="00CCFF"/>
                </a:solidFill>
              </a:rPr>
              <a:t>mediawiki</a:t>
            </a:r>
            <a:r>
              <a:rPr lang="es-ES" b="1" dirty="0">
                <a:solidFill>
                  <a:srgbClr val="00CCFF"/>
                </a:solidFill>
              </a:rPr>
              <a:t>/</a:t>
            </a:r>
            <a:r>
              <a:rPr lang="es-ES" b="1" dirty="0" err="1">
                <a:solidFill>
                  <a:srgbClr val="00CCFF"/>
                </a:solidFill>
              </a:rPr>
              <a:t>images</a:t>
            </a:r>
            <a:r>
              <a:rPr lang="es-ES" b="1" dirty="0">
                <a:solidFill>
                  <a:srgbClr val="00CCFF"/>
                </a:solidFill>
              </a:rPr>
              <a:t>/4/46/</a:t>
            </a:r>
            <a:r>
              <a:rPr lang="es-ES" b="1" dirty="0" err="1">
                <a:solidFill>
                  <a:srgbClr val="00CCFF"/>
                </a:solidFill>
              </a:rPr>
              <a:t>Ewald_notes.pdf</a:t>
            </a:r>
            <a:r>
              <a:rPr lang="es-ES" b="1" dirty="0">
                <a:solidFill>
                  <a:srgbClr val="00CC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438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88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The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Ewald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 sum: </a:t>
            </a:r>
            <a:r>
              <a:rPr lang="en-US" sz="2400" b="1" dirty="0" smtClean="0">
                <a:solidFill>
                  <a:srgbClr val="FFFF00"/>
                </a:solidFill>
                <a:cs typeface="Arial" charset="0"/>
              </a:rPr>
              <a:t>a technique for efficiently summing the interaction between an ion an all it periodic images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040432"/>
            <a:ext cx="6629400" cy="268396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62000" y="990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final </a:t>
            </a:r>
            <a:r>
              <a:rPr lang="es-ES" b="1" dirty="0" err="1" smtClean="0">
                <a:solidFill>
                  <a:srgbClr val="FFFF00"/>
                </a:solidFill>
              </a:rPr>
              <a:t>potential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energy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will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contain</a:t>
            </a:r>
            <a:r>
              <a:rPr lang="es-ES" b="1" dirty="0" smtClean="0">
                <a:solidFill>
                  <a:srgbClr val="FFFF00"/>
                </a:solidFill>
              </a:rPr>
              <a:t> a sum in real </a:t>
            </a:r>
            <a:r>
              <a:rPr lang="es-ES" b="1" dirty="0" err="1" smtClean="0">
                <a:solidFill>
                  <a:srgbClr val="FFFF00"/>
                </a:solidFill>
              </a:rPr>
              <a:t>space</a:t>
            </a:r>
            <a:r>
              <a:rPr lang="es-ES" b="1" dirty="0" smtClean="0">
                <a:solidFill>
                  <a:srgbClr val="FFFF00"/>
                </a:solidFill>
              </a:rPr>
              <a:t> plus a </a:t>
            </a:r>
            <a:r>
              <a:rPr lang="es-ES" b="1" dirty="0" err="1" smtClean="0">
                <a:solidFill>
                  <a:srgbClr val="FFFF00"/>
                </a:solidFill>
              </a:rPr>
              <a:t>reciprocal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space</a:t>
            </a:r>
            <a:r>
              <a:rPr lang="es-ES" b="1" dirty="0" smtClean="0">
                <a:solidFill>
                  <a:srgbClr val="FFFF00"/>
                </a:solidFill>
              </a:rPr>
              <a:t> sum </a:t>
            </a:r>
            <a:r>
              <a:rPr lang="es-ES" b="1" dirty="0" err="1" smtClean="0">
                <a:solidFill>
                  <a:srgbClr val="FFFF00"/>
                </a:solidFill>
              </a:rPr>
              <a:t>minus</a:t>
            </a:r>
            <a:r>
              <a:rPr lang="es-ES" b="1" dirty="0" smtClean="0">
                <a:solidFill>
                  <a:srgbClr val="FFFF00"/>
                </a:solidFill>
              </a:rPr>
              <a:t> a </a:t>
            </a:r>
            <a:r>
              <a:rPr lang="es-ES" b="1" dirty="0" err="1" smtClean="0">
                <a:solidFill>
                  <a:srgbClr val="FFFF00"/>
                </a:solidFill>
              </a:rPr>
              <a:t>self-energy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term</a:t>
            </a:r>
            <a:r>
              <a:rPr lang="es-ES" b="1" dirty="0" smtClean="0">
                <a:solidFill>
                  <a:srgbClr val="FFFF00"/>
                </a:solidFill>
              </a:rPr>
              <a:t> plus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surface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term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514600" y="2971800"/>
            <a:ext cx="5486400" cy="990600"/>
          </a:xfrm>
          <a:prstGeom prst="rect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8" name="Agrupar 17"/>
          <p:cNvGrpSpPr/>
          <p:nvPr/>
        </p:nvGrpSpPr>
        <p:grpSpPr>
          <a:xfrm>
            <a:off x="2036200" y="5105400"/>
            <a:ext cx="5126600" cy="612000"/>
            <a:chOff x="1219200" y="5026800"/>
            <a:chExt cx="5126600" cy="612000"/>
          </a:xfrm>
        </p:grpSpPr>
        <p:sp>
          <p:nvSpPr>
            <p:cNvPr id="16" name="CuadroTexto 15"/>
            <p:cNvSpPr txBox="1"/>
            <p:nvPr/>
          </p:nvSpPr>
          <p:spPr>
            <a:xfrm>
              <a:off x="1219200" y="5105400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Sum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over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reciprocal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lattice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vectors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5026800"/>
              <a:ext cx="1088000" cy="612000"/>
            </a:xfrm>
            <a:prstGeom prst="rect">
              <a:avLst/>
            </a:prstGeom>
          </p:spPr>
        </p:pic>
      </p:grpSp>
      <p:sp>
        <p:nvSpPr>
          <p:cNvPr id="19" name="CuadroTexto 18"/>
          <p:cNvSpPr txBox="1"/>
          <p:nvPr/>
        </p:nvSpPr>
        <p:spPr>
          <a:xfrm>
            <a:off x="685800" y="5791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CCFF"/>
                </a:solidFill>
              </a:rPr>
              <a:t>A </a:t>
            </a:r>
            <a:r>
              <a:rPr lang="es-ES" b="1" dirty="0" err="1" smtClean="0">
                <a:solidFill>
                  <a:srgbClr val="00CCFF"/>
                </a:solidFill>
              </a:rPr>
              <a:t>large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value</a:t>
            </a:r>
            <a:r>
              <a:rPr lang="es-ES" b="1" dirty="0" smtClean="0">
                <a:solidFill>
                  <a:srgbClr val="00CCFF"/>
                </a:solidFill>
              </a:rPr>
              <a:t> of      </a:t>
            </a:r>
            <a:r>
              <a:rPr lang="es-ES" b="1" dirty="0" err="1" smtClean="0">
                <a:solidFill>
                  <a:srgbClr val="00CCFF"/>
                </a:solidFill>
              </a:rPr>
              <a:t>corresponds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to</a:t>
            </a:r>
            <a:r>
              <a:rPr lang="es-ES" b="1" dirty="0" smtClean="0">
                <a:solidFill>
                  <a:srgbClr val="00CCFF"/>
                </a:solidFill>
              </a:rPr>
              <a:t> a </a:t>
            </a:r>
            <a:r>
              <a:rPr lang="es-ES" b="1" dirty="0" err="1" smtClean="0">
                <a:solidFill>
                  <a:srgbClr val="00CCFF"/>
                </a:solidFill>
              </a:rPr>
              <a:t>shape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distribution</a:t>
            </a:r>
            <a:r>
              <a:rPr lang="es-ES" b="1" dirty="0" smtClean="0">
                <a:solidFill>
                  <a:srgbClr val="00CCFF"/>
                </a:solidFill>
              </a:rPr>
              <a:t> of </a:t>
            </a:r>
            <a:r>
              <a:rPr lang="es-ES" b="1" dirty="0" err="1" smtClean="0">
                <a:solidFill>
                  <a:srgbClr val="00CCFF"/>
                </a:solidFill>
              </a:rPr>
              <a:t>charge</a:t>
            </a:r>
            <a:r>
              <a:rPr lang="es-ES" b="1" dirty="0" smtClean="0">
                <a:solidFill>
                  <a:srgbClr val="00CCFF"/>
                </a:solidFill>
              </a:rPr>
              <a:t>, so </a:t>
            </a:r>
            <a:r>
              <a:rPr lang="es-ES" b="1" dirty="0" err="1" smtClean="0">
                <a:solidFill>
                  <a:srgbClr val="00CCFF"/>
                </a:solidFill>
              </a:rPr>
              <a:t>we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need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to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include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many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terms</a:t>
            </a:r>
            <a:r>
              <a:rPr lang="es-ES" b="1" dirty="0" smtClean="0">
                <a:solidFill>
                  <a:srgbClr val="00CCFF"/>
                </a:solidFill>
              </a:rPr>
              <a:t> in </a:t>
            </a:r>
            <a:r>
              <a:rPr lang="es-ES" b="1" dirty="0" err="1" smtClean="0">
                <a:solidFill>
                  <a:srgbClr val="00CCFF"/>
                </a:solidFill>
              </a:rPr>
              <a:t>the</a:t>
            </a:r>
            <a:r>
              <a:rPr lang="es-ES" b="1" dirty="0" smtClean="0">
                <a:solidFill>
                  <a:srgbClr val="00CCFF"/>
                </a:solidFill>
              </a:rPr>
              <a:t>      </a:t>
            </a:r>
            <a:r>
              <a:rPr lang="es-ES" b="1" dirty="0" err="1" smtClean="0">
                <a:solidFill>
                  <a:srgbClr val="00CCFF"/>
                </a:solidFill>
              </a:rPr>
              <a:t>point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summation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to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model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it</a:t>
            </a:r>
            <a:r>
              <a:rPr lang="es-ES" b="1" dirty="0" smtClean="0">
                <a:solidFill>
                  <a:srgbClr val="00CCFF"/>
                </a:solidFill>
              </a:rPr>
              <a:t>.</a:t>
            </a:r>
            <a:endParaRPr lang="es-ES" b="1" dirty="0">
              <a:solidFill>
                <a:srgbClr val="00CCFF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5867400"/>
            <a:ext cx="359692" cy="252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5800" y="6148800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Extension of the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Ewald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 sum to dipolar system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298689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1447800" y="4763869"/>
            <a:ext cx="6248400" cy="646331"/>
            <a:chOff x="1524000" y="5181600"/>
            <a:chExt cx="6248400" cy="646331"/>
          </a:xfrm>
        </p:grpSpPr>
        <p:sp>
          <p:nvSpPr>
            <p:cNvPr id="3" name="CuadroTexto 2"/>
            <p:cNvSpPr txBox="1"/>
            <p:nvPr/>
          </p:nvSpPr>
          <p:spPr>
            <a:xfrm>
              <a:off x="1524000" y="5181600"/>
              <a:ext cx="624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bg1"/>
                  </a:solidFill>
                </a:rPr>
                <a:t>Sum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on</a:t>
              </a:r>
              <a:r>
                <a:rPr lang="es-ES" b="1" dirty="0" smtClean="0">
                  <a:solidFill>
                    <a:schemeClr val="bg1"/>
                  </a:solidFill>
                </a:rPr>
                <a:t>      and    are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for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dipoles</a:t>
              </a:r>
              <a:r>
                <a:rPr lang="es-ES" b="1" dirty="0" smtClean="0">
                  <a:solidFill>
                    <a:schemeClr val="bg1"/>
                  </a:solidFill>
                </a:rPr>
                <a:t> 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central box</a:t>
              </a:r>
            </a:p>
            <a:p>
              <a:pPr algn="ctr"/>
              <a:r>
                <a:rPr lang="es-ES" b="1" dirty="0" smtClean="0">
                  <a:solidFill>
                    <a:srgbClr val="FFFFFF"/>
                  </a:solidFill>
                </a:rPr>
                <a:t>Factor              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omitted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600" y="5252179"/>
              <a:ext cx="203422" cy="25200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1000" y="5234400"/>
              <a:ext cx="189000" cy="2520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8600" y="5562600"/>
              <a:ext cx="824923" cy="252000"/>
            </a:xfrm>
            <a:prstGeom prst="rect">
              <a:avLst/>
            </a:prstGeom>
          </p:spPr>
        </p:pic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3215" y="5638800"/>
            <a:ext cx="4017569" cy="5334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7359" y="6296123"/>
            <a:ext cx="5309282" cy="540000"/>
          </a:xfrm>
          <a:prstGeom prst="rect">
            <a:avLst/>
          </a:prstGeom>
        </p:spPr>
      </p:pic>
      <p:grpSp>
        <p:nvGrpSpPr>
          <p:cNvPr id="14" name="Agrupar 13"/>
          <p:cNvGrpSpPr/>
          <p:nvPr/>
        </p:nvGrpSpPr>
        <p:grpSpPr>
          <a:xfrm>
            <a:off x="3115196" y="914400"/>
            <a:ext cx="2904604" cy="369332"/>
            <a:chOff x="3380520" y="914400"/>
            <a:chExt cx="2904604" cy="369332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80520" y="990600"/>
              <a:ext cx="353280" cy="28800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10200" y="990600"/>
              <a:ext cx="874924" cy="290744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3429000" y="9144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>
                  <a:solidFill>
                    <a:srgbClr val="FFFFFF"/>
                  </a:solidFill>
                </a:rPr>
                <a:t>i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replaced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by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33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5529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Units for the length of the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supercell</a:t>
            </a:r>
            <a:endParaRPr lang="en-US" sz="2800" b="1" dirty="0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28600" y="81983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If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lattice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constant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conventional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cubic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unit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cell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an</a:t>
            </a:r>
            <a:r>
              <a:rPr lang="es-ES" b="1" dirty="0" smtClean="0">
                <a:solidFill>
                  <a:schemeClr val="bg1"/>
                </a:solidFill>
              </a:rPr>
              <a:t> FCC </a:t>
            </a:r>
            <a:r>
              <a:rPr lang="es-ES" b="1" dirty="0" err="1" smtClean="0">
                <a:solidFill>
                  <a:schemeClr val="bg1"/>
                </a:solidFill>
              </a:rPr>
              <a:t>lattice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   , </a:t>
            </a:r>
            <a:r>
              <a:rPr lang="es-ES" b="1" dirty="0" err="1" smtClean="0">
                <a:solidFill>
                  <a:schemeClr val="bg1"/>
                </a:solidFill>
              </a:rPr>
              <a:t>then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length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side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supercell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143000"/>
            <a:ext cx="1157380" cy="251998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914401"/>
            <a:ext cx="308306" cy="215999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0" y="28382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However</a:t>
            </a:r>
            <a:r>
              <a:rPr lang="es-ES" b="1" dirty="0" smtClean="0">
                <a:solidFill>
                  <a:srgbClr val="FFFFFF"/>
                </a:solidFill>
              </a:rPr>
              <a:t>,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implementation</a:t>
            </a:r>
            <a:r>
              <a:rPr lang="es-ES" b="1" dirty="0" smtClean="0">
                <a:solidFill>
                  <a:srgbClr val="FFFFFF"/>
                </a:solidFill>
              </a:rPr>
              <a:t> of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periodic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boundary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conditions</a:t>
            </a:r>
            <a:r>
              <a:rPr lang="es-ES" b="1" dirty="0" smtClean="0">
                <a:solidFill>
                  <a:srgbClr val="FFFFFF"/>
                </a:solidFill>
              </a:rPr>
              <a:t> and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calculation</a:t>
            </a:r>
            <a:r>
              <a:rPr lang="es-ES" b="1" dirty="0" smtClean="0">
                <a:solidFill>
                  <a:srgbClr val="FFFFFF"/>
                </a:solidFill>
              </a:rPr>
              <a:t> of </a:t>
            </a:r>
            <a:r>
              <a:rPr lang="es-ES" b="1" dirty="0" err="1" smtClean="0">
                <a:solidFill>
                  <a:srgbClr val="FFFFFF"/>
                </a:solidFill>
              </a:rPr>
              <a:t>minimum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image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distances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simplified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by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use of </a:t>
            </a:r>
            <a:r>
              <a:rPr lang="es-ES" b="1" dirty="0" err="1" smtClean="0">
                <a:solidFill>
                  <a:srgbClr val="FFFFFF"/>
                </a:solidFill>
              </a:rPr>
              <a:t>reduced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units</a:t>
            </a:r>
            <a:r>
              <a:rPr lang="es-ES" b="1" dirty="0" smtClean="0">
                <a:solidFill>
                  <a:srgbClr val="FFFFFF"/>
                </a:solidFill>
              </a:rPr>
              <a:t>: </a:t>
            </a:r>
            <a:r>
              <a:rPr lang="es-ES" b="1" dirty="0" err="1" smtClean="0">
                <a:solidFill>
                  <a:srgbClr val="00CCFF"/>
                </a:solidFill>
              </a:rPr>
              <a:t>the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length</a:t>
            </a:r>
            <a:r>
              <a:rPr lang="es-ES" b="1" dirty="0" smtClean="0">
                <a:solidFill>
                  <a:srgbClr val="00CCFF"/>
                </a:solidFill>
              </a:rPr>
              <a:t> of </a:t>
            </a:r>
            <a:r>
              <a:rPr lang="es-ES" b="1" dirty="0" err="1" smtClean="0">
                <a:solidFill>
                  <a:srgbClr val="00CCFF"/>
                </a:solidFill>
              </a:rPr>
              <a:t>the</a:t>
            </a:r>
            <a:r>
              <a:rPr lang="es-ES" b="1" dirty="0" smtClean="0">
                <a:solidFill>
                  <a:srgbClr val="00CCFF"/>
                </a:solidFill>
              </a:rPr>
              <a:t> box </a:t>
            </a:r>
            <a:r>
              <a:rPr lang="es-ES" b="1" dirty="0" err="1" smtClean="0">
                <a:solidFill>
                  <a:srgbClr val="00CCFF"/>
                </a:solidFill>
              </a:rPr>
              <a:t>is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taken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to</a:t>
            </a:r>
            <a:r>
              <a:rPr lang="es-ES" b="1" dirty="0" smtClean="0">
                <a:solidFill>
                  <a:srgbClr val="00CCFF"/>
                </a:solidFill>
              </a:rPr>
              <a:t> define </a:t>
            </a:r>
            <a:r>
              <a:rPr lang="es-ES" b="1" dirty="0" err="1" smtClean="0">
                <a:solidFill>
                  <a:srgbClr val="00CCFF"/>
                </a:solidFill>
              </a:rPr>
              <a:t>the</a:t>
            </a:r>
            <a:r>
              <a:rPr lang="es-ES" b="1" dirty="0" smtClean="0">
                <a:solidFill>
                  <a:srgbClr val="00CCFF"/>
                </a:solidFill>
              </a:rPr>
              <a:t> fundamental </a:t>
            </a:r>
            <a:r>
              <a:rPr lang="es-ES" b="1" dirty="0" err="1" smtClean="0">
                <a:solidFill>
                  <a:srgbClr val="00CCFF"/>
                </a:solidFill>
              </a:rPr>
              <a:t>unit</a:t>
            </a:r>
            <a:r>
              <a:rPr lang="es-ES" b="1" dirty="0" smtClean="0">
                <a:solidFill>
                  <a:srgbClr val="00CCFF"/>
                </a:solidFill>
              </a:rPr>
              <a:t> of </a:t>
            </a:r>
            <a:r>
              <a:rPr lang="es-ES" b="1" dirty="0" err="1" smtClean="0">
                <a:solidFill>
                  <a:srgbClr val="00CCFF"/>
                </a:solidFill>
              </a:rPr>
              <a:t>length</a:t>
            </a:r>
            <a:r>
              <a:rPr lang="es-ES" b="1" dirty="0" smtClean="0">
                <a:solidFill>
                  <a:srgbClr val="00CCFF"/>
                </a:solidFill>
              </a:rPr>
              <a:t> of </a:t>
            </a:r>
            <a:r>
              <a:rPr lang="es-ES" b="1" dirty="0" err="1" smtClean="0">
                <a:solidFill>
                  <a:srgbClr val="00CCFF"/>
                </a:solidFill>
              </a:rPr>
              <a:t>the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simulation</a:t>
            </a:r>
            <a:r>
              <a:rPr lang="es-ES" b="1" dirty="0" smtClean="0">
                <a:solidFill>
                  <a:srgbClr val="00CCFF"/>
                </a:solidFill>
              </a:rPr>
              <a:t>,  </a:t>
            </a:r>
            <a:endParaRPr lang="es-ES" b="1" dirty="0">
              <a:solidFill>
                <a:srgbClr val="00CCFF"/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7509" y="4392000"/>
            <a:ext cx="1148982" cy="360000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0" y="510540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In particular,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atomic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coordinates</a:t>
            </a:r>
            <a:r>
              <a:rPr lang="es-ES" b="1" dirty="0" smtClean="0">
                <a:solidFill>
                  <a:schemeClr val="bg1"/>
                </a:solidFill>
              </a:rPr>
              <a:t> can be </a:t>
            </a:r>
            <a:r>
              <a:rPr lang="es-ES" b="1" dirty="0" err="1" smtClean="0">
                <a:solidFill>
                  <a:schemeClr val="bg1"/>
                </a:solidFill>
              </a:rPr>
              <a:t>defined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using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unit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length</a:t>
            </a:r>
            <a:r>
              <a:rPr lang="es-ES" b="1" dirty="0" smtClean="0">
                <a:solidFill>
                  <a:schemeClr val="bg1"/>
                </a:solidFill>
              </a:rPr>
              <a:t>, so </a:t>
            </a:r>
            <a:r>
              <a:rPr lang="es-ES" b="1" dirty="0" err="1" smtClean="0">
                <a:solidFill>
                  <a:schemeClr val="bg1"/>
                </a:solidFill>
              </a:rPr>
              <a:t>nominally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will</a:t>
            </a:r>
            <a:r>
              <a:rPr lang="es-ES" b="1" dirty="0" smtClean="0">
                <a:solidFill>
                  <a:schemeClr val="bg1"/>
                </a:solidFill>
              </a:rPr>
              <a:t> be in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range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2193" y="6053401"/>
            <a:ext cx="959614" cy="5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0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5529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Implementation of a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fcc</a:t>
            </a:r>
            <a:r>
              <a:rPr lang="en-US" sz="2800" b="1" smtClean="0">
                <a:solidFill>
                  <a:srgbClr val="FFFF00"/>
                </a:solidFill>
                <a:cs typeface="Arial" charset="0"/>
              </a:rPr>
              <a:t> lattice</a:t>
            </a:r>
            <a:endParaRPr lang="en-US" sz="2800" b="1" dirty="0" smtClean="0">
              <a:solidFill>
                <a:srgbClr val="FFFF00"/>
              </a:solidFill>
              <a:cs typeface="Arial" charset="0"/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3962400" y="2693075"/>
            <a:ext cx="5181600" cy="2031325"/>
            <a:chOff x="4038600" y="1371600"/>
            <a:chExt cx="5181600" cy="2031325"/>
          </a:xfrm>
        </p:grpSpPr>
        <p:sp>
          <p:nvSpPr>
            <p:cNvPr id="5" name="Rectángulo 4"/>
            <p:cNvSpPr/>
            <p:nvPr/>
          </p:nvSpPr>
          <p:spPr>
            <a:xfrm>
              <a:off x="4038600" y="1371600"/>
              <a:ext cx="51054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simulation</a:t>
              </a:r>
              <a:r>
                <a:rPr lang="es-ES" b="1" dirty="0" smtClean="0">
                  <a:solidFill>
                    <a:schemeClr val="bg1"/>
                  </a:solidFill>
                </a:rPr>
                <a:t> box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unit</a:t>
              </a:r>
              <a:r>
                <a:rPr lang="es-ES" b="1" dirty="0" smtClean="0">
                  <a:solidFill>
                    <a:schemeClr val="bg1"/>
                  </a:solidFill>
                </a:rPr>
                <a:t> cube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centred</a:t>
              </a:r>
              <a:r>
                <a:rPr lang="es-ES" b="1" dirty="0" smtClean="0">
                  <a:solidFill>
                    <a:schemeClr val="bg1"/>
                  </a:solidFill>
                </a:rPr>
                <a:t> at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origin</a:t>
              </a:r>
              <a:endParaRPr lang="es-ES" b="1" dirty="0" smtClean="0">
                <a:solidFill>
                  <a:schemeClr val="bg1"/>
                </a:solidFill>
              </a:endParaRPr>
            </a:p>
            <a:p>
              <a:endParaRPr lang="es-ES" b="1" dirty="0">
                <a:solidFill>
                  <a:schemeClr val="bg1"/>
                </a:solidFill>
              </a:endParaRPr>
            </a:p>
            <a:p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number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atoms</a:t>
              </a:r>
              <a:r>
                <a:rPr lang="es-ES" b="1" dirty="0" smtClean="0">
                  <a:solidFill>
                    <a:schemeClr val="bg1"/>
                  </a:solidFill>
                </a:rPr>
                <a:t> 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simulation</a:t>
              </a:r>
              <a:r>
                <a:rPr lang="es-ES" b="1" dirty="0" smtClean="0">
                  <a:solidFill>
                    <a:schemeClr val="bg1"/>
                  </a:solidFill>
                </a:rPr>
                <a:t> box, 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integer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form</a:t>
              </a:r>
              <a:r>
                <a:rPr lang="es-ES" b="1" dirty="0" smtClean="0">
                  <a:solidFill>
                    <a:schemeClr val="bg1"/>
                  </a:solidFill>
                </a:rPr>
                <a:t>                 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where</a:t>
              </a:r>
              <a:r>
                <a:rPr lang="es-ES" b="1" dirty="0" smtClean="0">
                  <a:solidFill>
                    <a:schemeClr val="bg1"/>
                  </a:solidFill>
                </a:rPr>
                <a:t>    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number</a:t>
              </a:r>
              <a:r>
                <a:rPr lang="es-ES" b="1" dirty="0" smtClean="0">
                  <a:solidFill>
                    <a:schemeClr val="bg1"/>
                  </a:solidFill>
                </a:rPr>
                <a:t> of FCC </a:t>
              </a:r>
              <a:r>
                <a:rPr lang="es-ES" b="1" dirty="0" err="1" smtClean="0">
                  <a:solidFill>
                    <a:schemeClr val="bg1"/>
                  </a:solidFill>
                </a:rPr>
                <a:t>unit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cells</a:t>
              </a:r>
              <a:r>
                <a:rPr lang="es-ES" b="1" dirty="0" smtClean="0">
                  <a:solidFill>
                    <a:schemeClr val="bg1"/>
                  </a:solidFill>
                </a:rPr>
                <a:t> 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each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direction</a:t>
              </a:r>
              <a:endParaRPr lang="es-ES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92751" y="2262600"/>
              <a:ext cx="327449" cy="25200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9768" y="2514600"/>
              <a:ext cx="1058832" cy="324000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55180" y="2541325"/>
              <a:ext cx="336420" cy="252000"/>
            </a:xfrm>
            <a:prstGeom prst="rect">
              <a:avLst/>
            </a:prstGeom>
          </p:spPr>
        </p:pic>
      </p:grpSp>
      <p:grpSp>
        <p:nvGrpSpPr>
          <p:cNvPr id="11" name="Agrupar 10"/>
          <p:cNvGrpSpPr/>
          <p:nvPr/>
        </p:nvGrpSpPr>
        <p:grpSpPr>
          <a:xfrm>
            <a:off x="152400" y="762000"/>
            <a:ext cx="3810000" cy="5867400"/>
            <a:chOff x="152400" y="762000"/>
            <a:chExt cx="3810000" cy="5867400"/>
          </a:xfrm>
        </p:grpSpPr>
        <p:sp>
          <p:nvSpPr>
            <p:cNvPr id="3" name="Rectángulo 2"/>
            <p:cNvSpPr/>
            <p:nvPr/>
          </p:nvSpPr>
          <p:spPr>
            <a:xfrm>
              <a:off x="152400" y="762000"/>
              <a:ext cx="3810000" cy="58674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Imagen 9" descr="template (arrastrado)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17" y="838200"/>
              <a:ext cx="3643383" cy="5723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564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5529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Initial velocities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333500" y="819834"/>
            <a:ext cx="6476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For</a:t>
            </a:r>
            <a:r>
              <a:rPr lang="es-ES" b="1" dirty="0" smtClean="0">
                <a:solidFill>
                  <a:schemeClr val="bg1"/>
                </a:solidFill>
              </a:rPr>
              <a:t> a molecular </a:t>
            </a:r>
            <a:r>
              <a:rPr lang="es-ES" b="1" dirty="0" err="1" smtClean="0">
                <a:solidFill>
                  <a:schemeClr val="bg1"/>
                </a:solidFill>
              </a:rPr>
              <a:t>dynamic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simulation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initial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velocities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all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molecules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must</a:t>
            </a:r>
            <a:r>
              <a:rPr lang="es-ES" b="1" dirty="0" smtClean="0">
                <a:solidFill>
                  <a:schemeClr val="bg1"/>
                </a:solidFill>
              </a:rPr>
              <a:t> be </a:t>
            </a:r>
            <a:r>
              <a:rPr lang="es-ES" b="1" dirty="0" err="1" smtClean="0">
                <a:solidFill>
                  <a:schemeClr val="bg1"/>
                </a:solidFill>
              </a:rPr>
              <a:t>specified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333500" y="1752600"/>
            <a:ext cx="6476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It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is</a:t>
            </a:r>
            <a:r>
              <a:rPr lang="es-ES" b="1" dirty="0" smtClean="0">
                <a:solidFill>
                  <a:srgbClr val="FFFF00"/>
                </a:solidFill>
              </a:rPr>
              <a:t> usual </a:t>
            </a:r>
            <a:r>
              <a:rPr lang="es-ES" b="1" dirty="0" err="1" smtClean="0">
                <a:solidFill>
                  <a:srgbClr val="FFFF00"/>
                </a:solidFill>
              </a:rPr>
              <a:t>to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choose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random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velocities</a:t>
            </a:r>
            <a:r>
              <a:rPr lang="es-ES" b="1" dirty="0" smtClean="0">
                <a:solidFill>
                  <a:srgbClr val="FFFF00"/>
                </a:solidFill>
              </a:rPr>
              <a:t>, </a:t>
            </a:r>
            <a:r>
              <a:rPr lang="es-ES" b="1" dirty="0" err="1" smtClean="0">
                <a:solidFill>
                  <a:srgbClr val="FFFF00"/>
                </a:solidFill>
              </a:rPr>
              <a:t>with</a:t>
            </a:r>
            <a:r>
              <a:rPr lang="es-ES" b="1" dirty="0" smtClean="0">
                <a:solidFill>
                  <a:srgbClr val="FFFF00"/>
                </a:solidFill>
              </a:rPr>
              <a:t> magnitudes </a:t>
            </a:r>
            <a:r>
              <a:rPr lang="es-ES" b="1" dirty="0" err="1" smtClean="0">
                <a:solidFill>
                  <a:srgbClr val="FFFF00"/>
                </a:solidFill>
              </a:rPr>
              <a:t>conforming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to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required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temperature</a:t>
            </a:r>
            <a:r>
              <a:rPr lang="es-ES" b="1" dirty="0" smtClean="0">
                <a:solidFill>
                  <a:srgbClr val="FFFF00"/>
                </a:solidFill>
              </a:rPr>
              <a:t>, </a:t>
            </a:r>
            <a:r>
              <a:rPr lang="es-ES" b="1" dirty="0" err="1" smtClean="0">
                <a:solidFill>
                  <a:srgbClr val="FFFF00"/>
                </a:solidFill>
              </a:rPr>
              <a:t>corrected</a:t>
            </a:r>
            <a:r>
              <a:rPr lang="es-ES" b="1" dirty="0" smtClean="0">
                <a:solidFill>
                  <a:srgbClr val="FFFF00"/>
                </a:solidFill>
              </a:rPr>
              <a:t> so </a:t>
            </a:r>
            <a:r>
              <a:rPr lang="es-ES" b="1" dirty="0" err="1" smtClean="0">
                <a:solidFill>
                  <a:srgbClr val="FFFF00"/>
                </a:solidFill>
              </a:rPr>
              <a:t>that</a:t>
            </a:r>
            <a:r>
              <a:rPr lang="es-ES" b="1" smtClean="0">
                <a:solidFill>
                  <a:srgbClr val="FFFF00"/>
                </a:solidFill>
              </a:rPr>
              <a:t>  </a:t>
            </a:r>
            <a:r>
              <a:rPr lang="es-ES" b="1" dirty="0" err="1" smtClean="0">
                <a:solidFill>
                  <a:srgbClr val="FFFF00"/>
                </a:solidFill>
              </a:rPr>
              <a:t>there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is</a:t>
            </a:r>
            <a:r>
              <a:rPr lang="es-ES" b="1" dirty="0" smtClean="0">
                <a:solidFill>
                  <a:srgbClr val="FFFF00"/>
                </a:solidFill>
              </a:rPr>
              <a:t> no </a:t>
            </a:r>
            <a:r>
              <a:rPr lang="es-ES" b="1" dirty="0" err="1" smtClean="0">
                <a:solidFill>
                  <a:srgbClr val="FFFF00"/>
                </a:solidFill>
              </a:rPr>
              <a:t>overall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momentu</a:t>
            </a:r>
            <a:r>
              <a:rPr lang="es-ES" b="1" dirty="0" err="1">
                <a:solidFill>
                  <a:srgbClr val="FFFF00"/>
                </a:solidFill>
              </a:rPr>
              <a:t>m</a:t>
            </a:r>
            <a:endParaRPr lang="es-ES" b="1" dirty="0" smtClean="0">
              <a:solidFill>
                <a:srgbClr val="FFFF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000" y="2861400"/>
            <a:ext cx="1800000" cy="720000"/>
          </a:xfrm>
          <a:prstGeom prst="rect">
            <a:avLst/>
          </a:prstGeom>
        </p:spPr>
      </p:pic>
      <p:grpSp>
        <p:nvGrpSpPr>
          <p:cNvPr id="15" name="Agrupar 14"/>
          <p:cNvGrpSpPr/>
          <p:nvPr/>
        </p:nvGrpSpPr>
        <p:grpSpPr>
          <a:xfrm>
            <a:off x="1295400" y="3777734"/>
            <a:ext cx="6553200" cy="2763798"/>
            <a:chOff x="1295400" y="3777734"/>
            <a:chExt cx="6553200" cy="2763798"/>
          </a:xfrm>
        </p:grpSpPr>
        <p:sp>
          <p:nvSpPr>
            <p:cNvPr id="13" name="Rectángulo 12"/>
            <p:cNvSpPr/>
            <p:nvPr/>
          </p:nvSpPr>
          <p:spPr>
            <a:xfrm>
              <a:off x="1333500" y="3777734"/>
              <a:ext cx="64769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distribution</a:t>
              </a:r>
              <a:r>
                <a:rPr lang="es-ES" b="1" dirty="0" smtClean="0">
                  <a:solidFill>
                    <a:schemeClr val="bg1"/>
                  </a:solidFill>
                </a:rPr>
                <a:t> of molecular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speeds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given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by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0" y="4364400"/>
              <a:ext cx="3063827" cy="720000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1295400" y="5163234"/>
              <a:ext cx="304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Probability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density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for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velocity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component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1371600" y="6172200"/>
              <a:ext cx="64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bg1"/>
                  </a:solidFill>
                </a:rPr>
                <a:t>Similar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equations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apply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for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y</a:t>
              </a:r>
              <a:r>
                <a:rPr lang="es-ES" b="1" dirty="0" smtClean="0">
                  <a:solidFill>
                    <a:schemeClr val="bg1"/>
                  </a:solidFill>
                </a:rPr>
                <a:t> and </a:t>
              </a:r>
              <a:r>
                <a:rPr lang="es-ES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z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velocities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CuadroTexto 16"/>
          <p:cNvSpPr txBox="1"/>
          <p:nvPr/>
        </p:nvSpPr>
        <p:spPr>
          <a:xfrm>
            <a:off x="5029200" y="5112603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 smtClean="0">
                <a:solidFill>
                  <a:srgbClr val="00CCFF"/>
                </a:solidFill>
              </a:rPr>
              <a:t>For</a:t>
            </a:r>
            <a:r>
              <a:rPr lang="es-ES" sz="1600" b="1" dirty="0" smtClean="0">
                <a:solidFill>
                  <a:srgbClr val="00CCFF"/>
                </a:solidFill>
              </a:rPr>
              <a:t> a </a:t>
            </a:r>
            <a:r>
              <a:rPr lang="es-ES" sz="1600" b="1" dirty="0" err="1" smtClean="0">
                <a:solidFill>
                  <a:srgbClr val="00CCFF"/>
                </a:solidFill>
              </a:rPr>
              <a:t>derivation</a:t>
            </a:r>
            <a:r>
              <a:rPr lang="es-ES" sz="1600" b="1" dirty="0" smtClean="0">
                <a:solidFill>
                  <a:srgbClr val="00CCFF"/>
                </a:solidFill>
              </a:rPr>
              <a:t> of </a:t>
            </a:r>
            <a:r>
              <a:rPr lang="es-ES" sz="1600" b="1" dirty="0" err="1" smtClean="0">
                <a:solidFill>
                  <a:srgbClr val="00CCFF"/>
                </a:solidFill>
              </a:rPr>
              <a:t>this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expression</a:t>
            </a:r>
            <a:r>
              <a:rPr lang="es-ES" sz="1600" b="1" dirty="0" smtClean="0">
                <a:solidFill>
                  <a:srgbClr val="00CCFF"/>
                </a:solidFill>
              </a:rPr>
              <a:t>, </a:t>
            </a:r>
            <a:r>
              <a:rPr lang="es-ES" sz="1600" b="1" dirty="0" err="1" smtClean="0">
                <a:solidFill>
                  <a:srgbClr val="00CCFF"/>
                </a:solidFill>
              </a:rPr>
              <a:t>read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Feynman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lectures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on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Physics</a:t>
            </a:r>
            <a:r>
              <a:rPr lang="es-ES" sz="1600" b="1" dirty="0" smtClean="0">
                <a:solidFill>
                  <a:srgbClr val="00CCFF"/>
                </a:solidFill>
              </a:rPr>
              <a:t>, </a:t>
            </a:r>
            <a:r>
              <a:rPr lang="es-ES" sz="1600" b="1" dirty="0" err="1" smtClean="0">
                <a:solidFill>
                  <a:srgbClr val="00CCFF"/>
                </a:solidFill>
              </a:rPr>
              <a:t>Volume</a:t>
            </a:r>
            <a:r>
              <a:rPr lang="es-ES" sz="1600" b="1" dirty="0" smtClean="0">
                <a:solidFill>
                  <a:srgbClr val="00CCFF"/>
                </a:solidFill>
              </a:rPr>
              <a:t> 1, </a:t>
            </a:r>
            <a:r>
              <a:rPr lang="es-ES" sz="1600" b="1" dirty="0" err="1" smtClean="0">
                <a:solidFill>
                  <a:srgbClr val="00CCFF"/>
                </a:solidFill>
              </a:rPr>
              <a:t>Chapter</a:t>
            </a:r>
            <a:r>
              <a:rPr lang="es-ES" sz="1600" b="1" dirty="0" smtClean="0">
                <a:solidFill>
                  <a:srgbClr val="00CCFF"/>
                </a:solidFill>
              </a:rPr>
              <a:t> 40-4</a:t>
            </a:r>
            <a:endParaRPr lang="es-ES" sz="1600" b="1" dirty="0">
              <a:solidFill>
                <a:srgbClr val="00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2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85529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Normal distributions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333500" y="819834"/>
            <a:ext cx="6476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normal </a:t>
            </a:r>
            <a:r>
              <a:rPr lang="es-ES" b="1" dirty="0" err="1" smtClean="0">
                <a:solidFill>
                  <a:schemeClr val="bg1"/>
                </a:solidFill>
              </a:rPr>
              <a:t>distribution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with</a:t>
            </a:r>
            <a:r>
              <a:rPr lang="es-ES" b="1" dirty="0" smtClean="0">
                <a:solidFill>
                  <a:schemeClr val="bg1"/>
                </a:solidFill>
              </a:rPr>
              <a:t> mean         and </a:t>
            </a:r>
            <a:r>
              <a:rPr lang="es-ES" b="1" dirty="0" err="1" smtClean="0">
                <a:solidFill>
                  <a:schemeClr val="bg1"/>
                </a:solidFill>
              </a:rPr>
              <a:t>variance</a:t>
            </a:r>
            <a:r>
              <a:rPr lang="es-ES" b="1" dirty="0" smtClean="0">
                <a:solidFill>
                  <a:schemeClr val="bg1"/>
                </a:solidFill>
              </a:rPr>
              <a:t>       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defined</a:t>
            </a:r>
            <a:r>
              <a:rPr lang="es-ES" b="1" dirty="0" smtClean="0">
                <a:solidFill>
                  <a:schemeClr val="bg1"/>
                </a:solidFill>
              </a:rPr>
              <a:t>  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838200"/>
            <a:ext cx="540773" cy="36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400" y="762000"/>
            <a:ext cx="419400" cy="36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105" y="1524000"/>
            <a:ext cx="6283790" cy="914400"/>
          </a:xfrm>
          <a:prstGeom prst="rect">
            <a:avLst/>
          </a:prstGeom>
        </p:spPr>
      </p:pic>
      <p:grpSp>
        <p:nvGrpSpPr>
          <p:cNvPr id="11" name="Agrupar 10"/>
          <p:cNvGrpSpPr/>
          <p:nvPr/>
        </p:nvGrpSpPr>
        <p:grpSpPr>
          <a:xfrm>
            <a:off x="0" y="2590800"/>
            <a:ext cx="9144000" cy="646331"/>
            <a:chOff x="0" y="2971800"/>
            <a:chExt cx="9144000" cy="646331"/>
          </a:xfrm>
        </p:grpSpPr>
        <p:sp>
          <p:nvSpPr>
            <p:cNvPr id="8" name="CuadroTexto 7"/>
            <p:cNvSpPr txBox="1"/>
            <p:nvPr/>
          </p:nvSpPr>
          <p:spPr>
            <a:xfrm>
              <a:off x="0" y="297180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FFFFFF"/>
                  </a:solidFill>
                </a:rPr>
                <a:t>A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random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number</a:t>
              </a:r>
              <a:r>
                <a:rPr lang="es-ES" b="1" dirty="0" smtClean="0">
                  <a:solidFill>
                    <a:srgbClr val="FFFFFF"/>
                  </a:solidFill>
                </a:rPr>
                <a:t>       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generated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from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distribution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related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to</a:t>
              </a:r>
              <a:r>
                <a:rPr lang="es-ES" b="1" dirty="0" smtClean="0">
                  <a:solidFill>
                    <a:srgbClr val="FFFFFF"/>
                  </a:solidFill>
                </a:rPr>
                <a:t> a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number</a:t>
              </a:r>
              <a:r>
                <a:rPr lang="es-ES" b="1" dirty="0" smtClean="0">
                  <a:solidFill>
                    <a:srgbClr val="FFFFFF"/>
                  </a:solidFill>
                </a:rPr>
                <a:t>     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generated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from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normal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distribution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with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zero</a:t>
              </a:r>
              <a:r>
                <a:rPr lang="es-ES" b="1" dirty="0" smtClean="0">
                  <a:solidFill>
                    <a:srgbClr val="FFFFFF"/>
                  </a:solidFill>
                </a:rPr>
                <a:t> mean and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unit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variance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by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5200" y="2971800"/>
              <a:ext cx="288000" cy="360000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39200" y="2971800"/>
              <a:ext cx="270000" cy="360000"/>
            </a:xfrm>
            <a:prstGeom prst="rect">
              <a:avLst/>
            </a:prstGeom>
          </p:spPr>
        </p:pic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3534602"/>
            <a:ext cx="2297250" cy="503998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952500" y="427886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Maxwell-</a:t>
            </a:r>
            <a:r>
              <a:rPr lang="es-ES" b="1" dirty="0" err="1" smtClean="0">
                <a:solidFill>
                  <a:srgbClr val="FFFFFF"/>
                </a:solidFill>
              </a:rPr>
              <a:t>Boltzmann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distribution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is</a:t>
            </a:r>
            <a:r>
              <a:rPr lang="es-ES" b="1" dirty="0" smtClean="0">
                <a:solidFill>
                  <a:srgbClr val="FFFFFF"/>
                </a:solidFill>
              </a:rPr>
              <a:t> a normal </a:t>
            </a:r>
            <a:r>
              <a:rPr lang="es-ES" b="1" dirty="0" err="1" smtClean="0">
                <a:solidFill>
                  <a:srgbClr val="FFFFFF"/>
                </a:solidFill>
              </a:rPr>
              <a:t>distribution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with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endParaRPr lang="es-ES" b="1" dirty="0">
              <a:solidFill>
                <a:srgbClr val="FFFFFF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7921" y="4925400"/>
            <a:ext cx="1030558" cy="360000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1066800" y="5715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FFFFFF"/>
                </a:solidFill>
              </a:rPr>
              <a:t>If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we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take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mass</a:t>
            </a:r>
            <a:r>
              <a:rPr lang="es-ES" b="1" dirty="0" smtClean="0">
                <a:solidFill>
                  <a:srgbClr val="FFFFFF"/>
                </a:solidFill>
              </a:rPr>
              <a:t> of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atoms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or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molecules</a:t>
            </a:r>
            <a:r>
              <a:rPr lang="es-ES" b="1" dirty="0" smtClean="0">
                <a:solidFill>
                  <a:srgbClr val="FFFFFF"/>
                </a:solidFill>
              </a:rPr>
              <a:t> as </a:t>
            </a:r>
            <a:endParaRPr lang="es-ES" b="1" dirty="0">
              <a:solidFill>
                <a:srgbClr val="FFFFFF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5791200"/>
            <a:ext cx="888477" cy="28799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4265" y="6248400"/>
            <a:ext cx="1605935" cy="4362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8546" y="4727400"/>
            <a:ext cx="2364507" cy="7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4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12096</TotalTime>
  <Words>3785</Words>
  <Application>Microsoft Macintosh PowerPoint</Application>
  <PresentationFormat>Presentación en pantalla (4:3)</PresentationFormat>
  <Paragraphs>348</Paragraphs>
  <Slides>56</Slides>
  <Notes>55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57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Francisco Javier Junquera Quintana</cp:lastModifiedBy>
  <cp:revision>877</cp:revision>
  <cp:lastPrinted>1601-01-01T00:00:00Z</cp:lastPrinted>
  <dcterms:created xsi:type="dcterms:W3CDTF">1601-01-01T00:00:00Z</dcterms:created>
  <dcterms:modified xsi:type="dcterms:W3CDTF">2015-03-04T10:42:31Z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