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4"/>
  </p:sldMasterIdLst>
  <p:notesMasterIdLst>
    <p:notesMasterId r:id="rId22"/>
  </p:notesMasterIdLst>
  <p:sldIdLst>
    <p:sldId id="267" r:id="rId5"/>
    <p:sldId id="274" r:id="rId6"/>
    <p:sldId id="276" r:id="rId7"/>
    <p:sldId id="289" r:id="rId8"/>
    <p:sldId id="277" r:id="rId9"/>
    <p:sldId id="270" r:id="rId10"/>
    <p:sldId id="271" r:id="rId11"/>
    <p:sldId id="272" r:id="rId12"/>
    <p:sldId id="279" r:id="rId13"/>
    <p:sldId id="280" r:id="rId14"/>
    <p:sldId id="273" r:id="rId15"/>
    <p:sldId id="283" r:id="rId16"/>
    <p:sldId id="285" r:id="rId17"/>
    <p:sldId id="284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47B"/>
    <a:srgbClr val="132C2F"/>
    <a:srgbClr val="68D2CA"/>
    <a:srgbClr val="4BC9C0"/>
    <a:srgbClr val="24555A"/>
    <a:srgbClr val="00336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063" autoAdjust="0"/>
  </p:normalViewPr>
  <p:slideViewPr>
    <p:cSldViewPr>
      <p:cViewPr varScale="1">
        <p:scale>
          <a:sx n="51" d="100"/>
          <a:sy n="51" d="100"/>
        </p:scale>
        <p:origin x="18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A743AE7-9355-48BE-8CF6-63790D65887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95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3AE7-9355-48BE-8CF6-63790D65887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76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FOGSim</a:t>
            </a:r>
            <a:r>
              <a:rPr lang="en-US" dirty="0" smtClean="0"/>
              <a:t> is a</a:t>
            </a:r>
            <a:r>
              <a:rPr lang="en-US" baseline="0" dirty="0" smtClean="0"/>
              <a:t> publicly available open-source network simulator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expect to publish our model</a:t>
            </a:r>
            <a:r>
              <a:rPr lang="en-US" baseline="0" dirty="0" smtClean="0"/>
              <a:t> implementation soon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3AE7-9355-48BE-8CF6-63790D6588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21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 want</a:t>
            </a:r>
            <a:r>
              <a:rPr lang="en-US" baseline="0" dirty="0" smtClean="0"/>
              <a:t> to give you a preview of the results we have obtained by running our synthetic traffic model in a Dragonfly network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3AE7-9355-48BE-8CF6-63790D65887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87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Graph500 is a well-known benchmark for </a:t>
            </a:r>
            <a:r>
              <a:rPr lang="en-US" dirty="0" err="1" smtClean="0"/>
              <a:t>BigData</a:t>
            </a:r>
            <a:r>
              <a:rPr lang="en-US" dirty="0" smtClean="0"/>
              <a:t> applications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3AE7-9355-48BE-8CF6-63790D65887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0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 size is set by scale</a:t>
            </a:r>
            <a:r>
              <a:rPr lang="en-US" baseline="0" dirty="0" smtClean="0"/>
              <a:t> (log2 of number of vertices) and </a:t>
            </a:r>
            <a:r>
              <a:rPr lang="en-US" baseline="0" dirty="0" err="1" smtClean="0"/>
              <a:t>edgefactor</a:t>
            </a:r>
            <a:r>
              <a:rPr lang="en-US" baseline="0" dirty="0" smtClean="0"/>
              <a:t> (avg. # edges per vertex)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3AE7-9355-48BE-8CF6-63790D65887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3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r>
              <a:rPr lang="en-US" baseline="0" dirty="0" smtClean="0"/>
              <a:t> and design of networks uses simulation</a:t>
            </a:r>
          </a:p>
          <a:p>
            <a:r>
              <a:rPr lang="en-US" dirty="0" smtClean="0"/>
              <a:t>Complex to simulate</a:t>
            </a:r>
          </a:p>
          <a:p>
            <a:r>
              <a:rPr lang="en-US" dirty="0" smtClean="0"/>
              <a:t>No</a:t>
            </a:r>
            <a:r>
              <a:rPr lang="en-US" baseline="0" dirty="0" smtClean="0"/>
              <a:t> real interdependencies between consecutive asynchronous messages</a:t>
            </a:r>
            <a:endParaRPr lang="en-U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3AE7-9355-48BE-8CF6-63790D65887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99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a neighbor vertex to visit is in different process</a:t>
            </a:r>
            <a:r>
              <a:rPr lang="en-US" baseline="0" dirty="0" smtClean="0"/>
              <a:t> -&gt; query</a:t>
            </a:r>
            <a:r>
              <a:rPr lang="en-US" u="none" baseline="0" dirty="0" smtClean="0"/>
              <a:t> -&gt; message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allreduce</a:t>
            </a:r>
            <a:r>
              <a:rPr lang="en-US" dirty="0" smtClean="0"/>
              <a:t> acts as a synchronization point</a:t>
            </a:r>
          </a:p>
          <a:p>
            <a:r>
              <a:rPr lang="en-US" dirty="0" smtClean="0"/>
              <a:t>Bulk of communications is done through point-to-point</a:t>
            </a:r>
            <a:r>
              <a:rPr lang="en-US" baseline="0" dirty="0" smtClean="0"/>
              <a:t> messages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3AE7-9355-48BE-8CF6-63790D6588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8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Requests</a:t>
            </a:r>
            <a:r>
              <a:rPr lang="en-US" baseline="0" dirty="0" smtClean="0"/>
              <a:t> are newly explored vertices in a neighbor process/node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3AE7-9355-48BE-8CF6-63790D65887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5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paper only</a:t>
            </a:r>
            <a:r>
              <a:rPr lang="en-US" baseline="0" dirty="0" smtClean="0"/>
              <a:t> defines the avg. We have also determined the </a:t>
            </a:r>
            <a:r>
              <a:rPr lang="en-US" baseline="0" dirty="0" err="1" smtClean="0"/>
              <a:t>stdev</a:t>
            </a:r>
            <a:r>
              <a:rPr lang="en-US" baseline="0" dirty="0" smtClean="0"/>
              <a:t>, in a work submitted to the journal extension.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Model predictions of the # edges are calculated through a Gaussian following the </a:t>
            </a:r>
            <a:r>
              <a:rPr lang="en-US" baseline="0" dirty="0" err="1" smtClean="0"/>
              <a:t>eqs</a:t>
            </a:r>
            <a:r>
              <a:rPr lang="en-US" baseline="0" dirty="0" smtClean="0"/>
              <a:t> for avg. and </a:t>
            </a:r>
            <a:r>
              <a:rPr lang="en-US" baseline="0" dirty="0" err="1" smtClean="0"/>
              <a:t>stddev</a:t>
            </a:r>
            <a:r>
              <a:rPr lang="en-US" baseline="0" dirty="0" smtClean="0"/>
              <a:t>. </a:t>
            </a:r>
            <a:r>
              <a:rPr lang="en-US" dirty="0" smtClean="0"/>
              <a:t>Low-demanding computer-wise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3AE7-9355-48BE-8CF6-63790D65887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11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 emulate nature of little-world</a:t>
            </a:r>
            <a:r>
              <a:rPr lang="en-US" baseline="0" dirty="0" smtClean="0"/>
              <a:t> phenomena -&gt; frequent low values with isolated peaks at high values (most individuals have low connections, and a few are highly related)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Sample for a graph scale 17 </a:t>
            </a:r>
            <a:r>
              <a:rPr lang="en-US" dirty="0" err="1" smtClean="0"/>
              <a:t>edgef</a:t>
            </a:r>
            <a:r>
              <a:rPr lang="en-US" dirty="0" smtClean="0"/>
              <a:t> 16</a:t>
            </a:r>
          </a:p>
          <a:p>
            <a:endParaRPr lang="en-US" dirty="0" smtClean="0"/>
          </a:p>
          <a:p>
            <a:r>
              <a:rPr lang="en-US" dirty="0" smtClean="0"/>
              <a:t>Which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distrib</a:t>
            </a:r>
            <a:r>
              <a:rPr lang="en-US" baseline="0" dirty="0" smtClean="0"/>
              <a:t>? Depends on who you ask</a:t>
            </a:r>
          </a:p>
          <a:p>
            <a:r>
              <a:rPr lang="en-US" baseline="0" dirty="0" smtClean="0"/>
              <a:t>-Lognormal</a:t>
            </a:r>
          </a:p>
          <a:p>
            <a:r>
              <a:rPr lang="en-US" baseline="0" dirty="0" smtClean="0"/>
              <a:t>-Power law</a:t>
            </a:r>
          </a:p>
          <a:p>
            <a:r>
              <a:rPr lang="en-US" baseline="0" dirty="0" smtClean="0"/>
              <a:t>-A series from normal </a:t>
            </a:r>
            <a:r>
              <a:rPr lang="en-US" baseline="0" dirty="0" err="1" smtClean="0"/>
              <a:t>distribs</a:t>
            </a:r>
            <a:endParaRPr lang="en-US" baseline="0" dirty="0" smtClean="0"/>
          </a:p>
          <a:p>
            <a:r>
              <a:rPr lang="en-US" baseline="0" dirty="0" smtClean="0"/>
              <a:t>-Lognormal + </a:t>
            </a:r>
            <a:r>
              <a:rPr lang="en-US" baseline="0" dirty="0" err="1" smtClean="0"/>
              <a:t>exp</a:t>
            </a:r>
            <a:r>
              <a:rPr lang="en-US" baseline="0" dirty="0" smtClean="0"/>
              <a:t> tail </a:t>
            </a:r>
            <a:r>
              <a:rPr lang="en-US" baseline="0" dirty="0" err="1" smtClean="0"/>
              <a:t>distrib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Lognormal is reasonably accurate, and Kim and </a:t>
            </a:r>
            <a:r>
              <a:rPr lang="en-US" baseline="0" dirty="0" err="1" smtClean="0"/>
              <a:t>Leskovec</a:t>
            </a:r>
            <a:r>
              <a:rPr lang="en-US" baseline="0" dirty="0" smtClean="0"/>
              <a:t> provide an 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 in their works. This can be easily replaced.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3AE7-9355-48BE-8CF6-63790D65887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3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run again</a:t>
            </a:r>
            <a:r>
              <a:rPr lang="en-US" baseline="0" dirty="0" smtClean="0"/>
              <a:t> the characterization of Graph500 with different sets of parameters (not used for training)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Figures correspond to scale 22 and </a:t>
            </a:r>
            <a:r>
              <a:rPr lang="en-US" baseline="0" dirty="0" err="1" smtClean="0"/>
              <a:t>edgef</a:t>
            </a:r>
            <a:r>
              <a:rPr lang="en-US" baseline="0" dirty="0" smtClean="0"/>
              <a:t> 16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X- and Y-axis are in log scale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Points correspond to measured values, lines to prediction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Values are stacked up. Max value adding all levels is bounded and truncates prediction from second level onwards</a:t>
            </a:r>
          </a:p>
          <a:p>
            <a:endParaRPr lang="en-US" baseline="0" dirty="0" smtClean="0"/>
          </a:p>
          <a:p>
            <a:r>
              <a:rPr lang="en-US" baseline="0" dirty="0" smtClean="0"/>
              <a:t>Dynamic range of observations very large for log nature; deviations in prediction incur in large absolute errors.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Relative error for 2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tree level &lt;18% in more than 90% of the cases.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3</a:t>
            </a:r>
            <a:r>
              <a:rPr lang="en-US" sz="1200" b="0" i="0" u="none" strike="noStrike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tree level (most relevant) average relative error of 12.5%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3AE7-9355-48BE-8CF6-63790D6588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87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Stddev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Larger deviation; high dispersion for large root degree values (they are less frequent in the graph) </a:t>
            </a:r>
          </a:p>
          <a:p>
            <a:endParaRPr lang="en-US" baseline="0" dirty="0" smtClean="0"/>
          </a:p>
          <a:p>
            <a:r>
              <a:rPr lang="en-US" baseline="0" dirty="0" smtClean="0"/>
              <a:t>Model still captures trend and adjusts (reasonably) well for lower root degrees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Similar analysis with graphs of different scales and </a:t>
            </a:r>
            <a:r>
              <a:rPr lang="en-US" baseline="0" dirty="0" err="1" smtClean="0"/>
              <a:t>edgefactors</a:t>
            </a:r>
            <a:r>
              <a:rPr lang="en-US" baseline="0" dirty="0" smtClean="0"/>
              <a:t> -&gt; analogous results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743AE7-9355-48BE-8CF6-63790D65887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7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4991"/>
            <a:ext cx="7848600" cy="2352744"/>
          </a:xfrm>
        </p:spPr>
        <p:txBody>
          <a:bodyPr anchor="b">
            <a:noAutofit/>
          </a:bodyPr>
          <a:lstStyle>
            <a:lvl1pPr>
              <a:defRPr sz="4800" cap="all" baseline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95254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14</a:t>
            </a:r>
            <a:r>
              <a:rPr lang="es-ES" baseline="30000" dirty="0" smtClean="0"/>
              <a:t>th</a:t>
            </a:r>
            <a:r>
              <a:rPr lang="es-ES" dirty="0" smtClean="0"/>
              <a:t> </a:t>
            </a:r>
            <a:r>
              <a:rPr lang="es-ES" dirty="0" err="1" smtClean="0"/>
              <a:t>Dec</a:t>
            </a:r>
            <a:r>
              <a:rPr lang="es-ES" dirty="0" smtClean="0"/>
              <a:t>.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Fuentes </a:t>
            </a:r>
            <a:r>
              <a:rPr lang="en-US" i="1" dirty="0" smtClean="0"/>
              <a:t>et al. </a:t>
            </a:r>
            <a:r>
              <a:rPr lang="en-US" dirty="0" smtClean="0"/>
              <a:t>- Synthetic traffic model of the Graph500 communications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65BF1F-7735-4C5C-8BC7-94EB40DADECA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97363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625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BA43E-606F-4DAA-A8A4-074E681F832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1230790" cy="329184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14</a:t>
            </a:r>
            <a:r>
              <a:rPr lang="es-ES" baseline="30000" dirty="0" smtClean="0"/>
              <a:t>th</a:t>
            </a:r>
            <a:r>
              <a:rPr lang="es-ES" dirty="0" smtClean="0"/>
              <a:t> </a:t>
            </a:r>
            <a:r>
              <a:rPr lang="es-ES" dirty="0" err="1" smtClean="0"/>
              <a:t>Dec</a:t>
            </a:r>
            <a:r>
              <a:rPr lang="es-ES" dirty="0" smtClean="0"/>
              <a:t>.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885" y="18288"/>
            <a:ext cx="5779915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Fuentes </a:t>
            </a:r>
            <a:r>
              <a:rPr lang="en-US" i="1" dirty="0" smtClean="0"/>
              <a:t>et al. </a:t>
            </a:r>
            <a:r>
              <a:rPr lang="en-US" dirty="0" smtClean="0"/>
              <a:t>- Synthetic traffic model of the Graph500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1805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BA43E-606F-4DAA-A8A4-074E681F832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1230790" cy="329184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14</a:t>
            </a:r>
            <a:r>
              <a:rPr lang="es-ES" baseline="30000" dirty="0" smtClean="0"/>
              <a:t>th</a:t>
            </a:r>
            <a:r>
              <a:rPr lang="es-ES" dirty="0" smtClean="0"/>
              <a:t> </a:t>
            </a:r>
            <a:r>
              <a:rPr lang="es-ES" dirty="0" err="1" smtClean="0"/>
              <a:t>Dec</a:t>
            </a:r>
            <a:r>
              <a:rPr lang="es-ES" dirty="0" smtClean="0"/>
              <a:t>.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885" y="18288"/>
            <a:ext cx="5779915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Fuentes </a:t>
            </a:r>
            <a:r>
              <a:rPr lang="en-US" i="1" dirty="0" smtClean="0"/>
              <a:t>et al. </a:t>
            </a:r>
            <a:r>
              <a:rPr lang="en-US" dirty="0" smtClean="0"/>
              <a:t>- Synthetic traffic model of the Graph500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930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15" y="533400"/>
            <a:ext cx="8950570" cy="572069"/>
          </a:xfrm>
        </p:spPr>
        <p:txBody>
          <a:bodyPr/>
          <a:lstStyle>
            <a:lvl1pPr>
              <a:defRPr>
                <a:solidFill>
                  <a:srgbClr val="31747B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4965-D8FC-47DF-AB5E-CC76DC9F22B1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1230790" cy="329184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14</a:t>
            </a:r>
            <a:r>
              <a:rPr lang="es-ES" baseline="30000" dirty="0" smtClean="0"/>
              <a:t>th</a:t>
            </a:r>
            <a:r>
              <a:rPr lang="es-ES" dirty="0" smtClean="0"/>
              <a:t> </a:t>
            </a:r>
            <a:r>
              <a:rPr lang="es-ES" dirty="0" err="1" smtClean="0"/>
              <a:t>Dec</a:t>
            </a:r>
            <a:r>
              <a:rPr lang="es-ES" dirty="0" smtClean="0"/>
              <a:t>. 2016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885" y="18288"/>
            <a:ext cx="5779915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Fuentes </a:t>
            </a:r>
            <a:r>
              <a:rPr lang="en-US" i="1" dirty="0" smtClean="0"/>
              <a:t>et al. </a:t>
            </a:r>
            <a:r>
              <a:rPr lang="en-US" dirty="0" smtClean="0"/>
              <a:t>- Synthetic traffic model of the Graph500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47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rgbClr val="3174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DE533-1008-4F76-AF7C-0B2A8A08F82E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1230790" cy="329184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14</a:t>
            </a:r>
            <a:r>
              <a:rPr lang="es-ES" baseline="30000" dirty="0" smtClean="0"/>
              <a:t>th</a:t>
            </a:r>
            <a:r>
              <a:rPr lang="es-ES" dirty="0" smtClean="0"/>
              <a:t> </a:t>
            </a:r>
            <a:r>
              <a:rPr lang="es-ES" dirty="0" err="1" smtClean="0"/>
              <a:t>Dec</a:t>
            </a:r>
            <a:r>
              <a:rPr lang="es-ES" dirty="0" smtClean="0"/>
              <a:t>. 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885" y="18288"/>
            <a:ext cx="5779915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Fuentes </a:t>
            </a:r>
            <a:r>
              <a:rPr lang="en-US" i="1" dirty="0" smtClean="0"/>
              <a:t>et al. </a:t>
            </a:r>
            <a:r>
              <a:rPr lang="en-US" dirty="0" smtClean="0"/>
              <a:t>- Synthetic traffic model of the Graph500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24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1747B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81BE1-A980-4247-A344-B1F8C136B499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1230790" cy="329184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14</a:t>
            </a:r>
            <a:r>
              <a:rPr lang="es-ES" baseline="30000" dirty="0" smtClean="0"/>
              <a:t>th</a:t>
            </a:r>
            <a:r>
              <a:rPr lang="es-ES" dirty="0" smtClean="0"/>
              <a:t> </a:t>
            </a:r>
            <a:r>
              <a:rPr lang="es-ES" dirty="0" err="1" smtClean="0"/>
              <a:t>Dec</a:t>
            </a:r>
            <a:r>
              <a:rPr lang="es-ES" dirty="0" smtClean="0"/>
              <a:t>. 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885" y="18288"/>
            <a:ext cx="5779915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Fuentes </a:t>
            </a:r>
            <a:r>
              <a:rPr lang="en-US" i="1" dirty="0" smtClean="0"/>
              <a:t>et al. </a:t>
            </a:r>
            <a:r>
              <a:rPr lang="en-US" dirty="0" smtClean="0"/>
              <a:t>- Synthetic traffic model of the Graph500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4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BA43E-606F-4DAA-A8A4-074E681F832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1230790" cy="329184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14</a:t>
            </a:r>
            <a:r>
              <a:rPr lang="es-ES" baseline="30000" dirty="0" smtClean="0"/>
              <a:t>th</a:t>
            </a:r>
            <a:r>
              <a:rPr lang="es-ES" dirty="0" smtClean="0"/>
              <a:t> </a:t>
            </a:r>
            <a:r>
              <a:rPr lang="es-ES" dirty="0" err="1" smtClean="0"/>
              <a:t>Dec</a:t>
            </a:r>
            <a:r>
              <a:rPr lang="es-ES" dirty="0" smtClean="0"/>
              <a:t>. 2016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885" y="18288"/>
            <a:ext cx="5779915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Fuentes </a:t>
            </a:r>
            <a:r>
              <a:rPr lang="en-US" i="1" dirty="0" smtClean="0"/>
              <a:t>et al. </a:t>
            </a:r>
            <a:r>
              <a:rPr lang="en-US" dirty="0" smtClean="0"/>
              <a:t>- Synthetic traffic model of the Graph500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57710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2BE8DA-3224-437F-9A37-AA99BD3B3B7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1230790" cy="329184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14</a:t>
            </a:r>
            <a:r>
              <a:rPr lang="es-ES" baseline="30000" dirty="0" smtClean="0"/>
              <a:t>th</a:t>
            </a:r>
            <a:r>
              <a:rPr lang="es-ES" dirty="0" smtClean="0"/>
              <a:t> </a:t>
            </a:r>
            <a:r>
              <a:rPr lang="es-ES" dirty="0" err="1" smtClean="0"/>
              <a:t>Dec</a:t>
            </a:r>
            <a:r>
              <a:rPr lang="es-ES" dirty="0" smtClean="0"/>
              <a:t>. 2016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885" y="18288"/>
            <a:ext cx="5779915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Fuentes </a:t>
            </a:r>
            <a:r>
              <a:rPr lang="en-US" i="1" dirty="0" smtClean="0"/>
              <a:t>et al. </a:t>
            </a:r>
            <a:r>
              <a:rPr lang="en-US" dirty="0" smtClean="0"/>
              <a:t>- Synthetic traffic model of the Graph500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19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4D42F-7FC0-4E7A-8BC0-59E3B9229DBF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1230790" cy="329184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14</a:t>
            </a:r>
            <a:r>
              <a:rPr lang="es-ES" baseline="30000" dirty="0" smtClean="0"/>
              <a:t>th</a:t>
            </a:r>
            <a:r>
              <a:rPr lang="es-ES" dirty="0" smtClean="0"/>
              <a:t> </a:t>
            </a:r>
            <a:r>
              <a:rPr lang="es-ES" dirty="0" err="1" smtClean="0"/>
              <a:t>Dec</a:t>
            </a:r>
            <a:r>
              <a:rPr lang="es-ES" dirty="0" smtClean="0"/>
              <a:t>. 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885" y="18288"/>
            <a:ext cx="5779915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Fuentes </a:t>
            </a:r>
            <a:r>
              <a:rPr lang="en-US" i="1" dirty="0" smtClean="0"/>
              <a:t>et al. </a:t>
            </a:r>
            <a:r>
              <a:rPr lang="en-US" dirty="0" smtClean="0"/>
              <a:t>- Synthetic traffic model of the Graph500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4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31747B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BA43E-606F-4DAA-A8A4-074E681F832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1230790" cy="329184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14</a:t>
            </a:r>
            <a:r>
              <a:rPr lang="es-ES" baseline="30000" dirty="0" smtClean="0"/>
              <a:t>th</a:t>
            </a:r>
            <a:r>
              <a:rPr lang="es-ES" dirty="0" smtClean="0"/>
              <a:t> </a:t>
            </a:r>
            <a:r>
              <a:rPr lang="es-ES" dirty="0" err="1" smtClean="0"/>
              <a:t>Dec</a:t>
            </a:r>
            <a:r>
              <a:rPr lang="es-ES" dirty="0" smtClean="0"/>
              <a:t>. 2016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885" y="18288"/>
            <a:ext cx="5779915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Fuentes </a:t>
            </a:r>
            <a:r>
              <a:rPr lang="en-US" i="1" dirty="0" smtClean="0"/>
              <a:t>et al. </a:t>
            </a:r>
            <a:r>
              <a:rPr lang="en-US" dirty="0" smtClean="0"/>
              <a:t>- Synthetic traffic model of the Graph500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16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DBA43E-606F-4DAA-A8A4-074E681F832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1230790" cy="329184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14</a:t>
            </a:r>
            <a:r>
              <a:rPr lang="es-ES" baseline="30000" dirty="0" smtClean="0"/>
              <a:t>th</a:t>
            </a:r>
            <a:r>
              <a:rPr lang="es-ES" dirty="0" smtClean="0"/>
              <a:t> </a:t>
            </a:r>
            <a:r>
              <a:rPr lang="es-ES" dirty="0" err="1" smtClean="0"/>
              <a:t>Dec</a:t>
            </a:r>
            <a:r>
              <a:rPr lang="es-ES" dirty="0" smtClean="0"/>
              <a:t>. 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3885" y="18288"/>
            <a:ext cx="5779915" cy="3291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Fuentes </a:t>
            </a:r>
            <a:r>
              <a:rPr lang="en-US" i="1" dirty="0" smtClean="0"/>
              <a:t>et al. </a:t>
            </a:r>
            <a:r>
              <a:rPr lang="en-US" dirty="0" smtClean="0"/>
              <a:t>- Synthetic traffic model of the Graph500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979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15" y="533400"/>
            <a:ext cx="895057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123079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14</a:t>
            </a:r>
            <a:r>
              <a:rPr lang="es-ES" baseline="30000" dirty="0" smtClean="0"/>
              <a:t>th</a:t>
            </a:r>
            <a:r>
              <a:rPr lang="es-ES" dirty="0" smtClean="0"/>
              <a:t> </a:t>
            </a:r>
            <a:r>
              <a:rPr lang="es-ES" dirty="0" err="1" smtClean="0"/>
              <a:t>Dec</a:t>
            </a:r>
            <a:r>
              <a:rPr lang="es-ES" dirty="0" smtClean="0"/>
              <a:t>.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3885" y="18288"/>
            <a:ext cx="5779915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Fuentes </a:t>
            </a:r>
            <a:r>
              <a:rPr lang="en-US" i="1" dirty="0" smtClean="0"/>
              <a:t>et al. </a:t>
            </a:r>
            <a:r>
              <a:rPr lang="en-US" dirty="0" smtClean="0"/>
              <a:t>- Synthetic traffic model of the Graph500 communications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DBA43E-606F-4DAA-A8A4-074E681F8323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8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600" kern="1200" spc="-100" baseline="0">
          <a:solidFill>
            <a:srgbClr val="31747B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uentesp.github.io/fogsi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24555A"/>
                </a:solidFill>
              </a:rPr>
              <a:t>Synthetic Traffic Model of the Graph500 Communications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3059058"/>
            <a:ext cx="7848600" cy="82531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dirty="0"/>
              <a:t>P. Fuentes, E. Vallejo, J.L. Bosque, </a:t>
            </a:r>
            <a:r>
              <a:rPr lang="es-ES" dirty="0" smtClean="0"/>
              <a:t>R</a:t>
            </a:r>
            <a:r>
              <a:rPr lang="es-ES" dirty="0"/>
              <a:t>. Beivide, </a:t>
            </a:r>
            <a:endParaRPr lang="es-ES" dirty="0" smtClean="0"/>
          </a:p>
          <a:p>
            <a:pPr>
              <a:spcBef>
                <a:spcPts val="0"/>
              </a:spcBef>
            </a:pPr>
            <a:r>
              <a:rPr lang="es-ES" dirty="0" smtClean="0"/>
              <a:t>A</a:t>
            </a:r>
            <a:r>
              <a:rPr lang="es-ES" dirty="0"/>
              <a:t>. </a:t>
            </a:r>
            <a:r>
              <a:rPr lang="es-ES" dirty="0" err="1"/>
              <a:t>Anghel</a:t>
            </a:r>
            <a:r>
              <a:rPr lang="es-ES" dirty="0"/>
              <a:t>, G. Rodríguez, M. Gusat and </a:t>
            </a:r>
            <a:r>
              <a:rPr lang="es-ES" dirty="0" smtClean="0"/>
              <a:t>C</a:t>
            </a:r>
            <a:r>
              <a:rPr lang="es-ES" dirty="0"/>
              <a:t>. </a:t>
            </a:r>
            <a:r>
              <a:rPr lang="es-ES" dirty="0" err="1"/>
              <a:t>Minkenberg</a:t>
            </a:r>
            <a:endParaRPr lang="es-E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806734" y="5933535"/>
            <a:ext cx="7530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International Conference on Algorithms and Architectures for Parallel Processing (ICA3PP’16</a:t>
            </a:r>
            <a:r>
              <a:rPr lang="en-US" dirty="0" smtClean="0"/>
              <a:t>)</a:t>
            </a:r>
          </a:p>
          <a:p>
            <a:pPr algn="ctr"/>
            <a:r>
              <a:rPr lang="es-ES" dirty="0" smtClean="0"/>
              <a:t>Granada, 14</a:t>
            </a:r>
            <a:r>
              <a:rPr lang="es-ES" baseline="30000" dirty="0" smtClean="0"/>
              <a:t>th</a:t>
            </a:r>
            <a:r>
              <a:rPr lang="es-ES" dirty="0" smtClean="0"/>
              <a:t> </a:t>
            </a:r>
            <a:r>
              <a:rPr lang="es-ES" dirty="0" err="1" smtClean="0"/>
              <a:t>December</a:t>
            </a:r>
            <a:r>
              <a:rPr lang="es-ES" dirty="0" smtClean="0"/>
              <a:t> 2016</a:t>
            </a:r>
            <a:endParaRPr lang="es-ES" dirty="0"/>
          </a:p>
        </p:txBody>
      </p:sp>
      <p:grpSp>
        <p:nvGrpSpPr>
          <p:cNvPr id="6" name="Grupo 5"/>
          <p:cNvGrpSpPr/>
          <p:nvPr/>
        </p:nvGrpSpPr>
        <p:grpSpPr>
          <a:xfrm>
            <a:off x="3719821" y="4946900"/>
            <a:ext cx="1704358" cy="825312"/>
            <a:chOff x="6089900" y="4507335"/>
            <a:chExt cx="1967016" cy="952500"/>
          </a:xfrm>
        </p:grpSpPr>
        <p:pic>
          <p:nvPicPr>
            <p:cNvPr id="3074" name="Picture 2" descr="http://www.atc.unican.es/images/logoatc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4416" y="4507335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www.atc.unican.es/images/logouc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9900" y="4507335"/>
              <a:ext cx="942975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Subtítulo 2"/>
          <p:cNvSpPr txBox="1">
            <a:spLocks/>
          </p:cNvSpPr>
          <p:nvPr/>
        </p:nvSpPr>
        <p:spPr>
          <a:xfrm>
            <a:off x="594550" y="4263844"/>
            <a:ext cx="7848600" cy="4458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s-ES" sz="1800" i="1" dirty="0" err="1" smtClean="0"/>
              <a:t>University</a:t>
            </a:r>
            <a:r>
              <a:rPr lang="es-ES" sz="1800" i="1" dirty="0" smtClean="0"/>
              <a:t> of Cantabria, IBM </a:t>
            </a:r>
            <a:r>
              <a:rPr lang="es-ES" sz="1800" i="1" dirty="0" err="1" smtClean="0"/>
              <a:t>Zürich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Research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Lab</a:t>
            </a:r>
            <a:r>
              <a:rPr lang="es-ES" sz="1800" i="1" dirty="0" smtClean="0"/>
              <a:t> &amp; </a:t>
            </a:r>
            <a:r>
              <a:rPr lang="es-ES" sz="1800" i="1" dirty="0" err="1" smtClean="0"/>
              <a:t>Rockley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Photonics</a:t>
            </a:r>
            <a:endParaRPr lang="es-ES" sz="1800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6758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model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distribution of the root degree is driven by the graph nature</a:t>
            </a:r>
          </a:p>
          <a:p>
            <a:pPr lvl="1"/>
            <a:r>
              <a:rPr lang="en-US" dirty="0" smtClean="0"/>
              <a:t>Graph generators based on </a:t>
            </a:r>
            <a:r>
              <a:rPr lang="en-US" dirty="0" err="1" smtClean="0"/>
              <a:t>Kronecker</a:t>
            </a:r>
            <a:r>
              <a:rPr lang="en-US" dirty="0" smtClean="0"/>
              <a:t>-matrix product have a characteristic distribution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4965-D8FC-47DF-AB5E-CC76DC9F22B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14</a:t>
            </a:r>
            <a:r>
              <a:rPr lang="es-ES" baseline="30000" smtClean="0"/>
              <a:t>th</a:t>
            </a:r>
            <a:r>
              <a:rPr lang="es-ES" smtClean="0"/>
              <a:t> Dec. 2016</a:t>
            </a:r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Fuentes </a:t>
            </a:r>
            <a:r>
              <a:rPr lang="en-US" i="1" smtClean="0"/>
              <a:t>et al. </a:t>
            </a:r>
            <a:r>
              <a:rPr lang="en-US" smtClean="0"/>
              <a:t>- Synthetic traffic model of the Graph500 communications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3" y="3277210"/>
            <a:ext cx="5330379" cy="2659859"/>
          </a:xfrm>
          <a:prstGeom prst="rect">
            <a:avLst/>
          </a:prstGeom>
        </p:spPr>
      </p:pic>
      <p:pic>
        <p:nvPicPr>
          <p:cNvPr id="2050" name="Picture 2" descr="https://upload.wikimedia.org/wikipedia/commons/thumb/8/8a/Long_tail.svg/1000px-Long_tail.svg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87" y="2522885"/>
            <a:ext cx="1876235" cy="97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9828" b="6971"/>
          <a:stretch/>
        </p:blipFill>
        <p:spPr>
          <a:xfrm>
            <a:off x="6956971" y="3746784"/>
            <a:ext cx="1898902" cy="1240980"/>
          </a:xfrm>
          <a:prstGeom prst="rect">
            <a:avLst/>
          </a:prstGeom>
          <a:noFill/>
        </p:spPr>
      </p:pic>
      <p:sp>
        <p:nvSpPr>
          <p:cNvPr id="10" name="6 Elipse"/>
          <p:cNvSpPr/>
          <p:nvPr/>
        </p:nvSpPr>
        <p:spPr>
          <a:xfrm rot="16200000">
            <a:off x="7008615" y="3057497"/>
            <a:ext cx="1827845" cy="27099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90" y="2244845"/>
            <a:ext cx="3846891" cy="38404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1747B"/>
                </a:solidFill>
              </a:rPr>
              <a:t>Validation of our traffic </a:t>
            </a:r>
            <a:r>
              <a:rPr lang="en-US" dirty="0">
                <a:solidFill>
                  <a:srgbClr val="31747B"/>
                </a:solidFill>
              </a:rPr>
              <a:t>model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approach: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 smtClean="0"/>
              <a:t>Validate the equations </a:t>
            </a:r>
            <a:r>
              <a:rPr lang="en-US" dirty="0"/>
              <a:t>with more runs of the </a:t>
            </a:r>
            <a:r>
              <a:rPr lang="en-US" dirty="0" smtClean="0"/>
              <a:t>Graph500 </a:t>
            </a:r>
            <a:r>
              <a:rPr lang="en-US" dirty="0"/>
              <a:t>benchmark. 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4965-D8FC-47DF-AB5E-CC76DC9F22B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14</a:t>
            </a:r>
            <a:r>
              <a:rPr lang="es-ES" baseline="30000" smtClean="0"/>
              <a:t>th</a:t>
            </a:r>
            <a:r>
              <a:rPr lang="es-ES" smtClean="0"/>
              <a:t> Dec. 2016</a:t>
            </a:r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Fuentes </a:t>
            </a:r>
            <a:r>
              <a:rPr lang="en-US" i="1" smtClean="0"/>
              <a:t>et al. </a:t>
            </a:r>
            <a:r>
              <a:rPr lang="en-US" smtClean="0"/>
              <a:t>- Synthetic traffic model of the Graph500 communications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81" y="2594155"/>
            <a:ext cx="52753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09" y="2244845"/>
            <a:ext cx="3846891" cy="384048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1747B"/>
                </a:solidFill>
              </a:rPr>
              <a:t>Validation of our traffic </a:t>
            </a:r>
            <a:r>
              <a:rPr lang="en-US" dirty="0">
                <a:solidFill>
                  <a:srgbClr val="31747B"/>
                </a:solidFill>
              </a:rPr>
              <a:t>model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approach: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dirty="0" smtClean="0"/>
              <a:t>Validate the equations </a:t>
            </a:r>
            <a:r>
              <a:rPr lang="en-US" dirty="0"/>
              <a:t>with more runs of the </a:t>
            </a:r>
            <a:r>
              <a:rPr lang="en-US" dirty="0" smtClean="0"/>
              <a:t>Graph500 </a:t>
            </a:r>
            <a:r>
              <a:rPr lang="en-US" dirty="0"/>
              <a:t>benchmark. 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4965-D8FC-47DF-AB5E-CC76DC9F22B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14</a:t>
            </a:r>
            <a:r>
              <a:rPr lang="es-ES" baseline="30000" smtClean="0"/>
              <a:t>th</a:t>
            </a:r>
            <a:r>
              <a:rPr lang="es-ES" smtClean="0"/>
              <a:t> Dec. 2016</a:t>
            </a:r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Fuentes </a:t>
            </a:r>
            <a:r>
              <a:rPr lang="en-US" i="1" smtClean="0"/>
              <a:t>et al. </a:t>
            </a:r>
            <a:r>
              <a:rPr lang="en-US" smtClean="0"/>
              <a:t>- Synthetic traffic model of the Graph500 communications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81" y="2594155"/>
            <a:ext cx="52753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implementation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implement our traffic model in the </a:t>
            </a:r>
            <a:r>
              <a:rPr lang="en-US" dirty="0" err="1" smtClean="0"/>
              <a:t>FOGSim</a:t>
            </a:r>
            <a:r>
              <a:rPr lang="en-US" dirty="0" smtClean="0"/>
              <a:t>* </a:t>
            </a:r>
            <a:r>
              <a:rPr lang="en-US" dirty="0"/>
              <a:t>network simulator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Message </a:t>
            </a:r>
            <a:r>
              <a:rPr lang="en-US" dirty="0"/>
              <a:t>injection rate is determined by the node computation capabilities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4965-D8FC-47DF-AB5E-CC76DC9F22B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14</a:t>
            </a:r>
            <a:r>
              <a:rPr lang="es-ES" baseline="30000" smtClean="0"/>
              <a:t>th</a:t>
            </a:r>
            <a:r>
              <a:rPr lang="es-ES" smtClean="0"/>
              <a:t> Dec. 2016</a:t>
            </a:r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Fuentes </a:t>
            </a:r>
            <a:r>
              <a:rPr lang="en-US" i="1" smtClean="0"/>
              <a:t>et al. </a:t>
            </a:r>
            <a:r>
              <a:rPr lang="en-US" smtClean="0"/>
              <a:t>- Synthetic traffic model of the Graph500 communications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93" y="2029295"/>
            <a:ext cx="6973815" cy="2023225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269062"/>
              </p:ext>
            </p:extLst>
          </p:nvPr>
        </p:nvGraphicFramePr>
        <p:xfrm>
          <a:off x="918845" y="4871005"/>
          <a:ext cx="7306310" cy="1436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66230"/>
                <a:gridCol w="640080"/>
              </a:tblGrid>
              <a:tr h="2039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Node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t</a:t>
                      </a:r>
                      <a:r>
                        <a:rPr lang="en-US" sz="1200" baseline="-25000" dirty="0" err="1" smtClean="0"/>
                        <a:t>q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01041"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Altamira </a:t>
                      </a:r>
                      <a:r>
                        <a:rPr lang="pt-BR" sz="1100" dirty="0" err="1" smtClean="0"/>
                        <a:t>supercomputer</a:t>
                      </a:r>
                      <a:r>
                        <a:rPr lang="pt-BR" sz="1100" dirty="0" smtClean="0"/>
                        <a:t> - IBM </a:t>
                      </a:r>
                      <a:r>
                        <a:rPr lang="pt-BR" sz="1100" dirty="0" err="1" smtClean="0"/>
                        <a:t>iDataplex</a:t>
                      </a:r>
                      <a:r>
                        <a:rPr lang="pt-BR" sz="1100" dirty="0" smtClean="0"/>
                        <a:t> dx360m4, Intel Xeon E5-2670 @2.6GHz, 64GB RAM @1.6GHz</a:t>
                      </a:r>
                      <a:endParaRPr lang="pt-BR" sz="11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1.5ns</a:t>
                      </a:r>
                      <a:endParaRPr lang="pt-BR" sz="1100" dirty="0" smtClean="0">
                        <a:latin typeface="+mn-lt"/>
                      </a:endParaRPr>
                    </a:p>
                  </a:txBody>
                  <a:tcPr/>
                </a:tc>
              </a:tr>
              <a:tr h="301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Intel Core i5-5200U @2.2GHz, 8 GB RAM @1.6GHz 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2.25ns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  <a:tr h="301041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Intel Xeon E5-2620 @2GHz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2.4ns</a:t>
                      </a:r>
                      <a:endParaRPr lang="en-US" sz="1100" dirty="0" smtClean="0">
                        <a:latin typeface="+mn-lt"/>
                      </a:endParaRPr>
                    </a:p>
                  </a:txBody>
                  <a:tcPr/>
                </a:tc>
              </a:tr>
              <a:tr h="258875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Mont-Blanc prototype [22] - Samsung </a:t>
                      </a:r>
                      <a:r>
                        <a:rPr lang="en-US" sz="1100" dirty="0" err="1" smtClean="0"/>
                        <a:t>Exynos</a:t>
                      </a:r>
                      <a:r>
                        <a:rPr lang="en-US" sz="1100" dirty="0" smtClean="0"/>
                        <a:t> 5, ARM Cortex A15 @ 1.7GHz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15ns</a:t>
                      </a:r>
                      <a:endParaRPr lang="en-US" sz="11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806734" y="6384708"/>
            <a:ext cx="75305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* </a:t>
            </a:r>
            <a:r>
              <a:rPr lang="es-ES" dirty="0" err="1" smtClean="0"/>
              <a:t>Available</a:t>
            </a:r>
            <a:r>
              <a:rPr lang="es-ES" dirty="0" smtClean="0"/>
              <a:t> </a:t>
            </a:r>
            <a:r>
              <a:rPr lang="es-ES" dirty="0"/>
              <a:t>at </a:t>
            </a:r>
            <a:r>
              <a:rPr lang="es-ES" dirty="0">
                <a:hlinkClick r:id="rId4"/>
              </a:rPr>
              <a:t>http://fuentesp.github.io/fogsim</a:t>
            </a:r>
            <a:r>
              <a:rPr lang="es-ES" dirty="0" smtClean="0">
                <a:hlinkClick r:id="rId4"/>
              </a:rPr>
              <a:t>/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97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Graph500 application performance (execution time) for different network performance and configurations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4965-D8FC-47DF-AB5E-CC76DC9F22B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14</a:t>
            </a:r>
            <a:r>
              <a:rPr lang="es-ES" baseline="30000" smtClean="0"/>
              <a:t>th</a:t>
            </a:r>
            <a:r>
              <a:rPr lang="es-ES" smtClean="0"/>
              <a:t> Dec. 2016</a:t>
            </a:r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Fuentes </a:t>
            </a:r>
            <a:r>
              <a:rPr lang="en-US" i="1" smtClean="0"/>
              <a:t>et al. </a:t>
            </a:r>
            <a:r>
              <a:rPr lang="en-US" smtClean="0"/>
              <a:t>- Synthetic traffic model of the Graph500 communications</a:t>
            </a:r>
            <a:endParaRPr lang="en-US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1747B"/>
                </a:solidFill>
              </a:rPr>
              <a:t>Simulation results</a:t>
            </a:r>
            <a:endParaRPr lang="en-US" dirty="0">
              <a:solidFill>
                <a:srgbClr val="31747B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581345"/>
            <a:ext cx="3733800" cy="3200400"/>
          </a:xfrm>
          <a:prstGeom prst="rect">
            <a:avLst/>
          </a:prstGeom>
        </p:spPr>
      </p:pic>
      <p:sp>
        <p:nvSpPr>
          <p:cNvPr id="10" name="12 Elipse"/>
          <p:cNvSpPr/>
          <p:nvPr/>
        </p:nvSpPr>
        <p:spPr>
          <a:xfrm rot="567193">
            <a:off x="5443558" y="2743644"/>
            <a:ext cx="879392" cy="2408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2 Elipse"/>
          <p:cNvSpPr/>
          <p:nvPr/>
        </p:nvSpPr>
        <p:spPr>
          <a:xfrm>
            <a:off x="3327205" y="2884925"/>
            <a:ext cx="1728676" cy="2580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3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usage under </a:t>
            </a:r>
            <a:r>
              <a:rPr lang="en-US" dirty="0" smtClean="0"/>
              <a:t>Graph500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4965-D8FC-47DF-AB5E-CC76DC9F22B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14</a:t>
            </a:r>
            <a:r>
              <a:rPr lang="es-ES" baseline="30000" smtClean="0"/>
              <a:t>th</a:t>
            </a:r>
            <a:r>
              <a:rPr lang="es-ES" smtClean="0"/>
              <a:t> Dec. 2016</a:t>
            </a:r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Fuentes </a:t>
            </a:r>
            <a:r>
              <a:rPr lang="en-US" i="1" smtClean="0"/>
              <a:t>et al. </a:t>
            </a:r>
            <a:r>
              <a:rPr lang="en-US" smtClean="0"/>
              <a:t>- Synthetic traffic model of the Graph500 communications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2518260"/>
            <a:ext cx="3733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3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evaluations of </a:t>
            </a:r>
            <a:r>
              <a:rPr lang="en-US" dirty="0" err="1" smtClean="0"/>
              <a:t>BigData</a:t>
            </a:r>
            <a:r>
              <a:rPr lang="en-US" dirty="0" smtClean="0"/>
              <a:t> workloads consist of full-system simulations or are trace-based.</a:t>
            </a:r>
          </a:p>
          <a:p>
            <a:pPr lvl="1"/>
            <a:r>
              <a:rPr lang="en-US" dirty="0" smtClean="0"/>
              <a:t>Unfeasible for large networks simulations</a:t>
            </a:r>
          </a:p>
          <a:p>
            <a:r>
              <a:rPr lang="en-US" dirty="0" smtClean="0"/>
              <a:t>We develop (and implement!) a synthetic traffic model of the Graph500 communications</a:t>
            </a:r>
          </a:p>
          <a:p>
            <a:pPr lvl="1"/>
            <a:r>
              <a:rPr lang="en-US" dirty="0" smtClean="0"/>
              <a:t>We model point-to-point messages through a Gaussian distribution</a:t>
            </a:r>
          </a:p>
          <a:p>
            <a:pPr lvl="1"/>
            <a:r>
              <a:rPr lang="en-US" dirty="0" smtClean="0"/>
              <a:t>Mean and standard deviation are function of graph size and root degree</a:t>
            </a:r>
          </a:p>
          <a:p>
            <a:pPr lvl="1"/>
            <a:r>
              <a:rPr lang="en-US" dirty="0" smtClean="0"/>
              <a:t>Root degree is calculated through a log-normal distribution</a:t>
            </a:r>
          </a:p>
          <a:p>
            <a:r>
              <a:rPr lang="en-US" dirty="0" smtClean="0"/>
              <a:t>We validate our model against a characterization of benchmark executions with a different set of parameters</a:t>
            </a:r>
          </a:p>
          <a:p>
            <a:r>
              <a:rPr lang="en-US" dirty="0" smtClean="0"/>
              <a:t>Simulation results with the traffic model prove a significant impact of the network on the execution time.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4965-D8FC-47DF-AB5E-CC76DC9F22B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14</a:t>
            </a:r>
            <a:r>
              <a:rPr lang="es-ES" baseline="30000" smtClean="0"/>
              <a:t>th</a:t>
            </a:r>
            <a:r>
              <a:rPr lang="es-ES" smtClean="0"/>
              <a:t> Dec. 2016</a:t>
            </a:r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Fuentes </a:t>
            </a:r>
            <a:r>
              <a:rPr lang="en-US" i="1" smtClean="0"/>
              <a:t>et al. </a:t>
            </a:r>
            <a:r>
              <a:rPr lang="en-US" smtClean="0"/>
              <a:t>- Synthetic traffic model of the Graph500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8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4965-D8FC-47DF-AB5E-CC76DC9F22B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14</a:t>
            </a:r>
            <a:r>
              <a:rPr lang="es-ES" baseline="30000" smtClean="0"/>
              <a:t>th</a:t>
            </a:r>
            <a:r>
              <a:rPr lang="es-ES" smtClean="0"/>
              <a:t> Dec. 2016</a:t>
            </a:r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Fuentes </a:t>
            </a:r>
            <a:r>
              <a:rPr lang="en-US" i="1" smtClean="0"/>
              <a:t>et al. </a:t>
            </a:r>
            <a:r>
              <a:rPr lang="en-US" smtClean="0"/>
              <a:t>- Synthetic traffic model of the Graph500 communications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dirty="0">
                <a:solidFill>
                  <a:srgbClr val="31747B"/>
                </a:solidFill>
              </a:rPr>
              <a:t>Graph500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s-ES" dirty="0"/>
              <a:t>A data-intensive benchmark for graph operations</a:t>
            </a:r>
          </a:p>
          <a:p>
            <a:pPr lvl="1"/>
            <a:r>
              <a:rPr lang="en-US" altLang="es-ES" dirty="0"/>
              <a:t>Used to rank computers on data-intensive operations.</a:t>
            </a:r>
          </a:p>
          <a:p>
            <a:pPr lvl="1"/>
            <a:r>
              <a:rPr lang="en-US" altLang="es-ES" dirty="0"/>
              <a:t>It stresses the system network (much more than HPL!).</a:t>
            </a:r>
          </a:p>
          <a:p>
            <a:r>
              <a:rPr lang="en-US" altLang="es-ES" dirty="0"/>
              <a:t>It performs Bread-First Searches (BFS) on a </a:t>
            </a:r>
            <a:r>
              <a:rPr lang="en-US" altLang="es-ES" dirty="0" smtClean="0"/>
              <a:t>large undirected </a:t>
            </a:r>
            <a:r>
              <a:rPr lang="en-US" altLang="es-ES" dirty="0"/>
              <a:t>graph</a:t>
            </a:r>
          </a:p>
          <a:p>
            <a:pPr lvl="1"/>
            <a:r>
              <a:rPr lang="en-US" altLang="es-ES" dirty="0"/>
              <a:t>Graph nodes are distributed between computing nodes</a:t>
            </a:r>
          </a:p>
          <a:p>
            <a:pPr lvl="1"/>
            <a:r>
              <a:rPr lang="en-US" altLang="es-ES" dirty="0"/>
              <a:t>Exploration is performed per phases (tree levels</a:t>
            </a:r>
            <a:r>
              <a:rPr lang="en-US" altLang="es-ES" dirty="0" smtClean="0"/>
              <a:t>)</a:t>
            </a:r>
          </a:p>
          <a:p>
            <a:pPr lvl="1"/>
            <a:r>
              <a:rPr lang="en-US" altLang="es-ES" dirty="0"/>
              <a:t>Notification messages for newly reached vertices in each phase</a:t>
            </a:r>
          </a:p>
          <a:p>
            <a:pPr lvl="1"/>
            <a:endParaRPr lang="en-US" altLang="es-ES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4965-D8FC-47DF-AB5E-CC76DC9F22B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14</a:t>
            </a:r>
            <a:r>
              <a:rPr lang="es-ES" baseline="30000" smtClean="0"/>
              <a:t>th</a:t>
            </a:r>
            <a:r>
              <a:rPr lang="es-ES" smtClean="0"/>
              <a:t> Dec. 2016</a:t>
            </a:r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Fuentes </a:t>
            </a:r>
            <a:r>
              <a:rPr lang="en-US" i="1" smtClean="0"/>
              <a:t>et al. </a:t>
            </a:r>
            <a:r>
              <a:rPr lang="en-US" smtClean="0"/>
              <a:t>- Synthetic traffic model of the Graph500 communications</a:t>
            </a:r>
            <a:endParaRPr lang="en-US" dirty="0"/>
          </a:p>
        </p:txBody>
      </p:sp>
      <p:pic>
        <p:nvPicPr>
          <p:cNvPr id="7" name="Picture 6" descr="http://www.graph500.org/sites/all/themes/graph500/images/grap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45" y="3949285"/>
            <a:ext cx="334596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qph.ec.quoracdn.net/main-qimg-e195f35e169309fc06a13d7e6b6adbf9?convert_to_webp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55" y="4385576"/>
            <a:ext cx="3346704" cy="187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1747B"/>
                </a:solidFill>
              </a:rPr>
              <a:t>Simulation of Graph500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simulations are based on:</a:t>
            </a:r>
          </a:p>
          <a:p>
            <a:pPr lvl="1"/>
            <a:r>
              <a:rPr lang="en-US" b="1" dirty="0" smtClean="0"/>
              <a:t>Full-system</a:t>
            </a:r>
            <a:r>
              <a:rPr lang="en-US" dirty="0" smtClean="0"/>
              <a:t>: </a:t>
            </a:r>
            <a:r>
              <a:rPr lang="en-US" dirty="0"/>
              <a:t>unaffordable</a:t>
            </a:r>
            <a:endParaRPr lang="en-US" dirty="0" smtClean="0"/>
          </a:p>
          <a:p>
            <a:pPr lvl="2"/>
            <a:r>
              <a:rPr lang="en-US" b="1" dirty="0" smtClean="0"/>
              <a:t>Skeletons</a:t>
            </a:r>
            <a:r>
              <a:rPr lang="en-US" dirty="0" smtClean="0"/>
              <a:t>: the </a:t>
            </a:r>
            <a:r>
              <a:rPr lang="en-US" dirty="0"/>
              <a:t>amount of computation per element is irrelevant (no savings)</a:t>
            </a:r>
            <a:endParaRPr lang="en-US" b="1" dirty="0" smtClean="0"/>
          </a:p>
          <a:p>
            <a:pPr lvl="1"/>
            <a:r>
              <a:rPr lang="en-US" b="1" dirty="0" smtClean="0"/>
              <a:t>Traces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Large amount of traffic (huge traces!)</a:t>
            </a:r>
          </a:p>
          <a:p>
            <a:pPr lvl="2"/>
            <a:r>
              <a:rPr lang="en-US" dirty="0" smtClean="0"/>
              <a:t>Most of the communications are asynchronous (replaying a trace under different conditions imposes unrealistic dependencies between messages).</a:t>
            </a:r>
            <a:endParaRPr lang="en-US" b="1" dirty="0" smtClean="0"/>
          </a:p>
          <a:p>
            <a:pPr lvl="1"/>
            <a:r>
              <a:rPr lang="en-US" b="1" dirty="0" smtClean="0"/>
              <a:t>Synthetic traffic</a:t>
            </a:r>
          </a:p>
          <a:p>
            <a:pPr lvl="1"/>
            <a:endParaRPr lang="en-US" b="1" dirty="0"/>
          </a:p>
          <a:p>
            <a:r>
              <a:rPr lang="en-US" b="1" dirty="0"/>
              <a:t>Our approach:</a:t>
            </a:r>
          </a:p>
          <a:p>
            <a:pPr lvl="1"/>
            <a:r>
              <a:rPr lang="en-US" dirty="0"/>
              <a:t>Deploy a </a:t>
            </a:r>
            <a:r>
              <a:rPr lang="en-US" b="1" dirty="0"/>
              <a:t>synthetic traffic model</a:t>
            </a:r>
            <a:r>
              <a:rPr lang="en-US" dirty="0"/>
              <a:t> for traffic of Graph500.</a:t>
            </a:r>
          </a:p>
          <a:p>
            <a:pPr lvl="1"/>
            <a:r>
              <a:rPr lang="en-US" dirty="0"/>
              <a:t>Generate a number of messages per phase (tree level) following the temporal and spatial distribution in the original benchmark.</a:t>
            </a:r>
          </a:p>
          <a:p>
            <a:pPr lvl="1"/>
            <a:r>
              <a:rPr lang="en-US" dirty="0"/>
              <a:t>Feed a network simulator with traffic from the model.</a:t>
            </a:r>
            <a:endParaRPr lang="en-U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4965-D8FC-47DF-AB5E-CC76DC9F22B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14</a:t>
            </a:r>
            <a:r>
              <a:rPr lang="es-ES" baseline="30000" smtClean="0"/>
              <a:t>th</a:t>
            </a:r>
            <a:r>
              <a:rPr lang="es-ES" smtClean="0"/>
              <a:t> Dec. 2016</a:t>
            </a:r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Fuentes </a:t>
            </a:r>
            <a:r>
              <a:rPr lang="en-US" i="1" smtClean="0"/>
              <a:t>et al. </a:t>
            </a:r>
            <a:r>
              <a:rPr lang="en-US" smtClean="0"/>
              <a:t>- Synthetic traffic model of the Graph500 communications</a:t>
            </a:r>
            <a:endParaRPr lang="en-US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1004935" y="2290575"/>
            <a:ext cx="12801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308515" y="2594155"/>
            <a:ext cx="9107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>
            <a:off x="1004935" y="2897735"/>
            <a:ext cx="731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6 Elipse"/>
          <p:cNvSpPr/>
          <p:nvPr/>
        </p:nvSpPr>
        <p:spPr>
          <a:xfrm rot="16200000">
            <a:off x="1565579" y="2895265"/>
            <a:ext cx="548403" cy="2125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3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dirty="0"/>
              <a:t>Analysis of the benchmark communications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s-ES" dirty="0"/>
              <a:t>It performs Bread-First Searches (BFS) on a large graph</a:t>
            </a:r>
          </a:p>
          <a:p>
            <a:pPr lvl="1"/>
            <a:r>
              <a:rPr lang="en-US" altLang="es-ES" dirty="0" smtClean="0"/>
              <a:t>Communications are composed of batches of messages</a:t>
            </a:r>
          </a:p>
          <a:p>
            <a:pPr lvl="1"/>
            <a:r>
              <a:rPr lang="en-US" altLang="es-ES" dirty="0" smtClean="0"/>
              <a:t>Number of newly visited vertices is broadcasted through an All-reduce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4965-D8FC-47DF-AB5E-CC76DC9F22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14</a:t>
            </a:r>
            <a:r>
              <a:rPr lang="es-ES" baseline="30000" smtClean="0"/>
              <a:t>th</a:t>
            </a:r>
            <a:r>
              <a:rPr lang="es-ES" smtClean="0"/>
              <a:t> Dec. 2016</a:t>
            </a:r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Fuentes </a:t>
            </a:r>
            <a:r>
              <a:rPr lang="en-US" i="1" smtClean="0"/>
              <a:t>et al. </a:t>
            </a:r>
            <a:r>
              <a:rPr lang="en-US" smtClean="0"/>
              <a:t>- Synthetic traffic model of the Graph500 communications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85" y="3201315"/>
            <a:ext cx="4882630" cy="303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3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ES" dirty="0" smtClean="0"/>
              <a:t>Analysis of the benchmark communications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 of phase notifications and all-reduce are independent of graph size</a:t>
            </a:r>
          </a:p>
          <a:p>
            <a:r>
              <a:rPr lang="en-US" dirty="0" smtClean="0"/>
              <a:t>Messages depend on number of explored vertices per process and tree level</a:t>
            </a:r>
          </a:p>
          <a:p>
            <a:pPr lvl="1"/>
            <a:r>
              <a:rPr lang="en-US" b="1" dirty="0" smtClean="0"/>
              <a:t>Uniform spatial distribution</a:t>
            </a:r>
          </a:p>
          <a:p>
            <a:pPr lvl="1"/>
            <a:r>
              <a:rPr lang="en-US" dirty="0" smtClean="0"/>
              <a:t>(Almost) </a:t>
            </a:r>
            <a:r>
              <a:rPr lang="en-US" b="1" dirty="0" smtClean="0"/>
              <a:t>Uniform temporal distribution</a:t>
            </a:r>
            <a:r>
              <a:rPr lang="en-US" dirty="0" smtClean="0"/>
              <a:t> (within levels)</a:t>
            </a:r>
          </a:p>
          <a:p>
            <a:pPr lvl="1"/>
            <a:r>
              <a:rPr lang="en-US" dirty="0" smtClean="0"/>
              <a:t>High variability between levels.</a:t>
            </a:r>
          </a:p>
          <a:p>
            <a:r>
              <a:rPr lang="en-US" dirty="0" smtClean="0"/>
              <a:t>We need to predict the number of requests per tree level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4965-D8FC-47DF-AB5E-CC76DC9F22B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14</a:t>
            </a:r>
            <a:r>
              <a:rPr lang="es-ES" baseline="30000" smtClean="0"/>
              <a:t>th</a:t>
            </a:r>
            <a:r>
              <a:rPr lang="es-ES" smtClean="0"/>
              <a:t> Dec. 2016</a:t>
            </a:r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Fuentes </a:t>
            </a:r>
            <a:r>
              <a:rPr lang="en-US" i="1" smtClean="0"/>
              <a:t>et al. </a:t>
            </a:r>
            <a:r>
              <a:rPr lang="en-US" smtClean="0"/>
              <a:t>- Synthetic traffic model of the Graph500 communications</a:t>
            </a:r>
            <a:endParaRPr lang="en-US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28" y="4463866"/>
            <a:ext cx="5388545" cy="192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1747B"/>
                </a:solidFill>
              </a:rPr>
              <a:t>Traffic model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</a:t>
            </a:r>
            <a:r>
              <a:rPr lang="en-US" dirty="0"/>
              <a:t>of requests generated per node for the third level of the tree traversal: multi-modal distribution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4965-D8FC-47DF-AB5E-CC76DC9F22B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14</a:t>
            </a:r>
            <a:r>
              <a:rPr lang="es-ES" baseline="30000" smtClean="0"/>
              <a:t>th</a:t>
            </a:r>
            <a:r>
              <a:rPr lang="es-ES" smtClean="0"/>
              <a:t> Dec. 2016</a:t>
            </a:r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Fuentes </a:t>
            </a:r>
            <a:r>
              <a:rPr lang="en-US" i="1" smtClean="0"/>
              <a:t>et al. </a:t>
            </a:r>
            <a:r>
              <a:rPr lang="en-US" smtClean="0"/>
              <a:t>- Synthetic traffic model of the Graph500 communications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620" y="2673246"/>
            <a:ext cx="6493180" cy="326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6 Elipse"/>
          <p:cNvSpPr/>
          <p:nvPr/>
        </p:nvSpPr>
        <p:spPr>
          <a:xfrm>
            <a:off x="3129995" y="2673246"/>
            <a:ext cx="607160" cy="2352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9 Elipse"/>
          <p:cNvSpPr/>
          <p:nvPr/>
        </p:nvSpPr>
        <p:spPr>
          <a:xfrm>
            <a:off x="4344315" y="2673246"/>
            <a:ext cx="607160" cy="2352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10 Elipse"/>
          <p:cNvSpPr/>
          <p:nvPr/>
        </p:nvSpPr>
        <p:spPr>
          <a:xfrm>
            <a:off x="6014005" y="2673246"/>
            <a:ext cx="607160" cy="23527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0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1747B"/>
                </a:solidFill>
              </a:rPr>
              <a:t>Traffic model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observation: root connectivity determines the amount of traffic per level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4965-D8FC-47DF-AB5E-CC76DC9F22B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14</a:t>
            </a:r>
            <a:r>
              <a:rPr lang="es-ES" baseline="30000" smtClean="0"/>
              <a:t>th</a:t>
            </a:r>
            <a:r>
              <a:rPr lang="es-ES" smtClean="0"/>
              <a:t> Dec. 2016</a:t>
            </a:r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Fuentes </a:t>
            </a:r>
            <a:r>
              <a:rPr lang="en-US" i="1" smtClean="0"/>
              <a:t>et al. </a:t>
            </a:r>
            <a:r>
              <a:rPr lang="en-US" smtClean="0"/>
              <a:t>- Synthetic traffic model of the Graph500 communications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22" y="1722544"/>
            <a:ext cx="3425494" cy="161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22" y="3358673"/>
            <a:ext cx="3425493" cy="1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60" y="2296143"/>
            <a:ext cx="3960665" cy="416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930" y="4999936"/>
            <a:ext cx="3544820" cy="169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7 Forma libre"/>
          <p:cNvSpPr/>
          <p:nvPr/>
        </p:nvSpPr>
        <p:spPr>
          <a:xfrm>
            <a:off x="1136073" y="2525265"/>
            <a:ext cx="3532909" cy="2396837"/>
          </a:xfrm>
          <a:custGeom>
            <a:avLst/>
            <a:gdLst>
              <a:gd name="connsiteX0" fmla="*/ 0 w 3532909"/>
              <a:gd name="connsiteY0" fmla="*/ 2396837 h 2396837"/>
              <a:gd name="connsiteX1" fmla="*/ 651163 w 3532909"/>
              <a:gd name="connsiteY1" fmla="*/ 429491 h 2396837"/>
              <a:gd name="connsiteX2" fmla="*/ 3532909 w 3532909"/>
              <a:gd name="connsiteY2" fmla="*/ 0 h 239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2909" h="2396837">
                <a:moveTo>
                  <a:pt x="0" y="2396837"/>
                </a:moveTo>
                <a:cubicBezTo>
                  <a:pt x="31172" y="1612900"/>
                  <a:pt x="62345" y="828964"/>
                  <a:pt x="651163" y="429491"/>
                </a:cubicBezTo>
                <a:cubicBezTo>
                  <a:pt x="1239981" y="30018"/>
                  <a:pt x="2386445" y="15009"/>
                  <a:pt x="3532909" y="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2 Elipse"/>
          <p:cNvSpPr/>
          <p:nvPr/>
        </p:nvSpPr>
        <p:spPr>
          <a:xfrm>
            <a:off x="5786320" y="1683415"/>
            <a:ext cx="531265" cy="1639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9 Conector recto de flecha"/>
          <p:cNvCxnSpPr>
            <a:endCxn id="8" idx="1"/>
          </p:cNvCxnSpPr>
          <p:nvPr/>
        </p:nvCxnSpPr>
        <p:spPr>
          <a:xfrm>
            <a:off x="1991570" y="4161342"/>
            <a:ext cx="2847152" cy="0"/>
          </a:xfrm>
          <a:prstGeom prst="straightConnector1">
            <a:avLst/>
          </a:pr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16 Elipse"/>
          <p:cNvSpPr/>
          <p:nvPr/>
        </p:nvSpPr>
        <p:spPr>
          <a:xfrm>
            <a:off x="7339162" y="3337979"/>
            <a:ext cx="496323" cy="15744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8 Elipse"/>
          <p:cNvSpPr/>
          <p:nvPr/>
        </p:nvSpPr>
        <p:spPr>
          <a:xfrm>
            <a:off x="6335012" y="4922102"/>
            <a:ext cx="589733" cy="15351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o 17"/>
          <p:cNvSpPr/>
          <p:nvPr/>
        </p:nvSpPr>
        <p:spPr>
          <a:xfrm flipH="1">
            <a:off x="3668146" y="3716756"/>
            <a:ext cx="1074915" cy="2105353"/>
          </a:xfrm>
          <a:custGeom>
            <a:avLst/>
            <a:gdLst>
              <a:gd name="connsiteX0" fmla="*/ 362614 w 725229"/>
              <a:gd name="connsiteY0" fmla="*/ 0 h 2105891"/>
              <a:gd name="connsiteX1" fmla="*/ 725228 w 725229"/>
              <a:gd name="connsiteY1" fmla="*/ 1050948 h 2105891"/>
              <a:gd name="connsiteX2" fmla="*/ 374213 w 725229"/>
              <a:gd name="connsiteY2" fmla="*/ 2105353 h 2105891"/>
              <a:gd name="connsiteX3" fmla="*/ 362615 w 725229"/>
              <a:gd name="connsiteY3" fmla="*/ 1052946 h 2105891"/>
              <a:gd name="connsiteX4" fmla="*/ 362614 w 725229"/>
              <a:gd name="connsiteY4" fmla="*/ 0 h 2105891"/>
              <a:gd name="connsiteX0" fmla="*/ 362614 w 725229"/>
              <a:gd name="connsiteY0" fmla="*/ 0 h 2105891"/>
              <a:gd name="connsiteX1" fmla="*/ 725228 w 725229"/>
              <a:gd name="connsiteY1" fmla="*/ 1050948 h 2105891"/>
              <a:gd name="connsiteX2" fmla="*/ 374213 w 725229"/>
              <a:gd name="connsiteY2" fmla="*/ 2105353 h 2105891"/>
              <a:gd name="connsiteX0" fmla="*/ 712301 w 1074915"/>
              <a:gd name="connsiteY0" fmla="*/ 0 h 2105353"/>
              <a:gd name="connsiteX1" fmla="*/ 1074915 w 1074915"/>
              <a:gd name="connsiteY1" fmla="*/ 1050948 h 2105353"/>
              <a:gd name="connsiteX2" fmla="*/ 723900 w 1074915"/>
              <a:gd name="connsiteY2" fmla="*/ 2105353 h 2105353"/>
              <a:gd name="connsiteX3" fmla="*/ 712302 w 1074915"/>
              <a:gd name="connsiteY3" fmla="*/ 1052946 h 2105353"/>
              <a:gd name="connsiteX4" fmla="*/ 712301 w 1074915"/>
              <a:gd name="connsiteY4" fmla="*/ 0 h 2105353"/>
              <a:gd name="connsiteX0" fmla="*/ 712301 w 1074915"/>
              <a:gd name="connsiteY0" fmla="*/ 0 h 2105353"/>
              <a:gd name="connsiteX1" fmla="*/ 1074915 w 1074915"/>
              <a:gd name="connsiteY1" fmla="*/ 1050948 h 2105353"/>
              <a:gd name="connsiteX2" fmla="*/ 0 w 1074915"/>
              <a:gd name="connsiteY2" fmla="*/ 2099003 h 2105353"/>
              <a:gd name="connsiteX0" fmla="*/ 712301 w 1074915"/>
              <a:gd name="connsiteY0" fmla="*/ 0 h 2105353"/>
              <a:gd name="connsiteX1" fmla="*/ 1074915 w 1074915"/>
              <a:gd name="connsiteY1" fmla="*/ 1050948 h 2105353"/>
              <a:gd name="connsiteX2" fmla="*/ 723900 w 1074915"/>
              <a:gd name="connsiteY2" fmla="*/ 2105353 h 2105353"/>
              <a:gd name="connsiteX3" fmla="*/ 712302 w 1074915"/>
              <a:gd name="connsiteY3" fmla="*/ 1052946 h 2105353"/>
              <a:gd name="connsiteX4" fmla="*/ 712301 w 1074915"/>
              <a:gd name="connsiteY4" fmla="*/ 0 h 2105353"/>
              <a:gd name="connsiteX0" fmla="*/ 712301 w 1074915"/>
              <a:gd name="connsiteY0" fmla="*/ 0 h 2105353"/>
              <a:gd name="connsiteX1" fmla="*/ 1074915 w 1074915"/>
              <a:gd name="connsiteY1" fmla="*/ 1050948 h 2105353"/>
              <a:gd name="connsiteX2" fmla="*/ 0 w 1074915"/>
              <a:gd name="connsiteY2" fmla="*/ 2099003 h 2105353"/>
              <a:gd name="connsiteX0" fmla="*/ 712301 w 1074915"/>
              <a:gd name="connsiteY0" fmla="*/ 0 h 2105353"/>
              <a:gd name="connsiteX1" fmla="*/ 1074915 w 1074915"/>
              <a:gd name="connsiteY1" fmla="*/ 1050948 h 2105353"/>
              <a:gd name="connsiteX2" fmla="*/ 723900 w 1074915"/>
              <a:gd name="connsiteY2" fmla="*/ 2105353 h 2105353"/>
              <a:gd name="connsiteX3" fmla="*/ 712302 w 1074915"/>
              <a:gd name="connsiteY3" fmla="*/ 1052946 h 2105353"/>
              <a:gd name="connsiteX4" fmla="*/ 712301 w 1074915"/>
              <a:gd name="connsiteY4" fmla="*/ 0 h 2105353"/>
              <a:gd name="connsiteX0" fmla="*/ 712301 w 1074915"/>
              <a:gd name="connsiteY0" fmla="*/ 0 h 2105353"/>
              <a:gd name="connsiteX1" fmla="*/ 1074915 w 1074915"/>
              <a:gd name="connsiteY1" fmla="*/ 1050948 h 2105353"/>
              <a:gd name="connsiteX2" fmla="*/ 0 w 1074915"/>
              <a:gd name="connsiteY2" fmla="*/ 2099003 h 210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915" h="2105353" stroke="0" extrusionOk="0">
                <a:moveTo>
                  <a:pt x="712301" y="0"/>
                </a:moveTo>
                <a:cubicBezTo>
                  <a:pt x="912299" y="0"/>
                  <a:pt x="1074536" y="470203"/>
                  <a:pt x="1074915" y="1050948"/>
                </a:cubicBezTo>
                <a:cubicBezTo>
                  <a:pt x="1075287" y="1620135"/>
                  <a:pt x="919818" y="2087145"/>
                  <a:pt x="723900" y="2105353"/>
                </a:cubicBezTo>
                <a:lnTo>
                  <a:pt x="712302" y="1052946"/>
                </a:lnTo>
                <a:cubicBezTo>
                  <a:pt x="712302" y="701964"/>
                  <a:pt x="712301" y="350982"/>
                  <a:pt x="712301" y="0"/>
                </a:cubicBezTo>
                <a:close/>
              </a:path>
              <a:path w="1074915" h="2105353" fill="none">
                <a:moveTo>
                  <a:pt x="712301" y="0"/>
                </a:moveTo>
                <a:cubicBezTo>
                  <a:pt x="912299" y="0"/>
                  <a:pt x="1074536" y="470203"/>
                  <a:pt x="1074915" y="1050948"/>
                </a:cubicBezTo>
                <a:cubicBezTo>
                  <a:pt x="1075287" y="1620135"/>
                  <a:pt x="754718" y="2099845"/>
                  <a:pt x="0" y="2099003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30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1747B"/>
                </a:solidFill>
              </a:rPr>
              <a:t>Traffic model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16843"/>
          </a:xfrm>
        </p:spPr>
        <p:txBody>
          <a:bodyPr>
            <a:normAutofit/>
          </a:bodyPr>
          <a:lstStyle/>
          <a:p>
            <a:r>
              <a:rPr lang="en-US" dirty="0"/>
              <a:t>Our </a:t>
            </a:r>
            <a:r>
              <a:rPr lang="en-US" dirty="0" smtClean="0"/>
              <a:t>strategy: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Execute multiple runs of Graph500, each with all possible nodes chosen as root.</a:t>
            </a:r>
          </a:p>
          <a:p>
            <a:pPr marL="1320800" lvl="2" indent="-182563"/>
            <a:r>
              <a:rPr lang="en-US" dirty="0"/>
              <a:t>Different graph </a:t>
            </a:r>
            <a:r>
              <a:rPr lang="en-US" dirty="0" smtClean="0"/>
              <a:t>sizes </a:t>
            </a:r>
            <a:r>
              <a:rPr lang="en-US" dirty="0"/>
              <a:t>(</a:t>
            </a:r>
            <a:r>
              <a:rPr lang="en-US" dirty="0" smtClean="0"/>
              <a:t>scale and </a:t>
            </a:r>
            <a:r>
              <a:rPr lang="en-US" dirty="0" err="1" smtClean="0"/>
              <a:t>edgefactor</a:t>
            </a:r>
            <a:r>
              <a:rPr lang="en-US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Characterize the distribution of requests with the root connectivity for each case.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sz="1400" dirty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Approximate some equations for </a:t>
            </a:r>
            <a:r>
              <a:rPr lang="en-US" i="1" dirty="0"/>
              <a:t>average </a:t>
            </a:r>
            <a:r>
              <a:rPr lang="en-US" dirty="0"/>
              <a:t>and </a:t>
            </a:r>
            <a:r>
              <a:rPr lang="en-US" i="1" dirty="0"/>
              <a:t>standard deviation </a:t>
            </a:r>
            <a:r>
              <a:rPr lang="en-US" dirty="0"/>
              <a:t>of the number of </a:t>
            </a:r>
            <a:r>
              <a:rPr lang="en-US" dirty="0" smtClean="0"/>
              <a:t>newly visited edges for </a:t>
            </a:r>
            <a:r>
              <a:rPr lang="en-US" dirty="0"/>
              <a:t>each level and root connectivity, for different graph size (scale) and connectivity (</a:t>
            </a:r>
            <a:r>
              <a:rPr lang="en-US" dirty="0" err="1" smtClean="0"/>
              <a:t>edgefactor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4965-D8FC-47DF-AB5E-CC76DC9F22B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14</a:t>
            </a:r>
            <a:r>
              <a:rPr lang="es-ES" baseline="30000" smtClean="0"/>
              <a:t>th</a:t>
            </a:r>
            <a:r>
              <a:rPr lang="es-ES" smtClean="0"/>
              <a:t> Dec. 2016</a:t>
            </a:r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Fuentes </a:t>
            </a:r>
            <a:r>
              <a:rPr lang="en-US" i="1" smtClean="0"/>
              <a:t>et al. </a:t>
            </a:r>
            <a:r>
              <a:rPr lang="en-US" smtClean="0"/>
              <a:t>- Synthetic traffic model of the Graph500 communications</a:t>
            </a:r>
            <a:endParaRPr lang="en-U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09" y="3277210"/>
            <a:ext cx="4090337" cy="238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0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model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is defined by an exponential of a logarithmic polynomial of the root degree.</a:t>
            </a:r>
          </a:p>
          <a:p>
            <a:r>
              <a:rPr lang="en-US" dirty="0" smtClean="0"/>
              <a:t>Standard deviation is defined by an exponential of a log polynomial and an exponential of an inverse function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54965-D8FC-47DF-AB5E-CC76DC9F22B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14</a:t>
            </a:r>
            <a:r>
              <a:rPr lang="es-ES" baseline="30000" smtClean="0"/>
              <a:t>th</a:t>
            </a:r>
            <a:r>
              <a:rPr lang="es-ES" smtClean="0"/>
              <a:t> Dec. 2016</a:t>
            </a:r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Fuentes </a:t>
            </a:r>
            <a:r>
              <a:rPr lang="en-US" i="1" smtClean="0"/>
              <a:t>et al. </a:t>
            </a:r>
            <a:r>
              <a:rPr lang="en-US" smtClean="0"/>
              <a:t>- Synthetic traffic model of the Graph500 communications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95" y="3634683"/>
            <a:ext cx="2695887" cy="28423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55" y="3634683"/>
            <a:ext cx="2784124" cy="2843784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4247998" y="3429001"/>
            <a:ext cx="527539" cy="2200955"/>
            <a:chOff x="4247998" y="3429001"/>
            <a:chExt cx="527539" cy="2200955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0361"/>
            <a:stretch/>
          </p:blipFill>
          <p:spPr>
            <a:xfrm>
              <a:off x="4247999" y="3429001"/>
              <a:ext cx="527538" cy="2049164"/>
            </a:xfrm>
            <a:prstGeom prst="rect">
              <a:avLst/>
            </a:prstGeom>
          </p:spPr>
        </p:pic>
        <p:sp>
          <p:nvSpPr>
            <p:cNvPr id="13" name="Rectángulo 12"/>
            <p:cNvSpPr/>
            <p:nvPr/>
          </p:nvSpPr>
          <p:spPr>
            <a:xfrm>
              <a:off x="4247998" y="5446318"/>
              <a:ext cx="527539" cy="183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63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Personalizado 1">
      <a:dk1>
        <a:sysClr val="windowText" lastClr="000000"/>
      </a:dk1>
      <a:lt1>
        <a:sysClr val="window" lastClr="FFFFFF"/>
      </a:lt1>
      <a:dk2>
        <a:srgbClr val="2F9E97"/>
      </a:dk2>
      <a:lt2>
        <a:srgbClr val="E4E9EF"/>
      </a:lt2>
      <a:accent1>
        <a:srgbClr val="60BCB4"/>
      </a:accent1>
      <a:accent2>
        <a:srgbClr val="9C98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3C83840D-2661-437B-A21F-54FDFAB28A3C}" vid="{1AD20B07-F7BB-4C86-B513-DD843A21519E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0FB81951A72479B19A65CE17D9666" ma:contentTypeVersion="" ma:contentTypeDescription="Create a new document." ma:contentTypeScope="" ma:versionID="2f5e910fdb2e0756f741dae6e44bc419">
  <xsd:schema xmlns:xsd="http://www.w3.org/2001/XMLSchema" xmlns:xs="http://www.w3.org/2001/XMLSchema" xmlns:p="http://schemas.microsoft.com/office/2006/metadata/properties" xmlns:ns2="ec54fb30-1d06-4e49-b1ca-571e3d847845" xmlns:ns3="$ListId:shareddocuments;" targetNamespace="http://schemas.microsoft.com/office/2006/metadata/properties" ma:root="true" ma:fieldsID="7d9fac2de39195575accf33334686290" ns2:_="" ns3:_="">
    <xsd:import namespace="ec54fb30-1d06-4e49-b1ca-571e3d847845"/>
    <xsd:import namespace="$ListId:shareddocuments;"/>
    <xsd:element name="properties">
      <xsd:complexType>
        <xsd:sequence>
          <xsd:element name="documentManagement">
            <xsd:complexType>
              <xsd:all>
                <xsd:element ref="ns2:docCategory" minOccurs="0"/>
                <xsd:element ref="ns2:docType" minOccurs="0"/>
                <xsd:element ref="ns3:rdDocStatus" minOccurs="0"/>
                <xsd:element ref="ns3:Organisation" minOccurs="0"/>
                <xsd:element ref="ns3:WPackage" minOccurs="0"/>
                <xsd:element ref="ns3:WPTas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4fb30-1d06-4e49-b1ca-571e3d847845" elementFormDefault="qualified">
    <xsd:import namespace="http://schemas.microsoft.com/office/2006/documentManagement/types"/>
    <xsd:import namespace="http://schemas.microsoft.com/office/infopath/2007/PartnerControls"/>
    <xsd:element name="docCategory" ma:index="2" nillable="true" ma:displayName="DCategory" ma:internalName="docCategory">
      <xsd:simpleType>
        <xsd:restriction base="dms:Text">
          <xsd:maxLength value="255"/>
        </xsd:restriction>
      </xsd:simpleType>
    </xsd:element>
    <xsd:element name="docType" ma:index="3" nillable="true" ma:displayName="DType" ma:internalName="docTyp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shareddocuments;" elementFormDefault="qualified">
    <xsd:import namespace="http://schemas.microsoft.com/office/2006/documentManagement/types"/>
    <xsd:import namespace="http://schemas.microsoft.com/office/infopath/2007/PartnerControls"/>
    <xsd:element name="rdDocStatus" ma:index="4" nillable="true" ma:displayName="DStatus" ma:indexed="true" ma:list="{D690E5AD-B671-4AF1-BD66-F89D27E76CC1}" ma:internalName="rdDocStatus" ma:showField="Title" ma:web="">
      <xsd:simpleType>
        <xsd:restriction base="dms:Lookup"/>
      </xsd:simpleType>
    </xsd:element>
    <xsd:element name="Organisation" ma:index="5" nillable="true" ma:displayName="Organisation" ma:indexed="true" ma:list="{09FB1402-6108-47CD-87BD-1D783D8CC688}" ma:internalName="Organisation" ma:showField="shortName" ma:web="">
      <xsd:simpleType>
        <xsd:restriction base="dms:Lookup"/>
      </xsd:simpleType>
    </xsd:element>
    <xsd:element name="WPackage" ma:index="6" nillable="true" ma:displayName="WPackage" ma:internalName="WPackage">
      <xsd:simpleType>
        <xsd:restriction base="dms:Text">
          <xsd:maxLength value="255"/>
        </xsd:restriction>
      </xsd:simpleType>
    </xsd:element>
    <xsd:element name="WPTask" ma:index="7" nillable="true" ma:displayName="WPTask" ma:internalName="WPTask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dDocStatus xmlns="$ListId:shareddocuments;" xsi:nil="true"/>
    <docType xmlns="ec54fb30-1d06-4e49-b1ca-571e3d847845" xsi:nil="true"/>
    <WPTask xmlns="$ListId:shareddocuments;" xsi:nil="true"/>
    <docCategory xmlns="ec54fb30-1d06-4e49-b1ca-571e3d847845" xsi:nil="true"/>
    <Organisation xmlns="$ListId:shareddocuments;" xsi:nil="true"/>
    <WPackage xmlns="$ListId:shareddocuments;" xsi:nil="true"/>
  </documentManagement>
</p:properties>
</file>

<file path=customXml/itemProps1.xml><?xml version="1.0" encoding="utf-8"?>
<ds:datastoreItem xmlns:ds="http://schemas.openxmlformats.org/officeDocument/2006/customXml" ds:itemID="{FC6D491C-01BA-4204-A90F-D1660360A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54fb30-1d06-4e49-b1ca-571e3d847845"/>
    <ds:schemaRef ds:uri="$ListId:shareddocuments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FD5C80-E847-4C7B-A682-07AAAE82F8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B682FD-F2AA-407E-A0CA-9D879A125ABA}">
  <ds:schemaRefs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ec54fb30-1d06-4e49-b1ca-571e3d847845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$ListId:shareddocuments;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1894</TotalTime>
  <Words>1431</Words>
  <Application>Microsoft Office PowerPoint</Application>
  <PresentationFormat>Presentación en pantalla (4:3)</PresentationFormat>
  <Paragraphs>212</Paragraphs>
  <Slides>17</Slides>
  <Notes>12</Notes>
  <HiddenSlides>1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Arial</vt:lpstr>
      <vt:lpstr>Tema1</vt:lpstr>
      <vt:lpstr>Synthetic Traffic Model of the Graph500 Communications</vt:lpstr>
      <vt:lpstr>Graph500</vt:lpstr>
      <vt:lpstr>Simulation of Graph500</vt:lpstr>
      <vt:lpstr>Analysis of the benchmark communications</vt:lpstr>
      <vt:lpstr>Analysis of the benchmark communications</vt:lpstr>
      <vt:lpstr>Traffic model</vt:lpstr>
      <vt:lpstr>Traffic model</vt:lpstr>
      <vt:lpstr>Traffic model</vt:lpstr>
      <vt:lpstr>Traffic model</vt:lpstr>
      <vt:lpstr>Traffic model</vt:lpstr>
      <vt:lpstr>Validation of our traffic model</vt:lpstr>
      <vt:lpstr>Validation of our traffic model</vt:lpstr>
      <vt:lpstr>Model implementation</vt:lpstr>
      <vt:lpstr>Simulation results</vt:lpstr>
      <vt:lpstr>Simulation results</vt:lpstr>
      <vt:lpstr>Conclusions</vt:lpstr>
      <vt:lpstr>Thanks for your attention</vt:lpstr>
    </vt:vector>
  </TitlesOfParts>
  <Company>Atos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aramirez</dc:creator>
  <cp:lastModifiedBy>Pablo Fuentes Sáez</cp:lastModifiedBy>
  <cp:revision>149</cp:revision>
  <dcterms:created xsi:type="dcterms:W3CDTF">2011-09-02T09:29:28Z</dcterms:created>
  <dcterms:modified xsi:type="dcterms:W3CDTF">2016-12-14T10:31:31Z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0x0101002430FB81951A72479B19A65CE17D9666</vt:lpwstr>
  </property>
  <property fmtid="{D5CDD505-2E9C-101B-9397-08002B2CF9AE}" pid="3" name="_MarkAsFinal">
    <vt:bool>true</vt:bool>
  </property>
</Properties>
</file>