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24"/>
  </p:notesMasterIdLst>
  <p:sldIdLst>
    <p:sldId id="256" r:id="rId2"/>
    <p:sldId id="258" r:id="rId3"/>
    <p:sldId id="257" r:id="rId4"/>
    <p:sldId id="259" r:id="rId5"/>
    <p:sldId id="260" r:id="rId6"/>
    <p:sldId id="261" r:id="rId7"/>
    <p:sldId id="278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9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C23E3F-BCC9-43B4-A649-C377E24D696C}" type="datetimeFigureOut">
              <a:rPr lang="zh-CN" altLang="en-US" smtClean="0"/>
              <a:pPr/>
              <a:t>6/28/12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DA5511-DBFB-4080-821A-F33F1F0F042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93467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A5511-DBFB-4080-821A-F33F1F0F0422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5356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A5511-DBFB-4080-821A-F33F1F0F0422}" type="slidenum">
              <a:rPr lang="zh-CN" altLang="en-US" smtClean="0"/>
              <a:pPr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221497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A5511-DBFB-4080-821A-F33F1F0F0422}" type="slidenum">
              <a:rPr lang="zh-CN" altLang="en-US" smtClean="0"/>
              <a:pPr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49160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6/28/12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5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4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4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6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28600"/>
            <a:ext cx="8686800" cy="3127375"/>
          </a:xfrm>
        </p:spPr>
        <p:txBody>
          <a:bodyPr>
            <a:normAutofit/>
          </a:bodyPr>
          <a:lstStyle/>
          <a:p>
            <a:r>
              <a:rPr lang="en-US" altLang="zh-CN" sz="3600" dirty="0">
                <a:solidFill>
                  <a:srgbClr val="00B0F0"/>
                </a:solidFill>
              </a:rPr>
              <a:t>PARAMETER ESTIMATION FOR ODES U</a:t>
            </a:r>
            <a:r>
              <a:rPr lang="en-US" altLang="zh-CN" sz="3600" dirty="0" smtClean="0">
                <a:solidFill>
                  <a:srgbClr val="00B0F0"/>
                </a:solidFill>
              </a:rPr>
              <a:t>SING </a:t>
            </a:r>
            <a:r>
              <a:rPr lang="en-US" altLang="zh-CN" sz="3600" dirty="0">
                <a:solidFill>
                  <a:srgbClr val="00B0F0"/>
                </a:solidFill>
              </a:rPr>
              <a:t>A</a:t>
            </a:r>
            <a:r>
              <a:rPr lang="en-US" altLang="zh-CN" sz="3600" dirty="0" smtClean="0">
                <a:solidFill>
                  <a:srgbClr val="00B0F0"/>
                </a:solidFill>
              </a:rPr>
              <a:t> </a:t>
            </a:r>
            <a:r>
              <a:rPr lang="en-CA" altLang="zh-CN" sz="3600" dirty="0" smtClean="0">
                <a:solidFill>
                  <a:srgbClr val="00B0F0"/>
                </a:solidFill>
              </a:rPr>
              <a:t>CROSS-ENTROPY </a:t>
            </a:r>
            <a:r>
              <a:rPr lang="en-CA" altLang="zh-CN" sz="3600" dirty="0">
                <a:solidFill>
                  <a:srgbClr val="00B0F0"/>
                </a:solidFill>
              </a:rPr>
              <a:t>APPROACH</a:t>
            </a:r>
            <a:endParaRPr lang="zh-CN" altLang="en-US" sz="3600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86200"/>
            <a:ext cx="6400800" cy="1752600"/>
          </a:xfrm>
        </p:spPr>
        <p:txBody>
          <a:bodyPr>
            <a:noAutofit/>
          </a:bodyPr>
          <a:lstStyle/>
          <a:p>
            <a:r>
              <a:rPr lang="en-US" altLang="zh-CN" sz="3600" dirty="0">
                <a:solidFill>
                  <a:srgbClr val="7030A0"/>
                </a:solidFill>
              </a:rPr>
              <a:t>Wayne </a:t>
            </a:r>
            <a:r>
              <a:rPr lang="en-US" altLang="zh-CN" sz="3600" dirty="0" err="1">
                <a:solidFill>
                  <a:srgbClr val="7030A0"/>
                </a:solidFill>
              </a:rPr>
              <a:t>Enright</a:t>
            </a:r>
            <a:r>
              <a:rPr lang="en-US" altLang="zh-CN" sz="3600" dirty="0">
                <a:solidFill>
                  <a:srgbClr val="7030A0"/>
                </a:solidFill>
              </a:rPr>
              <a:t> </a:t>
            </a:r>
            <a:r>
              <a:rPr lang="en-US" altLang="zh-CN" sz="3600" dirty="0" smtClean="0">
                <a:solidFill>
                  <a:srgbClr val="7030A0"/>
                </a:solidFill>
              </a:rPr>
              <a:t> </a:t>
            </a:r>
          </a:p>
          <a:p>
            <a:r>
              <a:rPr lang="en-US" altLang="zh-CN" sz="3600" dirty="0" smtClean="0">
                <a:solidFill>
                  <a:srgbClr val="7030A0"/>
                </a:solidFill>
              </a:rPr>
              <a:t>Bo Wang</a:t>
            </a:r>
          </a:p>
          <a:p>
            <a:r>
              <a:rPr lang="en-US" altLang="zh-CN" sz="3600" dirty="0" smtClean="0">
                <a:solidFill>
                  <a:srgbClr val="7030A0"/>
                </a:solidFill>
              </a:rPr>
              <a:t>University of Toronto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9478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 dirty="0" smtClean="0"/>
              <a:t>Modified Cross Entropy Algorithm</a:t>
            </a:r>
            <a:endParaRPr lang="zh-CN" alt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General Cross-entropy method only uses “elites”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Shift “bad” (other) samples towards best-so-far sample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dirty="0" smtClean="0"/>
              <a:t>Modified rule updating </a:t>
            </a:r>
          </a:p>
          <a:p>
            <a:endParaRPr lang="en-US" altLang="zh-CN" dirty="0"/>
          </a:p>
          <a:p>
            <a:r>
              <a:rPr lang="en-US" altLang="zh-CN" dirty="0" smtClean="0"/>
              <a:t>   </a:t>
            </a:r>
            <a:endParaRPr lang="zh-CN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28725" y="3119438"/>
            <a:ext cx="6686550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23963" y="4943475"/>
            <a:ext cx="6696075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62400" y="4056530"/>
            <a:ext cx="457200" cy="363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89501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Two Coding Schemes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3200" b="1" dirty="0" smtClean="0"/>
              <a:t>1. Continuous CE Method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sz="3200" b="1" dirty="0" smtClean="0"/>
              <a:t>2. Discrete CE Method</a:t>
            </a:r>
            <a:endParaRPr lang="zh-CN" altLang="en-US" sz="3200" b="1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48363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Continuous CE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distribution is assumed to be MV Gaussian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 smtClean="0"/>
              <a:t>Update rule is </a:t>
            </a:r>
          </a:p>
          <a:p>
            <a:endParaRPr lang="en-US" altLang="zh-CN" dirty="0"/>
          </a:p>
          <a:p>
            <a:r>
              <a:rPr lang="en-US" altLang="zh-CN" dirty="0" smtClean="0"/>
              <a:t>   </a:t>
            </a:r>
            <a:endParaRPr lang="zh-CN" altLang="en-US" dirty="0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38375" y="2057400"/>
            <a:ext cx="46672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66938" y="3295650"/>
            <a:ext cx="4810125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33488" y="4905375"/>
            <a:ext cx="6677025" cy="157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17962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Discrete CE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distribution is assumed to be MV Bernoulli</a:t>
            </a:r>
          </a:p>
          <a:p>
            <a:r>
              <a:rPr lang="en-US" altLang="zh-CN" dirty="0" err="1" smtClean="0"/>
              <a:t>X_i</a:t>
            </a:r>
            <a:r>
              <a:rPr lang="en-US" altLang="zh-CN" dirty="0" smtClean="0"/>
              <a:t> is represented by an</a:t>
            </a:r>
            <a:r>
              <a:rPr lang="en-US" altLang="zh-CN" dirty="0" smtClean="0"/>
              <a:t> M-</a:t>
            </a:r>
            <a:r>
              <a:rPr lang="en-US" altLang="zh-CN" dirty="0" smtClean="0"/>
              <a:t>digit binary vector,</a:t>
            </a:r>
          </a:p>
          <a:p>
            <a:r>
              <a:rPr lang="en-US" altLang="zh-CN" dirty="0" smtClean="0"/>
              <a:t>x_0,x_1…</a:t>
            </a:r>
            <a:r>
              <a:rPr lang="en-US" altLang="zh-CN" dirty="0" err="1" smtClean="0"/>
              <a:t>x_M</a:t>
            </a:r>
            <a:r>
              <a:rPr lang="en-US" altLang="zh-CN" dirty="0" smtClean="0"/>
              <a:t>   </a:t>
            </a:r>
            <a:r>
              <a:rPr lang="en-US" altLang="zh-CN" dirty="0" smtClean="0"/>
              <a:t>(where</a:t>
            </a:r>
            <a:r>
              <a:rPr lang="en-US" altLang="zh-CN" dirty="0" smtClean="0"/>
              <a:t> M=s(K</a:t>
            </a:r>
            <a:r>
              <a:rPr lang="en-US" altLang="zh-CN" dirty="0" smtClean="0"/>
              <a:t>+L+1</a:t>
            </a:r>
            <a:r>
              <a:rPr lang="en-US" altLang="zh-CN" dirty="0" smtClean="0"/>
              <a:t>) )</a:t>
            </a:r>
          </a:p>
          <a:p>
            <a:pPr>
              <a:buNone/>
            </a:pPr>
            <a:r>
              <a:rPr lang="en-US" altLang="zh-CN" dirty="0" smtClean="0"/>
              <a:t>The update rule is </a:t>
            </a:r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zh-CN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495457"/>
            <a:ext cx="4876800" cy="1456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56097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Experiments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sz="2800" b="1" dirty="0" err="1" smtClean="0"/>
              <a:t>FitzHugh-Nagumo</a:t>
            </a:r>
            <a:r>
              <a:rPr lang="en-US" altLang="zh-CN" sz="2800" b="1" dirty="0" smtClean="0"/>
              <a:t> Problem</a:t>
            </a:r>
          </a:p>
          <a:p>
            <a:endParaRPr lang="en-US" altLang="zh-CN" dirty="0"/>
          </a:p>
          <a:p>
            <a:r>
              <a:rPr lang="en-US" altLang="zh-CN" dirty="0" smtClean="0"/>
              <a:t>Mathematical Model: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dirty="0" smtClean="0"/>
              <a:t>Modeling the behavior of spike potentials in the giant axon of squid neurons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90837" y="3352800"/>
            <a:ext cx="3362325" cy="169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8477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Fitted Curves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Only 50 observations are given</a:t>
            </a:r>
          </a:p>
          <a:p>
            <a:r>
              <a:rPr lang="en-US" altLang="zh-CN" dirty="0" smtClean="0"/>
              <a:t>Different scales of Gaussian noise is added</a:t>
            </a:r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14450"/>
            <a:ext cx="7962900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18126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Results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Deviation from “True” Trajectories for </a:t>
            </a:r>
            <a:r>
              <a:rPr lang="en-US" altLang="zh-CN" dirty="0" err="1" smtClean="0"/>
              <a:t>FitzHugh-Nagumo</a:t>
            </a:r>
            <a:r>
              <a:rPr lang="en-US" altLang="zh-CN" dirty="0" smtClean="0"/>
              <a:t> Problem with 50 observations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847975"/>
            <a:ext cx="5676900" cy="248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1759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Results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Deviation from “True” Trajectories for </a:t>
            </a:r>
            <a:r>
              <a:rPr lang="en-US" altLang="zh-CN" dirty="0" err="1"/>
              <a:t>FitzHugh-Nagumo</a:t>
            </a:r>
            <a:r>
              <a:rPr lang="en-US" altLang="zh-CN" dirty="0"/>
              <a:t> Problem with </a:t>
            </a:r>
            <a:r>
              <a:rPr lang="en-US" altLang="zh-CN" dirty="0" smtClean="0"/>
              <a:t>200 </a:t>
            </a:r>
            <a:r>
              <a:rPr lang="en-US" altLang="zh-CN" dirty="0"/>
              <a:t>observations</a:t>
            </a:r>
          </a:p>
          <a:p>
            <a:endParaRPr lang="zh-CN" alt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705100"/>
            <a:ext cx="5772150" cy="247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1036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Results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CPU time for </a:t>
            </a:r>
            <a:r>
              <a:rPr lang="en-US" altLang="zh-CN" dirty="0" err="1" smtClean="0"/>
              <a:t>FitzHugh-Nagumo</a:t>
            </a:r>
            <a:r>
              <a:rPr lang="en-US" altLang="zh-CN" dirty="0" smtClean="0"/>
              <a:t> Problem with 200 observations</a:t>
            </a:r>
            <a:endParaRPr lang="zh-CN" altLang="en-US" dirty="0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819400"/>
            <a:ext cx="5629275" cy="245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7562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Application on DDEs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Modeling an infectious disease with periodic outbreak</a:t>
            </a:r>
          </a:p>
          <a:p>
            <a:endParaRPr lang="en-US" altLang="zh-CN" dirty="0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590800"/>
            <a:ext cx="5010150" cy="157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838700"/>
            <a:ext cx="393382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0" y="2105025"/>
            <a:ext cx="5124450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79249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237" y="685800"/>
            <a:ext cx="90815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Beyond Newton Algorithm?</a:t>
            </a:r>
            <a:endParaRPr lang="zh-CN" alt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1" y="2131874"/>
            <a:ext cx="358139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Machine Learning</a:t>
            </a:r>
            <a:endParaRPr lang="en-US" altLang="zh-CN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19154" y="2133600"/>
            <a:ext cx="366284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Numerical Analysis</a:t>
            </a:r>
            <a:endParaRPr lang="en-US" altLang="zh-CN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cxnSp>
        <p:nvCxnSpPr>
          <p:cNvPr id="8" name="Straight Arrow Connector 7"/>
          <p:cNvCxnSpPr>
            <a:stCxn id="5" idx="2"/>
          </p:cNvCxnSpPr>
          <p:nvPr/>
        </p:nvCxnSpPr>
        <p:spPr>
          <a:xfrm>
            <a:off x="1866901" y="3886200"/>
            <a:ext cx="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12" idx="0"/>
          </p:cNvCxnSpPr>
          <p:nvPr/>
        </p:nvCxnSpPr>
        <p:spPr>
          <a:xfrm>
            <a:off x="6668812" y="3887926"/>
            <a:ext cx="0" cy="12936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031823" y="5181600"/>
            <a:ext cx="32739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i="1" dirty="0" smtClean="0">
                <a:solidFill>
                  <a:srgbClr val="00B0F0"/>
                </a:solidFill>
              </a:rPr>
              <a:t>Parameter Estimation for ODEs</a:t>
            </a:r>
            <a:endParaRPr lang="zh-CN" altLang="en-US" b="1" i="1" dirty="0">
              <a:solidFill>
                <a:srgbClr val="00B0F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1000" y="5193268"/>
            <a:ext cx="32739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i="1" dirty="0" smtClean="0">
                <a:solidFill>
                  <a:srgbClr val="FF0000"/>
                </a:solidFill>
              </a:rPr>
              <a:t>Cross Entropy Algorithms</a:t>
            </a:r>
            <a:endParaRPr lang="zh-CN" altLang="en-US" b="1" i="1" dirty="0">
              <a:solidFill>
                <a:srgbClr val="FF0000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3048000" y="5871882"/>
            <a:ext cx="2209800" cy="914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2" name="Straight Arrow Connector 21"/>
          <p:cNvCxnSpPr>
            <a:stCxn id="16" idx="2"/>
            <a:endCxn id="20" idx="1"/>
          </p:cNvCxnSpPr>
          <p:nvPr/>
        </p:nvCxnSpPr>
        <p:spPr>
          <a:xfrm>
            <a:off x="2017989" y="5562600"/>
            <a:ext cx="1353629" cy="4431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2" idx="2"/>
            <a:endCxn id="20" idx="7"/>
          </p:cNvCxnSpPr>
          <p:nvPr/>
        </p:nvCxnSpPr>
        <p:spPr>
          <a:xfrm flipH="1">
            <a:off x="4934182" y="5550932"/>
            <a:ext cx="1734630" cy="4548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3468388" y="5782270"/>
            <a:ext cx="13378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Yes!</a:t>
            </a:r>
            <a:endParaRPr lang="en-US" altLang="zh-CN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38262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Fitted Curve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6669" y="1295400"/>
            <a:ext cx="8753475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35977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sz="2400" i="1" dirty="0" smtClean="0"/>
              <a:t>1. Modified Cross-Entropy can achieve rapid convergence for a modest number of parameters.</a:t>
            </a:r>
          </a:p>
          <a:p>
            <a:endParaRPr lang="en-US" altLang="zh-CN" sz="2400" i="1" dirty="0" smtClean="0"/>
          </a:p>
          <a:p>
            <a:r>
              <a:rPr lang="en-US" altLang="zh-CN" sz="2400" i="1" dirty="0" smtClean="0"/>
              <a:t>2. Both schemes are insensitive to initial guesses. The discrete CE is less sensitive.</a:t>
            </a:r>
          </a:p>
          <a:p>
            <a:endParaRPr lang="en-US" altLang="zh-CN" sz="2400" i="1" dirty="0" smtClean="0"/>
          </a:p>
          <a:p>
            <a:r>
              <a:rPr lang="en-US" altLang="zh-CN" sz="2400" i="1" dirty="0" smtClean="0"/>
              <a:t>3. Continuous Coding is robust to noise and more accurate but slower to converge.</a:t>
            </a:r>
          </a:p>
          <a:p>
            <a:endParaRPr lang="en-US" altLang="zh-CN" sz="2400" i="1" dirty="0" smtClean="0"/>
          </a:p>
          <a:p>
            <a:r>
              <a:rPr lang="en-US" altLang="zh-CN" sz="2400" i="1" dirty="0" smtClean="0"/>
              <a:t>4. Both schemes are effective as the number of parameters increases but the cost per iteration becomes very expensive. </a:t>
            </a:r>
            <a:endParaRPr lang="zh-CN" altLang="en-US" sz="2400" i="1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52433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 smtClean="0"/>
          </a:p>
        </p:txBody>
      </p:sp>
      <p:sp>
        <p:nvSpPr>
          <p:cNvPr id="4" name="Rectangle 3"/>
          <p:cNvSpPr/>
          <p:nvPr/>
        </p:nvSpPr>
        <p:spPr>
          <a:xfrm>
            <a:off x="2362200" y="2286000"/>
            <a:ext cx="44958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zh-CN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Thank you for your attention</a:t>
            </a:r>
            <a:endParaRPr lang="zh-CN" alt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03185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505200"/>
          </a:xfrm>
        </p:spPr>
        <p:txBody>
          <a:bodyPr/>
          <a:lstStyle/>
          <a:p>
            <a:r>
              <a:rPr lang="en-US" altLang="zh-CN" sz="4000" dirty="0" smtClean="0"/>
              <a:t>Introduction</a:t>
            </a:r>
          </a:p>
          <a:p>
            <a:r>
              <a:rPr lang="en-US" altLang="zh-CN" sz="4000" dirty="0" smtClean="0"/>
              <a:t>Main Algorithms</a:t>
            </a:r>
          </a:p>
          <a:p>
            <a:r>
              <a:rPr lang="en-US" altLang="zh-CN" sz="4000" dirty="0" smtClean="0"/>
              <a:t>Modification</a:t>
            </a:r>
          </a:p>
          <a:p>
            <a:r>
              <a:rPr lang="en-US" altLang="zh-CN" sz="4000" dirty="0" smtClean="0"/>
              <a:t>Numerical Experiments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00488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CN" dirty="0" smtClean="0"/>
              <a:t>Challenges associated with parameter estimation in ODEs:</a:t>
            </a:r>
          </a:p>
          <a:p>
            <a:r>
              <a:rPr lang="en-US" altLang="zh-CN" dirty="0" smtClean="0"/>
              <a:t> </a:t>
            </a:r>
            <a:r>
              <a:rPr lang="zh-CN" altLang="en-US" dirty="0" smtClean="0"/>
              <a:t>* </a:t>
            </a:r>
            <a:r>
              <a:rPr lang="en-US" altLang="zh-CN" dirty="0" smtClean="0"/>
              <a:t>sensitivity of parameters to noise in the measurements</a:t>
            </a:r>
          </a:p>
          <a:p>
            <a:r>
              <a:rPr lang="en-US" altLang="zh-CN" dirty="0" smtClean="0"/>
              <a:t> * Avoiding local minima</a:t>
            </a:r>
          </a:p>
          <a:p>
            <a:r>
              <a:rPr lang="en-US" altLang="zh-CN" dirty="0" smtClean="0"/>
              <a:t> </a:t>
            </a:r>
            <a:r>
              <a:rPr lang="zh-CN" altLang="en-US" dirty="0" smtClean="0"/>
              <a:t>* </a:t>
            </a:r>
            <a:r>
              <a:rPr lang="en-US" altLang="zh-CN" dirty="0" smtClean="0"/>
              <a:t>Nonlinearity </a:t>
            </a:r>
            <a:r>
              <a:rPr lang="en-US" altLang="zh-CN" dirty="0"/>
              <a:t>of the most relevant ODE </a:t>
            </a:r>
            <a:r>
              <a:rPr lang="en-US" altLang="zh-CN" dirty="0" smtClean="0"/>
              <a:t>models</a:t>
            </a:r>
          </a:p>
          <a:p>
            <a:r>
              <a:rPr lang="en-US" altLang="zh-CN" dirty="0"/>
              <a:t> </a:t>
            </a:r>
            <a:r>
              <a:rPr lang="zh-CN" altLang="en-US" dirty="0" smtClean="0"/>
              <a:t>* </a:t>
            </a:r>
            <a:r>
              <a:rPr lang="en-US" altLang="zh-CN" dirty="0" err="1" smtClean="0"/>
              <a:t>Jacobian</a:t>
            </a:r>
            <a:r>
              <a:rPr lang="en-US" altLang="zh-CN" dirty="0" smtClean="0"/>
              <a:t> matrix is often ill-conditioned and can be</a:t>
            </a:r>
          </a:p>
          <a:p>
            <a:pPr>
              <a:buNone/>
            </a:pPr>
            <a:r>
              <a:rPr lang="en-US" altLang="zh-CN" dirty="0" smtClean="0"/>
              <a:t>       discontinuous </a:t>
            </a:r>
          </a:p>
          <a:p>
            <a:pPr marL="114300" indent="0">
              <a:buNone/>
            </a:pPr>
            <a:r>
              <a:rPr lang="zh-CN" altLang="en-US" dirty="0" smtClean="0"/>
              <a:t>   </a:t>
            </a:r>
            <a:r>
              <a:rPr lang="en-US" altLang="zh-CN" dirty="0" smtClean="0"/>
              <a:t>   </a:t>
            </a:r>
            <a:r>
              <a:rPr lang="zh-CN" altLang="en-US" dirty="0" smtClean="0"/>
              <a:t> * </a:t>
            </a:r>
            <a:r>
              <a:rPr lang="en-US" altLang="zh-CN" dirty="0" smtClean="0"/>
              <a:t>Often only crude initial guesses may be known </a:t>
            </a:r>
          </a:p>
          <a:p>
            <a:pPr marL="11430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* The curse of dimensionality</a:t>
            </a:r>
          </a:p>
          <a:p>
            <a:endParaRPr lang="en-US" altLang="zh-CN" dirty="0"/>
          </a:p>
          <a:p>
            <a:endParaRPr lang="en-US" altLang="zh-CN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95862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CN" dirty="0" smtClean="0"/>
              <a:t>We develop and justify: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* a cross-entropy (CE) method to determine the optimal        (best fit) parameters</a:t>
            </a:r>
          </a:p>
          <a:p>
            <a:endParaRPr lang="en-US" altLang="zh-CN" dirty="0" smtClean="0"/>
          </a:p>
          <a:p>
            <a:endParaRPr lang="en-US" altLang="zh-CN" dirty="0"/>
          </a:p>
          <a:p>
            <a:pPr>
              <a:buNone/>
            </a:pPr>
            <a:r>
              <a:rPr lang="en-US" altLang="zh-CN" dirty="0" smtClean="0"/>
              <a:t>* Two </a:t>
            </a:r>
            <a:r>
              <a:rPr lang="en-US" altLang="zh-CN" dirty="0"/>
              <a:t>coding </a:t>
            </a:r>
            <a:r>
              <a:rPr lang="en-US" altLang="zh-CN" dirty="0" smtClean="0"/>
              <a:t>schemes are developed for our CE method</a:t>
            </a:r>
            <a:endParaRPr lang="zh-CN" alt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69532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Problem Description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 standard ODE system:</a:t>
            </a:r>
          </a:p>
          <a:p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dirty="0" smtClean="0"/>
              <a:t>We try to estimate </a:t>
            </a:r>
          </a:p>
          <a:p>
            <a:r>
              <a:rPr lang="en-US" altLang="zh-CN" dirty="0" smtClean="0"/>
              <a:t>Often we have noisy observations:</a:t>
            </a:r>
          </a:p>
          <a:p>
            <a:endParaRPr lang="en-US" altLang="zh-CN" dirty="0"/>
          </a:p>
          <a:p>
            <a:pPr marL="114300" indent="0">
              <a:buNone/>
            </a:pPr>
            <a:endParaRPr lang="en-US" altLang="zh-CN" dirty="0"/>
          </a:p>
          <a:p>
            <a:pPr marL="114300" indent="0">
              <a:buNone/>
            </a:pPr>
            <a:r>
              <a:rPr lang="en-US" altLang="zh-CN" dirty="0" smtClean="0"/>
              <a:t>  Our </a:t>
            </a:r>
            <a:r>
              <a:rPr lang="en-US" altLang="zh-CN" dirty="0"/>
              <a:t>goal is to </a:t>
            </a:r>
            <a:r>
              <a:rPr lang="en-US" altLang="zh-CN" dirty="0" smtClean="0"/>
              <a:t>minimize</a:t>
            </a:r>
            <a:r>
              <a:rPr lang="en-US" altLang="zh-CN" dirty="0"/>
              <a:t>:</a:t>
            </a:r>
          </a:p>
          <a:p>
            <a:pPr marL="114300" indent="0">
              <a:buNone/>
            </a:pPr>
            <a:endParaRPr lang="en-US" altLang="zh-CN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7761" y="2871388"/>
            <a:ext cx="2050039" cy="368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9568" y="2092038"/>
            <a:ext cx="2813832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19181" y="2123426"/>
            <a:ext cx="2415020" cy="543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52700" y="3835088"/>
            <a:ext cx="3314700" cy="58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35536" y="4876800"/>
            <a:ext cx="4517664" cy="1061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84418" y="5005195"/>
            <a:ext cx="6819900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56963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Overview of CE method</a:t>
            </a:r>
            <a:endParaRPr lang="zh-CN" altLang="en-US" dirty="0"/>
          </a:p>
        </p:txBody>
      </p:sp>
      <mc:AlternateContent>
        <mc:Choice xmlns:mv="urn:schemas-microsoft-com:mac:vml" xmlns:mc="http://schemas.openxmlformats.org/markup-compatibility/2006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altLang="zh-CN" dirty="0" smtClean="0"/>
                  <a:t>Define an initial MV normal distribution,               (to generate samples in a “feasible” region of parameter space)</a:t>
                </a:r>
              </a:p>
              <a:p>
                <a:endParaRPr lang="en-US" altLang="zh-CN" dirty="0"/>
              </a:p>
              <a:p>
                <a:r>
                  <a:rPr lang="en-US" altLang="zh-CN" dirty="0" smtClean="0"/>
                  <a:t>For r=1,2,…</a:t>
                </a:r>
              </a:p>
              <a:p>
                <a:r>
                  <a:rPr lang="en-US" altLang="zh-CN" dirty="0"/>
                  <a:t> </a:t>
                </a:r>
                <a:r>
                  <a:rPr lang="en-US" altLang="zh-CN" dirty="0" smtClean="0"/>
                  <a:t>  - Generate N samples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zh-CN" altLang="en-US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zh-CN" altLang="en-US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zh-CN" altLang="en-US">
                            <a:latin typeface="Cambria Math"/>
                          </a:rPr>
                          <m:t>ℝ</m:t>
                        </m:r>
                      </m:e>
                      <m:sup>
                        <m:r>
                          <a:rPr lang="zh-CN" altLang="en-US" i="1">
                            <a:latin typeface="Cambria Math"/>
                          </a:rPr>
                          <m:t>𝑠</m:t>
                        </m:r>
                      </m:sup>
                    </m:sSup>
                  </m:oMath>
                </a14:m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from </a:t>
                </a:r>
                <a14:m>
                  <m:oMath xmlns:m="http://schemas.openxmlformats.org/officeDocument/2006/math">
                    <m:d>
                      <m:dPr>
                        <m:begChr m:val=""/>
                        <m:ctrlPr>
                          <a:rPr lang="zh-CN" alt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zh-CN" altLang="en-US" i="1">
                            <a:latin typeface="Cambria Math"/>
                          </a:rPr>
                          <m:t>𝑓</m:t>
                        </m:r>
                        <m:r>
                          <a:rPr lang="zh-CN" altLang="en-US">
                            <a:latin typeface="Cambria Math"/>
                          </a:rPr>
                          <m:t>(</m:t>
                        </m:r>
                        <m:r>
                          <a:rPr lang="zh-CN" altLang="en-US" i="1">
                            <a:latin typeface="Cambria Math"/>
                          </a:rPr>
                          <m:t>𝑋</m:t>
                        </m:r>
                        <m:r>
                          <a:rPr lang="zh-CN" altLang="en-US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zh-CN" alt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zh-CN" altLang="en-US" i="1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zh-CN" altLang="en-US" i="1">
                                <a:latin typeface="Cambria Math"/>
                              </a:rPr>
                              <m:t>𝑟</m:t>
                            </m:r>
                          </m:sub>
                        </m:sSub>
                      </m:e>
                    </m:d>
                  </m:oMath>
                </a14:m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and compute the values </a:t>
                </a:r>
                <a14:m>
                  <m:oMath xmlns:m="http://schemas.openxmlformats.org/officeDocument/2006/math">
                    <m:d>
                      <m:dPr>
                        <m:begChr m:val=""/>
                        <m:ctrlPr>
                          <a:rPr lang="zh-CN" alt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zh-CN" altLang="en-US" i="1">
                            <a:latin typeface="Cambria Math"/>
                          </a:rPr>
                          <m:t>𝑆</m:t>
                        </m:r>
                        <m:r>
                          <a:rPr lang="zh-CN" altLang="en-US"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zh-CN" alt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zh-CN" altLang="en-US" i="1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zh-CN" altLang="en-US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zh-CN" dirty="0" smtClean="0"/>
                  <a:t>.</a:t>
                </a:r>
              </a:p>
              <a:p>
                <a:r>
                  <a:rPr lang="en-US" altLang="zh-CN" dirty="0"/>
                  <a:t> </a:t>
                </a:r>
                <a:r>
                  <a:rPr lang="en-US" altLang="zh-CN" dirty="0" smtClean="0"/>
                  <a:t>  - Order 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zh-CN" altLang="en-US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zh-CN" altLang="en-US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CN" dirty="0" smtClean="0"/>
                  <a:t> by their respective values </a:t>
                </a:r>
                <a14:m>
                  <m:oMath xmlns:m="http://schemas.openxmlformats.org/officeDocument/2006/math">
                    <m:d>
                      <m:dPr>
                        <m:begChr m:val=""/>
                        <m:ctrlPr>
                          <a:rPr lang="zh-CN" alt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zh-CN" altLang="en-US" i="1">
                            <a:latin typeface="Cambria Math"/>
                          </a:rPr>
                          <m:t>𝑆</m:t>
                        </m:r>
                        <m:r>
                          <a:rPr lang="zh-CN" altLang="en-US"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zh-CN" alt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zh-CN" altLang="en-US" i="1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zh-CN" altLang="en-US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zh-CN" dirty="0" smtClean="0"/>
                  <a:t>, and identify the “elites” to be those in the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zh-CN" alt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zh-CN" altLang="en-US">
                            <a:latin typeface="Cambria Math"/>
                          </a:rPr>
                          <m:t>1−</m:t>
                        </m:r>
                        <m:r>
                          <a:rPr lang="zh-CN" altLang="en-US" i="1">
                            <a:latin typeface="Cambria Math"/>
                          </a:rPr>
                          <m:t>𝜌</m:t>
                        </m:r>
                      </m:e>
                    </m:d>
                  </m:oMath>
                </a14:m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quantile</a:t>
                </a:r>
              </a:p>
              <a:p>
                <a:r>
                  <a:rPr lang="en-US" altLang="zh-CN" dirty="0"/>
                  <a:t> </a:t>
                </a:r>
                <a:r>
                  <a:rPr lang="en-US" altLang="zh-CN" dirty="0" smtClean="0"/>
                  <a:t>  - Approximate the distribution of these elites by a “nearby” normal distribution </a:t>
                </a:r>
                <a14:m>
                  <m:oMath xmlns:m="http://schemas.openxmlformats.org/officeDocument/2006/math">
                    <m:d>
                      <m:dPr>
                        <m:begChr m:val=""/>
                        <m:ctrlPr>
                          <a:rPr lang="zh-CN" alt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zh-CN" altLang="en-US" i="1">
                            <a:latin typeface="Cambria Math"/>
                          </a:rPr>
                          <m:t>𝑓</m:t>
                        </m:r>
                        <m:r>
                          <a:rPr lang="zh-CN" altLang="en-US">
                            <a:latin typeface="Cambria Math"/>
                          </a:rPr>
                          <m:t>(</m:t>
                        </m:r>
                        <m:r>
                          <a:rPr lang="zh-CN" altLang="en-US" i="1">
                            <a:latin typeface="Cambria Math"/>
                          </a:rPr>
                          <m:t>𝑋</m:t>
                        </m:r>
                        <m:r>
                          <a:rPr lang="zh-CN" altLang="en-US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zh-CN" alt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zh-CN" altLang="en-US" i="1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zh-CN" altLang="en-US" i="1">
                                <a:latin typeface="Cambria Math"/>
                              </a:rPr>
                              <m:t>𝑟</m:t>
                            </m:r>
                          </m:sub>
                        </m:sSub>
                      </m:e>
                    </m:d>
                  </m:oMath>
                </a14:m>
                <a:endParaRPr lang="en-US" altLang="zh-CN" dirty="0" smtClean="0"/>
              </a:p>
              <a:p>
                <a:r>
                  <a:rPr lang="en-US" altLang="zh-CN" dirty="0"/>
                  <a:t> </a:t>
                </a:r>
                <a:r>
                  <a:rPr lang="en-US" altLang="zh-CN" dirty="0" smtClean="0"/>
                  <a:t> - Halt this iteration when the smallest elite value doesn’t change much.</a:t>
                </a:r>
              </a:p>
              <a:p>
                <a:pPr marL="114300" indent="0">
                  <a:buNone/>
                </a:pPr>
                <a:r>
                  <a:rPr lang="en-US" altLang="zh-CN" dirty="0" smtClean="0"/>
                  <a:t>End</a:t>
                </a:r>
                <a:endParaRPr lang="zh-CN" alt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52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>
        <mc:Choice xmlns:mv="urn:schemas-microsoft-com:mac:vml" xmlns:mc="http://schemas.openxmlformats.org/markup-compatibility/2006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Requires="a14">
          <p:sp>
            <p:nvSpPr>
              <p:cNvPr id="5" name="Rectangle 4"/>
              <p:cNvSpPr/>
              <p:nvPr/>
            </p:nvSpPr>
            <p:spPr>
              <a:xfrm>
                <a:off x="5486400" y="1611868"/>
                <a:ext cx="96327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zh-CN" alt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zh-CN" altLang="en-US"/>
                            <m:t>f</m:t>
                          </m:r>
                          <m:r>
                            <a:rPr lang="zh-CN" altLang="en-US">
                              <a:latin typeface="Cambria Math"/>
                            </a:rPr>
                            <m:t>(</m:t>
                          </m:r>
                          <m:r>
                            <a:rPr lang="zh-CN" altLang="en-US" i="1">
                              <a:latin typeface="Cambria Math"/>
                            </a:rPr>
                            <m:t>𝑋</m:t>
                          </m:r>
                          <m:r>
                            <a:rPr lang="zh-CN" altLang="en-US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zh-CN" alt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zh-CN" altLang="en-US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1611868"/>
                <a:ext cx="963276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119672" r="-52532" b="-18360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3623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Key Step in CE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We use an iterative method to estimate 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 smtClean="0"/>
              <a:t>On each iteration the elites are identified by the</a:t>
            </a:r>
          </a:p>
          <a:p>
            <a:pPr>
              <a:buNone/>
            </a:pPr>
            <a:r>
              <a:rPr lang="en-US" altLang="zh-CN" dirty="0" smtClean="0"/>
              <a:t>   threshold value: </a:t>
            </a:r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pPr marL="114300" indent="0">
              <a:buNone/>
            </a:pPr>
            <a:r>
              <a:rPr lang="en-US" altLang="zh-CN" dirty="0" smtClean="0"/>
              <a:t>  </a:t>
            </a:r>
            <a:endParaRPr lang="zh-CN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31077" y="2209800"/>
            <a:ext cx="297180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71750" y="4452442"/>
            <a:ext cx="3981450" cy="652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10316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Key Steps in CE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Updating of 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1. Let</a:t>
            </a:r>
          </a:p>
          <a:p>
            <a:endParaRPr lang="en-US" altLang="zh-CN" dirty="0"/>
          </a:p>
          <a:p>
            <a:r>
              <a:rPr lang="en-US" altLang="zh-CN" dirty="0" smtClean="0"/>
              <a:t>2. Define   </a:t>
            </a:r>
          </a:p>
          <a:p>
            <a:endParaRPr lang="en-US" altLang="zh-CN" dirty="0"/>
          </a:p>
          <a:p>
            <a:r>
              <a:rPr lang="en-US" altLang="zh-CN" dirty="0"/>
              <a:t>w</a:t>
            </a:r>
            <a:r>
              <a:rPr lang="en-US" altLang="zh-CN" dirty="0" smtClean="0"/>
              <a:t>here </a:t>
            </a:r>
            <a:endParaRPr lang="en-US" altLang="zh-CN" dirty="0"/>
          </a:p>
          <a:p>
            <a:pPr marL="114300" indent="0">
              <a:buNone/>
            </a:pPr>
            <a:r>
              <a:rPr lang="en-US" altLang="zh-CN" dirty="0"/>
              <a:t>  </a:t>
            </a:r>
            <a:endParaRPr lang="zh-CN" altLang="en-US" dirty="0"/>
          </a:p>
          <a:p>
            <a:r>
              <a:rPr lang="en-US" altLang="zh-CN" dirty="0" smtClean="0"/>
              <a:t>3. This is equivalent to solve a linear system of equations</a:t>
            </a:r>
            <a:endParaRPr lang="zh-CN" altLang="en-US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83581" y="3891267"/>
            <a:ext cx="3509962" cy="902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633818"/>
            <a:ext cx="457200" cy="363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356946"/>
            <a:ext cx="4629490" cy="614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151849"/>
            <a:ext cx="5338762" cy="618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56329" y="5334000"/>
            <a:ext cx="5476875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1855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1567</TotalTime>
  <Words>490</Words>
  <Application>Microsoft Macintosh PowerPoint</Application>
  <PresentationFormat>On-screen Show (4:3)</PresentationFormat>
  <Paragraphs>135</Paragraphs>
  <Slides>22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Adjacency</vt:lpstr>
      <vt:lpstr>PARAMETER ESTIMATION FOR ODES USING A CROSS-ENTROPY APPROACH</vt:lpstr>
      <vt:lpstr>Slide 2</vt:lpstr>
      <vt:lpstr>Outline</vt:lpstr>
      <vt:lpstr>Introduction</vt:lpstr>
      <vt:lpstr>Introduction</vt:lpstr>
      <vt:lpstr>Problem Description</vt:lpstr>
      <vt:lpstr>Overview of CE method</vt:lpstr>
      <vt:lpstr>Key Step in CE</vt:lpstr>
      <vt:lpstr>Key Steps in CE</vt:lpstr>
      <vt:lpstr>Modified Cross Entropy Algorithm</vt:lpstr>
      <vt:lpstr>Two Coding Schemes</vt:lpstr>
      <vt:lpstr>Continuous CE</vt:lpstr>
      <vt:lpstr>Discrete CE</vt:lpstr>
      <vt:lpstr>Experiments</vt:lpstr>
      <vt:lpstr>Fitted Curves</vt:lpstr>
      <vt:lpstr>Results</vt:lpstr>
      <vt:lpstr>Results</vt:lpstr>
      <vt:lpstr>Results</vt:lpstr>
      <vt:lpstr>Application on DDEs</vt:lpstr>
      <vt:lpstr>Fitted Curve</vt:lpstr>
      <vt:lpstr>Conclusions</vt:lpstr>
      <vt:lpstr>Slide 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PARAMETER ESTIMATION FOR ODES USING A CROSS-ENTROPY APPROACH</dc:title>
  <dc:creator>User</dc:creator>
  <cp:lastModifiedBy>aaaa</cp:lastModifiedBy>
  <cp:revision>110</cp:revision>
  <dcterms:created xsi:type="dcterms:W3CDTF">2012-06-28T15:21:42Z</dcterms:created>
  <dcterms:modified xsi:type="dcterms:W3CDTF">2012-06-28T15:38:34Z</dcterms:modified>
</cp:coreProperties>
</file>