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525" r:id="rId2"/>
    <p:sldId id="556" r:id="rId3"/>
    <p:sldId id="581" r:id="rId4"/>
    <p:sldId id="580" r:id="rId5"/>
    <p:sldId id="586" r:id="rId6"/>
    <p:sldId id="614" r:id="rId7"/>
    <p:sldId id="615" r:id="rId8"/>
    <p:sldId id="616" r:id="rId9"/>
    <p:sldId id="617" r:id="rId10"/>
    <p:sldId id="599" r:id="rId11"/>
    <p:sldId id="583" r:id="rId12"/>
    <p:sldId id="557" r:id="rId13"/>
    <p:sldId id="561" r:id="rId14"/>
    <p:sldId id="588" r:id="rId15"/>
    <p:sldId id="589" r:id="rId16"/>
    <p:sldId id="558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73" r:id="rId26"/>
    <p:sldId id="618" r:id="rId27"/>
    <p:sldId id="598" r:id="rId28"/>
    <p:sldId id="575" r:id="rId29"/>
    <p:sldId id="576" r:id="rId30"/>
    <p:sldId id="600" r:id="rId31"/>
    <p:sldId id="601" r:id="rId32"/>
    <p:sldId id="602" r:id="rId33"/>
    <p:sldId id="603" r:id="rId34"/>
    <p:sldId id="604" r:id="rId35"/>
    <p:sldId id="608" r:id="rId36"/>
    <p:sldId id="607" r:id="rId37"/>
    <p:sldId id="609" r:id="rId38"/>
    <p:sldId id="582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5700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89998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4267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1600"/>
    <a:srgbClr val="FFA8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7"/>
    <p:restoredTop sz="93344" autoAdjust="0"/>
  </p:normalViewPr>
  <p:slideViewPr>
    <p:cSldViewPr showGuides="1">
      <p:cViewPr varScale="1">
        <p:scale>
          <a:sx n="104" d="100"/>
          <a:sy n="104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5700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998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4267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93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2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88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83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756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937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77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6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79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49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80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8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85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77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319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420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46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674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897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734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1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402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76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51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39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765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04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133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991D4-D46D-FE46-993B-7F6B5B8911AA}" type="slidenum">
              <a:rPr lang="en-US" altLang="es-ES_tradnl"/>
              <a:pPr/>
              <a:t>38</a:t>
            </a:fld>
            <a:endParaRPr lang="en-US" altLang="es-ES_tradnl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2677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95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5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40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39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7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283" indent="0" algn="ctr">
              <a:buNone/>
              <a:defRPr/>
            </a:lvl2pPr>
            <a:lvl3pPr marL="828568" indent="0" algn="ctr">
              <a:buNone/>
              <a:defRPr/>
            </a:lvl3pPr>
            <a:lvl4pPr marL="1242850" indent="0" algn="ctr">
              <a:buNone/>
              <a:defRPr/>
            </a:lvl4pPr>
            <a:lvl5pPr marL="1657134" indent="0" algn="ctr">
              <a:buNone/>
              <a:defRPr/>
            </a:lvl5pPr>
            <a:lvl6pPr marL="2071415" indent="0" algn="ctr">
              <a:buNone/>
              <a:defRPr/>
            </a:lvl6pPr>
            <a:lvl7pPr marL="2485700" indent="0" algn="ctr">
              <a:buNone/>
              <a:defRPr/>
            </a:lvl7pPr>
            <a:lvl8pPr marL="2899985" indent="0" algn="ctr">
              <a:buNone/>
              <a:defRPr/>
            </a:lvl8pPr>
            <a:lvl9pPr marL="3314267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83" indent="0">
              <a:buNone/>
              <a:defRPr sz="1600"/>
            </a:lvl2pPr>
            <a:lvl3pPr marL="828568" indent="0">
              <a:buNone/>
              <a:defRPr sz="1500"/>
            </a:lvl3pPr>
            <a:lvl4pPr marL="1242850" indent="0">
              <a:buNone/>
              <a:defRPr sz="1300"/>
            </a:lvl4pPr>
            <a:lvl5pPr marL="1657134" indent="0">
              <a:buNone/>
              <a:defRPr sz="1300"/>
            </a:lvl5pPr>
            <a:lvl6pPr marL="2071415" indent="0">
              <a:buNone/>
              <a:defRPr sz="1300"/>
            </a:lvl6pPr>
            <a:lvl7pPr marL="2485700" indent="0">
              <a:buNone/>
              <a:defRPr sz="1300"/>
            </a:lvl7pPr>
            <a:lvl8pPr marL="2899985" indent="0">
              <a:buNone/>
              <a:defRPr sz="1300"/>
            </a:lvl8pPr>
            <a:lvl9pPr marL="3314267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5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5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283" indent="0">
              <a:buNone/>
              <a:defRPr sz="2500"/>
            </a:lvl2pPr>
            <a:lvl3pPr marL="828568" indent="0">
              <a:buNone/>
              <a:defRPr sz="2200"/>
            </a:lvl3pPr>
            <a:lvl4pPr marL="1242850" indent="0">
              <a:buNone/>
              <a:defRPr sz="1800"/>
            </a:lvl4pPr>
            <a:lvl5pPr marL="1657134" indent="0">
              <a:buNone/>
              <a:defRPr sz="1800"/>
            </a:lvl5pPr>
            <a:lvl6pPr marL="2071415" indent="0">
              <a:buNone/>
              <a:defRPr sz="1800"/>
            </a:lvl6pPr>
            <a:lvl7pPr marL="2485700" indent="0">
              <a:buNone/>
              <a:defRPr sz="1800"/>
            </a:lvl7pPr>
            <a:lvl8pPr marL="2899985" indent="0">
              <a:buNone/>
              <a:defRPr sz="1800"/>
            </a:lvl8pPr>
            <a:lvl9pPr marL="3314267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defTabSz="913437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ctr" defTabSz="913437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r" defTabSz="913437">
              <a:defRPr sz="1400" b="0"/>
            </a:lvl1pPr>
          </a:lstStyle>
          <a:p>
            <a:fld id="{8708BCF5-7248-1D46-9832-4B03505A80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283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568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2850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134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358" indent="-342358" algn="l" defTabSz="913437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258" indent="-286257" algn="l" defTabSz="913437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157" indent="-228721" algn="l" defTabSz="913437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155" indent="-228721" algn="l" defTabSz="913437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271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001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1283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5568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0984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83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68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34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1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0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98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267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4.jpe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951670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14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How to </a:t>
            </a:r>
            <a:r>
              <a:rPr lang="en-US" sz="3600" dirty="0" smtClean="0">
                <a:solidFill>
                  <a:srgbClr val="FFFF00"/>
                </a:solidFill>
              </a:rPr>
              <a:t>run </a:t>
            </a:r>
            <a:r>
              <a:rPr lang="en-US" sz="3600" cap="small" dirty="0" smtClean="0">
                <a:solidFill>
                  <a:srgbClr val="FFFF00"/>
                </a:solidFill>
              </a:rPr>
              <a:t>wannier90 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directly from </a:t>
            </a:r>
            <a:r>
              <a:rPr lang="en-US" sz="3600" cap="small" dirty="0" smtClean="0">
                <a:solidFill>
                  <a:srgbClr val="FFFF00"/>
                </a:solidFill>
              </a:rPr>
              <a:t>siesta</a:t>
            </a:r>
            <a:endParaRPr lang="en-US" sz="3600" cap="small" dirty="0">
              <a:solidFill>
                <a:srgbClr val="FFFF00"/>
              </a:solidFill>
            </a:endParaRP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715000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SrTiO3_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6" y="2212521"/>
            <a:ext cx="2689687" cy="2283279"/>
          </a:xfrm>
          <a:prstGeom prst="rect">
            <a:avLst/>
          </a:prstGeom>
        </p:spPr>
      </p:pic>
      <p:pic>
        <p:nvPicPr>
          <p:cNvPr id="7" name="Imagen 6" descr="SrTiO3_00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00" y="21918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3025" y="2590800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 err="1" smtClean="0">
                <a:solidFill>
                  <a:schemeClr val="bg1"/>
                </a:solidFill>
              </a:rPr>
              <a:t>Practical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examples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s-ES_tradnl" dirty="0" err="1" smtClean="0">
                <a:solidFill>
                  <a:srgbClr val="FFFF00"/>
                </a:solidFill>
              </a:rPr>
              <a:t>Bulk</a:t>
            </a:r>
            <a:r>
              <a:rPr lang="es-ES_tradnl" dirty="0" smtClean="0">
                <a:solidFill>
                  <a:srgbClr val="FFFF00"/>
                </a:solidFill>
              </a:rPr>
              <a:t> SrTiO</a:t>
            </a:r>
            <a:r>
              <a:rPr lang="es-ES_tradnl" baseline="-25000" dirty="0" smtClean="0">
                <a:solidFill>
                  <a:srgbClr val="FFFF00"/>
                </a:solidFill>
              </a:rPr>
              <a:t>3</a:t>
            </a:r>
            <a:r>
              <a:rPr lang="es-ES_tradnl" dirty="0" smtClean="0">
                <a:solidFill>
                  <a:srgbClr val="FFFF00"/>
                </a:solidFill>
              </a:rPr>
              <a:t> in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cubic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phase</a:t>
            </a:r>
            <a:endParaRPr lang="es-ES_tradnl" dirty="0" smtClean="0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_tradnl" dirty="0" smtClean="0">
                <a:solidFill>
                  <a:schemeClr val="bg1"/>
                </a:solidFill>
              </a:rPr>
              <a:t>Graphene </a:t>
            </a:r>
          </a:p>
        </p:txBody>
      </p:sp>
    </p:spTree>
    <p:extLst>
      <p:ext uri="{BB962C8B-B14F-4D97-AF65-F5344CB8AC3E}">
        <p14:creationId xmlns:p14="http://schemas.microsoft.com/office/powerpoint/2010/main" val="5719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After running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and compute the PDOS,           we can analyze the character of the different bands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828800" y="1295400"/>
            <a:ext cx="5562600" cy="5410200"/>
            <a:chOff x="1295400" y="533400"/>
            <a:chExt cx="6629400" cy="61722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295400" y="533400"/>
              <a:ext cx="6629400" cy="617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33400"/>
              <a:ext cx="6629400" cy="61722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contribute</a:t>
            </a:r>
            <a:r>
              <a:rPr lang="es-ES" dirty="0" smtClean="0">
                <a:solidFill>
                  <a:schemeClr val="bg1"/>
                </a:solidFill>
              </a:rPr>
              <a:t> more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r>
              <a:rPr lang="es-ES" dirty="0" smtClean="0">
                <a:solidFill>
                  <a:schemeClr val="bg1"/>
                </a:solidFill>
              </a:rPr>
              <a:t> at a particular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window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We can analyze the character of the different bands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2400" y="545068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contribute</a:t>
            </a:r>
            <a:r>
              <a:rPr lang="es-ES" dirty="0" smtClean="0">
                <a:solidFill>
                  <a:schemeClr val="bg1"/>
                </a:solidFill>
              </a:rPr>
              <a:t> more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r>
              <a:rPr lang="es-ES" dirty="0" smtClean="0">
                <a:solidFill>
                  <a:schemeClr val="bg1"/>
                </a:solidFill>
              </a:rPr>
              <a:t> at a particular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window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Zoom </a:t>
            </a:r>
            <a:r>
              <a:rPr lang="es-ES" dirty="0" err="1" smtClean="0">
                <a:solidFill>
                  <a:schemeClr val="bg1"/>
                </a:solidFill>
              </a:rPr>
              <a:t>around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top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valence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bottom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conduction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954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933" y="1295400"/>
              <a:ext cx="5838667" cy="5436000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CFFCC"/>
                </a:solidFill>
              </a:rPr>
              <a:t>Top of </a:t>
            </a:r>
            <a:r>
              <a:rPr lang="es-ES" sz="1600" dirty="0" err="1" smtClean="0">
                <a:solidFill>
                  <a:srgbClr val="CCFFCC"/>
                </a:solidFill>
              </a:rPr>
              <a:t>valence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bands</a:t>
            </a:r>
            <a:r>
              <a:rPr lang="es-ES" sz="1600" dirty="0" smtClean="0">
                <a:solidFill>
                  <a:srgbClr val="CCFFCC"/>
                </a:solidFill>
              </a:rPr>
              <a:t>: </a:t>
            </a:r>
            <a:r>
              <a:rPr lang="es-ES" sz="1600" dirty="0" err="1" smtClean="0">
                <a:solidFill>
                  <a:srgbClr val="CCFFCC"/>
                </a:solidFill>
              </a:rPr>
              <a:t>mostly</a:t>
            </a:r>
            <a:r>
              <a:rPr lang="es-ES" sz="1600" dirty="0" smtClean="0">
                <a:solidFill>
                  <a:srgbClr val="CCFFCC"/>
                </a:solidFill>
              </a:rPr>
              <a:t> O 2</a:t>
            </a:r>
            <a:r>
              <a:rPr lang="es-ES" sz="1600" b="0" i="1" dirty="0" smtClean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2933" y="2463408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</a:rPr>
              <a:t>Bottom</a:t>
            </a:r>
            <a:r>
              <a:rPr lang="es-ES" sz="1600" dirty="0" smtClean="0">
                <a:solidFill>
                  <a:srgbClr val="FF0000"/>
                </a:solidFill>
              </a:rPr>
              <a:t> of </a:t>
            </a:r>
            <a:r>
              <a:rPr lang="es-ES" sz="1600" dirty="0" err="1" smtClean="0">
                <a:solidFill>
                  <a:srgbClr val="FF0000"/>
                </a:solidFill>
              </a:rPr>
              <a:t>conduction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bands</a:t>
            </a:r>
            <a:r>
              <a:rPr lang="es-ES" sz="1600" dirty="0" smtClean="0">
                <a:solidFill>
                  <a:srgbClr val="FF0000"/>
                </a:solidFill>
              </a:rPr>
              <a:t>: </a:t>
            </a:r>
            <a:r>
              <a:rPr lang="es-ES" sz="1600" dirty="0" err="1" smtClean="0">
                <a:solidFill>
                  <a:srgbClr val="FF0000"/>
                </a:solidFill>
              </a:rPr>
              <a:t>mostly</a:t>
            </a:r>
            <a:r>
              <a:rPr lang="es-ES" sz="1600" dirty="0" smtClean="0">
                <a:solidFill>
                  <a:srgbClr val="FF0000"/>
                </a:solidFill>
              </a:rPr>
              <a:t> Ti t</a:t>
            </a:r>
            <a:r>
              <a:rPr lang="es-ES" sz="1600" baseline="-25000" dirty="0" smtClean="0">
                <a:solidFill>
                  <a:srgbClr val="FF0000"/>
                </a:solidFill>
              </a:rPr>
              <a:t>2g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477000" y="4150449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can </a:t>
            </a:r>
            <a:r>
              <a:rPr lang="es-ES" dirty="0" err="1" smtClean="0">
                <a:solidFill>
                  <a:schemeClr val="bg1"/>
                </a:solidFill>
              </a:rPr>
              <a:t>project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particular </a:t>
            </a:r>
            <a:r>
              <a:rPr lang="es-ES" dirty="0" err="1" smtClean="0">
                <a:solidFill>
                  <a:schemeClr val="bg1"/>
                </a:solidFill>
              </a:rPr>
              <a:t>atomic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orbitals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further</a:t>
            </a:r>
            <a:r>
              <a:rPr lang="es-ES" dirty="0" smtClean="0">
                <a:solidFill>
                  <a:schemeClr val="bg1"/>
                </a:solidFill>
              </a:rPr>
              <a:t> define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character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particular </a:t>
            </a:r>
            <a:r>
              <a:rPr lang="es-ES" dirty="0" err="1" smtClean="0">
                <a:solidFill>
                  <a:schemeClr val="bg1"/>
                </a:solidFill>
              </a:rPr>
              <a:t>example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wannierization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three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different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manifolds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47559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Manifold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number</a:t>
            </a:r>
            <a:r>
              <a:rPr lang="es-ES" sz="1600" dirty="0" smtClean="0">
                <a:solidFill>
                  <a:srgbClr val="FFFF00"/>
                </a:solidFill>
              </a:rPr>
              <a:t> 1: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72200" y="3886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means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- 3 O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r>
              <a:rPr lang="es-ES" dirty="0" smtClean="0">
                <a:solidFill>
                  <a:schemeClr val="bg1"/>
                </a:solidFill>
              </a:rPr>
              <a:t> (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	× 3 O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b="0" i="1" baseline="-25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9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 to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 smtClean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CFFCC"/>
                </a:solidFill>
              </a:rPr>
              <a:t>Top of </a:t>
            </a:r>
            <a:r>
              <a:rPr lang="es-ES" sz="1600" dirty="0" err="1" smtClean="0">
                <a:solidFill>
                  <a:srgbClr val="CCFFCC"/>
                </a:solidFill>
              </a:rPr>
              <a:t>valence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bands</a:t>
            </a:r>
            <a:r>
              <a:rPr lang="es-ES" sz="1600" dirty="0" smtClean="0">
                <a:solidFill>
                  <a:srgbClr val="CCFFCC"/>
                </a:solidFill>
              </a:rPr>
              <a:t>: </a:t>
            </a:r>
            <a:r>
              <a:rPr lang="es-ES" sz="1600" dirty="0" err="1" smtClean="0">
                <a:solidFill>
                  <a:srgbClr val="CCFFCC"/>
                </a:solidFill>
              </a:rPr>
              <a:t>mostly</a:t>
            </a:r>
            <a:r>
              <a:rPr lang="es-ES" sz="1600" dirty="0" smtClean="0">
                <a:solidFill>
                  <a:srgbClr val="CCFFCC"/>
                </a:solidFill>
              </a:rPr>
              <a:t> O 2</a:t>
            </a:r>
            <a:r>
              <a:rPr lang="es-ES" sz="1600" b="0" i="1" dirty="0" smtClean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23" name="Rectángulo 22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4" name="Imagen 23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8" name="Rectángulo 17"/>
          <p:cNvSpPr/>
          <p:nvPr/>
        </p:nvSpPr>
        <p:spPr bwMode="auto">
          <a:xfrm>
            <a:off x="-16933" y="3079818"/>
            <a:ext cx="5867400" cy="8063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particular </a:t>
            </a:r>
            <a:r>
              <a:rPr lang="es-ES" dirty="0" err="1" smtClean="0">
                <a:solidFill>
                  <a:schemeClr val="bg1"/>
                </a:solidFill>
              </a:rPr>
              <a:t>example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wannierization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three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different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manifolds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0" y="2590800"/>
            <a:ext cx="5867400" cy="459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Manifold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number</a:t>
            </a:r>
            <a:r>
              <a:rPr lang="es-ES" sz="1600" dirty="0" smtClean="0">
                <a:solidFill>
                  <a:srgbClr val="FFFF00"/>
                </a:solidFill>
              </a:rPr>
              <a:t> 2: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72200" y="3886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means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-3 </a:t>
            </a:r>
            <a:r>
              <a:rPr lang="es-ES" dirty="0">
                <a:solidFill>
                  <a:schemeClr val="bg1"/>
                </a:solidFill>
              </a:rPr>
              <a:t>Ti 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s-ES" b="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2g </a:t>
            </a:r>
            <a:r>
              <a:rPr lang="es-ES" dirty="0" err="1">
                <a:solidFill>
                  <a:schemeClr val="bg1"/>
                </a:solidFill>
                <a:cs typeface="Times New Roman"/>
              </a:rPr>
              <a:t>bands</a:t>
            </a:r>
            <a:r>
              <a:rPr lang="es-ES" dirty="0">
                <a:solidFill>
                  <a:schemeClr val="bg1"/>
                </a:solidFill>
                <a:cs typeface="Times New Roman"/>
              </a:rPr>
              <a:t> (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xy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yz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xz</a:t>
            </a:r>
            <a:r>
              <a:rPr lang="es-ES" dirty="0">
                <a:solidFill>
                  <a:schemeClr val="bg1"/>
                </a:solidFill>
                <a:cs typeface="Times New Roman"/>
              </a:rPr>
              <a:t>)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b="0" i="1" baseline="-25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3</a:t>
            </a:r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 to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 smtClean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96000" y="24536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</a:rPr>
              <a:t>Bottom</a:t>
            </a:r>
            <a:r>
              <a:rPr lang="es-ES" sz="1600" dirty="0" smtClean="0">
                <a:solidFill>
                  <a:srgbClr val="FF0000"/>
                </a:solidFill>
              </a:rPr>
              <a:t> of </a:t>
            </a:r>
            <a:r>
              <a:rPr lang="es-ES" sz="1600" dirty="0" err="1" smtClean="0">
                <a:solidFill>
                  <a:srgbClr val="FF0000"/>
                </a:solidFill>
              </a:rPr>
              <a:t>conduction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bands</a:t>
            </a:r>
            <a:r>
              <a:rPr lang="es-ES" sz="1600" dirty="0" smtClean="0">
                <a:solidFill>
                  <a:srgbClr val="FF0000"/>
                </a:solidFill>
              </a:rPr>
              <a:t>: </a:t>
            </a:r>
            <a:r>
              <a:rPr lang="es-ES" sz="1600" dirty="0" err="1" smtClean="0">
                <a:solidFill>
                  <a:srgbClr val="FF0000"/>
                </a:solidFill>
              </a:rPr>
              <a:t>mostly</a:t>
            </a:r>
            <a:r>
              <a:rPr lang="es-ES" sz="1600" dirty="0" smtClean="0">
                <a:solidFill>
                  <a:srgbClr val="FF0000"/>
                </a:solidFill>
              </a:rPr>
              <a:t> Ti t</a:t>
            </a:r>
            <a:r>
              <a:rPr lang="es-ES" sz="1600" baseline="-25000" dirty="0" smtClean="0">
                <a:solidFill>
                  <a:srgbClr val="FF0000"/>
                </a:solidFill>
              </a:rPr>
              <a:t>2g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particular </a:t>
            </a:r>
            <a:r>
              <a:rPr lang="es-ES" dirty="0" err="1" smtClean="0">
                <a:solidFill>
                  <a:schemeClr val="bg1"/>
                </a:solidFill>
              </a:rPr>
              <a:t>example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wannierization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three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different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manifolds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0" y="2590800"/>
            <a:ext cx="5867400" cy="1371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Manifold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number</a:t>
            </a:r>
            <a:r>
              <a:rPr lang="es-ES" sz="1600" dirty="0" smtClean="0">
                <a:solidFill>
                  <a:srgbClr val="FFFF00"/>
                </a:solidFill>
              </a:rPr>
              <a:t> 3: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96000" y="24536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</a:rPr>
              <a:t>Bottom</a:t>
            </a:r>
            <a:r>
              <a:rPr lang="es-ES" sz="1600" dirty="0" smtClean="0">
                <a:solidFill>
                  <a:srgbClr val="FF0000"/>
                </a:solidFill>
              </a:rPr>
              <a:t> of </a:t>
            </a:r>
            <a:r>
              <a:rPr lang="es-ES" sz="1600" dirty="0" err="1" smtClean="0">
                <a:solidFill>
                  <a:srgbClr val="FF0000"/>
                </a:solidFill>
              </a:rPr>
              <a:t>conduction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bands</a:t>
            </a:r>
            <a:r>
              <a:rPr lang="es-ES" sz="1600" dirty="0" smtClean="0">
                <a:solidFill>
                  <a:srgbClr val="FF0000"/>
                </a:solidFill>
              </a:rPr>
              <a:t>: </a:t>
            </a:r>
            <a:r>
              <a:rPr lang="es-ES" sz="1600" dirty="0" err="1" smtClean="0">
                <a:solidFill>
                  <a:srgbClr val="FF0000"/>
                </a:solidFill>
              </a:rPr>
              <a:t>mostly</a:t>
            </a:r>
            <a:r>
              <a:rPr lang="es-ES" sz="1600" dirty="0" smtClean="0">
                <a:solidFill>
                  <a:srgbClr val="FF0000"/>
                </a:solidFill>
              </a:rPr>
              <a:t> Ti t</a:t>
            </a:r>
            <a:r>
              <a:rPr lang="es-ES" sz="1600" baseline="-25000" dirty="0" smtClean="0">
                <a:solidFill>
                  <a:srgbClr val="FF0000"/>
                </a:solidFill>
              </a:rPr>
              <a:t>2g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CFFCC"/>
                </a:solidFill>
              </a:rPr>
              <a:t>Top of </a:t>
            </a:r>
            <a:r>
              <a:rPr lang="es-ES" sz="1600" dirty="0" err="1" smtClean="0">
                <a:solidFill>
                  <a:srgbClr val="CCFFCC"/>
                </a:solidFill>
              </a:rPr>
              <a:t>valence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bands</a:t>
            </a:r>
            <a:r>
              <a:rPr lang="es-ES" sz="1600" dirty="0" smtClean="0">
                <a:solidFill>
                  <a:srgbClr val="CCFFCC"/>
                </a:solidFill>
              </a:rPr>
              <a:t>: </a:t>
            </a:r>
            <a:r>
              <a:rPr lang="es-ES" sz="1600" dirty="0" err="1" smtClean="0">
                <a:solidFill>
                  <a:srgbClr val="CCFFCC"/>
                </a:solidFill>
              </a:rPr>
              <a:t>mostly</a:t>
            </a:r>
            <a:r>
              <a:rPr lang="es-ES" sz="1600" dirty="0" smtClean="0">
                <a:solidFill>
                  <a:srgbClr val="CCFFCC"/>
                </a:solidFill>
              </a:rPr>
              <a:t> O 2</a:t>
            </a:r>
            <a:r>
              <a:rPr lang="es-ES" sz="1600" b="0" i="1" dirty="0" smtClean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 smtClean="0">
                <a:solidFill>
                  <a:srgbClr val="CCFFCC"/>
                </a:solidFill>
              </a:rPr>
              <a:t> </a:t>
            </a:r>
            <a:r>
              <a:rPr lang="es-ES" sz="1600" dirty="0" err="1" smtClean="0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72200" y="3886200"/>
            <a:ext cx="289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means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- 3 O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bands</a:t>
            </a:r>
            <a:r>
              <a:rPr lang="es-ES" dirty="0" smtClean="0">
                <a:solidFill>
                  <a:schemeClr val="bg1"/>
                </a:solidFill>
              </a:rPr>
              <a:t> (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s-E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s-ES" dirty="0">
                <a:solidFill>
                  <a:schemeClr val="bg1"/>
                </a:solidFill>
              </a:rPr>
              <a:t>	</a:t>
            </a:r>
            <a:r>
              <a:rPr lang="es-ES" dirty="0" smtClean="0">
                <a:solidFill>
                  <a:schemeClr val="bg1"/>
                </a:solidFill>
              </a:rPr>
              <a:t>× 3 O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- 3 Ti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s-ES" b="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2g </a:t>
            </a:r>
            <a:r>
              <a:rPr lang="es-ES" dirty="0" err="1" smtClean="0">
                <a:solidFill>
                  <a:schemeClr val="bg1"/>
                </a:solidFill>
                <a:latin typeface="+mn-lt"/>
                <a:cs typeface="Times New Roman"/>
              </a:rPr>
              <a:t>bands</a:t>
            </a:r>
            <a:r>
              <a:rPr lang="es-ES" dirty="0" smtClean="0">
                <a:solidFill>
                  <a:schemeClr val="bg1"/>
                </a:solidFill>
                <a:latin typeface="+mn-lt"/>
                <a:cs typeface="Times New Roman"/>
              </a:rPr>
              <a:t> (</a:t>
            </a:r>
            <a:r>
              <a:rPr lang="es-ES" b="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xy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yz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xz</a:t>
            </a:r>
            <a:r>
              <a:rPr lang="es-ES" dirty="0" smtClean="0">
                <a:solidFill>
                  <a:schemeClr val="bg1"/>
                </a:solidFill>
                <a:latin typeface="+mn-lt"/>
                <a:cs typeface="Times New Roman"/>
              </a:rPr>
              <a:t>)</a:t>
            </a:r>
          </a:p>
          <a:p>
            <a:pPr marL="285750" indent="-285750">
              <a:buFontTx/>
              <a:buChar char="-"/>
            </a:pPr>
            <a:endParaRPr lang="es-ES" b="0" i="1" baseline="-25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12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to</a:t>
            </a:r>
            <a:r>
              <a:rPr lang="es-ES" dirty="0" smtClean="0">
                <a:solidFill>
                  <a:srgbClr val="00FFFF"/>
                </a:solidFill>
                <a:latin typeface="+mn-lt"/>
                <a:cs typeface="Times New Roman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 smtClean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5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-9787" y="530777"/>
            <a:ext cx="7162800" cy="55778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76200" y="990599"/>
            <a:ext cx="7086600" cy="141106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ángulo 19"/>
          <p:cNvSpPr/>
          <p:nvPr/>
        </p:nvSpPr>
        <p:spPr bwMode="auto">
          <a:xfrm>
            <a:off x="76200" y="2401669"/>
            <a:ext cx="7086600" cy="1408332"/>
          </a:xfrm>
          <a:prstGeom prst="rect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ángulo 20"/>
          <p:cNvSpPr/>
          <p:nvPr/>
        </p:nvSpPr>
        <p:spPr bwMode="auto">
          <a:xfrm>
            <a:off x="76200" y="3810000"/>
            <a:ext cx="7086600" cy="1447799"/>
          </a:xfrm>
          <a:prstGeom prst="rect">
            <a:avLst/>
          </a:prstGeom>
          <a:noFill/>
          <a:ln w="158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39000" y="13964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FF0000"/>
                </a:solidFill>
              </a:rPr>
              <a:t>Data </a:t>
            </a:r>
            <a:r>
              <a:rPr lang="es-ES_tradnl" sz="1600" dirty="0" err="1" smtClean="0">
                <a:solidFill>
                  <a:srgbClr val="FF0000"/>
                </a:solidFill>
              </a:rPr>
              <a:t>related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</a:rPr>
              <a:t>with</a:t>
            </a:r>
            <a:r>
              <a:rPr lang="es-ES_tradnl" sz="1600" dirty="0" smtClean="0">
                <a:solidFill>
                  <a:srgbClr val="FF0000"/>
                </a:solidFill>
              </a:rPr>
              <a:t>  </a:t>
            </a:r>
            <a:r>
              <a:rPr lang="es-ES_tradnl" sz="1600" dirty="0" err="1" smtClean="0">
                <a:solidFill>
                  <a:srgbClr val="FF0000"/>
                </a:solidFill>
              </a:rPr>
              <a:t>Manifold</a:t>
            </a:r>
            <a:r>
              <a:rPr lang="es-ES_tradnl" sz="1600" dirty="0" smtClean="0">
                <a:solidFill>
                  <a:srgbClr val="FF0000"/>
                </a:solidFill>
              </a:rPr>
              <a:t> 1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268633" y="2819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00FFFF"/>
                </a:solidFill>
              </a:rPr>
              <a:t>Data </a:t>
            </a:r>
            <a:r>
              <a:rPr lang="es-ES_tradnl" sz="1600" dirty="0" err="1" smtClean="0">
                <a:solidFill>
                  <a:srgbClr val="00FFFF"/>
                </a:solidFill>
              </a:rPr>
              <a:t>related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with</a:t>
            </a:r>
            <a:r>
              <a:rPr lang="es-ES_tradnl" sz="1600" dirty="0" smtClean="0">
                <a:solidFill>
                  <a:srgbClr val="00FFFF"/>
                </a:solidFill>
              </a:rPr>
              <a:t>  </a:t>
            </a:r>
            <a:r>
              <a:rPr lang="es-ES_tradnl" sz="1600" dirty="0" err="1" smtClean="0">
                <a:solidFill>
                  <a:srgbClr val="00FFFF"/>
                </a:solidFill>
              </a:rPr>
              <a:t>Manifold</a:t>
            </a:r>
            <a:r>
              <a:rPr lang="es-ES_tradnl" sz="1600" dirty="0" smtClean="0">
                <a:solidFill>
                  <a:srgbClr val="00FFFF"/>
                </a:solidFill>
              </a:rPr>
              <a:t> 2</a:t>
            </a:r>
            <a:endParaRPr lang="es-ES_tradnl" sz="1600" dirty="0">
              <a:solidFill>
                <a:srgbClr val="00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239000" y="4215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92D050"/>
                </a:solidFill>
              </a:rPr>
              <a:t>Data </a:t>
            </a:r>
            <a:r>
              <a:rPr lang="es-ES_tradnl" sz="1600" dirty="0" err="1" smtClean="0">
                <a:solidFill>
                  <a:srgbClr val="92D050"/>
                </a:solidFill>
              </a:rPr>
              <a:t>related</a:t>
            </a:r>
            <a:r>
              <a:rPr lang="es-ES_tradnl" sz="1600" dirty="0" smtClean="0">
                <a:solidFill>
                  <a:srgbClr val="92D050"/>
                </a:solidFill>
              </a:rPr>
              <a:t> </a:t>
            </a:r>
            <a:r>
              <a:rPr lang="es-ES_tradnl" sz="1600" dirty="0" err="1" smtClean="0">
                <a:solidFill>
                  <a:srgbClr val="92D050"/>
                </a:solidFill>
              </a:rPr>
              <a:t>with</a:t>
            </a:r>
            <a:r>
              <a:rPr lang="es-ES_tradnl" sz="1600" dirty="0" smtClean="0">
                <a:solidFill>
                  <a:srgbClr val="92D050"/>
                </a:solidFill>
              </a:rPr>
              <a:t>  </a:t>
            </a:r>
            <a:r>
              <a:rPr lang="es-ES_tradnl" sz="1600" dirty="0" err="1" smtClean="0">
                <a:solidFill>
                  <a:srgbClr val="92D050"/>
                </a:solidFill>
              </a:rPr>
              <a:t>Manifold</a:t>
            </a:r>
            <a:r>
              <a:rPr lang="es-ES_tradnl" sz="1600" dirty="0" smtClean="0">
                <a:solidFill>
                  <a:srgbClr val="92D050"/>
                </a:solidFill>
              </a:rPr>
              <a:t> 3</a:t>
            </a:r>
            <a:endParaRPr lang="es-ES_tradnl" sz="1600" dirty="0">
              <a:solidFill>
                <a:srgbClr val="92D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71800" y="5334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manifolds</a:t>
            </a:r>
            <a:r>
              <a:rPr lang="es-ES_tradnl" dirty="0" smtClean="0"/>
              <a:t> to </a:t>
            </a:r>
            <a:r>
              <a:rPr lang="es-ES_tradnl" dirty="0" err="1" smtClean="0"/>
              <a:t>wannierize</a:t>
            </a:r>
            <a:endParaRPr lang="es-ES_tradnl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971800" y="541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/>
              <a:t>Dimensions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Monkhorst</a:t>
            </a:r>
            <a:r>
              <a:rPr lang="es-ES_tradnl" dirty="0"/>
              <a:t>-Pack </a:t>
            </a:r>
            <a:r>
              <a:rPr lang="es-ES_tradnl" dirty="0" err="1"/>
              <a:t>grid</a:t>
            </a:r>
            <a:r>
              <a:rPr lang="es-ES_tradnl" dirty="0"/>
              <a:t> of </a:t>
            </a:r>
            <a:r>
              <a:rPr lang="es-ES_tradnl" dirty="0" smtClean="0"/>
              <a:t>k-</a:t>
            </a:r>
            <a:r>
              <a:rPr lang="es-ES_tradnl" dirty="0" err="1" smtClean="0"/>
              <a:t>points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wannierization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715301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1714500" y="3048000"/>
            <a:ext cx="5715000" cy="2895600"/>
            <a:chOff x="1752600" y="3048000"/>
            <a:chExt cx="5715000" cy="2895600"/>
          </a:xfrm>
        </p:grpSpPr>
        <p:sp>
          <p:nvSpPr>
            <p:cNvPr id="12" name="Rectángulo 11"/>
            <p:cNvSpPr/>
            <p:nvPr/>
          </p:nvSpPr>
          <p:spPr bwMode="auto">
            <a:xfrm>
              <a:off x="1752600" y="3048000"/>
              <a:ext cx="57150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048000"/>
              <a:ext cx="5638800" cy="2781300"/>
            </a:xfrm>
            <a:prstGeom prst="rect">
              <a:avLst/>
            </a:prstGeom>
          </p:spPr>
        </p:pic>
      </p:grpSp>
      <p:sp>
        <p:nvSpPr>
          <p:cNvPr id="26" name="Rectángulo 25"/>
          <p:cNvSpPr/>
          <p:nvPr/>
        </p:nvSpPr>
        <p:spPr bwMode="auto">
          <a:xfrm>
            <a:off x="1962150" y="5410200"/>
            <a:ext cx="520065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594394"/>
            <a:ext cx="51435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1219200" y="757280"/>
            <a:ext cx="51435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22860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Wannier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s-ES_tradnl" dirty="0">
              <a:solidFill>
                <a:schemeClr val="bg1"/>
              </a:solidFill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This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equal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manifold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we</a:t>
            </a:r>
            <a:r>
              <a:rPr lang="es-ES_tradnl" dirty="0" smtClean="0">
                <a:solidFill>
                  <a:schemeClr val="bg1"/>
                </a:solidFill>
              </a:rPr>
              <a:t> are </a:t>
            </a:r>
            <a:r>
              <a:rPr lang="es-ES_tradnl" dirty="0" err="1" smtClean="0">
                <a:solidFill>
                  <a:schemeClr val="bg1"/>
                </a:solidFill>
              </a:rPr>
              <a:t>dealing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isolated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group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But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desired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r>
              <a:rPr lang="es-ES_tradnl" dirty="0" smtClean="0">
                <a:solidFill>
                  <a:schemeClr val="bg1"/>
                </a:solidFill>
              </a:rPr>
              <a:t> lie </a:t>
            </a:r>
            <a:r>
              <a:rPr lang="es-ES_tradnl" dirty="0" err="1" smtClean="0">
                <a:solidFill>
                  <a:schemeClr val="bg1"/>
                </a:solidFill>
              </a:rPr>
              <a:t>within</a:t>
            </a:r>
            <a:r>
              <a:rPr lang="es-ES_tradnl" dirty="0" smtClean="0">
                <a:solidFill>
                  <a:schemeClr val="bg1"/>
                </a:solidFill>
              </a:rPr>
              <a:t> a </a:t>
            </a:r>
            <a:r>
              <a:rPr lang="es-ES_tradnl" dirty="0" err="1" smtClean="0">
                <a:solidFill>
                  <a:schemeClr val="bg1"/>
                </a:solidFill>
              </a:rPr>
              <a:t>limited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energy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range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but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overlap</a:t>
            </a:r>
            <a:r>
              <a:rPr lang="es-ES_tradnl" dirty="0" smtClean="0">
                <a:solidFill>
                  <a:schemeClr val="bg1"/>
                </a:solidFill>
              </a:rPr>
              <a:t> and </a:t>
            </a:r>
            <a:r>
              <a:rPr lang="es-ES_tradnl" dirty="0" err="1" smtClean="0">
                <a:solidFill>
                  <a:schemeClr val="bg1"/>
                </a:solidFill>
              </a:rPr>
              <a:t>hybridize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other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which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extend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further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energy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then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wannier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might</a:t>
            </a:r>
            <a:r>
              <a:rPr lang="es-ES_tradnl" dirty="0" smtClean="0">
                <a:solidFill>
                  <a:schemeClr val="bg1"/>
                </a:solidFill>
              </a:rPr>
              <a:t> be </a:t>
            </a:r>
            <a:r>
              <a:rPr lang="es-ES_tradnl" dirty="0" err="1" smtClean="0">
                <a:solidFill>
                  <a:schemeClr val="bg1"/>
                </a:solidFill>
              </a:rPr>
              <a:t>different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from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manifolds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smtClean="0">
                <a:solidFill>
                  <a:schemeClr val="bg1"/>
                </a:solidFill>
              </a:rPr>
              <a:t>A </a:t>
            </a:r>
            <a:r>
              <a:rPr lang="es-ES_tradnl" dirty="0" err="1" smtClean="0">
                <a:solidFill>
                  <a:schemeClr val="bg1"/>
                </a:solidFill>
              </a:rPr>
              <a:t>disentanglement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procedure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required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smtClean="0">
                <a:solidFill>
                  <a:schemeClr val="bg1"/>
                </a:solidFill>
              </a:rPr>
              <a:t>(</a:t>
            </a:r>
            <a:r>
              <a:rPr lang="es-ES_tradnl" dirty="0" err="1" smtClean="0">
                <a:solidFill>
                  <a:schemeClr val="bg1"/>
                </a:solidFill>
              </a:rPr>
              <a:t>see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graphene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example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below</a:t>
            </a:r>
            <a:r>
              <a:rPr lang="es-ES_tradnl" dirty="0" smtClean="0">
                <a:solidFill>
                  <a:schemeClr val="bg1"/>
                </a:solidFill>
              </a:rPr>
              <a:t>)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04800" y="1840806"/>
            <a:ext cx="2514600" cy="5017194"/>
            <a:chOff x="304800" y="1965994"/>
            <a:chExt cx="2514600" cy="5017194"/>
          </a:xfrm>
        </p:grpSpPr>
        <p:sp>
          <p:nvSpPr>
            <p:cNvPr id="6" name="Rectángulo 5"/>
            <p:cNvSpPr/>
            <p:nvPr/>
          </p:nvSpPr>
          <p:spPr bwMode="auto">
            <a:xfrm>
              <a:off x="312000" y="1965994"/>
              <a:ext cx="2507400" cy="50171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81200"/>
              <a:ext cx="2278505" cy="38608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00" y="5791200"/>
              <a:ext cx="2278800" cy="1191988"/>
            </a:xfrm>
            <a:prstGeom prst="rect">
              <a:avLst/>
            </a:prstGeom>
          </p:spPr>
        </p:pic>
      </p:grpSp>
      <p:sp>
        <p:nvSpPr>
          <p:cNvPr id="26" name="Rectángulo 25"/>
          <p:cNvSpPr/>
          <p:nvPr/>
        </p:nvSpPr>
        <p:spPr bwMode="auto">
          <a:xfrm>
            <a:off x="312000" y="4343400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67100" y="326887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Take</a:t>
            </a:r>
            <a:r>
              <a:rPr lang="es-ES_tradnl" dirty="0" smtClean="0">
                <a:solidFill>
                  <a:schemeClr val="bg1"/>
                </a:solidFill>
              </a:rPr>
              <a:t> a look to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SystemLabel.ORB_INDX</a:t>
            </a:r>
            <a:r>
              <a:rPr lang="es-ES_tradnl" dirty="0" smtClean="0">
                <a:solidFill>
                  <a:schemeClr val="bg1"/>
                </a:solidFill>
              </a:rPr>
              <a:t> file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304800" y="5181600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312000" y="6048824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26600" y="4278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 smtClean="0">
                <a:solidFill>
                  <a:schemeClr val="bg1"/>
                </a:solidFill>
              </a:rPr>
              <a:t>-</a:t>
            </a:r>
            <a:r>
              <a:rPr lang="es-ES_tradnl" dirty="0" err="1" smtClean="0">
                <a:solidFill>
                  <a:schemeClr val="bg1"/>
                </a:solidFill>
              </a:rPr>
              <a:t>orbitals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first</a:t>
            </a:r>
            <a:r>
              <a:rPr lang="es-ES_tradnl" dirty="0" smtClean="0">
                <a:solidFill>
                  <a:schemeClr val="bg1"/>
                </a:solidFill>
              </a:rPr>
              <a:t> O </a:t>
            </a:r>
            <a:r>
              <a:rPr lang="es-ES_tradnl" dirty="0" err="1" smtClean="0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819400" y="5117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 smtClean="0">
                <a:solidFill>
                  <a:schemeClr val="bg1"/>
                </a:solidFill>
              </a:rPr>
              <a:t>-</a:t>
            </a:r>
            <a:r>
              <a:rPr lang="es-ES_tradnl" dirty="0" err="1" smtClean="0">
                <a:solidFill>
                  <a:schemeClr val="bg1"/>
                </a:solidFill>
              </a:rPr>
              <a:t>orbitals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second</a:t>
            </a:r>
            <a:r>
              <a:rPr lang="es-ES_tradnl" dirty="0" smtClean="0">
                <a:solidFill>
                  <a:schemeClr val="bg1"/>
                </a:solidFill>
              </a:rPr>
              <a:t> O </a:t>
            </a:r>
            <a:r>
              <a:rPr lang="es-ES_tradnl" dirty="0" err="1" smtClean="0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812200" y="5955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 smtClean="0">
                <a:solidFill>
                  <a:schemeClr val="bg1"/>
                </a:solidFill>
              </a:rPr>
              <a:t>-</a:t>
            </a:r>
            <a:r>
              <a:rPr lang="es-ES_tradnl" dirty="0" err="1" smtClean="0">
                <a:solidFill>
                  <a:schemeClr val="bg1"/>
                </a:solidFill>
              </a:rPr>
              <a:t>orbitals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third</a:t>
            </a:r>
            <a:r>
              <a:rPr lang="es-ES_tradnl" dirty="0" smtClean="0">
                <a:solidFill>
                  <a:schemeClr val="bg1"/>
                </a:solidFill>
              </a:rPr>
              <a:t> O </a:t>
            </a:r>
            <a:r>
              <a:rPr lang="es-ES_tradnl" dirty="0" err="1" smtClean="0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38500" y="221839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A </a:t>
            </a:r>
            <a:r>
              <a:rPr lang="es-ES_tradnl" dirty="0" err="1" smtClean="0">
                <a:solidFill>
                  <a:schemeClr val="bg1"/>
                </a:solidFill>
              </a:rPr>
              <a:t>good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initial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guess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project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bands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top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valence</a:t>
            </a:r>
            <a:r>
              <a:rPr lang="es-ES_tradnl" dirty="0" smtClean="0">
                <a:solidFill>
                  <a:schemeClr val="bg1"/>
                </a:solidFill>
              </a:rPr>
              <a:t> band are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O-2</a:t>
            </a:r>
            <a:r>
              <a:rPr lang="es-ES_tradnl" b="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orbitals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914400"/>
            <a:ext cx="67056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Important bibliography: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review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Maximally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Localized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Wannier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5892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71500" y="2204746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Number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iterations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minimization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localization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functional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1500" y="282635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zero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then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procedure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same</a:t>
            </a:r>
            <a:r>
              <a:rPr lang="es-ES_tradnl" dirty="0" smtClean="0">
                <a:solidFill>
                  <a:schemeClr val="bg1"/>
                </a:solidFill>
              </a:rPr>
              <a:t> as a L</a:t>
            </a:r>
            <a:r>
              <a:rPr lang="es-ES" dirty="0" err="1" smtClean="0">
                <a:solidFill>
                  <a:schemeClr val="bg1"/>
                </a:solidFill>
              </a:rPr>
              <a:t>öwdin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orthonormalization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resulting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Wannier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keep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symmetry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projection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function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but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be </a:t>
            </a:r>
            <a:r>
              <a:rPr lang="es-ES" dirty="0" err="1" smtClean="0">
                <a:solidFill>
                  <a:schemeClr val="bg1"/>
                </a:solidFill>
              </a:rPr>
              <a:t>maximally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localized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066800"/>
            <a:ext cx="51054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300" y="2298006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Instruction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plot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</a:t>
            </a:r>
            <a:r>
              <a:rPr lang="es-ES_tradnl" dirty="0" err="1" smtClean="0">
                <a:solidFill>
                  <a:schemeClr val="bg1"/>
                </a:solidFill>
              </a:rPr>
              <a:t>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integer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refers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size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supercell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plotting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</a:t>
            </a:r>
            <a:r>
              <a:rPr lang="es-ES_tradnl" dirty="0" err="1" smtClean="0">
                <a:solidFill>
                  <a:schemeClr val="bg1"/>
                </a:solidFill>
              </a:rPr>
              <a:t>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219200"/>
            <a:ext cx="67056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300" y="225373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Instruction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plot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Fermi </a:t>
            </a:r>
            <a:r>
              <a:rPr lang="es-ES_tradnl" dirty="0" err="1" smtClean="0">
                <a:solidFill>
                  <a:schemeClr val="bg1"/>
                </a:solidFill>
              </a:rPr>
              <a:t>surface</a:t>
            </a:r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371600"/>
            <a:ext cx="3276600" cy="1588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300" y="2298006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Instruction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write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Hamiltonian</a:t>
            </a:r>
            <a:r>
              <a:rPr lang="es-ES_tradnl" dirty="0" smtClean="0">
                <a:solidFill>
                  <a:schemeClr val="bg1"/>
                </a:solidFill>
              </a:rPr>
              <a:t> in real </a:t>
            </a:r>
            <a:r>
              <a:rPr lang="es-ES_tradnl" dirty="0" err="1" smtClean="0">
                <a:solidFill>
                  <a:schemeClr val="bg1"/>
                </a:solidFill>
              </a:rPr>
              <a:t>space</a:t>
            </a:r>
            <a:r>
              <a:rPr lang="es-ES_tradnl" dirty="0" smtClean="0">
                <a:solidFill>
                  <a:schemeClr val="bg1"/>
                </a:solidFill>
              </a:rPr>
              <a:t> in a </a:t>
            </a:r>
            <a:r>
              <a:rPr lang="es-ES_tradnl" dirty="0" err="1" smtClean="0">
                <a:solidFill>
                  <a:schemeClr val="bg1"/>
                </a:solidFill>
              </a:rPr>
              <a:t>basis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Wannier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447800"/>
            <a:ext cx="67056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300" y="229800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Instruction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write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lattice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vectors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Hamiltonian</a:t>
            </a:r>
            <a:r>
              <a:rPr lang="es-ES_tradnl" dirty="0" smtClean="0">
                <a:solidFill>
                  <a:schemeClr val="bg1"/>
                </a:solidFill>
              </a:rPr>
              <a:t> in real </a:t>
            </a:r>
            <a:r>
              <a:rPr lang="es-ES_tradnl" dirty="0" err="1" smtClean="0">
                <a:solidFill>
                  <a:schemeClr val="bg1"/>
                </a:solidFill>
              </a:rPr>
              <a:t>space</a:t>
            </a:r>
            <a:r>
              <a:rPr lang="es-ES_tradnl" dirty="0" smtClean="0">
                <a:solidFill>
                  <a:schemeClr val="bg1"/>
                </a:solidFill>
              </a:rPr>
              <a:t> and position </a:t>
            </a:r>
            <a:r>
              <a:rPr lang="es-ES_tradnl" dirty="0" err="1" smtClean="0">
                <a:solidFill>
                  <a:schemeClr val="bg1"/>
                </a:solidFill>
              </a:rPr>
              <a:t>operator</a:t>
            </a:r>
            <a:r>
              <a:rPr lang="es-ES_tradnl" dirty="0" smtClean="0">
                <a:solidFill>
                  <a:schemeClr val="bg1"/>
                </a:solidFill>
              </a:rPr>
              <a:t> in a </a:t>
            </a:r>
            <a:r>
              <a:rPr lang="es-ES_tradnl" dirty="0" err="1" smtClean="0">
                <a:solidFill>
                  <a:schemeClr val="bg1"/>
                </a:solidFill>
              </a:rPr>
              <a:t>basis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Wannier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functions</a:t>
            </a:r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1181100" y="457200"/>
            <a:ext cx="6781800" cy="1383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644303"/>
            <a:ext cx="67056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70485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output of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  <a:endParaRPr lang="en-US" sz="2800" cap="small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414491" y="1356395"/>
            <a:ext cx="8315018" cy="4130005"/>
            <a:chOff x="204988" y="518195"/>
            <a:chExt cx="8315018" cy="4130005"/>
          </a:xfrm>
        </p:grpSpPr>
        <p:sp>
          <p:nvSpPr>
            <p:cNvPr id="6" name="Rectángulo 5"/>
            <p:cNvSpPr/>
            <p:nvPr/>
          </p:nvSpPr>
          <p:spPr bwMode="auto">
            <a:xfrm>
              <a:off x="204988" y="518195"/>
              <a:ext cx="8024612" cy="41300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9" y="533399"/>
              <a:ext cx="8291407" cy="4008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9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output of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  <a:endParaRPr lang="en-US" sz="2800" cap="small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135693" y="533400"/>
            <a:ext cx="5586211" cy="61112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68409" y="533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output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exactly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same</a:t>
            </a:r>
            <a:r>
              <a:rPr lang="es-ES_tradnl" dirty="0" smtClean="0">
                <a:solidFill>
                  <a:schemeClr val="bg1"/>
                </a:solidFill>
              </a:rPr>
              <a:t> as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code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21817" y="3995291"/>
            <a:ext cx="347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008000"/>
                </a:solidFill>
              </a:rPr>
              <a:t>9</a:t>
            </a:r>
            <a:r>
              <a:rPr lang="es-ES" sz="1600" dirty="0" smtClean="0">
                <a:solidFill>
                  <a:srgbClr val="008000"/>
                </a:solidFill>
              </a:rPr>
              <a:t> WF </a:t>
            </a:r>
            <a:r>
              <a:rPr lang="es-ES" sz="1600" dirty="0" err="1" smtClean="0">
                <a:solidFill>
                  <a:srgbClr val="008000"/>
                </a:solidFill>
              </a:rPr>
              <a:t>centered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on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the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three</a:t>
            </a:r>
            <a:r>
              <a:rPr lang="es-ES" sz="1600" dirty="0" smtClean="0">
                <a:solidFill>
                  <a:srgbClr val="008000"/>
                </a:solidFill>
              </a:rPr>
              <a:t> O</a:t>
            </a:r>
          </a:p>
          <a:p>
            <a:pPr algn="ctr"/>
            <a:r>
              <a:rPr lang="es-ES" sz="1600" dirty="0" err="1" smtClean="0">
                <a:solidFill>
                  <a:srgbClr val="008000"/>
                </a:solidFill>
              </a:rPr>
              <a:t>The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smtClean="0">
                <a:solidFill>
                  <a:srgbClr val="008000"/>
                </a:solidFill>
              </a:rPr>
              <a:t>spread of </a:t>
            </a:r>
            <a:r>
              <a:rPr lang="es-ES" sz="1600" dirty="0" err="1" smtClean="0">
                <a:solidFill>
                  <a:srgbClr val="008000"/>
                </a:solidFill>
              </a:rPr>
              <a:t>the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Wannier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functions</a:t>
            </a:r>
            <a:r>
              <a:rPr lang="es-ES" sz="1600" dirty="0" smtClean="0">
                <a:solidFill>
                  <a:srgbClr val="008000"/>
                </a:solidFill>
              </a:rPr>
              <a:t> (in </a:t>
            </a:r>
            <a:r>
              <a:rPr lang="es-ES" sz="1600" dirty="0" err="1" smtClean="0">
                <a:solidFill>
                  <a:srgbClr val="008000"/>
                </a:solidFill>
              </a:rPr>
              <a:t>Å</a:t>
            </a:r>
            <a:r>
              <a:rPr lang="es-ES" sz="1600" dirty="0" smtClean="0">
                <a:solidFill>
                  <a:srgbClr val="008000"/>
                </a:solidFill>
              </a:rPr>
              <a:t>) </a:t>
            </a:r>
            <a:r>
              <a:rPr lang="es-ES" sz="1600" dirty="0" err="1" smtClean="0">
                <a:solidFill>
                  <a:srgbClr val="008000"/>
                </a:solidFill>
              </a:rPr>
              <a:t>is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three</a:t>
            </a:r>
            <a:r>
              <a:rPr lang="es-ES" sz="1600" dirty="0" smtClean="0">
                <a:solidFill>
                  <a:srgbClr val="008000"/>
                </a:solidFill>
              </a:rPr>
              <a:t> and </a:t>
            </a:r>
            <a:r>
              <a:rPr lang="es-ES" sz="1600" dirty="0" err="1" smtClean="0">
                <a:solidFill>
                  <a:srgbClr val="008000"/>
                </a:solidFill>
              </a:rPr>
              <a:t>six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fold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r>
              <a:rPr lang="es-ES" sz="1600" dirty="0" err="1" smtClean="0">
                <a:solidFill>
                  <a:srgbClr val="008000"/>
                </a:solidFill>
              </a:rPr>
              <a:t>degenerated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  <a:endParaRPr lang="es-ES" sz="1600" dirty="0">
              <a:solidFill>
                <a:srgbClr val="008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3" y="544132"/>
            <a:ext cx="5532716" cy="597533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228599" y="3810000"/>
            <a:ext cx="5439809" cy="144780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output of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  <a:endParaRPr lang="en-US" sz="2800" cap="small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72200" y="296733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output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exactly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same</a:t>
            </a:r>
            <a:r>
              <a:rPr lang="es-ES_tradnl" dirty="0" smtClean="0">
                <a:solidFill>
                  <a:schemeClr val="bg1"/>
                </a:solidFill>
              </a:rPr>
              <a:t> as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code</a:t>
            </a:r>
            <a:endParaRPr lang="es-ES_tradnl" dirty="0">
              <a:solidFill>
                <a:schemeClr val="bg1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65100" y="1371600"/>
            <a:ext cx="6167160" cy="3810000"/>
            <a:chOff x="165100" y="1371600"/>
            <a:chExt cx="6167160" cy="38100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66172" y="1447800"/>
              <a:ext cx="5929827" cy="3733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" y="1371600"/>
              <a:ext cx="616716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6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539041" y="1828800"/>
            <a:ext cx="4065917" cy="1068387"/>
            <a:chOff x="228600" y="2284413"/>
            <a:chExt cx="4065917" cy="1068387"/>
          </a:xfrm>
        </p:grpSpPr>
        <p:sp>
          <p:nvSpPr>
            <p:cNvPr id="6" name="Rectángulo 5"/>
            <p:cNvSpPr/>
            <p:nvPr/>
          </p:nvSpPr>
          <p:spPr bwMode="auto">
            <a:xfrm>
              <a:off x="228600" y="2286000"/>
              <a:ext cx="4038600" cy="1066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4413"/>
              <a:ext cx="4065917" cy="1066800"/>
            </a:xfrm>
            <a:prstGeom prst="rect">
              <a:avLst/>
            </a:prstGeom>
          </p:spPr>
        </p:pic>
      </p:grpSp>
      <p:sp>
        <p:nvSpPr>
          <p:cNvPr id="20" name="CuadroTexto 19"/>
          <p:cNvSpPr txBox="1"/>
          <p:nvPr/>
        </p:nvSpPr>
        <p:spPr>
          <a:xfrm>
            <a:off x="3200400" y="114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s</a:t>
            </a:r>
            <a:r>
              <a:rPr lang="es-ES" dirty="0" err="1" smtClean="0">
                <a:solidFill>
                  <a:srgbClr val="00FFFF"/>
                </a:solidFill>
              </a:rPr>
              <a:t>eedname.fdf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file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(input of </a:t>
            </a:r>
            <a:r>
              <a:rPr lang="es-ES" cap="small" dirty="0" smtClean="0">
                <a:solidFill>
                  <a:schemeClr val="bg1"/>
                </a:solidFill>
              </a:rPr>
              <a:t>siesta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First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all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cap="small" dirty="0" smtClean="0">
                <a:solidFill>
                  <a:srgbClr val="FFFFFF"/>
                </a:solidFill>
              </a:rPr>
              <a:t>siesta</a:t>
            </a:r>
            <a:r>
              <a:rPr lang="es-ES" dirty="0" smtClean="0">
                <a:solidFill>
                  <a:srgbClr val="FFFFFF"/>
                </a:solidFill>
              </a:rPr>
              <a:t> has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write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periodic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part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Bloch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functions</a:t>
            </a:r>
            <a:r>
              <a:rPr lang="es-ES" dirty="0" smtClean="0">
                <a:solidFill>
                  <a:srgbClr val="FFFFFF"/>
                </a:solidFill>
              </a:rPr>
              <a:t> in a 3D </a:t>
            </a:r>
            <a:r>
              <a:rPr lang="es-ES" dirty="0" err="1" smtClean="0">
                <a:solidFill>
                  <a:srgbClr val="FFFFFF"/>
                </a:solidFill>
              </a:rPr>
              <a:t>grid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number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points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grid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along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three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vectors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given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66800" y="2895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produces </a:t>
            </a:r>
            <a:r>
              <a:rPr lang="es-ES" dirty="0" err="1" smtClean="0">
                <a:solidFill>
                  <a:srgbClr val="FFFFFF"/>
                </a:solidFill>
              </a:rPr>
              <a:t>many</a:t>
            </a:r>
            <a:r>
              <a:rPr lang="es-ES" dirty="0" smtClean="0">
                <a:solidFill>
                  <a:srgbClr val="FFFFFF"/>
                </a:solidFill>
              </a:rPr>
              <a:t> files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name</a:t>
            </a:r>
            <a:r>
              <a:rPr lang="es-ES" dirty="0" smtClean="0">
                <a:solidFill>
                  <a:srgbClr val="FFFFFF"/>
                </a:solidFill>
              </a:rPr>
              <a:t> UNKXXXXX.Y </a:t>
            </a:r>
            <a:r>
              <a:rPr lang="es-ES" dirty="0" err="1" smtClean="0">
                <a:solidFill>
                  <a:srgbClr val="FFFFFF"/>
                </a:solidFill>
              </a:rPr>
              <a:t>where</a:t>
            </a:r>
            <a:endParaRPr lang="es-E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XXXXX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number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k-</a:t>
            </a:r>
            <a:r>
              <a:rPr lang="es-ES" dirty="0" err="1" smtClean="0">
                <a:solidFill>
                  <a:srgbClr val="FFFFFF"/>
                </a:solidFill>
              </a:rPr>
              <a:t>point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from</a:t>
            </a:r>
            <a:r>
              <a:rPr lang="es-ES" dirty="0" smtClean="0">
                <a:solidFill>
                  <a:srgbClr val="FFFFFF"/>
                </a:solidFill>
              </a:rPr>
              <a:t> 1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number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points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included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seedname.win</a:t>
            </a:r>
            <a:r>
              <a:rPr lang="es-ES" dirty="0" smtClean="0">
                <a:solidFill>
                  <a:srgbClr val="FFFFFF"/>
                </a:solidFill>
              </a:rPr>
              <a:t> file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Y </a:t>
            </a:r>
            <a:r>
              <a:rPr lang="es-ES" dirty="0" err="1" smtClean="0">
                <a:solidFill>
                  <a:srgbClr val="FFFFFF"/>
                </a:solidFill>
              </a:rPr>
              <a:t>refers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spin </a:t>
            </a:r>
            <a:r>
              <a:rPr lang="es-ES" dirty="0" err="1" smtClean="0">
                <a:solidFill>
                  <a:srgbClr val="FFFFFF"/>
                </a:solidFill>
              </a:rPr>
              <a:t>compoment</a:t>
            </a:r>
            <a:r>
              <a:rPr lang="es-ES" dirty="0" smtClean="0">
                <a:solidFill>
                  <a:srgbClr val="FFFFFF"/>
                </a:solidFill>
              </a:rPr>
              <a:t> (1 </a:t>
            </a:r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2)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 smtClean="0">
                <a:solidFill>
                  <a:srgbClr val="FFFFFF"/>
                </a:solidFill>
              </a:rPr>
              <a:t>Wannier90 </a:t>
            </a:r>
            <a:r>
              <a:rPr lang="es-ES" dirty="0" smtClean="0">
                <a:solidFill>
                  <a:srgbClr val="FFFFFF"/>
                </a:solidFill>
              </a:rPr>
              <a:t>produces files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name</a:t>
            </a:r>
            <a:r>
              <a:rPr lang="es-ES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SystemLabel.manifold.X_0000Y.xsf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can be </a:t>
            </a:r>
            <a:r>
              <a:rPr lang="es-ES" dirty="0" err="1" smtClean="0">
                <a:solidFill>
                  <a:srgbClr val="FFFFFF"/>
                </a:solidFill>
              </a:rPr>
              <a:t>directly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plotted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cap="small" dirty="0" err="1" smtClean="0">
                <a:solidFill>
                  <a:srgbClr val="FFFFFF"/>
                </a:solidFill>
              </a:rPr>
              <a:t>xcrysden</a:t>
            </a:r>
            <a:r>
              <a:rPr lang="es-ES" cap="small" dirty="0" smtClean="0">
                <a:solidFill>
                  <a:srgbClr val="FFFFFF"/>
                </a:solidFill>
              </a:rPr>
              <a:t>  </a:t>
            </a:r>
            <a:endParaRPr lang="es-ES" cap="small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371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Once </a:t>
            </a:r>
            <a:r>
              <a:rPr lang="es-ES" dirty="0" err="1">
                <a:solidFill>
                  <a:srgbClr val="FFFFFF"/>
                </a:solidFill>
              </a:rPr>
              <a:t>XCrySDen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starts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>
                <a:solidFill>
                  <a:srgbClr val="00FFFF"/>
                </a:solidFill>
              </a:rPr>
              <a:t>File → Open </a:t>
            </a:r>
            <a:r>
              <a:rPr lang="es-ES" dirty="0" err="1">
                <a:solidFill>
                  <a:srgbClr val="00FFFF"/>
                </a:solidFill>
              </a:rPr>
              <a:t>structure</a:t>
            </a:r>
            <a:r>
              <a:rPr lang="es-ES" dirty="0">
                <a:solidFill>
                  <a:srgbClr val="00FFFF"/>
                </a:solidFill>
              </a:rPr>
              <a:t> (</a:t>
            </a:r>
            <a:r>
              <a:rPr lang="es-ES" dirty="0" err="1">
                <a:solidFill>
                  <a:srgbClr val="00FFFF"/>
                </a:solidFill>
              </a:rPr>
              <a:t>Select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your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xsf</a:t>
            </a:r>
            <a:r>
              <a:rPr lang="es-ES">
                <a:solidFill>
                  <a:srgbClr val="00FFFF"/>
                </a:solidFill>
              </a:rPr>
              <a:t> file</a:t>
            </a:r>
            <a:r>
              <a:rPr lang="es-ES" smtClean="0">
                <a:solidFill>
                  <a:srgbClr val="00FFFF"/>
                </a:solidFill>
              </a:rPr>
              <a:t>)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Tools </a:t>
            </a:r>
            <a:r>
              <a:rPr lang="es-ES" dirty="0">
                <a:solidFill>
                  <a:srgbClr val="00FFFF"/>
                </a:solidFill>
              </a:rPr>
              <a:t>→ Data </a:t>
            </a:r>
            <a:r>
              <a:rPr lang="es-ES" dirty="0" err="1">
                <a:solidFill>
                  <a:srgbClr val="00FFFF"/>
                </a:solidFill>
              </a:rPr>
              <a:t>Grid</a:t>
            </a:r>
            <a:r>
              <a:rPr lang="es-ES" dirty="0">
                <a:solidFill>
                  <a:srgbClr val="00FFFF"/>
                </a:solidFill>
              </a:rPr>
              <a:t> 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Click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OK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select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Degree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triCubic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Spline</a:t>
            </a:r>
            <a:r>
              <a:rPr lang="es-ES" dirty="0" smtClean="0">
                <a:solidFill>
                  <a:srgbClr val="00FFFF"/>
                </a:solidFill>
              </a:rPr>
              <a:t>: 3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Click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Render</a:t>
            </a:r>
            <a:r>
              <a:rPr lang="es-ES" dirty="0" smtClean="0">
                <a:solidFill>
                  <a:srgbClr val="00FFFF"/>
                </a:solidFill>
              </a:rPr>
              <a:t>+/- </a:t>
            </a:r>
            <a:r>
              <a:rPr lang="es-ES" dirty="0" err="1" smtClean="0">
                <a:solidFill>
                  <a:srgbClr val="00FFFF"/>
                </a:solidFill>
              </a:rPr>
              <a:t>isovalue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Select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desired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isovalue</a:t>
            </a:r>
            <a:r>
              <a:rPr lang="es-ES" dirty="0" smtClean="0">
                <a:solidFill>
                  <a:srgbClr val="00FFFF"/>
                </a:solidFill>
              </a:rPr>
              <a:t> (in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example</a:t>
            </a:r>
            <a:r>
              <a:rPr lang="es-ES" dirty="0" smtClean="0">
                <a:solidFill>
                  <a:srgbClr val="00FFFF"/>
                </a:solidFill>
              </a:rPr>
              <a:t> 0.1)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Submit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95600" y="4191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SrTiO3.manifold.1_00001.xsf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264" y="4694204"/>
            <a:ext cx="2273471" cy="20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Important bibliography: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user</a:t>
            </a:r>
            <a:r>
              <a:rPr lang="es-ES" dirty="0" smtClean="0">
                <a:solidFill>
                  <a:schemeClr val="bg1"/>
                </a:solidFill>
              </a:rPr>
              <a:t> guide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cap="small" dirty="0" smtClean="0">
                <a:solidFill>
                  <a:schemeClr val="bg1"/>
                </a:solidFill>
              </a:rPr>
              <a:t>wannier90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code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2400" y="4876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Freely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available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http</a:t>
            </a:r>
            <a:r>
              <a:rPr lang="es-ES" dirty="0" smtClean="0">
                <a:solidFill>
                  <a:schemeClr val="bg1"/>
                </a:solidFill>
              </a:rPr>
              <a:t>://</a:t>
            </a:r>
            <a:r>
              <a:rPr lang="es-ES" dirty="0" err="1" smtClean="0">
                <a:solidFill>
                  <a:schemeClr val="bg1"/>
                </a:solidFill>
              </a:rPr>
              <a:t>www.wannier.org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581034" y="2094061"/>
            <a:ext cx="3981932" cy="2669878"/>
            <a:chOff x="2581034" y="2094061"/>
            <a:chExt cx="3981932" cy="2669878"/>
          </a:xfrm>
        </p:grpSpPr>
        <p:sp>
          <p:nvSpPr>
            <p:cNvPr id="4" name="Rectángulo 3"/>
            <p:cNvSpPr/>
            <p:nvPr/>
          </p:nvSpPr>
          <p:spPr bwMode="auto">
            <a:xfrm>
              <a:off x="2590800" y="2133600"/>
              <a:ext cx="3962400" cy="2590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1034" y="2094061"/>
              <a:ext cx="3981932" cy="266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3025" y="2590800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 err="1" smtClean="0">
                <a:solidFill>
                  <a:schemeClr val="bg1"/>
                </a:solidFill>
              </a:rPr>
              <a:t>Practical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examples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s-ES_tradnl" dirty="0" err="1" smtClean="0">
                <a:solidFill>
                  <a:schemeClr val="bg1"/>
                </a:solidFill>
              </a:rPr>
              <a:t>Bulk</a:t>
            </a:r>
            <a:r>
              <a:rPr lang="es-ES_tradnl" dirty="0" smtClean="0">
                <a:solidFill>
                  <a:schemeClr val="bg1"/>
                </a:solidFill>
              </a:rPr>
              <a:t> SrTiO</a:t>
            </a:r>
            <a:r>
              <a:rPr lang="es-ES_tradnl" baseline="-25000" dirty="0" smtClean="0">
                <a:solidFill>
                  <a:schemeClr val="bg1"/>
                </a:solidFill>
              </a:rPr>
              <a:t>3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cubic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phase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_tradnl" dirty="0" smtClean="0">
                <a:solidFill>
                  <a:srgbClr val="FFFF00"/>
                </a:solidFill>
              </a:rPr>
              <a:t>Graphene </a:t>
            </a:r>
          </a:p>
        </p:txBody>
      </p:sp>
    </p:spTree>
    <p:extLst>
      <p:ext uri="{BB962C8B-B14F-4D97-AF65-F5344CB8AC3E}">
        <p14:creationId xmlns:p14="http://schemas.microsoft.com/office/powerpoint/2010/main" val="7693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551388" y="1219200"/>
            <a:ext cx="6041224" cy="4648200"/>
            <a:chOff x="1551388" y="1219200"/>
            <a:chExt cx="6041224" cy="46482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551388" y="1219200"/>
              <a:ext cx="6019800" cy="464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1388" y="1219200"/>
              <a:ext cx="6041224" cy="4502150"/>
            </a:xfrm>
            <a:prstGeom prst="rect">
              <a:avLst/>
            </a:prstGeom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Graphene,                                                          including bond centered Hydrogen ghost atoms </a:t>
            </a:r>
          </a:p>
        </p:txBody>
      </p:sp>
    </p:spTree>
    <p:extLst>
      <p:ext uri="{BB962C8B-B14F-4D97-AF65-F5344CB8AC3E}">
        <p14:creationId xmlns:p14="http://schemas.microsoft.com/office/powerpoint/2010/main" val="2379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Graphene: atomic structure in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28600" y="1295400"/>
            <a:ext cx="5207000" cy="4876800"/>
            <a:chOff x="1968500" y="990600"/>
            <a:chExt cx="5207000" cy="48768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968500" y="990600"/>
              <a:ext cx="5207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500" y="990600"/>
              <a:ext cx="5207000" cy="48768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08300"/>
            <a:ext cx="2882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Graphene: plotting the band-structure in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0800" y="2622549"/>
            <a:ext cx="5207000" cy="4006851"/>
            <a:chOff x="1968500" y="1295400"/>
            <a:chExt cx="5207000" cy="4006851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968500" y="1295400"/>
              <a:ext cx="5207000" cy="40068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500" y="1353497"/>
              <a:ext cx="5207000" cy="3948754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863600"/>
            <a:ext cx="2882900" cy="1651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965" y="2933700"/>
            <a:ext cx="373683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 bwMode="auto">
          <a:xfrm>
            <a:off x="1219200" y="518195"/>
            <a:ext cx="6705600" cy="40538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code directly available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99000"/>
            <a:ext cx="2540958" cy="22280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71500"/>
            <a:ext cx="6680200" cy="40005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 bwMode="auto">
          <a:xfrm>
            <a:off x="1219200" y="1905000"/>
            <a:ext cx="6705600" cy="152400"/>
          </a:xfrm>
          <a:prstGeom prst="rect">
            <a:avLst/>
          </a:prstGeom>
          <a:noFill/>
          <a:ln w="222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4642757" y="5342150"/>
            <a:ext cx="4278086" cy="1077218"/>
            <a:chOff x="4648200" y="5659672"/>
            <a:chExt cx="4278086" cy="1077218"/>
          </a:xfrm>
        </p:grpSpPr>
        <p:sp>
          <p:nvSpPr>
            <p:cNvPr id="16" name="CuadroTexto 15"/>
            <p:cNvSpPr txBox="1"/>
            <p:nvPr/>
          </p:nvSpPr>
          <p:spPr>
            <a:xfrm>
              <a:off x="4648200" y="5659672"/>
              <a:ext cx="4278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err="1" smtClean="0">
                  <a:solidFill>
                    <a:srgbClr val="00FFFF"/>
                  </a:solidFill>
                </a:rPr>
                <a:t>We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are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interested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in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project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over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the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wannierization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over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the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three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sp</a:t>
              </a:r>
              <a:r>
                <a:rPr lang="es-ES_tradnl" sz="1600" baseline="30000" dirty="0" smtClean="0">
                  <a:solidFill>
                    <a:srgbClr val="00FFFF"/>
                  </a:solidFill>
                </a:rPr>
                <a:t>2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orbitals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and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the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         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manifold</a:t>
              </a:r>
              <a:endParaRPr lang="es-ES_tradnl" sz="1600" dirty="0" smtClean="0">
                <a:solidFill>
                  <a:srgbClr val="00FFFF"/>
                </a:solidFill>
              </a:endParaRPr>
            </a:p>
            <a:p>
              <a:pPr algn="ctr"/>
              <a:r>
                <a:rPr lang="es-ES_tradnl" sz="1600" dirty="0" smtClean="0">
                  <a:solidFill>
                    <a:srgbClr val="00FFFF"/>
                  </a:solidFill>
                </a:rPr>
                <a:t> (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five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Wannier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</a:rPr>
                <a:t>functions</a:t>
              </a:r>
              <a:r>
                <a:rPr lang="es-ES_tradnl" sz="1600" dirty="0" smtClean="0">
                  <a:solidFill>
                    <a:srgbClr val="00FFFF"/>
                  </a:solidFill>
                </a:rPr>
                <a:t> in total)</a:t>
              </a:r>
              <a:endParaRPr lang="es-ES_tradnl" sz="1600" dirty="0">
                <a:solidFill>
                  <a:srgbClr val="00FF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9949" y="6117542"/>
              <a:ext cx="576651" cy="295980"/>
            </a:xfrm>
            <a:prstGeom prst="rect">
              <a:avLst/>
            </a:prstGeom>
          </p:spPr>
        </p:pic>
      </p:grpSp>
      <p:sp>
        <p:nvSpPr>
          <p:cNvPr id="20" name="Rectángulo 19"/>
          <p:cNvSpPr/>
          <p:nvPr/>
        </p:nvSpPr>
        <p:spPr bwMode="auto">
          <a:xfrm>
            <a:off x="1219200" y="1752600"/>
            <a:ext cx="6705600" cy="152400"/>
          </a:xfrm>
          <a:prstGeom prst="rect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73531" y="468085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C000"/>
                </a:solidFill>
              </a:rPr>
              <a:t>We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have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eight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bands</a:t>
            </a:r>
            <a:r>
              <a:rPr lang="es-ES_tradnl" dirty="0" smtClean="0">
                <a:solidFill>
                  <a:srgbClr val="FFC000"/>
                </a:solidFill>
              </a:rPr>
              <a:t> in </a:t>
            </a:r>
            <a:r>
              <a:rPr lang="es-ES_tradnl" dirty="0" err="1" smtClean="0">
                <a:solidFill>
                  <a:srgbClr val="FFC000"/>
                </a:solidFill>
              </a:rPr>
              <a:t>the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outer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energy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</a:rPr>
              <a:t>window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endParaRPr lang="es-ES_trad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 bwMode="auto">
          <a:xfrm>
            <a:off x="1219200" y="518195"/>
            <a:ext cx="6705600" cy="40538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code directly available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99000"/>
            <a:ext cx="2540958" cy="22280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48200" y="45720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>
                <a:solidFill>
                  <a:schemeClr val="bg1"/>
                </a:solidFill>
              </a:rPr>
              <a:t>Some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Bloch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states</a:t>
            </a:r>
            <a:r>
              <a:rPr lang="es-ES_tradnl" sz="1600" dirty="0" smtClean="0">
                <a:solidFill>
                  <a:schemeClr val="bg1"/>
                </a:solidFill>
              </a:rPr>
              <a:t> are </a:t>
            </a:r>
            <a:r>
              <a:rPr lang="es-ES_tradnl" sz="1600" dirty="0" err="1" smtClean="0">
                <a:solidFill>
                  <a:schemeClr val="bg1"/>
                </a:solidFill>
              </a:rPr>
              <a:t>forced</a:t>
            </a:r>
            <a:r>
              <a:rPr lang="es-ES_tradnl" sz="1600" dirty="0" smtClean="0">
                <a:solidFill>
                  <a:schemeClr val="bg1"/>
                </a:solidFill>
              </a:rPr>
              <a:t> to be </a:t>
            </a:r>
            <a:r>
              <a:rPr lang="es-ES_tradnl" sz="1600" dirty="0" err="1" smtClean="0">
                <a:solidFill>
                  <a:schemeClr val="bg1"/>
                </a:solidFill>
              </a:rPr>
              <a:t>preserved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identically</a:t>
            </a:r>
            <a:r>
              <a:rPr lang="es-ES_tradnl" sz="1600" dirty="0" smtClean="0">
                <a:solidFill>
                  <a:schemeClr val="bg1"/>
                </a:solidFill>
              </a:rPr>
              <a:t> in </a:t>
            </a:r>
            <a:r>
              <a:rPr lang="es-ES_tradnl" sz="1600" dirty="0" err="1" smtClean="0">
                <a:solidFill>
                  <a:schemeClr val="bg1"/>
                </a:solidFill>
              </a:rPr>
              <a:t>the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projected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manifold</a:t>
            </a:r>
            <a:r>
              <a:rPr lang="es-ES_tradnl" sz="1600" dirty="0" smtClean="0">
                <a:solidFill>
                  <a:schemeClr val="bg1"/>
                </a:solidFill>
              </a:rPr>
              <a:t>; </a:t>
            </a:r>
            <a:r>
              <a:rPr lang="es-ES_tradnl" sz="1600" dirty="0" err="1" smtClean="0">
                <a:solidFill>
                  <a:schemeClr val="bg1"/>
                </a:solidFill>
              </a:rPr>
              <a:t>those</a:t>
            </a:r>
            <a:r>
              <a:rPr lang="es-ES_tradnl" sz="1600" dirty="0" smtClean="0">
                <a:solidFill>
                  <a:schemeClr val="bg1"/>
                </a:solidFill>
              </a:rPr>
              <a:t> are </a:t>
            </a:r>
            <a:r>
              <a:rPr lang="es-ES_tradnl" sz="1600" dirty="0" err="1" smtClean="0">
                <a:solidFill>
                  <a:schemeClr val="bg1"/>
                </a:solidFill>
              </a:rPr>
              <a:t>referred</a:t>
            </a:r>
            <a:r>
              <a:rPr lang="es-ES_tradnl" sz="1600" dirty="0" smtClean="0">
                <a:solidFill>
                  <a:schemeClr val="bg1"/>
                </a:solidFill>
              </a:rPr>
              <a:t> to as </a:t>
            </a:r>
            <a:r>
              <a:rPr lang="es-ES_tradnl" sz="1600" dirty="0" err="1" smtClean="0">
                <a:solidFill>
                  <a:schemeClr val="bg1"/>
                </a:solidFill>
              </a:rPr>
              <a:t>belonging</a:t>
            </a:r>
            <a:r>
              <a:rPr lang="es-ES_tradnl" sz="1600" dirty="0" smtClean="0">
                <a:solidFill>
                  <a:schemeClr val="bg1"/>
                </a:solidFill>
              </a:rPr>
              <a:t> to a </a:t>
            </a:r>
            <a:r>
              <a:rPr lang="es-ES_tradnl" sz="1600" dirty="0" err="1" smtClean="0">
                <a:solidFill>
                  <a:schemeClr val="bg1"/>
                </a:solidFill>
              </a:rPr>
              <a:t>frozen</a:t>
            </a:r>
            <a:r>
              <a:rPr lang="es-ES_tradnl" sz="1600" dirty="0" smtClean="0">
                <a:solidFill>
                  <a:schemeClr val="bg1"/>
                </a:solidFill>
              </a:rPr>
              <a:t> “</a:t>
            </a:r>
            <a:r>
              <a:rPr lang="es-ES_tradnl" sz="1600" dirty="0" err="1" smtClean="0">
                <a:solidFill>
                  <a:schemeClr val="bg1"/>
                </a:solidFill>
              </a:rPr>
              <a:t>inner</a:t>
            </a:r>
            <a:r>
              <a:rPr lang="es-ES_tradnl" sz="1600" dirty="0" smtClean="0">
                <a:solidFill>
                  <a:schemeClr val="bg1"/>
                </a:solidFill>
              </a:rPr>
              <a:t>” </a:t>
            </a:r>
            <a:r>
              <a:rPr lang="es-ES_tradnl" sz="1600" dirty="0" err="1" smtClean="0">
                <a:solidFill>
                  <a:schemeClr val="bg1"/>
                </a:solidFill>
              </a:rPr>
              <a:t>window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1219200" y="3048000"/>
            <a:ext cx="67056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V="1">
            <a:off x="3200400" y="5649218"/>
            <a:ext cx="0" cy="90398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571500"/>
            <a:ext cx="6680200" cy="4000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200400" y="5715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>
                <a:solidFill>
                  <a:srgbClr val="00FFFF"/>
                </a:solidFill>
              </a:rPr>
              <a:t>Frozen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energy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window</a:t>
            </a:r>
            <a:endParaRPr lang="es-ES_tradnl" sz="1600" dirty="0">
              <a:solidFill>
                <a:srgbClr val="00FFFF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19200" y="1905000"/>
            <a:ext cx="6705600" cy="152400"/>
          </a:xfrm>
          <a:prstGeom prst="rect">
            <a:avLst/>
          </a:prstGeom>
          <a:noFill/>
          <a:ln w="222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648200" y="5780782"/>
            <a:ext cx="4278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>
                <a:solidFill>
                  <a:srgbClr val="00FFFF"/>
                </a:solidFill>
              </a:rPr>
              <a:t>We</a:t>
            </a:r>
            <a:r>
              <a:rPr lang="es-ES_tradnl" sz="1600" dirty="0" smtClean="0">
                <a:solidFill>
                  <a:srgbClr val="00FFFF"/>
                </a:solidFill>
              </a:rPr>
              <a:t> are </a:t>
            </a:r>
            <a:r>
              <a:rPr lang="es-ES_tradnl" sz="1600" dirty="0" err="1" smtClean="0">
                <a:solidFill>
                  <a:srgbClr val="00FFFF"/>
                </a:solidFill>
              </a:rPr>
              <a:t>interested</a:t>
            </a:r>
            <a:r>
              <a:rPr lang="es-ES_tradnl" sz="1600" dirty="0" smtClean="0">
                <a:solidFill>
                  <a:srgbClr val="00FFFF"/>
                </a:solidFill>
              </a:rPr>
              <a:t> in </a:t>
            </a:r>
            <a:r>
              <a:rPr lang="es-ES_tradnl" sz="1600" dirty="0" err="1" smtClean="0">
                <a:solidFill>
                  <a:srgbClr val="00FFFF"/>
                </a:solidFill>
              </a:rPr>
              <a:t>project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over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the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wannierization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over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the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three</a:t>
            </a:r>
            <a:r>
              <a:rPr lang="es-ES_tradnl" sz="1600" dirty="0" smtClean="0">
                <a:solidFill>
                  <a:srgbClr val="00FFFF"/>
                </a:solidFill>
              </a:rPr>
              <a:t> sp</a:t>
            </a:r>
            <a:r>
              <a:rPr lang="es-ES_tradnl" sz="1600" baseline="30000" dirty="0" smtClean="0">
                <a:solidFill>
                  <a:srgbClr val="00FFFF"/>
                </a:solidFill>
              </a:rPr>
              <a:t>2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orbitals</a:t>
            </a:r>
            <a:r>
              <a:rPr lang="es-ES_tradnl" sz="1600" dirty="0" smtClean="0">
                <a:solidFill>
                  <a:srgbClr val="00FFFF"/>
                </a:solidFill>
              </a:rPr>
              <a:t> and </a:t>
            </a:r>
            <a:r>
              <a:rPr lang="es-ES_tradnl" sz="1600" dirty="0" err="1" smtClean="0">
                <a:solidFill>
                  <a:srgbClr val="00FFFF"/>
                </a:solidFill>
              </a:rPr>
              <a:t>the</a:t>
            </a:r>
            <a:r>
              <a:rPr lang="es-ES_tradnl" sz="1600" dirty="0" smtClean="0">
                <a:solidFill>
                  <a:srgbClr val="00FFFF"/>
                </a:solidFill>
              </a:rPr>
              <a:t>           </a:t>
            </a:r>
            <a:r>
              <a:rPr lang="es-ES_tradnl" sz="1600" dirty="0" err="1" smtClean="0">
                <a:solidFill>
                  <a:srgbClr val="00FFFF"/>
                </a:solidFill>
              </a:rPr>
              <a:t>manifold</a:t>
            </a:r>
            <a:r>
              <a:rPr lang="es-ES_tradnl" sz="1600" dirty="0" smtClean="0">
                <a:solidFill>
                  <a:srgbClr val="00FFFF"/>
                </a:solidFill>
              </a:rPr>
              <a:t> (</a:t>
            </a:r>
            <a:r>
              <a:rPr lang="es-ES_tradnl" sz="1600" dirty="0" err="1" smtClean="0">
                <a:solidFill>
                  <a:srgbClr val="00FFFF"/>
                </a:solidFill>
              </a:rPr>
              <a:t>five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Wannier</a:t>
            </a:r>
            <a:r>
              <a:rPr lang="es-ES_tradnl" sz="1600" dirty="0" smtClean="0">
                <a:solidFill>
                  <a:srgbClr val="00FFFF"/>
                </a:solidFill>
              </a:rPr>
              <a:t> </a:t>
            </a:r>
            <a:r>
              <a:rPr lang="es-ES_tradnl" sz="1600" dirty="0" err="1" smtClean="0">
                <a:solidFill>
                  <a:srgbClr val="00FFFF"/>
                </a:solidFill>
              </a:rPr>
              <a:t>functions</a:t>
            </a:r>
            <a:r>
              <a:rPr lang="es-ES_tradnl" sz="1600" dirty="0" smtClean="0">
                <a:solidFill>
                  <a:srgbClr val="00FFFF"/>
                </a:solidFill>
              </a:rPr>
              <a:t> in total)</a:t>
            </a:r>
            <a:endParaRPr lang="es-ES_tradnl" sz="1600" dirty="0">
              <a:solidFill>
                <a:srgbClr val="00FFFF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149" y="6324600"/>
            <a:ext cx="576651" cy="2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Output of a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run 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52400" y="914400"/>
            <a:ext cx="5638800" cy="5029200"/>
            <a:chOff x="1752600" y="685800"/>
            <a:chExt cx="5638800" cy="5029200"/>
          </a:xfrm>
        </p:grpSpPr>
        <p:sp>
          <p:nvSpPr>
            <p:cNvPr id="12" name="Rectángulo 11"/>
            <p:cNvSpPr/>
            <p:nvPr/>
          </p:nvSpPr>
          <p:spPr bwMode="auto">
            <a:xfrm>
              <a:off x="1752600" y="685800"/>
              <a:ext cx="5486400" cy="502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685800"/>
              <a:ext cx="5638800" cy="49657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5638800" y="3657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</a:rPr>
              <a:t>Three</a:t>
            </a:r>
            <a:r>
              <a:rPr lang="es-ES_tradnl" dirty="0" smtClean="0">
                <a:solidFill>
                  <a:srgbClr val="00FFFF"/>
                </a:solidFill>
              </a:rPr>
              <a:t> sp</a:t>
            </a:r>
            <a:r>
              <a:rPr lang="es-ES_tradnl" baseline="-25000" dirty="0" smtClean="0">
                <a:solidFill>
                  <a:srgbClr val="00FFFF"/>
                </a:solidFill>
              </a:rPr>
              <a:t>2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</a:rPr>
              <a:t>type-Wanniers</a:t>
            </a:r>
            <a:endParaRPr lang="es-ES_tradnl" dirty="0">
              <a:solidFill>
                <a:srgbClr val="00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38800" y="396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rgbClr val="FFC000"/>
                </a:solidFill>
              </a:rPr>
              <a:t>The</a:t>
            </a:r>
            <a:r>
              <a:rPr lang="es-ES_tradnl" dirty="0" smtClean="0">
                <a:solidFill>
                  <a:srgbClr val="FFC000"/>
                </a:solidFill>
              </a:rPr>
              <a:t>           </a:t>
            </a:r>
            <a:r>
              <a:rPr lang="es-ES_tradnl" dirty="0" err="1" smtClean="0">
                <a:solidFill>
                  <a:srgbClr val="FFC000"/>
                </a:solidFill>
              </a:rPr>
              <a:t>manifold</a:t>
            </a:r>
            <a:r>
              <a:rPr lang="es-ES_tradnl" dirty="0" smtClean="0">
                <a:solidFill>
                  <a:srgbClr val="FFC000"/>
                </a:solidFill>
              </a:rPr>
              <a:t> </a:t>
            </a:r>
            <a:endParaRPr lang="es-ES_tradnl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85" y="3981966"/>
            <a:ext cx="555715" cy="28523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5562600" y="3599198"/>
            <a:ext cx="0" cy="382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ector recto 16"/>
          <p:cNvCxnSpPr/>
          <p:nvPr/>
        </p:nvCxnSpPr>
        <p:spPr bwMode="auto">
          <a:xfrm>
            <a:off x="5562600" y="4036832"/>
            <a:ext cx="0" cy="230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8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 smtClean="0">
                <a:solidFill>
                  <a:srgbClr val="FFFFFF"/>
                </a:solidFill>
              </a:rPr>
              <a:t>Wannier90 </a:t>
            </a:r>
            <a:r>
              <a:rPr lang="es-ES" dirty="0" smtClean="0">
                <a:solidFill>
                  <a:srgbClr val="FFFFFF"/>
                </a:solidFill>
              </a:rPr>
              <a:t>produces files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name</a:t>
            </a:r>
            <a:r>
              <a:rPr lang="es-ES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SystemLabel.manifold.X_0000Y.xsf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can be </a:t>
            </a:r>
            <a:r>
              <a:rPr lang="es-ES" dirty="0" err="1" smtClean="0">
                <a:solidFill>
                  <a:srgbClr val="FFFFFF"/>
                </a:solidFill>
              </a:rPr>
              <a:t>directly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plotted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cap="small" dirty="0" err="1" smtClean="0">
                <a:solidFill>
                  <a:srgbClr val="FFFFFF"/>
                </a:solidFill>
              </a:rPr>
              <a:t>xcrysden</a:t>
            </a:r>
            <a:r>
              <a:rPr lang="es-ES" cap="small" dirty="0" smtClean="0">
                <a:solidFill>
                  <a:srgbClr val="FFFFFF"/>
                </a:solidFill>
              </a:rPr>
              <a:t>  </a:t>
            </a:r>
            <a:endParaRPr lang="es-ES" cap="small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143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Once </a:t>
            </a:r>
            <a:r>
              <a:rPr lang="es-ES" dirty="0" err="1">
                <a:solidFill>
                  <a:srgbClr val="FFFFFF"/>
                </a:solidFill>
              </a:rPr>
              <a:t>XCrySDen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starts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File → Open </a:t>
            </a:r>
            <a:r>
              <a:rPr lang="es-ES" dirty="0" err="1" smtClean="0">
                <a:solidFill>
                  <a:srgbClr val="00FFFF"/>
                </a:solidFill>
              </a:rPr>
              <a:t>structure</a:t>
            </a:r>
            <a:r>
              <a:rPr lang="es-ES" dirty="0" smtClean="0">
                <a:solidFill>
                  <a:srgbClr val="00FFFF"/>
                </a:solidFill>
              </a:rPr>
              <a:t> (</a:t>
            </a:r>
            <a:r>
              <a:rPr lang="es-ES" dirty="0" err="1" smtClean="0">
                <a:solidFill>
                  <a:srgbClr val="00FFFF"/>
                </a:solidFill>
              </a:rPr>
              <a:t>Select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your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xsf</a:t>
            </a:r>
            <a:r>
              <a:rPr lang="es-ES" dirty="0" smtClean="0">
                <a:solidFill>
                  <a:srgbClr val="00FFFF"/>
                </a:solidFill>
              </a:rPr>
              <a:t> file)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Modify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>
                <a:solidFill>
                  <a:srgbClr val="00FFFF"/>
                </a:solidFill>
              </a:rPr>
              <a:t>→ </a:t>
            </a:r>
            <a:r>
              <a:rPr lang="es-ES" dirty="0" err="1" smtClean="0">
                <a:solidFill>
                  <a:srgbClr val="00FFFF"/>
                </a:solidFill>
              </a:rPr>
              <a:t>Number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units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drawn</a:t>
            </a:r>
            <a:r>
              <a:rPr lang="es-ES" dirty="0" smtClean="0">
                <a:solidFill>
                  <a:srgbClr val="00FFFF"/>
                </a:solidFill>
              </a:rPr>
              <a:t> 2 (</a:t>
            </a:r>
            <a:r>
              <a:rPr lang="es-ES" dirty="0" err="1" smtClean="0">
                <a:solidFill>
                  <a:srgbClr val="00FFFF"/>
                </a:solidFill>
              </a:rPr>
              <a:t>along</a:t>
            </a:r>
            <a:r>
              <a:rPr lang="es-ES" dirty="0" smtClean="0">
                <a:solidFill>
                  <a:srgbClr val="00FFFF"/>
                </a:solidFill>
              </a:rPr>
              <a:t> x) 2 (</a:t>
            </a:r>
            <a:r>
              <a:rPr lang="es-ES" dirty="0" err="1" smtClean="0">
                <a:solidFill>
                  <a:srgbClr val="00FFFF"/>
                </a:solidFill>
              </a:rPr>
              <a:t>along</a:t>
            </a:r>
            <a:r>
              <a:rPr lang="es-ES" dirty="0" smtClean="0">
                <a:solidFill>
                  <a:srgbClr val="00FFFF"/>
                </a:solidFill>
              </a:rPr>
              <a:t> y) 1 (</a:t>
            </a:r>
            <a:r>
              <a:rPr lang="es-ES" dirty="0" err="1" smtClean="0">
                <a:solidFill>
                  <a:srgbClr val="00FFFF"/>
                </a:solidFill>
              </a:rPr>
              <a:t>along</a:t>
            </a:r>
            <a:r>
              <a:rPr lang="es-ES" dirty="0" smtClean="0">
                <a:solidFill>
                  <a:srgbClr val="00FFFF"/>
                </a:solidFill>
              </a:rPr>
              <a:t> z)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Tools </a:t>
            </a:r>
            <a:r>
              <a:rPr lang="es-ES" dirty="0">
                <a:solidFill>
                  <a:srgbClr val="00FFFF"/>
                </a:solidFill>
              </a:rPr>
              <a:t>→ Data </a:t>
            </a:r>
            <a:r>
              <a:rPr lang="es-ES" dirty="0" err="1">
                <a:solidFill>
                  <a:srgbClr val="00FFFF"/>
                </a:solidFill>
              </a:rPr>
              <a:t>Grid</a:t>
            </a:r>
            <a:r>
              <a:rPr lang="es-ES" dirty="0">
                <a:solidFill>
                  <a:srgbClr val="00FFFF"/>
                </a:solidFill>
              </a:rPr>
              <a:t> 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Click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OK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select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Degree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triCubic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Spline</a:t>
            </a:r>
            <a:r>
              <a:rPr lang="es-ES" dirty="0" smtClean="0">
                <a:solidFill>
                  <a:srgbClr val="00FFFF"/>
                </a:solidFill>
              </a:rPr>
              <a:t>: 3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Click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Render</a:t>
            </a:r>
            <a:r>
              <a:rPr lang="es-ES" dirty="0" smtClean="0">
                <a:solidFill>
                  <a:srgbClr val="00FFFF"/>
                </a:solidFill>
              </a:rPr>
              <a:t>+/- </a:t>
            </a:r>
            <a:r>
              <a:rPr lang="es-ES" dirty="0" err="1" smtClean="0">
                <a:solidFill>
                  <a:srgbClr val="00FFFF"/>
                </a:solidFill>
              </a:rPr>
              <a:t>isovalue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Select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desired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isovalue</a:t>
            </a:r>
            <a:r>
              <a:rPr lang="es-ES" dirty="0" smtClean="0">
                <a:solidFill>
                  <a:srgbClr val="00FFFF"/>
                </a:solidFill>
              </a:rPr>
              <a:t> (in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example</a:t>
            </a:r>
            <a:r>
              <a:rPr lang="es-ES" dirty="0" smtClean="0">
                <a:solidFill>
                  <a:srgbClr val="00FFFF"/>
                </a:solidFill>
              </a:rPr>
              <a:t> 0.1)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Submit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67000" y="4191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graphene.manifold.1_00004.xsf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43000" y="4876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Lateral </a:t>
            </a:r>
            <a:r>
              <a:rPr lang="es-ES_tradnl" dirty="0" err="1" smtClean="0">
                <a:solidFill>
                  <a:schemeClr val="bg1"/>
                </a:solidFill>
              </a:rPr>
              <a:t>view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15000" y="4918529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Top </a:t>
            </a:r>
            <a:r>
              <a:rPr lang="es-ES_tradnl" dirty="0" err="1" smtClean="0">
                <a:solidFill>
                  <a:schemeClr val="bg1"/>
                </a:solidFill>
              </a:rPr>
              <a:t>view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46" y="5257800"/>
            <a:ext cx="2083954" cy="15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21300"/>
            <a:ext cx="2955925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740" cy="990600"/>
          </a:xfrm>
        </p:spPr>
        <p:txBody>
          <a:bodyPr/>
          <a:lstStyle/>
          <a:p>
            <a:r>
              <a:rPr lang="es-ES" altLang="es-ES_tradnl" dirty="0" err="1" smtClean="0"/>
              <a:t>Funding</a:t>
            </a:r>
            <a:endParaRPr lang="es-ES" altLang="es-ES_trad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990600"/>
            <a:ext cx="8679043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SPANISH INITIATIVE FOR ELECTRONIC SIMULATIONS </a:t>
            </a: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WITH</a:t>
            </a:r>
            <a:r>
              <a:rPr kumimoji="0" lang="es-ES_tradnl" altLang="es-ES_tradnl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 </a:t>
            </a: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THOUSANDS 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OF ATOMS: </a:t>
            </a:r>
            <a:endParaRPr kumimoji="0" lang="es-ES_tradnl" altLang="es-ES_tradn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-webkit-standard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CÓDIGO 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ABIERTO CON GARANTÍA Y SOPORTE PROFESIONAL: SIESTA-PRO 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Proyecto financiado por el Ministerio de Economía, Industria y Competitividad</a:t>
            </a: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y </a:t>
            </a: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cofinanciado con Fondos Estructurales de la Unión Europea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Referencia: RTC-2016-5681-7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Objetivo Temático del Programa Operativo: </a:t>
            </a:r>
            <a:endParaRPr kumimoji="0" lang="es-ES_tradnl" altLang="es-ES_tradn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"</a:t>
            </a: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Promover el desarrollo tecnológico, la innovación y una investigación de calidad"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 </a:t>
            </a: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15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http://personales.unican.es/junqueraj/Projects/Logo_UNION_EUROP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324225"/>
            <a:ext cx="23812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personales.unican.es/junqueraj/Projects/2_MEIC_Gob_AEI_Logo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7" y="4305300"/>
            <a:ext cx="27781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cap="small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0200" y="82927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code</a:t>
            </a:r>
            <a:r>
              <a:rPr lang="es-ES_tradnl" dirty="0" smtClean="0">
                <a:solidFill>
                  <a:schemeClr val="bg1"/>
                </a:solidFill>
              </a:rPr>
              <a:t> (</a:t>
            </a:r>
            <a:r>
              <a:rPr lang="es-ES_tradnl" dirty="0" err="1" smtClean="0">
                <a:solidFill>
                  <a:schemeClr val="bg1"/>
                </a:solidFill>
              </a:rPr>
              <a:t>version</a:t>
            </a:r>
            <a:r>
              <a:rPr lang="es-ES_tradnl" dirty="0" smtClean="0">
                <a:solidFill>
                  <a:schemeClr val="bg1"/>
                </a:solidFill>
              </a:rPr>
              <a:t> 3.0.0) has </a:t>
            </a:r>
            <a:r>
              <a:rPr lang="es-ES_tradnl" dirty="0" err="1" smtClean="0">
                <a:solidFill>
                  <a:schemeClr val="bg1"/>
                </a:solidFill>
              </a:rPr>
              <a:t>been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compiled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library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mode</a:t>
            </a:r>
            <a:r>
              <a:rPr lang="es-ES_tradnl" dirty="0" smtClean="0">
                <a:solidFill>
                  <a:schemeClr val="bg1"/>
                </a:solidFill>
              </a:rPr>
              <a:t> and </a:t>
            </a:r>
            <a:r>
              <a:rPr lang="es-ES_tradnl" dirty="0" err="1" smtClean="0">
                <a:solidFill>
                  <a:schemeClr val="bg1"/>
                </a:solidFill>
              </a:rPr>
              <a:t>called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directly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from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cap="small" dirty="0" smtClean="0">
                <a:solidFill>
                  <a:schemeClr val="bg1"/>
                </a:solidFill>
              </a:rPr>
              <a:t>siesta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2500" y="1752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FF00"/>
                </a:solidFill>
              </a:rPr>
              <a:t>That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means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that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we</a:t>
            </a:r>
            <a:r>
              <a:rPr lang="es-ES_tradnl" dirty="0" smtClean="0">
                <a:solidFill>
                  <a:srgbClr val="FFFF00"/>
                </a:solidFill>
              </a:rPr>
              <a:t> can run </a:t>
            </a:r>
            <a:r>
              <a:rPr lang="es-ES_tradnl" dirty="0" err="1" smtClean="0">
                <a:solidFill>
                  <a:srgbClr val="FFFF00"/>
                </a:solidFill>
              </a:rPr>
              <a:t>all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functionalities</a:t>
            </a:r>
            <a:r>
              <a:rPr lang="es-ES_tradnl" dirty="0" smtClean="0">
                <a:solidFill>
                  <a:srgbClr val="FFFF00"/>
                </a:solidFill>
              </a:rPr>
              <a:t> of </a:t>
            </a:r>
          </a:p>
          <a:p>
            <a:pPr algn="ctr"/>
            <a:r>
              <a:rPr lang="es-ES_tradnl" cap="small" dirty="0" smtClean="0">
                <a:solidFill>
                  <a:srgbClr val="FFFF00"/>
                </a:solidFill>
              </a:rPr>
              <a:t>wannier90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directly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from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cap="small" dirty="0" smtClean="0">
                <a:solidFill>
                  <a:srgbClr val="FFFF00"/>
                </a:solidFill>
              </a:rPr>
              <a:t>siesta</a:t>
            </a:r>
            <a:endParaRPr lang="es-ES_tradnl" cap="small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250" y="2514600"/>
            <a:ext cx="8953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00FFFF"/>
                </a:solidFill>
              </a:rPr>
              <a:t>Advantages</a:t>
            </a:r>
            <a:endParaRPr lang="es-ES_tradnl" dirty="0" smtClean="0">
              <a:solidFill>
                <a:srgbClr val="00FFFF"/>
              </a:solidFill>
            </a:endParaRPr>
          </a:p>
          <a:p>
            <a:pPr algn="ctr"/>
            <a:endParaRPr lang="es-ES_tradnl" dirty="0" smtClean="0">
              <a:solidFill>
                <a:srgbClr val="00FFFF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No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 to prepare </a:t>
            </a:r>
            <a:r>
              <a:rPr lang="es-ES_tradnl" dirty="0" err="1" smtClean="0">
                <a:solidFill>
                  <a:schemeClr val="bg1"/>
                </a:solidFill>
              </a:rPr>
              <a:t>two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different</a:t>
            </a:r>
            <a:r>
              <a:rPr lang="es-ES_tradnl" dirty="0" smtClean="0">
                <a:solidFill>
                  <a:schemeClr val="bg1"/>
                </a:solidFill>
              </a:rPr>
              <a:t> input files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No </a:t>
            </a:r>
            <a:r>
              <a:rPr lang="es-ES_tradnl" dirty="0" err="1" smtClean="0">
                <a:solidFill>
                  <a:schemeClr val="bg1"/>
                </a:solidFill>
              </a:rPr>
              <a:t>need</a:t>
            </a:r>
            <a:r>
              <a:rPr lang="es-ES_tradnl" dirty="0" smtClean="0">
                <a:solidFill>
                  <a:schemeClr val="bg1"/>
                </a:solidFill>
              </a:rPr>
              <a:t> to run </a:t>
            </a:r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 in pre-</a:t>
            </a:r>
            <a:r>
              <a:rPr lang="es-ES_tradnl" dirty="0" err="1" smtClean="0">
                <a:solidFill>
                  <a:schemeClr val="bg1"/>
                </a:solidFill>
              </a:rPr>
              <a:t>processing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mode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 smtClean="0">
                <a:solidFill>
                  <a:schemeClr val="bg1"/>
                </a:solidFill>
              </a:rPr>
              <a:t>We</a:t>
            </a:r>
            <a:r>
              <a:rPr lang="es-ES_tradnl" dirty="0" smtClean="0">
                <a:solidFill>
                  <a:schemeClr val="bg1"/>
                </a:solidFill>
              </a:rPr>
              <a:t> can use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basis</a:t>
            </a:r>
            <a:r>
              <a:rPr lang="es-ES_tradnl" dirty="0" smtClean="0">
                <a:solidFill>
                  <a:schemeClr val="bg1"/>
                </a:solidFill>
              </a:rPr>
              <a:t> set of </a:t>
            </a:r>
            <a:r>
              <a:rPr lang="es-ES_tradnl" cap="small" dirty="0" smtClean="0">
                <a:solidFill>
                  <a:schemeClr val="bg1"/>
                </a:solidFill>
              </a:rPr>
              <a:t>siesta</a:t>
            </a:r>
            <a:r>
              <a:rPr lang="es-ES_tradnl" dirty="0" smtClean="0">
                <a:solidFill>
                  <a:schemeClr val="bg1"/>
                </a:solidFill>
              </a:rPr>
              <a:t> (</a:t>
            </a:r>
            <a:r>
              <a:rPr lang="es-ES_tradnl" dirty="0" err="1" smtClean="0">
                <a:solidFill>
                  <a:schemeClr val="bg1"/>
                </a:solidFill>
              </a:rPr>
              <a:t>numerical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atomic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orbitals</a:t>
            </a:r>
            <a:r>
              <a:rPr lang="es-ES_tradnl" dirty="0" smtClean="0">
                <a:solidFill>
                  <a:schemeClr val="bg1"/>
                </a:solidFill>
              </a:rPr>
              <a:t>) as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initial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guess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projections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 smtClean="0">
                <a:solidFill>
                  <a:schemeClr val="bg1"/>
                </a:solidFill>
              </a:rPr>
              <a:t>Wannierization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different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manifolds</a:t>
            </a:r>
            <a:r>
              <a:rPr lang="es-ES_tradnl" dirty="0" smtClean="0">
                <a:solidFill>
                  <a:schemeClr val="bg1"/>
                </a:solidFill>
              </a:rPr>
              <a:t> can be done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same</a:t>
            </a:r>
            <a:r>
              <a:rPr lang="es-ES_tradnl" dirty="0" smtClean="0">
                <a:solidFill>
                  <a:schemeClr val="bg1"/>
                </a:solidFill>
              </a:rPr>
              <a:t> run of </a:t>
            </a:r>
            <a:r>
              <a:rPr lang="es-ES_tradnl" cap="small" dirty="0" smtClean="0">
                <a:solidFill>
                  <a:schemeClr val="bg1"/>
                </a:solidFill>
              </a:rPr>
              <a:t>siesta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unitary</a:t>
            </a:r>
            <a:r>
              <a:rPr lang="es-ES_tradnl" dirty="0" smtClean="0">
                <a:solidFill>
                  <a:schemeClr val="bg1"/>
                </a:solidFill>
              </a:rPr>
              <a:t> matrices </a:t>
            </a:r>
            <a:r>
              <a:rPr lang="es-ES_tradnl" dirty="0" err="1" smtClean="0">
                <a:solidFill>
                  <a:schemeClr val="bg1"/>
                </a:solidFill>
              </a:rPr>
              <a:t>connecting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Bloch</a:t>
            </a:r>
            <a:r>
              <a:rPr lang="es-ES_tradnl" dirty="0" smtClean="0">
                <a:solidFill>
                  <a:schemeClr val="bg1"/>
                </a:solidFill>
              </a:rPr>
              <a:t> and </a:t>
            </a:r>
            <a:r>
              <a:rPr lang="es-ES_tradnl" dirty="0" err="1" smtClean="0">
                <a:solidFill>
                  <a:schemeClr val="bg1"/>
                </a:solidFill>
              </a:rPr>
              <a:t>Wannier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representations</a:t>
            </a:r>
            <a:r>
              <a:rPr lang="es-ES_tradnl" dirty="0" smtClean="0">
                <a:solidFill>
                  <a:schemeClr val="bg1"/>
                </a:solidFill>
              </a:rPr>
              <a:t> are </a:t>
            </a:r>
            <a:r>
              <a:rPr lang="es-ES_tradnl" dirty="0" err="1" smtClean="0">
                <a:solidFill>
                  <a:schemeClr val="bg1"/>
                </a:solidFill>
              </a:rPr>
              <a:t>available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cap="small" dirty="0" smtClean="0">
                <a:solidFill>
                  <a:schemeClr val="bg1"/>
                </a:solidFill>
              </a:rPr>
              <a:t>siesta.  </a:t>
            </a:r>
          </a:p>
          <a:p>
            <a:pPr lvl="1">
              <a:spcAft>
                <a:spcPts val="600"/>
              </a:spcAft>
            </a:pPr>
            <a:r>
              <a:rPr lang="es-ES_tradnl" dirty="0" smtClean="0">
                <a:solidFill>
                  <a:schemeClr val="bg1"/>
                </a:solidFill>
              </a:rPr>
              <a:t>	New </a:t>
            </a:r>
            <a:r>
              <a:rPr lang="es-ES_tradnl" dirty="0" err="1" smtClean="0">
                <a:solidFill>
                  <a:schemeClr val="bg1"/>
                </a:solidFill>
              </a:rPr>
              <a:t>functionalities</a:t>
            </a:r>
            <a:r>
              <a:rPr lang="es-ES_tradnl" dirty="0" smtClean="0">
                <a:solidFill>
                  <a:schemeClr val="bg1"/>
                </a:solidFill>
              </a:rPr>
              <a:t> can </a:t>
            </a:r>
            <a:r>
              <a:rPr lang="es-ES_tradnl" dirty="0" err="1" smtClean="0">
                <a:solidFill>
                  <a:schemeClr val="bg1"/>
                </a:solidFill>
              </a:rPr>
              <a:t>follow</a:t>
            </a:r>
            <a:r>
              <a:rPr lang="es-ES_tradnl" dirty="0" smtClean="0">
                <a:solidFill>
                  <a:schemeClr val="bg1"/>
                </a:solidFill>
              </a:rPr>
              <a:t> (</a:t>
            </a:r>
            <a:r>
              <a:rPr lang="es-ES_tradnl" dirty="0" err="1" smtClean="0">
                <a:solidFill>
                  <a:schemeClr val="bg1"/>
                </a:solidFill>
              </a:rPr>
              <a:t>initial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guesses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order</a:t>
            </a:r>
            <a:r>
              <a:rPr lang="es-ES_tradnl" dirty="0" smtClean="0">
                <a:solidFill>
                  <a:schemeClr val="bg1"/>
                </a:solidFill>
              </a:rPr>
              <a:t>-N </a:t>
            </a:r>
            <a:r>
              <a:rPr lang="es-ES_tradnl" dirty="0" err="1" smtClean="0">
                <a:solidFill>
                  <a:schemeClr val="bg1"/>
                </a:solidFill>
              </a:rPr>
              <a:t>simulations</a:t>
            </a:r>
            <a:r>
              <a:rPr lang="es-ES_tradnl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Interface </a:t>
            </a:r>
            <a:r>
              <a:rPr lang="es-ES_tradnl" dirty="0" err="1" smtClean="0">
                <a:solidFill>
                  <a:schemeClr val="bg1"/>
                </a:solidFill>
              </a:rPr>
              <a:t>with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other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codes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will</a:t>
            </a:r>
            <a:r>
              <a:rPr lang="es-ES_tradnl" dirty="0" smtClean="0">
                <a:solidFill>
                  <a:schemeClr val="bg1"/>
                </a:solidFill>
              </a:rPr>
              <a:t> be </a:t>
            </a:r>
            <a:r>
              <a:rPr lang="es-ES_tradnl" dirty="0" err="1" smtClean="0">
                <a:solidFill>
                  <a:schemeClr val="bg1"/>
                </a:solidFill>
              </a:rPr>
              <a:t>much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easier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s-ES_tradnl" cap="small" dirty="0" smtClean="0">
                <a:solidFill>
                  <a:schemeClr val="bg1"/>
                </a:solidFill>
              </a:rPr>
              <a:t>	</a:t>
            </a:r>
            <a:r>
              <a:rPr lang="es-ES_tradnl" cap="small" dirty="0" err="1" smtClean="0">
                <a:solidFill>
                  <a:schemeClr val="bg1"/>
                </a:solidFill>
              </a:rPr>
              <a:t>scale</a:t>
            </a:r>
            <a:r>
              <a:rPr lang="es-ES_tradnl" cap="small" dirty="0" smtClean="0">
                <a:solidFill>
                  <a:schemeClr val="bg1"/>
                </a:solidFill>
              </a:rPr>
              <a:t>-up </a:t>
            </a:r>
            <a:r>
              <a:rPr lang="es-ES_tradnl" dirty="0" smtClean="0">
                <a:solidFill>
                  <a:schemeClr val="bg1"/>
                </a:solidFill>
              </a:rPr>
              <a:t>(</a:t>
            </a:r>
            <a:r>
              <a:rPr lang="es-ES_tradnl" dirty="0" err="1" smtClean="0">
                <a:solidFill>
                  <a:schemeClr val="bg1"/>
                </a:solidFill>
              </a:rPr>
              <a:t>second-principles</a:t>
            </a:r>
            <a:r>
              <a:rPr lang="es-ES_tradnl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s-ES_tradnl" dirty="0" smtClean="0">
                <a:solidFill>
                  <a:schemeClr val="bg1"/>
                </a:solidFill>
              </a:rPr>
              <a:t>	</a:t>
            </a:r>
            <a:r>
              <a:rPr lang="es-ES_tradnl" cap="small" dirty="0" err="1" smtClean="0">
                <a:solidFill>
                  <a:schemeClr val="bg1"/>
                </a:solidFill>
              </a:rPr>
              <a:t>DMFTwDFT</a:t>
            </a:r>
            <a:r>
              <a:rPr lang="es-ES_tradnl" dirty="0" smtClean="0">
                <a:solidFill>
                  <a:schemeClr val="bg1"/>
                </a:solidFill>
              </a:rPr>
              <a:t> (DMFT </a:t>
            </a:r>
            <a:r>
              <a:rPr lang="es-ES_tradnl" dirty="0" err="1" smtClean="0">
                <a:solidFill>
                  <a:schemeClr val="bg1"/>
                </a:solidFill>
              </a:rPr>
              <a:t>code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by</a:t>
            </a:r>
            <a:r>
              <a:rPr lang="es-ES_tradnl" dirty="0" smtClean="0">
                <a:solidFill>
                  <a:schemeClr val="bg1"/>
                </a:solidFill>
              </a:rPr>
              <a:t> Aldo </a:t>
            </a:r>
            <a:r>
              <a:rPr lang="es-ES_tradnl" dirty="0" err="1" smtClean="0">
                <a:solidFill>
                  <a:schemeClr val="bg1"/>
                </a:solidFill>
              </a:rPr>
              <a:t>Romero’s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group</a:t>
            </a:r>
            <a:r>
              <a:rPr lang="es-ES_tradnl" dirty="0" smtClean="0">
                <a:solidFill>
                  <a:schemeClr val="bg1"/>
                </a:solidFill>
              </a:rPr>
              <a:t>)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533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  <a:latin typeface="Arial"/>
                <a:cs typeface="Arial"/>
              </a:rPr>
              <a:t>Apply the patch to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to be called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8600" y="10578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D</a:t>
            </a:r>
            <a:r>
              <a:rPr lang="es-ES_tradnl" dirty="0" err="1" smtClean="0">
                <a:solidFill>
                  <a:schemeClr val="bg1"/>
                </a:solidFill>
              </a:rPr>
              <a:t>ownload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an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official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release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tarball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from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cap="small" dirty="0">
                <a:solidFill>
                  <a:schemeClr val="bg1"/>
                </a:solidFill>
              </a:rPr>
              <a:t>w</a:t>
            </a:r>
            <a:r>
              <a:rPr lang="es-ES_tradnl" cap="small" dirty="0" smtClean="0">
                <a:solidFill>
                  <a:schemeClr val="bg1"/>
                </a:solidFill>
              </a:rPr>
              <a:t>annier90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website</a:t>
            </a:r>
            <a:endParaRPr lang="es-ES_tradnl" dirty="0">
              <a:solidFill>
                <a:schemeClr val="bg1"/>
              </a:solidFill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  <a:p>
            <a:pPr algn="ctr"/>
            <a:r>
              <a:rPr lang="es-ES_tradnl" dirty="0">
                <a:solidFill>
                  <a:srgbClr val="FFFF00"/>
                </a:solidFill>
              </a:rPr>
              <a:t>  http://</a:t>
            </a:r>
            <a:r>
              <a:rPr lang="es-ES_tradnl" dirty="0" err="1">
                <a:solidFill>
                  <a:srgbClr val="FFFF00"/>
                </a:solidFill>
              </a:rPr>
              <a:t>www.wannier.org</a:t>
            </a:r>
            <a:r>
              <a:rPr lang="es-ES_tradnl" dirty="0">
                <a:solidFill>
                  <a:srgbClr val="FFFF00"/>
                </a:solidFill>
              </a:rPr>
              <a:t>/</a:t>
            </a:r>
            <a:r>
              <a:rPr lang="es-ES_tradnl" dirty="0" err="1">
                <a:solidFill>
                  <a:srgbClr val="FFFF00"/>
                </a:solidFill>
              </a:rPr>
              <a:t>download</a:t>
            </a:r>
            <a:r>
              <a:rPr lang="es-ES_tradnl" dirty="0">
                <a:solidFill>
                  <a:srgbClr val="FFFF00"/>
                </a:solidFill>
              </a:rPr>
              <a:t>/</a:t>
            </a:r>
            <a:endParaRPr lang="es-ES_tradnl" dirty="0" smtClean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8600" y="22098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version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download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must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correspond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exactly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version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patch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you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want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apply</a:t>
            </a:r>
            <a:r>
              <a:rPr lang="es-ES_tradnl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For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instance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if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patch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called</a:t>
            </a:r>
            <a:r>
              <a:rPr lang="es-ES_tradnl" dirty="0" smtClean="0">
                <a:solidFill>
                  <a:schemeClr val="bg1"/>
                </a:solidFill>
              </a:rPr>
              <a:t> "wannier90-3.0.0-siesta.patch", </a:t>
            </a: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you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have</a:t>
            </a:r>
            <a:r>
              <a:rPr lang="es-ES_tradnl" dirty="0" smtClean="0">
                <a:solidFill>
                  <a:schemeClr val="bg1"/>
                </a:solidFill>
              </a:rPr>
              <a:t> to </a:t>
            </a:r>
            <a:r>
              <a:rPr lang="es-ES_tradnl" dirty="0" err="1" smtClean="0">
                <a:solidFill>
                  <a:schemeClr val="bg1"/>
                </a:solidFill>
              </a:rPr>
              <a:t>download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3.0.0 </a:t>
            </a:r>
            <a:r>
              <a:rPr lang="es-ES_tradnl" dirty="0" err="1" smtClean="0">
                <a:solidFill>
                  <a:schemeClr val="bg1"/>
                </a:solidFill>
              </a:rPr>
              <a:t>version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600" y="38862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Uncompress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source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code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cap="small" dirty="0" smtClean="0">
                <a:solidFill>
                  <a:schemeClr val="bg1"/>
                </a:solidFill>
              </a:rPr>
              <a:t>wannier90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and </a:t>
            </a:r>
            <a:r>
              <a:rPr lang="es-ES_tradnl" dirty="0" err="1">
                <a:solidFill>
                  <a:schemeClr val="bg1"/>
                </a:solidFill>
              </a:rPr>
              <a:t>go</a:t>
            </a:r>
            <a:r>
              <a:rPr lang="es-ES_tradnl" dirty="0">
                <a:solidFill>
                  <a:schemeClr val="bg1"/>
                </a:solidFill>
              </a:rPr>
              <a:t> to </a:t>
            </a:r>
            <a:r>
              <a:rPr lang="es-ES_tradnl" dirty="0" err="1">
                <a:solidFill>
                  <a:schemeClr val="bg1"/>
                </a:solidFill>
              </a:rPr>
              <a:t>its</a:t>
            </a:r>
            <a:r>
              <a:rPr lang="es-ES_tradnl" dirty="0">
                <a:solidFill>
                  <a:schemeClr val="bg1"/>
                </a:solidFill>
              </a:rPr>
              <a:t> top </a:t>
            </a:r>
            <a:r>
              <a:rPr lang="es-ES_tradnl" dirty="0" err="1" smtClean="0">
                <a:solidFill>
                  <a:schemeClr val="bg1"/>
                </a:solidFill>
              </a:rPr>
              <a:t>directory</a:t>
            </a:r>
            <a:endParaRPr lang="es-ES_tradnl" dirty="0">
              <a:solidFill>
                <a:schemeClr val="bg1"/>
              </a:solidFill>
            </a:endParaRPr>
          </a:p>
          <a:p>
            <a:pPr algn="ctr"/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tar</a:t>
            </a:r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xvzf</a:t>
            </a:r>
            <a:r>
              <a:rPr lang="es-ES_tradnl" dirty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wannier90-3.0.0.tar.gz</a:t>
            </a:r>
          </a:p>
          <a:p>
            <a:pPr algn="ctr"/>
            <a:r>
              <a:rPr lang="de-DE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de-DE" dirty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cd wannier90-3.0.0</a:t>
            </a: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76200" y="5134451"/>
            <a:ext cx="9296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From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there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you</a:t>
            </a:r>
            <a:r>
              <a:rPr lang="es-ES_tradnl" dirty="0">
                <a:solidFill>
                  <a:schemeClr val="bg1"/>
                </a:solidFill>
              </a:rPr>
              <a:t> can </a:t>
            </a:r>
            <a:r>
              <a:rPr lang="es-ES_tradnl" dirty="0" err="1">
                <a:solidFill>
                  <a:schemeClr val="bg1"/>
                </a:solidFill>
              </a:rPr>
              <a:t>apply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patch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from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cap="small" dirty="0" smtClean="0">
                <a:solidFill>
                  <a:schemeClr val="bg1"/>
                </a:solidFill>
              </a:rPr>
              <a:t>siesta</a:t>
            </a:r>
            <a:endParaRPr lang="es-ES_tradnl" cap="small" dirty="0">
              <a:solidFill>
                <a:schemeClr val="bg1"/>
              </a:solidFill>
            </a:endParaRP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  </a:t>
            </a:r>
            <a:r>
              <a:rPr lang="es-ES_tradnl" sz="1600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sz="1600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patch</a:t>
            </a:r>
            <a:r>
              <a:rPr lang="es-ES_tradnl" sz="1600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sz="1600" dirty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-p1 &lt; /</a:t>
            </a:r>
            <a:r>
              <a:rPr lang="es-ES_tradnl" sz="1600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path</a:t>
            </a:r>
            <a:r>
              <a:rPr lang="es-ES_tradnl" sz="1600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/to/siesta/</a:t>
            </a:r>
            <a:r>
              <a:rPr lang="es-ES_tradnl" sz="1600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Util</a:t>
            </a:r>
            <a:r>
              <a:rPr lang="es-ES_tradnl" sz="1600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/Wannier90/wannier90-3.0.0-siesta.patch</a:t>
            </a:r>
          </a:p>
          <a:p>
            <a:endParaRPr lang="es-ES_tradnl" sz="1600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where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you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replace</a:t>
            </a:r>
            <a:r>
              <a:rPr lang="es-ES_tradnl" dirty="0">
                <a:solidFill>
                  <a:schemeClr val="bg1"/>
                </a:solidFill>
              </a:rPr>
              <a:t> /</a:t>
            </a:r>
            <a:r>
              <a:rPr lang="es-ES_tradnl" dirty="0" err="1">
                <a:solidFill>
                  <a:schemeClr val="bg1"/>
                </a:solidFill>
              </a:rPr>
              <a:t>path</a:t>
            </a:r>
            <a:r>
              <a:rPr lang="es-ES_tradnl" dirty="0">
                <a:solidFill>
                  <a:schemeClr val="bg1"/>
                </a:solidFill>
              </a:rPr>
              <a:t>/to/siesta/</a:t>
            </a:r>
            <a:r>
              <a:rPr lang="es-ES_tradnl" dirty="0" err="1">
                <a:solidFill>
                  <a:schemeClr val="bg1"/>
                </a:solidFill>
              </a:rPr>
              <a:t>Util</a:t>
            </a:r>
            <a:r>
              <a:rPr lang="es-ES_tradnl" dirty="0">
                <a:solidFill>
                  <a:schemeClr val="bg1"/>
                </a:solidFill>
              </a:rPr>
              <a:t>/Wannier90 </a:t>
            </a:r>
            <a:r>
              <a:rPr lang="es-ES_tradnl" dirty="0" err="1">
                <a:solidFill>
                  <a:schemeClr val="bg1"/>
                </a:solidFill>
              </a:rPr>
              <a:t>by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directory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path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containing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patch</a:t>
            </a:r>
            <a:r>
              <a:rPr lang="es-ES_tradnl" dirty="0">
                <a:solidFill>
                  <a:schemeClr val="bg1"/>
                </a:solidFill>
              </a:rPr>
              <a:t> file.</a:t>
            </a:r>
            <a:endParaRPr lang="es-ES_tradnl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89916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Compile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to be run in </a:t>
            </a:r>
            <a:r>
              <a:rPr lang="en-US" sz="2800" smtClean="0">
                <a:solidFill>
                  <a:srgbClr val="FFFF00"/>
                </a:solidFill>
                <a:latin typeface="Arial"/>
                <a:cs typeface="Arial"/>
              </a:rPr>
              <a:t>serial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670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Edit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make.inc</a:t>
            </a:r>
            <a:r>
              <a:rPr lang="es-ES_tradnl" dirty="0" smtClean="0">
                <a:solidFill>
                  <a:schemeClr val="bg1"/>
                </a:solidFill>
              </a:rPr>
              <a:t> file</a:t>
            </a:r>
          </a:p>
          <a:p>
            <a:pPr algn="ctr"/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vi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make.inc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790700" y="990600"/>
            <a:ext cx="5562600" cy="4968206"/>
            <a:chOff x="1790700" y="1201016"/>
            <a:chExt cx="5562600" cy="4968206"/>
          </a:xfrm>
        </p:grpSpPr>
        <p:grpSp>
          <p:nvGrpSpPr>
            <p:cNvPr id="5" name="Agrupar 4"/>
            <p:cNvGrpSpPr/>
            <p:nvPr/>
          </p:nvGrpSpPr>
          <p:grpSpPr>
            <a:xfrm>
              <a:off x="1790700" y="1201016"/>
              <a:ext cx="5562600" cy="4968206"/>
              <a:chOff x="1447800" y="914400"/>
              <a:chExt cx="6248400" cy="5486400"/>
            </a:xfrm>
          </p:grpSpPr>
          <p:sp>
            <p:nvSpPr>
              <p:cNvPr id="3" name="Rectángulo 2"/>
              <p:cNvSpPr/>
              <p:nvPr/>
            </p:nvSpPr>
            <p:spPr bwMode="auto">
              <a:xfrm>
                <a:off x="1447800" y="914400"/>
                <a:ext cx="6248400" cy="5486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_tradnl" sz="2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946" y="914400"/>
                <a:ext cx="6176107" cy="5454650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3657600" y="13832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Choose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your</a:t>
              </a:r>
              <a:r>
                <a:rPr lang="es-ES_tradnl" dirty="0" smtClean="0"/>
                <a:t> Fortran </a:t>
              </a:r>
              <a:r>
                <a:rPr lang="es-ES_tradnl" dirty="0" err="1" smtClean="0"/>
                <a:t>compiler</a:t>
              </a:r>
              <a:endParaRPr lang="es-ES_tradnl" dirty="0"/>
            </a:p>
          </p:txBody>
        </p:sp>
        <p:cxnSp>
          <p:nvCxnSpPr>
            <p:cNvPr id="12" name="Conector recto de flecha 11"/>
            <p:cNvCxnSpPr/>
            <p:nvPr/>
          </p:nvCxnSpPr>
          <p:spPr bwMode="auto">
            <a:xfrm flipH="1">
              <a:off x="2819400" y="1567934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CuadroTexto 14"/>
            <p:cNvSpPr txBox="1"/>
            <p:nvPr/>
          </p:nvSpPr>
          <p:spPr>
            <a:xfrm>
              <a:off x="3657600" y="34290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Select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the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location</a:t>
              </a:r>
              <a:r>
                <a:rPr lang="es-ES_tradnl" dirty="0" smtClean="0"/>
                <a:t> of BLAS and LAPACK </a:t>
              </a:r>
              <a:r>
                <a:rPr lang="es-ES_tradnl" dirty="0" err="1" smtClean="0"/>
                <a:t>libraries</a:t>
              </a:r>
              <a:endParaRPr lang="es-ES_tradnl" dirty="0"/>
            </a:p>
          </p:txBody>
        </p:sp>
        <p:cxnSp>
          <p:nvCxnSpPr>
            <p:cNvPr id="16" name="Conector recto de flecha 15"/>
            <p:cNvCxnSpPr>
              <a:stCxn id="15" idx="1"/>
            </p:cNvCxnSpPr>
            <p:nvPr/>
          </p:nvCxnSpPr>
          <p:spPr bwMode="auto">
            <a:xfrm flipH="1">
              <a:off x="3200400" y="3752166"/>
              <a:ext cx="457200" cy="2864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9" name="CuadroTexto 18"/>
          <p:cNvSpPr txBox="1"/>
          <p:nvPr/>
        </p:nvSpPr>
        <p:spPr>
          <a:xfrm>
            <a:off x="3276600" y="5934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veryclean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lib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89916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Compile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in serial to be run with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55220" y="721007"/>
            <a:ext cx="663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Include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modify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following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lines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arch.make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vi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arch.make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862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219200" y="1600200"/>
            <a:ext cx="6781800" cy="1474124"/>
            <a:chOff x="1219200" y="1600200"/>
            <a:chExt cx="6781800" cy="1474124"/>
          </a:xfrm>
        </p:grpSpPr>
        <p:sp>
          <p:nvSpPr>
            <p:cNvPr id="6" name="Rectángulo 5"/>
            <p:cNvSpPr/>
            <p:nvPr/>
          </p:nvSpPr>
          <p:spPr bwMode="auto">
            <a:xfrm>
              <a:off x="1219200" y="1600200"/>
              <a:ext cx="6781800" cy="144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220" y="1600200"/>
              <a:ext cx="6633560" cy="1474124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5486400" y="160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Point to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cap="small" dirty="0" smtClean="0"/>
              <a:t>wannier90</a:t>
            </a:r>
            <a:r>
              <a:rPr lang="es-ES_tradnl" dirty="0" smtClean="0"/>
              <a:t> </a:t>
            </a:r>
            <a:r>
              <a:rPr lang="es-ES_tradnl" dirty="0" err="1" smtClean="0"/>
              <a:t>directory</a:t>
            </a:r>
            <a:endParaRPr lang="es-ES_tradnl" dirty="0"/>
          </a:p>
        </p:txBody>
      </p:sp>
      <p:cxnSp>
        <p:nvCxnSpPr>
          <p:cNvPr id="20" name="Conector recto de flecha 19"/>
          <p:cNvCxnSpPr/>
          <p:nvPr/>
        </p:nvCxnSpPr>
        <p:spPr bwMode="auto">
          <a:xfrm flipH="1">
            <a:off x="4724400" y="1752600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16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89916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Compile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to be run in parallel from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670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Edit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make.inc</a:t>
            </a:r>
            <a:r>
              <a:rPr lang="es-ES_tradnl" dirty="0" smtClean="0">
                <a:solidFill>
                  <a:schemeClr val="bg1"/>
                </a:solidFill>
              </a:rPr>
              <a:t> file</a:t>
            </a:r>
          </a:p>
          <a:p>
            <a:pPr algn="ctr"/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vi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make.inc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066800" y="990600"/>
            <a:ext cx="5753100" cy="4968206"/>
            <a:chOff x="2121231" y="1201016"/>
            <a:chExt cx="5562600" cy="4968206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121231" y="1201016"/>
              <a:ext cx="5562600" cy="49682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991915" y="1201016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Choose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your</a:t>
              </a:r>
              <a:r>
                <a:rPr lang="es-ES_tradnl" dirty="0" smtClean="0"/>
                <a:t> Fortran </a:t>
              </a:r>
              <a:r>
                <a:rPr lang="es-ES_tradnl" dirty="0" err="1" smtClean="0"/>
                <a:t>compiler</a:t>
              </a:r>
              <a:r>
                <a:rPr lang="es-ES_tradnl" dirty="0" smtClean="0"/>
                <a:t> (</a:t>
              </a:r>
              <a:r>
                <a:rPr lang="es-ES_tradnl" dirty="0" err="1" smtClean="0"/>
                <a:t>now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parallel</a:t>
              </a:r>
              <a:r>
                <a:rPr lang="es-ES_tradnl" dirty="0" smtClean="0"/>
                <a:t>)</a:t>
              </a:r>
              <a:endParaRPr lang="es-ES_tradnl" dirty="0"/>
            </a:p>
          </p:txBody>
        </p:sp>
        <p:cxnSp>
          <p:nvCxnSpPr>
            <p:cNvPr id="12" name="Conector recto de flecha 11"/>
            <p:cNvCxnSpPr/>
            <p:nvPr/>
          </p:nvCxnSpPr>
          <p:spPr bwMode="auto">
            <a:xfrm flipH="1">
              <a:off x="2819400" y="1567934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CuadroTexto 14"/>
            <p:cNvSpPr txBox="1"/>
            <p:nvPr/>
          </p:nvSpPr>
          <p:spPr>
            <a:xfrm>
              <a:off x="3918239" y="34290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Select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the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location</a:t>
              </a:r>
              <a:r>
                <a:rPr lang="es-ES_tradnl" dirty="0" smtClean="0"/>
                <a:t> of BLAS and LAPACK </a:t>
              </a:r>
              <a:r>
                <a:rPr lang="es-ES_tradnl" dirty="0" err="1" smtClean="0"/>
                <a:t>libraries</a:t>
              </a:r>
              <a:endParaRPr lang="es-ES_tradnl" dirty="0"/>
            </a:p>
          </p:txBody>
        </p:sp>
        <p:cxnSp>
          <p:nvCxnSpPr>
            <p:cNvPr id="16" name="Conector recto de flecha 15"/>
            <p:cNvCxnSpPr>
              <a:stCxn id="15" idx="1"/>
            </p:cNvCxnSpPr>
            <p:nvPr/>
          </p:nvCxnSpPr>
          <p:spPr bwMode="auto">
            <a:xfrm flipH="1">
              <a:off x="3461040" y="3752166"/>
              <a:ext cx="457200" cy="2864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9" name="CuadroTexto 18"/>
          <p:cNvSpPr txBox="1"/>
          <p:nvPr/>
        </p:nvSpPr>
        <p:spPr>
          <a:xfrm>
            <a:off x="3276600" y="5934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veryclean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lib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58000" y="2209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rgbClr val="FFFF00"/>
                </a:solidFill>
              </a:rPr>
              <a:t>Extremely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important</a:t>
            </a:r>
            <a:r>
              <a:rPr lang="es-ES_tradnl" dirty="0" smtClean="0">
                <a:solidFill>
                  <a:srgbClr val="FFFF00"/>
                </a:solidFill>
              </a:rPr>
              <a:t> to </a:t>
            </a:r>
            <a:r>
              <a:rPr lang="es-ES_tradnl" dirty="0" err="1" smtClean="0">
                <a:solidFill>
                  <a:srgbClr val="FFFF00"/>
                </a:solidFill>
              </a:rPr>
              <a:t>include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this</a:t>
            </a:r>
            <a:r>
              <a:rPr lang="es-ES_tradnl" dirty="0" smtClean="0">
                <a:solidFill>
                  <a:srgbClr val="FFFF00"/>
                </a:solidFill>
              </a:rPr>
              <a:t> -DMPI</a:t>
            </a:r>
            <a:endParaRPr lang="es-ES_tradnl" dirty="0">
              <a:solidFill>
                <a:srgbClr val="FFFF0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 bwMode="auto">
          <a:xfrm flipH="1">
            <a:off x="5943600" y="2819400"/>
            <a:ext cx="87735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5677950" cy="49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89916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Compile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parallel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to be run with </a:t>
            </a:r>
            <a:r>
              <a:rPr lang="en-US" sz="2800" cap="small" dirty="0" smtClean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55220" y="721007"/>
            <a:ext cx="663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Include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or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modify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following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lines</a:t>
            </a:r>
            <a:r>
              <a:rPr lang="es-ES_tradnl" dirty="0" smtClean="0">
                <a:solidFill>
                  <a:schemeClr val="bg1"/>
                </a:solidFill>
              </a:rPr>
              <a:t> in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arch.make</a:t>
            </a:r>
            <a:endParaRPr lang="es-ES_tradnl" dirty="0" smtClean="0">
              <a:solidFill>
                <a:schemeClr val="bg1"/>
              </a:solidFill>
            </a:endParaRPr>
          </a:p>
          <a:p>
            <a:pPr algn="ctr"/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vi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arch.make</a:t>
            </a:r>
            <a:endParaRPr lang="es-ES_tradnl" dirty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862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s-ES_tradnl" dirty="0" err="1" smtClean="0">
                <a:solidFill>
                  <a:srgbClr val="00FFFF"/>
                </a:solidFill>
                <a:latin typeface="Courier" charset="0"/>
                <a:ea typeface="Courier" charset="0"/>
                <a:cs typeface="Courier" charset="0"/>
              </a:rPr>
              <a:t>make</a:t>
            </a:r>
            <a:endParaRPr lang="es-ES_tradnl" dirty="0" smtClean="0">
              <a:solidFill>
                <a:srgbClr val="00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1219200" y="1600200"/>
            <a:ext cx="6781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62600" y="152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Point to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cap="small" dirty="0" smtClean="0"/>
              <a:t>wannier90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directory</a:t>
            </a:r>
            <a:endParaRPr lang="es-ES_tradnl" sz="1600" dirty="0"/>
          </a:p>
        </p:txBody>
      </p:sp>
      <p:cxnSp>
        <p:nvCxnSpPr>
          <p:cNvPr id="20" name="Conector recto de flecha 19"/>
          <p:cNvCxnSpPr>
            <a:endCxn id="2" idx="0"/>
          </p:cNvCxnSpPr>
          <p:nvPr/>
        </p:nvCxnSpPr>
        <p:spPr bwMode="auto">
          <a:xfrm flipH="1">
            <a:off x="4532945" y="1752600"/>
            <a:ext cx="1029655" cy="87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89" y="1840131"/>
            <a:ext cx="6631311" cy="13602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562600" y="22346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Point to </a:t>
            </a:r>
            <a:r>
              <a:rPr lang="es-ES_tradnl" sz="1600" dirty="0" err="1" smtClean="0"/>
              <a:t>both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objects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directory</a:t>
            </a:r>
            <a:endParaRPr lang="es-ES_tradnl" sz="1600" dirty="0"/>
          </a:p>
        </p:txBody>
      </p:sp>
      <p:cxnSp>
        <p:nvCxnSpPr>
          <p:cNvPr id="14" name="Conector recto de flecha 13"/>
          <p:cNvCxnSpPr>
            <a:stCxn id="12" idx="1"/>
          </p:cNvCxnSpPr>
          <p:nvPr/>
        </p:nvCxnSpPr>
        <p:spPr bwMode="auto">
          <a:xfrm flipH="1" flipV="1">
            <a:off x="5410201" y="2286000"/>
            <a:ext cx="152399" cy="241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4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17860</TotalTime>
  <Words>1512</Words>
  <Application>Microsoft Macintosh PowerPoint</Application>
  <PresentationFormat>Presentación en pantalla (4:3)</PresentationFormat>
  <Paragraphs>251</Paragraphs>
  <Slides>38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-webkit-standard</vt:lpstr>
      <vt:lpstr>Arial</vt:lpstr>
      <vt:lpstr>Courier</vt:lpstr>
      <vt:lpstr>ＭＳ Ｐゴシック</vt:lpstr>
      <vt:lpstr>Times New Roman</vt:lpstr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Funding</vt:lpstr>
    </vt:vector>
  </TitlesOfParts>
  <Company>Universidad de Cantabria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804</cp:revision>
  <dcterms:created xsi:type="dcterms:W3CDTF">2005-05-05T21:57:52Z</dcterms:created>
  <dcterms:modified xsi:type="dcterms:W3CDTF">2019-03-29T18:55:23Z</dcterms:modified>
</cp:coreProperties>
</file>