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25" r:id="rId2"/>
    <p:sldId id="551" r:id="rId3"/>
    <p:sldId id="562" r:id="rId4"/>
    <p:sldId id="565" r:id="rId5"/>
    <p:sldId id="563" r:id="rId6"/>
    <p:sldId id="566" r:id="rId7"/>
    <p:sldId id="567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485700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89998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314267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 showGuides="1">
      <p:cViewPr varScale="1">
        <p:scale>
          <a:sx n="120" d="100"/>
          <a:sy n="120" d="100"/>
        </p:scale>
        <p:origin x="-816" y="-112"/>
      </p:cViewPr>
      <p:guideLst>
        <p:guide orient="horz" pos="24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9CF1F894-58B6-EE44-8CEA-A521216319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5700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998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4267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4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5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6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7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47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283" indent="0" algn="ctr">
              <a:buNone/>
              <a:defRPr/>
            </a:lvl2pPr>
            <a:lvl3pPr marL="828568" indent="0" algn="ctr">
              <a:buNone/>
              <a:defRPr/>
            </a:lvl3pPr>
            <a:lvl4pPr marL="1242850" indent="0" algn="ctr">
              <a:buNone/>
              <a:defRPr/>
            </a:lvl4pPr>
            <a:lvl5pPr marL="1657134" indent="0" algn="ctr">
              <a:buNone/>
              <a:defRPr/>
            </a:lvl5pPr>
            <a:lvl6pPr marL="2071415" indent="0" algn="ctr">
              <a:buNone/>
              <a:defRPr/>
            </a:lvl6pPr>
            <a:lvl7pPr marL="2485700" indent="0" algn="ctr">
              <a:buNone/>
              <a:defRPr/>
            </a:lvl7pPr>
            <a:lvl8pPr marL="2899985" indent="0" algn="ctr">
              <a:buNone/>
              <a:defRPr/>
            </a:lvl8pPr>
            <a:lvl9pPr marL="3314267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9511-F306-A14E-8E50-74469156FF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E50B-C2B4-544B-8489-5FAC21B960C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82D2-997F-364A-A6FB-BED9077055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35AF-743F-3542-B995-FD5987ED948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83" indent="0">
              <a:buNone/>
              <a:defRPr sz="1600"/>
            </a:lvl2pPr>
            <a:lvl3pPr marL="828568" indent="0">
              <a:buNone/>
              <a:defRPr sz="1500"/>
            </a:lvl3pPr>
            <a:lvl4pPr marL="1242850" indent="0">
              <a:buNone/>
              <a:defRPr sz="1300"/>
            </a:lvl4pPr>
            <a:lvl5pPr marL="1657134" indent="0">
              <a:buNone/>
              <a:defRPr sz="1300"/>
            </a:lvl5pPr>
            <a:lvl6pPr marL="2071415" indent="0">
              <a:buNone/>
              <a:defRPr sz="1300"/>
            </a:lvl6pPr>
            <a:lvl7pPr marL="2485700" indent="0">
              <a:buNone/>
              <a:defRPr sz="1300"/>
            </a:lvl7pPr>
            <a:lvl8pPr marL="2899985" indent="0">
              <a:buNone/>
              <a:defRPr sz="1300"/>
            </a:lvl8pPr>
            <a:lvl9pPr marL="3314267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29C5-2551-1241-8B39-111E9E73552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E381-3E7C-8242-8998-3D0BD70BE6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45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45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33DD-B66F-754D-9F25-DF0EBD3D7B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DFB5-07F3-E44A-8127-14A18FA928F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0157-9708-9045-ADA5-3372D50BC7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2" y="273129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2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F337-9B21-E34B-A8B5-E56BF7BDF4E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6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6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283" indent="0">
              <a:buNone/>
              <a:defRPr sz="2500"/>
            </a:lvl2pPr>
            <a:lvl3pPr marL="828568" indent="0">
              <a:buNone/>
              <a:defRPr sz="2200"/>
            </a:lvl3pPr>
            <a:lvl4pPr marL="1242850" indent="0">
              <a:buNone/>
              <a:defRPr sz="1800"/>
            </a:lvl4pPr>
            <a:lvl5pPr marL="1657134" indent="0">
              <a:buNone/>
              <a:defRPr sz="1800"/>
            </a:lvl5pPr>
            <a:lvl6pPr marL="2071415" indent="0">
              <a:buNone/>
              <a:defRPr sz="1800"/>
            </a:lvl6pPr>
            <a:lvl7pPr marL="2485700" indent="0">
              <a:buNone/>
              <a:defRPr sz="1800"/>
            </a:lvl7pPr>
            <a:lvl8pPr marL="2899985" indent="0">
              <a:buNone/>
              <a:defRPr sz="1800"/>
            </a:lvl8pPr>
            <a:lvl9pPr marL="3314267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6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DEC4-30D1-1244-ABCA-64076B5C4E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8229740" cy="1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36" tIns="45617" rIns="91236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1" y="1599700"/>
            <a:ext cx="8229739" cy="45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defTabSz="913437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2" y="6245740"/>
            <a:ext cx="2895157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ctr" defTabSz="913437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r" defTabSz="913437">
              <a:defRPr sz="1400" b="0"/>
            </a:lvl1pPr>
          </a:lstStyle>
          <a:p>
            <a:fld id="{8708BCF5-7248-1D46-9832-4B03505A806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14283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8568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2850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7134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2358" indent="-342358" algn="l" defTabSz="913437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258" indent="-286257" algn="l" defTabSz="913437" rtl="0" fontAlgn="base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  <a:ea typeface="+mn-ea"/>
        </a:defRPr>
      </a:lvl2pPr>
      <a:lvl3pPr marL="1142157" indent="-228721" algn="l" defTabSz="913437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155" indent="-228721" algn="l" defTabSz="913437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271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7001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1283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5568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0984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83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68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5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34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1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0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98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267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951670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Javier </a:t>
            </a:r>
            <a:r>
              <a:rPr lang="en-US" sz="3200" dirty="0" err="1">
                <a:solidFill>
                  <a:srgbClr val="FFFF00"/>
                </a:solidFill>
              </a:rPr>
              <a:t>Junquera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76200"/>
            <a:ext cx="9144000" cy="14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How to compute </a:t>
            </a:r>
            <a:r>
              <a:rPr lang="en-US" sz="3600" dirty="0" smtClean="0">
                <a:solidFill>
                  <a:srgbClr val="FFFF00"/>
                </a:solidFill>
              </a:rPr>
              <a:t>the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Born effective charge tensor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715000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5" y="3200400"/>
            <a:ext cx="2506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7086600" cy="95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Definition of the Born effective charges, also known as dynamical charges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2111979" y="4267200"/>
            <a:ext cx="4898421" cy="3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3" tIns="41471" rIns="82943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Units: </a:t>
            </a:r>
            <a:r>
              <a:rPr lang="en-US" dirty="0" smtClean="0">
                <a:solidFill>
                  <a:schemeClr val="bg1"/>
                </a:solidFill>
              </a:rPr>
              <a:t>electron charges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5" y="3200400"/>
            <a:ext cx="2506770" cy="720000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76200" y="1371600"/>
            <a:ext cx="9144000" cy="1200329"/>
            <a:chOff x="76200" y="1371600"/>
            <a:chExt cx="9144000" cy="1200329"/>
          </a:xfrm>
        </p:grpSpPr>
        <p:sp>
          <p:nvSpPr>
            <p:cNvPr id="3" name="CuadroTexto 2"/>
            <p:cNvSpPr txBox="1"/>
            <p:nvPr/>
          </p:nvSpPr>
          <p:spPr>
            <a:xfrm>
              <a:off x="76200" y="1371600"/>
              <a:ext cx="906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periodic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solids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Born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effective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charge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atom</a:t>
              </a:r>
              <a:r>
                <a:rPr lang="es-ES" dirty="0" smtClean="0">
                  <a:solidFill>
                    <a:schemeClr val="bg1"/>
                  </a:solidFill>
                </a:rPr>
                <a:t>    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a tensor </a:t>
              </a:r>
              <a:r>
                <a:rPr lang="es-ES" dirty="0" err="1" smtClean="0">
                  <a:solidFill>
                    <a:schemeClr val="bg1"/>
                  </a:solidFill>
                </a:rPr>
                <a:t>defined</a:t>
              </a:r>
              <a:r>
                <a:rPr lang="es-ES" dirty="0" smtClean="0">
                  <a:solidFill>
                    <a:schemeClr val="bg1"/>
                  </a:solidFill>
                </a:rPr>
                <a:t> as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coefficient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proportionality</a:t>
              </a:r>
              <a:r>
                <a:rPr lang="es-ES" dirty="0" smtClean="0">
                  <a:solidFill>
                    <a:schemeClr val="bg1"/>
                  </a:solidFill>
                </a:rPr>
                <a:t> at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linear </a:t>
              </a:r>
              <a:r>
                <a:rPr lang="es-ES" dirty="0" err="1" smtClean="0">
                  <a:solidFill>
                    <a:schemeClr val="bg1"/>
                  </a:solidFill>
                </a:rPr>
                <a:t>order</a:t>
              </a:r>
              <a:r>
                <a:rPr lang="es-ES" dirty="0" smtClean="0">
                  <a:solidFill>
                    <a:schemeClr val="bg1"/>
                  </a:solidFill>
                </a:rPr>
                <a:t> and </a:t>
              </a:r>
              <a:r>
                <a:rPr lang="es-ES" dirty="0" err="1" smtClean="0">
                  <a:solidFill>
                    <a:schemeClr val="bg1"/>
                  </a:solidFill>
                </a:rPr>
                <a:t>under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condition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zero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macroscopic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electric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field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between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macroscopic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polarization</a:t>
              </a:r>
              <a:r>
                <a:rPr lang="es-ES" dirty="0" smtClean="0">
                  <a:solidFill>
                    <a:schemeClr val="bg1"/>
                  </a:solidFill>
                </a:rPr>
                <a:t> per </a:t>
              </a:r>
              <a:r>
                <a:rPr lang="es-ES" dirty="0" err="1" smtClean="0">
                  <a:solidFill>
                    <a:schemeClr val="bg1"/>
                  </a:solidFill>
                </a:rPr>
                <a:t>unit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cell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created</a:t>
              </a:r>
              <a:r>
                <a:rPr lang="es-ES" dirty="0" smtClean="0">
                  <a:solidFill>
                    <a:schemeClr val="bg1"/>
                  </a:solidFill>
                </a:rPr>
                <a:t> in </a:t>
              </a:r>
              <a:r>
                <a:rPr lang="es-ES" dirty="0" err="1" smtClean="0">
                  <a:solidFill>
                    <a:schemeClr val="bg1"/>
                  </a:solidFill>
                </a:rPr>
                <a:t>direction</a:t>
              </a:r>
              <a:r>
                <a:rPr lang="es-ES" dirty="0" smtClean="0">
                  <a:solidFill>
                    <a:schemeClr val="bg1"/>
                  </a:solidFill>
                </a:rPr>
                <a:t>      and a </a:t>
              </a:r>
              <a:r>
                <a:rPr lang="es-ES" dirty="0" err="1" smtClean="0">
                  <a:solidFill>
                    <a:schemeClr val="bg1"/>
                  </a:solidFill>
                </a:rPr>
                <a:t>cooperative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displacements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atoms</a:t>
              </a:r>
              <a:r>
                <a:rPr lang="es-ES" dirty="0" smtClean="0">
                  <a:solidFill>
                    <a:schemeClr val="bg1"/>
                  </a:solidFill>
                </a:rPr>
                <a:t>    in </a:t>
              </a:r>
              <a:r>
                <a:rPr lang="es-ES" dirty="0" err="1" smtClean="0">
                  <a:solidFill>
                    <a:schemeClr val="bg1"/>
                  </a:solidFill>
                </a:rPr>
                <a:t>direction</a:t>
              </a:r>
              <a:r>
                <a:rPr lang="es-ES" dirty="0" smtClean="0">
                  <a:solidFill>
                    <a:schemeClr val="bg1"/>
                  </a:solidFill>
                </a:rPr>
                <a:t>  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2355" y="2286001"/>
              <a:ext cx="337845" cy="21599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600" y="2286000"/>
              <a:ext cx="230580" cy="25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1460401"/>
              <a:ext cx="308306" cy="21599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1400" y="2298601"/>
              <a:ext cx="308306" cy="215999"/>
            </a:xfrm>
            <a:prstGeom prst="rect">
              <a:avLst/>
            </a:prstGeom>
          </p:spPr>
        </p:pic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52500" y="5638800"/>
            <a:ext cx="7238999" cy="73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3" tIns="41471" rIns="82943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Read pages 106 and following of Philippe </a:t>
            </a:r>
            <a:r>
              <a:rPr lang="en-US" dirty="0" err="1" smtClean="0">
                <a:solidFill>
                  <a:schemeClr val="bg1"/>
                </a:solidFill>
              </a:rPr>
              <a:t>Ghosez’s</a:t>
            </a:r>
            <a:r>
              <a:rPr lang="en-US" dirty="0" smtClean="0">
                <a:solidFill>
                  <a:schemeClr val="bg1"/>
                </a:solidFill>
              </a:rPr>
              <a:t> PhD thesis</a:t>
            </a:r>
          </a:p>
          <a:p>
            <a:pPr algn="ctr">
              <a:spcBef>
                <a:spcPct val="50000"/>
              </a:spcBef>
            </a:pPr>
            <a:r>
              <a:rPr lang="en-US" sz="2400" baseline="30000" dirty="0">
                <a:solidFill>
                  <a:schemeClr val="bg1"/>
                </a:solidFill>
              </a:rPr>
              <a:t>http://</a:t>
            </a:r>
            <a:r>
              <a:rPr lang="en-US" sz="2400" baseline="30000" dirty="0" err="1">
                <a:solidFill>
                  <a:schemeClr val="bg1"/>
                </a:solidFill>
              </a:rPr>
              <a:t>www.phythema.ulg.ac.be</a:t>
            </a:r>
            <a:r>
              <a:rPr lang="en-US" sz="2400" baseline="30000" dirty="0">
                <a:solidFill>
                  <a:schemeClr val="bg1"/>
                </a:solidFill>
              </a:rPr>
              <a:t>/</a:t>
            </a:r>
            <a:r>
              <a:rPr lang="en-US" sz="2400" baseline="30000" dirty="0" err="1">
                <a:solidFill>
                  <a:schemeClr val="bg1"/>
                </a:solidFill>
              </a:rPr>
              <a:t>webroot</a:t>
            </a:r>
            <a:r>
              <a:rPr lang="en-US" sz="2400" baseline="30000" dirty="0">
                <a:solidFill>
                  <a:schemeClr val="bg1"/>
                </a:solidFill>
              </a:rPr>
              <a:t>/</a:t>
            </a:r>
            <a:r>
              <a:rPr lang="en-US" sz="2400" baseline="30000" dirty="0" err="1">
                <a:solidFill>
                  <a:schemeClr val="bg1"/>
                </a:solidFill>
              </a:rPr>
              <a:t>misc</a:t>
            </a:r>
            <a:r>
              <a:rPr lang="en-US" sz="2400" baseline="30000" dirty="0">
                <a:solidFill>
                  <a:schemeClr val="bg1"/>
                </a:solidFill>
              </a:rPr>
              <a:t>/books/PhD-</a:t>
            </a:r>
            <a:r>
              <a:rPr lang="en-US" sz="2400" baseline="30000" dirty="0" err="1">
                <a:solidFill>
                  <a:schemeClr val="bg1"/>
                </a:solidFill>
              </a:rPr>
              <a:t>Ph.Ghosez.pdf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9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In siesta computed from finite differences of the bulk spontaneous polarization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0600"/>
            <a:ext cx="2506770" cy="720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381000" y="990600"/>
            <a:ext cx="4495800" cy="586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10200" y="22492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SrTiO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centrosymmetric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bulk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cubic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structure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10200" y="3810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phonons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atomic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masses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introduced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block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 bwMode="auto">
          <a:xfrm flipH="1">
            <a:off x="4191000" y="4114800"/>
            <a:ext cx="10668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CuadroTexto 14"/>
          <p:cNvSpPr txBox="1"/>
          <p:nvPr/>
        </p:nvSpPr>
        <p:spPr>
          <a:xfrm>
            <a:off x="5257800" y="4724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going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displace </a:t>
            </a:r>
            <a:r>
              <a:rPr lang="es-ES" dirty="0" err="1" smtClean="0">
                <a:solidFill>
                  <a:srgbClr val="FFFFFF"/>
                </a:solidFill>
              </a:rPr>
              <a:t>all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atoms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unit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cell</a:t>
            </a:r>
            <a:r>
              <a:rPr lang="es-ES" dirty="0" smtClean="0">
                <a:solidFill>
                  <a:srgbClr val="FFFFFF"/>
                </a:solidFill>
              </a:rPr>
              <a:t> 0.01 </a:t>
            </a:r>
            <a:r>
              <a:rPr lang="es-ES" dirty="0" err="1" smtClean="0">
                <a:solidFill>
                  <a:srgbClr val="FFFFFF"/>
                </a:solidFill>
              </a:rPr>
              <a:t>Bohrs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along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dirty="0" smtClean="0">
                <a:solidFill>
                  <a:srgbClr val="FFFFFF"/>
                </a:solidFill>
              </a:rPr>
              <a:t>, and 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direction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 bwMode="auto">
          <a:xfrm flipH="1" flipV="1">
            <a:off x="2286000" y="5029200"/>
            <a:ext cx="2971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CuadroTexto 21"/>
          <p:cNvSpPr txBox="1"/>
          <p:nvPr/>
        </p:nvSpPr>
        <p:spPr>
          <a:xfrm>
            <a:off x="5257800" y="56576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each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atomic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configuration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macroscopic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polarization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Polarization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Grid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reciprocal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space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 bwMode="auto">
          <a:xfrm flipH="1" flipV="1">
            <a:off x="2286000" y="5181600"/>
            <a:ext cx="2971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/>
          <p:nvPr/>
        </p:nvCxnSpPr>
        <p:spPr bwMode="auto">
          <a:xfrm flipH="1">
            <a:off x="2286000" y="5791200"/>
            <a:ext cx="2971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Imagen 3" descr="template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7113"/>
            <a:ext cx="44521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1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9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Born effective charges dumped into a file: </a:t>
            </a:r>
            <a:r>
              <a:rPr lang="en-US" sz="2800" dirty="0" err="1" smtClean="0">
                <a:solidFill>
                  <a:srgbClr val="FFFF00"/>
                </a:solidFill>
                <a:latin typeface="+mj-lt"/>
                <a:cs typeface="Arial" charset="0"/>
              </a:rPr>
              <a:t>SystemLabel.BC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43000"/>
            <a:ext cx="2506770" cy="720000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371600" y="1903413"/>
            <a:ext cx="6352644" cy="3963987"/>
            <a:chOff x="1371600" y="1903413"/>
            <a:chExt cx="6352644" cy="3963987"/>
          </a:xfrm>
        </p:grpSpPr>
        <p:sp>
          <p:nvSpPr>
            <p:cNvPr id="5" name="Rectángulo 4"/>
            <p:cNvSpPr/>
            <p:nvPr/>
          </p:nvSpPr>
          <p:spPr bwMode="auto">
            <a:xfrm>
              <a:off x="1371600" y="1905000"/>
              <a:ext cx="6324600" cy="3962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" name="Imagen 3" descr="templat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56" y="1903413"/>
              <a:ext cx="6304488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61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52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Acoustic sum rule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914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It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important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acoustic</a:t>
            </a:r>
            <a:r>
              <a:rPr lang="es-ES" dirty="0" smtClean="0">
                <a:solidFill>
                  <a:srgbClr val="FFFFFF"/>
                </a:solidFill>
              </a:rPr>
              <a:t> sum rule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preserved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Born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effective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charges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err="1" smtClean="0">
                <a:solidFill>
                  <a:srgbClr val="FFFFFF"/>
                </a:solidFill>
              </a:rPr>
              <a:t>if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displace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whole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solid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rigidly</a:t>
            </a:r>
            <a:r>
              <a:rPr lang="es-ES" dirty="0" smtClean="0">
                <a:solidFill>
                  <a:srgbClr val="FFFFFF"/>
                </a:solidFill>
              </a:rPr>
              <a:t>, no </a:t>
            </a:r>
            <a:r>
              <a:rPr lang="es-ES" dirty="0" err="1" smtClean="0">
                <a:solidFill>
                  <a:srgbClr val="FFFFFF"/>
                </a:solidFill>
              </a:rPr>
              <a:t>polarization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should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generated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90" y="2286000"/>
            <a:ext cx="1773019" cy="720000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76200" y="3200400"/>
            <a:ext cx="8991600" cy="369332"/>
            <a:chOff x="0" y="3200400"/>
            <a:chExt cx="8991600" cy="369332"/>
          </a:xfrm>
        </p:grpSpPr>
        <p:sp>
          <p:nvSpPr>
            <p:cNvPr id="25" name="CuadroTexto 24"/>
            <p:cNvSpPr txBox="1"/>
            <p:nvPr/>
          </p:nvSpPr>
          <p:spPr>
            <a:xfrm>
              <a:off x="0" y="3200400"/>
              <a:ext cx="899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FFFF"/>
                  </a:solidFill>
                </a:rPr>
                <a:t>In </a:t>
              </a:r>
              <a:r>
                <a:rPr lang="es-ES" dirty="0" err="1" smtClean="0">
                  <a:solidFill>
                    <a:srgbClr val="FFFFFF"/>
                  </a:solidFill>
                </a:rPr>
                <a:t>our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simulation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taking</a:t>
              </a:r>
              <a:r>
                <a:rPr lang="es-ES" dirty="0" smtClean="0">
                  <a:solidFill>
                    <a:srgbClr val="FFFFFF"/>
                  </a:solidFill>
                </a:rPr>
                <a:t>                 , and </a:t>
              </a:r>
              <a:r>
                <a:rPr lang="es-ES" dirty="0" err="1" smtClean="0">
                  <a:solidFill>
                    <a:srgbClr val="FFFFFF"/>
                  </a:solidFill>
                </a:rPr>
                <a:t>rounding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third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significant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digit</a:t>
              </a:r>
              <a:r>
                <a:rPr lang="es-ES" dirty="0" smtClean="0">
                  <a:solidFill>
                    <a:srgbClr val="FFFFFF"/>
                  </a:solidFill>
                </a:rPr>
                <a:t>            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3276600"/>
              <a:ext cx="1007640" cy="216000"/>
            </a:xfrm>
            <a:prstGeom prst="rect">
              <a:avLst/>
            </a:prstGeom>
          </p:spPr>
        </p:pic>
      </p:grpSp>
      <p:sp>
        <p:nvSpPr>
          <p:cNvPr id="28" name="Rectángulo 27"/>
          <p:cNvSpPr/>
          <p:nvPr/>
        </p:nvSpPr>
        <p:spPr bwMode="auto">
          <a:xfrm>
            <a:off x="2057400" y="3886200"/>
            <a:ext cx="50292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ángulo 29"/>
          <p:cNvSpPr/>
          <p:nvPr/>
        </p:nvSpPr>
        <p:spPr bwMode="auto">
          <a:xfrm>
            <a:off x="2362200" y="6324600"/>
            <a:ext cx="4343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ángulo 28"/>
          <p:cNvSpPr/>
          <p:nvPr/>
        </p:nvSpPr>
        <p:spPr bwMode="auto">
          <a:xfrm>
            <a:off x="2057400" y="5181600"/>
            <a:ext cx="50292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3762" name="CuadroTexto 373761"/>
          <p:cNvSpPr txBox="1"/>
          <p:nvPr/>
        </p:nvSpPr>
        <p:spPr>
          <a:xfrm>
            <a:off x="419100" y="5726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S</a:t>
            </a:r>
            <a:r>
              <a:rPr lang="es-ES" dirty="0" err="1" smtClean="0">
                <a:solidFill>
                  <a:schemeClr val="bg1"/>
                </a:solidFill>
              </a:rPr>
              <a:t>ubstracting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same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amount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19100" y="4572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fulfill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acoustic</a:t>
            </a:r>
            <a:r>
              <a:rPr lang="es-ES" dirty="0" smtClean="0">
                <a:solidFill>
                  <a:schemeClr val="bg1"/>
                </a:solidFill>
              </a:rPr>
              <a:t> sum rule,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divide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sum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" name="Imagen 1" descr="template (arrastrado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07300"/>
            <a:ext cx="4805724" cy="359900"/>
          </a:xfrm>
          <a:prstGeom prst="rect">
            <a:avLst/>
          </a:prstGeom>
        </p:spPr>
      </p:pic>
      <p:pic>
        <p:nvPicPr>
          <p:cNvPr id="4" name="Imagen 3" descr="template (arrastrado)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98401"/>
            <a:ext cx="4607984" cy="287999"/>
          </a:xfrm>
          <a:prstGeom prst="rect">
            <a:avLst/>
          </a:prstGeom>
        </p:spPr>
      </p:pic>
      <p:pic>
        <p:nvPicPr>
          <p:cNvPr id="5" name="Imagen 4" descr="template (arrastrado)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00" y="6400800"/>
            <a:ext cx="44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52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Comparison with previous results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pic>
        <p:nvPicPr>
          <p:cNvPr id="2" name="Imagen 1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4419600" cy="4613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52578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First-principles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studies</a:t>
            </a:r>
            <a:r>
              <a:rPr lang="es-ES" sz="1600" dirty="0" smtClean="0">
                <a:solidFill>
                  <a:srgbClr val="FFFFFF"/>
                </a:solidFill>
              </a:rPr>
              <a:t> of </a:t>
            </a:r>
            <a:r>
              <a:rPr lang="es-ES" sz="1600" dirty="0" err="1" smtClean="0">
                <a:solidFill>
                  <a:srgbClr val="FFFFFF"/>
                </a:solidFill>
              </a:rPr>
              <a:t>ferroelectric</a:t>
            </a:r>
            <a:r>
              <a:rPr lang="es-ES" sz="1600" dirty="0" smtClean="0">
                <a:solidFill>
                  <a:srgbClr val="FFFFFF"/>
                </a:solidFill>
              </a:rPr>
              <a:t> oxides</a:t>
            </a:r>
          </a:p>
          <a:p>
            <a:pPr algn="ctr"/>
            <a:r>
              <a:rPr lang="es-ES" sz="1600" dirty="0" smtClean="0">
                <a:solidFill>
                  <a:srgbClr val="FFFFFF"/>
                </a:solidFill>
              </a:rPr>
              <a:t>K. M. </a:t>
            </a:r>
            <a:r>
              <a:rPr lang="es-ES" sz="1600" dirty="0" err="1" smtClean="0">
                <a:solidFill>
                  <a:srgbClr val="FFFFFF"/>
                </a:solidFill>
              </a:rPr>
              <a:t>Rabe</a:t>
            </a:r>
            <a:r>
              <a:rPr lang="es-ES" sz="1600" dirty="0" smtClean="0">
                <a:solidFill>
                  <a:srgbClr val="FFFFFF"/>
                </a:solidFill>
              </a:rPr>
              <a:t> and </a:t>
            </a:r>
            <a:r>
              <a:rPr lang="es-ES" sz="1600" dirty="0" err="1" smtClean="0">
                <a:solidFill>
                  <a:srgbClr val="FFFFFF"/>
                </a:solidFill>
              </a:rPr>
              <a:t>Ph</a:t>
            </a:r>
            <a:r>
              <a:rPr lang="es-ES" sz="1600" dirty="0" smtClean="0">
                <a:solidFill>
                  <a:srgbClr val="FFFFFF"/>
                </a:solidFill>
              </a:rPr>
              <a:t>. </a:t>
            </a:r>
            <a:r>
              <a:rPr lang="es-ES" sz="1600" dirty="0" err="1" smtClean="0">
                <a:solidFill>
                  <a:srgbClr val="FFFFFF"/>
                </a:solidFill>
              </a:rPr>
              <a:t>Ghosez</a:t>
            </a:r>
            <a:r>
              <a:rPr lang="es-ES" sz="1600" dirty="0" smtClean="0">
                <a:solidFill>
                  <a:srgbClr val="FFFFFF"/>
                </a:solidFill>
              </a:rPr>
              <a:t>, </a:t>
            </a:r>
            <a:r>
              <a:rPr lang="es-ES" sz="1600" dirty="0" err="1" smtClean="0">
                <a:solidFill>
                  <a:srgbClr val="FFFFFF"/>
                </a:solidFill>
              </a:rPr>
              <a:t>included</a:t>
            </a:r>
            <a:r>
              <a:rPr lang="es-ES" sz="1600" dirty="0" smtClean="0">
                <a:solidFill>
                  <a:srgbClr val="FFFFFF"/>
                </a:solidFill>
              </a:rPr>
              <a:t> in</a:t>
            </a:r>
          </a:p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Physics</a:t>
            </a:r>
            <a:r>
              <a:rPr lang="es-ES" sz="1600" dirty="0" smtClean="0">
                <a:solidFill>
                  <a:srgbClr val="FFFFFF"/>
                </a:solidFill>
              </a:rPr>
              <a:t> of </a:t>
            </a:r>
            <a:r>
              <a:rPr lang="es-ES" sz="1600" dirty="0" err="1" smtClean="0">
                <a:solidFill>
                  <a:srgbClr val="FFFFFF"/>
                </a:solidFill>
              </a:rPr>
              <a:t>Ferroelectrics</a:t>
            </a:r>
            <a:r>
              <a:rPr lang="es-ES" sz="1600" dirty="0" smtClean="0">
                <a:solidFill>
                  <a:srgbClr val="FFFFFF"/>
                </a:solidFill>
              </a:rPr>
              <a:t>. A Modern </a:t>
            </a:r>
            <a:r>
              <a:rPr lang="es-ES" sz="1600" dirty="0" err="1" smtClean="0">
                <a:solidFill>
                  <a:srgbClr val="FFFFFF"/>
                </a:solidFill>
              </a:rPr>
              <a:t>Perspective</a:t>
            </a:r>
            <a:r>
              <a:rPr lang="es-ES" sz="1600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Topics</a:t>
            </a:r>
            <a:r>
              <a:rPr lang="es-ES" sz="1600" dirty="0" smtClean="0">
                <a:solidFill>
                  <a:srgbClr val="FFFFFF"/>
                </a:solidFill>
              </a:rPr>
              <a:t> in </a:t>
            </a:r>
            <a:r>
              <a:rPr lang="es-ES" sz="1600" dirty="0" err="1" smtClean="0">
                <a:solidFill>
                  <a:srgbClr val="FFFFFF"/>
                </a:solidFill>
              </a:rPr>
              <a:t>Applied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Physics</a:t>
            </a:r>
            <a:endParaRPr lang="es-ES" sz="1600" dirty="0" smtClean="0">
              <a:solidFill>
                <a:srgbClr val="FFFFFF"/>
              </a:solidFill>
            </a:endParaRPr>
          </a:p>
          <a:p>
            <a:pPr algn="ctr"/>
            <a:r>
              <a:rPr lang="es-ES" sz="1600" dirty="0" smtClean="0">
                <a:solidFill>
                  <a:srgbClr val="FFFFFF"/>
                </a:solidFill>
              </a:rPr>
              <a:t>K. </a:t>
            </a:r>
            <a:r>
              <a:rPr lang="es-ES" sz="1600" dirty="0" err="1" smtClean="0">
                <a:solidFill>
                  <a:srgbClr val="FFFFFF"/>
                </a:solidFill>
              </a:rPr>
              <a:t>Rabe</a:t>
            </a:r>
            <a:r>
              <a:rPr lang="es-ES" sz="1600" dirty="0" smtClean="0">
                <a:solidFill>
                  <a:srgbClr val="FFFFFF"/>
                </a:solidFill>
              </a:rPr>
              <a:t>, Ch. </a:t>
            </a:r>
            <a:r>
              <a:rPr lang="es-ES" sz="1600" dirty="0" err="1" smtClean="0">
                <a:solidFill>
                  <a:srgbClr val="FFFFFF"/>
                </a:solidFill>
              </a:rPr>
              <a:t>Ahn</a:t>
            </a:r>
            <a:r>
              <a:rPr lang="es-ES" sz="1600" dirty="0" smtClean="0">
                <a:solidFill>
                  <a:srgbClr val="FFFFFF"/>
                </a:solidFill>
              </a:rPr>
              <a:t>, and J. –M. </a:t>
            </a:r>
            <a:r>
              <a:rPr lang="es-ES" sz="1600" dirty="0" err="1" smtClean="0">
                <a:solidFill>
                  <a:srgbClr val="FFFFFF"/>
                </a:solidFill>
              </a:rPr>
              <a:t>Triscone</a:t>
            </a:r>
            <a:r>
              <a:rPr lang="es-ES" sz="1600" dirty="0" smtClean="0">
                <a:solidFill>
                  <a:srgbClr val="FFFFFF"/>
                </a:solidFill>
              </a:rPr>
              <a:t> (</a:t>
            </a:r>
            <a:r>
              <a:rPr lang="es-ES" sz="1600" dirty="0" err="1" smtClean="0">
                <a:solidFill>
                  <a:srgbClr val="FFFFFF"/>
                </a:solidFill>
              </a:rPr>
              <a:t>Editors</a:t>
            </a:r>
            <a:r>
              <a:rPr lang="es-ES" sz="1600" dirty="0" smtClean="0">
                <a:solidFill>
                  <a:srgbClr val="FFFFFF"/>
                </a:solidFill>
              </a:rPr>
              <a:t>)</a:t>
            </a:r>
          </a:p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Springer-Verlag</a:t>
            </a:r>
            <a:r>
              <a:rPr lang="es-ES" sz="1600" dirty="0" smtClean="0">
                <a:solidFill>
                  <a:srgbClr val="FFFFFF"/>
                </a:solidFill>
              </a:rPr>
              <a:t>, Heidelberg (2007)</a:t>
            </a:r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05400" y="1600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Adapted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from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Ph</a:t>
            </a:r>
            <a:r>
              <a:rPr lang="es-ES" sz="1600" dirty="0" smtClean="0">
                <a:solidFill>
                  <a:srgbClr val="FFFFFF"/>
                </a:solidFill>
              </a:rPr>
              <a:t>. </a:t>
            </a:r>
            <a:r>
              <a:rPr lang="es-ES" sz="1600" dirty="0" err="1" smtClean="0">
                <a:solidFill>
                  <a:srgbClr val="FFFFFF"/>
                </a:solidFill>
              </a:rPr>
              <a:t>Ghosez</a:t>
            </a:r>
            <a:r>
              <a:rPr lang="es-ES" sz="1600" dirty="0">
                <a:solidFill>
                  <a:srgbClr val="FFFFFF"/>
                </a:solidFill>
              </a:rPr>
              <a:t> </a:t>
            </a:r>
            <a:r>
              <a:rPr lang="es-ES" sz="1600" i="1" dirty="0" smtClean="0">
                <a:solidFill>
                  <a:srgbClr val="FFFFFF"/>
                </a:solidFill>
              </a:rPr>
              <a:t>et al. , </a:t>
            </a:r>
          </a:p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Phys</a:t>
            </a:r>
            <a:r>
              <a:rPr lang="es-ES" sz="1600" dirty="0" smtClean="0">
                <a:solidFill>
                  <a:srgbClr val="FFFFFF"/>
                </a:solidFill>
              </a:rPr>
              <a:t>. Rev. B 58, 6224 (1998) </a:t>
            </a:r>
          </a:p>
        </p:txBody>
      </p:sp>
    </p:spTree>
    <p:extLst>
      <p:ext uri="{BB962C8B-B14F-4D97-AF65-F5344CB8AC3E}">
        <p14:creationId xmlns:p14="http://schemas.microsoft.com/office/powerpoint/2010/main" val="175132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9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Phonon frequencies and eigenvectors at the </a:t>
            </a:r>
            <a:r>
              <a:rPr lang="en-US" sz="28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Γ</a:t>
            </a: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-point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6200" y="4191000"/>
            <a:ext cx="4572000" cy="2667000"/>
            <a:chOff x="76200" y="2438400"/>
            <a:chExt cx="4953000" cy="2855913"/>
          </a:xfrm>
        </p:grpSpPr>
        <p:sp>
          <p:nvSpPr>
            <p:cNvPr id="4" name="Rectángulo 3"/>
            <p:cNvSpPr/>
            <p:nvPr/>
          </p:nvSpPr>
          <p:spPr bwMode="auto">
            <a:xfrm>
              <a:off x="76200" y="2438400"/>
              <a:ext cx="4953000" cy="2819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56" y="2474913"/>
              <a:ext cx="4907844" cy="2819400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5029200" y="4191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Three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frequencies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zero</a:t>
            </a:r>
            <a:r>
              <a:rPr lang="es-ES" dirty="0" smtClean="0">
                <a:solidFill>
                  <a:srgbClr val="FFFFFF"/>
                </a:solidFill>
              </a:rPr>
              <a:t>,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correspond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translational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modes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3400" y="9906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- </a:t>
            </a:r>
            <a:r>
              <a:rPr lang="es-ES" dirty="0" err="1" smtClean="0">
                <a:solidFill>
                  <a:srgbClr val="00FFFF"/>
                </a:solidFill>
              </a:rPr>
              <a:t>Go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directory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$cd &lt;</a:t>
            </a:r>
            <a:r>
              <a:rPr lang="es-ES" dirty="0" err="1" smtClean="0">
                <a:solidFill>
                  <a:srgbClr val="00FFFF"/>
                </a:solidFill>
              </a:rPr>
              <a:t>your_siesta_path</a:t>
            </a:r>
            <a:r>
              <a:rPr lang="es-ES" dirty="0" smtClean="0">
                <a:solidFill>
                  <a:srgbClr val="00FFFF"/>
                </a:solidFill>
              </a:rPr>
              <a:t>&gt;/</a:t>
            </a:r>
            <a:r>
              <a:rPr lang="es-ES" dirty="0" err="1" smtClean="0">
                <a:solidFill>
                  <a:srgbClr val="00FFFF"/>
                </a:solidFill>
              </a:rPr>
              <a:t>Util</a:t>
            </a:r>
            <a:r>
              <a:rPr lang="es-ES" dirty="0" smtClean="0">
                <a:solidFill>
                  <a:srgbClr val="00FFFF"/>
                </a:solidFill>
              </a:rPr>
              <a:t>/Vibra/</a:t>
            </a:r>
            <a:r>
              <a:rPr lang="es-ES" dirty="0" err="1" smtClean="0">
                <a:solidFill>
                  <a:srgbClr val="00FFFF"/>
                </a:solidFill>
              </a:rPr>
              <a:t>Src</a:t>
            </a:r>
            <a:endParaRPr lang="es-ES" dirty="0" smtClean="0">
              <a:solidFill>
                <a:srgbClr val="00FFFF"/>
              </a:solidFill>
            </a:endParaRPr>
          </a:p>
          <a:p>
            <a:endParaRPr lang="es-ES" dirty="0" smtClean="0">
              <a:solidFill>
                <a:srgbClr val="00FFFF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compile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vibra suite </a:t>
            </a:r>
            <a:r>
              <a:rPr lang="es-ES" dirty="0" err="1" smtClean="0">
                <a:solidFill>
                  <a:srgbClr val="00FFFF"/>
                </a:solidFill>
              </a:rPr>
              <a:t>with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same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arch.make</a:t>
            </a:r>
            <a:r>
              <a:rPr lang="es-ES" dirty="0" smtClean="0">
                <a:solidFill>
                  <a:srgbClr val="00FFFF"/>
                </a:solidFill>
              </a:rPr>
              <a:t> as in siesta, </a:t>
            </a:r>
            <a:r>
              <a:rPr lang="es-ES" dirty="0" err="1" smtClean="0">
                <a:solidFill>
                  <a:srgbClr val="00FFFF"/>
                </a:solidFill>
              </a:rPr>
              <a:t>type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</a:p>
          <a:p>
            <a:r>
              <a:rPr lang="es-ES" dirty="0" smtClean="0">
                <a:solidFill>
                  <a:srgbClr val="00FFFF"/>
                </a:solidFill>
              </a:rPr>
              <a:t>$</a:t>
            </a:r>
            <a:r>
              <a:rPr lang="es-ES" dirty="0" err="1" smtClean="0">
                <a:solidFill>
                  <a:srgbClr val="00FFFF"/>
                </a:solidFill>
              </a:rPr>
              <a:t>make</a:t>
            </a:r>
            <a:endParaRPr lang="es-ES" dirty="0" smtClean="0">
              <a:solidFill>
                <a:srgbClr val="00FFFF"/>
              </a:solidFill>
            </a:endParaRPr>
          </a:p>
          <a:p>
            <a:endParaRPr lang="es-ES" dirty="0" smtClean="0">
              <a:solidFill>
                <a:srgbClr val="00FFFF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rgbClr val="00FFFF"/>
                </a:solidFill>
              </a:rPr>
              <a:t>Go</a:t>
            </a:r>
            <a:r>
              <a:rPr lang="es-ES" dirty="0" smtClean="0">
                <a:solidFill>
                  <a:srgbClr val="00FFFF"/>
                </a:solidFill>
              </a:rPr>
              <a:t> back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directory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where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you</a:t>
            </a:r>
            <a:r>
              <a:rPr lang="es-ES" dirty="0" smtClean="0">
                <a:solidFill>
                  <a:srgbClr val="00FFFF"/>
                </a:solidFill>
              </a:rPr>
              <a:t> are </a:t>
            </a:r>
            <a:r>
              <a:rPr lang="es-ES" dirty="0" err="1" smtClean="0">
                <a:solidFill>
                  <a:srgbClr val="00FFFF"/>
                </a:solidFill>
              </a:rPr>
              <a:t>running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exercise</a:t>
            </a:r>
            <a:r>
              <a:rPr lang="es-ES" dirty="0" smtClean="0">
                <a:solidFill>
                  <a:srgbClr val="00FFFF"/>
                </a:solidFill>
              </a:rPr>
              <a:t> and </a:t>
            </a:r>
            <a:r>
              <a:rPr lang="es-ES" dirty="0" err="1" smtClean="0">
                <a:solidFill>
                  <a:srgbClr val="00FFFF"/>
                </a:solidFill>
              </a:rPr>
              <a:t>type</a:t>
            </a:r>
            <a:endParaRPr lang="es-ES" dirty="0" smtClean="0">
              <a:solidFill>
                <a:srgbClr val="00FFFF"/>
              </a:solidFill>
            </a:endParaRPr>
          </a:p>
          <a:p>
            <a:r>
              <a:rPr lang="es-ES" dirty="0" smtClean="0">
                <a:solidFill>
                  <a:srgbClr val="00FFFF"/>
                </a:solidFill>
              </a:rPr>
              <a:t>$  </a:t>
            </a:r>
            <a:r>
              <a:rPr lang="es-ES" dirty="0">
                <a:solidFill>
                  <a:srgbClr val="00FFFF"/>
                </a:solidFill>
              </a:rPr>
              <a:t>&lt;</a:t>
            </a:r>
            <a:r>
              <a:rPr lang="es-ES" dirty="0" err="1">
                <a:solidFill>
                  <a:srgbClr val="00FFFF"/>
                </a:solidFill>
              </a:rPr>
              <a:t>your_siesta_path</a:t>
            </a:r>
            <a:r>
              <a:rPr lang="es-ES" dirty="0">
                <a:solidFill>
                  <a:srgbClr val="00FFFF"/>
                </a:solidFill>
              </a:rPr>
              <a:t>&gt;/</a:t>
            </a:r>
            <a:r>
              <a:rPr lang="es-ES" dirty="0" err="1">
                <a:solidFill>
                  <a:srgbClr val="00FFFF"/>
                </a:solidFill>
              </a:rPr>
              <a:t>Util</a:t>
            </a:r>
            <a:r>
              <a:rPr lang="es-ES" dirty="0">
                <a:solidFill>
                  <a:srgbClr val="00FFFF"/>
                </a:solidFill>
              </a:rPr>
              <a:t>/Vibra/</a:t>
            </a:r>
            <a:r>
              <a:rPr lang="es-ES" dirty="0" err="1" smtClean="0">
                <a:solidFill>
                  <a:srgbClr val="00FFFF"/>
                </a:solidFill>
              </a:rPr>
              <a:t>Src</a:t>
            </a:r>
            <a:r>
              <a:rPr lang="es-ES" dirty="0" smtClean="0">
                <a:solidFill>
                  <a:srgbClr val="00FFFF"/>
                </a:solidFill>
              </a:rPr>
              <a:t>/</a:t>
            </a:r>
            <a:r>
              <a:rPr lang="es-ES" dirty="0" err="1" smtClean="0">
                <a:solidFill>
                  <a:srgbClr val="00FFFF"/>
                </a:solidFill>
              </a:rPr>
              <a:t>vibrator</a:t>
            </a:r>
            <a:r>
              <a:rPr lang="es-ES" dirty="0" smtClean="0">
                <a:solidFill>
                  <a:srgbClr val="00FFFF"/>
                </a:solidFill>
              </a:rPr>
              <a:t> &lt; SrTiO3.fdf</a:t>
            </a:r>
          </a:p>
          <a:p>
            <a:endParaRPr lang="es-ES" dirty="0">
              <a:solidFill>
                <a:srgbClr val="00FFFF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rgbClr val="00FFFF"/>
                </a:solidFill>
              </a:rPr>
              <a:t>You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get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file </a:t>
            </a:r>
            <a:r>
              <a:rPr lang="es-ES" dirty="0" smtClean="0">
                <a:solidFill>
                  <a:schemeClr val="bg1"/>
                </a:solidFill>
              </a:rPr>
              <a:t>SrTiO3.bands </a:t>
            </a:r>
            <a:r>
              <a:rPr lang="es-ES" dirty="0" err="1" smtClean="0">
                <a:solidFill>
                  <a:srgbClr val="00FFFF"/>
                </a:solidFill>
              </a:rPr>
              <a:t>with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eigenvalues</a:t>
            </a:r>
            <a:endParaRPr lang="es-ES" dirty="0" smtClean="0">
              <a:solidFill>
                <a:srgbClr val="00FFFF"/>
              </a:solidFill>
            </a:endParaRPr>
          </a:p>
          <a:p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and </a:t>
            </a:r>
            <a:r>
              <a:rPr lang="es-ES" dirty="0" smtClean="0">
                <a:solidFill>
                  <a:srgbClr val="FFFFFF"/>
                </a:solidFill>
              </a:rPr>
              <a:t>SrTiO3.vectors </a:t>
            </a:r>
            <a:r>
              <a:rPr lang="es-ES" dirty="0" err="1" smtClean="0">
                <a:solidFill>
                  <a:srgbClr val="00FFFF"/>
                </a:solidFill>
              </a:rPr>
              <a:t>with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eigenvectors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0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10195</TotalTime>
  <Words>439</Words>
  <Application>Microsoft Macintosh PowerPoint</Application>
  <PresentationFormat>Presentación en pantalla (4:3)</PresentationFormat>
  <Paragraphs>50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685</cp:revision>
  <dcterms:created xsi:type="dcterms:W3CDTF">2005-05-05T21:57:52Z</dcterms:created>
  <dcterms:modified xsi:type="dcterms:W3CDTF">2015-10-02T14:48:24Z</dcterms:modified>
</cp:coreProperties>
</file>