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310" r:id="rId2"/>
    <p:sldId id="476" r:id="rId3"/>
    <p:sldId id="489" r:id="rId4"/>
    <p:sldId id="490" r:id="rId5"/>
    <p:sldId id="491" r:id="rId6"/>
    <p:sldId id="492" r:id="rId7"/>
    <p:sldId id="494" r:id="rId8"/>
    <p:sldId id="495" r:id="rId9"/>
    <p:sldId id="496" r:id="rId10"/>
    <p:sldId id="465" r:id="rId11"/>
    <p:sldId id="507" r:id="rId12"/>
    <p:sldId id="508" r:id="rId13"/>
    <p:sldId id="509" r:id="rId14"/>
    <p:sldId id="505" r:id="rId15"/>
    <p:sldId id="503" r:id="rId16"/>
    <p:sldId id="474" r:id="rId17"/>
    <p:sldId id="472" r:id="rId18"/>
    <p:sldId id="473" r:id="rId19"/>
    <p:sldId id="475" r:id="rId20"/>
    <p:sldId id="471" r:id="rId21"/>
    <p:sldId id="469" r:id="rId22"/>
    <p:sldId id="467" r:id="rId23"/>
    <p:sldId id="468" r:id="rId24"/>
    <p:sldId id="470" r:id="rId25"/>
    <p:sldId id="506" r:id="rId26"/>
    <p:sldId id="504" r:id="rId27"/>
    <p:sldId id="502" r:id="rId28"/>
    <p:sldId id="498" r:id="rId29"/>
    <p:sldId id="497" r:id="rId30"/>
    <p:sldId id="499" r:id="rId31"/>
    <p:sldId id="500" r:id="rId32"/>
    <p:sldId id="501" r:id="rId33"/>
    <p:sldId id="510" r:id="rId34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800" b="1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14563" algn="l" rtl="0" fontAlgn="base">
      <a:spcBef>
        <a:spcPct val="0"/>
      </a:spcBef>
      <a:spcAft>
        <a:spcPct val="0"/>
      </a:spcAft>
      <a:defRPr sz="1800" b="1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829125" algn="l" rtl="0" fontAlgn="base">
      <a:spcBef>
        <a:spcPct val="0"/>
      </a:spcBef>
      <a:spcAft>
        <a:spcPct val="0"/>
      </a:spcAft>
      <a:defRPr sz="1800" b="1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243688" algn="l" rtl="0" fontAlgn="base">
      <a:spcBef>
        <a:spcPct val="0"/>
      </a:spcBef>
      <a:spcAft>
        <a:spcPct val="0"/>
      </a:spcAft>
      <a:defRPr sz="1800" b="1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658250" algn="l" rtl="0" fontAlgn="base">
      <a:spcBef>
        <a:spcPct val="0"/>
      </a:spcBef>
      <a:spcAft>
        <a:spcPct val="0"/>
      </a:spcAft>
      <a:defRPr sz="1800" b="1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072812" algn="l" defTabSz="414563" rtl="0" eaLnBrk="1" latinLnBrk="0" hangingPunct="1">
      <a:defRPr sz="1800" b="1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487374" algn="l" defTabSz="414563" rtl="0" eaLnBrk="1" latinLnBrk="0" hangingPunct="1">
      <a:defRPr sz="1800" b="1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2901939" algn="l" defTabSz="414563" rtl="0" eaLnBrk="1" latinLnBrk="0" hangingPunct="1">
      <a:defRPr sz="1800" b="1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316499" algn="l" defTabSz="414563" rtl="0" eaLnBrk="1" latinLnBrk="0" hangingPunct="1">
      <a:defRPr sz="1800" b="1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EA1600"/>
    <a:srgbClr val="FFA89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947"/>
    <p:restoredTop sz="93497" autoAdjust="0"/>
  </p:normalViewPr>
  <p:slideViewPr>
    <p:cSldViewPr showGuides="1">
      <p:cViewPr varScale="1">
        <p:scale>
          <a:sx n="107" d="100"/>
          <a:sy n="107" d="100"/>
        </p:scale>
        <p:origin x="3280" y="176"/>
      </p:cViewPr>
      <p:guideLst>
        <p:guide orient="horz" pos="134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752"/>
    </p:cViewPr>
  </p:sorterViewPr>
  <p:notesViewPr>
    <p:cSldViewPr showGuides="1">
      <p:cViewPr varScale="1">
        <p:scale>
          <a:sx n="54" d="100"/>
          <a:sy n="54" d="100"/>
        </p:scale>
        <p:origin x="-2538" y="-84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fld id="{9CF1F894-58B6-EE44-8CEA-A521216319FE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212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14563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82912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243688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658250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072812" algn="l" defTabSz="41456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87374" algn="l" defTabSz="41456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01939" algn="l" defTabSz="41456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16499" algn="l" defTabSz="41456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991D4-D46D-FE46-993B-7F6B5B8911AA}" type="slidenum">
              <a:rPr lang="en-US" altLang="es-ES_tradnl"/>
              <a:pPr/>
              <a:t>2</a:t>
            </a:fld>
            <a:endParaRPr lang="en-US" altLang="es-ES_tradnl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956787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1A3AB7-B168-EC4A-BB97-E33E863FF944}" type="slidenum">
              <a:rPr lang="en-US" altLang="es-ES_tradnl"/>
              <a:pPr/>
              <a:t>11</a:t>
            </a:fld>
            <a:endParaRPr lang="en-US" altLang="es-ES_tradnl"/>
          </a:p>
        </p:txBody>
      </p:sp>
      <p:sp>
        <p:nvSpPr>
          <p:cNvPr id="44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527122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6C58D6-2813-0941-9C7F-BF321D58E986}" type="slidenum">
              <a:rPr lang="en-US" altLang="es-ES_tradnl"/>
              <a:pPr/>
              <a:t>12</a:t>
            </a:fld>
            <a:endParaRPr lang="en-US" altLang="es-ES_tradnl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021203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8902A9-E143-B146-9F64-31053A38FB8A}" type="slidenum">
              <a:rPr lang="en-US" altLang="es-ES_tradnl"/>
              <a:pPr/>
              <a:t>13</a:t>
            </a:fld>
            <a:endParaRPr lang="en-US" altLang="es-ES_tradnl"/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089046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8AF21F-BAA9-E541-9730-61E58EEEE963}" type="slidenum">
              <a:rPr lang="en-US"/>
              <a:pPr/>
              <a:t>14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7162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8AF21F-BAA9-E541-9730-61E58EEEE963}" type="slidenum">
              <a:rPr lang="en-US"/>
              <a:pPr/>
              <a:t>15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777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8AF21F-BAA9-E541-9730-61E58EEEE963}" type="slidenum">
              <a:rPr lang="en-US"/>
              <a:pPr/>
              <a:t>16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5362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F9F809-1A74-2B46-A7B2-5AC22C530619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1550" y="795338"/>
            <a:ext cx="5157788" cy="38671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89500"/>
            <a:ext cx="5207000" cy="4549775"/>
          </a:xfrm>
        </p:spPr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351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8AF21F-BAA9-E541-9730-61E58EEEE963}" type="slidenum">
              <a:rPr lang="en-US"/>
              <a:pPr/>
              <a:t>19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0677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8AF21F-BAA9-E541-9730-61E58EEEE963}" type="slidenum">
              <a:rPr lang="en-US"/>
              <a:pPr/>
              <a:t>20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6744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8AF21F-BAA9-E541-9730-61E58EEEE963}" type="slidenum">
              <a:rPr lang="en-US"/>
              <a:pPr/>
              <a:t>21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24361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991D4-D46D-FE46-993B-7F6B5B8911AA}" type="slidenum">
              <a:rPr lang="en-US" altLang="es-ES_tradnl"/>
              <a:pPr/>
              <a:t>3</a:t>
            </a:fld>
            <a:endParaRPr lang="en-US" altLang="es-ES_tradnl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492757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8AF21F-BAA9-E541-9730-61E58EEEE963}" type="slidenum">
              <a:rPr lang="en-US"/>
              <a:pPr/>
              <a:t>22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27640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8AF21F-BAA9-E541-9730-61E58EEEE963}" type="slidenum">
              <a:rPr lang="en-US"/>
              <a:pPr/>
              <a:t>23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56076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8AF21F-BAA9-E541-9730-61E58EEEE963}" type="slidenum">
              <a:rPr lang="en-US"/>
              <a:pPr/>
              <a:t>24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249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8AF21F-BAA9-E541-9730-61E58EEEE963}" type="slidenum">
              <a:rPr lang="en-US"/>
              <a:pPr/>
              <a:t>25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31149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8AF21F-BAA9-E541-9730-61E58EEEE963}" type="slidenum">
              <a:rPr lang="en-US"/>
              <a:pPr/>
              <a:t>26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683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8AF21F-BAA9-E541-9730-61E58EEEE963}" type="slidenum">
              <a:rPr lang="en-US"/>
              <a:pPr/>
              <a:t>27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8935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991D4-D46D-FE46-993B-7F6B5B8911AA}" type="slidenum">
              <a:rPr lang="en-US" altLang="es-ES_tradnl"/>
              <a:pPr/>
              <a:t>28</a:t>
            </a:fld>
            <a:endParaRPr lang="en-US" altLang="es-ES_tradnl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503593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991D4-D46D-FE46-993B-7F6B5B8911AA}" type="slidenum">
              <a:rPr lang="en-US" altLang="es-ES_tradnl"/>
              <a:pPr/>
              <a:t>29</a:t>
            </a:fld>
            <a:endParaRPr lang="en-US" altLang="es-ES_tradnl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5481995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991D4-D46D-FE46-993B-7F6B5B8911AA}" type="slidenum">
              <a:rPr lang="en-US" altLang="es-ES_tradnl"/>
              <a:pPr/>
              <a:t>30</a:t>
            </a:fld>
            <a:endParaRPr lang="en-US" altLang="es-ES_tradnl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0653518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991D4-D46D-FE46-993B-7F6B5B8911AA}" type="slidenum">
              <a:rPr lang="en-US" altLang="es-ES_tradnl"/>
              <a:pPr/>
              <a:t>31</a:t>
            </a:fld>
            <a:endParaRPr lang="en-US" altLang="es-ES_tradnl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_tradnl" dirty="0"/>
          </a:p>
        </p:txBody>
      </p:sp>
    </p:spTree>
    <p:extLst>
      <p:ext uri="{BB962C8B-B14F-4D97-AF65-F5344CB8AC3E}">
        <p14:creationId xmlns:p14="http://schemas.microsoft.com/office/powerpoint/2010/main" val="162454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991D4-D46D-FE46-993B-7F6B5B8911AA}" type="slidenum">
              <a:rPr lang="en-US" altLang="es-ES_tradnl"/>
              <a:pPr/>
              <a:t>4</a:t>
            </a:fld>
            <a:endParaRPr lang="en-US" altLang="es-ES_tradnl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1415379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991D4-D46D-FE46-993B-7F6B5B8911AA}" type="slidenum">
              <a:rPr lang="en-US" altLang="es-ES_tradnl"/>
              <a:pPr/>
              <a:t>32</a:t>
            </a:fld>
            <a:endParaRPr lang="en-US" altLang="es-ES_tradnl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194681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991D4-D46D-FE46-993B-7F6B5B8911AA}" type="slidenum">
              <a:rPr lang="en-US" altLang="es-ES_tradnl"/>
              <a:pPr/>
              <a:t>33</a:t>
            </a:fld>
            <a:endParaRPr lang="en-US" altLang="es-ES_tradnl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057742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991D4-D46D-FE46-993B-7F6B5B8911AA}" type="slidenum">
              <a:rPr lang="en-US" altLang="es-ES_tradnl"/>
              <a:pPr/>
              <a:t>5</a:t>
            </a:fld>
            <a:endParaRPr lang="en-US" altLang="es-ES_tradnl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721105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991D4-D46D-FE46-993B-7F6B5B8911AA}" type="slidenum">
              <a:rPr lang="en-US" altLang="es-ES_tradnl"/>
              <a:pPr/>
              <a:t>6</a:t>
            </a:fld>
            <a:endParaRPr lang="en-US" altLang="es-ES_tradnl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635150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991D4-D46D-FE46-993B-7F6B5B8911AA}" type="slidenum">
              <a:rPr lang="en-US" altLang="es-ES_tradnl"/>
              <a:pPr/>
              <a:t>7</a:t>
            </a:fld>
            <a:endParaRPr lang="en-US" altLang="es-ES_tradnl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091389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991D4-D46D-FE46-993B-7F6B5B8911AA}" type="slidenum">
              <a:rPr lang="en-US" altLang="es-ES_tradnl"/>
              <a:pPr/>
              <a:t>8</a:t>
            </a:fld>
            <a:endParaRPr lang="en-US" altLang="es-ES_tradnl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674567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991D4-D46D-FE46-993B-7F6B5B8911AA}" type="slidenum">
              <a:rPr lang="en-US" altLang="es-ES_tradnl"/>
              <a:pPr/>
              <a:t>9</a:t>
            </a:fld>
            <a:endParaRPr lang="en-US" altLang="es-ES_tradnl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547522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8AF21F-BAA9-E541-9730-61E58EEEE963}" type="slidenum">
              <a:rPr lang="en-US"/>
              <a:pPr/>
              <a:t>10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1420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6395" y="2130939"/>
            <a:ext cx="7771211" cy="146914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391" y="3886700"/>
            <a:ext cx="6401219" cy="1752767"/>
          </a:xfrm>
        </p:spPr>
        <p:txBody>
          <a:bodyPr/>
          <a:lstStyle>
            <a:lvl1pPr marL="0" indent="0" algn="ctr">
              <a:buNone/>
              <a:defRPr/>
            </a:lvl1pPr>
            <a:lvl2pPr marL="414563" indent="0" algn="ctr">
              <a:buNone/>
              <a:defRPr/>
            </a:lvl2pPr>
            <a:lvl3pPr marL="829125" indent="0" algn="ctr">
              <a:buNone/>
              <a:defRPr/>
            </a:lvl3pPr>
            <a:lvl4pPr marL="1243688" indent="0" algn="ctr">
              <a:buNone/>
              <a:defRPr/>
            </a:lvl4pPr>
            <a:lvl5pPr marL="1658250" indent="0" algn="ctr">
              <a:buNone/>
              <a:defRPr/>
            </a:lvl5pPr>
            <a:lvl6pPr marL="2072812" indent="0" algn="ctr">
              <a:buNone/>
              <a:defRPr/>
            </a:lvl6pPr>
            <a:lvl7pPr marL="2487374" indent="0" algn="ctr">
              <a:buNone/>
              <a:defRPr/>
            </a:lvl7pPr>
            <a:lvl8pPr marL="2901939" indent="0" algn="ctr">
              <a:buNone/>
              <a:defRPr/>
            </a:lvl8pPr>
            <a:lvl9pPr marL="3316499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1F9511-F306-A14E-8E50-74469156FFAE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9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9E50B-C2B4-544B-8489-5FAC21B960C2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23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855" y="0"/>
            <a:ext cx="2171018" cy="612568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81648" cy="612568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E82D2-997F-364A-A6FB-BED90770551F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89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E35AF-743F-3542-B995-FD5987ED948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6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741" y="4407428"/>
            <a:ext cx="7772609" cy="136109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741" y="2906772"/>
            <a:ext cx="7772609" cy="1500656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563" indent="0">
              <a:buNone/>
              <a:defRPr sz="1600"/>
            </a:lvl2pPr>
            <a:lvl3pPr marL="829125" indent="0">
              <a:buNone/>
              <a:defRPr sz="1500"/>
            </a:lvl3pPr>
            <a:lvl4pPr marL="1243688" indent="0">
              <a:buNone/>
              <a:defRPr sz="1300"/>
            </a:lvl4pPr>
            <a:lvl5pPr marL="1658250" indent="0">
              <a:buNone/>
              <a:defRPr sz="1300"/>
            </a:lvl5pPr>
            <a:lvl6pPr marL="2072812" indent="0">
              <a:buNone/>
              <a:defRPr sz="1300"/>
            </a:lvl6pPr>
            <a:lvl7pPr marL="2487374" indent="0">
              <a:buNone/>
              <a:defRPr sz="1300"/>
            </a:lvl7pPr>
            <a:lvl8pPr marL="2901939" indent="0">
              <a:buNone/>
              <a:defRPr sz="1300"/>
            </a:lvl8pPr>
            <a:lvl9pPr marL="3316499" indent="0">
              <a:buNone/>
              <a:defRPr sz="1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229C5-2551-1241-8B39-111E9E73552D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9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130" y="1599700"/>
            <a:ext cx="4047069" cy="452598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38402" y="1599700"/>
            <a:ext cx="4048467" cy="452598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0E381-3E7C-8242-8998-3D0BD70BE6C8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87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31" y="274621"/>
            <a:ext cx="8229739" cy="11435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137" y="1535172"/>
            <a:ext cx="4040079" cy="6392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63" indent="0">
              <a:buNone/>
              <a:defRPr sz="1800" b="1"/>
            </a:lvl2pPr>
            <a:lvl3pPr marL="829125" indent="0">
              <a:buNone/>
              <a:defRPr sz="1600" b="1"/>
            </a:lvl3pPr>
            <a:lvl4pPr marL="1243688" indent="0">
              <a:buNone/>
              <a:defRPr sz="1500" b="1"/>
            </a:lvl4pPr>
            <a:lvl5pPr marL="1658250" indent="0">
              <a:buNone/>
              <a:defRPr sz="1500" b="1"/>
            </a:lvl5pPr>
            <a:lvl6pPr marL="2072812" indent="0">
              <a:buNone/>
              <a:defRPr sz="1500" b="1"/>
            </a:lvl6pPr>
            <a:lvl7pPr marL="2487374" indent="0">
              <a:buNone/>
              <a:defRPr sz="1500" b="1"/>
            </a:lvl7pPr>
            <a:lvl8pPr marL="2901939" indent="0">
              <a:buNone/>
              <a:defRPr sz="1500" b="1"/>
            </a:lvl8pPr>
            <a:lvl9pPr marL="3316499" indent="0">
              <a:buNone/>
              <a:defRPr sz="15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137" y="2174452"/>
            <a:ext cx="4040079" cy="395122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393" y="1535172"/>
            <a:ext cx="4041477" cy="6392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63" indent="0">
              <a:buNone/>
              <a:defRPr sz="1800" b="1"/>
            </a:lvl2pPr>
            <a:lvl3pPr marL="829125" indent="0">
              <a:buNone/>
              <a:defRPr sz="1600" b="1"/>
            </a:lvl3pPr>
            <a:lvl4pPr marL="1243688" indent="0">
              <a:buNone/>
              <a:defRPr sz="1500" b="1"/>
            </a:lvl4pPr>
            <a:lvl5pPr marL="1658250" indent="0">
              <a:buNone/>
              <a:defRPr sz="1500" b="1"/>
            </a:lvl5pPr>
            <a:lvl6pPr marL="2072812" indent="0">
              <a:buNone/>
              <a:defRPr sz="1500" b="1"/>
            </a:lvl6pPr>
            <a:lvl7pPr marL="2487374" indent="0">
              <a:buNone/>
              <a:defRPr sz="1500" b="1"/>
            </a:lvl7pPr>
            <a:lvl8pPr marL="2901939" indent="0">
              <a:buNone/>
              <a:defRPr sz="1500" b="1"/>
            </a:lvl8pPr>
            <a:lvl9pPr marL="3316499" indent="0">
              <a:buNone/>
              <a:defRPr sz="15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393" y="2174452"/>
            <a:ext cx="4041477" cy="395122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D33DD-B66F-754D-9F25-DF0EBD3D7B97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78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9DFB5-07F3-E44A-8127-14A18FA928F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40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C80157-9708-9045-ADA5-3372D50BC738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50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32" y="273126"/>
            <a:ext cx="3008391" cy="116150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4562" y="273120"/>
            <a:ext cx="5112308" cy="5852560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132" y="1434628"/>
            <a:ext cx="3008391" cy="4691052"/>
          </a:xfrm>
        </p:spPr>
        <p:txBody>
          <a:bodyPr/>
          <a:lstStyle>
            <a:lvl1pPr marL="0" indent="0">
              <a:buNone/>
              <a:defRPr sz="1300"/>
            </a:lvl1pPr>
            <a:lvl2pPr marL="414563" indent="0">
              <a:buNone/>
              <a:defRPr sz="1100"/>
            </a:lvl2pPr>
            <a:lvl3pPr marL="829125" indent="0">
              <a:buNone/>
              <a:defRPr sz="900"/>
            </a:lvl3pPr>
            <a:lvl4pPr marL="1243688" indent="0">
              <a:buNone/>
              <a:defRPr sz="800"/>
            </a:lvl4pPr>
            <a:lvl5pPr marL="1658250" indent="0">
              <a:buNone/>
              <a:defRPr sz="800"/>
            </a:lvl5pPr>
            <a:lvl6pPr marL="2072812" indent="0">
              <a:buNone/>
              <a:defRPr sz="800"/>
            </a:lvl6pPr>
            <a:lvl7pPr marL="2487374" indent="0">
              <a:buNone/>
              <a:defRPr sz="800"/>
            </a:lvl7pPr>
            <a:lvl8pPr marL="2901939" indent="0">
              <a:buNone/>
              <a:defRPr sz="800"/>
            </a:lvl8pPr>
            <a:lvl9pPr marL="3316499" indent="0">
              <a:buNone/>
              <a:defRPr sz="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2F337-9B21-E34B-A8B5-E56BF7BDF4E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18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176" y="4800601"/>
            <a:ext cx="5486959" cy="56724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176" y="612268"/>
            <a:ext cx="5486959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14563" indent="0">
              <a:buNone/>
              <a:defRPr sz="2500"/>
            </a:lvl2pPr>
            <a:lvl3pPr marL="829125" indent="0">
              <a:buNone/>
              <a:defRPr sz="2200"/>
            </a:lvl3pPr>
            <a:lvl4pPr marL="1243688" indent="0">
              <a:buNone/>
              <a:defRPr sz="1800"/>
            </a:lvl4pPr>
            <a:lvl5pPr marL="1658250" indent="0">
              <a:buNone/>
              <a:defRPr sz="1800"/>
            </a:lvl5pPr>
            <a:lvl6pPr marL="2072812" indent="0">
              <a:buNone/>
              <a:defRPr sz="1800"/>
            </a:lvl6pPr>
            <a:lvl7pPr marL="2487374" indent="0">
              <a:buNone/>
              <a:defRPr sz="1800"/>
            </a:lvl7pPr>
            <a:lvl8pPr marL="2901939" indent="0">
              <a:buNone/>
              <a:defRPr sz="1800"/>
            </a:lvl8pPr>
            <a:lvl9pPr marL="3316499" indent="0">
              <a:buNone/>
              <a:defRPr sz="18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176" y="5367849"/>
            <a:ext cx="5486959" cy="804352"/>
          </a:xfrm>
        </p:spPr>
        <p:txBody>
          <a:bodyPr/>
          <a:lstStyle>
            <a:lvl1pPr marL="0" indent="0">
              <a:buNone/>
              <a:defRPr sz="1300"/>
            </a:lvl1pPr>
            <a:lvl2pPr marL="414563" indent="0">
              <a:buNone/>
              <a:defRPr sz="1100"/>
            </a:lvl2pPr>
            <a:lvl3pPr marL="829125" indent="0">
              <a:buNone/>
              <a:defRPr sz="900"/>
            </a:lvl3pPr>
            <a:lvl4pPr marL="1243688" indent="0">
              <a:buNone/>
              <a:defRPr sz="800"/>
            </a:lvl4pPr>
            <a:lvl5pPr marL="1658250" indent="0">
              <a:buNone/>
              <a:defRPr sz="800"/>
            </a:lvl5pPr>
            <a:lvl6pPr marL="2072812" indent="0">
              <a:buNone/>
              <a:defRPr sz="800"/>
            </a:lvl6pPr>
            <a:lvl7pPr marL="2487374" indent="0">
              <a:buNone/>
              <a:defRPr sz="800"/>
            </a:lvl7pPr>
            <a:lvl8pPr marL="2901939" indent="0">
              <a:buNone/>
              <a:defRPr sz="800"/>
            </a:lvl8pPr>
            <a:lvl9pPr marL="3316499" indent="0">
              <a:buNone/>
              <a:defRPr sz="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DDEC4-30D1-1244-ABCA-64076B5C4EEE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30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"/>
            <a:ext cx="8229740" cy="1143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298" tIns="45648" rIns="91298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131" y="1599700"/>
            <a:ext cx="8229739" cy="452598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298" tIns="45648" rIns="91298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133" y="6245738"/>
            <a:ext cx="2133274" cy="47570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298" tIns="45648" rIns="91298" bIns="45648" numCol="1" anchor="t" anchorCtr="0" compatLnSpc="1">
            <a:prstTxWarp prst="textNoShape">
              <a:avLst/>
            </a:prstTxWarp>
          </a:bodyPr>
          <a:lstStyle>
            <a:lvl1pPr defTabSz="914053">
              <a:defRPr sz="1400" b="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422" y="6245738"/>
            <a:ext cx="2895157" cy="47570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298" tIns="45648" rIns="91298" bIns="45648" numCol="1" anchor="t" anchorCtr="0" compatLnSpc="1">
            <a:prstTxWarp prst="textNoShape">
              <a:avLst/>
            </a:prstTxWarp>
          </a:bodyPr>
          <a:lstStyle>
            <a:lvl1pPr algn="ctr" defTabSz="914053">
              <a:defRPr sz="1400" b="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596" y="6245738"/>
            <a:ext cx="2133274" cy="47570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298" tIns="45648" rIns="91298" bIns="45648" numCol="1" anchor="t" anchorCtr="0" compatLnSpc="1">
            <a:prstTxWarp prst="textNoShape">
              <a:avLst/>
            </a:prstTxWarp>
          </a:bodyPr>
          <a:lstStyle>
            <a:lvl1pPr algn="r" defTabSz="914053">
              <a:defRPr sz="1400" b="0"/>
            </a:lvl1pPr>
          </a:lstStyle>
          <a:p>
            <a:fld id="{8708BCF5-7248-1D46-9832-4B03505A806C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053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+mj-lt"/>
          <a:ea typeface="+mj-ea"/>
          <a:cs typeface="+mj-cs"/>
        </a:defRPr>
      </a:lvl1pPr>
      <a:lvl2pPr algn="l" defTabSz="914053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2pPr>
      <a:lvl3pPr algn="l" defTabSz="914053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3pPr>
      <a:lvl4pPr algn="l" defTabSz="914053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4pPr>
      <a:lvl5pPr algn="l" defTabSz="914053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5pPr>
      <a:lvl6pPr marL="414563" algn="l" defTabSz="914053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6pPr>
      <a:lvl7pPr marL="829125" algn="l" defTabSz="914053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7pPr>
      <a:lvl8pPr marL="1243688" algn="l" defTabSz="914053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8pPr>
      <a:lvl9pPr marL="1658250" algn="l" defTabSz="914053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9pPr>
    </p:titleStyle>
    <p:bodyStyle>
      <a:lvl1pPr marL="342590" indent="-342590" algn="l" defTabSz="914053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742757" indent="-286452" algn="l" defTabSz="914053" rtl="0" fontAlgn="base">
        <a:spcBef>
          <a:spcPct val="20000"/>
        </a:spcBef>
        <a:spcAft>
          <a:spcPct val="0"/>
        </a:spcAft>
        <a:buChar char="–"/>
        <a:defRPr sz="1800" b="1">
          <a:solidFill>
            <a:schemeClr val="bg1"/>
          </a:solidFill>
          <a:latin typeface="+mn-lt"/>
          <a:ea typeface="+mn-ea"/>
        </a:defRPr>
      </a:lvl2pPr>
      <a:lvl3pPr marL="1142925" indent="-228875" algn="l" defTabSz="914053" rtl="0" fontAlgn="base">
        <a:spcBef>
          <a:spcPct val="20000"/>
        </a:spcBef>
        <a:spcAft>
          <a:spcPct val="0"/>
        </a:spcAft>
        <a:buChar char="•"/>
        <a:defRPr sz="1400" b="1">
          <a:solidFill>
            <a:schemeClr val="bg1"/>
          </a:solidFill>
          <a:latin typeface="+mn-lt"/>
          <a:ea typeface="+mn-ea"/>
        </a:defRPr>
      </a:lvl3pPr>
      <a:lvl4pPr marL="1599231" indent="-228875" algn="l" defTabSz="914053" rtl="0" fontAlgn="base">
        <a:spcBef>
          <a:spcPct val="20000"/>
        </a:spcBef>
        <a:spcAft>
          <a:spcPct val="0"/>
        </a:spcAft>
        <a:buChar char="–"/>
        <a:defRPr sz="1200" b="1">
          <a:solidFill>
            <a:schemeClr val="bg1"/>
          </a:solidFill>
          <a:latin typeface="+mn-lt"/>
          <a:ea typeface="+mn-ea"/>
        </a:defRPr>
      </a:lvl4pPr>
      <a:lvl5pPr marL="2054099" indent="-225995" algn="l" defTabSz="914053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bg1"/>
          </a:solidFill>
          <a:latin typeface="+mn-lt"/>
          <a:ea typeface="+mn-ea"/>
        </a:defRPr>
      </a:lvl5pPr>
      <a:lvl6pPr marL="2468663" indent="-225995" algn="l" defTabSz="914053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bg1"/>
          </a:solidFill>
          <a:latin typeface="+mn-lt"/>
          <a:ea typeface="+mn-ea"/>
        </a:defRPr>
      </a:lvl6pPr>
      <a:lvl7pPr marL="2883224" indent="-225995" algn="l" defTabSz="914053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bg1"/>
          </a:solidFill>
          <a:latin typeface="+mn-lt"/>
          <a:ea typeface="+mn-ea"/>
        </a:defRPr>
      </a:lvl7pPr>
      <a:lvl8pPr marL="3297787" indent="-225995" algn="l" defTabSz="914053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bg1"/>
          </a:solidFill>
          <a:latin typeface="+mn-lt"/>
          <a:ea typeface="+mn-ea"/>
        </a:defRPr>
      </a:lvl8pPr>
      <a:lvl9pPr marL="3712349" indent="-225995" algn="l" defTabSz="914053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145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563" algn="l" defTabSz="4145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125" algn="l" defTabSz="4145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688" algn="l" defTabSz="4145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250" algn="l" defTabSz="4145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2812" algn="l" defTabSz="4145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374" algn="l" defTabSz="4145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1939" algn="l" defTabSz="4145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6499" algn="l" defTabSz="4145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tiff"/><Relationship Id="rId7" Type="http://schemas.openxmlformats.org/officeDocument/2006/relationships/image" Target="../media/image23.tiff"/><Relationship Id="rId8" Type="http://schemas.openxmlformats.org/officeDocument/2006/relationships/image" Target="../media/image24.tiff"/><Relationship Id="rId9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7.tif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em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41.emf"/><Relationship Id="rId5" Type="http://schemas.openxmlformats.org/officeDocument/2006/relationships/image" Target="../media/image31.tiff"/><Relationship Id="rId6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41.emf"/><Relationship Id="rId5" Type="http://schemas.openxmlformats.org/officeDocument/2006/relationships/image" Target="../media/image42.tiff"/><Relationship Id="rId6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3.emf"/><Relationship Id="rId5" Type="http://schemas.openxmlformats.org/officeDocument/2006/relationships/image" Target="../media/image3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11.emf"/><Relationship Id="rId5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emf"/><Relationship Id="rId5" Type="http://schemas.openxmlformats.org/officeDocument/2006/relationships/image" Target="../media/image5.tiff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15.emf"/><Relationship Id="rId6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3.emf"/><Relationship Id="rId5" Type="http://schemas.openxmlformats.org/officeDocument/2006/relationships/image" Target="../media/image54.tiff"/><Relationship Id="rId6" Type="http://schemas.openxmlformats.org/officeDocument/2006/relationships/image" Target="../media/image55.tiff"/><Relationship Id="rId7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609426" y="4267200"/>
            <a:ext cx="3429174" cy="52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98" tIns="45648" rIns="91298" bIns="45648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FF00"/>
                </a:solidFill>
              </a:rPr>
              <a:t>Javier </a:t>
            </a:r>
            <a:r>
              <a:rPr lang="en-US" sz="2800" dirty="0" err="1">
                <a:solidFill>
                  <a:srgbClr val="FFFF00"/>
                </a:solidFill>
              </a:rPr>
              <a:t>Junquera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9576" name="Text Box 8"/>
          <p:cNvSpPr txBox="1">
            <a:spLocks noChangeArrowheads="1"/>
          </p:cNvSpPr>
          <p:nvPr/>
        </p:nvSpPr>
        <p:spPr bwMode="auto">
          <a:xfrm>
            <a:off x="0" y="345151"/>
            <a:ext cx="9144000" cy="1723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98" tIns="45648" rIns="91298" bIns="45648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dirty="0" smtClean="0">
                <a:solidFill>
                  <a:srgbClr val="FFFF00"/>
                </a:solidFill>
              </a:rPr>
              <a:t>LDA+U</a:t>
            </a:r>
          </a:p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</a:rPr>
              <a:t>How to run a simulation within LDA+U framework   in </a:t>
            </a:r>
            <a:r>
              <a:rPr lang="en-US" sz="2800" cap="small" dirty="0" smtClean="0">
                <a:solidFill>
                  <a:srgbClr val="FFFF00"/>
                </a:solidFill>
              </a:rPr>
              <a:t>siesta</a:t>
            </a:r>
            <a:endParaRPr lang="en-US" sz="2800" cap="small" dirty="0">
              <a:solidFill>
                <a:srgbClr val="FFFF00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09600" y="5486400"/>
            <a:ext cx="4000587" cy="52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298" tIns="45648" rIns="91298" bIns="45648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</a:rPr>
              <a:t>Daniel S</a:t>
            </a:r>
            <a:r>
              <a:rPr lang="es-ES" sz="2800" dirty="0" err="1" smtClean="0">
                <a:solidFill>
                  <a:srgbClr val="FFFF00"/>
                </a:solidFill>
              </a:rPr>
              <a:t>ánchez</a:t>
            </a:r>
            <a:r>
              <a:rPr lang="es-ES" sz="2800" dirty="0" smtClean="0">
                <a:solidFill>
                  <a:srgbClr val="FFFF00"/>
                </a:solidFill>
              </a:rPr>
              <a:t>-Portal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5410200"/>
            <a:ext cx="1243054" cy="682888"/>
          </a:xfrm>
          <a:prstGeom prst="rect">
            <a:avLst/>
          </a:prstGeom>
        </p:spPr>
      </p:pic>
      <p:pic>
        <p:nvPicPr>
          <p:cNvPr id="9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4114800"/>
            <a:ext cx="889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2476501" y="2819400"/>
            <a:ext cx="4190998" cy="52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30" tIns="45664" rIns="91330" bIns="45664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</a:rPr>
              <a:t>How to introduce the U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77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6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s-ES" altLang="es-ES_tradnl" dirty="0"/>
              <a:t>LDA+U </a:t>
            </a:r>
            <a:r>
              <a:rPr lang="es-ES" altLang="es-ES_tradnl" dirty="0" err="1"/>
              <a:t>method</a:t>
            </a:r>
            <a:endParaRPr lang="es-ES" altLang="es-ES_tradnl" dirty="0"/>
          </a:p>
        </p:txBody>
      </p:sp>
      <p:sp>
        <p:nvSpPr>
          <p:cNvPr id="440327" name="Text Box 7"/>
          <p:cNvSpPr txBox="1">
            <a:spLocks noChangeArrowheads="1"/>
          </p:cNvSpPr>
          <p:nvPr/>
        </p:nvSpPr>
        <p:spPr bwMode="auto">
          <a:xfrm>
            <a:off x="287978" y="1256585"/>
            <a:ext cx="8856022" cy="138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</a:defRPr>
            </a:lvl1pPr>
            <a:lvl2pPr defTabSz="1008063">
              <a:defRPr>
                <a:solidFill>
                  <a:schemeClr val="tx1"/>
                </a:solidFill>
                <a:latin typeface="Arial" charset="0"/>
              </a:defRPr>
            </a:lvl2pPr>
            <a:lvl3pPr defTabSz="1008063">
              <a:defRPr>
                <a:solidFill>
                  <a:schemeClr val="tx1"/>
                </a:solidFill>
                <a:latin typeface="Arial" charset="0"/>
              </a:defRPr>
            </a:lvl3pPr>
            <a:lvl4pPr defTabSz="1008063">
              <a:defRPr>
                <a:solidFill>
                  <a:schemeClr val="tx1"/>
                </a:solidFill>
                <a:latin typeface="Arial" charset="0"/>
              </a:defRPr>
            </a:lvl4pPr>
            <a:lvl5pPr defTabSz="1008063">
              <a:defRPr>
                <a:solidFill>
                  <a:schemeClr val="tx1"/>
                </a:solidFill>
                <a:latin typeface="Arial" charset="0"/>
              </a:defRPr>
            </a:lvl5pPr>
            <a:lvl6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altLang="es-ES_tradnl" sz="1600" dirty="0">
                <a:solidFill>
                  <a:schemeClr val="bg1"/>
                </a:solidFill>
              </a:rPr>
              <a:t>LDA (or GGA) is supplemented with a Hubbard-like term in order to have a better description of the effect of electron-electron interactions in a localized atomic shell of a particular atom in the solid, i.e. 3</a:t>
            </a:r>
            <a:r>
              <a:rPr lang="en-US" altLang="es-ES_tradnl" sz="1600" b="0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altLang="es-ES_tradnl" sz="1600" dirty="0">
                <a:solidFill>
                  <a:schemeClr val="bg1"/>
                </a:solidFill>
              </a:rPr>
              <a:t> shell of </a:t>
            </a:r>
            <a:r>
              <a:rPr lang="en-US" altLang="es-ES_tradnl" sz="1600" dirty="0" smtClean="0">
                <a:solidFill>
                  <a:schemeClr val="bg1"/>
                </a:solidFill>
              </a:rPr>
              <a:t>Ni </a:t>
            </a:r>
            <a:r>
              <a:rPr lang="en-US" altLang="es-ES_tradnl" sz="1600" dirty="0">
                <a:solidFill>
                  <a:schemeClr val="bg1"/>
                </a:solidFill>
              </a:rPr>
              <a:t>in </a:t>
            </a:r>
            <a:r>
              <a:rPr lang="en-US" altLang="es-ES_tradnl" sz="1600" dirty="0" err="1" smtClean="0">
                <a:solidFill>
                  <a:schemeClr val="bg1"/>
                </a:solidFill>
              </a:rPr>
              <a:t>NiO</a:t>
            </a:r>
            <a:r>
              <a:rPr lang="en-US" altLang="es-ES_tradnl" sz="1600" dirty="0" smtClean="0">
                <a:solidFill>
                  <a:schemeClr val="bg1"/>
                </a:solidFill>
              </a:rPr>
              <a:t> </a:t>
            </a:r>
            <a:endParaRPr lang="en-US" altLang="es-ES_tradnl" sz="16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altLang="es-ES_tradnl" sz="1585" dirty="0">
                <a:solidFill>
                  <a:schemeClr val="bg1"/>
                </a:solidFill>
              </a:rPr>
              <a:t>In particular this reduces the problem of Self-Interaction </a:t>
            </a:r>
          </a:p>
        </p:txBody>
      </p:sp>
      <p:sp>
        <p:nvSpPr>
          <p:cNvPr id="440338" name="Text Box 18"/>
          <p:cNvSpPr txBox="1">
            <a:spLocks noChangeArrowheads="1"/>
          </p:cNvSpPr>
          <p:nvPr/>
        </p:nvSpPr>
        <p:spPr bwMode="auto">
          <a:xfrm>
            <a:off x="815006" y="5025461"/>
            <a:ext cx="590226" cy="33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</a:defRPr>
            </a:lvl1pPr>
            <a:lvl2pPr defTabSz="1008063">
              <a:defRPr>
                <a:solidFill>
                  <a:schemeClr val="tx1"/>
                </a:solidFill>
                <a:latin typeface="Arial" charset="0"/>
              </a:defRPr>
            </a:lvl2pPr>
            <a:lvl3pPr defTabSz="1008063">
              <a:defRPr>
                <a:solidFill>
                  <a:schemeClr val="tx1"/>
                </a:solidFill>
                <a:latin typeface="Arial" charset="0"/>
              </a:defRPr>
            </a:lvl3pPr>
            <a:lvl4pPr defTabSz="1008063">
              <a:defRPr>
                <a:solidFill>
                  <a:schemeClr val="tx1"/>
                </a:solidFill>
                <a:latin typeface="Arial" charset="0"/>
              </a:defRPr>
            </a:lvl4pPr>
            <a:lvl5pPr defTabSz="1008063">
              <a:defRPr>
                <a:solidFill>
                  <a:schemeClr val="tx1"/>
                </a:solidFill>
                <a:latin typeface="Arial" charset="0"/>
              </a:defRPr>
            </a:lvl5pPr>
            <a:lvl6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s-ES_tradnl" sz="1585">
                <a:solidFill>
                  <a:schemeClr val="bg1"/>
                </a:solidFill>
              </a:rPr>
              <a:t>with</a:t>
            </a:r>
            <a:endParaRPr lang="es-ES" altLang="es-ES_tradnl" sz="1585">
              <a:solidFill>
                <a:schemeClr val="bg1"/>
              </a:solidFill>
            </a:endParaRPr>
          </a:p>
        </p:txBody>
      </p:sp>
      <p:sp>
        <p:nvSpPr>
          <p:cNvPr id="440340" name="Text Box 20"/>
          <p:cNvSpPr txBox="1">
            <a:spLocks noChangeArrowheads="1"/>
          </p:cNvSpPr>
          <p:nvPr/>
        </p:nvSpPr>
        <p:spPr bwMode="auto">
          <a:xfrm>
            <a:off x="4419600" y="4905238"/>
            <a:ext cx="4040079" cy="82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</a:defRPr>
            </a:lvl1pPr>
            <a:lvl2pPr defTabSz="1008063">
              <a:defRPr>
                <a:solidFill>
                  <a:schemeClr val="tx1"/>
                </a:solidFill>
                <a:latin typeface="Arial" charset="0"/>
              </a:defRPr>
            </a:lvl2pPr>
            <a:lvl3pPr defTabSz="1008063">
              <a:defRPr>
                <a:solidFill>
                  <a:schemeClr val="tx1"/>
                </a:solidFill>
                <a:latin typeface="Arial" charset="0"/>
              </a:defRPr>
            </a:lvl3pPr>
            <a:lvl4pPr defTabSz="1008063">
              <a:defRPr>
                <a:solidFill>
                  <a:schemeClr val="tx1"/>
                </a:solidFill>
                <a:latin typeface="Arial" charset="0"/>
              </a:defRPr>
            </a:lvl4pPr>
            <a:lvl5pPr defTabSz="1008063">
              <a:defRPr>
                <a:solidFill>
                  <a:schemeClr val="tx1"/>
                </a:solidFill>
                <a:latin typeface="Arial" charset="0"/>
              </a:defRPr>
            </a:lvl5pPr>
            <a:lvl6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S" altLang="es-ES_tradnl" sz="1585" dirty="0" err="1">
                <a:solidFill>
                  <a:srgbClr val="FFFF00"/>
                </a:solidFill>
              </a:rPr>
              <a:t>Double</a:t>
            </a:r>
            <a:r>
              <a:rPr lang="es-ES" altLang="es-ES_tradnl" sz="1585" dirty="0">
                <a:solidFill>
                  <a:srgbClr val="FFFF00"/>
                </a:solidFill>
              </a:rPr>
              <a:t> </a:t>
            </a:r>
            <a:r>
              <a:rPr lang="es-ES" altLang="es-ES_tradnl" sz="1585" dirty="0" err="1">
                <a:solidFill>
                  <a:srgbClr val="FFFF00"/>
                </a:solidFill>
              </a:rPr>
              <a:t>counting</a:t>
            </a:r>
            <a:r>
              <a:rPr lang="es-ES" altLang="es-ES_tradnl" sz="1585" dirty="0">
                <a:solidFill>
                  <a:srgbClr val="FFFF00"/>
                </a:solidFill>
              </a:rPr>
              <a:t> </a:t>
            </a:r>
            <a:r>
              <a:rPr lang="es-ES" altLang="es-ES_tradnl" sz="1585" dirty="0" err="1" smtClean="0">
                <a:solidFill>
                  <a:srgbClr val="FFFF00"/>
                </a:solidFill>
              </a:rPr>
              <a:t>term</a:t>
            </a:r>
            <a:endParaRPr lang="es-ES" altLang="es-ES_tradnl" sz="1585" dirty="0" smtClean="0">
              <a:solidFill>
                <a:srgbClr val="FFFF00"/>
              </a:solidFill>
            </a:endParaRPr>
          </a:p>
          <a:p>
            <a:pPr algn="ctr"/>
            <a:r>
              <a:rPr lang="es-ES" altLang="es-ES_tradnl" sz="1585" dirty="0" smtClean="0">
                <a:solidFill>
                  <a:srgbClr val="FFFF00"/>
                </a:solidFill>
              </a:rPr>
              <a:t> </a:t>
            </a:r>
            <a:r>
              <a:rPr lang="es-ES" altLang="es-ES_tradnl" sz="1585" dirty="0">
                <a:solidFill>
                  <a:srgbClr val="FFFF00"/>
                </a:solidFill>
              </a:rPr>
              <a:t>(</a:t>
            </a:r>
            <a:r>
              <a:rPr lang="es-ES" altLang="es-ES_tradnl" sz="1585" dirty="0" err="1">
                <a:solidFill>
                  <a:srgbClr val="FFFF00"/>
                </a:solidFill>
              </a:rPr>
              <a:t>cancels</a:t>
            </a:r>
            <a:r>
              <a:rPr lang="es-ES" altLang="es-ES_tradnl" sz="1585" dirty="0">
                <a:solidFill>
                  <a:srgbClr val="FFFF00"/>
                </a:solidFill>
              </a:rPr>
              <a:t> </a:t>
            </a:r>
            <a:r>
              <a:rPr lang="es-ES" altLang="es-ES_tradnl" sz="1585" dirty="0" err="1">
                <a:solidFill>
                  <a:srgbClr val="FFFF00"/>
                </a:solidFill>
              </a:rPr>
              <a:t>the</a:t>
            </a:r>
            <a:r>
              <a:rPr lang="es-ES" altLang="es-ES_tradnl" sz="1585" dirty="0">
                <a:solidFill>
                  <a:srgbClr val="FFFF00"/>
                </a:solidFill>
              </a:rPr>
              <a:t> </a:t>
            </a:r>
            <a:r>
              <a:rPr lang="es-ES" altLang="es-ES_tradnl" sz="1585" dirty="0" err="1">
                <a:solidFill>
                  <a:srgbClr val="FFFF00"/>
                </a:solidFill>
              </a:rPr>
              <a:t>electron-electron</a:t>
            </a:r>
            <a:r>
              <a:rPr lang="es-ES" altLang="es-ES_tradnl" sz="1585" dirty="0">
                <a:solidFill>
                  <a:srgbClr val="FFFF00"/>
                </a:solidFill>
              </a:rPr>
              <a:t> </a:t>
            </a:r>
            <a:r>
              <a:rPr lang="es-ES" altLang="es-ES_tradnl" sz="1585" dirty="0" err="1">
                <a:solidFill>
                  <a:srgbClr val="FFFF00"/>
                </a:solidFill>
              </a:rPr>
              <a:t>interaction</a:t>
            </a:r>
            <a:r>
              <a:rPr lang="es-ES" altLang="es-ES_tradnl" sz="1585" dirty="0">
                <a:solidFill>
                  <a:srgbClr val="FFFF00"/>
                </a:solidFill>
              </a:rPr>
              <a:t> in </a:t>
            </a:r>
            <a:r>
              <a:rPr lang="es-ES" altLang="es-ES_tradnl" sz="1585" dirty="0" err="1">
                <a:solidFill>
                  <a:srgbClr val="FFFF00"/>
                </a:solidFill>
              </a:rPr>
              <a:t>the</a:t>
            </a:r>
            <a:r>
              <a:rPr lang="es-ES" altLang="es-ES_tradnl" sz="1585" dirty="0">
                <a:solidFill>
                  <a:srgbClr val="FFFF00"/>
                </a:solidFill>
              </a:rPr>
              <a:t> </a:t>
            </a:r>
            <a:r>
              <a:rPr lang="es-ES" altLang="es-ES_tradnl" sz="1585" dirty="0" err="1">
                <a:solidFill>
                  <a:srgbClr val="FFFF00"/>
                </a:solidFill>
              </a:rPr>
              <a:t>localized</a:t>
            </a:r>
            <a:r>
              <a:rPr lang="es-ES" altLang="es-ES_tradnl" sz="1585" dirty="0">
                <a:solidFill>
                  <a:srgbClr val="FFFF00"/>
                </a:solidFill>
              </a:rPr>
              <a:t> </a:t>
            </a:r>
            <a:r>
              <a:rPr lang="es-ES" altLang="es-ES_tradnl" sz="1585" dirty="0" err="1">
                <a:solidFill>
                  <a:srgbClr val="FFFF00"/>
                </a:solidFill>
              </a:rPr>
              <a:t>shell</a:t>
            </a:r>
            <a:r>
              <a:rPr lang="es-ES" altLang="es-ES_tradnl" sz="1585" dirty="0">
                <a:solidFill>
                  <a:srgbClr val="FFFF00"/>
                </a:solidFill>
              </a:rPr>
              <a:t> in LDA)</a:t>
            </a:r>
          </a:p>
        </p:txBody>
      </p:sp>
      <p:sp>
        <p:nvSpPr>
          <p:cNvPr id="440344" name="Line 24"/>
          <p:cNvSpPr>
            <a:spLocks noChangeShapeType="1"/>
          </p:cNvSpPr>
          <p:nvPr/>
        </p:nvSpPr>
        <p:spPr bwMode="auto">
          <a:xfrm>
            <a:off x="5914733" y="3898713"/>
            <a:ext cx="536813" cy="939423"/>
          </a:xfrm>
          <a:prstGeom prst="line">
            <a:avLst/>
          </a:prstGeom>
          <a:noFill/>
          <a:ln w="57150">
            <a:solidFill>
              <a:srgbClr val="EA1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_tradnl" sz="1585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219297"/>
            <a:ext cx="5867400" cy="72420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604" y="4658945"/>
            <a:ext cx="2192791" cy="104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3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6815"/>
            <a:ext cx="3016604" cy="755185"/>
          </a:xfrm>
          <a:noFill/>
          <a:ln/>
        </p:spPr>
        <p:txBody>
          <a:bodyPr/>
          <a:lstStyle/>
          <a:p>
            <a:r>
              <a:rPr lang="es-ES" altLang="es-ES_tradnl" dirty="0"/>
              <a:t>LDA+U </a:t>
            </a:r>
            <a:r>
              <a:rPr lang="es-ES" altLang="es-ES_tradnl" dirty="0" err="1"/>
              <a:t>method</a:t>
            </a:r>
            <a:endParaRPr lang="es-ES" altLang="es-ES_tradnl" dirty="0"/>
          </a:p>
        </p:txBody>
      </p:sp>
      <p:sp>
        <p:nvSpPr>
          <p:cNvPr id="435207" name="Freeform 7"/>
          <p:cNvSpPr>
            <a:spLocks/>
          </p:cNvSpPr>
          <p:nvPr/>
        </p:nvSpPr>
        <p:spPr bwMode="auto">
          <a:xfrm rot="5400000" flipH="1">
            <a:off x="949209" y="4140558"/>
            <a:ext cx="1342033" cy="1193850"/>
          </a:xfrm>
          <a:custGeom>
            <a:avLst/>
            <a:gdLst>
              <a:gd name="T0" fmla="*/ 0 w 960"/>
              <a:gd name="T1" fmla="*/ 854 h 854"/>
              <a:gd name="T2" fmla="*/ 249 w 960"/>
              <a:gd name="T3" fmla="*/ 786 h 854"/>
              <a:gd name="T4" fmla="*/ 378 w 960"/>
              <a:gd name="T5" fmla="*/ 493 h 854"/>
              <a:gd name="T6" fmla="*/ 432 w 960"/>
              <a:gd name="T7" fmla="*/ 230 h 854"/>
              <a:gd name="T8" fmla="*/ 504 w 960"/>
              <a:gd name="T9" fmla="*/ 38 h 854"/>
              <a:gd name="T10" fmla="*/ 559 w 960"/>
              <a:gd name="T11" fmla="*/ 459 h 854"/>
              <a:gd name="T12" fmla="*/ 662 w 960"/>
              <a:gd name="T13" fmla="*/ 734 h 854"/>
              <a:gd name="T14" fmla="*/ 960 w 960"/>
              <a:gd name="T15" fmla="*/ 854 h 8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60" h="854">
                <a:moveTo>
                  <a:pt x="0" y="854"/>
                </a:moveTo>
                <a:cubicBezTo>
                  <a:pt x="41" y="843"/>
                  <a:pt x="186" y="846"/>
                  <a:pt x="249" y="786"/>
                </a:cubicBezTo>
                <a:cubicBezTo>
                  <a:pt x="312" y="726"/>
                  <a:pt x="347" y="586"/>
                  <a:pt x="378" y="493"/>
                </a:cubicBezTo>
                <a:cubicBezTo>
                  <a:pt x="409" y="400"/>
                  <a:pt x="411" y="306"/>
                  <a:pt x="432" y="230"/>
                </a:cubicBezTo>
                <a:cubicBezTo>
                  <a:pt x="453" y="154"/>
                  <a:pt x="483" y="0"/>
                  <a:pt x="504" y="38"/>
                </a:cubicBezTo>
                <a:cubicBezTo>
                  <a:pt x="525" y="76"/>
                  <a:pt x="533" y="343"/>
                  <a:pt x="559" y="459"/>
                </a:cubicBezTo>
                <a:cubicBezTo>
                  <a:pt x="585" y="575"/>
                  <a:pt x="595" y="668"/>
                  <a:pt x="662" y="734"/>
                </a:cubicBezTo>
                <a:cubicBezTo>
                  <a:pt x="729" y="800"/>
                  <a:pt x="898" y="829"/>
                  <a:pt x="960" y="854"/>
                </a:cubicBezTo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_tradnl" sz="1585"/>
          </a:p>
        </p:txBody>
      </p:sp>
      <p:sp>
        <p:nvSpPr>
          <p:cNvPr id="435209" name="Freeform 9"/>
          <p:cNvSpPr>
            <a:spLocks/>
          </p:cNvSpPr>
          <p:nvPr/>
        </p:nvSpPr>
        <p:spPr bwMode="auto">
          <a:xfrm rot="5400000" flipH="1">
            <a:off x="4767015" y="3261247"/>
            <a:ext cx="1342033" cy="1193850"/>
          </a:xfrm>
          <a:custGeom>
            <a:avLst/>
            <a:gdLst>
              <a:gd name="T0" fmla="*/ 0 w 960"/>
              <a:gd name="T1" fmla="*/ 854 h 854"/>
              <a:gd name="T2" fmla="*/ 249 w 960"/>
              <a:gd name="T3" fmla="*/ 786 h 854"/>
              <a:gd name="T4" fmla="*/ 378 w 960"/>
              <a:gd name="T5" fmla="*/ 493 h 854"/>
              <a:gd name="T6" fmla="*/ 432 w 960"/>
              <a:gd name="T7" fmla="*/ 230 h 854"/>
              <a:gd name="T8" fmla="*/ 504 w 960"/>
              <a:gd name="T9" fmla="*/ 38 h 854"/>
              <a:gd name="T10" fmla="*/ 559 w 960"/>
              <a:gd name="T11" fmla="*/ 459 h 854"/>
              <a:gd name="T12" fmla="*/ 662 w 960"/>
              <a:gd name="T13" fmla="*/ 734 h 854"/>
              <a:gd name="T14" fmla="*/ 960 w 960"/>
              <a:gd name="T15" fmla="*/ 854 h 8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60" h="854">
                <a:moveTo>
                  <a:pt x="0" y="854"/>
                </a:moveTo>
                <a:cubicBezTo>
                  <a:pt x="41" y="843"/>
                  <a:pt x="186" y="846"/>
                  <a:pt x="249" y="786"/>
                </a:cubicBezTo>
                <a:cubicBezTo>
                  <a:pt x="312" y="726"/>
                  <a:pt x="347" y="586"/>
                  <a:pt x="378" y="493"/>
                </a:cubicBezTo>
                <a:cubicBezTo>
                  <a:pt x="409" y="400"/>
                  <a:pt x="411" y="306"/>
                  <a:pt x="432" y="230"/>
                </a:cubicBezTo>
                <a:cubicBezTo>
                  <a:pt x="453" y="154"/>
                  <a:pt x="483" y="0"/>
                  <a:pt x="504" y="38"/>
                </a:cubicBezTo>
                <a:cubicBezTo>
                  <a:pt x="525" y="76"/>
                  <a:pt x="533" y="343"/>
                  <a:pt x="559" y="459"/>
                </a:cubicBezTo>
                <a:cubicBezTo>
                  <a:pt x="585" y="575"/>
                  <a:pt x="595" y="668"/>
                  <a:pt x="662" y="734"/>
                </a:cubicBezTo>
                <a:cubicBezTo>
                  <a:pt x="729" y="800"/>
                  <a:pt x="898" y="829"/>
                  <a:pt x="960" y="854"/>
                </a:cubicBezTo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_tradnl" sz="1585"/>
          </a:p>
        </p:txBody>
      </p:sp>
      <p:sp>
        <p:nvSpPr>
          <p:cNvPr id="435210" name="Freeform 10"/>
          <p:cNvSpPr>
            <a:spLocks/>
          </p:cNvSpPr>
          <p:nvPr/>
        </p:nvSpPr>
        <p:spPr bwMode="auto">
          <a:xfrm rot="5400000" flipH="1">
            <a:off x="4767015" y="5072992"/>
            <a:ext cx="1342033" cy="1193850"/>
          </a:xfrm>
          <a:custGeom>
            <a:avLst/>
            <a:gdLst>
              <a:gd name="T0" fmla="*/ 0 w 960"/>
              <a:gd name="T1" fmla="*/ 854 h 854"/>
              <a:gd name="T2" fmla="*/ 249 w 960"/>
              <a:gd name="T3" fmla="*/ 786 h 854"/>
              <a:gd name="T4" fmla="*/ 378 w 960"/>
              <a:gd name="T5" fmla="*/ 493 h 854"/>
              <a:gd name="T6" fmla="*/ 432 w 960"/>
              <a:gd name="T7" fmla="*/ 230 h 854"/>
              <a:gd name="T8" fmla="*/ 504 w 960"/>
              <a:gd name="T9" fmla="*/ 38 h 854"/>
              <a:gd name="T10" fmla="*/ 559 w 960"/>
              <a:gd name="T11" fmla="*/ 459 h 854"/>
              <a:gd name="T12" fmla="*/ 662 w 960"/>
              <a:gd name="T13" fmla="*/ 734 h 854"/>
              <a:gd name="T14" fmla="*/ 960 w 960"/>
              <a:gd name="T15" fmla="*/ 854 h 8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60" h="854">
                <a:moveTo>
                  <a:pt x="0" y="854"/>
                </a:moveTo>
                <a:cubicBezTo>
                  <a:pt x="41" y="843"/>
                  <a:pt x="186" y="846"/>
                  <a:pt x="249" y="786"/>
                </a:cubicBezTo>
                <a:cubicBezTo>
                  <a:pt x="312" y="726"/>
                  <a:pt x="347" y="586"/>
                  <a:pt x="378" y="493"/>
                </a:cubicBezTo>
                <a:cubicBezTo>
                  <a:pt x="409" y="400"/>
                  <a:pt x="411" y="306"/>
                  <a:pt x="432" y="230"/>
                </a:cubicBezTo>
                <a:cubicBezTo>
                  <a:pt x="453" y="154"/>
                  <a:pt x="483" y="0"/>
                  <a:pt x="504" y="38"/>
                </a:cubicBezTo>
                <a:cubicBezTo>
                  <a:pt x="525" y="76"/>
                  <a:pt x="533" y="343"/>
                  <a:pt x="559" y="459"/>
                </a:cubicBezTo>
                <a:cubicBezTo>
                  <a:pt x="585" y="575"/>
                  <a:pt x="595" y="668"/>
                  <a:pt x="662" y="734"/>
                </a:cubicBezTo>
                <a:cubicBezTo>
                  <a:pt x="729" y="800"/>
                  <a:pt x="898" y="829"/>
                  <a:pt x="960" y="854"/>
                </a:cubicBezTo>
              </a:path>
            </a:pathLst>
          </a:custGeom>
          <a:solidFill>
            <a:srgbClr val="EA1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_tradnl" sz="1585"/>
          </a:p>
        </p:txBody>
      </p:sp>
      <p:sp>
        <p:nvSpPr>
          <p:cNvPr id="435212" name="Line 12"/>
          <p:cNvSpPr>
            <a:spLocks noChangeShapeType="1"/>
          </p:cNvSpPr>
          <p:nvPr/>
        </p:nvSpPr>
        <p:spPr bwMode="auto">
          <a:xfrm flipV="1">
            <a:off x="1014913" y="3052952"/>
            <a:ext cx="1398" cy="35563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_tradnl" sz="1585"/>
          </a:p>
        </p:txBody>
      </p:sp>
      <p:sp>
        <p:nvSpPr>
          <p:cNvPr id="435213" name="Freeform 13"/>
          <p:cNvSpPr>
            <a:spLocks/>
          </p:cNvSpPr>
          <p:nvPr/>
        </p:nvSpPr>
        <p:spPr bwMode="auto">
          <a:xfrm>
            <a:off x="995342" y="4713718"/>
            <a:ext cx="1161698" cy="687792"/>
          </a:xfrm>
          <a:custGeom>
            <a:avLst/>
            <a:gdLst>
              <a:gd name="T0" fmla="*/ 27 w 831"/>
              <a:gd name="T1" fmla="*/ 492 h 492"/>
              <a:gd name="T2" fmla="*/ 96 w 831"/>
              <a:gd name="T3" fmla="*/ 243 h 492"/>
              <a:gd name="T4" fmla="*/ 389 w 831"/>
              <a:gd name="T5" fmla="*/ 114 h 492"/>
              <a:gd name="T6" fmla="*/ 652 w 831"/>
              <a:gd name="T7" fmla="*/ 60 h 492"/>
              <a:gd name="T8" fmla="*/ 795 w 831"/>
              <a:gd name="T9" fmla="*/ 24 h 492"/>
              <a:gd name="T10" fmla="*/ 434 w 831"/>
              <a:gd name="T11" fmla="*/ 15 h 492"/>
              <a:gd name="T12" fmla="*/ 293 w 831"/>
              <a:gd name="T13" fmla="*/ 18 h 492"/>
              <a:gd name="T14" fmla="*/ 189 w 831"/>
              <a:gd name="T15" fmla="*/ 1 h 492"/>
              <a:gd name="T16" fmla="*/ 0 w 831"/>
              <a:gd name="T17" fmla="*/ 10 h 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31" h="492">
                <a:moveTo>
                  <a:pt x="27" y="492"/>
                </a:moveTo>
                <a:cubicBezTo>
                  <a:pt x="38" y="451"/>
                  <a:pt x="35" y="306"/>
                  <a:pt x="96" y="243"/>
                </a:cubicBezTo>
                <a:cubicBezTo>
                  <a:pt x="156" y="180"/>
                  <a:pt x="296" y="145"/>
                  <a:pt x="389" y="114"/>
                </a:cubicBezTo>
                <a:cubicBezTo>
                  <a:pt x="482" y="83"/>
                  <a:pt x="584" y="75"/>
                  <a:pt x="652" y="60"/>
                </a:cubicBezTo>
                <a:cubicBezTo>
                  <a:pt x="720" y="45"/>
                  <a:pt x="831" y="31"/>
                  <a:pt x="795" y="24"/>
                </a:cubicBezTo>
                <a:cubicBezTo>
                  <a:pt x="759" y="17"/>
                  <a:pt x="518" y="16"/>
                  <a:pt x="434" y="15"/>
                </a:cubicBezTo>
                <a:cubicBezTo>
                  <a:pt x="350" y="14"/>
                  <a:pt x="334" y="20"/>
                  <a:pt x="293" y="18"/>
                </a:cubicBezTo>
                <a:cubicBezTo>
                  <a:pt x="252" y="16"/>
                  <a:pt x="238" y="2"/>
                  <a:pt x="189" y="1"/>
                </a:cubicBezTo>
                <a:cubicBezTo>
                  <a:pt x="140" y="0"/>
                  <a:pt x="39" y="8"/>
                  <a:pt x="0" y="10"/>
                </a:cubicBezTo>
              </a:path>
            </a:pathLst>
          </a:custGeom>
          <a:solidFill>
            <a:srgbClr val="EA1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_tradnl" sz="1585"/>
          </a:p>
        </p:txBody>
      </p:sp>
      <p:sp>
        <p:nvSpPr>
          <p:cNvPr id="435214" name="Line 14"/>
          <p:cNvSpPr>
            <a:spLocks noChangeShapeType="1"/>
          </p:cNvSpPr>
          <p:nvPr/>
        </p:nvSpPr>
        <p:spPr bwMode="auto">
          <a:xfrm flipV="1">
            <a:off x="4841106" y="3052951"/>
            <a:ext cx="0" cy="373113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_tradnl" sz="1585"/>
          </a:p>
        </p:txBody>
      </p:sp>
      <p:sp>
        <p:nvSpPr>
          <p:cNvPr id="435215" name="Line 15"/>
          <p:cNvSpPr>
            <a:spLocks noChangeShapeType="1"/>
          </p:cNvSpPr>
          <p:nvPr/>
        </p:nvSpPr>
        <p:spPr bwMode="auto">
          <a:xfrm>
            <a:off x="949209" y="4730493"/>
            <a:ext cx="4898422" cy="1398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_tradnl" sz="1585"/>
          </a:p>
        </p:txBody>
      </p:sp>
      <p:sp>
        <p:nvSpPr>
          <p:cNvPr id="435218" name="Line 18"/>
          <p:cNvSpPr>
            <a:spLocks noChangeShapeType="1"/>
          </p:cNvSpPr>
          <p:nvPr/>
        </p:nvSpPr>
        <p:spPr bwMode="auto">
          <a:xfrm>
            <a:off x="6183139" y="3858172"/>
            <a:ext cx="738118" cy="139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_tradnl" sz="1585"/>
          </a:p>
        </p:txBody>
      </p:sp>
      <p:sp>
        <p:nvSpPr>
          <p:cNvPr id="435219" name="Line 19"/>
          <p:cNvSpPr>
            <a:spLocks noChangeShapeType="1"/>
          </p:cNvSpPr>
          <p:nvPr/>
        </p:nvSpPr>
        <p:spPr bwMode="auto">
          <a:xfrm>
            <a:off x="6116038" y="5669917"/>
            <a:ext cx="738118" cy="139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_tradnl" sz="1585"/>
          </a:p>
        </p:txBody>
      </p:sp>
      <p:sp>
        <p:nvSpPr>
          <p:cNvPr id="435220" name="Line 20"/>
          <p:cNvSpPr>
            <a:spLocks noChangeShapeType="1"/>
          </p:cNvSpPr>
          <p:nvPr/>
        </p:nvSpPr>
        <p:spPr bwMode="auto">
          <a:xfrm>
            <a:off x="6585749" y="3925273"/>
            <a:ext cx="1398" cy="167754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_tradnl" sz="1585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28376"/>
            <a:ext cx="5943600" cy="74802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55" y="1981200"/>
            <a:ext cx="5420930" cy="756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784" y="3721100"/>
            <a:ext cx="713232" cy="330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7336" y="3429000"/>
            <a:ext cx="833728" cy="3746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4075" y="5736000"/>
            <a:ext cx="801125" cy="36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5450" y="4591050"/>
            <a:ext cx="317500" cy="2667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2912" y="4286332"/>
            <a:ext cx="544576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1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5" name="Rectangle 5"/>
          <p:cNvSpPr>
            <a:spLocks noChangeArrowheads="1"/>
          </p:cNvSpPr>
          <p:nvPr/>
        </p:nvSpPr>
        <p:spPr bwMode="auto">
          <a:xfrm>
            <a:off x="0" y="0"/>
            <a:ext cx="59170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</a:defRPr>
            </a:lvl1pPr>
            <a:lvl2pPr defTabSz="1008063">
              <a:defRPr>
                <a:solidFill>
                  <a:schemeClr val="tx1"/>
                </a:solidFill>
                <a:latin typeface="Arial" charset="0"/>
              </a:defRPr>
            </a:lvl2pPr>
            <a:lvl3pPr defTabSz="1008063">
              <a:defRPr>
                <a:solidFill>
                  <a:schemeClr val="tx1"/>
                </a:solidFill>
                <a:latin typeface="Arial" charset="0"/>
              </a:defRPr>
            </a:lvl3pPr>
            <a:lvl4pPr defTabSz="1008063">
              <a:defRPr>
                <a:solidFill>
                  <a:schemeClr val="tx1"/>
                </a:solidFill>
                <a:latin typeface="Arial" charset="0"/>
              </a:defRPr>
            </a:lvl4pPr>
            <a:lvl5pPr defTabSz="1008063">
              <a:defRPr>
                <a:solidFill>
                  <a:schemeClr val="tx1"/>
                </a:solidFill>
                <a:latin typeface="Arial" charset="0"/>
              </a:defRPr>
            </a:lvl5pPr>
            <a:lvl6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" altLang="es-ES_tradnl" sz="2800">
                <a:solidFill>
                  <a:srgbClr val="FFFF00"/>
                </a:solidFill>
              </a:rPr>
              <a:t>Rotationally</a:t>
            </a:r>
            <a:r>
              <a:rPr lang="es-ES" altLang="es-ES_tradnl" sz="2800" dirty="0">
                <a:solidFill>
                  <a:srgbClr val="FFFF00"/>
                </a:solidFill>
              </a:rPr>
              <a:t> </a:t>
            </a:r>
            <a:r>
              <a:rPr lang="es-ES" altLang="es-ES_tradnl" sz="2800" dirty="0" err="1">
                <a:solidFill>
                  <a:srgbClr val="FFFF00"/>
                </a:solidFill>
              </a:rPr>
              <a:t>invariant</a:t>
            </a:r>
            <a:r>
              <a:rPr lang="es-ES" altLang="es-ES_tradnl" sz="2800" dirty="0">
                <a:solidFill>
                  <a:srgbClr val="FFFF00"/>
                </a:solidFill>
              </a:rPr>
              <a:t> </a:t>
            </a:r>
            <a:r>
              <a:rPr lang="es-ES" altLang="es-ES_tradnl" sz="2800" dirty="0" err="1">
                <a:solidFill>
                  <a:srgbClr val="FFFF00"/>
                </a:solidFill>
              </a:rPr>
              <a:t>formulation</a:t>
            </a:r>
            <a:endParaRPr lang="es-ES" altLang="es-ES_tradnl" sz="2800" dirty="0">
              <a:solidFill>
                <a:srgbClr val="FFFF00"/>
              </a:solidFill>
            </a:endParaRPr>
          </a:p>
        </p:txBody>
      </p:sp>
      <p:sp>
        <p:nvSpPr>
          <p:cNvPr id="460808" name="Text Box 8"/>
          <p:cNvSpPr txBox="1">
            <a:spLocks noChangeArrowheads="1"/>
          </p:cNvSpPr>
          <p:nvPr/>
        </p:nvSpPr>
        <p:spPr bwMode="auto">
          <a:xfrm>
            <a:off x="1972673" y="4953000"/>
            <a:ext cx="54187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</a:defRPr>
            </a:lvl1pPr>
            <a:lvl2pPr defTabSz="1008063">
              <a:defRPr>
                <a:solidFill>
                  <a:schemeClr val="tx1"/>
                </a:solidFill>
                <a:latin typeface="Arial" charset="0"/>
              </a:defRPr>
            </a:lvl2pPr>
            <a:lvl3pPr defTabSz="1008063">
              <a:defRPr>
                <a:solidFill>
                  <a:schemeClr val="tx1"/>
                </a:solidFill>
                <a:latin typeface="Arial" charset="0"/>
              </a:defRPr>
            </a:lvl3pPr>
            <a:lvl4pPr defTabSz="1008063">
              <a:defRPr>
                <a:solidFill>
                  <a:schemeClr val="tx1"/>
                </a:solidFill>
                <a:latin typeface="Arial" charset="0"/>
              </a:defRPr>
            </a:lvl4pPr>
            <a:lvl5pPr defTabSz="1008063">
              <a:defRPr>
                <a:solidFill>
                  <a:schemeClr val="tx1"/>
                </a:solidFill>
                <a:latin typeface="Arial" charset="0"/>
              </a:defRPr>
            </a:lvl5pPr>
            <a:lvl6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" altLang="es-ES_tradnl" sz="2000" dirty="0" err="1">
                <a:solidFill>
                  <a:schemeClr val="bg1"/>
                </a:solidFill>
              </a:rPr>
              <a:t>Dudarev</a:t>
            </a:r>
            <a:r>
              <a:rPr lang="es-ES" altLang="es-ES_tradnl" sz="2000" dirty="0">
                <a:solidFill>
                  <a:schemeClr val="bg1"/>
                </a:solidFill>
              </a:rPr>
              <a:t> </a:t>
            </a:r>
            <a:r>
              <a:rPr lang="es-ES" altLang="es-ES_tradnl" sz="2000" i="1" dirty="0">
                <a:solidFill>
                  <a:schemeClr val="bg1"/>
                </a:solidFill>
              </a:rPr>
              <a:t>et al.,</a:t>
            </a:r>
            <a:r>
              <a:rPr lang="es-ES" altLang="es-ES_tradnl" sz="2000" dirty="0">
                <a:solidFill>
                  <a:schemeClr val="bg1"/>
                </a:solidFill>
              </a:rPr>
              <a:t> </a:t>
            </a:r>
            <a:r>
              <a:rPr lang="es-ES" altLang="es-ES_tradnl" sz="2000" dirty="0" err="1">
                <a:solidFill>
                  <a:schemeClr val="bg1"/>
                </a:solidFill>
              </a:rPr>
              <a:t>Phys</a:t>
            </a:r>
            <a:r>
              <a:rPr lang="es-ES" altLang="es-ES_tradnl" sz="2000" dirty="0">
                <a:solidFill>
                  <a:schemeClr val="bg1"/>
                </a:solidFill>
              </a:rPr>
              <a:t>. Rev. B 57, 1505 (1998)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1625266"/>
            <a:ext cx="5613400" cy="10166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" y="3200400"/>
            <a:ext cx="6172200" cy="89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61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2" y="6"/>
            <a:ext cx="5714998" cy="95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30" tIns="45664" rIns="91330" bIns="45664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</a:rPr>
              <a:t>Populations are calculated using localized projectors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85800" y="2721227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>
                <a:solidFill>
                  <a:schemeClr val="bg1"/>
                </a:solidFill>
              </a:rPr>
              <a:t>Two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different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ways</a:t>
            </a:r>
            <a:r>
              <a:rPr lang="es-ES_tradnl" dirty="0" smtClean="0">
                <a:solidFill>
                  <a:schemeClr val="bg1"/>
                </a:solidFill>
              </a:rPr>
              <a:t> of define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projectors</a:t>
            </a:r>
            <a:r>
              <a:rPr lang="es-ES_tradnl" dirty="0" smtClean="0">
                <a:solidFill>
                  <a:schemeClr val="bg1"/>
                </a:solidFill>
              </a:rPr>
              <a:t>, </a:t>
            </a:r>
            <a:r>
              <a:rPr lang="es-ES_tradnl" dirty="0" err="1" smtClean="0">
                <a:solidFill>
                  <a:schemeClr val="bg1"/>
                </a:solidFill>
              </a:rPr>
              <a:t>selected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with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keyword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LDAU.ProjectorGenerationMethod</a:t>
            </a:r>
            <a:endParaRPr lang="es-ES_tradnl" dirty="0" smtClean="0">
              <a:solidFill>
                <a:schemeClr val="bg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6201" y="4092827"/>
            <a:ext cx="9143998" cy="7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30" tIns="45664" rIns="91330" bIns="45664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FF"/>
                </a:solidFill>
              </a:rPr>
              <a:t>Method 1: </a:t>
            </a:r>
            <a:r>
              <a:rPr lang="en-US" sz="2000" dirty="0" smtClean="0">
                <a:solidFill>
                  <a:schemeClr val="bg1"/>
                </a:solidFill>
              </a:rPr>
              <a:t>Generated in the same way as a simple-𝞯 orbital, with a larger Energy Shift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6200" y="5921627"/>
            <a:ext cx="9143998" cy="7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30" tIns="45664" rIns="91330" bIns="45664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FF"/>
                </a:solidFill>
              </a:rPr>
              <a:t>Method 2: </a:t>
            </a:r>
            <a:r>
              <a:rPr lang="en-US" sz="2000" dirty="0" smtClean="0">
                <a:solidFill>
                  <a:schemeClr val="bg1"/>
                </a:solidFill>
              </a:rPr>
              <a:t>Cut the exact solution of the </a:t>
            </a:r>
            <a:r>
              <a:rPr lang="en-US" sz="2000" dirty="0" err="1" smtClean="0">
                <a:solidFill>
                  <a:schemeClr val="bg1"/>
                </a:solidFill>
              </a:rPr>
              <a:t>pseudoatomic</a:t>
            </a:r>
            <a:r>
              <a:rPr lang="en-US" sz="2000" dirty="0" smtClean="0">
                <a:solidFill>
                  <a:schemeClr val="bg1"/>
                </a:solidFill>
              </a:rPr>
              <a:t> problem with a Fermi function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19200"/>
            <a:ext cx="4775200" cy="103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2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2" y="6"/>
            <a:ext cx="9143998" cy="95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30" tIns="45664" rIns="91330" bIns="45664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</a:rPr>
              <a:t>Method 1: Generated in the same way as a simple-𝞯   orbital, with a larger Energy Shift 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1752600" y="990600"/>
            <a:ext cx="5486400" cy="612000"/>
            <a:chOff x="1752600" y="990600"/>
            <a:chExt cx="5486400" cy="612000"/>
          </a:xfrm>
        </p:grpSpPr>
        <p:sp>
          <p:nvSpPr>
            <p:cNvPr id="11" name="Rectángulo 10"/>
            <p:cNvSpPr/>
            <p:nvPr/>
          </p:nvSpPr>
          <p:spPr bwMode="auto">
            <a:xfrm>
              <a:off x="1752600" y="1022838"/>
              <a:ext cx="5486400" cy="5451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990600"/>
              <a:ext cx="5385600" cy="612000"/>
            </a:xfrm>
            <a:prstGeom prst="rect">
              <a:avLst/>
            </a:prstGeom>
          </p:spPr>
        </p:pic>
      </p:grpSp>
      <p:grpSp>
        <p:nvGrpSpPr>
          <p:cNvPr id="15" name="Agrupar 14"/>
          <p:cNvGrpSpPr/>
          <p:nvPr/>
        </p:nvGrpSpPr>
        <p:grpSpPr>
          <a:xfrm>
            <a:off x="76200" y="2514600"/>
            <a:ext cx="6781800" cy="1981200"/>
            <a:chOff x="1600200" y="2590800"/>
            <a:chExt cx="6781800" cy="1981200"/>
          </a:xfrm>
        </p:grpSpPr>
        <p:sp>
          <p:nvSpPr>
            <p:cNvPr id="14" name="Rectángulo 13"/>
            <p:cNvSpPr/>
            <p:nvPr/>
          </p:nvSpPr>
          <p:spPr bwMode="auto">
            <a:xfrm>
              <a:off x="1600200" y="2590800"/>
              <a:ext cx="6781800" cy="1981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9572" y="2590800"/>
              <a:ext cx="6586779" cy="1905000"/>
            </a:xfrm>
            <a:prstGeom prst="rect">
              <a:avLst/>
            </a:prstGeom>
          </p:spPr>
        </p:pic>
      </p:grpSp>
      <p:grpSp>
        <p:nvGrpSpPr>
          <p:cNvPr id="19" name="Agrupar 18"/>
          <p:cNvGrpSpPr/>
          <p:nvPr/>
        </p:nvGrpSpPr>
        <p:grpSpPr>
          <a:xfrm>
            <a:off x="228600" y="2667000"/>
            <a:ext cx="8839200" cy="1077218"/>
            <a:chOff x="-533400" y="2667000"/>
            <a:chExt cx="8839200" cy="1077218"/>
          </a:xfrm>
        </p:grpSpPr>
        <p:sp>
          <p:nvSpPr>
            <p:cNvPr id="20" name="CuadroTexto 19"/>
            <p:cNvSpPr txBox="1"/>
            <p:nvPr/>
          </p:nvSpPr>
          <p:spPr>
            <a:xfrm>
              <a:off x="6096000" y="2667000"/>
              <a:ext cx="2209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dirty="0" err="1" smtClean="0">
                  <a:solidFill>
                    <a:schemeClr val="bg1"/>
                  </a:solidFill>
                </a:rPr>
                <a:t>We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are </a:t>
              </a:r>
              <a:r>
                <a:rPr lang="es-ES_tradnl" sz="1600" dirty="0" err="1" smtClean="0">
                  <a:solidFill>
                    <a:schemeClr val="bg1"/>
                  </a:solidFill>
                </a:rPr>
                <a:t>going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to </a:t>
              </a:r>
              <a:r>
                <a:rPr lang="es-ES_tradnl" sz="1600" dirty="0" err="1" smtClean="0">
                  <a:solidFill>
                    <a:schemeClr val="bg1"/>
                  </a:solidFill>
                </a:rPr>
                <a:t>generate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</a:t>
              </a:r>
              <a:r>
                <a:rPr lang="es-ES_tradnl" sz="1600" dirty="0" err="1" smtClean="0">
                  <a:solidFill>
                    <a:schemeClr val="bg1"/>
                  </a:solidFill>
                </a:rPr>
                <a:t>two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</a:t>
              </a:r>
              <a:r>
                <a:rPr lang="es-ES_tradnl" sz="1600" dirty="0" err="1" smtClean="0">
                  <a:solidFill>
                    <a:schemeClr val="bg1"/>
                  </a:solidFill>
                </a:rPr>
                <a:t>projectors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</a:t>
              </a:r>
              <a:r>
                <a:rPr lang="es-ES_tradnl" sz="1600" dirty="0" err="1" smtClean="0">
                  <a:solidFill>
                    <a:schemeClr val="bg1"/>
                  </a:solidFill>
                </a:rPr>
                <a:t>for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a Mn </a:t>
              </a:r>
              <a:r>
                <a:rPr lang="es-ES_tradnl" sz="1600" dirty="0" err="1" smtClean="0">
                  <a:solidFill>
                    <a:schemeClr val="bg1"/>
                  </a:solidFill>
                </a:rPr>
                <a:t>atom</a:t>
              </a:r>
              <a:endParaRPr lang="es-ES_tradnl" sz="1600" dirty="0">
                <a:solidFill>
                  <a:schemeClr val="bg1"/>
                </a:solidFill>
              </a:endParaRPr>
            </a:p>
          </p:txBody>
        </p:sp>
        <p:sp>
          <p:nvSpPr>
            <p:cNvPr id="21" name="Rectángulo 20"/>
            <p:cNvSpPr/>
            <p:nvPr/>
          </p:nvSpPr>
          <p:spPr bwMode="auto">
            <a:xfrm>
              <a:off x="-533400" y="2743200"/>
              <a:ext cx="685800" cy="1524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2" name="Agrupar 21"/>
          <p:cNvGrpSpPr/>
          <p:nvPr/>
        </p:nvGrpSpPr>
        <p:grpSpPr>
          <a:xfrm>
            <a:off x="304800" y="2895600"/>
            <a:ext cx="7086600" cy="2341602"/>
            <a:chOff x="304800" y="2800529"/>
            <a:chExt cx="7086600" cy="2341602"/>
          </a:xfrm>
        </p:grpSpPr>
        <p:sp>
          <p:nvSpPr>
            <p:cNvPr id="23" name="CuadroTexto 22"/>
            <p:cNvSpPr txBox="1"/>
            <p:nvPr/>
          </p:nvSpPr>
          <p:spPr>
            <a:xfrm>
              <a:off x="1981200" y="4495800"/>
              <a:ext cx="541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first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one</a:t>
              </a:r>
              <a:r>
                <a:rPr lang="es-ES_tradnl" dirty="0" smtClean="0">
                  <a:solidFill>
                    <a:schemeClr val="bg1"/>
                  </a:solidFill>
                </a:rPr>
                <a:t>,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for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3</a:t>
              </a:r>
              <a:r>
                <a:rPr lang="es-ES_tradnl" b="0" i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shell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</a:p>
            <a:p>
              <a:r>
                <a:rPr lang="es-ES_tradnl" dirty="0" smtClean="0">
                  <a:solidFill>
                    <a:schemeClr val="bg1"/>
                  </a:solidFill>
                </a:rPr>
                <a:t>(</a:t>
              </a:r>
              <a:r>
                <a:rPr lang="es-ES_tradnl" dirty="0" err="1" smtClean="0">
                  <a:solidFill>
                    <a:schemeClr val="bg1"/>
                  </a:solidFill>
                </a:rPr>
                <a:t>we</a:t>
              </a:r>
              <a:r>
                <a:rPr lang="es-ES_tradnl" dirty="0" smtClean="0">
                  <a:solidFill>
                    <a:schemeClr val="bg1"/>
                  </a:solidFill>
                </a:rPr>
                <a:t> can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specify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both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b="0" i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 </a:t>
              </a:r>
              <a:r>
                <a:rPr lang="es-ES_tradnl" dirty="0" smtClean="0">
                  <a:solidFill>
                    <a:schemeClr val="bg1"/>
                  </a:solidFill>
                </a:rPr>
                <a:t>and </a:t>
              </a:r>
              <a:r>
                <a:rPr lang="es-ES_tradnl" b="0" i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 </a:t>
              </a:r>
              <a:r>
                <a:rPr lang="es-ES_tradnl" dirty="0" smtClean="0">
                  <a:solidFill>
                    <a:schemeClr val="bg1"/>
                  </a:solidFill>
                </a:rPr>
                <a:t>quantum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numbers</a:t>
              </a:r>
              <a:r>
                <a:rPr lang="es-ES_tradnl" dirty="0" smtClean="0">
                  <a:solidFill>
                    <a:schemeClr val="bg1"/>
                  </a:solidFill>
                </a:rPr>
                <a:t>)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  <p:sp>
          <p:nvSpPr>
            <p:cNvPr id="24" name="Rectángulo 23"/>
            <p:cNvSpPr/>
            <p:nvPr/>
          </p:nvSpPr>
          <p:spPr bwMode="auto">
            <a:xfrm>
              <a:off x="304800" y="2800529"/>
              <a:ext cx="457200" cy="228600"/>
            </a:xfrm>
            <a:prstGeom prst="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7" name="Agrupar 26"/>
          <p:cNvGrpSpPr/>
          <p:nvPr/>
        </p:nvGrpSpPr>
        <p:grpSpPr>
          <a:xfrm>
            <a:off x="0" y="1676400"/>
            <a:ext cx="9067800" cy="1447800"/>
            <a:chOff x="0" y="1683603"/>
            <a:chExt cx="9067800" cy="1447800"/>
          </a:xfrm>
        </p:grpSpPr>
        <p:sp>
          <p:nvSpPr>
            <p:cNvPr id="28" name="CuadroTexto 27"/>
            <p:cNvSpPr txBox="1"/>
            <p:nvPr/>
          </p:nvSpPr>
          <p:spPr>
            <a:xfrm>
              <a:off x="0" y="1683603"/>
              <a:ext cx="9067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</a:t>
              </a:r>
              <a:r>
                <a:rPr lang="es-ES_tradnl" sz="1600" dirty="0" err="1" smtClean="0">
                  <a:solidFill>
                    <a:schemeClr val="bg1"/>
                  </a:solidFill>
                </a:rPr>
                <a:t>Schr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ödinger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equation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for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the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isolated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atom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might</a:t>
              </a:r>
              <a:r>
                <a:rPr lang="es-ES" sz="1600" dirty="0" smtClean="0">
                  <a:solidFill>
                    <a:schemeClr val="bg1"/>
                  </a:solidFill>
                </a:rPr>
                <a:t> be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solved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with</a:t>
              </a:r>
              <a:r>
                <a:rPr lang="es-ES" sz="1600" dirty="0" smtClean="0">
                  <a:solidFill>
                    <a:schemeClr val="bg1"/>
                  </a:solidFill>
                </a:rPr>
                <a:t> a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confinement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potential</a:t>
              </a:r>
              <a:r>
                <a:rPr lang="es-ES" sz="1600" dirty="0" smtClean="0">
                  <a:solidFill>
                    <a:schemeClr val="bg1"/>
                  </a:solidFill>
                </a:rPr>
                <a:t>, in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the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same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way</a:t>
              </a:r>
              <a:r>
                <a:rPr lang="es-ES" sz="1600" dirty="0" smtClean="0">
                  <a:solidFill>
                    <a:schemeClr val="bg1"/>
                  </a:solidFill>
                </a:rPr>
                <a:t> as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it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is</a:t>
              </a:r>
              <a:r>
                <a:rPr lang="es-ES" sz="1600" dirty="0" smtClean="0">
                  <a:solidFill>
                    <a:schemeClr val="bg1"/>
                  </a:solidFill>
                </a:rPr>
                <a:t> done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for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the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basis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atomic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orbitals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29" name="Rectángulo 28"/>
            <p:cNvSpPr/>
            <p:nvPr/>
          </p:nvSpPr>
          <p:spPr bwMode="auto">
            <a:xfrm>
              <a:off x="838200" y="2902803"/>
              <a:ext cx="990600" cy="228600"/>
            </a:xfrm>
            <a:prstGeom prst="rect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" name="Agrupar 2"/>
          <p:cNvGrpSpPr/>
          <p:nvPr/>
        </p:nvGrpSpPr>
        <p:grpSpPr>
          <a:xfrm>
            <a:off x="609600" y="3657600"/>
            <a:ext cx="8229600" cy="3200400"/>
            <a:chOff x="609600" y="3657600"/>
            <a:chExt cx="8229600" cy="3200400"/>
          </a:xfrm>
        </p:grpSpPr>
        <p:sp>
          <p:nvSpPr>
            <p:cNvPr id="25" name="CuadroTexto 24"/>
            <p:cNvSpPr txBox="1"/>
            <p:nvPr/>
          </p:nvSpPr>
          <p:spPr>
            <a:xfrm>
              <a:off x="609600" y="5657671"/>
              <a:ext cx="8229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second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one</a:t>
              </a:r>
              <a:r>
                <a:rPr lang="es-ES_tradnl" dirty="0" smtClean="0">
                  <a:solidFill>
                    <a:schemeClr val="bg1"/>
                  </a:solidFill>
                </a:rPr>
                <a:t>,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for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>
                  <a:solidFill>
                    <a:schemeClr val="bg1"/>
                  </a:solidFill>
                </a:rPr>
                <a:t> </a:t>
              </a:r>
              <a:r>
                <a:rPr lang="es-ES_tradnl" dirty="0" smtClean="0">
                  <a:solidFill>
                    <a:schemeClr val="bg1"/>
                  </a:solidFill>
                </a:rPr>
                <a:t>4</a:t>
              </a:r>
              <a:r>
                <a:rPr lang="es-ES_tradnl" b="0" i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shell</a:t>
              </a:r>
              <a:endParaRPr lang="es-ES_tradnl" dirty="0" smtClean="0">
                <a:solidFill>
                  <a:schemeClr val="bg1"/>
                </a:solidFill>
              </a:endParaRPr>
            </a:p>
            <a:p>
              <a:r>
                <a:rPr lang="es-ES_tradnl" dirty="0" smtClean="0">
                  <a:solidFill>
                    <a:schemeClr val="bg1"/>
                  </a:solidFill>
                </a:rPr>
                <a:t>(</a:t>
              </a:r>
              <a:r>
                <a:rPr lang="es-ES_tradnl" dirty="0" err="1" smtClean="0">
                  <a:solidFill>
                    <a:schemeClr val="bg1"/>
                  </a:solidFill>
                </a:rPr>
                <a:t>here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we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only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specify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b="0" i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</a:t>
              </a:r>
              <a:r>
                <a:rPr lang="es-ES_tradnl" dirty="0" smtClean="0">
                  <a:solidFill>
                    <a:schemeClr val="bg1"/>
                  </a:solidFill>
                </a:rPr>
                <a:t> quantum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number</a:t>
              </a:r>
              <a:r>
                <a:rPr lang="es-ES_tradnl" dirty="0" smtClean="0">
                  <a:solidFill>
                    <a:schemeClr val="bg1"/>
                  </a:solidFill>
                </a:rPr>
                <a:t>)</a:t>
              </a:r>
            </a:p>
            <a:p>
              <a:r>
                <a:rPr lang="es-ES_tradnl" dirty="0" smtClean="0">
                  <a:solidFill>
                    <a:schemeClr val="bg1"/>
                  </a:solidFill>
                </a:rPr>
                <a:t>(</a:t>
              </a:r>
              <a:r>
                <a:rPr lang="es-ES_tradnl" dirty="0" err="1" smtClean="0">
                  <a:solidFill>
                    <a:schemeClr val="bg1"/>
                  </a:solidFill>
                </a:rPr>
                <a:t>might</a:t>
              </a:r>
              <a:r>
                <a:rPr lang="es-ES_tradnl" dirty="0" smtClean="0">
                  <a:solidFill>
                    <a:schemeClr val="bg1"/>
                  </a:solidFill>
                </a:rPr>
                <a:t> be quite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unphysical</a:t>
              </a:r>
              <a:r>
                <a:rPr lang="mr-IN" dirty="0" smtClean="0">
                  <a:solidFill>
                    <a:schemeClr val="bg1"/>
                  </a:solidFill>
                </a:rPr>
                <a:t>…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only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shown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here</a:t>
              </a:r>
              <a:r>
                <a:rPr lang="es-ES" dirty="0" smtClean="0">
                  <a:solidFill>
                    <a:schemeClr val="bg1"/>
                  </a:solidFill>
                </a:rPr>
                <a:t> as </a:t>
              </a:r>
              <a:r>
                <a:rPr lang="es-ES" dirty="0" err="1" smtClean="0">
                  <a:solidFill>
                    <a:schemeClr val="bg1"/>
                  </a:solidFill>
                </a:rPr>
                <a:t>an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example</a:t>
              </a:r>
              <a:r>
                <a:rPr lang="es-ES" dirty="0" smtClean="0">
                  <a:solidFill>
                    <a:schemeClr val="bg1"/>
                  </a:solidFill>
                </a:rPr>
                <a:t> to </a:t>
              </a:r>
              <a:r>
                <a:rPr lang="es-ES" dirty="0" err="1" smtClean="0">
                  <a:solidFill>
                    <a:schemeClr val="bg1"/>
                  </a:solidFill>
                </a:rPr>
                <a:t>tell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how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projectors</a:t>
              </a:r>
              <a:r>
                <a:rPr lang="es-ES" dirty="0" smtClean="0">
                  <a:solidFill>
                    <a:schemeClr val="bg1"/>
                  </a:solidFill>
                </a:rPr>
                <a:t> are </a:t>
              </a:r>
              <a:r>
                <a:rPr lang="es-ES" dirty="0" err="1" smtClean="0">
                  <a:solidFill>
                    <a:schemeClr val="bg1"/>
                  </a:solidFill>
                </a:rPr>
                <a:t>introduced</a:t>
              </a:r>
              <a:r>
                <a:rPr lang="es-ES" dirty="0" smtClean="0">
                  <a:solidFill>
                    <a:schemeClr val="bg1"/>
                  </a:solidFill>
                </a:rPr>
                <a:t>)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  <p:sp>
          <p:nvSpPr>
            <p:cNvPr id="2" name="Rectángulo 1"/>
            <p:cNvSpPr/>
            <p:nvPr/>
          </p:nvSpPr>
          <p:spPr bwMode="auto">
            <a:xfrm>
              <a:off x="609600" y="3657600"/>
              <a:ext cx="152400" cy="228600"/>
            </a:xfrm>
            <a:prstGeom prst="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38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2" y="6"/>
            <a:ext cx="9143998" cy="95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30" tIns="45664" rIns="91330" bIns="45664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</a:rPr>
              <a:t>Method 1: Generated in the same way as a simple-𝞯   orbital, with a larger Energy Shift 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1752600" y="990600"/>
            <a:ext cx="5486400" cy="612000"/>
            <a:chOff x="1752600" y="990600"/>
            <a:chExt cx="5486400" cy="612000"/>
          </a:xfrm>
        </p:grpSpPr>
        <p:sp>
          <p:nvSpPr>
            <p:cNvPr id="11" name="Rectángulo 10"/>
            <p:cNvSpPr/>
            <p:nvPr/>
          </p:nvSpPr>
          <p:spPr bwMode="auto">
            <a:xfrm>
              <a:off x="1752600" y="1022838"/>
              <a:ext cx="5486400" cy="5451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990600"/>
              <a:ext cx="5385600" cy="612000"/>
            </a:xfrm>
            <a:prstGeom prst="rect">
              <a:avLst/>
            </a:prstGeom>
          </p:spPr>
        </p:pic>
      </p:grpSp>
      <p:grpSp>
        <p:nvGrpSpPr>
          <p:cNvPr id="15" name="Agrupar 14"/>
          <p:cNvGrpSpPr/>
          <p:nvPr/>
        </p:nvGrpSpPr>
        <p:grpSpPr>
          <a:xfrm>
            <a:off x="76200" y="2514600"/>
            <a:ext cx="6781800" cy="1981200"/>
            <a:chOff x="1600200" y="2590800"/>
            <a:chExt cx="6781800" cy="1981200"/>
          </a:xfrm>
        </p:grpSpPr>
        <p:sp>
          <p:nvSpPr>
            <p:cNvPr id="14" name="Rectángulo 13"/>
            <p:cNvSpPr/>
            <p:nvPr/>
          </p:nvSpPr>
          <p:spPr bwMode="auto">
            <a:xfrm>
              <a:off x="1600200" y="2590800"/>
              <a:ext cx="6781800" cy="1981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9572" y="2590800"/>
              <a:ext cx="6586779" cy="1905000"/>
            </a:xfrm>
            <a:prstGeom prst="rect">
              <a:avLst/>
            </a:prstGeom>
          </p:spPr>
        </p:pic>
      </p:grpSp>
      <p:grpSp>
        <p:nvGrpSpPr>
          <p:cNvPr id="9" name="Agrupar 8"/>
          <p:cNvGrpSpPr/>
          <p:nvPr/>
        </p:nvGrpSpPr>
        <p:grpSpPr>
          <a:xfrm>
            <a:off x="304800" y="4579536"/>
            <a:ext cx="8686800" cy="2308324"/>
            <a:chOff x="304800" y="4579536"/>
            <a:chExt cx="8686800" cy="2308324"/>
          </a:xfrm>
        </p:grpSpPr>
        <p:sp>
          <p:nvSpPr>
            <p:cNvPr id="10" name="CuadroTexto 9"/>
            <p:cNvSpPr txBox="1"/>
            <p:nvPr/>
          </p:nvSpPr>
          <p:spPr>
            <a:xfrm>
              <a:off x="304800" y="4579536"/>
              <a:ext cx="86868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cutoff</a:t>
              </a:r>
              <a:r>
                <a:rPr lang="es-ES_tradnl" dirty="0" smtClean="0">
                  <a:solidFill>
                    <a:srgbClr val="FFFF00"/>
                  </a:solidFill>
                </a:rPr>
                <a:t>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radius</a:t>
              </a:r>
              <a:r>
                <a:rPr lang="es-ES_tradnl" dirty="0" smtClean="0">
                  <a:solidFill>
                    <a:srgbClr val="FFFF00"/>
                  </a:solidFill>
                </a:rPr>
                <a:t> of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the</a:t>
              </a:r>
              <a:r>
                <a:rPr lang="es-ES_tradnl" dirty="0" smtClean="0">
                  <a:solidFill>
                    <a:srgbClr val="FFFF00"/>
                  </a:solidFill>
                </a:rPr>
                <a:t> LDA+U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projector</a:t>
              </a:r>
              <a:r>
                <a:rPr lang="es-ES_tradnl" dirty="0" smtClean="0">
                  <a:solidFill>
                    <a:schemeClr val="bg1"/>
                  </a:solidFill>
                </a:rPr>
                <a:t>,     , can be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explicitly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introduced</a:t>
              </a:r>
              <a:r>
                <a:rPr lang="es-ES_tradnl" dirty="0" smtClean="0">
                  <a:solidFill>
                    <a:schemeClr val="bg1"/>
                  </a:solidFill>
                </a:rPr>
                <a:t> in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block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LDAU.Proj</a:t>
              </a:r>
              <a:r>
                <a:rPr lang="es-ES_tradnl" dirty="0" smtClean="0">
                  <a:solidFill>
                    <a:schemeClr val="bg1"/>
                  </a:solidFill>
                </a:rPr>
                <a:t>.</a:t>
              </a:r>
            </a:p>
            <a:p>
              <a:pPr algn="ctr"/>
              <a:endParaRPr lang="es-ES_tradnl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ES_tradnl" dirty="0" err="1" smtClean="0">
                  <a:solidFill>
                    <a:schemeClr val="bg1"/>
                  </a:solidFill>
                </a:rPr>
                <a:t>If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it</a:t>
              </a:r>
              <a:r>
                <a:rPr lang="es-ES_tradnl" dirty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appears</a:t>
              </a:r>
              <a:r>
                <a:rPr lang="es-ES_tradnl" dirty="0" smtClean="0">
                  <a:solidFill>
                    <a:schemeClr val="bg1"/>
                  </a:solidFill>
                </a:rPr>
                <a:t> as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zero</a:t>
              </a:r>
              <a:r>
                <a:rPr lang="es-ES_tradnl" dirty="0" smtClean="0">
                  <a:solidFill>
                    <a:schemeClr val="bg1"/>
                  </a:solidFill>
                </a:rPr>
                <a:t> in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block,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value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introduced</a:t>
              </a:r>
              <a:r>
                <a:rPr lang="es-ES_tradnl" dirty="0" smtClean="0">
                  <a:solidFill>
                    <a:schemeClr val="bg1"/>
                  </a:solidFill>
                </a:rPr>
                <a:t> in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LDAU.EnergyShift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label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used</a:t>
              </a:r>
              <a:endParaRPr lang="es-ES_tradnl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ES_tradnl" dirty="0" smtClean="0">
                  <a:solidFill>
                    <a:srgbClr val="00FFFF"/>
                  </a:solidFill>
                </a:rPr>
                <a:t>(Default </a:t>
              </a:r>
              <a:r>
                <a:rPr lang="es-ES_tradnl" dirty="0" err="1" smtClean="0">
                  <a:solidFill>
                    <a:srgbClr val="00FFFF"/>
                  </a:solidFill>
                </a:rPr>
                <a:t>value</a:t>
              </a:r>
              <a:r>
                <a:rPr lang="es-ES_tradnl" dirty="0" smtClean="0">
                  <a:solidFill>
                    <a:srgbClr val="00FFFF"/>
                  </a:solidFill>
                </a:rPr>
                <a:t> 0.05 </a:t>
              </a:r>
              <a:r>
                <a:rPr lang="es-ES_tradnl" dirty="0" err="1" smtClean="0">
                  <a:solidFill>
                    <a:srgbClr val="00FFFF"/>
                  </a:solidFill>
                </a:rPr>
                <a:t>Ry</a:t>
              </a:r>
              <a:r>
                <a:rPr lang="es-ES_tradnl" dirty="0" smtClean="0">
                  <a:solidFill>
                    <a:srgbClr val="00FFFF"/>
                  </a:solidFill>
                </a:rPr>
                <a:t>)</a:t>
              </a:r>
            </a:p>
            <a:p>
              <a:pPr algn="ctr"/>
              <a:r>
                <a:rPr lang="es-ES_tradnl" dirty="0" err="1" smtClean="0">
                  <a:solidFill>
                    <a:schemeClr val="bg1"/>
                  </a:solidFill>
                </a:rPr>
                <a:t>LDAU.EnergyShift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same</a:t>
              </a:r>
              <a:r>
                <a:rPr lang="es-ES_tradnl" dirty="0" smtClean="0">
                  <a:solidFill>
                    <a:schemeClr val="bg1"/>
                  </a:solidFill>
                </a:rPr>
                <a:t> as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parameter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PAO.EnergyShift</a:t>
              </a:r>
              <a:r>
                <a:rPr lang="es-ES_tradnl" dirty="0" smtClean="0">
                  <a:solidFill>
                    <a:schemeClr val="bg1"/>
                  </a:solidFill>
                </a:rPr>
                <a:t>: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energy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increase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used</a:t>
              </a:r>
              <a:r>
                <a:rPr lang="es-ES_tradnl" dirty="0" smtClean="0">
                  <a:solidFill>
                    <a:schemeClr val="bg1"/>
                  </a:solidFill>
                </a:rPr>
                <a:t> to define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localization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radius</a:t>
              </a:r>
              <a:r>
                <a:rPr lang="es-ES_tradnl" dirty="0" smtClean="0">
                  <a:solidFill>
                    <a:schemeClr val="bg1"/>
                  </a:solidFill>
                </a:rPr>
                <a:t> of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LDA+U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projector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26560" y="4648200"/>
              <a:ext cx="307440" cy="252000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5560" y="6579204"/>
              <a:ext cx="307440" cy="252000"/>
            </a:xfrm>
            <a:prstGeom prst="rect">
              <a:avLst/>
            </a:prstGeom>
          </p:spPr>
        </p:pic>
      </p:grpSp>
      <p:sp>
        <p:nvSpPr>
          <p:cNvPr id="17" name="Rectángulo 16"/>
          <p:cNvSpPr/>
          <p:nvPr/>
        </p:nvSpPr>
        <p:spPr bwMode="auto">
          <a:xfrm>
            <a:off x="609600" y="3276600"/>
            <a:ext cx="381000" cy="228600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080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8" name="Rectángulo 17"/>
          <p:cNvSpPr/>
          <p:nvPr/>
        </p:nvSpPr>
        <p:spPr bwMode="auto">
          <a:xfrm>
            <a:off x="609600" y="4038600"/>
            <a:ext cx="381000" cy="152400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080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22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17" tIns="45709" rIns="91417" bIns="4570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" sz="2500">
                <a:solidFill>
                  <a:srgbClr val="FFFF00"/>
                </a:solidFill>
                <a:cs typeface="+mn-cs"/>
              </a:rPr>
              <a:t>How to contro</a:t>
            </a:r>
            <a:r>
              <a:rPr lang="fr-FR" sz="2500">
                <a:solidFill>
                  <a:srgbClr val="FFFF00"/>
                </a:solidFill>
                <a:cs typeface="+mn-cs"/>
              </a:rPr>
              <a:t>l the range of the orbitals in a balanced way: the energy shift</a:t>
            </a:r>
            <a:endParaRPr lang="es-ES" sz="2500">
              <a:solidFill>
                <a:srgbClr val="FFFF00"/>
              </a:solidFill>
              <a:cs typeface="+mn-cs"/>
            </a:endParaRPr>
          </a:p>
        </p:txBody>
      </p:sp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254125"/>
            <a:ext cx="4340225" cy="560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7927" name="Text Box 7"/>
          <p:cNvSpPr txBox="1">
            <a:spLocks noChangeArrowheads="1"/>
          </p:cNvSpPr>
          <p:nvPr/>
        </p:nvSpPr>
        <p:spPr bwMode="auto">
          <a:xfrm>
            <a:off x="4706938" y="5949950"/>
            <a:ext cx="4437062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7" tIns="41474" rIns="82947" bIns="41474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chemeClr val="bg1"/>
                </a:solidFill>
                <a:cs typeface="+mn-cs"/>
              </a:rPr>
              <a:t>Complement M III </a:t>
            </a:r>
            <a:r>
              <a:rPr lang="ja-JP" altLang="en-US" sz="1600">
                <a:solidFill>
                  <a:schemeClr val="bg1"/>
                </a:solidFill>
                <a:latin typeface="Arial"/>
                <a:cs typeface="+mn-cs"/>
              </a:rPr>
              <a:t>“</a:t>
            </a:r>
            <a:r>
              <a:rPr lang="en-US" sz="1600">
                <a:solidFill>
                  <a:schemeClr val="bg1"/>
                </a:solidFill>
                <a:cs typeface="+mn-cs"/>
              </a:rPr>
              <a:t>Quantum Mechanics</a:t>
            </a:r>
            <a:r>
              <a:rPr lang="ja-JP" altLang="en-US" sz="1600">
                <a:solidFill>
                  <a:schemeClr val="bg1"/>
                </a:solidFill>
                <a:latin typeface="Arial"/>
                <a:cs typeface="+mn-cs"/>
              </a:rPr>
              <a:t>”</a:t>
            </a:r>
            <a:r>
              <a:rPr lang="en-US" sz="1600">
                <a:solidFill>
                  <a:schemeClr val="bg1"/>
                </a:solidFill>
                <a:cs typeface="+mn-cs"/>
              </a:rPr>
              <a:t>, </a:t>
            </a:r>
          </a:p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chemeClr val="bg1"/>
                </a:solidFill>
                <a:cs typeface="+mn-cs"/>
              </a:rPr>
              <a:t>C. Cohen-Tannoudji </a:t>
            </a:r>
            <a:r>
              <a:rPr lang="en-US" sz="1600" i="1">
                <a:solidFill>
                  <a:schemeClr val="bg1"/>
                </a:solidFill>
                <a:cs typeface="+mn-cs"/>
              </a:rPr>
              <a:t>et al.</a:t>
            </a:r>
          </a:p>
        </p:txBody>
      </p:sp>
      <p:grpSp>
        <p:nvGrpSpPr>
          <p:cNvPr id="337944" name="Group 24"/>
          <p:cNvGrpSpPr>
            <a:grpSpLocks/>
          </p:cNvGrpSpPr>
          <p:nvPr/>
        </p:nvGrpSpPr>
        <p:grpSpPr bwMode="auto">
          <a:xfrm>
            <a:off x="681038" y="4797425"/>
            <a:ext cx="8318500" cy="1584325"/>
            <a:chOff x="487" y="3197"/>
            <a:chExt cx="5951" cy="1056"/>
          </a:xfrm>
        </p:grpSpPr>
        <p:grpSp>
          <p:nvGrpSpPr>
            <p:cNvPr id="64524" name="Group 21"/>
            <p:cNvGrpSpPr>
              <a:grpSpLocks/>
            </p:cNvGrpSpPr>
            <p:nvPr/>
          </p:nvGrpSpPr>
          <p:grpSpPr bwMode="auto">
            <a:xfrm>
              <a:off x="3462" y="3197"/>
              <a:ext cx="2976" cy="442"/>
              <a:chOff x="3462" y="3149"/>
              <a:chExt cx="2976" cy="442"/>
            </a:xfrm>
          </p:grpSpPr>
          <p:sp>
            <p:nvSpPr>
              <p:cNvPr id="337931" name="Text Box 11"/>
              <p:cNvSpPr txBox="1">
                <a:spLocks noChangeArrowheads="1"/>
              </p:cNvSpPr>
              <p:nvPr/>
            </p:nvSpPr>
            <p:spPr bwMode="auto">
              <a:xfrm>
                <a:off x="3463" y="3149"/>
                <a:ext cx="2975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32" tIns="45716" rIns="91432" bIns="45716">
                <a:spAutoFit/>
              </a:bodyPr>
              <a:lstStyle>
                <a:lvl1pPr defTabSz="10080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defTabSz="10080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defTabSz="10080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defTabSz="10080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defTabSz="10080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defTabSz="10080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defTabSz="10080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defTabSz="10080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defTabSz="10080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mtClean="0">
                    <a:solidFill>
                      <a:srgbClr val="FFFF00"/>
                    </a:solidFill>
                    <a:cs typeface="+mn-cs"/>
                  </a:rPr>
                  <a:t>Increasing </a:t>
                </a:r>
                <a:r>
                  <a:rPr lang="en-US" b="0" i="1" smtClean="0">
                    <a:solidFill>
                      <a:srgbClr val="FFFF00"/>
                    </a:solidFill>
                    <a:latin typeface="Times New Roman" charset="0"/>
                    <a:cs typeface="+mn-cs"/>
                  </a:rPr>
                  <a:t>E</a:t>
                </a:r>
                <a:r>
                  <a:rPr lang="en-US" smtClean="0">
                    <a:solidFill>
                      <a:srgbClr val="FFFF00"/>
                    </a:solidFill>
                    <a:cs typeface="+mn-cs"/>
                  </a:rPr>
                  <a:t> </a:t>
                </a:r>
                <a:r>
                  <a:rPr lang="en-US" smtClean="0">
                    <a:solidFill>
                      <a:srgbClr val="FFFF00"/>
                    </a:solidFill>
                    <a:cs typeface="+mn-cs"/>
                    <a:sym typeface="Symbol" charset="0"/>
                  </a:rPr>
                  <a:t>        has a node</a:t>
                </a:r>
                <a:r>
                  <a:rPr lang="en-US" smtClean="0">
                    <a:solidFill>
                      <a:schemeClr val="bg1"/>
                    </a:solidFill>
                    <a:cs typeface="+mn-cs"/>
                    <a:sym typeface="Symbol" charset="0"/>
                  </a:rPr>
                  <a:t>      and tends to - when </a:t>
                </a:r>
                <a:r>
                  <a:rPr lang="en-US" b="0" i="1" smtClean="0">
                    <a:solidFill>
                      <a:schemeClr val="bg1"/>
                    </a:solidFill>
                    <a:latin typeface="Times New Roman" charset="0"/>
                    <a:cs typeface="+mn-cs"/>
                    <a:sym typeface="Symbol" charset="0"/>
                  </a:rPr>
                  <a:t>x</a:t>
                </a:r>
                <a:r>
                  <a:rPr lang="en-US" smtClean="0">
                    <a:solidFill>
                      <a:schemeClr val="bg1"/>
                    </a:solidFill>
                    <a:cs typeface="+mn-cs"/>
                    <a:sym typeface="Symbol" charset="0"/>
                  </a:rPr>
                  <a:t> + </a:t>
                </a:r>
              </a:p>
            </p:txBody>
          </p:sp>
          <p:pic>
            <p:nvPicPr>
              <p:cNvPr id="64528" name="Picture 17" descr="phimu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8" y="3192"/>
                <a:ext cx="242" cy="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37942" name="Line 22"/>
            <p:cNvSpPr>
              <a:spLocks noChangeShapeType="1"/>
            </p:cNvSpPr>
            <p:nvPr/>
          </p:nvSpPr>
          <p:spPr bwMode="auto">
            <a:xfrm flipH="1">
              <a:off x="487" y="3341"/>
              <a:ext cx="2976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337943" name="Line 23"/>
            <p:cNvSpPr>
              <a:spLocks noChangeShapeType="1"/>
            </p:cNvSpPr>
            <p:nvPr/>
          </p:nvSpPr>
          <p:spPr bwMode="auto">
            <a:xfrm flipH="1">
              <a:off x="2407" y="3629"/>
              <a:ext cx="2352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</p:grpSp>
      <p:grpSp>
        <p:nvGrpSpPr>
          <p:cNvPr id="64517" name="Group 28"/>
          <p:cNvGrpSpPr>
            <a:grpSpLocks/>
          </p:cNvGrpSpPr>
          <p:nvPr/>
        </p:nvGrpSpPr>
        <p:grpSpPr bwMode="auto">
          <a:xfrm>
            <a:off x="4505325" y="1143313"/>
            <a:ext cx="4638675" cy="3093725"/>
            <a:chOff x="3223" y="762"/>
            <a:chExt cx="3318" cy="2061"/>
          </a:xfrm>
        </p:grpSpPr>
        <p:sp>
          <p:nvSpPr>
            <p:cNvPr id="337928" name="Text Box 8"/>
            <p:cNvSpPr txBox="1">
              <a:spLocks noChangeArrowheads="1"/>
            </p:cNvSpPr>
            <p:nvPr/>
          </p:nvSpPr>
          <p:spPr bwMode="auto">
            <a:xfrm>
              <a:off x="3223" y="762"/>
              <a:ext cx="3318" cy="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2" tIns="45716" rIns="91432" bIns="45716">
              <a:spAutoFit/>
            </a:bodyPr>
            <a:lstStyle>
              <a:lvl1pPr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200" dirty="0">
                  <a:solidFill>
                    <a:srgbClr val="FFFF00"/>
                  </a:solidFill>
                  <a:cs typeface="+mn-cs"/>
                </a:rPr>
                <a:t>Particle in a confinement potential:</a:t>
              </a:r>
            </a:p>
          </p:txBody>
        </p:sp>
        <p:sp>
          <p:nvSpPr>
            <p:cNvPr id="337929" name="Text Box 9"/>
            <p:cNvSpPr txBox="1">
              <a:spLocks noChangeArrowheads="1"/>
            </p:cNvSpPr>
            <p:nvPr/>
          </p:nvSpPr>
          <p:spPr bwMode="auto">
            <a:xfrm>
              <a:off x="3362" y="1415"/>
              <a:ext cx="3175" cy="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2" tIns="45716" rIns="91432" bIns="45716">
              <a:spAutoFit/>
            </a:bodyPr>
            <a:lstStyle>
              <a:lvl1pPr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1600">
                  <a:solidFill>
                    <a:schemeClr val="bg1"/>
                  </a:solidFill>
                  <a:cs typeface="+mn-cs"/>
                </a:rPr>
                <a:t>Imposing  a finite                                   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sz="1600">
                  <a:solidFill>
                    <a:schemeClr val="bg1"/>
                  </a:solidFill>
                  <a:cs typeface="+mn-cs"/>
                </a:rPr>
                <a:t>+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sz="1600">
                  <a:solidFill>
                    <a:schemeClr val="bg1"/>
                  </a:solidFill>
                  <a:cs typeface="+mn-cs"/>
                </a:rPr>
                <a:t>Continuous function and first derivative </a:t>
              </a:r>
            </a:p>
          </p:txBody>
        </p:sp>
        <p:sp>
          <p:nvSpPr>
            <p:cNvPr id="337930" name="Text Box 10"/>
            <p:cNvSpPr txBox="1">
              <a:spLocks noChangeArrowheads="1"/>
            </p:cNvSpPr>
            <p:nvPr/>
          </p:nvSpPr>
          <p:spPr bwMode="auto">
            <a:xfrm>
              <a:off x="3367" y="2285"/>
              <a:ext cx="3126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2" tIns="45716" rIns="91432" bIns="45716">
              <a:spAutoFit/>
            </a:bodyPr>
            <a:lstStyle>
              <a:lvl1pPr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1008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mtClean="0">
                  <a:solidFill>
                    <a:schemeClr val="bg1"/>
                  </a:solidFill>
                  <a:cs typeface="+mn-cs"/>
                  <a:sym typeface="Symbol" charset="0"/>
                </a:rPr>
                <a:t>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b="0" i="1" smtClean="0">
                  <a:solidFill>
                    <a:schemeClr val="bg1"/>
                  </a:solidFill>
                  <a:latin typeface="Times New Roman" charset="0"/>
                  <a:cs typeface="+mn-cs"/>
                  <a:sym typeface="Symbol" charset="0"/>
                </a:rPr>
                <a:t>E</a:t>
              </a:r>
              <a:r>
                <a:rPr lang="en-US" smtClean="0">
                  <a:solidFill>
                    <a:schemeClr val="bg1"/>
                  </a:solidFill>
                  <a:cs typeface="+mn-cs"/>
                  <a:sym typeface="Symbol" charset="0"/>
                </a:rPr>
                <a:t> is quantized (not all values allowed)</a:t>
              </a:r>
            </a:p>
          </p:txBody>
        </p:sp>
        <p:grpSp>
          <p:nvGrpSpPr>
            <p:cNvPr id="64521" name="Group 27"/>
            <p:cNvGrpSpPr>
              <a:grpSpLocks/>
            </p:cNvGrpSpPr>
            <p:nvPr/>
          </p:nvGrpSpPr>
          <p:grpSpPr bwMode="auto">
            <a:xfrm>
              <a:off x="4615" y="1347"/>
              <a:ext cx="1365" cy="410"/>
              <a:chOff x="5047" y="1353"/>
              <a:chExt cx="1365" cy="410"/>
            </a:xfrm>
          </p:grpSpPr>
          <p:pic>
            <p:nvPicPr>
              <p:cNvPr id="64522" name="Picture 25" descr="normpsi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7" y="1353"/>
                <a:ext cx="1365" cy="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7946" name="Line 26"/>
              <p:cNvSpPr>
                <a:spLocks noChangeShapeType="1"/>
              </p:cNvSpPr>
              <p:nvPr/>
            </p:nvSpPr>
            <p:spPr bwMode="auto">
              <a:xfrm flipV="1">
                <a:off x="5981" y="1451"/>
                <a:ext cx="0" cy="191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51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9" name="Text Box 5"/>
          <p:cNvSpPr txBox="1">
            <a:spLocks noChangeArrowheads="1"/>
          </p:cNvSpPr>
          <p:nvPr/>
        </p:nvSpPr>
        <p:spPr bwMode="auto">
          <a:xfrm>
            <a:off x="533400" y="3860800"/>
            <a:ext cx="8156575" cy="255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4" tIns="45713" rIns="91424" bIns="45713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fr-FR" sz="2200" dirty="0" err="1">
                <a:solidFill>
                  <a:schemeClr val="bg1"/>
                </a:solidFill>
                <a:cs typeface="+mn-cs"/>
              </a:rPr>
              <a:t>Cutoff</a:t>
            </a:r>
            <a:r>
              <a:rPr lang="fr-FR" sz="2200" dirty="0">
                <a:solidFill>
                  <a:schemeClr val="bg1"/>
                </a:solidFill>
                <a:cs typeface="+mn-cs"/>
              </a:rPr>
              <a:t> radius, </a:t>
            </a:r>
            <a:r>
              <a:rPr lang="fr-FR" sz="2200" dirty="0" smtClean="0">
                <a:solidFill>
                  <a:schemeClr val="bg1"/>
                </a:solidFill>
                <a:cs typeface="+mn-cs"/>
              </a:rPr>
              <a:t>  </a:t>
            </a:r>
            <a:r>
              <a:rPr lang="fr-FR" sz="2200" dirty="0" smtClean="0">
                <a:solidFill>
                  <a:schemeClr val="bg1"/>
                </a:solidFill>
              </a:rPr>
              <a:t> </a:t>
            </a:r>
            <a:r>
              <a:rPr lang="fr-FR" sz="2200" dirty="0" smtClean="0">
                <a:solidFill>
                  <a:schemeClr val="bg1"/>
                </a:solidFill>
                <a:cs typeface="+mn-cs"/>
              </a:rPr>
              <a:t>, </a:t>
            </a:r>
            <a:r>
              <a:rPr lang="fr-FR" sz="2200" dirty="0">
                <a:solidFill>
                  <a:schemeClr val="bg1"/>
                </a:solidFill>
                <a:cs typeface="+mn-cs"/>
              </a:rPr>
              <a:t>= position </a:t>
            </a:r>
            <a:r>
              <a:rPr lang="fr-FR" sz="2200" dirty="0" err="1">
                <a:solidFill>
                  <a:schemeClr val="bg1"/>
                </a:solidFill>
                <a:cs typeface="+mn-cs"/>
              </a:rPr>
              <a:t>where</a:t>
            </a:r>
            <a:r>
              <a:rPr lang="fr-FR" sz="2200" dirty="0">
                <a:solidFill>
                  <a:schemeClr val="bg1"/>
                </a:solidFill>
                <a:cs typeface="+mn-cs"/>
              </a:rPr>
              <a:t> </a:t>
            </a:r>
            <a:r>
              <a:rPr lang="fr-FR" sz="2200" dirty="0" err="1">
                <a:solidFill>
                  <a:schemeClr val="bg1"/>
                </a:solidFill>
                <a:cs typeface="+mn-cs"/>
              </a:rPr>
              <a:t>each</a:t>
            </a:r>
            <a:r>
              <a:rPr lang="fr-FR" sz="2200" dirty="0">
                <a:solidFill>
                  <a:schemeClr val="bg1"/>
                </a:solidFill>
                <a:cs typeface="+mn-cs"/>
              </a:rPr>
              <a:t> orbital has the </a:t>
            </a:r>
            <a:r>
              <a:rPr lang="fr-FR" sz="2200" dirty="0" err="1">
                <a:solidFill>
                  <a:schemeClr val="bg1"/>
                </a:solidFill>
                <a:cs typeface="+mn-cs"/>
              </a:rPr>
              <a:t>node</a:t>
            </a:r>
            <a:endParaRPr lang="en-GB" sz="2200" dirty="0">
              <a:solidFill>
                <a:schemeClr val="bg1"/>
              </a:solidFill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GB" sz="2200" dirty="0">
                <a:solidFill>
                  <a:schemeClr val="bg1"/>
                </a:solidFill>
                <a:cs typeface="+mn-cs"/>
              </a:rPr>
              <a:t>A</a:t>
            </a:r>
            <a:r>
              <a:rPr lang="en-GB" sz="2200" dirty="0">
                <a:solidFill>
                  <a:srgbClr val="FFFF00"/>
                </a:solidFill>
                <a:cs typeface="+mn-cs"/>
              </a:rPr>
              <a:t> single parameter for all </a:t>
            </a:r>
            <a:r>
              <a:rPr lang="en-GB" sz="2200" dirty="0" err="1">
                <a:solidFill>
                  <a:schemeClr val="bg1"/>
                </a:solidFill>
                <a:cs typeface="+mn-cs"/>
              </a:rPr>
              <a:t>cutoff</a:t>
            </a:r>
            <a:r>
              <a:rPr lang="en-GB" sz="2200" dirty="0">
                <a:solidFill>
                  <a:schemeClr val="bg1"/>
                </a:solidFill>
                <a:cs typeface="+mn-cs"/>
              </a:rPr>
              <a:t> radii</a:t>
            </a:r>
          </a:p>
          <a:p>
            <a:pPr>
              <a:spcBef>
                <a:spcPct val="50000"/>
              </a:spcBef>
              <a:defRPr/>
            </a:pPr>
            <a:r>
              <a:rPr lang="fr-FR" sz="2200" dirty="0">
                <a:solidFill>
                  <a:schemeClr val="bg1"/>
                </a:solidFill>
                <a:cs typeface="+mn-cs"/>
              </a:rPr>
              <a:t>	</a:t>
            </a:r>
            <a:r>
              <a:rPr lang="fr-FR" dirty="0" smtClean="0">
                <a:solidFill>
                  <a:schemeClr val="bg1"/>
                </a:solidFill>
                <a:cs typeface="+mn-cs"/>
              </a:rPr>
              <a:t>The </a:t>
            </a:r>
            <a:r>
              <a:rPr lang="fr-FR" dirty="0" err="1" smtClean="0">
                <a:solidFill>
                  <a:schemeClr val="bg1"/>
                </a:solidFill>
                <a:cs typeface="+mn-cs"/>
              </a:rPr>
              <a:t>larger</a:t>
            </a:r>
            <a:r>
              <a:rPr lang="fr-FR" dirty="0" smtClean="0">
                <a:solidFill>
                  <a:schemeClr val="bg1"/>
                </a:solidFill>
                <a:cs typeface="+mn-cs"/>
              </a:rPr>
              <a:t> the </a:t>
            </a:r>
            <a:r>
              <a:rPr lang="fr-FR" dirty="0" err="1" smtClean="0">
                <a:solidFill>
                  <a:schemeClr val="bg1"/>
                </a:solidFill>
                <a:cs typeface="+mn-cs"/>
              </a:rPr>
              <a:t>Energy</a:t>
            </a:r>
            <a:r>
              <a:rPr lang="fr-FR" dirty="0" smtClean="0">
                <a:solidFill>
                  <a:schemeClr val="bg1"/>
                </a:solidFill>
                <a:cs typeface="+mn-cs"/>
              </a:rPr>
              <a:t> shift, the </a:t>
            </a:r>
            <a:r>
              <a:rPr lang="fr-FR" dirty="0" err="1" smtClean="0">
                <a:solidFill>
                  <a:schemeClr val="bg1"/>
                </a:solidFill>
                <a:cs typeface="+mn-cs"/>
              </a:rPr>
              <a:t>shorter</a:t>
            </a:r>
            <a:r>
              <a:rPr lang="fr-FR" dirty="0" smtClean="0">
                <a:solidFill>
                  <a:schemeClr val="bg1"/>
                </a:solidFill>
                <a:cs typeface="+mn-cs"/>
              </a:rPr>
              <a:t> the    ’s</a:t>
            </a:r>
          </a:p>
          <a:p>
            <a:pPr>
              <a:spcBef>
                <a:spcPct val="50000"/>
              </a:spcBef>
              <a:defRPr/>
            </a:pPr>
            <a:r>
              <a:rPr lang="fr-FR" dirty="0" smtClean="0">
                <a:solidFill>
                  <a:schemeClr val="bg1"/>
                </a:solidFill>
                <a:cs typeface="+mn-cs"/>
              </a:rPr>
              <a:t>	</a:t>
            </a:r>
            <a:r>
              <a:rPr lang="fr-FR" dirty="0" err="1" smtClean="0">
                <a:solidFill>
                  <a:schemeClr val="bg1"/>
                </a:solidFill>
                <a:cs typeface="+mn-cs"/>
              </a:rPr>
              <a:t>Typical</a:t>
            </a:r>
            <a:r>
              <a:rPr lang="fr-FR" dirty="0" smtClean="0">
                <a:solidFill>
                  <a:schemeClr val="bg1"/>
                </a:solidFill>
                <a:cs typeface="+mn-cs"/>
              </a:rPr>
              <a:t> values for </a:t>
            </a:r>
            <a:r>
              <a:rPr lang="fr-FR" dirty="0" err="1" smtClean="0">
                <a:solidFill>
                  <a:schemeClr val="bg1"/>
                </a:solidFill>
                <a:cs typeface="+mn-cs"/>
              </a:rPr>
              <a:t>generating</a:t>
            </a:r>
            <a:r>
              <a:rPr lang="fr-FR" dirty="0" smtClean="0">
                <a:solidFill>
                  <a:schemeClr val="bg1"/>
                </a:solidFill>
                <a:cs typeface="+mn-cs"/>
              </a:rPr>
              <a:t> basis sets: 100-200 </a:t>
            </a:r>
            <a:r>
              <a:rPr lang="fr-FR" dirty="0" err="1" smtClean="0">
                <a:solidFill>
                  <a:schemeClr val="bg1"/>
                </a:solidFill>
                <a:cs typeface="+mn-cs"/>
              </a:rPr>
              <a:t>meV</a:t>
            </a:r>
            <a:endParaRPr lang="fr-FR" dirty="0" smtClean="0">
              <a:solidFill>
                <a:schemeClr val="bg1"/>
              </a:solidFill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fr-FR" dirty="0" smtClean="0">
                <a:solidFill>
                  <a:schemeClr val="bg1"/>
                </a:solidFill>
              </a:rPr>
              <a:t>	LDA+U </a:t>
            </a:r>
            <a:r>
              <a:rPr lang="fr-FR" dirty="0" err="1" smtClean="0">
                <a:solidFill>
                  <a:schemeClr val="bg1"/>
                </a:solidFill>
              </a:rPr>
              <a:t>projectors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should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be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rather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localized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 err="1" smtClean="0">
                <a:solidFill>
                  <a:schemeClr val="bg1"/>
                </a:solidFill>
              </a:rPr>
              <a:t>therefore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larger</a:t>
            </a:r>
            <a:r>
              <a:rPr lang="fr-FR" dirty="0" smtClean="0">
                <a:solidFill>
                  <a:schemeClr val="bg1"/>
                </a:solidFill>
              </a:rPr>
              <a:t> 	</a:t>
            </a:r>
            <a:r>
              <a:rPr lang="fr-FR" dirty="0" err="1" smtClean="0">
                <a:solidFill>
                  <a:schemeClr val="bg1"/>
                </a:solidFill>
              </a:rPr>
              <a:t>EnergyShifts</a:t>
            </a:r>
            <a:r>
              <a:rPr lang="fr-FR" dirty="0" smtClean="0">
                <a:solidFill>
                  <a:schemeClr val="bg1"/>
                </a:solidFill>
              </a:rPr>
              <a:t> are </a:t>
            </a:r>
            <a:r>
              <a:rPr lang="fr-FR" dirty="0" err="1" smtClean="0">
                <a:solidFill>
                  <a:schemeClr val="bg1"/>
                </a:solidFill>
              </a:rPr>
              <a:t>expected</a:t>
            </a:r>
            <a:endParaRPr lang="en-GB" dirty="0" smtClean="0">
              <a:solidFill>
                <a:schemeClr val="bg1"/>
              </a:solidFill>
              <a:cs typeface="+mn-cs"/>
            </a:endParaRPr>
          </a:p>
        </p:txBody>
      </p:sp>
      <p:sp>
        <p:nvSpPr>
          <p:cNvPr id="338952" name="Text Box 8"/>
          <p:cNvSpPr txBox="1">
            <a:spLocks noChangeArrowheads="1"/>
          </p:cNvSpPr>
          <p:nvPr/>
        </p:nvSpPr>
        <p:spPr bwMode="auto">
          <a:xfrm>
            <a:off x="1830387" y="6457950"/>
            <a:ext cx="548481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1500">
                <a:solidFill>
                  <a:schemeClr val="bg1"/>
                </a:solidFill>
                <a:cs typeface="+mn-cs"/>
              </a:rPr>
              <a:t>E. </a:t>
            </a:r>
            <a:r>
              <a:rPr lang="en-GB" sz="1500" dirty="0" err="1">
                <a:solidFill>
                  <a:schemeClr val="bg1"/>
                </a:solidFill>
                <a:cs typeface="+mn-cs"/>
              </a:rPr>
              <a:t>Artacho</a:t>
            </a:r>
            <a:r>
              <a:rPr lang="en-GB" sz="1500" dirty="0">
                <a:solidFill>
                  <a:schemeClr val="bg1"/>
                </a:solidFill>
                <a:cs typeface="+mn-cs"/>
              </a:rPr>
              <a:t> et al. Phys. Stat. Solidi (b) 215, 809 (1999)</a:t>
            </a:r>
          </a:p>
        </p:txBody>
      </p:sp>
      <p:sp>
        <p:nvSpPr>
          <p:cNvPr id="338957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17" tIns="45709" rIns="91417" bIns="45709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ES" sz="2500">
                <a:solidFill>
                  <a:srgbClr val="FFFF00"/>
                </a:solidFill>
                <a:cs typeface="+mn-cs"/>
              </a:rPr>
              <a:t>How to contro</a:t>
            </a:r>
            <a:r>
              <a:rPr lang="fr-FR" sz="2500">
                <a:solidFill>
                  <a:srgbClr val="FFFF00"/>
                </a:solidFill>
                <a:cs typeface="+mn-cs"/>
              </a:rPr>
              <a:t>l de range of the orbitals in a balanced way: the energy shift</a:t>
            </a:r>
            <a:endParaRPr lang="es-ES" sz="2500">
              <a:solidFill>
                <a:srgbClr val="FFFF00"/>
              </a:solidFill>
              <a:cs typeface="+mn-cs"/>
            </a:endParaRPr>
          </a:p>
        </p:txBody>
      </p:sp>
      <p:sp>
        <p:nvSpPr>
          <p:cNvPr id="338958" name="Text Box 14"/>
          <p:cNvSpPr txBox="1">
            <a:spLocks noChangeArrowheads="1"/>
          </p:cNvSpPr>
          <p:nvPr/>
        </p:nvSpPr>
        <p:spPr bwMode="auto">
          <a:xfrm>
            <a:off x="5454650" y="2781300"/>
            <a:ext cx="3689350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7" tIns="41474" rIns="82947" bIns="41474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FFFF00"/>
                </a:solidFill>
                <a:cs typeface="+mn-cs"/>
              </a:rPr>
              <a:t>Energy increase </a:t>
            </a:r>
            <a:r>
              <a:rPr lang="en-US" dirty="0" smtClean="0">
                <a:solidFill>
                  <a:srgbClr val="FFFF00"/>
                </a:solidFill>
                <a:cs typeface="+mn-cs"/>
                <a:sym typeface="Symbol" charset="0"/>
              </a:rPr>
              <a:t> Energy shift </a:t>
            </a:r>
          </a:p>
          <a:p>
            <a:pPr>
              <a:spcBef>
                <a:spcPct val="50000"/>
              </a:spcBef>
              <a:defRPr/>
            </a:pPr>
            <a:r>
              <a:rPr lang="en-US" dirty="0" err="1" smtClean="0">
                <a:solidFill>
                  <a:srgbClr val="FFFF00"/>
                </a:solidFill>
                <a:sym typeface="Symbol" charset="0"/>
              </a:rPr>
              <a:t>LDAU</a:t>
            </a:r>
            <a:r>
              <a:rPr lang="en-US" dirty="0" err="1" smtClean="0">
                <a:solidFill>
                  <a:srgbClr val="FFFF00"/>
                </a:solidFill>
                <a:cs typeface="+mn-cs"/>
                <a:sym typeface="Symbol" charset="0"/>
              </a:rPr>
              <a:t>.EnergyShift</a:t>
            </a:r>
            <a:r>
              <a:rPr lang="en-US" dirty="0" smtClean="0">
                <a:solidFill>
                  <a:srgbClr val="FFFF00"/>
                </a:solidFill>
                <a:cs typeface="+mn-cs"/>
                <a:sym typeface="Symbol" charset="0"/>
              </a:rPr>
              <a:t>  (energy)</a:t>
            </a:r>
          </a:p>
        </p:txBody>
      </p:sp>
      <p:sp>
        <p:nvSpPr>
          <p:cNvPr id="338959" name="Line 15"/>
          <p:cNvSpPr>
            <a:spLocks noChangeShapeType="1"/>
          </p:cNvSpPr>
          <p:nvPr/>
        </p:nvSpPr>
        <p:spPr bwMode="auto">
          <a:xfrm flipV="1">
            <a:off x="7312025" y="1987550"/>
            <a:ext cx="0" cy="7937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54" tIns="41477" rIns="82954" bIns="41477"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65542" name="Picture 16" descr="energyshi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1268413"/>
            <a:ext cx="79375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760" y="3962400"/>
            <a:ext cx="307440" cy="252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760" y="5005800"/>
            <a:ext cx="30744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6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52600" y="1371600"/>
            <a:ext cx="632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If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label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rgbClr val="00FFFF"/>
                </a:solidFill>
              </a:rPr>
              <a:t>WriteIonPlotFiles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is</a:t>
            </a:r>
            <a:r>
              <a:rPr lang="es-ES_tradnl" dirty="0" smtClean="0">
                <a:solidFill>
                  <a:schemeClr val="bg1"/>
                </a:solidFill>
              </a:rPr>
              <a:t> set to .true.                </a:t>
            </a:r>
            <a:r>
              <a:rPr lang="es-ES_tradnl" dirty="0" err="1" smtClean="0">
                <a:solidFill>
                  <a:schemeClr val="bg1"/>
                </a:solidFill>
              </a:rPr>
              <a:t>Then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radial </a:t>
            </a:r>
            <a:r>
              <a:rPr lang="es-ES_tradnl" dirty="0" err="1" smtClean="0">
                <a:solidFill>
                  <a:schemeClr val="bg1"/>
                </a:solidFill>
              </a:rPr>
              <a:t>part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pf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projectors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is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written</a:t>
            </a:r>
            <a:r>
              <a:rPr lang="es-ES_tradnl" dirty="0" smtClean="0">
                <a:solidFill>
                  <a:schemeClr val="bg1"/>
                </a:solidFill>
              </a:rPr>
              <a:t> in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file </a:t>
            </a:r>
            <a:r>
              <a:rPr lang="es-ES_tradnl" dirty="0" err="1" smtClean="0">
                <a:solidFill>
                  <a:srgbClr val="00FFFF"/>
                </a:solidFill>
              </a:rPr>
              <a:t>LDA+U.LX.Y.AtomicSymbol</a:t>
            </a:r>
            <a:endParaRPr lang="es-ES_tradnl" dirty="0" smtClean="0">
              <a:solidFill>
                <a:srgbClr val="00FFFF"/>
              </a:solidFill>
            </a:endParaRPr>
          </a:p>
          <a:p>
            <a:pPr algn="ctr"/>
            <a:r>
              <a:rPr lang="es-ES_tradnl" dirty="0" smtClean="0">
                <a:solidFill>
                  <a:schemeClr val="bg1"/>
                </a:solidFill>
              </a:rPr>
              <a:t>X = Angular </a:t>
            </a:r>
            <a:r>
              <a:rPr lang="es-ES_tradnl" dirty="0" err="1" smtClean="0">
                <a:solidFill>
                  <a:schemeClr val="bg1"/>
                </a:solidFill>
              </a:rPr>
              <a:t>momentum</a:t>
            </a:r>
            <a:endParaRPr lang="es-ES_tradnl" dirty="0" smtClean="0">
              <a:solidFill>
                <a:schemeClr val="bg1"/>
              </a:solidFill>
            </a:endParaRPr>
          </a:p>
          <a:p>
            <a:pPr algn="ctr"/>
            <a:r>
              <a:rPr lang="es-ES_tradnl" dirty="0" smtClean="0">
                <a:solidFill>
                  <a:schemeClr val="bg1"/>
                </a:solidFill>
              </a:rPr>
              <a:t>Y= </a:t>
            </a:r>
            <a:r>
              <a:rPr lang="es-ES_tradnl" dirty="0" err="1" smtClean="0">
                <a:solidFill>
                  <a:schemeClr val="bg1"/>
                </a:solidFill>
              </a:rPr>
              <a:t>number</a:t>
            </a:r>
            <a:r>
              <a:rPr lang="es-ES_tradnl" dirty="0" smtClean="0">
                <a:solidFill>
                  <a:schemeClr val="bg1"/>
                </a:solidFill>
              </a:rPr>
              <a:t> of </a:t>
            </a:r>
            <a:r>
              <a:rPr lang="es-ES_tradnl" dirty="0" err="1" smtClean="0">
                <a:solidFill>
                  <a:schemeClr val="bg1"/>
                </a:solidFill>
              </a:rPr>
              <a:t>projector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for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this</a:t>
            </a:r>
            <a:r>
              <a:rPr lang="es-ES_tradnl" dirty="0" smtClean="0">
                <a:solidFill>
                  <a:schemeClr val="bg1"/>
                </a:solidFill>
              </a:rPr>
              <a:t> angular </a:t>
            </a:r>
            <a:r>
              <a:rPr lang="es-ES_tradnl" dirty="0" err="1" smtClean="0">
                <a:solidFill>
                  <a:schemeClr val="bg1"/>
                </a:solidFill>
              </a:rPr>
              <a:t>momentum</a:t>
            </a:r>
            <a:endParaRPr lang="es-ES_tradnl" dirty="0">
              <a:solidFill>
                <a:schemeClr val="bg1"/>
              </a:solidFill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6858000" y="4038600"/>
            <a:ext cx="2057400" cy="1077218"/>
            <a:chOff x="6858000" y="4038600"/>
            <a:chExt cx="2057400" cy="1077218"/>
          </a:xfrm>
        </p:grpSpPr>
        <p:sp>
          <p:nvSpPr>
            <p:cNvPr id="6" name="CuadroTexto 5"/>
            <p:cNvSpPr txBox="1"/>
            <p:nvPr/>
          </p:nvSpPr>
          <p:spPr>
            <a:xfrm>
              <a:off x="6858000" y="4038600"/>
              <a:ext cx="2057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dirty="0" err="1" smtClean="0">
                  <a:solidFill>
                    <a:schemeClr val="bg1"/>
                  </a:solidFill>
                </a:rPr>
                <a:t>What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</a:t>
              </a:r>
              <a:r>
                <a:rPr lang="es-ES_tradnl" sz="1600" dirty="0" err="1" smtClean="0">
                  <a:solidFill>
                    <a:schemeClr val="bg1"/>
                  </a:solidFill>
                </a:rPr>
                <a:t>is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</a:t>
              </a:r>
              <a:r>
                <a:rPr lang="es-ES_tradnl" sz="1600" dirty="0" err="1" smtClean="0">
                  <a:solidFill>
                    <a:schemeClr val="bg1"/>
                  </a:solidFill>
                </a:rPr>
                <a:t>represented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</a:t>
              </a:r>
              <a:r>
                <a:rPr lang="es-ES_tradnl" sz="1600" dirty="0" err="1" smtClean="0">
                  <a:solidFill>
                    <a:schemeClr val="bg1"/>
                  </a:solidFill>
                </a:rPr>
                <a:t>is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</a:t>
              </a:r>
              <a:r>
                <a:rPr lang="es-ES_tradnl" sz="1600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radial </a:t>
              </a:r>
              <a:r>
                <a:rPr lang="es-ES_tradnl" sz="1600" dirty="0" err="1" smtClean="0">
                  <a:solidFill>
                    <a:schemeClr val="bg1"/>
                  </a:solidFill>
                </a:rPr>
                <a:t>part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</a:t>
              </a:r>
              <a:r>
                <a:rPr lang="es-ES_tradnl" sz="1600" dirty="0" err="1" smtClean="0">
                  <a:solidFill>
                    <a:schemeClr val="bg1"/>
                  </a:solidFill>
                </a:rPr>
                <a:t>divided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</a:t>
              </a:r>
              <a:r>
                <a:rPr lang="es-ES_tradnl" sz="1600" dirty="0" err="1" smtClean="0">
                  <a:solidFill>
                    <a:schemeClr val="bg1"/>
                  </a:solidFill>
                </a:rPr>
                <a:t>by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</a:t>
              </a:r>
              <a:endParaRPr lang="es-ES_tradnl" sz="1600" dirty="0">
                <a:solidFill>
                  <a:schemeClr val="bg1"/>
                </a:solidFill>
              </a:endParaRP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77200" y="4800600"/>
              <a:ext cx="230580" cy="252000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725" y="3124200"/>
            <a:ext cx="3638550" cy="3672476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" y="6"/>
            <a:ext cx="9143998" cy="95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30" tIns="45664" rIns="91330" bIns="45664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</a:rPr>
              <a:t>Method 1: Generated in the same way as a simple-𝞯   orbital, with a larger Energy Shift 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13" name="Agrupar 12"/>
          <p:cNvGrpSpPr/>
          <p:nvPr/>
        </p:nvGrpSpPr>
        <p:grpSpPr>
          <a:xfrm>
            <a:off x="2743200" y="990600"/>
            <a:ext cx="3657600" cy="355590"/>
            <a:chOff x="2301240" y="1066800"/>
            <a:chExt cx="4389120" cy="456136"/>
          </a:xfrm>
        </p:grpSpPr>
        <p:sp>
          <p:nvSpPr>
            <p:cNvPr id="14" name="Rectángulo 13"/>
            <p:cNvSpPr/>
            <p:nvPr/>
          </p:nvSpPr>
          <p:spPr bwMode="auto">
            <a:xfrm>
              <a:off x="2301240" y="1120584"/>
              <a:ext cx="4389120" cy="39098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000" y="1066800"/>
              <a:ext cx="4014000" cy="456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104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740" cy="990600"/>
          </a:xfrm>
        </p:spPr>
        <p:txBody>
          <a:bodyPr/>
          <a:lstStyle/>
          <a:p>
            <a:r>
              <a:rPr lang="es-ES" altLang="es-ES_tradnl" dirty="0" err="1"/>
              <a:t>Transition</a:t>
            </a:r>
            <a:r>
              <a:rPr lang="es-ES" altLang="es-ES_tradnl" dirty="0"/>
              <a:t> metal </a:t>
            </a:r>
            <a:r>
              <a:rPr lang="es-ES" altLang="es-ES_tradnl" dirty="0" err="1" smtClean="0"/>
              <a:t>monoxides</a:t>
            </a:r>
            <a:r>
              <a:rPr lang="es-ES" altLang="es-ES_tradnl" dirty="0" smtClean="0"/>
              <a:t> </a:t>
            </a:r>
            <a:r>
              <a:rPr lang="es-ES" altLang="es-ES_tradnl" dirty="0"/>
              <a:t>are </a:t>
            </a:r>
            <a:r>
              <a:rPr lang="es-ES" altLang="es-ES_tradnl" dirty="0" err="1"/>
              <a:t>prototypes</a:t>
            </a:r>
            <a:r>
              <a:rPr lang="es-ES" altLang="es-ES_tradnl" dirty="0"/>
              <a:t> of </a:t>
            </a:r>
            <a:r>
              <a:rPr lang="es-ES" altLang="es-ES_tradnl" dirty="0" err="1"/>
              <a:t>highly</a:t>
            </a:r>
            <a:r>
              <a:rPr lang="es-ES" altLang="es-ES_tradnl" dirty="0"/>
              <a:t> </a:t>
            </a:r>
            <a:r>
              <a:rPr lang="es-ES" altLang="es-ES_tradnl" dirty="0" err="1"/>
              <a:t>correlated</a:t>
            </a:r>
            <a:r>
              <a:rPr lang="es-ES" altLang="es-ES_tradnl" dirty="0"/>
              <a:t> </a:t>
            </a:r>
            <a:r>
              <a:rPr lang="es-ES" altLang="es-ES_tradnl" dirty="0" err="1" smtClean="0"/>
              <a:t>materials</a:t>
            </a:r>
            <a:endParaRPr lang="es-ES" altLang="es-ES_tradnl" dirty="0"/>
          </a:p>
        </p:txBody>
      </p:sp>
      <p:sp>
        <p:nvSpPr>
          <p:cNvPr id="432144" name="Text Box 16"/>
          <p:cNvSpPr txBox="1">
            <a:spLocks noChangeArrowheads="1"/>
          </p:cNvSpPr>
          <p:nvPr/>
        </p:nvSpPr>
        <p:spPr bwMode="auto">
          <a:xfrm>
            <a:off x="0" y="5410200"/>
            <a:ext cx="435181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</a:defRPr>
            </a:lvl1pPr>
            <a:lvl2pPr defTabSz="1008063">
              <a:defRPr>
                <a:solidFill>
                  <a:schemeClr val="tx1"/>
                </a:solidFill>
                <a:latin typeface="Arial" charset="0"/>
              </a:defRPr>
            </a:lvl2pPr>
            <a:lvl3pPr defTabSz="1008063">
              <a:defRPr>
                <a:solidFill>
                  <a:schemeClr val="tx1"/>
                </a:solidFill>
                <a:latin typeface="Arial" charset="0"/>
              </a:defRPr>
            </a:lvl3pPr>
            <a:lvl4pPr defTabSz="1008063">
              <a:defRPr>
                <a:solidFill>
                  <a:schemeClr val="tx1"/>
                </a:solidFill>
                <a:latin typeface="Arial" charset="0"/>
              </a:defRPr>
            </a:lvl4pPr>
            <a:lvl5pPr defTabSz="1008063">
              <a:defRPr>
                <a:solidFill>
                  <a:schemeClr val="tx1"/>
                </a:solidFill>
                <a:latin typeface="Arial" charset="0"/>
              </a:defRPr>
            </a:lvl5pPr>
            <a:lvl6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ES_tradnl" sz="1400" dirty="0" err="1" smtClean="0">
                <a:solidFill>
                  <a:schemeClr val="bg1"/>
                </a:solidFill>
              </a:rPr>
              <a:t>NiO</a:t>
            </a:r>
            <a:r>
              <a:rPr lang="en-US" altLang="es-ES_tradnl" sz="1400" dirty="0" smtClean="0">
                <a:solidFill>
                  <a:schemeClr val="bg1"/>
                </a:solidFill>
              </a:rPr>
              <a:t> crystallizes in the </a:t>
            </a:r>
            <a:r>
              <a:rPr lang="en-US" altLang="es-ES_tradnl" sz="1400" dirty="0" err="1" smtClean="0">
                <a:solidFill>
                  <a:schemeClr val="bg1"/>
                </a:solidFill>
              </a:rPr>
              <a:t>rocksalt</a:t>
            </a:r>
            <a:r>
              <a:rPr lang="en-US" altLang="es-ES_tradnl" sz="1400" dirty="0" smtClean="0">
                <a:solidFill>
                  <a:schemeClr val="bg1"/>
                </a:solidFill>
              </a:rPr>
              <a:t> structure</a:t>
            </a:r>
            <a:r>
              <a:rPr lang="en-US" altLang="es-ES_tradnl" sz="1400" dirty="0">
                <a:solidFill>
                  <a:schemeClr val="bg1"/>
                </a:solidFill>
              </a:rPr>
              <a:t> </a:t>
            </a:r>
            <a:r>
              <a:rPr lang="en-US" altLang="es-ES_tradnl" sz="1400" dirty="0" smtClean="0">
                <a:solidFill>
                  <a:schemeClr val="bg1"/>
                </a:solidFill>
              </a:rPr>
              <a:t>with rhombohedral symmetry induced by the type-II AFM order</a:t>
            </a:r>
            <a:endParaRPr lang="en-US" altLang="es-ES_tradnl" sz="1400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447800" y="9906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altLang="es-ES_tradnl" dirty="0" err="1" smtClean="0">
                <a:solidFill>
                  <a:srgbClr val="FFFF00"/>
                </a:solidFill>
              </a:rPr>
              <a:t>Paradigmatic</a:t>
            </a:r>
            <a:r>
              <a:rPr lang="es-ES" altLang="es-ES_tradnl" dirty="0" smtClean="0">
                <a:solidFill>
                  <a:srgbClr val="FFFF00"/>
                </a:solidFill>
              </a:rPr>
              <a:t> </a:t>
            </a:r>
            <a:r>
              <a:rPr lang="es-ES" altLang="es-ES_tradnl" dirty="0" err="1" smtClean="0">
                <a:solidFill>
                  <a:srgbClr val="FFFF00"/>
                </a:solidFill>
              </a:rPr>
              <a:t>example</a:t>
            </a:r>
            <a:r>
              <a:rPr lang="es-ES" altLang="es-ES_tradnl" dirty="0" smtClean="0">
                <a:solidFill>
                  <a:srgbClr val="FFFF00"/>
                </a:solidFill>
              </a:rPr>
              <a:t>: </a:t>
            </a:r>
            <a:r>
              <a:rPr lang="es-ES" altLang="es-ES_tradnl" dirty="0" err="1" smtClean="0">
                <a:solidFill>
                  <a:srgbClr val="FFFF00"/>
                </a:solidFill>
              </a:rPr>
              <a:t>NiO</a:t>
            </a:r>
            <a:endParaRPr lang="es-ES_tradnl" dirty="0">
              <a:solidFill>
                <a:srgbClr val="FFFF00"/>
              </a:solidFill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1943099" y="1905000"/>
            <a:ext cx="5257801" cy="307777"/>
            <a:chOff x="1943099" y="1905000"/>
            <a:chExt cx="5257801" cy="307777"/>
          </a:xfrm>
        </p:grpSpPr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1943099" y="1905000"/>
              <a:ext cx="525780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1008063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1008063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1008063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1008063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1008063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s-ES_tradnl" sz="1400" dirty="0" smtClean="0">
                  <a:solidFill>
                    <a:schemeClr val="bg1"/>
                  </a:solidFill>
                </a:rPr>
                <a:t>Below        it is a  type-II antiferromagnetic insulator</a:t>
              </a:r>
              <a:endParaRPr lang="en-US" altLang="es-ES_tradnl" sz="1400" dirty="0">
                <a:solidFill>
                  <a:schemeClr val="bg1"/>
                </a:solidFill>
              </a:endParaRP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6300" y="1981200"/>
              <a:ext cx="240300" cy="180000"/>
            </a:xfrm>
            <a:prstGeom prst="rect">
              <a:avLst/>
            </a:prstGeom>
          </p:spPr>
        </p:pic>
      </p:grpSp>
      <p:sp>
        <p:nvSpPr>
          <p:cNvPr id="2" name="CuadroTexto 1"/>
          <p:cNvSpPr txBox="1"/>
          <p:nvPr/>
        </p:nvSpPr>
        <p:spPr>
          <a:xfrm>
            <a:off x="4419600" y="2286000"/>
            <a:ext cx="4572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rgbClr val="00FFFF"/>
                </a:solidFill>
              </a:rPr>
              <a:t>Ground</a:t>
            </a:r>
            <a:r>
              <a:rPr lang="es-ES_tradnl" dirty="0" smtClean="0">
                <a:solidFill>
                  <a:srgbClr val="00FFFF"/>
                </a:solidFill>
              </a:rPr>
              <a:t> </a:t>
            </a:r>
            <a:r>
              <a:rPr lang="es-ES_tradnl" dirty="0" err="1" smtClean="0">
                <a:solidFill>
                  <a:srgbClr val="00FFFF"/>
                </a:solidFill>
              </a:rPr>
              <a:t>state</a:t>
            </a:r>
            <a:r>
              <a:rPr lang="es-ES_tradnl" dirty="0" smtClean="0">
                <a:solidFill>
                  <a:srgbClr val="00FFFF"/>
                </a:solidFill>
              </a:rPr>
              <a:t>: </a:t>
            </a:r>
          </a:p>
          <a:p>
            <a:pPr algn="ctr"/>
            <a:r>
              <a:rPr lang="es-ES_tradnl" dirty="0" err="1" smtClean="0">
                <a:solidFill>
                  <a:srgbClr val="00FFFF"/>
                </a:solidFill>
              </a:rPr>
              <a:t>Type</a:t>
            </a:r>
            <a:r>
              <a:rPr lang="es-ES_tradnl" dirty="0" smtClean="0">
                <a:solidFill>
                  <a:srgbClr val="00FFFF"/>
                </a:solidFill>
              </a:rPr>
              <a:t>-II </a:t>
            </a:r>
            <a:r>
              <a:rPr lang="es-ES_tradnl" dirty="0" err="1" smtClean="0">
                <a:solidFill>
                  <a:srgbClr val="00FFFF"/>
                </a:solidFill>
              </a:rPr>
              <a:t>AntiFerroMagnetic</a:t>
            </a:r>
            <a:r>
              <a:rPr lang="es-ES_tradnl" dirty="0" smtClean="0">
                <a:solidFill>
                  <a:srgbClr val="00FFFF"/>
                </a:solidFill>
              </a:rPr>
              <a:t>:</a:t>
            </a:r>
          </a:p>
          <a:p>
            <a:pPr algn="ctr"/>
            <a:endParaRPr lang="en-US" altLang="es-ES_tradnl" sz="1600" dirty="0" smtClean="0">
              <a:solidFill>
                <a:schemeClr val="bg1"/>
              </a:solidFill>
            </a:endParaRPr>
          </a:p>
          <a:p>
            <a:pPr algn="ctr"/>
            <a:r>
              <a:rPr lang="en-US" altLang="es-ES_tradnl" sz="1600" dirty="0" smtClean="0">
                <a:solidFill>
                  <a:schemeClr val="bg1"/>
                </a:solidFill>
              </a:rPr>
              <a:t>ferromagnetic </a:t>
            </a:r>
            <a:r>
              <a:rPr lang="en-US" altLang="es-ES_tradnl" sz="1600" dirty="0">
                <a:solidFill>
                  <a:schemeClr val="bg1"/>
                </a:solidFill>
              </a:rPr>
              <a:t>alignment of the </a:t>
            </a:r>
            <a:r>
              <a:rPr lang="en-US" altLang="es-ES_tradnl" sz="1600" dirty="0" smtClean="0">
                <a:solidFill>
                  <a:schemeClr val="bg1"/>
                </a:solidFill>
              </a:rPr>
              <a:t>Ni </a:t>
            </a:r>
            <a:r>
              <a:rPr lang="en-US" altLang="es-ES_tradnl" sz="1600" dirty="0">
                <a:solidFill>
                  <a:schemeClr val="bg1"/>
                </a:solidFill>
              </a:rPr>
              <a:t>atoms within the (111) planes and the antiferromagnetic alignment of those planes  </a:t>
            </a:r>
          </a:p>
          <a:p>
            <a:pPr algn="ctr"/>
            <a:endParaRPr lang="es-ES_tradnl" dirty="0">
              <a:solidFill>
                <a:schemeClr val="bg1"/>
              </a:solidFill>
            </a:endParaRPr>
          </a:p>
        </p:txBody>
      </p:sp>
      <p:grpSp>
        <p:nvGrpSpPr>
          <p:cNvPr id="24" name="Agrupar 23"/>
          <p:cNvGrpSpPr/>
          <p:nvPr/>
        </p:nvGrpSpPr>
        <p:grpSpPr>
          <a:xfrm>
            <a:off x="685800" y="2286000"/>
            <a:ext cx="3048000" cy="3048000"/>
            <a:chOff x="685800" y="2590800"/>
            <a:chExt cx="3048000" cy="3048000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800" y="2590800"/>
              <a:ext cx="2984500" cy="3048000"/>
            </a:xfrm>
            <a:prstGeom prst="rect">
              <a:avLst/>
            </a:prstGeom>
          </p:spPr>
        </p:pic>
        <p:sp>
          <p:nvSpPr>
            <p:cNvPr id="23" name="CuadroTexto 22"/>
            <p:cNvSpPr txBox="1"/>
            <p:nvPr/>
          </p:nvSpPr>
          <p:spPr>
            <a:xfrm>
              <a:off x="2895600" y="52578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dirty="0" smtClean="0">
                  <a:solidFill>
                    <a:srgbClr val="FF0000"/>
                  </a:solidFill>
                </a:rPr>
                <a:t>Ni</a:t>
              </a:r>
              <a:endParaRPr lang="es-ES_tradnl" dirty="0">
                <a:solidFill>
                  <a:srgbClr val="FF0000"/>
                </a:solidFill>
              </a:endParaRP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3200400" y="49530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dirty="0">
                  <a:solidFill>
                    <a:srgbClr val="0070C0"/>
                  </a:solidFill>
                </a:rPr>
                <a:t>O</a:t>
              </a:r>
            </a:p>
          </p:txBody>
        </p:sp>
      </p:grpSp>
      <p:sp>
        <p:nvSpPr>
          <p:cNvPr id="25" name="CuadroTexto 24"/>
          <p:cNvSpPr txBox="1"/>
          <p:nvPr/>
        </p:nvSpPr>
        <p:spPr>
          <a:xfrm>
            <a:off x="228600" y="6273225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FFFF"/>
                </a:solidFill>
              </a:rPr>
              <a:t>M. </a:t>
            </a:r>
            <a:r>
              <a:rPr lang="es-ES_tradnl" sz="1600" dirty="0" err="1" smtClean="0">
                <a:solidFill>
                  <a:srgbClr val="00FFFF"/>
                </a:solidFill>
              </a:rPr>
              <a:t>Cococcioni</a:t>
            </a:r>
            <a:r>
              <a:rPr lang="es-ES_tradnl" sz="1600" dirty="0" smtClean="0">
                <a:solidFill>
                  <a:srgbClr val="00FFFF"/>
                </a:solidFill>
              </a:rPr>
              <a:t> and S. de </a:t>
            </a:r>
            <a:r>
              <a:rPr lang="es-ES_tradnl" sz="1600" dirty="0" err="1" smtClean="0">
                <a:solidFill>
                  <a:srgbClr val="00FFFF"/>
                </a:solidFill>
              </a:rPr>
              <a:t>Gironcoli</a:t>
            </a:r>
            <a:r>
              <a:rPr lang="es-ES_tradnl" sz="1600" dirty="0" smtClean="0">
                <a:solidFill>
                  <a:srgbClr val="00FFFF"/>
                </a:solidFill>
              </a:rPr>
              <a:t>, </a:t>
            </a:r>
            <a:r>
              <a:rPr lang="es-ES_tradnl" sz="1600" dirty="0" err="1" smtClean="0">
                <a:solidFill>
                  <a:srgbClr val="00FFFF"/>
                </a:solidFill>
              </a:rPr>
              <a:t>Phys</a:t>
            </a:r>
            <a:r>
              <a:rPr lang="es-ES_tradnl" sz="1600" dirty="0" smtClean="0">
                <a:solidFill>
                  <a:srgbClr val="00FFFF"/>
                </a:solidFill>
              </a:rPr>
              <a:t>. Rev. B 71, 035105 (2005)</a:t>
            </a:r>
            <a:endParaRPr lang="es-ES_tradnl" sz="1600" dirty="0">
              <a:solidFill>
                <a:srgbClr val="00FFFF"/>
              </a:solidFill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0" y="1524000"/>
            <a:ext cx="9144000" cy="307777"/>
            <a:chOff x="0" y="1524000"/>
            <a:chExt cx="9144000" cy="307777"/>
          </a:xfrm>
        </p:grpSpPr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>
              <a:off x="0" y="1524000"/>
              <a:ext cx="91440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1008063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1008063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1008063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1008063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1008063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s-ES_tradnl" sz="1400" dirty="0" smtClean="0">
                  <a:solidFill>
                    <a:schemeClr val="bg1"/>
                  </a:solidFill>
                </a:rPr>
                <a:t>Above the N</a:t>
              </a:r>
              <a:r>
                <a:rPr lang="es-ES" altLang="es-ES_tradnl" sz="1400" dirty="0" err="1" smtClean="0">
                  <a:solidFill>
                    <a:schemeClr val="bg1"/>
                  </a:solidFill>
                </a:rPr>
                <a:t>éel</a:t>
              </a:r>
              <a:r>
                <a:rPr lang="es-ES" altLang="es-ES_tradnl" sz="1400" dirty="0" smtClean="0">
                  <a:solidFill>
                    <a:schemeClr val="bg1"/>
                  </a:solidFill>
                </a:rPr>
                <a:t> </a:t>
              </a:r>
              <a:r>
                <a:rPr lang="es-ES" altLang="es-ES_tradnl" sz="1400" dirty="0" err="1" smtClean="0">
                  <a:solidFill>
                    <a:schemeClr val="bg1"/>
                  </a:solidFill>
                </a:rPr>
                <a:t>temperature</a:t>
              </a:r>
              <a:r>
                <a:rPr lang="es-ES" altLang="es-ES_tradnl" sz="1400" dirty="0" smtClean="0">
                  <a:solidFill>
                    <a:schemeClr val="bg1"/>
                  </a:solidFill>
                </a:rPr>
                <a:t> of                     </a:t>
              </a:r>
              <a:r>
                <a:rPr lang="es-ES" altLang="es-ES_tradnl" sz="1400" dirty="0" err="1" smtClean="0">
                  <a:solidFill>
                    <a:schemeClr val="bg1"/>
                  </a:solidFill>
                </a:rPr>
                <a:t>is</a:t>
              </a:r>
              <a:r>
                <a:rPr lang="es-ES" altLang="es-ES_tradnl" sz="1400" dirty="0" smtClean="0">
                  <a:solidFill>
                    <a:schemeClr val="bg1"/>
                  </a:solidFill>
                </a:rPr>
                <a:t> a </a:t>
              </a:r>
              <a:r>
                <a:rPr lang="es-ES" altLang="es-ES_tradnl" sz="1400" dirty="0" err="1" smtClean="0">
                  <a:solidFill>
                    <a:schemeClr val="bg1"/>
                  </a:solidFill>
                </a:rPr>
                <a:t>paramagnetic</a:t>
              </a:r>
              <a:r>
                <a:rPr lang="es-ES" altLang="es-ES_tradnl" sz="1400" dirty="0" smtClean="0">
                  <a:solidFill>
                    <a:schemeClr val="bg1"/>
                  </a:solidFill>
                </a:rPr>
                <a:t> </a:t>
              </a:r>
              <a:r>
                <a:rPr lang="es-ES" altLang="es-ES_tradnl" sz="1400" dirty="0" err="1" smtClean="0">
                  <a:solidFill>
                    <a:schemeClr val="bg1"/>
                  </a:solidFill>
                </a:rPr>
                <a:t>insulator</a:t>
              </a:r>
              <a:r>
                <a:rPr lang="es-ES" altLang="es-ES_tradnl" sz="1400" dirty="0" smtClean="0">
                  <a:solidFill>
                    <a:schemeClr val="bg1"/>
                  </a:solidFill>
                </a:rPr>
                <a:t> </a:t>
              </a:r>
              <a:r>
                <a:rPr lang="es-ES" altLang="es-ES_tradnl" sz="1400" dirty="0" err="1" smtClean="0">
                  <a:solidFill>
                    <a:schemeClr val="bg1"/>
                  </a:solidFill>
                </a:rPr>
                <a:t>with</a:t>
              </a:r>
              <a:r>
                <a:rPr lang="es-ES" altLang="es-ES_tradnl" sz="1400" dirty="0" smtClean="0">
                  <a:solidFill>
                    <a:schemeClr val="bg1"/>
                  </a:solidFill>
                </a:rPr>
                <a:t> </a:t>
              </a:r>
              <a:r>
                <a:rPr lang="es-ES" altLang="es-ES_tradnl" sz="1400" dirty="0" err="1" smtClean="0">
                  <a:solidFill>
                    <a:schemeClr val="bg1"/>
                  </a:solidFill>
                </a:rPr>
                <a:t>the</a:t>
              </a:r>
              <a:r>
                <a:rPr lang="es-ES" altLang="es-ES_tradnl" sz="1400" dirty="0" smtClean="0">
                  <a:solidFill>
                    <a:schemeClr val="bg1"/>
                  </a:solidFill>
                </a:rPr>
                <a:t> </a:t>
              </a:r>
              <a:r>
                <a:rPr lang="es-ES" altLang="es-ES_tradnl" sz="1400" dirty="0" err="1" smtClean="0">
                  <a:solidFill>
                    <a:schemeClr val="bg1"/>
                  </a:solidFill>
                </a:rPr>
                <a:t>rocksalt</a:t>
              </a:r>
              <a:r>
                <a:rPr lang="es-ES" altLang="es-ES_tradnl" sz="1400" dirty="0" smtClean="0">
                  <a:solidFill>
                    <a:schemeClr val="bg1"/>
                  </a:solidFill>
                </a:rPr>
                <a:t> </a:t>
              </a:r>
              <a:r>
                <a:rPr lang="es-ES" altLang="es-ES_tradnl" sz="1400" dirty="0" err="1" smtClean="0">
                  <a:solidFill>
                    <a:schemeClr val="bg1"/>
                  </a:solidFill>
                </a:rPr>
                <a:t>structure</a:t>
              </a:r>
              <a:endParaRPr lang="en-US" altLang="es-ES_tradnl" sz="1400" dirty="0">
                <a:solidFill>
                  <a:schemeClr val="bg1"/>
                </a:solidFill>
              </a:endParaRPr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5150" y="1600200"/>
              <a:ext cx="952500" cy="1783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700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2" y="6"/>
            <a:ext cx="9143998" cy="95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30" tIns="45664" rIns="91330" bIns="45664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</a:rPr>
              <a:t>Method 2: Cut the exact solution of the </a:t>
            </a:r>
            <a:r>
              <a:rPr lang="en-US" sz="2800" dirty="0" err="1" smtClean="0">
                <a:solidFill>
                  <a:srgbClr val="FFFF00"/>
                </a:solidFill>
              </a:rPr>
              <a:t>pseudoatomic</a:t>
            </a:r>
            <a:r>
              <a:rPr lang="en-US" sz="2800" dirty="0" smtClean="0">
                <a:solidFill>
                  <a:srgbClr val="FFFF00"/>
                </a:solidFill>
              </a:rPr>
              <a:t> problem with a Fermi function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671592"/>
            <a:ext cx="2592000" cy="6121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723183"/>
            <a:ext cx="5029200" cy="498241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57800" y="1928392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Solve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Schr</a:t>
            </a:r>
            <a:r>
              <a:rPr lang="es-ES" dirty="0" err="1" smtClean="0">
                <a:solidFill>
                  <a:schemeClr val="bg1"/>
                </a:solidFill>
              </a:rPr>
              <a:t>ödinger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equation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for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isolated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atom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with</a:t>
            </a:r>
            <a:r>
              <a:rPr lang="es-ES" dirty="0" smtClean="0">
                <a:solidFill>
                  <a:schemeClr val="bg1"/>
                </a:solidFill>
              </a:rPr>
              <a:t> a </a:t>
            </a:r>
            <a:r>
              <a:rPr lang="es-ES" dirty="0" err="1" smtClean="0">
                <a:solidFill>
                  <a:schemeClr val="bg1"/>
                </a:solidFill>
              </a:rPr>
              <a:t>large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cutoff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257800" y="3872861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Multiply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long</a:t>
            </a:r>
            <a:r>
              <a:rPr lang="es-ES_tradnl" dirty="0" smtClean="0">
                <a:solidFill>
                  <a:schemeClr val="bg1"/>
                </a:solidFill>
              </a:rPr>
              <a:t> wave </a:t>
            </a:r>
            <a:r>
              <a:rPr lang="es-ES_tradnl" dirty="0" err="1" smtClean="0">
                <a:solidFill>
                  <a:schemeClr val="bg1"/>
                </a:solidFill>
              </a:rPr>
              <a:t>function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by</a:t>
            </a:r>
            <a:r>
              <a:rPr lang="es-ES_tradnl" dirty="0" smtClean="0">
                <a:solidFill>
                  <a:schemeClr val="bg1"/>
                </a:solidFill>
              </a:rPr>
              <a:t> a Fermi </a:t>
            </a:r>
            <a:r>
              <a:rPr lang="es-ES_tradnl" dirty="0" err="1" smtClean="0">
                <a:solidFill>
                  <a:schemeClr val="bg1"/>
                </a:solidFill>
              </a:rPr>
              <a:t>function</a:t>
            </a:r>
            <a:endParaRPr lang="es-ES_tradnl" dirty="0">
              <a:solidFill>
                <a:schemeClr val="bg1"/>
              </a:solidFill>
            </a:endParaRPr>
          </a:p>
        </p:txBody>
      </p:sp>
      <p:cxnSp>
        <p:nvCxnSpPr>
          <p:cNvPr id="7" name="Conector recto de flecha 6"/>
          <p:cNvCxnSpPr/>
          <p:nvPr/>
        </p:nvCxnSpPr>
        <p:spPr bwMode="auto">
          <a:xfrm flipH="1">
            <a:off x="1219200" y="2385592"/>
            <a:ext cx="3657600" cy="685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Conector recto de flecha 8"/>
          <p:cNvCxnSpPr/>
          <p:nvPr/>
        </p:nvCxnSpPr>
        <p:spPr bwMode="auto">
          <a:xfrm flipH="1">
            <a:off x="2590800" y="5052592"/>
            <a:ext cx="2286000" cy="457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0" name="Agrupar 9"/>
          <p:cNvGrpSpPr/>
          <p:nvPr/>
        </p:nvGrpSpPr>
        <p:grpSpPr>
          <a:xfrm>
            <a:off x="1752600" y="1022838"/>
            <a:ext cx="5486400" cy="545123"/>
            <a:chOff x="1600200" y="1436077"/>
            <a:chExt cx="5486400" cy="545123"/>
          </a:xfrm>
        </p:grpSpPr>
        <p:sp>
          <p:nvSpPr>
            <p:cNvPr id="11" name="Rectángulo 10"/>
            <p:cNvSpPr/>
            <p:nvPr/>
          </p:nvSpPr>
          <p:spPr bwMode="auto">
            <a:xfrm>
              <a:off x="1600200" y="1436077"/>
              <a:ext cx="5486400" cy="5451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207" y="1512277"/>
              <a:ext cx="5148385" cy="393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936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2" y="6"/>
            <a:ext cx="9143998" cy="95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30" tIns="45664" rIns="91330" bIns="45664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</a:rPr>
              <a:t>Method 2: Cut the exact solution of the </a:t>
            </a:r>
            <a:r>
              <a:rPr lang="en-US" sz="2800" dirty="0" err="1" smtClean="0">
                <a:solidFill>
                  <a:srgbClr val="FFFF00"/>
                </a:solidFill>
              </a:rPr>
              <a:t>pseudoatomic</a:t>
            </a:r>
            <a:r>
              <a:rPr lang="en-US" sz="2800" dirty="0" smtClean="0">
                <a:solidFill>
                  <a:srgbClr val="FFFF00"/>
                </a:solidFill>
              </a:rPr>
              <a:t> problem with a Fermi function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11" name="Agrupar 10"/>
          <p:cNvGrpSpPr/>
          <p:nvPr/>
        </p:nvGrpSpPr>
        <p:grpSpPr>
          <a:xfrm>
            <a:off x="228600" y="2762071"/>
            <a:ext cx="6063431" cy="1828800"/>
            <a:chOff x="152400" y="2971800"/>
            <a:chExt cx="6063431" cy="1828800"/>
          </a:xfrm>
        </p:grpSpPr>
        <p:sp>
          <p:nvSpPr>
            <p:cNvPr id="10" name="Rectángulo 9"/>
            <p:cNvSpPr/>
            <p:nvPr/>
          </p:nvSpPr>
          <p:spPr bwMode="auto">
            <a:xfrm>
              <a:off x="152400" y="2971800"/>
              <a:ext cx="6019800" cy="1828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" y="2971800"/>
              <a:ext cx="6063431" cy="1752600"/>
            </a:xfrm>
            <a:prstGeom prst="rect">
              <a:avLst/>
            </a:prstGeom>
          </p:spPr>
        </p:pic>
      </p:grpSp>
      <p:grpSp>
        <p:nvGrpSpPr>
          <p:cNvPr id="7" name="Agrupar 6"/>
          <p:cNvGrpSpPr/>
          <p:nvPr/>
        </p:nvGrpSpPr>
        <p:grpSpPr>
          <a:xfrm>
            <a:off x="381000" y="2762071"/>
            <a:ext cx="8763000" cy="923330"/>
            <a:chOff x="381000" y="2667000"/>
            <a:chExt cx="8763000" cy="923330"/>
          </a:xfrm>
        </p:grpSpPr>
        <p:sp>
          <p:nvSpPr>
            <p:cNvPr id="4" name="CuadroTexto 3"/>
            <p:cNvSpPr txBox="1"/>
            <p:nvPr/>
          </p:nvSpPr>
          <p:spPr>
            <a:xfrm>
              <a:off x="6248400" y="2667000"/>
              <a:ext cx="2895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err="1" smtClean="0">
                  <a:solidFill>
                    <a:schemeClr val="bg1"/>
                  </a:solidFill>
                </a:rPr>
                <a:t>We</a:t>
              </a:r>
              <a:r>
                <a:rPr lang="es-ES_tradnl" dirty="0" smtClean="0">
                  <a:solidFill>
                    <a:schemeClr val="bg1"/>
                  </a:solidFill>
                </a:rPr>
                <a:t> are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going</a:t>
              </a:r>
              <a:r>
                <a:rPr lang="es-ES_tradnl" dirty="0" smtClean="0">
                  <a:solidFill>
                    <a:schemeClr val="bg1"/>
                  </a:solidFill>
                </a:rPr>
                <a:t> to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generate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two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projectors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for</a:t>
              </a:r>
              <a:r>
                <a:rPr lang="es-ES_tradnl" dirty="0" smtClean="0">
                  <a:solidFill>
                    <a:schemeClr val="bg1"/>
                  </a:solidFill>
                </a:rPr>
                <a:t> a Mn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atom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  <p:sp>
          <p:nvSpPr>
            <p:cNvPr id="6" name="Rectángulo 5"/>
            <p:cNvSpPr/>
            <p:nvPr/>
          </p:nvSpPr>
          <p:spPr bwMode="auto">
            <a:xfrm>
              <a:off x="381000" y="2895600"/>
              <a:ext cx="685800" cy="1524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1" name="Agrupar 20"/>
          <p:cNvGrpSpPr/>
          <p:nvPr/>
        </p:nvGrpSpPr>
        <p:grpSpPr>
          <a:xfrm>
            <a:off x="457200" y="3143071"/>
            <a:ext cx="6934200" cy="2094131"/>
            <a:chOff x="457200" y="3048000"/>
            <a:chExt cx="6934200" cy="2094131"/>
          </a:xfrm>
        </p:grpSpPr>
        <p:sp>
          <p:nvSpPr>
            <p:cNvPr id="9" name="CuadroTexto 8"/>
            <p:cNvSpPr txBox="1"/>
            <p:nvPr/>
          </p:nvSpPr>
          <p:spPr>
            <a:xfrm>
              <a:off x="1981200" y="4495800"/>
              <a:ext cx="541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first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one</a:t>
              </a:r>
              <a:r>
                <a:rPr lang="es-ES_tradnl" dirty="0" smtClean="0">
                  <a:solidFill>
                    <a:schemeClr val="bg1"/>
                  </a:solidFill>
                </a:rPr>
                <a:t>,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for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3</a:t>
              </a:r>
              <a:r>
                <a:rPr lang="es-ES_tradnl" b="0" i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shell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</a:p>
            <a:p>
              <a:r>
                <a:rPr lang="es-ES_tradnl" dirty="0" smtClean="0">
                  <a:solidFill>
                    <a:schemeClr val="bg1"/>
                  </a:solidFill>
                </a:rPr>
                <a:t>(</a:t>
              </a:r>
              <a:r>
                <a:rPr lang="es-ES_tradnl" dirty="0" err="1" smtClean="0">
                  <a:solidFill>
                    <a:schemeClr val="bg1"/>
                  </a:solidFill>
                </a:rPr>
                <a:t>we</a:t>
              </a:r>
              <a:r>
                <a:rPr lang="es-ES_tradnl" dirty="0" smtClean="0">
                  <a:solidFill>
                    <a:schemeClr val="bg1"/>
                  </a:solidFill>
                </a:rPr>
                <a:t> can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specify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both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b="0" i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 </a:t>
              </a:r>
              <a:r>
                <a:rPr lang="es-ES_tradnl" dirty="0" smtClean="0">
                  <a:solidFill>
                    <a:schemeClr val="bg1"/>
                  </a:solidFill>
                </a:rPr>
                <a:t>and </a:t>
              </a:r>
              <a:r>
                <a:rPr lang="es-ES_tradnl" b="0" i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 </a:t>
              </a:r>
              <a:r>
                <a:rPr lang="es-ES_tradnl" dirty="0" smtClean="0">
                  <a:solidFill>
                    <a:schemeClr val="bg1"/>
                  </a:solidFill>
                </a:rPr>
                <a:t>quantum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numbers</a:t>
              </a:r>
              <a:r>
                <a:rPr lang="es-ES_tradnl" dirty="0" smtClean="0">
                  <a:solidFill>
                    <a:schemeClr val="bg1"/>
                  </a:solidFill>
                </a:rPr>
                <a:t>)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  <p:sp>
          <p:nvSpPr>
            <p:cNvPr id="19" name="Rectángulo 18"/>
            <p:cNvSpPr/>
            <p:nvPr/>
          </p:nvSpPr>
          <p:spPr bwMode="auto">
            <a:xfrm>
              <a:off x="457200" y="3048000"/>
              <a:ext cx="457200" cy="152400"/>
            </a:xfrm>
            <a:prstGeom prst="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2" name="Agrupar 11"/>
          <p:cNvGrpSpPr/>
          <p:nvPr/>
        </p:nvGrpSpPr>
        <p:grpSpPr>
          <a:xfrm>
            <a:off x="609600" y="3752671"/>
            <a:ext cx="8229600" cy="3105329"/>
            <a:chOff x="609600" y="3752671"/>
            <a:chExt cx="8229600" cy="3105329"/>
          </a:xfrm>
        </p:grpSpPr>
        <p:sp>
          <p:nvSpPr>
            <p:cNvPr id="22" name="CuadroTexto 21"/>
            <p:cNvSpPr txBox="1"/>
            <p:nvPr/>
          </p:nvSpPr>
          <p:spPr>
            <a:xfrm>
              <a:off x="609600" y="5657671"/>
              <a:ext cx="8229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second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one</a:t>
              </a:r>
              <a:r>
                <a:rPr lang="es-ES_tradnl" dirty="0" smtClean="0">
                  <a:solidFill>
                    <a:schemeClr val="bg1"/>
                  </a:solidFill>
                </a:rPr>
                <a:t>,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for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>
                  <a:solidFill>
                    <a:schemeClr val="bg1"/>
                  </a:solidFill>
                </a:rPr>
                <a:t> </a:t>
              </a:r>
              <a:r>
                <a:rPr lang="es-ES_tradnl" dirty="0" smtClean="0">
                  <a:solidFill>
                    <a:schemeClr val="bg1"/>
                  </a:solidFill>
                </a:rPr>
                <a:t>4</a:t>
              </a:r>
              <a:r>
                <a:rPr lang="es-ES_tradnl" b="0" i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shell</a:t>
              </a:r>
              <a:endParaRPr lang="es-ES_tradnl" dirty="0" smtClean="0">
                <a:solidFill>
                  <a:schemeClr val="bg1"/>
                </a:solidFill>
              </a:endParaRPr>
            </a:p>
            <a:p>
              <a:r>
                <a:rPr lang="es-ES_tradnl" dirty="0" smtClean="0">
                  <a:solidFill>
                    <a:schemeClr val="bg1"/>
                  </a:solidFill>
                </a:rPr>
                <a:t>(</a:t>
              </a:r>
              <a:r>
                <a:rPr lang="es-ES_tradnl" dirty="0" err="1" smtClean="0">
                  <a:solidFill>
                    <a:schemeClr val="bg1"/>
                  </a:solidFill>
                </a:rPr>
                <a:t>here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we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only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specify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b="0" i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</a:t>
              </a:r>
              <a:r>
                <a:rPr lang="es-ES_tradnl" dirty="0" smtClean="0">
                  <a:solidFill>
                    <a:schemeClr val="bg1"/>
                  </a:solidFill>
                </a:rPr>
                <a:t> quantum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number</a:t>
              </a:r>
              <a:r>
                <a:rPr lang="es-ES_tradnl" dirty="0" smtClean="0">
                  <a:solidFill>
                    <a:schemeClr val="bg1"/>
                  </a:solidFill>
                </a:rPr>
                <a:t>)</a:t>
              </a:r>
            </a:p>
            <a:p>
              <a:r>
                <a:rPr lang="es-ES_tradnl" dirty="0" smtClean="0">
                  <a:solidFill>
                    <a:schemeClr val="bg1"/>
                  </a:solidFill>
                </a:rPr>
                <a:t>(</a:t>
              </a:r>
              <a:r>
                <a:rPr lang="es-ES_tradnl" dirty="0" err="1" smtClean="0">
                  <a:solidFill>
                    <a:schemeClr val="bg1"/>
                  </a:solidFill>
                </a:rPr>
                <a:t>might</a:t>
              </a:r>
              <a:r>
                <a:rPr lang="es-ES_tradnl" dirty="0" smtClean="0">
                  <a:solidFill>
                    <a:schemeClr val="bg1"/>
                  </a:solidFill>
                </a:rPr>
                <a:t> be quite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unphysical</a:t>
              </a:r>
              <a:r>
                <a:rPr lang="mr-IN" dirty="0" smtClean="0">
                  <a:solidFill>
                    <a:schemeClr val="bg1"/>
                  </a:solidFill>
                </a:rPr>
                <a:t>…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only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shown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here</a:t>
              </a:r>
              <a:r>
                <a:rPr lang="es-ES" dirty="0" smtClean="0">
                  <a:solidFill>
                    <a:schemeClr val="bg1"/>
                  </a:solidFill>
                </a:rPr>
                <a:t> as </a:t>
              </a:r>
              <a:r>
                <a:rPr lang="es-ES" dirty="0" err="1" smtClean="0">
                  <a:solidFill>
                    <a:schemeClr val="bg1"/>
                  </a:solidFill>
                </a:rPr>
                <a:t>an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example</a:t>
              </a:r>
              <a:r>
                <a:rPr lang="es-ES" dirty="0" smtClean="0">
                  <a:solidFill>
                    <a:schemeClr val="bg1"/>
                  </a:solidFill>
                </a:rPr>
                <a:t> to </a:t>
              </a:r>
              <a:r>
                <a:rPr lang="es-ES" dirty="0" err="1" smtClean="0">
                  <a:solidFill>
                    <a:schemeClr val="bg1"/>
                  </a:solidFill>
                </a:rPr>
                <a:t>tell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how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the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</a:rPr>
                <a:t>projectors</a:t>
              </a:r>
              <a:r>
                <a:rPr lang="es-ES" dirty="0" smtClean="0">
                  <a:solidFill>
                    <a:schemeClr val="bg1"/>
                  </a:solidFill>
                </a:rPr>
                <a:t> are </a:t>
              </a:r>
              <a:r>
                <a:rPr lang="es-ES" dirty="0" err="1" smtClean="0">
                  <a:solidFill>
                    <a:schemeClr val="bg1"/>
                  </a:solidFill>
                </a:rPr>
                <a:t>introduced</a:t>
              </a:r>
              <a:r>
                <a:rPr lang="es-ES" dirty="0" smtClean="0">
                  <a:solidFill>
                    <a:schemeClr val="bg1"/>
                  </a:solidFill>
                </a:rPr>
                <a:t>)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  <p:sp>
          <p:nvSpPr>
            <p:cNvPr id="23" name="Rectángulo 22"/>
            <p:cNvSpPr/>
            <p:nvPr/>
          </p:nvSpPr>
          <p:spPr bwMode="auto">
            <a:xfrm>
              <a:off x="762000" y="3752671"/>
              <a:ext cx="152400" cy="228600"/>
            </a:xfrm>
            <a:prstGeom prst="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1752600" y="1022838"/>
            <a:ext cx="5486400" cy="545123"/>
            <a:chOff x="1600200" y="1436077"/>
            <a:chExt cx="5486400" cy="545123"/>
          </a:xfrm>
        </p:grpSpPr>
        <p:sp>
          <p:nvSpPr>
            <p:cNvPr id="16" name="Rectángulo 15"/>
            <p:cNvSpPr/>
            <p:nvPr/>
          </p:nvSpPr>
          <p:spPr bwMode="auto">
            <a:xfrm>
              <a:off x="1600200" y="1436077"/>
              <a:ext cx="5486400" cy="5451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207" y="1512277"/>
              <a:ext cx="5148385" cy="393700"/>
            </a:xfrm>
            <a:prstGeom prst="rect">
              <a:avLst/>
            </a:prstGeom>
          </p:spPr>
        </p:pic>
      </p:grpSp>
      <p:grpSp>
        <p:nvGrpSpPr>
          <p:cNvPr id="5" name="Agrupar 4"/>
          <p:cNvGrpSpPr/>
          <p:nvPr/>
        </p:nvGrpSpPr>
        <p:grpSpPr>
          <a:xfrm>
            <a:off x="0" y="1676400"/>
            <a:ext cx="9067800" cy="1600200"/>
            <a:chOff x="0" y="1683603"/>
            <a:chExt cx="9067800" cy="1600200"/>
          </a:xfrm>
        </p:grpSpPr>
        <p:sp>
          <p:nvSpPr>
            <p:cNvPr id="3" name="CuadroTexto 2"/>
            <p:cNvSpPr txBox="1"/>
            <p:nvPr/>
          </p:nvSpPr>
          <p:spPr>
            <a:xfrm>
              <a:off x="0" y="1683603"/>
              <a:ext cx="9067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</a:t>
              </a:r>
              <a:r>
                <a:rPr lang="es-ES_tradnl" sz="1600" dirty="0" err="1" smtClean="0">
                  <a:solidFill>
                    <a:schemeClr val="bg1"/>
                  </a:solidFill>
                </a:rPr>
                <a:t>Schr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ödinger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equation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for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the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isolated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atom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might</a:t>
              </a:r>
              <a:r>
                <a:rPr lang="es-ES" sz="1600" dirty="0" smtClean="0">
                  <a:solidFill>
                    <a:schemeClr val="bg1"/>
                  </a:solidFill>
                </a:rPr>
                <a:t> be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solved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with</a:t>
              </a:r>
              <a:r>
                <a:rPr lang="es-ES" sz="1600" dirty="0" smtClean="0">
                  <a:solidFill>
                    <a:schemeClr val="bg1"/>
                  </a:solidFill>
                </a:rPr>
                <a:t> a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confinement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potential</a:t>
              </a:r>
              <a:r>
                <a:rPr lang="es-ES" sz="1600" dirty="0" smtClean="0">
                  <a:solidFill>
                    <a:schemeClr val="bg1"/>
                  </a:solidFill>
                </a:rPr>
                <a:t>, in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the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same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way</a:t>
              </a:r>
              <a:r>
                <a:rPr lang="es-ES" sz="1600" dirty="0" smtClean="0">
                  <a:solidFill>
                    <a:schemeClr val="bg1"/>
                  </a:solidFill>
                </a:rPr>
                <a:t> as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it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is</a:t>
              </a:r>
              <a:r>
                <a:rPr lang="es-ES" sz="1600" dirty="0" smtClean="0">
                  <a:solidFill>
                    <a:schemeClr val="bg1"/>
                  </a:solidFill>
                </a:rPr>
                <a:t> done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for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the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basis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atomic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orbitals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s-ES" sz="1600" dirty="0" smtClean="0">
                  <a:solidFill>
                    <a:schemeClr val="bg1"/>
                  </a:solidFill>
                </a:rPr>
                <a:t>(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although</a:t>
              </a:r>
              <a:r>
                <a:rPr lang="es-ES" sz="1600" dirty="0" smtClean="0">
                  <a:solidFill>
                    <a:schemeClr val="bg1"/>
                  </a:solidFill>
                </a:rPr>
                <a:t>,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since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we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need</a:t>
              </a:r>
              <a:r>
                <a:rPr lang="es-ES" sz="1600" dirty="0" smtClean="0">
                  <a:solidFill>
                    <a:schemeClr val="bg1"/>
                  </a:solidFill>
                </a:rPr>
                <a:t> a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long</a:t>
              </a:r>
              <a:r>
                <a:rPr lang="es-ES" sz="1600" dirty="0" smtClean="0">
                  <a:solidFill>
                    <a:schemeClr val="bg1"/>
                  </a:solidFill>
                </a:rPr>
                <a:t> wave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function</a:t>
              </a:r>
              <a:r>
                <a:rPr lang="es-ES" sz="1600" dirty="0" smtClean="0">
                  <a:solidFill>
                    <a:schemeClr val="bg1"/>
                  </a:solidFill>
                </a:rPr>
                <a:t>,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it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is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recommended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not</a:t>
              </a:r>
              <a:r>
                <a:rPr lang="es-ES" sz="1600" dirty="0" smtClean="0">
                  <a:solidFill>
                    <a:schemeClr val="bg1"/>
                  </a:solidFill>
                </a:rPr>
                <a:t> to confine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them</a:t>
              </a:r>
              <a:r>
                <a:rPr lang="es-ES" sz="1600" dirty="0" smtClean="0">
                  <a:solidFill>
                    <a:schemeClr val="bg1"/>
                  </a:solidFill>
                </a:rPr>
                <a:t>) </a:t>
              </a:r>
              <a:endParaRPr lang="es-ES_tradnl" sz="1600" dirty="0">
                <a:solidFill>
                  <a:schemeClr val="bg1"/>
                </a:solidFill>
              </a:endParaRPr>
            </a:p>
          </p:txBody>
        </p:sp>
        <p:sp>
          <p:nvSpPr>
            <p:cNvPr id="2" name="Rectángulo 1"/>
            <p:cNvSpPr/>
            <p:nvPr/>
          </p:nvSpPr>
          <p:spPr bwMode="auto">
            <a:xfrm>
              <a:off x="914400" y="3131403"/>
              <a:ext cx="990600" cy="152400"/>
            </a:xfrm>
            <a:prstGeom prst="rect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571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2" y="6"/>
            <a:ext cx="9143998" cy="95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30" tIns="45664" rIns="91330" bIns="45664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</a:rPr>
              <a:t>Method 2: Cut the exact solution of the </a:t>
            </a:r>
            <a:r>
              <a:rPr lang="en-US" sz="2800" dirty="0" err="1" smtClean="0">
                <a:solidFill>
                  <a:srgbClr val="FFFF00"/>
                </a:solidFill>
              </a:rPr>
              <a:t>pseudoatomic</a:t>
            </a:r>
            <a:r>
              <a:rPr lang="en-US" sz="2800" dirty="0" smtClean="0">
                <a:solidFill>
                  <a:srgbClr val="FFFF00"/>
                </a:solidFill>
              </a:rPr>
              <a:t> problem with a Fermi function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000" y="1751310"/>
            <a:ext cx="2592000" cy="61218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447800" y="1263134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How</a:t>
            </a:r>
            <a:r>
              <a:rPr lang="es-ES_tradnl" dirty="0" smtClean="0">
                <a:solidFill>
                  <a:schemeClr val="bg1"/>
                </a:solidFill>
              </a:rPr>
              <a:t> to determine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parameters</a:t>
            </a:r>
            <a:r>
              <a:rPr lang="es-ES_tradnl" dirty="0" smtClean="0">
                <a:solidFill>
                  <a:schemeClr val="bg1"/>
                </a:solidFill>
              </a:rPr>
              <a:t> of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Fermi </a:t>
            </a:r>
            <a:r>
              <a:rPr lang="es-ES_tradnl" dirty="0" err="1" smtClean="0">
                <a:solidFill>
                  <a:schemeClr val="bg1"/>
                </a:solidFill>
              </a:rPr>
              <a:t>function</a:t>
            </a:r>
            <a:endParaRPr lang="es-ES_tradnl" dirty="0">
              <a:solidFill>
                <a:schemeClr val="bg1"/>
              </a:solidFill>
            </a:endParaRPr>
          </a:p>
        </p:txBody>
      </p:sp>
      <p:grpSp>
        <p:nvGrpSpPr>
          <p:cNvPr id="17" name="Agrupar 16"/>
          <p:cNvGrpSpPr/>
          <p:nvPr/>
        </p:nvGrpSpPr>
        <p:grpSpPr>
          <a:xfrm>
            <a:off x="1524000" y="2514600"/>
            <a:ext cx="6079715" cy="1828800"/>
            <a:chOff x="136116" y="2971800"/>
            <a:chExt cx="6079715" cy="1828800"/>
          </a:xfrm>
        </p:grpSpPr>
        <p:grpSp>
          <p:nvGrpSpPr>
            <p:cNvPr id="11" name="Agrupar 10"/>
            <p:cNvGrpSpPr/>
            <p:nvPr/>
          </p:nvGrpSpPr>
          <p:grpSpPr>
            <a:xfrm>
              <a:off x="136116" y="2971800"/>
              <a:ext cx="6079715" cy="1828800"/>
              <a:chOff x="136116" y="2971800"/>
              <a:chExt cx="6079715" cy="1828800"/>
            </a:xfrm>
          </p:grpSpPr>
          <p:sp>
            <p:nvSpPr>
              <p:cNvPr id="10" name="Rectángulo 9"/>
              <p:cNvSpPr/>
              <p:nvPr/>
            </p:nvSpPr>
            <p:spPr bwMode="auto">
              <a:xfrm>
                <a:off x="136116" y="2971800"/>
                <a:ext cx="6019800" cy="1828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080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_tradnl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pic>
            <p:nvPicPr>
              <p:cNvPr id="8" name="Imagen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400" y="3009900"/>
                <a:ext cx="6063431" cy="1752600"/>
              </a:xfrm>
              <a:prstGeom prst="rect">
                <a:avLst/>
              </a:prstGeom>
            </p:spPr>
          </p:pic>
        </p:grpSp>
        <p:sp>
          <p:nvSpPr>
            <p:cNvPr id="13" name="Rectángulo 12"/>
            <p:cNvSpPr/>
            <p:nvPr/>
          </p:nvSpPr>
          <p:spPr bwMode="auto">
            <a:xfrm>
              <a:off x="685800" y="3733800"/>
              <a:ext cx="381000" cy="152400"/>
            </a:xfrm>
            <a:prstGeom prst="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5" name="Rectángulo 14"/>
            <p:cNvSpPr/>
            <p:nvPr/>
          </p:nvSpPr>
          <p:spPr bwMode="auto">
            <a:xfrm>
              <a:off x="685800" y="4343400"/>
              <a:ext cx="381000" cy="152400"/>
            </a:xfrm>
            <a:prstGeom prst="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" name="Agrupar 3"/>
          <p:cNvGrpSpPr/>
          <p:nvPr/>
        </p:nvGrpSpPr>
        <p:grpSpPr>
          <a:xfrm>
            <a:off x="304800" y="4579536"/>
            <a:ext cx="8534400" cy="2308324"/>
            <a:chOff x="304800" y="4579536"/>
            <a:chExt cx="8534400" cy="2308324"/>
          </a:xfrm>
        </p:grpSpPr>
        <p:sp>
          <p:nvSpPr>
            <p:cNvPr id="12" name="CuadroTexto 11"/>
            <p:cNvSpPr txBox="1"/>
            <p:nvPr/>
          </p:nvSpPr>
          <p:spPr>
            <a:xfrm>
              <a:off x="304800" y="4579536"/>
              <a:ext cx="85344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cutoff</a:t>
              </a:r>
              <a:r>
                <a:rPr lang="es-ES_tradnl" dirty="0" smtClean="0">
                  <a:solidFill>
                    <a:srgbClr val="FFFF00"/>
                  </a:solidFill>
                </a:rPr>
                <a:t>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radius</a:t>
              </a:r>
              <a:r>
                <a:rPr lang="es-ES_tradnl" dirty="0" smtClean="0">
                  <a:solidFill>
                    <a:srgbClr val="FFFF00"/>
                  </a:solidFill>
                </a:rPr>
                <a:t> of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the</a:t>
              </a:r>
              <a:r>
                <a:rPr lang="es-ES_tradnl" dirty="0" smtClean="0">
                  <a:solidFill>
                    <a:srgbClr val="FFFF00"/>
                  </a:solidFill>
                </a:rPr>
                <a:t> Fermi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function</a:t>
              </a:r>
              <a:r>
                <a:rPr lang="es-ES_tradnl" dirty="0" smtClean="0">
                  <a:solidFill>
                    <a:schemeClr val="bg1"/>
                  </a:solidFill>
                </a:rPr>
                <a:t>,     ,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equivalent</a:t>
              </a:r>
              <a:r>
                <a:rPr lang="es-ES_tradnl" dirty="0" smtClean="0">
                  <a:solidFill>
                    <a:schemeClr val="bg1"/>
                  </a:solidFill>
                </a:rPr>
                <a:t> to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Fermi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energy</a:t>
              </a:r>
              <a:r>
                <a:rPr lang="es-ES_tradnl" dirty="0" smtClean="0">
                  <a:solidFill>
                    <a:schemeClr val="bg1"/>
                  </a:solidFill>
                </a:rPr>
                <a:t>, can be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explicitly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introduced</a:t>
              </a:r>
              <a:r>
                <a:rPr lang="es-ES_tradnl" dirty="0" smtClean="0">
                  <a:solidFill>
                    <a:schemeClr val="bg1"/>
                  </a:solidFill>
                </a:rPr>
                <a:t> in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block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LDAU.Proj</a:t>
              </a:r>
              <a:r>
                <a:rPr lang="es-ES_tradnl" dirty="0" smtClean="0">
                  <a:solidFill>
                    <a:schemeClr val="bg1"/>
                  </a:solidFill>
                </a:rPr>
                <a:t>.</a:t>
              </a:r>
            </a:p>
            <a:p>
              <a:pPr algn="ctr"/>
              <a:endParaRPr lang="es-ES_tradnl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ES_tradnl" dirty="0" err="1" smtClean="0">
                  <a:solidFill>
                    <a:schemeClr val="bg1"/>
                  </a:solidFill>
                </a:rPr>
                <a:t>If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it</a:t>
              </a:r>
              <a:r>
                <a:rPr lang="es-ES_tradnl" dirty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appears</a:t>
              </a:r>
              <a:r>
                <a:rPr lang="es-ES_tradnl" dirty="0" smtClean="0">
                  <a:solidFill>
                    <a:schemeClr val="bg1"/>
                  </a:solidFill>
                </a:rPr>
                <a:t> as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zero</a:t>
              </a:r>
              <a:r>
                <a:rPr lang="es-ES_tradnl" dirty="0" smtClean="0">
                  <a:solidFill>
                    <a:schemeClr val="bg1"/>
                  </a:solidFill>
                </a:rPr>
                <a:t> in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block,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value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introduced</a:t>
              </a:r>
              <a:r>
                <a:rPr lang="es-ES_tradnl" dirty="0" smtClean="0">
                  <a:solidFill>
                    <a:schemeClr val="bg1"/>
                  </a:solidFill>
                </a:rPr>
                <a:t> in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LDAU.CutoffNorm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label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used</a:t>
              </a:r>
              <a:endParaRPr lang="es-ES_tradnl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ES_tradnl" dirty="0" smtClean="0">
                  <a:solidFill>
                    <a:srgbClr val="00FFFF"/>
                  </a:solidFill>
                </a:rPr>
                <a:t>(Default </a:t>
              </a:r>
              <a:r>
                <a:rPr lang="es-ES_tradnl" dirty="0" err="1" smtClean="0">
                  <a:solidFill>
                    <a:srgbClr val="00FFFF"/>
                  </a:solidFill>
                </a:rPr>
                <a:t>value</a:t>
              </a:r>
              <a:r>
                <a:rPr lang="es-ES_tradnl" dirty="0" smtClean="0">
                  <a:solidFill>
                    <a:srgbClr val="00FFFF"/>
                  </a:solidFill>
                </a:rPr>
                <a:t> 0.90)</a:t>
              </a:r>
            </a:p>
            <a:p>
              <a:pPr algn="ctr"/>
              <a:r>
                <a:rPr lang="es-ES_tradnl" dirty="0" err="1" smtClean="0">
                  <a:solidFill>
                    <a:schemeClr val="bg1"/>
                  </a:solidFill>
                </a:rPr>
                <a:t>LDAU.CutoffNorm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norm</a:t>
              </a:r>
              <a:r>
                <a:rPr lang="es-ES_tradnl" dirty="0" smtClean="0">
                  <a:solidFill>
                    <a:schemeClr val="bg1"/>
                  </a:solidFill>
                </a:rPr>
                <a:t> of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original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pseudoatomic</a:t>
              </a:r>
              <a:r>
                <a:rPr lang="es-ES_tradnl" dirty="0" smtClean="0">
                  <a:solidFill>
                    <a:schemeClr val="bg1"/>
                  </a:solidFill>
                </a:rPr>
                <a:t> orbital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contained</a:t>
              </a:r>
              <a:r>
                <a:rPr lang="es-ES_tradnl" dirty="0" smtClean="0">
                  <a:solidFill>
                    <a:schemeClr val="bg1"/>
                  </a:solidFill>
                </a:rPr>
                <a:t> in a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sphere</a:t>
              </a:r>
              <a:r>
                <a:rPr lang="es-ES_tradnl" dirty="0" smtClean="0">
                  <a:solidFill>
                    <a:schemeClr val="bg1"/>
                  </a:solidFill>
                </a:rPr>
                <a:t> of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radius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equal</a:t>
              </a:r>
              <a:r>
                <a:rPr lang="es-ES_tradnl" dirty="0" smtClean="0">
                  <a:solidFill>
                    <a:schemeClr val="bg1"/>
                  </a:solidFill>
                </a:rPr>
                <a:t> to 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0600" y="4648200"/>
              <a:ext cx="307440" cy="252000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9160" y="6579204"/>
              <a:ext cx="307440" cy="252000"/>
            </a:xfrm>
            <a:prstGeom prst="rect">
              <a:avLst/>
            </a:prstGeom>
          </p:spPr>
        </p:pic>
      </p:grpSp>
      <p:sp>
        <p:nvSpPr>
          <p:cNvPr id="7" name="Rectángulo 6"/>
          <p:cNvSpPr/>
          <p:nvPr/>
        </p:nvSpPr>
        <p:spPr bwMode="auto">
          <a:xfrm>
            <a:off x="1524000" y="2362200"/>
            <a:ext cx="23622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080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362200"/>
            <a:ext cx="2159000" cy="165100"/>
          </a:xfrm>
          <a:prstGeom prst="rect">
            <a:avLst/>
          </a:prstGeom>
        </p:spPr>
      </p:pic>
      <p:grpSp>
        <p:nvGrpSpPr>
          <p:cNvPr id="19" name="Agrupar 18"/>
          <p:cNvGrpSpPr>
            <a:grpSpLocks noChangeAspect="1"/>
          </p:cNvGrpSpPr>
          <p:nvPr/>
        </p:nvGrpSpPr>
        <p:grpSpPr>
          <a:xfrm>
            <a:off x="3046510" y="990600"/>
            <a:ext cx="2898580" cy="288000"/>
            <a:chOff x="1600200" y="1436077"/>
            <a:chExt cx="5486400" cy="545123"/>
          </a:xfrm>
        </p:grpSpPr>
        <p:sp>
          <p:nvSpPr>
            <p:cNvPr id="20" name="Rectángulo 19"/>
            <p:cNvSpPr/>
            <p:nvPr/>
          </p:nvSpPr>
          <p:spPr bwMode="auto">
            <a:xfrm>
              <a:off x="1600200" y="1436077"/>
              <a:ext cx="5486400" cy="5451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207" y="1512277"/>
              <a:ext cx="5148385" cy="393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438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2" y="6"/>
            <a:ext cx="9143998" cy="95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30" tIns="45664" rIns="91330" bIns="45664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</a:rPr>
              <a:t>Method 2: Cut the exact solution of the </a:t>
            </a:r>
            <a:r>
              <a:rPr lang="en-US" sz="2800" dirty="0" err="1" smtClean="0">
                <a:solidFill>
                  <a:srgbClr val="FFFF00"/>
                </a:solidFill>
              </a:rPr>
              <a:t>pseudoatomic</a:t>
            </a:r>
            <a:r>
              <a:rPr lang="en-US" sz="2800" dirty="0" smtClean="0">
                <a:solidFill>
                  <a:srgbClr val="FFFF00"/>
                </a:solidFill>
              </a:rPr>
              <a:t> problem with a Fermi function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000" y="1751310"/>
            <a:ext cx="2592000" cy="61218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447800" y="1263134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How</a:t>
            </a:r>
            <a:r>
              <a:rPr lang="es-ES_tradnl" dirty="0" smtClean="0">
                <a:solidFill>
                  <a:schemeClr val="bg1"/>
                </a:solidFill>
              </a:rPr>
              <a:t> to determine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parameters</a:t>
            </a:r>
            <a:r>
              <a:rPr lang="es-ES_tradnl" dirty="0" smtClean="0">
                <a:solidFill>
                  <a:schemeClr val="bg1"/>
                </a:solidFill>
              </a:rPr>
              <a:t> of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Fermi </a:t>
            </a:r>
            <a:r>
              <a:rPr lang="es-ES_tradnl" dirty="0" err="1" smtClean="0">
                <a:solidFill>
                  <a:schemeClr val="bg1"/>
                </a:solidFill>
              </a:rPr>
              <a:t>function</a:t>
            </a:r>
            <a:endParaRPr lang="es-ES_tradnl" dirty="0">
              <a:solidFill>
                <a:schemeClr val="bg1"/>
              </a:solidFill>
            </a:endParaRPr>
          </a:p>
        </p:txBody>
      </p:sp>
      <p:grpSp>
        <p:nvGrpSpPr>
          <p:cNvPr id="17" name="Agrupar 16"/>
          <p:cNvGrpSpPr/>
          <p:nvPr/>
        </p:nvGrpSpPr>
        <p:grpSpPr>
          <a:xfrm>
            <a:off x="1524000" y="2514600"/>
            <a:ext cx="6079715" cy="1828800"/>
            <a:chOff x="136116" y="2971800"/>
            <a:chExt cx="6079715" cy="1828800"/>
          </a:xfrm>
        </p:grpSpPr>
        <p:grpSp>
          <p:nvGrpSpPr>
            <p:cNvPr id="11" name="Agrupar 10"/>
            <p:cNvGrpSpPr/>
            <p:nvPr/>
          </p:nvGrpSpPr>
          <p:grpSpPr>
            <a:xfrm>
              <a:off x="136116" y="2971800"/>
              <a:ext cx="6079715" cy="1828800"/>
              <a:chOff x="136116" y="2971800"/>
              <a:chExt cx="6079715" cy="1828800"/>
            </a:xfrm>
          </p:grpSpPr>
          <p:sp>
            <p:nvSpPr>
              <p:cNvPr id="10" name="Rectángulo 9"/>
              <p:cNvSpPr/>
              <p:nvPr/>
            </p:nvSpPr>
            <p:spPr bwMode="auto">
              <a:xfrm>
                <a:off x="136116" y="2971800"/>
                <a:ext cx="6019800" cy="1828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080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_tradnl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pic>
            <p:nvPicPr>
              <p:cNvPr id="8" name="Imagen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400" y="3009900"/>
                <a:ext cx="6063431" cy="1752600"/>
              </a:xfrm>
              <a:prstGeom prst="rect">
                <a:avLst/>
              </a:prstGeom>
            </p:spPr>
          </p:pic>
        </p:grpSp>
        <p:sp>
          <p:nvSpPr>
            <p:cNvPr id="13" name="Rectángulo 12"/>
            <p:cNvSpPr/>
            <p:nvPr/>
          </p:nvSpPr>
          <p:spPr bwMode="auto">
            <a:xfrm>
              <a:off x="1143000" y="3733800"/>
              <a:ext cx="381000" cy="1524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5" name="Rectángulo 14"/>
            <p:cNvSpPr/>
            <p:nvPr/>
          </p:nvSpPr>
          <p:spPr bwMode="auto">
            <a:xfrm>
              <a:off x="1143000" y="4343400"/>
              <a:ext cx="381000" cy="1524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6" name="Agrupar 15"/>
          <p:cNvGrpSpPr/>
          <p:nvPr/>
        </p:nvGrpSpPr>
        <p:grpSpPr>
          <a:xfrm>
            <a:off x="304800" y="4572000"/>
            <a:ext cx="8534400" cy="1200329"/>
            <a:chOff x="304800" y="4572000"/>
            <a:chExt cx="8534400" cy="1200329"/>
          </a:xfrm>
        </p:grpSpPr>
        <p:sp>
          <p:nvSpPr>
            <p:cNvPr id="12" name="CuadroTexto 11"/>
            <p:cNvSpPr txBox="1"/>
            <p:nvPr/>
          </p:nvSpPr>
          <p:spPr>
            <a:xfrm>
              <a:off x="304800" y="4572000"/>
              <a:ext cx="8534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width</a:t>
              </a:r>
              <a:r>
                <a:rPr lang="es-ES_tradnl" dirty="0" smtClean="0">
                  <a:solidFill>
                    <a:srgbClr val="FFFF00"/>
                  </a:solidFill>
                </a:rPr>
                <a:t> of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the</a:t>
              </a:r>
              <a:r>
                <a:rPr lang="es-ES_tradnl" dirty="0" smtClean="0">
                  <a:solidFill>
                    <a:srgbClr val="FFFF00"/>
                  </a:solidFill>
                </a:rPr>
                <a:t> Fermi </a:t>
              </a:r>
              <a:r>
                <a:rPr lang="es-ES_tradnl" dirty="0" err="1" smtClean="0">
                  <a:solidFill>
                    <a:srgbClr val="FFFF00"/>
                  </a:solidFill>
                </a:rPr>
                <a:t>function</a:t>
              </a:r>
              <a:r>
                <a:rPr lang="es-ES_tradnl" dirty="0" smtClean="0">
                  <a:solidFill>
                    <a:schemeClr val="bg1"/>
                  </a:solidFill>
                </a:rPr>
                <a:t>,     ,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controlled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by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parameters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included</a:t>
              </a:r>
              <a:r>
                <a:rPr lang="es-ES_tradnl" dirty="0" smtClean="0">
                  <a:solidFill>
                    <a:schemeClr val="bg1"/>
                  </a:solidFill>
                </a:rPr>
                <a:t> in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block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LDAU.Proj</a:t>
              </a:r>
              <a:r>
                <a:rPr lang="es-ES_tradnl" dirty="0" smtClean="0">
                  <a:solidFill>
                    <a:schemeClr val="bg1"/>
                  </a:solidFill>
                </a:rPr>
                <a:t>.</a:t>
              </a:r>
            </a:p>
            <a:p>
              <a:pPr algn="ctr"/>
              <a:endParaRPr lang="es-ES_tradnl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ES_tradnl" dirty="0" err="1" smtClean="0">
                  <a:solidFill>
                    <a:schemeClr val="bg1"/>
                  </a:solidFill>
                </a:rPr>
                <a:t>If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it</a:t>
              </a:r>
              <a:r>
                <a:rPr lang="es-ES_tradnl" dirty="0">
                  <a:solidFill>
                    <a:schemeClr val="bg1"/>
                  </a:solidFill>
                </a:rPr>
                <a:t>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appears</a:t>
              </a:r>
              <a:r>
                <a:rPr lang="es-ES_tradnl" dirty="0" smtClean="0">
                  <a:solidFill>
                    <a:schemeClr val="bg1"/>
                  </a:solidFill>
                </a:rPr>
                <a:t> as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zero</a:t>
              </a:r>
              <a:r>
                <a:rPr lang="es-ES_tradnl" dirty="0" smtClean="0">
                  <a:solidFill>
                    <a:schemeClr val="bg1"/>
                  </a:solidFill>
                </a:rPr>
                <a:t> in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dirty="0" smtClean="0">
                  <a:solidFill>
                    <a:schemeClr val="bg1"/>
                  </a:solidFill>
                </a:rPr>
                <a:t> block, a </a:t>
              </a:r>
              <a:r>
                <a:rPr lang="es-ES_tradnl" dirty="0" smtClean="0">
                  <a:solidFill>
                    <a:srgbClr val="00FFFF"/>
                  </a:solidFill>
                </a:rPr>
                <a:t>default </a:t>
              </a:r>
              <a:r>
                <a:rPr lang="es-ES_tradnl" dirty="0" err="1" smtClean="0">
                  <a:solidFill>
                    <a:srgbClr val="00FFFF"/>
                  </a:solidFill>
                </a:rPr>
                <a:t>value</a:t>
              </a:r>
              <a:r>
                <a:rPr lang="es-ES_tradnl" dirty="0" smtClean="0">
                  <a:solidFill>
                    <a:srgbClr val="00FFFF"/>
                  </a:solidFill>
                </a:rPr>
                <a:t> of 0.05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will</a:t>
              </a:r>
              <a:r>
                <a:rPr lang="es-ES_tradnl" dirty="0" smtClean="0">
                  <a:solidFill>
                    <a:schemeClr val="bg1"/>
                  </a:solidFill>
                </a:rPr>
                <a:t> be </a:t>
              </a:r>
              <a:r>
                <a:rPr lang="es-ES_tradnl" dirty="0" err="1" smtClean="0">
                  <a:solidFill>
                    <a:schemeClr val="bg1"/>
                  </a:solidFill>
                </a:rPr>
                <a:t>used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3047" y="4648200"/>
              <a:ext cx="394153" cy="252000"/>
            </a:xfrm>
            <a:prstGeom prst="rect">
              <a:avLst/>
            </a:prstGeom>
          </p:spPr>
        </p:pic>
      </p:grpSp>
      <p:sp>
        <p:nvSpPr>
          <p:cNvPr id="18" name="Rectángulo 17"/>
          <p:cNvSpPr/>
          <p:nvPr/>
        </p:nvSpPr>
        <p:spPr bwMode="auto">
          <a:xfrm>
            <a:off x="1524000" y="2362200"/>
            <a:ext cx="23622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080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362200"/>
            <a:ext cx="2159000" cy="165100"/>
          </a:xfrm>
          <a:prstGeom prst="rect">
            <a:avLst/>
          </a:prstGeom>
        </p:spPr>
      </p:pic>
      <p:grpSp>
        <p:nvGrpSpPr>
          <p:cNvPr id="20" name="Agrupar 19"/>
          <p:cNvGrpSpPr>
            <a:grpSpLocks noChangeAspect="1"/>
          </p:cNvGrpSpPr>
          <p:nvPr/>
        </p:nvGrpSpPr>
        <p:grpSpPr>
          <a:xfrm>
            <a:off x="3046510" y="990600"/>
            <a:ext cx="2898580" cy="288000"/>
            <a:chOff x="1600200" y="1436077"/>
            <a:chExt cx="5486400" cy="545123"/>
          </a:xfrm>
        </p:grpSpPr>
        <p:sp>
          <p:nvSpPr>
            <p:cNvPr id="21" name="Rectángulo 20"/>
            <p:cNvSpPr/>
            <p:nvPr/>
          </p:nvSpPr>
          <p:spPr bwMode="auto">
            <a:xfrm>
              <a:off x="1600200" y="1436077"/>
              <a:ext cx="5486400" cy="5451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207" y="1512277"/>
              <a:ext cx="5148385" cy="393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530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2" y="6"/>
            <a:ext cx="9143998" cy="95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30" tIns="45664" rIns="91330" bIns="45664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</a:rPr>
              <a:t>Method 2: Cut the exact solution of the </a:t>
            </a:r>
            <a:r>
              <a:rPr lang="en-US" sz="2800" dirty="0" err="1" smtClean="0">
                <a:solidFill>
                  <a:srgbClr val="FFFF00"/>
                </a:solidFill>
              </a:rPr>
              <a:t>pseudoatomic</a:t>
            </a:r>
            <a:r>
              <a:rPr lang="en-US" sz="2800" dirty="0" smtClean="0">
                <a:solidFill>
                  <a:srgbClr val="FFFF00"/>
                </a:solidFill>
              </a:rPr>
              <a:t> problem with a Fermi function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20" name="Agrupar 19"/>
          <p:cNvGrpSpPr>
            <a:grpSpLocks noChangeAspect="1"/>
          </p:cNvGrpSpPr>
          <p:nvPr/>
        </p:nvGrpSpPr>
        <p:grpSpPr>
          <a:xfrm>
            <a:off x="3046510" y="990600"/>
            <a:ext cx="2898580" cy="288000"/>
            <a:chOff x="1600200" y="1436077"/>
            <a:chExt cx="5486400" cy="545123"/>
          </a:xfrm>
        </p:grpSpPr>
        <p:sp>
          <p:nvSpPr>
            <p:cNvPr id="21" name="Rectángulo 20"/>
            <p:cNvSpPr/>
            <p:nvPr/>
          </p:nvSpPr>
          <p:spPr bwMode="auto">
            <a:xfrm>
              <a:off x="1600200" y="1436077"/>
              <a:ext cx="5486400" cy="5451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207" y="1512277"/>
              <a:ext cx="5148385" cy="393700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402" y="2819400"/>
            <a:ext cx="4142795" cy="393058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752600" y="1371600"/>
            <a:ext cx="632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If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label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rgbClr val="00FFFF"/>
                </a:solidFill>
              </a:rPr>
              <a:t>WriteIonPlotFiles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is</a:t>
            </a:r>
            <a:r>
              <a:rPr lang="es-ES_tradnl" dirty="0" smtClean="0">
                <a:solidFill>
                  <a:schemeClr val="bg1"/>
                </a:solidFill>
              </a:rPr>
              <a:t> set to .true.                </a:t>
            </a:r>
            <a:r>
              <a:rPr lang="es-ES_tradnl" dirty="0" err="1" smtClean="0">
                <a:solidFill>
                  <a:schemeClr val="bg1"/>
                </a:solidFill>
              </a:rPr>
              <a:t>Then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radial </a:t>
            </a:r>
            <a:r>
              <a:rPr lang="es-ES_tradnl" dirty="0" err="1" smtClean="0">
                <a:solidFill>
                  <a:schemeClr val="bg1"/>
                </a:solidFill>
              </a:rPr>
              <a:t>part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pf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projectors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is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written</a:t>
            </a:r>
            <a:r>
              <a:rPr lang="es-ES_tradnl" dirty="0" smtClean="0">
                <a:solidFill>
                  <a:schemeClr val="bg1"/>
                </a:solidFill>
              </a:rPr>
              <a:t> in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file </a:t>
            </a:r>
            <a:r>
              <a:rPr lang="es-ES_tradnl" dirty="0" err="1" smtClean="0">
                <a:solidFill>
                  <a:srgbClr val="00FFFF"/>
                </a:solidFill>
              </a:rPr>
              <a:t>LDA+U.LX.Y.AtomicSymbol</a:t>
            </a:r>
            <a:endParaRPr lang="es-ES_tradnl" dirty="0" smtClean="0">
              <a:solidFill>
                <a:srgbClr val="00FFFF"/>
              </a:solidFill>
            </a:endParaRPr>
          </a:p>
          <a:p>
            <a:pPr algn="ctr"/>
            <a:r>
              <a:rPr lang="es-ES_tradnl" dirty="0" smtClean="0">
                <a:solidFill>
                  <a:schemeClr val="bg1"/>
                </a:solidFill>
              </a:rPr>
              <a:t>X = Angular </a:t>
            </a:r>
            <a:r>
              <a:rPr lang="es-ES_tradnl" dirty="0" err="1" smtClean="0">
                <a:solidFill>
                  <a:schemeClr val="bg1"/>
                </a:solidFill>
              </a:rPr>
              <a:t>momentum</a:t>
            </a:r>
            <a:endParaRPr lang="es-ES_tradnl" dirty="0" smtClean="0">
              <a:solidFill>
                <a:schemeClr val="bg1"/>
              </a:solidFill>
            </a:endParaRPr>
          </a:p>
          <a:p>
            <a:pPr algn="ctr"/>
            <a:r>
              <a:rPr lang="es-ES_tradnl" dirty="0" smtClean="0">
                <a:solidFill>
                  <a:schemeClr val="bg1"/>
                </a:solidFill>
              </a:rPr>
              <a:t>Y= </a:t>
            </a:r>
            <a:r>
              <a:rPr lang="es-ES_tradnl" dirty="0" err="1" smtClean="0">
                <a:solidFill>
                  <a:schemeClr val="bg1"/>
                </a:solidFill>
              </a:rPr>
              <a:t>number</a:t>
            </a:r>
            <a:r>
              <a:rPr lang="es-ES_tradnl" dirty="0" smtClean="0">
                <a:solidFill>
                  <a:schemeClr val="bg1"/>
                </a:solidFill>
              </a:rPr>
              <a:t> of </a:t>
            </a:r>
            <a:r>
              <a:rPr lang="es-ES_tradnl" dirty="0" err="1" smtClean="0">
                <a:solidFill>
                  <a:schemeClr val="bg1"/>
                </a:solidFill>
              </a:rPr>
              <a:t>projector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for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this</a:t>
            </a:r>
            <a:r>
              <a:rPr lang="es-ES_tradnl" dirty="0" smtClean="0">
                <a:solidFill>
                  <a:schemeClr val="bg1"/>
                </a:solidFill>
              </a:rPr>
              <a:t> angular </a:t>
            </a:r>
            <a:r>
              <a:rPr lang="es-ES_tradnl" dirty="0" err="1" smtClean="0">
                <a:solidFill>
                  <a:schemeClr val="bg1"/>
                </a:solidFill>
              </a:rPr>
              <a:t>momentum</a:t>
            </a:r>
            <a:endParaRPr lang="es-ES_tradnl" dirty="0">
              <a:solidFill>
                <a:schemeClr val="bg1"/>
              </a:solidFill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6858000" y="4038600"/>
            <a:ext cx="2057400" cy="1077218"/>
            <a:chOff x="6858000" y="4038600"/>
            <a:chExt cx="2057400" cy="1077218"/>
          </a:xfrm>
        </p:grpSpPr>
        <p:sp>
          <p:nvSpPr>
            <p:cNvPr id="6" name="CuadroTexto 5"/>
            <p:cNvSpPr txBox="1"/>
            <p:nvPr/>
          </p:nvSpPr>
          <p:spPr>
            <a:xfrm>
              <a:off x="6858000" y="4038600"/>
              <a:ext cx="2057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dirty="0" err="1" smtClean="0">
                  <a:solidFill>
                    <a:schemeClr val="bg1"/>
                  </a:solidFill>
                </a:rPr>
                <a:t>What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</a:t>
              </a:r>
              <a:r>
                <a:rPr lang="es-ES_tradnl" sz="1600" dirty="0" err="1" smtClean="0">
                  <a:solidFill>
                    <a:schemeClr val="bg1"/>
                  </a:solidFill>
                </a:rPr>
                <a:t>is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</a:t>
              </a:r>
              <a:r>
                <a:rPr lang="es-ES_tradnl" sz="1600" dirty="0" err="1" smtClean="0">
                  <a:solidFill>
                    <a:schemeClr val="bg1"/>
                  </a:solidFill>
                </a:rPr>
                <a:t>represented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</a:t>
              </a:r>
              <a:r>
                <a:rPr lang="es-ES_tradnl" sz="1600" dirty="0" err="1" smtClean="0">
                  <a:solidFill>
                    <a:schemeClr val="bg1"/>
                  </a:solidFill>
                </a:rPr>
                <a:t>is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</a:t>
              </a:r>
              <a:r>
                <a:rPr lang="es-ES_tradnl" sz="1600" dirty="0" err="1" smtClean="0">
                  <a:solidFill>
                    <a:schemeClr val="bg1"/>
                  </a:solidFill>
                </a:rPr>
                <a:t>the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radial </a:t>
              </a:r>
              <a:r>
                <a:rPr lang="es-ES_tradnl" sz="1600" dirty="0" err="1" smtClean="0">
                  <a:solidFill>
                    <a:schemeClr val="bg1"/>
                  </a:solidFill>
                </a:rPr>
                <a:t>part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</a:t>
              </a:r>
              <a:r>
                <a:rPr lang="es-ES_tradnl" sz="1600" dirty="0" err="1" smtClean="0">
                  <a:solidFill>
                    <a:schemeClr val="bg1"/>
                  </a:solidFill>
                </a:rPr>
                <a:t>divided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</a:t>
              </a:r>
              <a:r>
                <a:rPr lang="es-ES_tradnl" sz="1600" dirty="0" err="1" smtClean="0">
                  <a:solidFill>
                    <a:schemeClr val="bg1"/>
                  </a:solidFill>
                </a:rPr>
                <a:t>by</a:t>
              </a:r>
              <a:r>
                <a:rPr lang="es-ES_tradnl" sz="1600" dirty="0" smtClean="0">
                  <a:solidFill>
                    <a:schemeClr val="bg1"/>
                  </a:solidFill>
                </a:rPr>
                <a:t> </a:t>
              </a:r>
              <a:endParaRPr lang="es-ES_tradnl" sz="1600" dirty="0">
                <a:solidFill>
                  <a:schemeClr val="bg1"/>
                </a:solidFill>
              </a:endParaRP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77200" y="4800600"/>
              <a:ext cx="23058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808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2" y="6"/>
            <a:ext cx="6400798" cy="95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30" tIns="45664" rIns="91330" bIns="45664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</a:rPr>
              <a:t>Populations are calculated using localized projectors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85800" y="13716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In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NiO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example</a:t>
            </a:r>
            <a:r>
              <a:rPr lang="es-ES_tradnl" dirty="0" smtClean="0">
                <a:solidFill>
                  <a:schemeClr val="bg1"/>
                </a:solidFill>
              </a:rPr>
              <a:t>, </a:t>
            </a:r>
            <a:r>
              <a:rPr lang="es-ES_tradnl" dirty="0" err="1" smtClean="0">
                <a:solidFill>
                  <a:schemeClr val="bg1"/>
                </a:solidFill>
              </a:rPr>
              <a:t>we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have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used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LDAU.ProjectorGenerationMethod</a:t>
            </a:r>
            <a:r>
              <a:rPr lang="es-ES_tradnl" dirty="0" smtClean="0">
                <a:solidFill>
                  <a:schemeClr val="bg1"/>
                </a:solidFill>
              </a:rPr>
              <a:t>     2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2438400" y="2514600"/>
            <a:ext cx="4396574" cy="1949450"/>
            <a:chOff x="2438400" y="2133600"/>
            <a:chExt cx="4396574" cy="1949450"/>
          </a:xfrm>
        </p:grpSpPr>
        <p:sp>
          <p:nvSpPr>
            <p:cNvPr id="7" name="Rectángulo 6"/>
            <p:cNvSpPr/>
            <p:nvPr/>
          </p:nvSpPr>
          <p:spPr bwMode="auto">
            <a:xfrm>
              <a:off x="2438400" y="2133600"/>
              <a:ext cx="4343400" cy="1905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1425" y="2133600"/>
              <a:ext cx="4373549" cy="1949450"/>
            </a:xfrm>
            <a:prstGeom prst="rect">
              <a:avLst/>
            </a:prstGeom>
          </p:spPr>
        </p:pic>
      </p:grpSp>
      <p:sp>
        <p:nvSpPr>
          <p:cNvPr id="11" name="CuadroTexto 10"/>
          <p:cNvSpPr txBox="1"/>
          <p:nvPr/>
        </p:nvSpPr>
        <p:spPr>
          <a:xfrm>
            <a:off x="685800" y="4876800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equivalent</a:t>
            </a:r>
            <a:r>
              <a:rPr lang="es-ES_tradnl" dirty="0" smtClean="0">
                <a:solidFill>
                  <a:schemeClr val="bg1"/>
                </a:solidFill>
              </a:rPr>
              <a:t> to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Fermi </a:t>
            </a:r>
            <a:r>
              <a:rPr lang="es-ES_tradnl" dirty="0" err="1" smtClean="0">
                <a:solidFill>
                  <a:schemeClr val="bg1"/>
                </a:solidFill>
              </a:rPr>
              <a:t>energy</a:t>
            </a:r>
            <a:r>
              <a:rPr lang="es-ES_tradnl" dirty="0" smtClean="0">
                <a:solidFill>
                  <a:schemeClr val="bg1"/>
                </a:solidFill>
              </a:rPr>
              <a:t> of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Fermi </a:t>
            </a:r>
            <a:r>
              <a:rPr lang="es-ES_tradnl" dirty="0" err="1" smtClean="0">
                <a:solidFill>
                  <a:schemeClr val="bg1"/>
                </a:solidFill>
              </a:rPr>
              <a:t>function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is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chosen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using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LDAU.CutoffNorm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parameter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_tradnl" dirty="0" smtClean="0">
                <a:solidFill>
                  <a:schemeClr val="bg1"/>
                </a:solidFill>
              </a:rPr>
              <a:t>And </a:t>
            </a:r>
            <a:r>
              <a:rPr lang="es-ES_tradnl" dirty="0" err="1" smtClean="0">
                <a:solidFill>
                  <a:schemeClr val="bg1"/>
                </a:solidFill>
              </a:rPr>
              <a:t>for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width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we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rely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on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default </a:t>
            </a:r>
            <a:r>
              <a:rPr lang="es-ES_tradnl" dirty="0" err="1" smtClean="0">
                <a:solidFill>
                  <a:schemeClr val="bg1"/>
                </a:solidFill>
              </a:rPr>
              <a:t>value</a:t>
            </a:r>
            <a:endParaRPr lang="es-ES_tradnl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2" y="6"/>
            <a:ext cx="5714998" cy="95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30" tIns="45664" rIns="91330" bIns="45664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</a:rPr>
              <a:t>Main keywords related with the </a:t>
            </a:r>
            <a:r>
              <a:rPr lang="en-US" sz="2800" smtClean="0">
                <a:solidFill>
                  <a:srgbClr val="FFFF00"/>
                </a:solidFill>
              </a:rPr>
              <a:t>U parameter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2438400" y="2133600"/>
            <a:ext cx="4396574" cy="1949450"/>
            <a:chOff x="2438400" y="2133600"/>
            <a:chExt cx="4396574" cy="1949450"/>
          </a:xfrm>
        </p:grpSpPr>
        <p:sp>
          <p:nvSpPr>
            <p:cNvPr id="3" name="Rectángulo 2"/>
            <p:cNvSpPr/>
            <p:nvPr/>
          </p:nvSpPr>
          <p:spPr bwMode="auto">
            <a:xfrm>
              <a:off x="2438400" y="2133600"/>
              <a:ext cx="4343400" cy="1905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1425" y="2133600"/>
              <a:ext cx="4373549" cy="1949450"/>
            </a:xfrm>
            <a:prstGeom prst="rect">
              <a:avLst/>
            </a:prstGeom>
          </p:spPr>
        </p:pic>
      </p:grpSp>
      <p:sp>
        <p:nvSpPr>
          <p:cNvPr id="12" name="Rectángulo 11"/>
          <p:cNvSpPr/>
          <p:nvPr/>
        </p:nvSpPr>
        <p:spPr bwMode="auto">
          <a:xfrm>
            <a:off x="2667000" y="3352800"/>
            <a:ext cx="1066800" cy="228600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080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39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2" y="6"/>
            <a:ext cx="6400798" cy="95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30" tIns="45664" rIns="91330" bIns="45664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03238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8063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1300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6125" defTabSz="10080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05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7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4925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</a:rPr>
              <a:t>Main keywords related with the </a:t>
            </a:r>
            <a:r>
              <a:rPr lang="en-US" sz="2800" smtClean="0">
                <a:solidFill>
                  <a:srgbClr val="FFFF00"/>
                </a:solidFill>
              </a:rPr>
              <a:t>LDA+U self-consistency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0" y="2971800"/>
            <a:ext cx="4576916" cy="914400"/>
            <a:chOff x="0" y="2971800"/>
            <a:chExt cx="4576916" cy="914400"/>
          </a:xfrm>
        </p:grpSpPr>
        <p:sp>
          <p:nvSpPr>
            <p:cNvPr id="6" name="Rectángulo 5"/>
            <p:cNvSpPr/>
            <p:nvPr/>
          </p:nvSpPr>
          <p:spPr bwMode="auto">
            <a:xfrm>
              <a:off x="0" y="2971800"/>
              <a:ext cx="45720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97" y="3007942"/>
              <a:ext cx="4547419" cy="842115"/>
            </a:xfrm>
            <a:prstGeom prst="rect">
              <a:avLst/>
            </a:prstGeom>
          </p:spPr>
        </p:pic>
      </p:grpSp>
      <p:sp>
        <p:nvSpPr>
          <p:cNvPr id="10" name="Rectángulo 9"/>
          <p:cNvSpPr/>
          <p:nvPr/>
        </p:nvSpPr>
        <p:spPr>
          <a:xfrm>
            <a:off x="4572000" y="102114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_tradnl" sz="1600" dirty="0" err="1" smtClean="0">
                <a:solidFill>
                  <a:srgbClr val="00FFFF"/>
                </a:solidFill>
                <a:latin typeface="+mn-lt"/>
              </a:rPr>
              <a:t>LDAU.FirstIteration</a:t>
            </a:r>
            <a:endParaRPr lang="es-ES_tradnl" sz="1600" dirty="0" smtClean="0">
              <a:solidFill>
                <a:srgbClr val="00FFFF"/>
              </a:solidFill>
              <a:latin typeface="+mn-lt"/>
            </a:endParaRPr>
          </a:p>
          <a:p>
            <a:pPr algn="ctr"/>
            <a:r>
              <a:rPr lang="es-ES_tradnl" sz="1600" dirty="0" err="1" smtClean="0">
                <a:solidFill>
                  <a:schemeClr val="bg1"/>
                </a:solidFill>
                <a:latin typeface="+mn-lt"/>
              </a:rPr>
              <a:t>If</a:t>
            </a:r>
            <a:r>
              <a:rPr lang="es-ES_tradnl" sz="1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1600" dirty="0">
                <a:solidFill>
                  <a:schemeClr val="bg1"/>
                </a:solidFill>
                <a:latin typeface="+mn-lt"/>
              </a:rPr>
              <a:t>true, local </a:t>
            </a:r>
            <a:r>
              <a:rPr lang="es-ES_tradnl" sz="1600" dirty="0" err="1">
                <a:solidFill>
                  <a:schemeClr val="bg1"/>
                </a:solidFill>
                <a:latin typeface="+mn-lt"/>
              </a:rPr>
              <a:t>populations</a:t>
            </a:r>
            <a:r>
              <a:rPr lang="es-ES_tradnl" sz="1600" dirty="0">
                <a:solidFill>
                  <a:schemeClr val="bg1"/>
                </a:solidFill>
                <a:latin typeface="+mn-lt"/>
              </a:rPr>
              <a:t> are </a:t>
            </a:r>
            <a:r>
              <a:rPr lang="es-ES_tradnl" sz="1600" dirty="0" err="1">
                <a:solidFill>
                  <a:schemeClr val="bg1"/>
                </a:solidFill>
                <a:latin typeface="+mn-lt"/>
              </a:rPr>
              <a:t>calculated</a:t>
            </a:r>
            <a:r>
              <a:rPr lang="es-ES_tradnl" sz="1600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es-ES_tradnl" sz="1600" dirty="0" err="1">
                <a:solidFill>
                  <a:schemeClr val="bg1"/>
                </a:solidFill>
                <a:latin typeface="+mn-lt"/>
              </a:rPr>
              <a:t>Hubbard-like</a:t>
            </a:r>
            <a:r>
              <a:rPr lang="es-ES_tradnl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1600" dirty="0" err="1">
                <a:solidFill>
                  <a:schemeClr val="bg1"/>
                </a:solidFill>
                <a:latin typeface="+mn-lt"/>
              </a:rPr>
              <a:t>term</a:t>
            </a:r>
            <a:r>
              <a:rPr lang="es-ES_tradnl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1600" dirty="0" err="1">
                <a:solidFill>
                  <a:schemeClr val="bg1"/>
                </a:solidFill>
                <a:latin typeface="+mn-lt"/>
              </a:rPr>
              <a:t>is</a:t>
            </a:r>
            <a:r>
              <a:rPr lang="es-ES_tradnl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1600" dirty="0" err="1">
                <a:solidFill>
                  <a:schemeClr val="bg1"/>
                </a:solidFill>
                <a:latin typeface="+mn-lt"/>
              </a:rPr>
              <a:t>switch</a:t>
            </a:r>
            <a:r>
              <a:rPr lang="es-ES_tradnl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1600" dirty="0" err="1">
                <a:solidFill>
                  <a:schemeClr val="bg1"/>
                </a:solidFill>
                <a:latin typeface="+mn-lt"/>
              </a:rPr>
              <a:t>on</a:t>
            </a:r>
            <a:r>
              <a:rPr lang="es-ES_tradnl" sz="1600" dirty="0">
                <a:solidFill>
                  <a:schemeClr val="bg1"/>
                </a:solidFill>
                <a:latin typeface="+mn-lt"/>
              </a:rPr>
              <a:t> in </a:t>
            </a:r>
            <a:r>
              <a:rPr lang="es-ES_tradnl" sz="16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_tradnl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1600" dirty="0" err="1">
                <a:solidFill>
                  <a:schemeClr val="bg1"/>
                </a:solidFill>
                <a:latin typeface="+mn-lt"/>
              </a:rPr>
              <a:t>first</a:t>
            </a:r>
            <a:r>
              <a:rPr lang="es-ES_tradnl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1600" dirty="0" err="1">
                <a:solidFill>
                  <a:schemeClr val="bg1"/>
                </a:solidFill>
                <a:latin typeface="+mn-lt"/>
              </a:rPr>
              <a:t>iteration</a:t>
            </a:r>
            <a:r>
              <a:rPr lang="es-ES_tradnl" sz="1600" dirty="0">
                <a:solidFill>
                  <a:schemeClr val="bg1"/>
                </a:solidFill>
                <a:latin typeface="+mn-lt"/>
              </a:rPr>
              <a:t>. </a:t>
            </a:r>
            <a:r>
              <a:rPr lang="es-ES_tradnl" sz="1600" dirty="0" err="1">
                <a:solidFill>
                  <a:schemeClr val="bg1"/>
                </a:solidFill>
                <a:latin typeface="+mn-lt"/>
              </a:rPr>
              <a:t>Useful</a:t>
            </a:r>
            <a:r>
              <a:rPr lang="es-ES_tradnl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1600" dirty="0" err="1">
                <a:solidFill>
                  <a:schemeClr val="bg1"/>
                </a:solidFill>
                <a:latin typeface="+mn-lt"/>
              </a:rPr>
              <a:t>if</a:t>
            </a:r>
            <a:r>
              <a:rPr lang="es-ES_tradnl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1600" dirty="0" err="1">
                <a:solidFill>
                  <a:schemeClr val="bg1"/>
                </a:solidFill>
                <a:latin typeface="+mn-lt"/>
              </a:rPr>
              <a:t>restarting</a:t>
            </a:r>
            <a:r>
              <a:rPr lang="es-ES_tradnl" sz="1600" dirty="0">
                <a:solidFill>
                  <a:schemeClr val="bg1"/>
                </a:solidFill>
                <a:latin typeface="+mn-lt"/>
              </a:rPr>
              <a:t> a </a:t>
            </a:r>
            <a:r>
              <a:rPr lang="es-ES_tradnl" sz="1600" dirty="0" err="1">
                <a:solidFill>
                  <a:schemeClr val="bg1"/>
                </a:solidFill>
                <a:latin typeface="+mn-lt"/>
              </a:rPr>
              <a:t>calculation</a:t>
            </a:r>
            <a:r>
              <a:rPr lang="es-ES_tradnl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1600" dirty="0" err="1">
                <a:solidFill>
                  <a:schemeClr val="bg1"/>
                </a:solidFill>
                <a:latin typeface="+mn-lt"/>
              </a:rPr>
              <a:t>reading</a:t>
            </a:r>
            <a:r>
              <a:rPr lang="es-ES_tradnl" sz="1600" dirty="0">
                <a:solidFill>
                  <a:schemeClr val="bg1"/>
                </a:solidFill>
                <a:latin typeface="+mn-lt"/>
              </a:rPr>
              <a:t> a converged </a:t>
            </a:r>
            <a:r>
              <a:rPr lang="es-ES_tradnl" sz="1600" dirty="0" err="1">
                <a:solidFill>
                  <a:schemeClr val="bg1"/>
                </a:solidFill>
                <a:latin typeface="+mn-lt"/>
              </a:rPr>
              <a:t>or</a:t>
            </a:r>
            <a:r>
              <a:rPr lang="es-ES_tradnl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1600" dirty="0" err="1">
                <a:solidFill>
                  <a:schemeClr val="bg1"/>
                </a:solidFill>
                <a:latin typeface="+mn-lt"/>
              </a:rPr>
              <a:t>an</a:t>
            </a:r>
            <a:r>
              <a:rPr lang="es-ES_tradnl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1600" dirty="0" err="1">
                <a:solidFill>
                  <a:schemeClr val="bg1"/>
                </a:solidFill>
                <a:latin typeface="+mn-lt"/>
              </a:rPr>
              <a:t>almost</a:t>
            </a:r>
            <a:r>
              <a:rPr lang="es-ES_tradnl" sz="1600" dirty="0">
                <a:solidFill>
                  <a:schemeClr val="bg1"/>
                </a:solidFill>
                <a:latin typeface="+mn-lt"/>
              </a:rPr>
              <a:t> converged </a:t>
            </a:r>
            <a:r>
              <a:rPr lang="es-ES_tradnl" sz="1600" dirty="0" err="1">
                <a:solidFill>
                  <a:schemeClr val="bg1"/>
                </a:solidFill>
                <a:latin typeface="+mn-lt"/>
              </a:rPr>
              <a:t>density</a:t>
            </a:r>
            <a:r>
              <a:rPr lang="es-ES_tradnl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1600" dirty="0" err="1">
                <a:solidFill>
                  <a:schemeClr val="bg1"/>
                </a:solidFill>
                <a:latin typeface="+mn-lt"/>
              </a:rPr>
              <a:t>matrix</a:t>
            </a:r>
            <a:r>
              <a:rPr lang="es-ES_tradnl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1600" dirty="0" err="1">
                <a:solidFill>
                  <a:schemeClr val="bg1"/>
                </a:solidFill>
                <a:latin typeface="+mn-lt"/>
              </a:rPr>
              <a:t>from</a:t>
            </a:r>
            <a:r>
              <a:rPr lang="es-ES_tradnl" sz="1600" dirty="0">
                <a:solidFill>
                  <a:schemeClr val="bg1"/>
                </a:solidFill>
                <a:latin typeface="+mn-lt"/>
              </a:rPr>
              <a:t> file. 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4572000" y="279136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_tradnl" sz="1600" dirty="0" err="1" smtClean="0">
                <a:solidFill>
                  <a:srgbClr val="00FFFF"/>
                </a:solidFill>
                <a:latin typeface="+mn-lt"/>
              </a:rPr>
              <a:t>LDAU.ThresholdTol</a:t>
            </a:r>
            <a:endParaRPr lang="es-ES_tradnl" sz="1600" dirty="0" smtClean="0">
              <a:solidFill>
                <a:srgbClr val="00FFFF"/>
              </a:solidFill>
              <a:latin typeface="+mn-lt"/>
            </a:endParaRPr>
          </a:p>
          <a:p>
            <a:pPr algn="ctr"/>
            <a:r>
              <a:rPr lang="es-ES_tradnl" sz="1600" dirty="0" smtClean="0">
                <a:solidFill>
                  <a:schemeClr val="bg1"/>
                </a:solidFill>
              </a:rPr>
              <a:t>Local </a:t>
            </a:r>
            <a:r>
              <a:rPr lang="es-ES_tradnl" sz="1600" dirty="0" err="1">
                <a:solidFill>
                  <a:schemeClr val="bg1"/>
                </a:solidFill>
              </a:rPr>
              <a:t>populations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only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calculated</a:t>
            </a:r>
            <a:r>
              <a:rPr lang="es-ES_tradnl" sz="1600" dirty="0">
                <a:solidFill>
                  <a:schemeClr val="bg1"/>
                </a:solidFill>
              </a:rPr>
              <a:t> and/</a:t>
            </a:r>
            <a:r>
              <a:rPr lang="es-ES_tradnl" sz="1600" dirty="0" err="1">
                <a:solidFill>
                  <a:schemeClr val="bg1"/>
                </a:solidFill>
              </a:rPr>
              <a:t>or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updated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if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the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change</a:t>
            </a:r>
            <a:r>
              <a:rPr lang="es-ES_tradnl" sz="1600" dirty="0">
                <a:solidFill>
                  <a:schemeClr val="bg1"/>
                </a:solidFill>
              </a:rPr>
              <a:t> in </a:t>
            </a:r>
            <a:r>
              <a:rPr lang="es-ES_tradnl" sz="1600" dirty="0" err="1">
                <a:solidFill>
                  <a:schemeClr val="bg1"/>
                </a:solidFill>
              </a:rPr>
              <a:t>the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density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matrix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elements</a:t>
            </a:r>
            <a:r>
              <a:rPr lang="es-ES_tradnl" sz="1600" dirty="0">
                <a:solidFill>
                  <a:schemeClr val="bg1"/>
                </a:solidFill>
              </a:rPr>
              <a:t> (</a:t>
            </a:r>
            <a:r>
              <a:rPr lang="es-ES_tradnl" sz="1600" dirty="0" err="1">
                <a:solidFill>
                  <a:schemeClr val="bg1"/>
                </a:solidFill>
              </a:rPr>
              <a:t>dDmax</a:t>
            </a:r>
            <a:r>
              <a:rPr lang="es-ES_tradnl" sz="1600" dirty="0">
                <a:solidFill>
                  <a:schemeClr val="bg1"/>
                </a:solidFill>
              </a:rPr>
              <a:t>) </a:t>
            </a:r>
            <a:r>
              <a:rPr lang="es-ES_tradnl" sz="1600" dirty="0" err="1">
                <a:solidFill>
                  <a:schemeClr val="bg1"/>
                </a:solidFill>
              </a:rPr>
              <a:t>is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lower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than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LDAU.ThresholdTol</a:t>
            </a:r>
            <a:r>
              <a:rPr lang="es-ES_tradnl" sz="16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4572000" y="434340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_tradnl" sz="1600" dirty="0" err="1" smtClean="0">
                <a:solidFill>
                  <a:srgbClr val="00FFFF"/>
                </a:solidFill>
                <a:latin typeface="+mn-lt"/>
              </a:rPr>
              <a:t>LDAU.PopTol</a:t>
            </a:r>
            <a:endParaRPr lang="es-ES_tradnl" sz="1600" dirty="0" smtClean="0">
              <a:solidFill>
                <a:srgbClr val="00FFFF"/>
              </a:solidFill>
              <a:latin typeface="+mn-lt"/>
            </a:endParaRPr>
          </a:p>
          <a:p>
            <a:pPr algn="ctr"/>
            <a:r>
              <a:rPr lang="es-ES_tradnl" sz="1600" dirty="0" err="1" smtClean="0">
                <a:solidFill>
                  <a:schemeClr val="bg1"/>
                </a:solidFill>
              </a:rPr>
              <a:t>Convergence</a:t>
            </a:r>
            <a:r>
              <a:rPr lang="es-ES_tradnl" sz="1600" dirty="0" smtClean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criterium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for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the</a:t>
            </a:r>
            <a:r>
              <a:rPr lang="es-ES_tradnl" sz="1600" dirty="0">
                <a:solidFill>
                  <a:schemeClr val="bg1"/>
                </a:solidFill>
              </a:rPr>
              <a:t> LDA+U local </a:t>
            </a:r>
            <a:r>
              <a:rPr lang="es-ES_tradnl" sz="1600" dirty="0" err="1">
                <a:solidFill>
                  <a:schemeClr val="bg1"/>
                </a:solidFill>
              </a:rPr>
              <a:t>populations</a:t>
            </a:r>
            <a:r>
              <a:rPr lang="es-ES_tradnl" sz="1600" dirty="0">
                <a:solidFill>
                  <a:schemeClr val="bg1"/>
                </a:solidFill>
              </a:rPr>
              <a:t>. In </a:t>
            </a:r>
            <a:r>
              <a:rPr lang="es-ES_tradnl" sz="1600" dirty="0" err="1">
                <a:solidFill>
                  <a:schemeClr val="bg1"/>
                </a:solidFill>
              </a:rPr>
              <a:t>the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current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implementation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the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Hubbard-like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term</a:t>
            </a:r>
            <a:r>
              <a:rPr lang="es-ES_tradnl" sz="1600" dirty="0">
                <a:solidFill>
                  <a:schemeClr val="bg1"/>
                </a:solidFill>
              </a:rPr>
              <a:t> of </a:t>
            </a:r>
            <a:r>
              <a:rPr lang="es-ES_tradnl" sz="1600" dirty="0" err="1">
                <a:solidFill>
                  <a:schemeClr val="bg1"/>
                </a:solidFill>
              </a:rPr>
              <a:t>the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Hamiltonian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is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only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updated</a:t>
            </a:r>
            <a:r>
              <a:rPr lang="es-ES_tradnl" sz="1600" dirty="0">
                <a:solidFill>
                  <a:schemeClr val="bg1"/>
                </a:solidFill>
              </a:rPr>
              <a:t> (</a:t>
            </a:r>
            <a:r>
              <a:rPr lang="es-ES_tradnl" sz="1600" dirty="0" err="1">
                <a:solidFill>
                  <a:schemeClr val="bg1"/>
                </a:solidFill>
              </a:rPr>
              <a:t>except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for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the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last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iteration</a:t>
            </a:r>
            <a:r>
              <a:rPr lang="es-ES_tradnl" sz="1600" dirty="0">
                <a:solidFill>
                  <a:schemeClr val="bg1"/>
                </a:solidFill>
              </a:rPr>
              <a:t>) </a:t>
            </a:r>
            <a:r>
              <a:rPr lang="es-ES_tradnl" sz="1600" dirty="0" err="1">
                <a:solidFill>
                  <a:schemeClr val="bg1"/>
                </a:solidFill>
              </a:rPr>
              <a:t>if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the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variations</a:t>
            </a:r>
            <a:r>
              <a:rPr lang="es-ES_tradnl" sz="1600" dirty="0">
                <a:solidFill>
                  <a:schemeClr val="bg1"/>
                </a:solidFill>
              </a:rPr>
              <a:t> of </a:t>
            </a:r>
            <a:r>
              <a:rPr lang="es-ES_tradnl" sz="1600" dirty="0" err="1">
                <a:solidFill>
                  <a:schemeClr val="bg1"/>
                </a:solidFill>
              </a:rPr>
              <a:t>the</a:t>
            </a:r>
            <a:r>
              <a:rPr lang="es-ES_tradnl" sz="1600" dirty="0">
                <a:solidFill>
                  <a:schemeClr val="bg1"/>
                </a:solidFill>
              </a:rPr>
              <a:t> local </a:t>
            </a:r>
            <a:r>
              <a:rPr lang="es-ES_tradnl" sz="1600" dirty="0" err="1">
                <a:solidFill>
                  <a:schemeClr val="bg1"/>
                </a:solidFill>
              </a:rPr>
              <a:t>populations</a:t>
            </a:r>
            <a:r>
              <a:rPr lang="es-ES_tradnl" sz="1600" dirty="0">
                <a:solidFill>
                  <a:schemeClr val="bg1"/>
                </a:solidFill>
              </a:rPr>
              <a:t> are </a:t>
            </a:r>
            <a:r>
              <a:rPr lang="es-ES_tradnl" sz="1600" dirty="0" err="1">
                <a:solidFill>
                  <a:schemeClr val="bg1"/>
                </a:solidFill>
              </a:rPr>
              <a:t>larger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than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this</a:t>
            </a:r>
            <a:r>
              <a:rPr lang="es-ES_tradnl" sz="1600" dirty="0">
                <a:solidFill>
                  <a:schemeClr val="bg1"/>
                </a:solidFill>
              </a:rPr>
              <a:t> </a:t>
            </a:r>
            <a:r>
              <a:rPr lang="es-ES_tradnl" sz="1600" dirty="0" err="1">
                <a:solidFill>
                  <a:schemeClr val="bg1"/>
                </a:solidFill>
              </a:rPr>
              <a:t>value</a:t>
            </a:r>
            <a:r>
              <a:rPr lang="es-ES_tradnl" sz="1600" dirty="0">
                <a:solidFill>
                  <a:schemeClr val="bg1"/>
                </a:solidFill>
              </a:rPr>
              <a:t>. </a:t>
            </a:r>
          </a:p>
          <a:p>
            <a:pPr algn="ctr"/>
            <a:endParaRPr lang="es-ES_tradnl" sz="1600" dirty="0" smtClean="0">
              <a:solidFill>
                <a:srgbClr val="00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030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876300" y="107846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Run </a:t>
            </a:r>
            <a:r>
              <a:rPr lang="es-ES_tradnl" cap="small" dirty="0" smtClean="0">
                <a:solidFill>
                  <a:schemeClr val="bg1"/>
                </a:solidFill>
              </a:rPr>
              <a:t>siesta</a:t>
            </a:r>
            <a:r>
              <a:rPr lang="es-ES_tradnl" dirty="0" smtClean="0">
                <a:solidFill>
                  <a:schemeClr val="bg1"/>
                </a:solidFill>
              </a:rPr>
              <a:t>, and </a:t>
            </a:r>
            <a:r>
              <a:rPr lang="es-ES_tradnl" dirty="0" err="1" smtClean="0">
                <a:solidFill>
                  <a:schemeClr val="bg1"/>
                </a:solidFill>
              </a:rPr>
              <a:t>then</a:t>
            </a:r>
            <a:r>
              <a:rPr lang="es-ES_tradnl" dirty="0" smtClean="0">
                <a:solidFill>
                  <a:schemeClr val="bg1"/>
                </a:solidFill>
              </a:rPr>
              <a:t> run </a:t>
            </a:r>
            <a:r>
              <a:rPr lang="es-ES_tradnl" dirty="0" err="1" smtClean="0">
                <a:solidFill>
                  <a:schemeClr val="bg1"/>
                </a:solidFill>
              </a:rPr>
              <a:t>gnubands</a:t>
            </a:r>
            <a:r>
              <a:rPr lang="es-ES_tradnl" dirty="0" smtClean="0">
                <a:solidFill>
                  <a:schemeClr val="bg1"/>
                </a:solidFill>
              </a:rPr>
              <a:t> and </a:t>
            </a:r>
            <a:r>
              <a:rPr lang="es-ES_tradnl" dirty="0" err="1" smtClean="0">
                <a:solidFill>
                  <a:schemeClr val="bg1"/>
                </a:solidFill>
              </a:rPr>
              <a:t>plot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results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 bwMode="auto">
          <a:xfrm>
            <a:off x="171450" y="1676400"/>
            <a:ext cx="5867400" cy="2971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080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477000" y="2256472"/>
            <a:ext cx="220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We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shift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rigidly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bands</a:t>
            </a:r>
            <a:r>
              <a:rPr lang="es-ES_tradnl" dirty="0" smtClean="0">
                <a:solidFill>
                  <a:schemeClr val="bg1"/>
                </a:solidFill>
              </a:rPr>
              <a:t> to set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zero</a:t>
            </a:r>
            <a:r>
              <a:rPr lang="es-ES_tradnl" dirty="0" smtClean="0">
                <a:solidFill>
                  <a:schemeClr val="bg1"/>
                </a:solidFill>
              </a:rPr>
              <a:t> of </a:t>
            </a:r>
            <a:r>
              <a:rPr lang="es-ES_tradnl" dirty="0" err="1" smtClean="0">
                <a:solidFill>
                  <a:schemeClr val="bg1"/>
                </a:solidFill>
              </a:rPr>
              <a:t>energy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with</a:t>
            </a:r>
            <a:r>
              <a:rPr lang="es-ES_tradnl" dirty="0" smtClean="0">
                <a:solidFill>
                  <a:schemeClr val="bg1"/>
                </a:solidFill>
              </a:rPr>
              <a:t> 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top of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valence</a:t>
            </a:r>
            <a:r>
              <a:rPr lang="es-ES_tradnl" dirty="0" smtClean="0">
                <a:solidFill>
                  <a:schemeClr val="bg1"/>
                </a:solidFill>
              </a:rPr>
              <a:t> band</a:t>
            </a:r>
            <a:endParaRPr lang="es-ES_tradnl" dirty="0">
              <a:solidFill>
                <a:schemeClr val="bg1"/>
              </a:solidFill>
            </a:endParaRPr>
          </a:p>
        </p:txBody>
      </p:sp>
      <p:cxnSp>
        <p:nvCxnSpPr>
          <p:cNvPr id="11" name="Conector recto de flecha 10"/>
          <p:cNvCxnSpPr/>
          <p:nvPr/>
        </p:nvCxnSpPr>
        <p:spPr bwMode="auto">
          <a:xfrm flipH="1" flipV="1">
            <a:off x="3429000" y="2690336"/>
            <a:ext cx="3048000" cy="2814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0"/>
            <a:ext cx="7467600" cy="990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298" tIns="45648" rIns="91298" bIns="45648" numCol="1" anchor="ctr" anchorCtr="0" compatLnSpc="1">
            <a:prstTxWarp prst="textNoShape">
              <a:avLst/>
            </a:prstTxWarp>
          </a:bodyPr>
          <a:lstStyle>
            <a:lvl1pPr algn="l" defTabSz="91405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l" defTabSz="91405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algn="l" defTabSz="91405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algn="l" defTabSz="91405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algn="l" defTabSz="91405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14563" algn="l" defTabSz="91405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829125" algn="l" defTabSz="91405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243688" algn="l" defTabSz="91405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658250" algn="l" defTabSz="91405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altLang="es-ES_tradnl" kern="0" smtClean="0"/>
              <a:t>Band structure of NiO within the generalized grandient approximation + U</a:t>
            </a:r>
            <a:endParaRPr lang="es-ES" altLang="es-ES_tradnl" kern="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752600"/>
            <a:ext cx="59436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6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67600" cy="990600"/>
          </a:xfrm>
        </p:spPr>
        <p:txBody>
          <a:bodyPr/>
          <a:lstStyle/>
          <a:p>
            <a:r>
              <a:rPr lang="es-ES" altLang="es-ES_tradnl" dirty="0" smtClean="0"/>
              <a:t>Band </a:t>
            </a:r>
            <a:r>
              <a:rPr lang="es-ES" altLang="es-ES_tradnl" dirty="0" err="1" smtClean="0"/>
              <a:t>structure</a:t>
            </a:r>
            <a:r>
              <a:rPr lang="es-ES" altLang="es-ES_tradnl" dirty="0" smtClean="0"/>
              <a:t> of </a:t>
            </a:r>
            <a:r>
              <a:rPr lang="es-ES" altLang="es-ES_tradnl" dirty="0" err="1" smtClean="0"/>
              <a:t>NiO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within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the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generalized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grandient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approximation</a:t>
            </a:r>
            <a:r>
              <a:rPr lang="es-ES" altLang="es-ES_tradnl" dirty="0" smtClean="0"/>
              <a:t> + U</a:t>
            </a:r>
            <a:endParaRPr lang="es-ES" alt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876300" y="107846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</a:rPr>
              <a:t>R</a:t>
            </a:r>
            <a:r>
              <a:rPr lang="es-ES_tradnl" dirty="0" smtClean="0">
                <a:solidFill>
                  <a:schemeClr val="bg1"/>
                </a:solidFill>
              </a:rPr>
              <a:t>un </a:t>
            </a:r>
            <a:r>
              <a:rPr lang="es-ES_tradnl" dirty="0" err="1" smtClean="0">
                <a:solidFill>
                  <a:schemeClr val="bg1"/>
                </a:solidFill>
              </a:rPr>
              <a:t>gnubands</a:t>
            </a:r>
            <a:r>
              <a:rPr lang="es-ES_tradnl" dirty="0" smtClean="0">
                <a:solidFill>
                  <a:schemeClr val="bg1"/>
                </a:solidFill>
              </a:rPr>
              <a:t> and </a:t>
            </a:r>
            <a:r>
              <a:rPr lang="es-ES_tradnl" dirty="0" err="1" smtClean="0">
                <a:solidFill>
                  <a:schemeClr val="bg1"/>
                </a:solidFill>
              </a:rPr>
              <a:t>plot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results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953000" y="60198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FFFF"/>
                </a:solidFill>
              </a:rPr>
              <a:t>M. </a:t>
            </a:r>
            <a:r>
              <a:rPr lang="es-ES_tradnl" sz="1600" dirty="0" err="1" smtClean="0">
                <a:solidFill>
                  <a:srgbClr val="00FFFF"/>
                </a:solidFill>
              </a:rPr>
              <a:t>Cococcioni</a:t>
            </a:r>
            <a:r>
              <a:rPr lang="es-ES_tradnl" sz="1600" dirty="0" smtClean="0">
                <a:solidFill>
                  <a:srgbClr val="00FFFF"/>
                </a:solidFill>
              </a:rPr>
              <a:t> and S. de </a:t>
            </a:r>
            <a:r>
              <a:rPr lang="es-ES_tradnl" sz="1600" dirty="0" err="1" smtClean="0">
                <a:solidFill>
                  <a:srgbClr val="00FFFF"/>
                </a:solidFill>
              </a:rPr>
              <a:t>Gironcoli</a:t>
            </a:r>
            <a:r>
              <a:rPr lang="es-ES_tradnl" sz="1600" dirty="0" smtClean="0">
                <a:solidFill>
                  <a:srgbClr val="00FFFF"/>
                </a:solidFill>
              </a:rPr>
              <a:t>, </a:t>
            </a:r>
            <a:r>
              <a:rPr lang="es-ES_tradnl" sz="1600" dirty="0" err="1" smtClean="0">
                <a:solidFill>
                  <a:srgbClr val="00FFFF"/>
                </a:solidFill>
              </a:rPr>
              <a:t>Phys</a:t>
            </a:r>
            <a:r>
              <a:rPr lang="es-ES_tradnl" sz="1600" dirty="0" smtClean="0">
                <a:solidFill>
                  <a:srgbClr val="00FFFF"/>
                </a:solidFill>
              </a:rPr>
              <a:t>. Rev. B 71, 035105 (2005)</a:t>
            </a:r>
            <a:endParaRPr lang="es-ES_tradnl" sz="1600" dirty="0">
              <a:solidFill>
                <a:srgbClr val="00FFFF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81000" y="6019800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err="1" smtClean="0">
                <a:solidFill>
                  <a:srgbClr val="00FFFF"/>
                </a:solidFill>
              </a:rPr>
              <a:t>This</a:t>
            </a:r>
            <a:r>
              <a:rPr lang="es-ES_tradnl" sz="1600" dirty="0" smtClean="0">
                <a:solidFill>
                  <a:srgbClr val="00FFFF"/>
                </a:solidFill>
              </a:rPr>
              <a:t> </a:t>
            </a:r>
            <a:r>
              <a:rPr lang="es-ES_tradnl" sz="1600" dirty="0" err="1" smtClean="0">
                <a:solidFill>
                  <a:srgbClr val="00FFFF"/>
                </a:solidFill>
              </a:rPr>
              <a:t>work</a:t>
            </a:r>
            <a:endParaRPr lang="es-ES_tradnl" sz="1600" dirty="0">
              <a:solidFill>
                <a:srgbClr val="00FFFF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371600"/>
            <a:ext cx="3397613" cy="4544578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914400" y="1600200"/>
            <a:ext cx="2743200" cy="4419600"/>
            <a:chOff x="914400" y="1600200"/>
            <a:chExt cx="2743200" cy="4419600"/>
          </a:xfrm>
        </p:grpSpPr>
        <p:grpSp>
          <p:nvGrpSpPr>
            <p:cNvPr id="10" name="Agrupar 9"/>
            <p:cNvGrpSpPr/>
            <p:nvPr/>
          </p:nvGrpSpPr>
          <p:grpSpPr>
            <a:xfrm>
              <a:off x="914400" y="1600200"/>
              <a:ext cx="2743200" cy="2286000"/>
              <a:chOff x="152400" y="2427514"/>
              <a:chExt cx="4343400" cy="3211286"/>
            </a:xfrm>
          </p:grpSpPr>
          <p:sp>
            <p:nvSpPr>
              <p:cNvPr id="4" name="Rectángulo 3"/>
              <p:cNvSpPr/>
              <p:nvPr/>
            </p:nvSpPr>
            <p:spPr bwMode="auto">
              <a:xfrm>
                <a:off x="152400" y="2438400"/>
                <a:ext cx="4343400" cy="3200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080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_tradnl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772070" y="1836543"/>
                <a:ext cx="3089846" cy="4271787"/>
              </a:xfrm>
              <a:prstGeom prst="rect">
                <a:avLst/>
              </a:prstGeom>
            </p:spPr>
          </p:pic>
        </p:grpSp>
        <p:sp>
          <p:nvSpPr>
            <p:cNvPr id="7" name="Rectángulo 6"/>
            <p:cNvSpPr/>
            <p:nvPr/>
          </p:nvSpPr>
          <p:spPr bwMode="auto">
            <a:xfrm>
              <a:off x="914400" y="3810000"/>
              <a:ext cx="2743200" cy="2209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1338222" y="3538579"/>
              <a:ext cx="1971756" cy="2666999"/>
            </a:xfrm>
            <a:prstGeom prst="rect">
              <a:avLst/>
            </a:prstGeom>
          </p:spPr>
        </p:pic>
      </p:grpSp>
      <p:sp>
        <p:nvSpPr>
          <p:cNvPr id="11" name="CuadroTexto 10"/>
          <p:cNvSpPr txBox="1"/>
          <p:nvPr/>
        </p:nvSpPr>
        <p:spPr>
          <a:xfrm>
            <a:off x="2743200" y="3276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/>
              <a:t>GGA</a:t>
            </a:r>
            <a:endParaRPr lang="es-ES_tradnl" sz="16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667000" y="5376446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smtClean="0"/>
              <a:t>GGA+U</a:t>
            </a:r>
            <a:endParaRPr lang="es-ES_tradnl" sz="1600" dirty="0"/>
          </a:p>
        </p:txBody>
      </p:sp>
    </p:spTree>
    <p:extLst>
      <p:ext uri="{BB962C8B-B14F-4D97-AF65-F5344CB8AC3E}">
        <p14:creationId xmlns:p14="http://schemas.microsoft.com/office/powerpoint/2010/main" val="47157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740" cy="990600"/>
          </a:xfrm>
        </p:spPr>
        <p:txBody>
          <a:bodyPr/>
          <a:lstStyle/>
          <a:p>
            <a:r>
              <a:rPr lang="es-ES" altLang="es-ES_tradnl" dirty="0" err="1"/>
              <a:t>Transition</a:t>
            </a:r>
            <a:r>
              <a:rPr lang="es-ES" altLang="es-ES_tradnl" dirty="0"/>
              <a:t> metal </a:t>
            </a:r>
            <a:r>
              <a:rPr lang="es-ES" altLang="es-ES_tradnl" dirty="0" err="1" smtClean="0"/>
              <a:t>monoxides</a:t>
            </a:r>
            <a:r>
              <a:rPr lang="es-ES" altLang="es-ES_tradnl" dirty="0" smtClean="0"/>
              <a:t> </a:t>
            </a:r>
            <a:r>
              <a:rPr lang="es-ES" altLang="es-ES_tradnl" dirty="0"/>
              <a:t>are </a:t>
            </a:r>
            <a:r>
              <a:rPr lang="es-ES" altLang="es-ES_tradnl" dirty="0" err="1"/>
              <a:t>prototypes</a:t>
            </a:r>
            <a:r>
              <a:rPr lang="es-ES" altLang="es-ES_tradnl" dirty="0"/>
              <a:t> of </a:t>
            </a:r>
            <a:r>
              <a:rPr lang="es-ES" altLang="es-ES_tradnl" dirty="0" err="1"/>
              <a:t>highly</a:t>
            </a:r>
            <a:r>
              <a:rPr lang="es-ES" altLang="es-ES_tradnl" dirty="0"/>
              <a:t> </a:t>
            </a:r>
            <a:r>
              <a:rPr lang="es-ES" altLang="es-ES_tradnl" dirty="0" err="1"/>
              <a:t>correlated</a:t>
            </a:r>
            <a:r>
              <a:rPr lang="es-ES" altLang="es-ES_tradnl" dirty="0"/>
              <a:t> </a:t>
            </a:r>
            <a:r>
              <a:rPr lang="es-ES" altLang="es-ES_tradnl" dirty="0" err="1" smtClean="0"/>
              <a:t>materials</a:t>
            </a:r>
            <a:endParaRPr lang="es-ES" altLang="es-ES_tradnl" dirty="0"/>
          </a:p>
        </p:txBody>
      </p:sp>
      <p:sp>
        <p:nvSpPr>
          <p:cNvPr id="432144" name="Text Box 16"/>
          <p:cNvSpPr txBox="1">
            <a:spLocks noChangeArrowheads="1"/>
          </p:cNvSpPr>
          <p:nvPr/>
        </p:nvSpPr>
        <p:spPr bwMode="auto">
          <a:xfrm>
            <a:off x="0" y="5410200"/>
            <a:ext cx="435181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</a:defRPr>
            </a:lvl1pPr>
            <a:lvl2pPr defTabSz="1008063">
              <a:defRPr>
                <a:solidFill>
                  <a:schemeClr val="tx1"/>
                </a:solidFill>
                <a:latin typeface="Arial" charset="0"/>
              </a:defRPr>
            </a:lvl2pPr>
            <a:lvl3pPr defTabSz="1008063">
              <a:defRPr>
                <a:solidFill>
                  <a:schemeClr val="tx1"/>
                </a:solidFill>
                <a:latin typeface="Arial" charset="0"/>
              </a:defRPr>
            </a:lvl3pPr>
            <a:lvl4pPr defTabSz="1008063">
              <a:defRPr>
                <a:solidFill>
                  <a:schemeClr val="tx1"/>
                </a:solidFill>
                <a:latin typeface="Arial" charset="0"/>
              </a:defRPr>
            </a:lvl4pPr>
            <a:lvl5pPr defTabSz="1008063">
              <a:defRPr>
                <a:solidFill>
                  <a:schemeClr val="tx1"/>
                </a:solidFill>
                <a:latin typeface="Arial" charset="0"/>
              </a:defRPr>
            </a:lvl5pPr>
            <a:lvl6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ES_tradnl" sz="1400" dirty="0" err="1" smtClean="0">
                <a:solidFill>
                  <a:schemeClr val="bg1"/>
                </a:solidFill>
              </a:rPr>
              <a:t>NiO</a:t>
            </a:r>
            <a:r>
              <a:rPr lang="en-US" altLang="es-ES_tradnl" sz="1400" dirty="0" smtClean="0">
                <a:solidFill>
                  <a:schemeClr val="bg1"/>
                </a:solidFill>
              </a:rPr>
              <a:t> crystallizes in the </a:t>
            </a:r>
            <a:r>
              <a:rPr lang="en-US" altLang="es-ES_tradnl" sz="1400" dirty="0" err="1" smtClean="0">
                <a:solidFill>
                  <a:schemeClr val="bg1"/>
                </a:solidFill>
              </a:rPr>
              <a:t>rocksalt</a:t>
            </a:r>
            <a:r>
              <a:rPr lang="en-US" altLang="es-ES_tradnl" sz="1400" dirty="0" smtClean="0">
                <a:solidFill>
                  <a:schemeClr val="bg1"/>
                </a:solidFill>
              </a:rPr>
              <a:t> structure</a:t>
            </a:r>
            <a:r>
              <a:rPr lang="en-US" altLang="es-ES_tradnl" sz="1400" dirty="0">
                <a:solidFill>
                  <a:schemeClr val="bg1"/>
                </a:solidFill>
              </a:rPr>
              <a:t> </a:t>
            </a:r>
            <a:r>
              <a:rPr lang="en-US" altLang="es-ES_tradnl" sz="1400" dirty="0" smtClean="0">
                <a:solidFill>
                  <a:schemeClr val="bg1"/>
                </a:solidFill>
              </a:rPr>
              <a:t>with rhombohedral symmetry induced by the type-II AFM order</a:t>
            </a:r>
            <a:endParaRPr lang="en-US" altLang="es-ES_tradnl" sz="1400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447800" y="9906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altLang="es-ES_tradnl" dirty="0" err="1" smtClean="0">
                <a:solidFill>
                  <a:srgbClr val="FFFF00"/>
                </a:solidFill>
              </a:rPr>
              <a:t>Paradigmatic</a:t>
            </a:r>
            <a:r>
              <a:rPr lang="es-ES" altLang="es-ES_tradnl" dirty="0" smtClean="0">
                <a:solidFill>
                  <a:srgbClr val="FFFF00"/>
                </a:solidFill>
              </a:rPr>
              <a:t> </a:t>
            </a:r>
            <a:r>
              <a:rPr lang="es-ES" altLang="es-ES_tradnl" dirty="0" err="1" smtClean="0">
                <a:solidFill>
                  <a:srgbClr val="FFFF00"/>
                </a:solidFill>
              </a:rPr>
              <a:t>example</a:t>
            </a:r>
            <a:r>
              <a:rPr lang="es-ES" altLang="es-ES_tradnl" dirty="0" smtClean="0">
                <a:solidFill>
                  <a:srgbClr val="FFFF00"/>
                </a:solidFill>
              </a:rPr>
              <a:t>: </a:t>
            </a:r>
            <a:r>
              <a:rPr lang="es-ES" altLang="es-ES_tradnl" dirty="0" err="1" smtClean="0">
                <a:solidFill>
                  <a:srgbClr val="FFFF00"/>
                </a:solidFill>
              </a:rPr>
              <a:t>NiO</a:t>
            </a:r>
            <a:endParaRPr lang="es-ES_tradnl" dirty="0">
              <a:solidFill>
                <a:srgbClr val="FFFF00"/>
              </a:solidFill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1943099" y="1905000"/>
            <a:ext cx="5257801" cy="307777"/>
            <a:chOff x="1943099" y="1905000"/>
            <a:chExt cx="5257801" cy="307777"/>
          </a:xfrm>
        </p:grpSpPr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1943099" y="1905000"/>
              <a:ext cx="525780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1008063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1008063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1008063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1008063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1008063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s-ES_tradnl" sz="1400" dirty="0" smtClean="0">
                  <a:solidFill>
                    <a:schemeClr val="bg1"/>
                  </a:solidFill>
                </a:rPr>
                <a:t>Below        it is a  type-II antiferromagnetic insulator</a:t>
              </a:r>
              <a:endParaRPr lang="en-US" altLang="es-ES_tradnl" sz="1400" dirty="0">
                <a:solidFill>
                  <a:schemeClr val="bg1"/>
                </a:solidFill>
              </a:endParaRP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6300" y="1981200"/>
              <a:ext cx="240300" cy="180000"/>
            </a:xfrm>
            <a:prstGeom prst="rect">
              <a:avLst/>
            </a:prstGeom>
          </p:spPr>
        </p:pic>
      </p:grpSp>
      <p:grpSp>
        <p:nvGrpSpPr>
          <p:cNvPr id="24" name="Agrupar 23"/>
          <p:cNvGrpSpPr/>
          <p:nvPr/>
        </p:nvGrpSpPr>
        <p:grpSpPr>
          <a:xfrm>
            <a:off x="685800" y="2286000"/>
            <a:ext cx="3048000" cy="3048000"/>
            <a:chOff x="685800" y="2590800"/>
            <a:chExt cx="3048000" cy="3048000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800" y="2590800"/>
              <a:ext cx="2984500" cy="3048000"/>
            </a:xfrm>
            <a:prstGeom prst="rect">
              <a:avLst/>
            </a:prstGeom>
          </p:spPr>
        </p:pic>
        <p:sp>
          <p:nvSpPr>
            <p:cNvPr id="23" name="CuadroTexto 22"/>
            <p:cNvSpPr txBox="1"/>
            <p:nvPr/>
          </p:nvSpPr>
          <p:spPr>
            <a:xfrm>
              <a:off x="2895600" y="52578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dirty="0" smtClean="0">
                  <a:solidFill>
                    <a:srgbClr val="FF0000"/>
                  </a:solidFill>
                </a:rPr>
                <a:t>Ni</a:t>
              </a:r>
              <a:endParaRPr lang="es-ES_tradnl" dirty="0">
                <a:solidFill>
                  <a:srgbClr val="FF0000"/>
                </a:solidFill>
              </a:endParaRP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3200400" y="49530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dirty="0">
                  <a:solidFill>
                    <a:srgbClr val="0070C0"/>
                  </a:solidFill>
                </a:rPr>
                <a:t>O</a:t>
              </a:r>
            </a:p>
          </p:txBody>
        </p:sp>
      </p:grpSp>
      <p:sp>
        <p:nvSpPr>
          <p:cNvPr id="25" name="CuadroTexto 24"/>
          <p:cNvSpPr txBox="1"/>
          <p:nvPr/>
        </p:nvSpPr>
        <p:spPr>
          <a:xfrm>
            <a:off x="228600" y="6273225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FFFF"/>
                </a:solidFill>
              </a:rPr>
              <a:t>M. </a:t>
            </a:r>
            <a:r>
              <a:rPr lang="es-ES_tradnl" sz="1600" dirty="0" err="1" smtClean="0">
                <a:solidFill>
                  <a:srgbClr val="00FFFF"/>
                </a:solidFill>
              </a:rPr>
              <a:t>Cococcioni</a:t>
            </a:r>
            <a:r>
              <a:rPr lang="es-ES_tradnl" sz="1600" dirty="0" smtClean="0">
                <a:solidFill>
                  <a:srgbClr val="00FFFF"/>
                </a:solidFill>
              </a:rPr>
              <a:t> and S. de </a:t>
            </a:r>
            <a:r>
              <a:rPr lang="es-ES_tradnl" sz="1600" dirty="0" err="1" smtClean="0">
                <a:solidFill>
                  <a:srgbClr val="00FFFF"/>
                </a:solidFill>
              </a:rPr>
              <a:t>Gironcoli</a:t>
            </a:r>
            <a:r>
              <a:rPr lang="es-ES_tradnl" sz="1600" dirty="0" smtClean="0">
                <a:solidFill>
                  <a:srgbClr val="00FFFF"/>
                </a:solidFill>
              </a:rPr>
              <a:t>, </a:t>
            </a:r>
            <a:r>
              <a:rPr lang="es-ES_tradnl" sz="1600" dirty="0" err="1" smtClean="0">
                <a:solidFill>
                  <a:srgbClr val="00FFFF"/>
                </a:solidFill>
              </a:rPr>
              <a:t>Phys</a:t>
            </a:r>
            <a:r>
              <a:rPr lang="es-ES_tradnl" sz="1600" dirty="0" smtClean="0">
                <a:solidFill>
                  <a:srgbClr val="00FFFF"/>
                </a:solidFill>
              </a:rPr>
              <a:t>. Rev. B 71, 035105 (2005)</a:t>
            </a:r>
            <a:endParaRPr lang="es-ES_tradnl" sz="1600" dirty="0">
              <a:solidFill>
                <a:srgbClr val="00FFFF"/>
              </a:solidFill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0" y="1524000"/>
            <a:ext cx="9144000" cy="307777"/>
            <a:chOff x="0" y="1524000"/>
            <a:chExt cx="9144000" cy="307777"/>
          </a:xfrm>
        </p:grpSpPr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>
              <a:off x="0" y="1524000"/>
              <a:ext cx="91440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1008063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1008063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1008063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1008063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1008063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1008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s-ES_tradnl" sz="1400" dirty="0" smtClean="0">
                  <a:solidFill>
                    <a:schemeClr val="bg1"/>
                  </a:solidFill>
                </a:rPr>
                <a:t>Above the N</a:t>
              </a:r>
              <a:r>
                <a:rPr lang="es-ES" altLang="es-ES_tradnl" sz="1400" dirty="0" err="1" smtClean="0">
                  <a:solidFill>
                    <a:schemeClr val="bg1"/>
                  </a:solidFill>
                </a:rPr>
                <a:t>éel</a:t>
              </a:r>
              <a:r>
                <a:rPr lang="es-ES" altLang="es-ES_tradnl" sz="1400" dirty="0" smtClean="0">
                  <a:solidFill>
                    <a:schemeClr val="bg1"/>
                  </a:solidFill>
                </a:rPr>
                <a:t> </a:t>
              </a:r>
              <a:r>
                <a:rPr lang="es-ES" altLang="es-ES_tradnl" sz="1400" dirty="0" err="1" smtClean="0">
                  <a:solidFill>
                    <a:schemeClr val="bg1"/>
                  </a:solidFill>
                </a:rPr>
                <a:t>temperature</a:t>
              </a:r>
              <a:r>
                <a:rPr lang="es-ES" altLang="es-ES_tradnl" sz="1400" dirty="0" smtClean="0">
                  <a:solidFill>
                    <a:schemeClr val="bg1"/>
                  </a:solidFill>
                </a:rPr>
                <a:t> of                     </a:t>
              </a:r>
              <a:r>
                <a:rPr lang="es-ES" altLang="es-ES_tradnl" sz="1400" dirty="0" err="1" smtClean="0">
                  <a:solidFill>
                    <a:schemeClr val="bg1"/>
                  </a:solidFill>
                </a:rPr>
                <a:t>is</a:t>
              </a:r>
              <a:r>
                <a:rPr lang="es-ES" altLang="es-ES_tradnl" sz="1400" dirty="0" smtClean="0">
                  <a:solidFill>
                    <a:schemeClr val="bg1"/>
                  </a:solidFill>
                </a:rPr>
                <a:t> a </a:t>
              </a:r>
              <a:r>
                <a:rPr lang="es-ES" altLang="es-ES_tradnl" sz="1400" dirty="0" err="1" smtClean="0">
                  <a:solidFill>
                    <a:schemeClr val="bg1"/>
                  </a:solidFill>
                </a:rPr>
                <a:t>paramagnetic</a:t>
              </a:r>
              <a:r>
                <a:rPr lang="es-ES" altLang="es-ES_tradnl" sz="1400" dirty="0" smtClean="0">
                  <a:solidFill>
                    <a:schemeClr val="bg1"/>
                  </a:solidFill>
                </a:rPr>
                <a:t> </a:t>
              </a:r>
              <a:r>
                <a:rPr lang="es-ES" altLang="es-ES_tradnl" sz="1400" dirty="0" err="1" smtClean="0">
                  <a:solidFill>
                    <a:schemeClr val="bg1"/>
                  </a:solidFill>
                </a:rPr>
                <a:t>insulator</a:t>
              </a:r>
              <a:r>
                <a:rPr lang="es-ES" altLang="es-ES_tradnl" sz="1400" dirty="0" smtClean="0">
                  <a:solidFill>
                    <a:schemeClr val="bg1"/>
                  </a:solidFill>
                </a:rPr>
                <a:t> </a:t>
              </a:r>
              <a:r>
                <a:rPr lang="es-ES" altLang="es-ES_tradnl" sz="1400" dirty="0" err="1" smtClean="0">
                  <a:solidFill>
                    <a:schemeClr val="bg1"/>
                  </a:solidFill>
                </a:rPr>
                <a:t>with</a:t>
              </a:r>
              <a:r>
                <a:rPr lang="es-ES" altLang="es-ES_tradnl" sz="1400" dirty="0" smtClean="0">
                  <a:solidFill>
                    <a:schemeClr val="bg1"/>
                  </a:solidFill>
                </a:rPr>
                <a:t> </a:t>
              </a:r>
              <a:r>
                <a:rPr lang="es-ES" altLang="es-ES_tradnl" sz="1400" dirty="0" err="1" smtClean="0">
                  <a:solidFill>
                    <a:schemeClr val="bg1"/>
                  </a:solidFill>
                </a:rPr>
                <a:t>the</a:t>
              </a:r>
              <a:r>
                <a:rPr lang="es-ES" altLang="es-ES_tradnl" sz="1400" dirty="0" smtClean="0">
                  <a:solidFill>
                    <a:schemeClr val="bg1"/>
                  </a:solidFill>
                </a:rPr>
                <a:t> </a:t>
              </a:r>
              <a:r>
                <a:rPr lang="es-ES" altLang="es-ES_tradnl" sz="1400" dirty="0" err="1" smtClean="0">
                  <a:solidFill>
                    <a:schemeClr val="bg1"/>
                  </a:solidFill>
                </a:rPr>
                <a:t>rocksalt</a:t>
              </a:r>
              <a:r>
                <a:rPr lang="es-ES" altLang="es-ES_tradnl" sz="1400" dirty="0" smtClean="0">
                  <a:solidFill>
                    <a:schemeClr val="bg1"/>
                  </a:solidFill>
                </a:rPr>
                <a:t> </a:t>
              </a:r>
              <a:r>
                <a:rPr lang="es-ES" altLang="es-ES_tradnl" sz="1400" dirty="0" err="1" smtClean="0">
                  <a:solidFill>
                    <a:schemeClr val="bg1"/>
                  </a:solidFill>
                </a:rPr>
                <a:t>structure</a:t>
              </a:r>
              <a:endParaRPr lang="en-US" altLang="es-ES_tradnl" sz="1400" dirty="0">
                <a:solidFill>
                  <a:schemeClr val="bg1"/>
                </a:solidFill>
              </a:endParaRPr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5150" y="1600200"/>
              <a:ext cx="952500" cy="178371"/>
            </a:xfrm>
            <a:prstGeom prst="rect">
              <a:avLst/>
            </a:prstGeom>
          </p:spPr>
        </p:pic>
      </p:grpSp>
      <p:grpSp>
        <p:nvGrpSpPr>
          <p:cNvPr id="13" name="Agrupar 12"/>
          <p:cNvGrpSpPr/>
          <p:nvPr/>
        </p:nvGrpSpPr>
        <p:grpSpPr>
          <a:xfrm>
            <a:off x="4495800" y="2286000"/>
            <a:ext cx="4572000" cy="4191000"/>
            <a:chOff x="4495800" y="2286000"/>
            <a:chExt cx="4572000" cy="4191000"/>
          </a:xfrm>
        </p:grpSpPr>
        <p:grpSp>
          <p:nvGrpSpPr>
            <p:cNvPr id="12" name="Agrupar 11"/>
            <p:cNvGrpSpPr/>
            <p:nvPr/>
          </p:nvGrpSpPr>
          <p:grpSpPr>
            <a:xfrm>
              <a:off x="4495800" y="2286000"/>
              <a:ext cx="4572000" cy="4191000"/>
              <a:chOff x="4495800" y="2286000"/>
              <a:chExt cx="4572000" cy="4191000"/>
            </a:xfrm>
          </p:grpSpPr>
          <p:sp>
            <p:nvSpPr>
              <p:cNvPr id="19" name="Rectángulo 18"/>
              <p:cNvSpPr/>
              <p:nvPr/>
            </p:nvSpPr>
            <p:spPr bwMode="auto">
              <a:xfrm>
                <a:off x="4495800" y="2286000"/>
                <a:ext cx="4572000" cy="419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080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_tradnl" sz="20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pic>
            <p:nvPicPr>
              <p:cNvPr id="11" name="Imagen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5800" y="2286000"/>
                <a:ext cx="4572000" cy="4191000"/>
              </a:xfrm>
              <a:prstGeom prst="rect">
                <a:avLst/>
              </a:prstGeom>
            </p:spPr>
          </p:pic>
        </p:grpSp>
        <p:sp>
          <p:nvSpPr>
            <p:cNvPr id="26" name="CuadroTexto 25"/>
            <p:cNvSpPr txBox="1"/>
            <p:nvPr/>
          </p:nvSpPr>
          <p:spPr>
            <a:xfrm>
              <a:off x="6553200" y="3352800"/>
              <a:ext cx="2362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 err="1" smtClean="0"/>
                <a:t>Calculations</a:t>
              </a:r>
              <a:r>
                <a:rPr lang="es-ES_tradnl" sz="1400" dirty="0" smtClean="0"/>
                <a:t> </a:t>
              </a:r>
              <a:r>
                <a:rPr lang="es-ES_tradnl" sz="1400" dirty="0" err="1" smtClean="0"/>
                <a:t>carried</a:t>
              </a:r>
              <a:r>
                <a:rPr lang="es-ES_tradnl" sz="1400" dirty="0" smtClean="0"/>
                <a:t> </a:t>
              </a:r>
              <a:r>
                <a:rPr lang="es-ES_tradnl" sz="1400" dirty="0" err="1" smtClean="0"/>
                <a:t>out</a:t>
              </a:r>
              <a:r>
                <a:rPr lang="es-ES_tradnl" sz="1400" dirty="0" smtClean="0"/>
                <a:t> in </a:t>
              </a:r>
              <a:r>
                <a:rPr lang="es-ES_tradnl" sz="1400" dirty="0" err="1" smtClean="0"/>
                <a:t>the</a:t>
              </a:r>
              <a:r>
                <a:rPr lang="es-ES_tradnl" sz="1400" dirty="0" smtClean="0"/>
                <a:t> </a:t>
              </a:r>
              <a:r>
                <a:rPr lang="es-ES_tradnl" sz="1400" dirty="0" err="1" smtClean="0"/>
                <a:t>undistorted</a:t>
              </a:r>
              <a:r>
                <a:rPr lang="es-ES_tradnl" sz="1400" dirty="0" smtClean="0"/>
                <a:t> </a:t>
              </a:r>
              <a:r>
                <a:rPr lang="es-ES_tradnl" sz="1400" dirty="0" err="1" smtClean="0"/>
                <a:t>unit</a:t>
              </a:r>
              <a:r>
                <a:rPr lang="es-ES_tradnl" sz="1400" dirty="0" smtClean="0"/>
                <a:t> </a:t>
              </a:r>
              <a:r>
                <a:rPr lang="es-ES_tradnl" sz="1400" dirty="0" err="1" smtClean="0"/>
                <a:t>cell</a:t>
              </a:r>
              <a:r>
                <a:rPr lang="es-ES_tradnl" sz="1400" dirty="0" smtClean="0"/>
                <a:t> at </a:t>
              </a:r>
              <a:r>
                <a:rPr lang="es-ES_tradnl" sz="1400" dirty="0" err="1" smtClean="0"/>
                <a:t>the</a:t>
              </a:r>
              <a:r>
                <a:rPr lang="es-ES_tradnl" sz="1400" dirty="0" smtClean="0"/>
                <a:t> experimental </a:t>
              </a:r>
              <a:r>
                <a:rPr lang="es-ES_tradnl" sz="1400" dirty="0" err="1" smtClean="0"/>
                <a:t>lattice</a:t>
              </a:r>
              <a:r>
                <a:rPr lang="es-ES_tradnl" sz="1400" dirty="0" smtClean="0"/>
                <a:t> </a:t>
              </a:r>
              <a:r>
                <a:rPr lang="es-ES_tradnl" sz="1400" dirty="0" err="1" smtClean="0"/>
                <a:t>constant</a:t>
              </a:r>
              <a:endParaRPr lang="es-ES_tradnl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5623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924800" cy="990600"/>
          </a:xfrm>
        </p:spPr>
        <p:txBody>
          <a:bodyPr/>
          <a:lstStyle/>
          <a:p>
            <a:r>
              <a:rPr lang="es-ES" altLang="es-ES_tradnl" dirty="0" err="1" smtClean="0"/>
              <a:t>Projected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Density</a:t>
            </a:r>
            <a:r>
              <a:rPr lang="es-ES" altLang="es-ES_tradnl" dirty="0" smtClean="0"/>
              <a:t> of </a:t>
            </a:r>
            <a:r>
              <a:rPr lang="es-ES" altLang="es-ES_tradnl" dirty="0" err="1" smtClean="0"/>
              <a:t>States</a:t>
            </a:r>
            <a:r>
              <a:rPr lang="es-ES" altLang="es-ES_tradnl" dirty="0" smtClean="0"/>
              <a:t> of </a:t>
            </a:r>
            <a:r>
              <a:rPr lang="es-ES" altLang="es-ES_tradnl" dirty="0" err="1" smtClean="0"/>
              <a:t>NiO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within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the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generalized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grandient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approximation</a:t>
            </a:r>
            <a:r>
              <a:rPr lang="es-ES" altLang="es-ES_tradnl" dirty="0" smtClean="0"/>
              <a:t> + U</a:t>
            </a:r>
            <a:endParaRPr lang="es-ES" alt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5029200" y="1734234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Project </a:t>
            </a:r>
            <a:r>
              <a:rPr lang="es-ES_tradnl" dirty="0" err="1" smtClean="0">
                <a:solidFill>
                  <a:schemeClr val="bg1"/>
                </a:solidFill>
              </a:rPr>
              <a:t>on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4</a:t>
            </a:r>
            <a:r>
              <a:rPr lang="es-ES_tradnl" b="0" i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orbitals</a:t>
            </a:r>
            <a:r>
              <a:rPr lang="es-ES_tradnl" dirty="0" smtClean="0">
                <a:solidFill>
                  <a:schemeClr val="bg1"/>
                </a:solidFill>
              </a:rPr>
              <a:t> of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Ni </a:t>
            </a:r>
            <a:r>
              <a:rPr lang="es-ES_tradnl" dirty="0" err="1" smtClean="0">
                <a:solidFill>
                  <a:schemeClr val="bg1"/>
                </a:solidFill>
              </a:rPr>
              <a:t>atom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029200" y="3468469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Project </a:t>
            </a:r>
            <a:r>
              <a:rPr lang="es-ES_tradnl" dirty="0" err="1" smtClean="0">
                <a:solidFill>
                  <a:schemeClr val="bg1"/>
                </a:solidFill>
              </a:rPr>
              <a:t>on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3</a:t>
            </a:r>
            <a:r>
              <a:rPr lang="es-ES_tradnl" b="0" i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orbitals</a:t>
            </a:r>
            <a:r>
              <a:rPr lang="es-ES_tradnl" dirty="0" smtClean="0">
                <a:solidFill>
                  <a:schemeClr val="bg1"/>
                </a:solidFill>
              </a:rPr>
              <a:t> of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Ni </a:t>
            </a:r>
            <a:r>
              <a:rPr lang="es-ES_tradnl" dirty="0" err="1" smtClean="0">
                <a:solidFill>
                  <a:schemeClr val="bg1"/>
                </a:solidFill>
              </a:rPr>
              <a:t>atom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029200" y="51816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Project </a:t>
            </a:r>
            <a:r>
              <a:rPr lang="es-ES_tradnl" dirty="0" err="1" smtClean="0">
                <a:solidFill>
                  <a:schemeClr val="bg1"/>
                </a:solidFill>
              </a:rPr>
              <a:t>on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2</a:t>
            </a:r>
            <a:r>
              <a:rPr lang="es-ES_tradnl" b="0" i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orbitals</a:t>
            </a:r>
            <a:r>
              <a:rPr lang="es-ES_tradnl" dirty="0" smtClean="0">
                <a:solidFill>
                  <a:schemeClr val="bg1"/>
                </a:solidFill>
              </a:rPr>
              <a:t> of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O </a:t>
            </a:r>
            <a:r>
              <a:rPr lang="es-ES_tradnl" dirty="0" err="1" smtClean="0">
                <a:solidFill>
                  <a:schemeClr val="bg1"/>
                </a:solidFill>
              </a:rPr>
              <a:t>atom</a:t>
            </a:r>
            <a:endParaRPr lang="es-ES_tradnl" dirty="0">
              <a:solidFill>
                <a:schemeClr val="bg1"/>
              </a:solidFill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228600" y="1066800"/>
            <a:ext cx="4343400" cy="5715000"/>
            <a:chOff x="228600" y="1066800"/>
            <a:chExt cx="4343400" cy="5715000"/>
          </a:xfrm>
        </p:grpSpPr>
        <p:sp>
          <p:nvSpPr>
            <p:cNvPr id="4" name="Rectángulo 3"/>
            <p:cNvSpPr/>
            <p:nvPr/>
          </p:nvSpPr>
          <p:spPr bwMode="auto">
            <a:xfrm>
              <a:off x="228600" y="1066800"/>
              <a:ext cx="4343400" cy="5715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12" name="Conector recto 11"/>
            <p:cNvCxnSpPr/>
            <p:nvPr/>
          </p:nvCxnSpPr>
          <p:spPr bwMode="auto">
            <a:xfrm>
              <a:off x="4343400" y="2971800"/>
              <a:ext cx="0" cy="16764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Conector recto 13"/>
            <p:cNvCxnSpPr/>
            <p:nvPr/>
          </p:nvCxnSpPr>
          <p:spPr bwMode="auto">
            <a:xfrm>
              <a:off x="4343400" y="4724400"/>
              <a:ext cx="0" cy="16764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Conector recto 14"/>
            <p:cNvCxnSpPr/>
            <p:nvPr/>
          </p:nvCxnSpPr>
          <p:spPr bwMode="auto">
            <a:xfrm>
              <a:off x="4343400" y="1143000"/>
              <a:ext cx="0" cy="16764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1123620"/>
              <a:ext cx="4115971" cy="5505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7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924800" cy="990600"/>
          </a:xfrm>
        </p:spPr>
        <p:txBody>
          <a:bodyPr/>
          <a:lstStyle/>
          <a:p>
            <a:r>
              <a:rPr lang="es-ES" altLang="es-ES_tradnl" dirty="0" err="1" smtClean="0"/>
              <a:t>Projected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Density</a:t>
            </a:r>
            <a:r>
              <a:rPr lang="es-ES" altLang="es-ES_tradnl" dirty="0" smtClean="0"/>
              <a:t> of </a:t>
            </a:r>
            <a:r>
              <a:rPr lang="es-ES" altLang="es-ES_tradnl" dirty="0" err="1" smtClean="0"/>
              <a:t>States</a:t>
            </a:r>
            <a:r>
              <a:rPr lang="es-ES" altLang="es-ES_tradnl" dirty="0" smtClean="0"/>
              <a:t> of </a:t>
            </a:r>
            <a:r>
              <a:rPr lang="es-ES" altLang="es-ES_tradnl" dirty="0" err="1" smtClean="0"/>
              <a:t>NiO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within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the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generalized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grandient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approximation</a:t>
            </a:r>
            <a:r>
              <a:rPr lang="es-ES" altLang="es-ES_tradnl" dirty="0" smtClean="0"/>
              <a:t> + U</a:t>
            </a:r>
            <a:endParaRPr lang="es-ES" altLang="es-ES_tradnl" dirty="0"/>
          </a:p>
        </p:txBody>
      </p:sp>
      <p:sp>
        <p:nvSpPr>
          <p:cNvPr id="18" name="CuadroTexto 17"/>
          <p:cNvSpPr txBox="1"/>
          <p:nvPr/>
        </p:nvSpPr>
        <p:spPr>
          <a:xfrm>
            <a:off x="6172200" y="621539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 smtClean="0">
                <a:solidFill>
                  <a:srgbClr val="00FFFF"/>
                </a:solidFill>
              </a:rPr>
              <a:t>M. </a:t>
            </a:r>
            <a:r>
              <a:rPr lang="es-ES_tradnl" sz="1400" dirty="0" err="1" smtClean="0">
                <a:solidFill>
                  <a:srgbClr val="00FFFF"/>
                </a:solidFill>
              </a:rPr>
              <a:t>Cococcioni</a:t>
            </a:r>
            <a:r>
              <a:rPr lang="es-ES_tradnl" sz="1400" dirty="0" smtClean="0">
                <a:solidFill>
                  <a:srgbClr val="00FFFF"/>
                </a:solidFill>
              </a:rPr>
              <a:t> and S. de </a:t>
            </a:r>
            <a:r>
              <a:rPr lang="es-ES_tradnl" sz="1400" dirty="0" err="1" smtClean="0">
                <a:solidFill>
                  <a:srgbClr val="00FFFF"/>
                </a:solidFill>
              </a:rPr>
              <a:t>Gironcoli</a:t>
            </a:r>
            <a:r>
              <a:rPr lang="es-ES_tradnl" sz="1400" dirty="0" smtClean="0">
                <a:solidFill>
                  <a:srgbClr val="00FFFF"/>
                </a:solidFill>
              </a:rPr>
              <a:t>, </a:t>
            </a:r>
            <a:r>
              <a:rPr lang="es-ES_tradnl" sz="1400" dirty="0" err="1" smtClean="0">
                <a:solidFill>
                  <a:srgbClr val="00FFFF"/>
                </a:solidFill>
              </a:rPr>
              <a:t>Phys</a:t>
            </a:r>
            <a:r>
              <a:rPr lang="es-ES_tradnl" sz="1400" dirty="0" smtClean="0">
                <a:solidFill>
                  <a:srgbClr val="00FFFF"/>
                </a:solidFill>
              </a:rPr>
              <a:t>. Rev. B 71, 035105 (2005)</a:t>
            </a:r>
            <a:endParaRPr lang="es-ES_tradnl" sz="1400" dirty="0">
              <a:solidFill>
                <a:srgbClr val="00FFFF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457200" y="6273225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err="1" smtClean="0">
                <a:solidFill>
                  <a:srgbClr val="00FFFF"/>
                </a:solidFill>
              </a:rPr>
              <a:t>This</a:t>
            </a:r>
            <a:r>
              <a:rPr lang="es-ES_tradnl" sz="1600" dirty="0" smtClean="0">
                <a:solidFill>
                  <a:srgbClr val="00FFFF"/>
                </a:solidFill>
              </a:rPr>
              <a:t> </a:t>
            </a:r>
            <a:r>
              <a:rPr lang="es-ES_tradnl" sz="1600" dirty="0" err="1" smtClean="0">
                <a:solidFill>
                  <a:srgbClr val="00FFFF"/>
                </a:solidFill>
              </a:rPr>
              <a:t>work</a:t>
            </a:r>
            <a:endParaRPr lang="es-ES_tradnl" sz="1600" dirty="0">
              <a:solidFill>
                <a:srgbClr val="00FFFF"/>
              </a:solidFill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2667000" y="1066800"/>
            <a:ext cx="3886200" cy="2133600"/>
            <a:chOff x="2895600" y="1066800"/>
            <a:chExt cx="3886200" cy="2133600"/>
          </a:xfrm>
        </p:grpSpPr>
        <p:sp>
          <p:nvSpPr>
            <p:cNvPr id="6" name="Rectángulo 5"/>
            <p:cNvSpPr/>
            <p:nvPr/>
          </p:nvSpPr>
          <p:spPr bwMode="auto">
            <a:xfrm>
              <a:off x="2895600" y="1066800"/>
              <a:ext cx="3886200" cy="2133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5687" y="1066800"/>
              <a:ext cx="3826113" cy="2095500"/>
            </a:xfrm>
            <a:prstGeom prst="rect">
              <a:avLst/>
            </a:prstGeom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057400"/>
            <a:ext cx="3048000" cy="4114800"/>
          </a:xfrm>
          <a:prstGeom prst="rect">
            <a:avLst/>
          </a:prstGeom>
        </p:spPr>
      </p:pic>
      <p:grpSp>
        <p:nvGrpSpPr>
          <p:cNvPr id="13" name="Agrupar 12"/>
          <p:cNvGrpSpPr/>
          <p:nvPr/>
        </p:nvGrpSpPr>
        <p:grpSpPr>
          <a:xfrm>
            <a:off x="0" y="2133600"/>
            <a:ext cx="2672137" cy="4038600"/>
            <a:chOff x="0" y="2133600"/>
            <a:chExt cx="2672137" cy="4038600"/>
          </a:xfrm>
        </p:grpSpPr>
        <p:sp>
          <p:nvSpPr>
            <p:cNvPr id="12" name="Rectángulo 11"/>
            <p:cNvSpPr/>
            <p:nvPr/>
          </p:nvSpPr>
          <p:spPr bwMode="auto">
            <a:xfrm>
              <a:off x="0" y="2209800"/>
              <a:ext cx="2667000" cy="396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383569" y="1750031"/>
              <a:ext cx="1904999" cy="2672137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395614" y="3746974"/>
              <a:ext cx="1953412" cy="2592240"/>
            </a:xfrm>
            <a:prstGeom prst="rect">
              <a:avLst/>
            </a:prstGeom>
          </p:spPr>
        </p:pic>
      </p:grpSp>
      <p:sp>
        <p:nvSpPr>
          <p:cNvPr id="14" name="CuadroTexto 13"/>
          <p:cNvSpPr txBox="1"/>
          <p:nvPr/>
        </p:nvSpPr>
        <p:spPr>
          <a:xfrm>
            <a:off x="228600" y="22098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/>
              <a:t>GGA</a:t>
            </a:r>
            <a:endParaRPr lang="es-ES_tradnl" sz="16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228600" y="4157246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smtClean="0"/>
              <a:t>GGA + U</a:t>
            </a:r>
            <a:endParaRPr lang="es-ES_tradnl" sz="16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590800" y="3200400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FFFF00"/>
                </a:solidFill>
              </a:rPr>
              <a:t>GGA+U </a:t>
            </a:r>
            <a:r>
              <a:rPr lang="es-ES_tradnl" sz="1600" dirty="0" err="1" smtClean="0">
                <a:solidFill>
                  <a:srgbClr val="FFFF00"/>
                </a:solidFill>
              </a:rPr>
              <a:t>qualitatively</a:t>
            </a:r>
            <a:r>
              <a:rPr lang="es-ES_tradnl" sz="1600" dirty="0" smtClean="0">
                <a:solidFill>
                  <a:srgbClr val="FFFF00"/>
                </a:solidFill>
              </a:rPr>
              <a:t> </a:t>
            </a:r>
            <a:r>
              <a:rPr lang="es-ES_tradnl" sz="1600" dirty="0" err="1" smtClean="0">
                <a:solidFill>
                  <a:srgbClr val="FFFF00"/>
                </a:solidFill>
              </a:rPr>
              <a:t>modifies</a:t>
            </a:r>
            <a:r>
              <a:rPr lang="es-ES_tradnl" sz="1600" dirty="0" smtClean="0">
                <a:solidFill>
                  <a:srgbClr val="FFFF00"/>
                </a:solidFill>
              </a:rPr>
              <a:t> </a:t>
            </a:r>
            <a:r>
              <a:rPr lang="es-ES_tradnl" sz="1600" dirty="0" err="1" smtClean="0">
                <a:solidFill>
                  <a:srgbClr val="FFFF00"/>
                </a:solidFill>
              </a:rPr>
              <a:t>the</a:t>
            </a:r>
            <a:r>
              <a:rPr lang="es-ES_tradnl" sz="1600" dirty="0" smtClean="0">
                <a:solidFill>
                  <a:srgbClr val="FFFF00"/>
                </a:solidFill>
              </a:rPr>
              <a:t> </a:t>
            </a:r>
            <a:r>
              <a:rPr lang="es-ES_tradnl" sz="1600" dirty="0" err="1" smtClean="0">
                <a:solidFill>
                  <a:srgbClr val="FFFF00"/>
                </a:solidFill>
              </a:rPr>
              <a:t>nature</a:t>
            </a:r>
            <a:r>
              <a:rPr lang="es-ES_tradnl" sz="1600" dirty="0" smtClean="0">
                <a:solidFill>
                  <a:srgbClr val="FFFF00"/>
                </a:solidFill>
              </a:rPr>
              <a:t> of </a:t>
            </a:r>
            <a:r>
              <a:rPr lang="es-ES_tradnl" sz="1600" dirty="0" err="1" smtClean="0">
                <a:solidFill>
                  <a:srgbClr val="FFFF00"/>
                </a:solidFill>
              </a:rPr>
              <a:t>the</a:t>
            </a:r>
            <a:r>
              <a:rPr lang="es-ES_tradnl" sz="1600" dirty="0" smtClean="0">
                <a:solidFill>
                  <a:srgbClr val="FFFF00"/>
                </a:solidFill>
              </a:rPr>
              <a:t> </a:t>
            </a:r>
            <a:r>
              <a:rPr lang="es-ES_tradnl" sz="1600" dirty="0" err="1" smtClean="0">
                <a:solidFill>
                  <a:srgbClr val="FFFF00"/>
                </a:solidFill>
              </a:rPr>
              <a:t>states</a:t>
            </a:r>
            <a:r>
              <a:rPr lang="es-ES_tradnl" sz="1600" dirty="0" smtClean="0">
                <a:solidFill>
                  <a:srgbClr val="FFFF00"/>
                </a:solidFill>
              </a:rPr>
              <a:t> at </a:t>
            </a:r>
            <a:r>
              <a:rPr lang="es-ES_tradnl" sz="1600" dirty="0" err="1" smtClean="0">
                <a:solidFill>
                  <a:srgbClr val="FFFF00"/>
                </a:solidFill>
              </a:rPr>
              <a:t>the</a:t>
            </a:r>
            <a:r>
              <a:rPr lang="es-ES_tradnl" sz="1600" dirty="0" smtClean="0">
                <a:solidFill>
                  <a:srgbClr val="FFFF00"/>
                </a:solidFill>
              </a:rPr>
              <a:t> top of </a:t>
            </a:r>
            <a:r>
              <a:rPr lang="es-ES_tradnl" sz="1600" dirty="0" err="1" smtClean="0">
                <a:solidFill>
                  <a:srgbClr val="FFFF00"/>
                </a:solidFill>
              </a:rPr>
              <a:t>the</a:t>
            </a:r>
            <a:r>
              <a:rPr lang="es-ES_tradnl" sz="1600" dirty="0" smtClean="0">
                <a:solidFill>
                  <a:srgbClr val="FFFF00"/>
                </a:solidFill>
              </a:rPr>
              <a:t> </a:t>
            </a:r>
            <a:r>
              <a:rPr lang="es-ES_tradnl" sz="1600" dirty="0" err="1" smtClean="0">
                <a:solidFill>
                  <a:srgbClr val="FFFF00"/>
                </a:solidFill>
              </a:rPr>
              <a:t>valence</a:t>
            </a:r>
            <a:r>
              <a:rPr lang="es-ES_tradnl" sz="1600" dirty="0" smtClean="0">
                <a:solidFill>
                  <a:srgbClr val="FFFF00"/>
                </a:solidFill>
              </a:rPr>
              <a:t> band, and </a:t>
            </a:r>
            <a:r>
              <a:rPr lang="es-ES_tradnl" sz="1600" dirty="0" err="1" smtClean="0">
                <a:solidFill>
                  <a:srgbClr val="FFFF00"/>
                </a:solidFill>
              </a:rPr>
              <a:t>hence</a:t>
            </a:r>
            <a:r>
              <a:rPr lang="es-ES_tradnl" sz="1600" dirty="0" smtClean="0">
                <a:solidFill>
                  <a:srgbClr val="FFFF00"/>
                </a:solidFill>
              </a:rPr>
              <a:t> </a:t>
            </a:r>
            <a:r>
              <a:rPr lang="es-ES_tradnl" sz="1600" dirty="0" err="1" smtClean="0">
                <a:solidFill>
                  <a:srgbClr val="FFFF00"/>
                </a:solidFill>
              </a:rPr>
              <a:t>the</a:t>
            </a:r>
            <a:r>
              <a:rPr lang="es-ES_tradnl" sz="1600" dirty="0" smtClean="0">
                <a:solidFill>
                  <a:srgbClr val="FFFF00"/>
                </a:solidFill>
              </a:rPr>
              <a:t> </a:t>
            </a:r>
            <a:r>
              <a:rPr lang="es-ES_tradnl" sz="1600" dirty="0" err="1" smtClean="0">
                <a:solidFill>
                  <a:srgbClr val="FFFF00"/>
                </a:solidFill>
              </a:rPr>
              <a:t>nature</a:t>
            </a:r>
            <a:r>
              <a:rPr lang="es-ES_tradnl" sz="1600" dirty="0" smtClean="0">
                <a:solidFill>
                  <a:srgbClr val="FFFF00"/>
                </a:solidFill>
              </a:rPr>
              <a:t> of </a:t>
            </a:r>
            <a:r>
              <a:rPr lang="es-ES_tradnl" sz="1600" dirty="0" err="1" smtClean="0">
                <a:solidFill>
                  <a:srgbClr val="FFFF00"/>
                </a:solidFill>
              </a:rPr>
              <a:t>the</a:t>
            </a:r>
            <a:r>
              <a:rPr lang="es-ES_tradnl" sz="1600" dirty="0" smtClean="0">
                <a:solidFill>
                  <a:srgbClr val="FFFF00"/>
                </a:solidFill>
              </a:rPr>
              <a:t> band gap</a:t>
            </a:r>
            <a:endParaRPr lang="es-ES_tradnl" sz="1600" dirty="0">
              <a:solidFill>
                <a:srgbClr val="FFFF00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2819400" y="42788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GGA: Ni </a:t>
            </a:r>
            <a:r>
              <a:rPr lang="es-ES_tradnl" b="0" i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states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2819400" y="47360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GGA+U: O </a:t>
            </a:r>
            <a:r>
              <a:rPr lang="es-ES_tradnl" b="0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states</a:t>
            </a:r>
            <a:endParaRPr lang="es-ES_tradnl" dirty="0" smtClean="0">
              <a:solidFill>
                <a:schemeClr val="bg1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2743200" y="5181600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err="1" smtClean="0">
                <a:solidFill>
                  <a:schemeClr val="bg1"/>
                </a:solidFill>
              </a:rPr>
              <a:t>The</a:t>
            </a:r>
            <a:r>
              <a:rPr lang="es-ES_tradnl" sz="1600" dirty="0" smtClean="0">
                <a:solidFill>
                  <a:schemeClr val="bg1"/>
                </a:solidFill>
              </a:rPr>
              <a:t> </a:t>
            </a:r>
            <a:r>
              <a:rPr lang="es-ES_tradnl" sz="1600" dirty="0" err="1" smtClean="0">
                <a:solidFill>
                  <a:schemeClr val="bg1"/>
                </a:solidFill>
              </a:rPr>
              <a:t>bottom</a:t>
            </a:r>
            <a:r>
              <a:rPr lang="es-ES_tradnl" sz="1600" dirty="0" smtClean="0">
                <a:solidFill>
                  <a:schemeClr val="bg1"/>
                </a:solidFill>
              </a:rPr>
              <a:t> of </a:t>
            </a:r>
            <a:r>
              <a:rPr lang="es-ES_tradnl" sz="1600" dirty="0" err="1" smtClean="0">
                <a:solidFill>
                  <a:schemeClr val="bg1"/>
                </a:solidFill>
              </a:rPr>
              <a:t>the</a:t>
            </a:r>
            <a:r>
              <a:rPr lang="es-ES_tradnl" sz="1600" dirty="0" smtClean="0">
                <a:solidFill>
                  <a:schemeClr val="bg1"/>
                </a:solidFill>
              </a:rPr>
              <a:t> </a:t>
            </a:r>
            <a:r>
              <a:rPr lang="es-ES_tradnl" sz="1600" dirty="0" err="1" smtClean="0">
                <a:solidFill>
                  <a:schemeClr val="bg1"/>
                </a:solidFill>
              </a:rPr>
              <a:t>conduction</a:t>
            </a:r>
            <a:r>
              <a:rPr lang="es-ES_tradnl" sz="1600" dirty="0" smtClean="0">
                <a:solidFill>
                  <a:schemeClr val="bg1"/>
                </a:solidFill>
              </a:rPr>
              <a:t> band </a:t>
            </a:r>
            <a:r>
              <a:rPr lang="es-ES_tradnl" sz="1600" dirty="0" err="1" smtClean="0">
                <a:solidFill>
                  <a:schemeClr val="bg1"/>
                </a:solidFill>
              </a:rPr>
              <a:t>is</a:t>
            </a:r>
            <a:r>
              <a:rPr lang="es-ES_tradnl" sz="1600" dirty="0" smtClean="0">
                <a:solidFill>
                  <a:schemeClr val="bg1"/>
                </a:solidFill>
              </a:rPr>
              <a:t> of Ni </a:t>
            </a:r>
            <a:r>
              <a:rPr lang="es-ES_tradnl" sz="1600" b="0" i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s-ES_tradnl" sz="1600" dirty="0" smtClean="0">
                <a:solidFill>
                  <a:schemeClr val="bg1"/>
                </a:solidFill>
              </a:rPr>
              <a:t> </a:t>
            </a:r>
            <a:r>
              <a:rPr lang="es-ES_tradnl" sz="1600" dirty="0" err="1" smtClean="0">
                <a:solidFill>
                  <a:schemeClr val="bg1"/>
                </a:solidFill>
              </a:rPr>
              <a:t>character</a:t>
            </a:r>
            <a:r>
              <a:rPr lang="es-ES_tradnl" sz="1600" dirty="0" smtClean="0">
                <a:solidFill>
                  <a:schemeClr val="bg1"/>
                </a:solidFill>
              </a:rPr>
              <a:t>, so </a:t>
            </a:r>
            <a:r>
              <a:rPr lang="es-ES_tradnl" sz="1600" dirty="0" err="1" smtClean="0">
                <a:solidFill>
                  <a:schemeClr val="bg1"/>
                </a:solidFill>
              </a:rPr>
              <a:t>the</a:t>
            </a:r>
            <a:r>
              <a:rPr lang="es-ES_tradnl" sz="1600" dirty="0" smtClean="0">
                <a:solidFill>
                  <a:schemeClr val="bg1"/>
                </a:solidFill>
              </a:rPr>
              <a:t> </a:t>
            </a:r>
            <a:r>
              <a:rPr lang="es-ES_tradnl" sz="1600" dirty="0" err="1" smtClean="0">
                <a:solidFill>
                  <a:schemeClr val="bg1"/>
                </a:solidFill>
              </a:rPr>
              <a:t>predicted</a:t>
            </a:r>
            <a:r>
              <a:rPr lang="es-ES_tradnl" sz="1600" dirty="0" smtClean="0">
                <a:solidFill>
                  <a:schemeClr val="bg1"/>
                </a:solidFill>
              </a:rPr>
              <a:t> band-gap </a:t>
            </a:r>
            <a:r>
              <a:rPr lang="es-ES_tradnl" sz="1600" dirty="0" err="1" smtClean="0">
                <a:solidFill>
                  <a:schemeClr val="bg1"/>
                </a:solidFill>
              </a:rPr>
              <a:t>is</a:t>
            </a:r>
            <a:r>
              <a:rPr lang="es-ES_tradnl" sz="1600" dirty="0" smtClean="0">
                <a:solidFill>
                  <a:schemeClr val="bg1"/>
                </a:solidFill>
              </a:rPr>
              <a:t> of </a:t>
            </a:r>
            <a:r>
              <a:rPr lang="es-ES_tradnl" sz="1600" dirty="0" err="1" smtClean="0">
                <a:solidFill>
                  <a:schemeClr val="bg1"/>
                </a:solidFill>
              </a:rPr>
              <a:t>charge</a:t>
            </a:r>
            <a:r>
              <a:rPr lang="es-ES_tradnl" sz="1600" dirty="0" smtClean="0">
                <a:solidFill>
                  <a:schemeClr val="bg1"/>
                </a:solidFill>
              </a:rPr>
              <a:t>-transfer </a:t>
            </a:r>
            <a:r>
              <a:rPr lang="es-ES_tradnl" sz="1600" dirty="0" err="1" smtClean="0">
                <a:solidFill>
                  <a:schemeClr val="bg1"/>
                </a:solidFill>
              </a:rPr>
              <a:t>type</a:t>
            </a:r>
            <a:r>
              <a:rPr lang="es-ES_tradnl" sz="1600" dirty="0" smtClean="0">
                <a:solidFill>
                  <a:schemeClr val="bg1"/>
                </a:solidFill>
              </a:rPr>
              <a:t> </a:t>
            </a:r>
            <a:r>
              <a:rPr lang="es-ES_tradnl" sz="1600" dirty="0" err="1" smtClean="0">
                <a:solidFill>
                  <a:schemeClr val="bg1"/>
                </a:solidFill>
              </a:rPr>
              <a:t>within</a:t>
            </a:r>
            <a:r>
              <a:rPr lang="es-ES_tradnl" sz="1600" dirty="0" smtClean="0">
                <a:solidFill>
                  <a:schemeClr val="bg1"/>
                </a:solidFill>
              </a:rPr>
              <a:t> GGA+U, in </a:t>
            </a:r>
            <a:r>
              <a:rPr lang="es-ES_tradnl" sz="1600" dirty="0" err="1" smtClean="0">
                <a:solidFill>
                  <a:schemeClr val="bg1"/>
                </a:solidFill>
              </a:rPr>
              <a:t>good</a:t>
            </a:r>
            <a:r>
              <a:rPr lang="es-ES_tradnl" sz="1600" dirty="0" smtClean="0">
                <a:solidFill>
                  <a:schemeClr val="bg1"/>
                </a:solidFill>
              </a:rPr>
              <a:t> </a:t>
            </a:r>
            <a:r>
              <a:rPr lang="es-ES_tradnl" sz="1600" dirty="0" err="1" smtClean="0">
                <a:solidFill>
                  <a:schemeClr val="bg1"/>
                </a:solidFill>
              </a:rPr>
              <a:t>agreement</a:t>
            </a:r>
            <a:r>
              <a:rPr lang="es-ES_tradnl" sz="1600" dirty="0" smtClean="0">
                <a:solidFill>
                  <a:schemeClr val="bg1"/>
                </a:solidFill>
              </a:rPr>
              <a:t> </a:t>
            </a:r>
            <a:r>
              <a:rPr lang="es-ES_tradnl" sz="1600" dirty="0" err="1" smtClean="0">
                <a:solidFill>
                  <a:schemeClr val="bg1"/>
                </a:solidFill>
              </a:rPr>
              <a:t>with</a:t>
            </a:r>
            <a:r>
              <a:rPr lang="es-ES_tradnl" sz="1600" dirty="0" smtClean="0">
                <a:solidFill>
                  <a:schemeClr val="bg1"/>
                </a:solidFill>
              </a:rPr>
              <a:t> </a:t>
            </a:r>
            <a:r>
              <a:rPr lang="es-ES_tradnl" sz="1600" dirty="0" err="1" smtClean="0">
                <a:solidFill>
                  <a:schemeClr val="bg1"/>
                </a:solidFill>
              </a:rPr>
              <a:t>experiment</a:t>
            </a:r>
            <a:r>
              <a:rPr lang="es-ES_tradnl" sz="1600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797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740" cy="990600"/>
          </a:xfrm>
        </p:spPr>
        <p:txBody>
          <a:bodyPr/>
          <a:lstStyle/>
          <a:p>
            <a:r>
              <a:rPr lang="es-ES" altLang="es-ES_tradnl" dirty="0" err="1" smtClean="0"/>
              <a:t>Magnetic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moment</a:t>
            </a:r>
            <a:r>
              <a:rPr lang="es-ES" altLang="es-ES_tradnl" dirty="0" smtClean="0"/>
              <a:t> in </a:t>
            </a:r>
            <a:r>
              <a:rPr lang="es-ES" altLang="es-ES_tradnl" dirty="0" err="1" smtClean="0"/>
              <a:t>bulk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NiO</a:t>
            </a:r>
            <a:endParaRPr lang="es-ES" altLang="es-ES_tradnl" dirty="0"/>
          </a:p>
        </p:txBody>
      </p:sp>
      <p:sp>
        <p:nvSpPr>
          <p:cNvPr id="432144" name="Text Box 16"/>
          <p:cNvSpPr txBox="1">
            <a:spLocks noChangeArrowheads="1"/>
          </p:cNvSpPr>
          <p:nvPr/>
        </p:nvSpPr>
        <p:spPr bwMode="auto">
          <a:xfrm>
            <a:off x="0" y="4495800"/>
            <a:ext cx="435181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</a:defRPr>
            </a:lvl1pPr>
            <a:lvl2pPr defTabSz="1008063">
              <a:defRPr>
                <a:solidFill>
                  <a:schemeClr val="tx1"/>
                </a:solidFill>
                <a:latin typeface="Arial" charset="0"/>
              </a:defRPr>
            </a:lvl2pPr>
            <a:lvl3pPr defTabSz="1008063">
              <a:defRPr>
                <a:solidFill>
                  <a:schemeClr val="tx1"/>
                </a:solidFill>
                <a:latin typeface="Arial" charset="0"/>
              </a:defRPr>
            </a:lvl3pPr>
            <a:lvl4pPr defTabSz="1008063">
              <a:defRPr>
                <a:solidFill>
                  <a:schemeClr val="tx1"/>
                </a:solidFill>
                <a:latin typeface="Arial" charset="0"/>
              </a:defRPr>
            </a:lvl4pPr>
            <a:lvl5pPr defTabSz="1008063">
              <a:defRPr>
                <a:solidFill>
                  <a:schemeClr val="tx1"/>
                </a:solidFill>
                <a:latin typeface="Arial" charset="0"/>
              </a:defRPr>
            </a:lvl5pPr>
            <a:lvl6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ES_tradnl" sz="1400" dirty="0" err="1" smtClean="0">
                <a:solidFill>
                  <a:schemeClr val="bg1"/>
                </a:solidFill>
              </a:rPr>
              <a:t>NiO</a:t>
            </a:r>
            <a:r>
              <a:rPr lang="en-US" altLang="es-ES_tradnl" sz="1400" dirty="0" smtClean="0">
                <a:solidFill>
                  <a:schemeClr val="bg1"/>
                </a:solidFill>
              </a:rPr>
              <a:t> crystallizes in the </a:t>
            </a:r>
            <a:r>
              <a:rPr lang="en-US" altLang="es-ES_tradnl" sz="1400" dirty="0" err="1" smtClean="0">
                <a:solidFill>
                  <a:schemeClr val="bg1"/>
                </a:solidFill>
              </a:rPr>
              <a:t>rocksalt</a:t>
            </a:r>
            <a:r>
              <a:rPr lang="en-US" altLang="es-ES_tradnl" sz="1400" dirty="0" smtClean="0">
                <a:solidFill>
                  <a:schemeClr val="bg1"/>
                </a:solidFill>
              </a:rPr>
              <a:t> structure</a:t>
            </a:r>
            <a:r>
              <a:rPr lang="en-US" altLang="es-ES_tradnl" sz="1400" dirty="0">
                <a:solidFill>
                  <a:schemeClr val="bg1"/>
                </a:solidFill>
              </a:rPr>
              <a:t> </a:t>
            </a:r>
            <a:r>
              <a:rPr lang="en-US" altLang="es-ES_tradnl" sz="1400" dirty="0" smtClean="0">
                <a:solidFill>
                  <a:schemeClr val="bg1"/>
                </a:solidFill>
              </a:rPr>
              <a:t>with rhombohedral symmetry induced by the type-II AFM order</a:t>
            </a:r>
            <a:endParaRPr lang="en-US" altLang="es-ES_tradnl" sz="1400" dirty="0">
              <a:solidFill>
                <a:schemeClr val="bg1"/>
              </a:solidFill>
            </a:endParaRPr>
          </a:p>
        </p:txBody>
      </p:sp>
      <p:grpSp>
        <p:nvGrpSpPr>
          <p:cNvPr id="24" name="Agrupar 23"/>
          <p:cNvGrpSpPr/>
          <p:nvPr/>
        </p:nvGrpSpPr>
        <p:grpSpPr>
          <a:xfrm>
            <a:off x="685800" y="1371600"/>
            <a:ext cx="3048000" cy="3048000"/>
            <a:chOff x="685800" y="2590800"/>
            <a:chExt cx="3048000" cy="3048000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2590800"/>
              <a:ext cx="2984500" cy="3048000"/>
            </a:xfrm>
            <a:prstGeom prst="rect">
              <a:avLst/>
            </a:prstGeom>
          </p:spPr>
        </p:pic>
        <p:sp>
          <p:nvSpPr>
            <p:cNvPr id="23" name="CuadroTexto 22"/>
            <p:cNvSpPr txBox="1"/>
            <p:nvPr/>
          </p:nvSpPr>
          <p:spPr>
            <a:xfrm>
              <a:off x="2895600" y="52578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dirty="0" smtClean="0">
                  <a:solidFill>
                    <a:srgbClr val="FF0000"/>
                  </a:solidFill>
                </a:rPr>
                <a:t>Ni</a:t>
              </a:r>
              <a:endParaRPr lang="es-ES_tradnl" dirty="0">
                <a:solidFill>
                  <a:srgbClr val="FF0000"/>
                </a:solidFill>
              </a:endParaRP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3200400" y="49530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dirty="0">
                  <a:solidFill>
                    <a:srgbClr val="0070C0"/>
                  </a:solidFill>
                </a:rPr>
                <a:t>O</a:t>
              </a:r>
            </a:p>
          </p:txBody>
        </p:sp>
      </p:grpSp>
      <p:sp>
        <p:nvSpPr>
          <p:cNvPr id="25" name="CuadroTexto 24"/>
          <p:cNvSpPr txBox="1"/>
          <p:nvPr/>
        </p:nvSpPr>
        <p:spPr>
          <a:xfrm>
            <a:off x="228600" y="5358825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FFFF"/>
                </a:solidFill>
              </a:rPr>
              <a:t>M. </a:t>
            </a:r>
            <a:r>
              <a:rPr lang="es-ES_tradnl" sz="1600" dirty="0" err="1" smtClean="0">
                <a:solidFill>
                  <a:srgbClr val="00FFFF"/>
                </a:solidFill>
              </a:rPr>
              <a:t>Cococcioni</a:t>
            </a:r>
            <a:r>
              <a:rPr lang="es-ES_tradnl" sz="1600" dirty="0" smtClean="0">
                <a:solidFill>
                  <a:srgbClr val="00FFFF"/>
                </a:solidFill>
              </a:rPr>
              <a:t> and S. de </a:t>
            </a:r>
            <a:r>
              <a:rPr lang="es-ES_tradnl" sz="1600" dirty="0" err="1" smtClean="0">
                <a:solidFill>
                  <a:srgbClr val="00FFFF"/>
                </a:solidFill>
              </a:rPr>
              <a:t>Gironcoli</a:t>
            </a:r>
            <a:r>
              <a:rPr lang="es-ES_tradnl" sz="1600" dirty="0" smtClean="0">
                <a:solidFill>
                  <a:srgbClr val="00FFFF"/>
                </a:solidFill>
              </a:rPr>
              <a:t>, </a:t>
            </a:r>
            <a:r>
              <a:rPr lang="es-ES_tradnl" sz="1600" dirty="0" err="1" smtClean="0">
                <a:solidFill>
                  <a:srgbClr val="00FFFF"/>
                </a:solidFill>
              </a:rPr>
              <a:t>Phys</a:t>
            </a:r>
            <a:r>
              <a:rPr lang="es-ES_tradnl" sz="1600" dirty="0" smtClean="0">
                <a:solidFill>
                  <a:srgbClr val="00FFFF"/>
                </a:solidFill>
              </a:rPr>
              <a:t>. Rev. B 71, 035105 (2005)</a:t>
            </a:r>
            <a:endParaRPr lang="es-ES_tradnl" sz="1600" dirty="0">
              <a:solidFill>
                <a:srgbClr val="00FFFF"/>
              </a:solidFill>
            </a:endParaRPr>
          </a:p>
        </p:txBody>
      </p:sp>
      <p:grpSp>
        <p:nvGrpSpPr>
          <p:cNvPr id="15" name="Agrupar 14"/>
          <p:cNvGrpSpPr/>
          <p:nvPr/>
        </p:nvGrpSpPr>
        <p:grpSpPr>
          <a:xfrm>
            <a:off x="4572000" y="1447800"/>
            <a:ext cx="4114800" cy="2438400"/>
            <a:chOff x="4572000" y="2362200"/>
            <a:chExt cx="4114800" cy="2438400"/>
          </a:xfrm>
        </p:grpSpPr>
        <p:sp>
          <p:nvSpPr>
            <p:cNvPr id="14" name="Rectángulo 13"/>
            <p:cNvSpPr/>
            <p:nvPr/>
          </p:nvSpPr>
          <p:spPr bwMode="auto">
            <a:xfrm>
              <a:off x="4572000" y="2362200"/>
              <a:ext cx="4114800" cy="2438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4700" y="2362200"/>
              <a:ext cx="4102100" cy="2374900"/>
            </a:xfrm>
            <a:prstGeom prst="rect">
              <a:avLst/>
            </a:prstGeom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3912115"/>
            <a:ext cx="1651000" cy="278885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495800" y="44196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Well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within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experimental </a:t>
            </a:r>
            <a:r>
              <a:rPr lang="es-ES_tradnl" dirty="0" err="1" smtClean="0">
                <a:solidFill>
                  <a:schemeClr val="bg1"/>
                </a:solidFill>
              </a:rPr>
              <a:t>ranges</a:t>
            </a:r>
            <a:r>
              <a:rPr lang="es-ES_tradnl" dirty="0" smtClean="0">
                <a:solidFill>
                  <a:schemeClr val="bg1"/>
                </a:solidFill>
              </a:rPr>
              <a:t> of </a:t>
            </a:r>
            <a:r>
              <a:rPr lang="es-ES_tradnl" dirty="0" err="1" smtClean="0">
                <a:solidFill>
                  <a:schemeClr val="bg1"/>
                </a:solidFill>
              </a:rPr>
              <a:t>values</a:t>
            </a:r>
            <a:r>
              <a:rPr lang="es-ES_tradnl" dirty="0" smtClean="0">
                <a:solidFill>
                  <a:schemeClr val="bg1"/>
                </a:solidFill>
              </a:rPr>
              <a:t> (</a:t>
            </a:r>
            <a:r>
              <a:rPr lang="es-ES_tradnl" dirty="0" err="1" smtClean="0">
                <a:solidFill>
                  <a:schemeClr val="bg1"/>
                </a:solidFill>
              </a:rPr>
              <a:t>from</a:t>
            </a:r>
            <a:r>
              <a:rPr lang="es-ES_tradnl" dirty="0" smtClean="0">
                <a:solidFill>
                  <a:schemeClr val="bg1"/>
                </a:solidFill>
              </a:rPr>
              <a:t> 1.64 to 1.9)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5638800"/>
            <a:ext cx="1651000" cy="27888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10200" y="38862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GGA +U 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410200" y="56388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GGA  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5475193" y="773668"/>
            <a:ext cx="23734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</a:defRPr>
            </a:lvl1pPr>
            <a:lvl2pPr defTabSz="1008063">
              <a:defRPr>
                <a:solidFill>
                  <a:schemeClr val="tx1"/>
                </a:solidFill>
                <a:latin typeface="Arial" charset="0"/>
              </a:defRPr>
            </a:lvl2pPr>
            <a:lvl3pPr defTabSz="1008063">
              <a:defRPr>
                <a:solidFill>
                  <a:schemeClr val="tx1"/>
                </a:solidFill>
                <a:latin typeface="Arial" charset="0"/>
              </a:defRPr>
            </a:lvl3pPr>
            <a:lvl4pPr defTabSz="1008063">
              <a:defRPr>
                <a:solidFill>
                  <a:schemeClr val="tx1"/>
                </a:solidFill>
                <a:latin typeface="Arial" charset="0"/>
              </a:defRPr>
            </a:lvl4pPr>
            <a:lvl5pPr defTabSz="1008063">
              <a:defRPr>
                <a:solidFill>
                  <a:schemeClr val="tx1"/>
                </a:solidFill>
                <a:latin typeface="Arial" charset="0"/>
              </a:defRPr>
            </a:lvl5pPr>
            <a:lvl6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S" altLang="es-ES_tradnl" dirty="0" err="1">
                <a:solidFill>
                  <a:schemeClr val="bg1"/>
                </a:solidFill>
              </a:rPr>
              <a:t>WriteMullikenPop</a:t>
            </a:r>
            <a:r>
              <a:rPr lang="es-ES" altLang="es-ES_tradnl" dirty="0">
                <a:solidFill>
                  <a:schemeClr val="bg1"/>
                </a:solidFill>
              </a:rPr>
              <a:t> 1 </a:t>
            </a:r>
          </a:p>
        </p:txBody>
      </p:sp>
      <p:pic>
        <p:nvPicPr>
          <p:cNvPr id="20" name="Picture 10" descr="mome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64142" r="28403" b="33008"/>
          <a:stretch>
            <a:fillRect/>
          </a:stretch>
        </p:blipFill>
        <p:spPr bwMode="auto">
          <a:xfrm>
            <a:off x="4572000" y="1190677"/>
            <a:ext cx="4114800" cy="25712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83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740" cy="990600"/>
          </a:xfrm>
        </p:spPr>
        <p:txBody>
          <a:bodyPr/>
          <a:lstStyle/>
          <a:p>
            <a:r>
              <a:rPr lang="es-ES" altLang="es-ES_tradnl" dirty="0" err="1" smtClean="0"/>
              <a:t>Funding</a:t>
            </a:r>
            <a:endParaRPr lang="es-ES" altLang="es-ES_tradnl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8600" y="990600"/>
            <a:ext cx="8679043" cy="453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_tradnl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-webkit-standard" charset="0"/>
              </a:rPr>
              <a:t>SPANISH INITIATIVE FOR ELECTRONIC SIMULATIONS </a:t>
            </a:r>
            <a:r>
              <a:rPr kumimoji="0" lang="es-ES_tradnl" altLang="es-ES_tradnl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-webkit-standard" charset="0"/>
              </a:rPr>
              <a:t>WITH</a:t>
            </a:r>
            <a:r>
              <a:rPr kumimoji="0" lang="es-ES_tradnl" altLang="es-ES_tradnl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-webkit-standard" charset="0"/>
              </a:rPr>
              <a:t> </a:t>
            </a:r>
            <a:r>
              <a:rPr kumimoji="0" lang="es-ES_tradnl" altLang="es-ES_tradnl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-webkit-standard" charset="0"/>
              </a:rPr>
              <a:t>THOUSANDS </a:t>
            </a:r>
            <a:r>
              <a:rPr kumimoji="0" lang="es-ES_tradnl" altLang="es-ES_tradnl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-webkit-standard" charset="0"/>
              </a:rPr>
              <a:t>OF ATOMS: </a:t>
            </a:r>
            <a:endParaRPr kumimoji="0" lang="es-ES_tradnl" altLang="es-ES_tradnl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-webkit-standard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_tradnl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-webkit-standard" charset="0"/>
              </a:rPr>
              <a:t>CÓDIGO </a:t>
            </a:r>
            <a:r>
              <a:rPr kumimoji="0" lang="es-ES_tradnl" altLang="es-ES_tradnl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-webkit-standard" charset="0"/>
              </a:rPr>
              <a:t>ABIERTO CON GARANTÍA Y SOPORTE PROFESIONAL: SIESTA-PRO </a:t>
            </a:r>
            <a:r>
              <a:rPr kumimoji="0" lang="es-ES_tradnl" altLang="es-ES_tradnl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/>
            </a:r>
            <a:br>
              <a:rPr kumimoji="0" lang="es-ES_tradnl" altLang="es-ES_tradnl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es-ES_tradnl" altLang="es-ES_tradnl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Proyecto financiado por el Ministerio de Economía, Industria y Competitividad</a:t>
            </a:r>
            <a:r>
              <a:rPr kumimoji="0" lang="es-ES_tradnl" altLang="es-ES_tradnl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_tradnl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y </a:t>
            </a:r>
            <a:r>
              <a:rPr kumimoji="0" lang="es-ES_tradnl" altLang="es-ES_tradnl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cofinanciado con Fondos Estructurales de la Unión Europea </a:t>
            </a:r>
            <a:br>
              <a:rPr kumimoji="0" lang="es-ES_tradnl" altLang="es-ES_tradnl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es-ES_tradnl" altLang="es-ES_tradnl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Referencia: RTC-2016-5681-7 </a:t>
            </a:r>
            <a:br>
              <a:rPr kumimoji="0" lang="es-ES_tradnl" altLang="es-ES_tradnl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es-ES_tradnl" altLang="es-ES_tradnl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Objetivo Temático del Programa Operativo: </a:t>
            </a:r>
            <a:endParaRPr kumimoji="0" lang="es-ES_tradnl" altLang="es-ES_tradnl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_tradnl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"</a:t>
            </a:r>
            <a:r>
              <a:rPr kumimoji="0" lang="es-ES_tradnl" altLang="es-ES_tradnl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Promover el desarrollo tecnológico, la innovación y una investigación de calidad"</a:t>
            </a:r>
            <a:r>
              <a:rPr kumimoji="0" lang="es-ES_tradnl" altLang="es-ES_tradn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 </a:t>
            </a:r>
            <a:br>
              <a:rPr kumimoji="0" lang="es-ES_tradnl" altLang="es-ES_tradn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es-ES_tradnl" altLang="es-ES_tradn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/>
            </a:r>
            <a:br>
              <a:rPr kumimoji="0" lang="es-ES_tradnl" altLang="es-ES_tradn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es-ES_tradnl" altLang="es-ES_trad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es-ES_tradnl" altLang="es-ES_tradnl" sz="15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 </a:t>
            </a:r>
            <a:r>
              <a:rPr kumimoji="0" lang="es-ES_tradnl" altLang="es-ES_trad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es-ES_tradnl" altLang="es-ES_tradn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 </a:t>
            </a:r>
            <a:endParaRPr kumimoji="0" lang="es-ES_tradnl" altLang="es-ES_trad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218" name="Picture 2" descr="http://personales.unican.es/junqueraj/Projects/Logo_UNION_EUROP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3324225"/>
            <a:ext cx="238125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ttp://personales.unican.es/junqueraj/Projects/2_MEIC_Gob_AEI_Logo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7" y="4305300"/>
            <a:ext cx="27781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05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010400" cy="990600"/>
          </a:xfrm>
        </p:spPr>
        <p:txBody>
          <a:bodyPr/>
          <a:lstStyle/>
          <a:p>
            <a:r>
              <a:rPr lang="es-ES" altLang="es-ES_tradnl" dirty="0" smtClean="0"/>
              <a:t>Band </a:t>
            </a:r>
            <a:r>
              <a:rPr lang="es-ES" altLang="es-ES_tradnl" dirty="0" err="1" smtClean="0"/>
              <a:t>structure</a:t>
            </a:r>
            <a:r>
              <a:rPr lang="es-ES" altLang="es-ES_tradnl" dirty="0" smtClean="0"/>
              <a:t> of </a:t>
            </a:r>
            <a:r>
              <a:rPr lang="es-ES" altLang="es-ES_tradnl" dirty="0" err="1" smtClean="0"/>
              <a:t>NiO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within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the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generalized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grandient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approximation</a:t>
            </a:r>
            <a:endParaRPr lang="es-ES" altLang="es-ES_tradnl" dirty="0"/>
          </a:p>
        </p:txBody>
      </p:sp>
      <p:sp>
        <p:nvSpPr>
          <p:cNvPr id="2" name="CuadroTexto 1"/>
          <p:cNvSpPr txBox="1"/>
          <p:nvPr/>
        </p:nvSpPr>
        <p:spPr>
          <a:xfrm>
            <a:off x="838200" y="1030069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We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plot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band </a:t>
            </a:r>
            <a:r>
              <a:rPr lang="es-ES_tradnl" dirty="0" err="1" smtClean="0">
                <a:solidFill>
                  <a:schemeClr val="bg1"/>
                </a:solidFill>
              </a:rPr>
              <a:t>structure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using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Utility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program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gnubands</a:t>
            </a:r>
            <a:r>
              <a:rPr lang="es-ES_tradnl" dirty="0" smtClean="0">
                <a:solidFill>
                  <a:schemeClr val="bg1"/>
                </a:solidFill>
              </a:rPr>
              <a:t>, and </a:t>
            </a:r>
            <a:r>
              <a:rPr lang="es-ES_tradnl" dirty="0" err="1" smtClean="0">
                <a:solidFill>
                  <a:schemeClr val="bg1"/>
                </a:solidFill>
              </a:rPr>
              <a:t>following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recipe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given</a:t>
            </a:r>
            <a:r>
              <a:rPr lang="es-ES_tradnl" dirty="0" smtClean="0">
                <a:solidFill>
                  <a:schemeClr val="bg1"/>
                </a:solidFill>
              </a:rPr>
              <a:t> in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tutorial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752600" y="1764268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  <a:latin typeface="+mn-lt"/>
              </a:rPr>
              <a:t>Band </a:t>
            </a:r>
            <a:r>
              <a:rPr lang="es-ES_tradnl" dirty="0" err="1">
                <a:solidFill>
                  <a:schemeClr val="bg1"/>
                </a:solidFill>
                <a:latin typeface="+mn-lt"/>
              </a:rPr>
              <a:t>structure</a:t>
            </a:r>
            <a:r>
              <a:rPr lang="es-ES_tradnl" dirty="0">
                <a:solidFill>
                  <a:schemeClr val="bg1"/>
                </a:solidFill>
                <a:latin typeface="+mn-lt"/>
              </a:rPr>
              <a:t> of </a:t>
            </a:r>
            <a:r>
              <a:rPr lang="es-ES_tradnl" dirty="0" err="1">
                <a:solidFill>
                  <a:schemeClr val="bg1"/>
                </a:solidFill>
                <a:latin typeface="+mn-lt"/>
              </a:rPr>
              <a:t>an</a:t>
            </a:r>
            <a:r>
              <a:rPr lang="es-ES_tradnl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+mn-lt"/>
              </a:rPr>
              <a:t>ionic</a:t>
            </a:r>
            <a:r>
              <a:rPr lang="es-ES_tradnl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+mn-lt"/>
              </a:rPr>
              <a:t>solid</a:t>
            </a:r>
            <a:r>
              <a:rPr lang="es-ES_tradnl" dirty="0">
                <a:solidFill>
                  <a:schemeClr val="bg1"/>
                </a:solidFill>
                <a:latin typeface="+mn-lt"/>
              </a:rPr>
              <a:t>: </a:t>
            </a:r>
            <a:r>
              <a:rPr lang="es-ES_tradnl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+mn-lt"/>
              </a:rPr>
              <a:t> case of </a:t>
            </a:r>
            <a:r>
              <a:rPr lang="es-ES_tradnl" dirty="0" err="1">
                <a:solidFill>
                  <a:schemeClr val="bg1"/>
                </a:solidFill>
                <a:latin typeface="+mn-lt"/>
              </a:rPr>
              <a:t>MgO</a:t>
            </a:r>
            <a:r>
              <a:rPr lang="es-ES_tradnl" dirty="0">
                <a:solidFill>
                  <a:schemeClr val="bg1"/>
                </a:solidFill>
                <a:latin typeface="+mn-lt"/>
              </a:rPr>
              <a:t> 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990600" y="22860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Introduce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path</a:t>
            </a:r>
            <a:r>
              <a:rPr lang="es-ES_tradnl" dirty="0" smtClean="0">
                <a:solidFill>
                  <a:schemeClr val="bg1"/>
                </a:solidFill>
              </a:rPr>
              <a:t> in k-</a:t>
            </a:r>
            <a:r>
              <a:rPr lang="es-ES_tradnl" dirty="0" err="1" smtClean="0">
                <a:solidFill>
                  <a:schemeClr val="bg1"/>
                </a:solidFill>
              </a:rPr>
              <a:t>space</a:t>
            </a:r>
            <a:r>
              <a:rPr lang="es-ES_tradnl" dirty="0" smtClean="0">
                <a:solidFill>
                  <a:schemeClr val="bg1"/>
                </a:solidFill>
              </a:rPr>
              <a:t> in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cap="small" dirty="0" smtClean="0">
                <a:solidFill>
                  <a:schemeClr val="bg1"/>
                </a:solidFill>
              </a:rPr>
              <a:t>siesta</a:t>
            </a:r>
            <a:r>
              <a:rPr lang="es-ES_tradnl" dirty="0" smtClean="0">
                <a:solidFill>
                  <a:schemeClr val="bg1"/>
                </a:solidFill>
              </a:rPr>
              <a:t> input file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76300" y="42672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Run </a:t>
            </a:r>
            <a:r>
              <a:rPr lang="es-ES_tradnl" cap="small" dirty="0" smtClean="0">
                <a:solidFill>
                  <a:schemeClr val="bg1"/>
                </a:solidFill>
              </a:rPr>
              <a:t>siesta</a:t>
            </a:r>
            <a:r>
              <a:rPr lang="es-ES_tradnl" dirty="0" smtClean="0">
                <a:solidFill>
                  <a:schemeClr val="bg1"/>
                </a:solidFill>
              </a:rPr>
              <a:t>, run </a:t>
            </a:r>
            <a:r>
              <a:rPr lang="es-ES_tradnl" dirty="0" err="1" smtClean="0">
                <a:solidFill>
                  <a:schemeClr val="bg1"/>
                </a:solidFill>
              </a:rPr>
              <a:t>gnubands</a:t>
            </a:r>
            <a:r>
              <a:rPr lang="es-ES_tradnl" dirty="0" smtClean="0">
                <a:solidFill>
                  <a:schemeClr val="bg1"/>
                </a:solidFill>
              </a:rPr>
              <a:t> and </a:t>
            </a:r>
            <a:r>
              <a:rPr lang="es-ES_tradnl" dirty="0" err="1" smtClean="0">
                <a:solidFill>
                  <a:schemeClr val="bg1"/>
                </a:solidFill>
              </a:rPr>
              <a:t>plot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results</a:t>
            </a:r>
            <a:endParaRPr lang="es-ES_tradnl" dirty="0">
              <a:solidFill>
                <a:schemeClr val="bg1"/>
              </a:solidFill>
            </a:endParaRPr>
          </a:p>
        </p:txBody>
      </p:sp>
      <p:grpSp>
        <p:nvGrpSpPr>
          <p:cNvPr id="11" name="Agrupar 10"/>
          <p:cNvGrpSpPr/>
          <p:nvPr/>
        </p:nvGrpSpPr>
        <p:grpSpPr>
          <a:xfrm>
            <a:off x="2819400" y="2743200"/>
            <a:ext cx="3564156" cy="1460500"/>
            <a:chOff x="2819400" y="2743200"/>
            <a:chExt cx="3564156" cy="1460500"/>
          </a:xfrm>
        </p:grpSpPr>
        <p:sp>
          <p:nvSpPr>
            <p:cNvPr id="8" name="Rectángulo 7"/>
            <p:cNvSpPr/>
            <p:nvPr/>
          </p:nvSpPr>
          <p:spPr bwMode="auto">
            <a:xfrm>
              <a:off x="2819400" y="2743200"/>
              <a:ext cx="3505200" cy="1447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400" y="2743200"/>
              <a:ext cx="3564156" cy="1460500"/>
            </a:xfrm>
            <a:prstGeom prst="rect">
              <a:avLst/>
            </a:prstGeom>
          </p:spPr>
        </p:pic>
      </p:grpSp>
      <p:grpSp>
        <p:nvGrpSpPr>
          <p:cNvPr id="14" name="Agrupar 13"/>
          <p:cNvGrpSpPr/>
          <p:nvPr/>
        </p:nvGrpSpPr>
        <p:grpSpPr>
          <a:xfrm>
            <a:off x="1676400" y="4800600"/>
            <a:ext cx="5702300" cy="304800"/>
            <a:chOff x="1752600" y="4800600"/>
            <a:chExt cx="5702300" cy="304800"/>
          </a:xfrm>
        </p:grpSpPr>
        <p:sp>
          <p:nvSpPr>
            <p:cNvPr id="13" name="Rectángulo 12"/>
            <p:cNvSpPr/>
            <p:nvPr/>
          </p:nvSpPr>
          <p:spPr bwMode="auto">
            <a:xfrm>
              <a:off x="1752600" y="4800600"/>
              <a:ext cx="56388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2600" y="4800600"/>
              <a:ext cx="5702300" cy="266700"/>
            </a:xfrm>
            <a:prstGeom prst="rect">
              <a:avLst/>
            </a:prstGeom>
          </p:spPr>
        </p:pic>
      </p:grpSp>
      <p:sp>
        <p:nvSpPr>
          <p:cNvPr id="16" name="CuadroTexto 15"/>
          <p:cNvSpPr txBox="1"/>
          <p:nvPr/>
        </p:nvSpPr>
        <p:spPr>
          <a:xfrm>
            <a:off x="876300" y="5334000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Edit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file </a:t>
            </a:r>
            <a:r>
              <a:rPr lang="es-ES_tradnl" dirty="0" err="1" smtClean="0">
                <a:solidFill>
                  <a:schemeClr val="bg1"/>
                </a:solidFill>
              </a:rPr>
              <a:t>where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bands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along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high-symmetry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lines</a:t>
            </a:r>
            <a:r>
              <a:rPr lang="es-ES_tradnl" dirty="0" smtClean="0">
                <a:solidFill>
                  <a:schemeClr val="bg1"/>
                </a:solidFill>
              </a:rPr>
              <a:t> are </a:t>
            </a:r>
            <a:r>
              <a:rPr lang="es-ES_tradnl" dirty="0" err="1" smtClean="0">
                <a:solidFill>
                  <a:schemeClr val="bg1"/>
                </a:solidFill>
              </a:rPr>
              <a:t>dumped</a:t>
            </a:r>
            <a:r>
              <a:rPr lang="es-ES_tradnl" dirty="0" smtClean="0">
                <a:solidFill>
                  <a:schemeClr val="bg1"/>
                </a:solidFill>
              </a:rPr>
              <a:t> and </a:t>
            </a:r>
            <a:r>
              <a:rPr lang="es-ES_tradnl" dirty="0" err="1" smtClean="0">
                <a:solidFill>
                  <a:schemeClr val="bg1"/>
                </a:solidFill>
              </a:rPr>
              <a:t>identify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top of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valence</a:t>
            </a:r>
            <a:r>
              <a:rPr lang="es-ES_tradnl" dirty="0" smtClean="0">
                <a:solidFill>
                  <a:schemeClr val="bg1"/>
                </a:solidFill>
              </a:rPr>
              <a:t> band </a:t>
            </a:r>
            <a:r>
              <a:rPr lang="es-ES_tradnl" dirty="0" err="1" smtClean="0">
                <a:solidFill>
                  <a:schemeClr val="bg1"/>
                </a:solidFill>
              </a:rPr>
              <a:t>eigenvalue</a:t>
            </a:r>
            <a:r>
              <a:rPr lang="es-ES_tradnl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s-ES_tradnl" dirty="0" smtClean="0">
                <a:solidFill>
                  <a:schemeClr val="bg1"/>
                </a:solidFill>
              </a:rPr>
              <a:t>In </a:t>
            </a:r>
            <a:r>
              <a:rPr lang="es-ES_tradnl" dirty="0" err="1" smtClean="0">
                <a:solidFill>
                  <a:schemeClr val="bg1"/>
                </a:solidFill>
              </a:rPr>
              <a:t>this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example</a:t>
            </a:r>
            <a:r>
              <a:rPr lang="es-ES_tradnl" dirty="0" smtClean="0">
                <a:solidFill>
                  <a:schemeClr val="bg1"/>
                </a:solidFill>
              </a:rPr>
              <a:t>, </a:t>
            </a:r>
            <a:r>
              <a:rPr lang="es-ES_tradnl" dirty="0" err="1" smtClean="0">
                <a:solidFill>
                  <a:schemeClr val="bg1"/>
                </a:solidFill>
              </a:rPr>
              <a:t>it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amounts</a:t>
            </a:r>
            <a:r>
              <a:rPr lang="es-ES_tradnl" dirty="0" smtClean="0">
                <a:solidFill>
                  <a:schemeClr val="bg1"/>
                </a:solidFill>
              </a:rPr>
              <a:t> to </a:t>
            </a:r>
            <a:r>
              <a:rPr lang="es-ES_tradnl" smtClean="0">
                <a:solidFill>
                  <a:schemeClr val="bg1"/>
                </a:solidFill>
              </a:rPr>
              <a:t>-5.7677 eV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4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010400" cy="990600"/>
          </a:xfrm>
        </p:spPr>
        <p:txBody>
          <a:bodyPr/>
          <a:lstStyle/>
          <a:p>
            <a:r>
              <a:rPr lang="es-ES" altLang="es-ES_tradnl" dirty="0" smtClean="0"/>
              <a:t>Band </a:t>
            </a:r>
            <a:r>
              <a:rPr lang="es-ES" altLang="es-ES_tradnl" dirty="0" err="1" smtClean="0"/>
              <a:t>structure</a:t>
            </a:r>
            <a:r>
              <a:rPr lang="es-ES" altLang="es-ES_tradnl" dirty="0" smtClean="0"/>
              <a:t> of </a:t>
            </a:r>
            <a:r>
              <a:rPr lang="es-ES" altLang="es-ES_tradnl" dirty="0" err="1" smtClean="0"/>
              <a:t>NiO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within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the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generalized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grandient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approximation</a:t>
            </a:r>
            <a:endParaRPr lang="es-ES" alt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876300" y="107846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</a:rPr>
              <a:t>R</a:t>
            </a:r>
            <a:r>
              <a:rPr lang="es-ES_tradnl" dirty="0" smtClean="0">
                <a:solidFill>
                  <a:schemeClr val="bg1"/>
                </a:solidFill>
              </a:rPr>
              <a:t>un </a:t>
            </a:r>
            <a:r>
              <a:rPr lang="es-ES_tradnl" dirty="0" err="1" smtClean="0">
                <a:solidFill>
                  <a:schemeClr val="bg1"/>
                </a:solidFill>
              </a:rPr>
              <a:t>gnubands</a:t>
            </a:r>
            <a:r>
              <a:rPr lang="es-ES_tradnl" dirty="0" smtClean="0">
                <a:solidFill>
                  <a:schemeClr val="bg1"/>
                </a:solidFill>
              </a:rPr>
              <a:t> and </a:t>
            </a:r>
            <a:r>
              <a:rPr lang="es-ES_tradnl" dirty="0" err="1" smtClean="0">
                <a:solidFill>
                  <a:schemeClr val="bg1"/>
                </a:solidFill>
              </a:rPr>
              <a:t>plot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results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 bwMode="auto">
          <a:xfrm>
            <a:off x="171450" y="1828800"/>
            <a:ext cx="6457950" cy="2438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080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934200" y="1951672"/>
            <a:ext cx="220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We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shift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rigidly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bands</a:t>
            </a:r>
            <a:r>
              <a:rPr lang="es-ES_tradnl" dirty="0" smtClean="0">
                <a:solidFill>
                  <a:schemeClr val="bg1"/>
                </a:solidFill>
              </a:rPr>
              <a:t> to set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zero</a:t>
            </a:r>
            <a:r>
              <a:rPr lang="es-ES_tradnl" dirty="0" smtClean="0">
                <a:solidFill>
                  <a:schemeClr val="bg1"/>
                </a:solidFill>
              </a:rPr>
              <a:t> of </a:t>
            </a:r>
            <a:r>
              <a:rPr lang="es-ES_tradnl" dirty="0" err="1" smtClean="0">
                <a:solidFill>
                  <a:schemeClr val="bg1"/>
                </a:solidFill>
              </a:rPr>
              <a:t>energy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with</a:t>
            </a:r>
            <a:r>
              <a:rPr lang="es-ES_tradnl" dirty="0" smtClean="0">
                <a:solidFill>
                  <a:schemeClr val="bg1"/>
                </a:solidFill>
              </a:rPr>
              <a:t> 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top of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valence</a:t>
            </a:r>
            <a:r>
              <a:rPr lang="es-ES_tradnl" dirty="0" smtClean="0">
                <a:solidFill>
                  <a:schemeClr val="bg1"/>
                </a:solidFill>
              </a:rPr>
              <a:t> band</a:t>
            </a:r>
            <a:endParaRPr lang="es-ES_tradnl" dirty="0">
              <a:solidFill>
                <a:schemeClr val="bg1"/>
              </a:solidFill>
            </a:endParaRPr>
          </a:p>
        </p:txBody>
      </p:sp>
      <p:cxnSp>
        <p:nvCxnSpPr>
          <p:cNvPr id="11" name="Conector recto de flecha 10"/>
          <p:cNvCxnSpPr>
            <a:stCxn id="8" idx="1"/>
          </p:cNvCxnSpPr>
          <p:nvPr/>
        </p:nvCxnSpPr>
        <p:spPr bwMode="auto">
          <a:xfrm flipH="1" flipV="1">
            <a:off x="3886200" y="2408872"/>
            <a:ext cx="3048000" cy="2814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05000"/>
            <a:ext cx="6400374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9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010400" cy="990600"/>
          </a:xfrm>
        </p:spPr>
        <p:txBody>
          <a:bodyPr/>
          <a:lstStyle/>
          <a:p>
            <a:r>
              <a:rPr lang="es-ES" altLang="es-ES_tradnl" dirty="0" smtClean="0"/>
              <a:t>Band </a:t>
            </a:r>
            <a:r>
              <a:rPr lang="es-ES" altLang="es-ES_tradnl" dirty="0" err="1" smtClean="0"/>
              <a:t>structure</a:t>
            </a:r>
            <a:r>
              <a:rPr lang="es-ES" altLang="es-ES_tradnl" dirty="0" smtClean="0"/>
              <a:t> of </a:t>
            </a:r>
            <a:r>
              <a:rPr lang="es-ES" altLang="es-ES_tradnl" dirty="0" err="1" smtClean="0"/>
              <a:t>NiO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within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the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generalized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grandient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approximation</a:t>
            </a:r>
            <a:endParaRPr lang="es-ES" alt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876300" y="107846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</a:rPr>
              <a:t>R</a:t>
            </a:r>
            <a:r>
              <a:rPr lang="es-ES_tradnl" dirty="0" smtClean="0">
                <a:solidFill>
                  <a:schemeClr val="bg1"/>
                </a:solidFill>
              </a:rPr>
              <a:t>un </a:t>
            </a:r>
            <a:r>
              <a:rPr lang="es-ES_tradnl" dirty="0" err="1" smtClean="0">
                <a:solidFill>
                  <a:schemeClr val="bg1"/>
                </a:solidFill>
              </a:rPr>
              <a:t>gnubands</a:t>
            </a:r>
            <a:r>
              <a:rPr lang="es-ES_tradnl" dirty="0" smtClean="0">
                <a:solidFill>
                  <a:schemeClr val="bg1"/>
                </a:solidFill>
              </a:rPr>
              <a:t> and </a:t>
            </a:r>
            <a:r>
              <a:rPr lang="es-ES_tradnl" dirty="0" err="1" smtClean="0">
                <a:solidFill>
                  <a:schemeClr val="bg1"/>
                </a:solidFill>
              </a:rPr>
              <a:t>plot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results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701225"/>
            <a:ext cx="5355167" cy="3505200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152400" y="1995139"/>
            <a:ext cx="4343400" cy="3211286"/>
            <a:chOff x="152400" y="2427514"/>
            <a:chExt cx="4343400" cy="3211286"/>
          </a:xfrm>
        </p:grpSpPr>
        <p:sp>
          <p:nvSpPr>
            <p:cNvPr id="4" name="Rectángulo 3"/>
            <p:cNvSpPr/>
            <p:nvPr/>
          </p:nvSpPr>
          <p:spPr bwMode="auto">
            <a:xfrm>
              <a:off x="152400" y="2438400"/>
              <a:ext cx="4343400" cy="3200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72070" y="1836543"/>
              <a:ext cx="3089846" cy="4271787"/>
            </a:xfrm>
            <a:prstGeom prst="rect">
              <a:avLst/>
            </a:prstGeom>
          </p:spPr>
        </p:pic>
      </p:grpSp>
      <p:sp>
        <p:nvSpPr>
          <p:cNvPr id="13" name="CuadroTexto 12"/>
          <p:cNvSpPr txBox="1"/>
          <p:nvPr/>
        </p:nvSpPr>
        <p:spPr>
          <a:xfrm>
            <a:off x="4953000" y="5587425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FFFF"/>
                </a:solidFill>
              </a:rPr>
              <a:t>M. </a:t>
            </a:r>
            <a:r>
              <a:rPr lang="es-ES_tradnl" sz="1600" dirty="0" err="1" smtClean="0">
                <a:solidFill>
                  <a:srgbClr val="00FFFF"/>
                </a:solidFill>
              </a:rPr>
              <a:t>Cococcioni</a:t>
            </a:r>
            <a:r>
              <a:rPr lang="es-ES_tradnl" sz="1600" dirty="0" smtClean="0">
                <a:solidFill>
                  <a:srgbClr val="00FFFF"/>
                </a:solidFill>
              </a:rPr>
              <a:t> and S. de </a:t>
            </a:r>
            <a:r>
              <a:rPr lang="es-ES_tradnl" sz="1600" dirty="0" err="1" smtClean="0">
                <a:solidFill>
                  <a:srgbClr val="00FFFF"/>
                </a:solidFill>
              </a:rPr>
              <a:t>Gironcoli</a:t>
            </a:r>
            <a:r>
              <a:rPr lang="es-ES_tradnl" sz="1600" dirty="0" smtClean="0">
                <a:solidFill>
                  <a:srgbClr val="00FFFF"/>
                </a:solidFill>
              </a:rPr>
              <a:t>, </a:t>
            </a:r>
            <a:r>
              <a:rPr lang="es-ES_tradnl" sz="1600" dirty="0" err="1" smtClean="0">
                <a:solidFill>
                  <a:srgbClr val="00FFFF"/>
                </a:solidFill>
              </a:rPr>
              <a:t>Phys</a:t>
            </a:r>
            <a:r>
              <a:rPr lang="es-ES_tradnl" sz="1600" dirty="0" smtClean="0">
                <a:solidFill>
                  <a:srgbClr val="00FFFF"/>
                </a:solidFill>
              </a:rPr>
              <a:t>. Rev. B 71, 035105 (2005)</a:t>
            </a:r>
            <a:endParaRPr lang="es-ES_tradnl" sz="1600" dirty="0">
              <a:solidFill>
                <a:srgbClr val="00FFFF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81000" y="5587425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err="1" smtClean="0">
                <a:solidFill>
                  <a:srgbClr val="00FFFF"/>
                </a:solidFill>
              </a:rPr>
              <a:t>This</a:t>
            </a:r>
            <a:r>
              <a:rPr lang="es-ES_tradnl" sz="1600" dirty="0" smtClean="0">
                <a:solidFill>
                  <a:srgbClr val="00FFFF"/>
                </a:solidFill>
              </a:rPr>
              <a:t> </a:t>
            </a:r>
            <a:r>
              <a:rPr lang="es-ES_tradnl" sz="1600" dirty="0" err="1" smtClean="0">
                <a:solidFill>
                  <a:srgbClr val="00FFFF"/>
                </a:solidFill>
              </a:rPr>
              <a:t>work</a:t>
            </a:r>
            <a:endParaRPr lang="es-ES_tradnl" sz="1600" dirty="0">
              <a:solidFill>
                <a:srgbClr val="00FFFF"/>
              </a:solidFill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1447800" y="6334125"/>
            <a:ext cx="6400800" cy="523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298" tIns="45648" rIns="91298" bIns="45648" numCol="1" anchor="ctr" anchorCtr="0" compatLnSpc="1">
            <a:prstTxWarp prst="textNoShape">
              <a:avLst/>
            </a:prstTxWarp>
          </a:bodyPr>
          <a:lstStyle>
            <a:lvl1pPr algn="l" defTabSz="91405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l" defTabSz="91405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algn="l" defTabSz="91405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algn="l" defTabSz="91405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algn="l" defTabSz="91405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14563" algn="l" defTabSz="91405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829125" algn="l" defTabSz="91405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243688" algn="l" defTabSz="91405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658250" algn="l" defTabSz="91405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altLang="es-ES_tradnl" sz="2000" kern="0" dirty="0" smtClean="0">
                <a:solidFill>
                  <a:schemeClr val="bg1"/>
                </a:solidFill>
                <a:latin typeface="+mn-lt"/>
              </a:rPr>
              <a:t>GGA gap </a:t>
            </a:r>
            <a:r>
              <a:rPr lang="es-ES" altLang="es-ES_tradnl" sz="2000" kern="0" dirty="0" err="1" smtClean="0">
                <a:solidFill>
                  <a:schemeClr val="bg1"/>
                </a:solidFill>
                <a:latin typeface="+mn-lt"/>
              </a:rPr>
              <a:t>is</a:t>
            </a:r>
            <a:r>
              <a:rPr lang="es-ES" altLang="es-ES_tradnl" sz="2000" kern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" altLang="es-ES_tradnl" sz="2000" kern="0" dirty="0" err="1" smtClean="0">
                <a:solidFill>
                  <a:schemeClr val="bg1"/>
                </a:solidFill>
                <a:latin typeface="+mn-lt"/>
              </a:rPr>
              <a:t>too</a:t>
            </a:r>
            <a:r>
              <a:rPr lang="es-ES" altLang="es-ES_tradnl" sz="2000" kern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" altLang="es-ES_tradnl" sz="2000" kern="0" dirty="0" err="1" smtClean="0">
                <a:solidFill>
                  <a:schemeClr val="bg1"/>
                </a:solidFill>
                <a:latin typeface="+mn-lt"/>
              </a:rPr>
              <a:t>small</a:t>
            </a:r>
            <a:r>
              <a:rPr lang="es-ES" altLang="es-ES_tradnl" sz="2000" kern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" altLang="es-ES_tradnl" sz="2000" kern="0" dirty="0" err="1" smtClean="0">
                <a:solidFill>
                  <a:schemeClr val="bg1"/>
                </a:solidFill>
                <a:latin typeface="+mn-lt"/>
              </a:rPr>
              <a:t>for</a:t>
            </a:r>
            <a:r>
              <a:rPr lang="es-ES" altLang="es-ES_tradnl" sz="2000" kern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" altLang="es-ES_tradnl" sz="2000" kern="0" dirty="0" err="1" smtClean="0">
                <a:solidFill>
                  <a:schemeClr val="bg1"/>
                </a:solidFill>
                <a:latin typeface="+mn-lt"/>
              </a:rPr>
              <a:t>NiO</a:t>
            </a:r>
            <a:endParaRPr lang="es-ES" altLang="es-ES_tradnl" sz="2000" kern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21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924800" cy="990600"/>
          </a:xfrm>
        </p:spPr>
        <p:txBody>
          <a:bodyPr/>
          <a:lstStyle/>
          <a:p>
            <a:r>
              <a:rPr lang="es-ES" altLang="es-ES_tradnl" dirty="0" err="1" smtClean="0"/>
              <a:t>Projected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Density</a:t>
            </a:r>
            <a:r>
              <a:rPr lang="es-ES" altLang="es-ES_tradnl" dirty="0" smtClean="0"/>
              <a:t> of </a:t>
            </a:r>
            <a:r>
              <a:rPr lang="es-ES" altLang="es-ES_tradnl" dirty="0" err="1" smtClean="0"/>
              <a:t>States</a:t>
            </a:r>
            <a:r>
              <a:rPr lang="es-ES" altLang="es-ES_tradnl" dirty="0" smtClean="0"/>
              <a:t> of </a:t>
            </a:r>
            <a:r>
              <a:rPr lang="es-ES" altLang="es-ES_tradnl" dirty="0" err="1" smtClean="0"/>
              <a:t>NiO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within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the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generalized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grandient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approximation</a:t>
            </a:r>
            <a:endParaRPr lang="es-ES" altLang="es-ES_tradnl" dirty="0"/>
          </a:p>
        </p:txBody>
      </p:sp>
      <p:grpSp>
        <p:nvGrpSpPr>
          <p:cNvPr id="7" name="Agrupar 6"/>
          <p:cNvGrpSpPr/>
          <p:nvPr/>
        </p:nvGrpSpPr>
        <p:grpSpPr>
          <a:xfrm>
            <a:off x="2564035" y="3725306"/>
            <a:ext cx="4141565" cy="2142094"/>
            <a:chOff x="2564035" y="1676400"/>
            <a:chExt cx="4141565" cy="2142094"/>
          </a:xfrm>
        </p:grpSpPr>
        <p:sp>
          <p:nvSpPr>
            <p:cNvPr id="6" name="Rectángulo 5"/>
            <p:cNvSpPr/>
            <p:nvPr/>
          </p:nvSpPr>
          <p:spPr bwMode="auto">
            <a:xfrm>
              <a:off x="2590800" y="1676400"/>
              <a:ext cx="4114800" cy="2133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4035" y="1691244"/>
              <a:ext cx="4015930" cy="2127250"/>
            </a:xfrm>
            <a:prstGeom prst="rect">
              <a:avLst/>
            </a:prstGeom>
          </p:spPr>
        </p:pic>
      </p:grpSp>
      <p:sp>
        <p:nvSpPr>
          <p:cNvPr id="15" name="CuadroTexto 14"/>
          <p:cNvSpPr txBox="1"/>
          <p:nvPr/>
        </p:nvSpPr>
        <p:spPr>
          <a:xfrm>
            <a:off x="838200" y="1030069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We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plot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PDOS </a:t>
            </a:r>
            <a:r>
              <a:rPr lang="es-ES_tradnl" dirty="0" err="1" smtClean="0">
                <a:solidFill>
                  <a:schemeClr val="bg1"/>
                </a:solidFill>
              </a:rPr>
              <a:t>using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Utility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program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fmpdos</a:t>
            </a:r>
            <a:r>
              <a:rPr lang="es-ES_tradnl" dirty="0" smtClean="0">
                <a:solidFill>
                  <a:schemeClr val="bg1"/>
                </a:solidFill>
              </a:rPr>
              <a:t>, and </a:t>
            </a:r>
            <a:r>
              <a:rPr lang="es-ES_tradnl" dirty="0" err="1" smtClean="0">
                <a:solidFill>
                  <a:schemeClr val="bg1"/>
                </a:solidFill>
              </a:rPr>
              <a:t>following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recipe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given</a:t>
            </a:r>
            <a:r>
              <a:rPr lang="es-ES_tradnl" dirty="0" smtClean="0">
                <a:solidFill>
                  <a:schemeClr val="bg1"/>
                </a:solidFill>
              </a:rPr>
              <a:t> in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tutorial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19100" y="1905000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 err="1">
                <a:solidFill>
                  <a:schemeClr val="bg1"/>
                </a:solidFill>
              </a:rPr>
              <a:t>Density</a:t>
            </a:r>
            <a:r>
              <a:rPr lang="es-ES_tradnl" dirty="0">
                <a:solidFill>
                  <a:schemeClr val="bg1"/>
                </a:solidFill>
              </a:rPr>
              <a:t> of </a:t>
            </a:r>
            <a:r>
              <a:rPr lang="es-ES_tradnl" dirty="0" err="1">
                <a:solidFill>
                  <a:schemeClr val="bg1"/>
                </a:solidFill>
              </a:rPr>
              <a:t>States</a:t>
            </a:r>
            <a:r>
              <a:rPr lang="es-ES_tradnl" dirty="0">
                <a:solidFill>
                  <a:schemeClr val="bg1"/>
                </a:solidFill>
              </a:rPr>
              <a:t> and </a:t>
            </a:r>
            <a:r>
              <a:rPr lang="es-ES_tradnl" dirty="0" err="1">
                <a:solidFill>
                  <a:schemeClr val="bg1"/>
                </a:solidFill>
              </a:rPr>
              <a:t>Projected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err="1">
                <a:solidFill>
                  <a:schemeClr val="bg1"/>
                </a:solidFill>
              </a:rPr>
              <a:t>Density</a:t>
            </a:r>
            <a:r>
              <a:rPr lang="es-ES_tradnl" dirty="0">
                <a:solidFill>
                  <a:schemeClr val="bg1"/>
                </a:solidFill>
              </a:rPr>
              <a:t> of </a:t>
            </a:r>
            <a:r>
              <a:rPr lang="es-ES_tradnl" dirty="0" err="1">
                <a:solidFill>
                  <a:schemeClr val="bg1"/>
                </a:solidFill>
              </a:rPr>
              <a:t>States</a:t>
            </a:r>
            <a:r>
              <a:rPr lang="es-ES_tradnl" dirty="0">
                <a:solidFill>
                  <a:schemeClr val="bg1"/>
                </a:solidFill>
              </a:rPr>
              <a:t>: </a:t>
            </a:r>
            <a:r>
              <a:rPr lang="es-ES_tradnl" dirty="0" err="1">
                <a:solidFill>
                  <a:schemeClr val="bg1"/>
                </a:solidFill>
              </a:rPr>
              <a:t>the</a:t>
            </a:r>
            <a:r>
              <a:rPr lang="es-ES_tradnl" dirty="0">
                <a:solidFill>
                  <a:schemeClr val="bg1"/>
                </a:solidFill>
              </a:rPr>
              <a:t> case of SrTiO</a:t>
            </a:r>
            <a:r>
              <a:rPr lang="es-ES_tradnl" baseline="-25000" dirty="0">
                <a:solidFill>
                  <a:schemeClr val="bg1"/>
                </a:solidFill>
              </a:rPr>
              <a:t>3</a:t>
            </a:r>
            <a:r>
              <a:rPr lang="es-ES_tradnl" dirty="0">
                <a:solidFill>
                  <a:schemeClr val="bg1"/>
                </a:solidFill>
              </a:rPr>
              <a:t> </a:t>
            </a:r>
            <a:endParaRPr lang="es-ES_tradn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285750" y="2819400"/>
            <a:ext cx="8572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  <a:latin typeface="+mn-lt"/>
              </a:rPr>
              <a:t>Take</a:t>
            </a:r>
            <a:r>
              <a:rPr lang="es-ES_tradnl" dirty="0" smtClean="0">
                <a:solidFill>
                  <a:schemeClr val="bg1"/>
                </a:solidFill>
                <a:latin typeface="+mn-lt"/>
              </a:rPr>
              <a:t> a look at </a:t>
            </a:r>
            <a:r>
              <a:rPr lang="es-ES_tradnl" dirty="0" err="1" smtClean="0">
                <a:solidFill>
                  <a:schemeClr val="bg1"/>
                </a:solidFill>
                <a:latin typeface="+mn-lt"/>
              </a:rPr>
              <a:t>the</a:t>
            </a:r>
            <a:r>
              <a:rPr lang="es-ES_tradnl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  <a:latin typeface="+mn-lt"/>
              </a:rPr>
              <a:t>fdf</a:t>
            </a:r>
            <a:r>
              <a:rPr lang="es-ES_tradnl" dirty="0" smtClean="0">
                <a:solidFill>
                  <a:schemeClr val="bg1"/>
                </a:solidFill>
                <a:latin typeface="+mn-lt"/>
              </a:rPr>
              <a:t> input file and </a:t>
            </a:r>
            <a:r>
              <a:rPr lang="es-ES_tradnl" dirty="0" err="1" smtClean="0">
                <a:solidFill>
                  <a:schemeClr val="bg1"/>
                </a:solidFill>
                <a:latin typeface="+mn-lt"/>
              </a:rPr>
              <a:t>study</a:t>
            </a:r>
            <a:r>
              <a:rPr lang="es-ES_tradnl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  <a:latin typeface="+mn-lt"/>
              </a:rPr>
              <a:t>the</a:t>
            </a:r>
            <a:r>
              <a:rPr lang="es-ES_tradnl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  <a:latin typeface="+mn-lt"/>
              </a:rPr>
              <a:t>meaning</a:t>
            </a:r>
            <a:r>
              <a:rPr lang="es-ES_tradnl" dirty="0" smtClean="0">
                <a:solidFill>
                  <a:schemeClr val="bg1"/>
                </a:solidFill>
                <a:latin typeface="+mn-lt"/>
              </a:rPr>
              <a:t> of </a:t>
            </a:r>
            <a:r>
              <a:rPr lang="es-ES_tradnl" dirty="0" err="1" smtClean="0">
                <a:solidFill>
                  <a:schemeClr val="bg1"/>
                </a:solidFill>
                <a:latin typeface="+mn-lt"/>
              </a:rPr>
              <a:t>the</a:t>
            </a:r>
            <a:r>
              <a:rPr lang="es-ES_tradnl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  <a:latin typeface="+mn-lt"/>
              </a:rPr>
              <a:t>following</a:t>
            </a:r>
            <a:r>
              <a:rPr lang="es-ES_tradnl" dirty="0" smtClean="0">
                <a:solidFill>
                  <a:schemeClr val="bg1"/>
                </a:solidFill>
                <a:latin typeface="+mn-lt"/>
              </a:rPr>
              <a:t> blocks</a:t>
            </a:r>
            <a:endParaRPr lang="es-ES_tradnl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586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924800" cy="990600"/>
          </a:xfrm>
        </p:spPr>
        <p:txBody>
          <a:bodyPr/>
          <a:lstStyle/>
          <a:p>
            <a:r>
              <a:rPr lang="es-ES" altLang="es-ES_tradnl" dirty="0" err="1" smtClean="0"/>
              <a:t>Projected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Density</a:t>
            </a:r>
            <a:r>
              <a:rPr lang="es-ES" altLang="es-ES_tradnl" dirty="0" smtClean="0"/>
              <a:t> of </a:t>
            </a:r>
            <a:r>
              <a:rPr lang="es-ES" altLang="es-ES_tradnl" dirty="0" err="1" smtClean="0"/>
              <a:t>States</a:t>
            </a:r>
            <a:r>
              <a:rPr lang="es-ES" altLang="es-ES_tradnl" dirty="0" smtClean="0"/>
              <a:t> of </a:t>
            </a:r>
            <a:r>
              <a:rPr lang="es-ES" altLang="es-ES_tradnl" dirty="0" err="1" smtClean="0"/>
              <a:t>NiO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within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the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generalized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grandient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approximation</a:t>
            </a:r>
            <a:endParaRPr lang="es-ES" alt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5029200" y="1734234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Project </a:t>
            </a:r>
            <a:r>
              <a:rPr lang="es-ES_tradnl" dirty="0" err="1" smtClean="0">
                <a:solidFill>
                  <a:schemeClr val="bg1"/>
                </a:solidFill>
              </a:rPr>
              <a:t>on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4</a:t>
            </a:r>
            <a:r>
              <a:rPr lang="es-ES_tradnl" b="0" i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orbitals</a:t>
            </a:r>
            <a:r>
              <a:rPr lang="es-ES_tradnl" dirty="0" smtClean="0">
                <a:solidFill>
                  <a:schemeClr val="bg1"/>
                </a:solidFill>
              </a:rPr>
              <a:t> of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Ni </a:t>
            </a:r>
            <a:r>
              <a:rPr lang="es-ES_tradnl" dirty="0" err="1" smtClean="0">
                <a:solidFill>
                  <a:schemeClr val="bg1"/>
                </a:solidFill>
              </a:rPr>
              <a:t>atom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029200" y="3468469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Project </a:t>
            </a:r>
            <a:r>
              <a:rPr lang="es-ES_tradnl" dirty="0" err="1" smtClean="0">
                <a:solidFill>
                  <a:schemeClr val="bg1"/>
                </a:solidFill>
              </a:rPr>
              <a:t>on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3</a:t>
            </a:r>
            <a:r>
              <a:rPr lang="es-ES_tradnl" b="0" i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orbitals</a:t>
            </a:r>
            <a:r>
              <a:rPr lang="es-ES_tradnl" dirty="0" smtClean="0">
                <a:solidFill>
                  <a:schemeClr val="bg1"/>
                </a:solidFill>
              </a:rPr>
              <a:t> of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Ni </a:t>
            </a:r>
            <a:r>
              <a:rPr lang="es-ES_tradnl" dirty="0" err="1" smtClean="0">
                <a:solidFill>
                  <a:schemeClr val="bg1"/>
                </a:solidFill>
              </a:rPr>
              <a:t>atom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029200" y="51816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Project </a:t>
            </a:r>
            <a:r>
              <a:rPr lang="es-ES_tradnl" dirty="0" err="1" smtClean="0">
                <a:solidFill>
                  <a:schemeClr val="bg1"/>
                </a:solidFill>
              </a:rPr>
              <a:t>on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2</a:t>
            </a:r>
            <a:r>
              <a:rPr lang="es-ES_tradnl" b="0" i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orbitals</a:t>
            </a:r>
            <a:r>
              <a:rPr lang="es-ES_tradnl" dirty="0" smtClean="0">
                <a:solidFill>
                  <a:schemeClr val="bg1"/>
                </a:solidFill>
              </a:rPr>
              <a:t> of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O </a:t>
            </a:r>
            <a:r>
              <a:rPr lang="es-ES_tradnl" dirty="0" err="1" smtClean="0">
                <a:solidFill>
                  <a:schemeClr val="bg1"/>
                </a:solidFill>
              </a:rPr>
              <a:t>atom</a:t>
            </a:r>
            <a:endParaRPr lang="es-ES_tradnl" dirty="0">
              <a:solidFill>
                <a:schemeClr val="bg1"/>
              </a:solidFill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228600" y="1066800"/>
            <a:ext cx="4411733" cy="5715000"/>
            <a:chOff x="228600" y="1066800"/>
            <a:chExt cx="4411733" cy="5715000"/>
          </a:xfrm>
        </p:grpSpPr>
        <p:sp>
          <p:nvSpPr>
            <p:cNvPr id="4" name="Rectángulo 3"/>
            <p:cNvSpPr/>
            <p:nvPr/>
          </p:nvSpPr>
          <p:spPr bwMode="auto">
            <a:xfrm>
              <a:off x="228600" y="1066800"/>
              <a:ext cx="4343400" cy="5715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12" name="Conector recto 11"/>
            <p:cNvCxnSpPr/>
            <p:nvPr/>
          </p:nvCxnSpPr>
          <p:spPr bwMode="auto">
            <a:xfrm>
              <a:off x="4343400" y="2971800"/>
              <a:ext cx="0" cy="16764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Conector recto 13"/>
            <p:cNvCxnSpPr/>
            <p:nvPr/>
          </p:nvCxnSpPr>
          <p:spPr bwMode="auto">
            <a:xfrm>
              <a:off x="4343400" y="4724400"/>
              <a:ext cx="0" cy="16764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Conector recto 14"/>
            <p:cNvCxnSpPr/>
            <p:nvPr/>
          </p:nvCxnSpPr>
          <p:spPr bwMode="auto">
            <a:xfrm>
              <a:off x="4343400" y="1143000"/>
              <a:ext cx="0" cy="16764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1066800"/>
              <a:ext cx="4411733" cy="5708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69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924800" cy="990600"/>
          </a:xfrm>
        </p:spPr>
        <p:txBody>
          <a:bodyPr/>
          <a:lstStyle/>
          <a:p>
            <a:r>
              <a:rPr lang="es-ES" altLang="es-ES_tradnl" dirty="0" err="1" smtClean="0"/>
              <a:t>Projected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Density</a:t>
            </a:r>
            <a:r>
              <a:rPr lang="es-ES" altLang="es-ES_tradnl" dirty="0" smtClean="0"/>
              <a:t> of </a:t>
            </a:r>
            <a:r>
              <a:rPr lang="es-ES" altLang="es-ES_tradnl" dirty="0" err="1" smtClean="0"/>
              <a:t>States</a:t>
            </a:r>
            <a:r>
              <a:rPr lang="es-ES" altLang="es-ES_tradnl" dirty="0" smtClean="0"/>
              <a:t> of </a:t>
            </a:r>
            <a:r>
              <a:rPr lang="es-ES" altLang="es-ES_tradnl" dirty="0" err="1" smtClean="0"/>
              <a:t>NiO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within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the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generalized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grandient</a:t>
            </a:r>
            <a:r>
              <a:rPr lang="es-ES" altLang="es-ES_tradnl" dirty="0" smtClean="0"/>
              <a:t> </a:t>
            </a:r>
            <a:r>
              <a:rPr lang="es-ES" altLang="es-ES_tradnl" dirty="0" err="1" smtClean="0"/>
              <a:t>approximation</a:t>
            </a:r>
            <a:endParaRPr lang="es-ES" altLang="es-ES_tradnl" dirty="0"/>
          </a:p>
        </p:txBody>
      </p:sp>
      <p:sp>
        <p:nvSpPr>
          <p:cNvPr id="18" name="CuadroTexto 17"/>
          <p:cNvSpPr txBox="1"/>
          <p:nvPr/>
        </p:nvSpPr>
        <p:spPr>
          <a:xfrm>
            <a:off x="4953000" y="6273225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FFFF"/>
                </a:solidFill>
              </a:rPr>
              <a:t>M. </a:t>
            </a:r>
            <a:r>
              <a:rPr lang="es-ES_tradnl" sz="1600" dirty="0" err="1" smtClean="0">
                <a:solidFill>
                  <a:srgbClr val="00FFFF"/>
                </a:solidFill>
              </a:rPr>
              <a:t>Cococcioni</a:t>
            </a:r>
            <a:r>
              <a:rPr lang="es-ES_tradnl" sz="1600" dirty="0" smtClean="0">
                <a:solidFill>
                  <a:srgbClr val="00FFFF"/>
                </a:solidFill>
              </a:rPr>
              <a:t> and S. de </a:t>
            </a:r>
            <a:r>
              <a:rPr lang="es-ES_tradnl" sz="1600" dirty="0" err="1" smtClean="0">
                <a:solidFill>
                  <a:srgbClr val="00FFFF"/>
                </a:solidFill>
              </a:rPr>
              <a:t>Gironcoli</a:t>
            </a:r>
            <a:r>
              <a:rPr lang="es-ES_tradnl" sz="1600" dirty="0" smtClean="0">
                <a:solidFill>
                  <a:srgbClr val="00FFFF"/>
                </a:solidFill>
              </a:rPr>
              <a:t>, </a:t>
            </a:r>
            <a:r>
              <a:rPr lang="es-ES_tradnl" sz="1600" dirty="0" err="1" smtClean="0">
                <a:solidFill>
                  <a:srgbClr val="00FFFF"/>
                </a:solidFill>
              </a:rPr>
              <a:t>Phys</a:t>
            </a:r>
            <a:r>
              <a:rPr lang="es-ES_tradnl" sz="1600" dirty="0" smtClean="0">
                <a:solidFill>
                  <a:srgbClr val="00FFFF"/>
                </a:solidFill>
              </a:rPr>
              <a:t>. Rev. B 71, 035105 (2005)</a:t>
            </a:r>
            <a:endParaRPr lang="es-ES_tradnl" sz="1600" dirty="0">
              <a:solidFill>
                <a:srgbClr val="00FFFF"/>
              </a:solidFill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429000"/>
            <a:ext cx="3886200" cy="2800101"/>
          </a:xfrm>
          <a:prstGeom prst="rect">
            <a:avLst/>
          </a:prstGeom>
        </p:spPr>
      </p:pic>
      <p:grpSp>
        <p:nvGrpSpPr>
          <p:cNvPr id="11" name="Agrupar 10"/>
          <p:cNvGrpSpPr/>
          <p:nvPr/>
        </p:nvGrpSpPr>
        <p:grpSpPr>
          <a:xfrm>
            <a:off x="381000" y="3429000"/>
            <a:ext cx="3962400" cy="3182779"/>
            <a:chOff x="381000" y="3429000"/>
            <a:chExt cx="3962400" cy="3182779"/>
          </a:xfrm>
        </p:grpSpPr>
        <p:sp>
          <p:nvSpPr>
            <p:cNvPr id="19" name="CuadroTexto 18"/>
            <p:cNvSpPr txBox="1"/>
            <p:nvPr/>
          </p:nvSpPr>
          <p:spPr>
            <a:xfrm>
              <a:off x="381000" y="6273225"/>
              <a:ext cx="3886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dirty="0" err="1" smtClean="0">
                  <a:solidFill>
                    <a:srgbClr val="00FFFF"/>
                  </a:solidFill>
                </a:rPr>
                <a:t>This</a:t>
              </a:r>
              <a:r>
                <a:rPr lang="es-ES_tradnl" sz="1600" dirty="0" smtClean="0">
                  <a:solidFill>
                    <a:srgbClr val="00FFFF"/>
                  </a:solidFill>
                </a:rPr>
                <a:t> </a:t>
              </a:r>
              <a:r>
                <a:rPr lang="es-ES_tradnl" sz="1600" dirty="0" err="1" smtClean="0">
                  <a:solidFill>
                    <a:srgbClr val="00FFFF"/>
                  </a:solidFill>
                </a:rPr>
                <a:t>work</a:t>
              </a:r>
              <a:endParaRPr lang="es-ES_tradnl" sz="1600" dirty="0">
                <a:solidFill>
                  <a:srgbClr val="00FFFF"/>
                </a:solidFill>
              </a:endParaRPr>
            </a:p>
          </p:txBody>
        </p:sp>
        <p:sp>
          <p:nvSpPr>
            <p:cNvPr id="10" name="Rectángulo 9"/>
            <p:cNvSpPr/>
            <p:nvPr/>
          </p:nvSpPr>
          <p:spPr bwMode="auto">
            <a:xfrm>
              <a:off x="381000" y="3429000"/>
              <a:ext cx="3962400" cy="2819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927902" y="2909102"/>
              <a:ext cx="2716195" cy="3810000"/>
            </a:xfrm>
            <a:prstGeom prst="rect">
              <a:avLst/>
            </a:prstGeom>
          </p:spPr>
        </p:pic>
      </p:grpSp>
      <p:grpSp>
        <p:nvGrpSpPr>
          <p:cNvPr id="4" name="Agrupar 3"/>
          <p:cNvGrpSpPr/>
          <p:nvPr/>
        </p:nvGrpSpPr>
        <p:grpSpPr>
          <a:xfrm>
            <a:off x="2584450" y="990600"/>
            <a:ext cx="3975100" cy="2286000"/>
            <a:chOff x="2819400" y="990600"/>
            <a:chExt cx="3975100" cy="2286000"/>
          </a:xfrm>
        </p:grpSpPr>
        <p:sp>
          <p:nvSpPr>
            <p:cNvPr id="6" name="Rectángulo 5"/>
            <p:cNvSpPr/>
            <p:nvPr/>
          </p:nvSpPr>
          <p:spPr bwMode="auto">
            <a:xfrm>
              <a:off x="2819400" y="990600"/>
              <a:ext cx="3962400" cy="2286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08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30720" y="1059534"/>
              <a:ext cx="3963780" cy="2140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305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080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080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10045</TotalTime>
  <Words>1911</Words>
  <Application>Microsoft Macintosh PowerPoint</Application>
  <PresentationFormat>Presentación en pantalla (4:3)</PresentationFormat>
  <Paragraphs>212</Paragraphs>
  <Slides>33</Slides>
  <Notes>31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9" baseType="lpstr">
      <vt:lpstr>-webkit-standard</vt:lpstr>
      <vt:lpstr>ＭＳ Ｐゴシック</vt:lpstr>
      <vt:lpstr>Symbol</vt:lpstr>
      <vt:lpstr>Arial</vt:lpstr>
      <vt:lpstr>Times New Roman</vt:lpstr>
      <vt:lpstr>blank</vt:lpstr>
      <vt:lpstr>Presentación de PowerPoint</vt:lpstr>
      <vt:lpstr>Transition metal monoxides are prototypes of highly correlated materials</vt:lpstr>
      <vt:lpstr>Transition metal monoxides are prototypes of highly correlated materials</vt:lpstr>
      <vt:lpstr>Band structure of NiO within the generalized grandient approximation</vt:lpstr>
      <vt:lpstr>Band structure of NiO within the generalized grandient approximation</vt:lpstr>
      <vt:lpstr>Band structure of NiO within the generalized grandient approximation</vt:lpstr>
      <vt:lpstr>Projected Density of States of NiO within the generalized grandient approximation</vt:lpstr>
      <vt:lpstr>Projected Density of States of NiO within the generalized grandient approximation</vt:lpstr>
      <vt:lpstr>Projected Density of States of NiO within the generalized grandient approximation</vt:lpstr>
      <vt:lpstr>Presentación de PowerPoint</vt:lpstr>
      <vt:lpstr>LDA+U method</vt:lpstr>
      <vt:lpstr>LDA+U method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Band structure of NiO within the generalized grandient approximation + U</vt:lpstr>
      <vt:lpstr>Projected Density of States of NiO within the generalized grandient approximation + U</vt:lpstr>
      <vt:lpstr>Projected Density of States of NiO within the generalized grandient approximation + U</vt:lpstr>
      <vt:lpstr>Magnetic moment in bulk NiO</vt:lpstr>
      <vt:lpstr>Funding</vt:lpstr>
    </vt:vector>
  </TitlesOfParts>
  <Company>Universidad de Cantabria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Difficulty: how to deal accurately with both the core and valence electrons</dc:title>
  <dc:creator>Javier</dc:creator>
  <cp:lastModifiedBy>Junquera Quintana, Francisco Javier</cp:lastModifiedBy>
  <cp:revision>703</cp:revision>
  <cp:lastPrinted>2017-09-25T17:35:57Z</cp:lastPrinted>
  <dcterms:created xsi:type="dcterms:W3CDTF">2005-05-05T21:57:52Z</dcterms:created>
  <dcterms:modified xsi:type="dcterms:W3CDTF">2017-09-25T17:36:00Z</dcterms:modified>
</cp:coreProperties>
</file>