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sldIdLst>
    <p:sldId id="310" r:id="rId2"/>
    <p:sldId id="457" r:id="rId3"/>
    <p:sldId id="486" r:id="rId4"/>
    <p:sldId id="539" r:id="rId5"/>
    <p:sldId id="487" r:id="rId6"/>
    <p:sldId id="491" r:id="rId7"/>
    <p:sldId id="542" r:id="rId8"/>
    <p:sldId id="543" r:id="rId9"/>
    <p:sldId id="541" r:id="rId10"/>
    <p:sldId id="482" r:id="rId11"/>
    <p:sldId id="544" r:id="rId12"/>
    <p:sldId id="545" r:id="rId13"/>
    <p:sldId id="490" r:id="rId14"/>
    <p:sldId id="484" r:id="rId15"/>
    <p:sldId id="546" r:id="rId16"/>
    <p:sldId id="547" r:id="rId17"/>
    <p:sldId id="480" r:id="rId18"/>
    <p:sldId id="483" r:id="rId19"/>
    <p:sldId id="481" r:id="rId20"/>
    <p:sldId id="548" r:id="rId21"/>
    <p:sldId id="536" r:id="rId22"/>
    <p:sldId id="535" r:id="rId23"/>
    <p:sldId id="537" r:id="rId24"/>
    <p:sldId id="538" r:id="rId25"/>
    <p:sldId id="525" r:id="rId26"/>
    <p:sldId id="524" r:id="rId27"/>
    <p:sldId id="494" r:id="rId28"/>
    <p:sldId id="501" r:id="rId29"/>
    <p:sldId id="498" r:id="rId30"/>
    <p:sldId id="499" r:id="rId31"/>
    <p:sldId id="500" r:id="rId32"/>
    <p:sldId id="502" r:id="rId33"/>
    <p:sldId id="503" r:id="rId34"/>
    <p:sldId id="505" r:id="rId35"/>
    <p:sldId id="506" r:id="rId36"/>
    <p:sldId id="504" r:id="rId37"/>
    <p:sldId id="526" r:id="rId38"/>
    <p:sldId id="509" r:id="rId39"/>
    <p:sldId id="510" r:id="rId40"/>
    <p:sldId id="511" r:id="rId41"/>
    <p:sldId id="513" r:id="rId42"/>
    <p:sldId id="514" r:id="rId43"/>
    <p:sldId id="515" r:id="rId44"/>
    <p:sldId id="516" r:id="rId45"/>
    <p:sldId id="517" r:id="rId46"/>
    <p:sldId id="518" r:id="rId47"/>
    <p:sldId id="519" r:id="rId48"/>
    <p:sldId id="520" r:id="rId49"/>
    <p:sldId id="521" r:id="rId50"/>
    <p:sldId id="522" r:id="rId51"/>
    <p:sldId id="527" r:id="rId52"/>
    <p:sldId id="523" r:id="rId53"/>
    <p:sldId id="528" r:id="rId54"/>
    <p:sldId id="529" r:id="rId55"/>
    <p:sldId id="530" r:id="rId56"/>
    <p:sldId id="531" r:id="rId57"/>
    <p:sldId id="532" r:id="rId58"/>
    <p:sldId id="533" r:id="rId59"/>
    <p:sldId id="534" r:id="rId60"/>
    <p:sldId id="549" r:id="rId61"/>
    <p:sldId id="488" r:id="rId62"/>
    <p:sldId id="540" r:id="rId63"/>
    <p:sldId id="485" r:id="rId6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318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637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955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274" algn="l" rtl="0" fontAlgn="base">
      <a:spcBef>
        <a:spcPct val="0"/>
      </a:spcBef>
      <a:spcAft>
        <a:spcPct val="0"/>
      </a:spcAft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590" algn="l" defTabSz="414318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485909" algn="l" defTabSz="414318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2900229" algn="l" defTabSz="414318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314546" algn="l" defTabSz="414318" rtl="0" eaLnBrk="1" latinLnBrk="0" hangingPunct="1">
      <a:defRPr sz="18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00"/>
    <a:srgbClr val="FFA89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33" autoAdjust="0"/>
  </p:normalViewPr>
  <p:slideViewPr>
    <p:cSldViewPr showGuides="1">
      <p:cViewPr varScale="1">
        <p:scale>
          <a:sx n="109" d="100"/>
          <a:sy n="109" d="100"/>
        </p:scale>
        <p:origin x="-408" y="-104"/>
      </p:cViewPr>
      <p:guideLst>
        <p:guide orient="horz" pos="2879"/>
        <p:guide pos="6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538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9CF1F894-58B6-EE44-8CEA-A521216319F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14318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82863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2429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65727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071590" algn="l" defTabSz="414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5909" algn="l" defTabSz="414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0229" algn="l" defTabSz="414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4546" algn="l" defTabSz="414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2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14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15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16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20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A0016-FEAF-134D-A141-94BE973DA978}" type="slidenum">
              <a:rPr lang="en-US"/>
              <a:pPr/>
              <a:t>27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57C4E-ABC1-5D47-8200-C093B8F9EB1E}" type="slidenum">
              <a:rPr lang="en-US"/>
              <a:pPr/>
              <a:t>28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A0016-FEAF-134D-A141-94BE973DA978}" type="slidenum">
              <a:rPr lang="en-US"/>
              <a:pPr/>
              <a:t>29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A0016-FEAF-134D-A141-94BE973DA978}" type="slidenum">
              <a:rPr lang="en-US"/>
              <a:pPr/>
              <a:t>30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A0016-FEAF-134D-A141-94BE973DA978}" type="slidenum">
              <a:rPr lang="en-US"/>
              <a:pPr/>
              <a:t>31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F2321-65F4-5744-9074-C008B159C190}" type="slidenum">
              <a:rPr lang="en-US"/>
              <a:pPr/>
              <a:t>32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236A6-30FC-AE49-98DA-25B684A9D718}" type="slidenum">
              <a:rPr lang="en-US"/>
              <a:pPr/>
              <a:t>33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9D5C8-1E68-544A-B5CB-CDF617448B5C}" type="slidenum">
              <a:rPr lang="en-US"/>
              <a:pPr/>
              <a:t>35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5553C-ABE1-9D43-8F31-784860C1D5E4}" type="slidenum">
              <a:rPr lang="en-US"/>
              <a:pPr/>
              <a:t>36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3EDC5-0BE2-9B47-9CFA-4276B98842C2}" type="slidenum">
              <a:rPr lang="en-US"/>
              <a:pPr/>
              <a:t>38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6CCD1-ABEE-434A-9E7B-3215D9561C2F}" type="slidenum">
              <a:rPr lang="en-US"/>
              <a:pPr/>
              <a:t>39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74DD5-368D-114D-9BFA-FE24FA18D791}" type="slidenum">
              <a:rPr lang="en-US"/>
              <a:pPr/>
              <a:t>40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8D5C7-5C4C-B243-9DC0-32CBB697F91A}" type="slidenum">
              <a:rPr lang="en-US"/>
              <a:pPr/>
              <a:t>41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1F289-14E9-0245-8604-D75404AB0B94}" type="slidenum">
              <a:rPr lang="en-US"/>
              <a:pPr/>
              <a:t>42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F7B36-00C2-CD46-BD45-FDD1990038DD}" type="slidenum">
              <a:rPr lang="en-US"/>
              <a:pPr/>
              <a:t>43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DE31D-AB87-AA4A-821D-983056ABB387}" type="slidenum">
              <a:rPr lang="en-US"/>
              <a:pPr/>
              <a:t>44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446CF-3C1A-B844-875B-A2806F8710DF}" type="slidenum">
              <a:rPr lang="en-US"/>
              <a:pPr/>
              <a:t>45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646DF-FFA9-6C41-9457-36033767D6D6}" type="slidenum">
              <a:rPr lang="en-US"/>
              <a:pPr/>
              <a:t>46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10FF63-A23F-D343-A997-ACDEA7B6C966}" type="slidenum">
              <a:rPr lang="en-US"/>
              <a:pPr/>
              <a:t>47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28A03-A7A9-1347-BEC9-7C78916CB8D8}" type="slidenum">
              <a:rPr lang="en-US"/>
              <a:pPr/>
              <a:t>48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3A90A-5932-E241-9724-592A856FF81B}" type="slidenum">
              <a:rPr lang="en-US"/>
              <a:pPr/>
              <a:t>49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51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4C996-76CF-9844-951A-955A5A733A7F}" type="slidenum">
              <a:rPr lang="en-US"/>
              <a:pPr/>
              <a:t>52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54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7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55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56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57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58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59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1F1C-E855-3F46-B906-6E24533003B7}" type="slidenum">
              <a:rPr lang="en-US"/>
              <a:pPr/>
              <a:t>60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63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8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9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11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12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F21F-BAA9-E541-9730-61E58EEEE963}" type="slidenum">
              <a:rPr lang="en-US"/>
              <a:pPr/>
              <a:t>13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395" y="2130946"/>
            <a:ext cx="7771211" cy="146914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391" y="3886700"/>
            <a:ext cx="6401219" cy="1752767"/>
          </a:xfrm>
        </p:spPr>
        <p:txBody>
          <a:bodyPr/>
          <a:lstStyle>
            <a:lvl1pPr marL="0" indent="0" algn="ctr">
              <a:buNone/>
              <a:defRPr/>
            </a:lvl1pPr>
            <a:lvl2pPr marL="414318" indent="0" algn="ctr">
              <a:buNone/>
              <a:defRPr/>
            </a:lvl2pPr>
            <a:lvl3pPr marL="828637" indent="0" algn="ctr">
              <a:buNone/>
              <a:defRPr/>
            </a:lvl3pPr>
            <a:lvl4pPr marL="1242955" indent="0" algn="ctr">
              <a:buNone/>
              <a:defRPr/>
            </a:lvl4pPr>
            <a:lvl5pPr marL="1657274" indent="0" algn="ctr">
              <a:buNone/>
              <a:defRPr/>
            </a:lvl5pPr>
            <a:lvl6pPr marL="2071590" indent="0" algn="ctr">
              <a:buNone/>
              <a:defRPr/>
            </a:lvl6pPr>
            <a:lvl7pPr marL="2485909" indent="0" algn="ctr">
              <a:buNone/>
              <a:defRPr/>
            </a:lvl7pPr>
            <a:lvl8pPr marL="2900229" indent="0" algn="ctr">
              <a:buNone/>
              <a:defRPr/>
            </a:lvl8pPr>
            <a:lvl9pPr marL="3314546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F9511-F306-A14E-8E50-74469156FF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9E50B-C2B4-544B-8489-5FAC21B960C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855" y="0"/>
            <a:ext cx="2171018" cy="612568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81648" cy="612568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82D2-997F-364A-A6FB-BED9077055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35AF-743F-3542-B995-FD5987ED948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41" y="4407428"/>
            <a:ext cx="7772609" cy="136109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741" y="2906772"/>
            <a:ext cx="7772609" cy="15006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18" indent="0">
              <a:buNone/>
              <a:defRPr sz="1600"/>
            </a:lvl2pPr>
            <a:lvl3pPr marL="828637" indent="0">
              <a:buNone/>
              <a:defRPr sz="1500"/>
            </a:lvl3pPr>
            <a:lvl4pPr marL="1242955" indent="0">
              <a:buNone/>
              <a:defRPr sz="1300"/>
            </a:lvl4pPr>
            <a:lvl5pPr marL="1657274" indent="0">
              <a:buNone/>
              <a:defRPr sz="1300"/>
            </a:lvl5pPr>
            <a:lvl6pPr marL="2071590" indent="0">
              <a:buNone/>
              <a:defRPr sz="1300"/>
            </a:lvl6pPr>
            <a:lvl7pPr marL="2485909" indent="0">
              <a:buNone/>
              <a:defRPr sz="1300"/>
            </a:lvl7pPr>
            <a:lvl8pPr marL="2900229" indent="0">
              <a:buNone/>
              <a:defRPr sz="1300"/>
            </a:lvl8pPr>
            <a:lvl9pPr marL="3314546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29C5-2551-1241-8B39-111E9E73552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130" y="1599700"/>
            <a:ext cx="4047069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38402" y="1599700"/>
            <a:ext cx="4048467" cy="45259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E381-3E7C-8242-8998-3D0BD70BE6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1" y="274621"/>
            <a:ext cx="8229739" cy="11435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144" y="1535172"/>
            <a:ext cx="4040079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18" indent="0">
              <a:buNone/>
              <a:defRPr sz="1800" b="1"/>
            </a:lvl2pPr>
            <a:lvl3pPr marL="828637" indent="0">
              <a:buNone/>
              <a:defRPr sz="1600" b="1"/>
            </a:lvl3pPr>
            <a:lvl4pPr marL="1242955" indent="0">
              <a:buNone/>
              <a:defRPr sz="1500" b="1"/>
            </a:lvl4pPr>
            <a:lvl5pPr marL="1657274" indent="0">
              <a:buNone/>
              <a:defRPr sz="1500" b="1"/>
            </a:lvl5pPr>
            <a:lvl6pPr marL="2071590" indent="0">
              <a:buNone/>
              <a:defRPr sz="1500" b="1"/>
            </a:lvl6pPr>
            <a:lvl7pPr marL="2485909" indent="0">
              <a:buNone/>
              <a:defRPr sz="1500" b="1"/>
            </a:lvl7pPr>
            <a:lvl8pPr marL="2900229" indent="0">
              <a:buNone/>
              <a:defRPr sz="1500" b="1"/>
            </a:lvl8pPr>
            <a:lvl9pPr marL="3314546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144" y="2174452"/>
            <a:ext cx="4040079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393" y="1535172"/>
            <a:ext cx="4041477" cy="6392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18" indent="0">
              <a:buNone/>
              <a:defRPr sz="1800" b="1"/>
            </a:lvl2pPr>
            <a:lvl3pPr marL="828637" indent="0">
              <a:buNone/>
              <a:defRPr sz="1600" b="1"/>
            </a:lvl3pPr>
            <a:lvl4pPr marL="1242955" indent="0">
              <a:buNone/>
              <a:defRPr sz="1500" b="1"/>
            </a:lvl4pPr>
            <a:lvl5pPr marL="1657274" indent="0">
              <a:buNone/>
              <a:defRPr sz="1500" b="1"/>
            </a:lvl5pPr>
            <a:lvl6pPr marL="2071590" indent="0">
              <a:buNone/>
              <a:defRPr sz="1500" b="1"/>
            </a:lvl6pPr>
            <a:lvl7pPr marL="2485909" indent="0">
              <a:buNone/>
              <a:defRPr sz="1500" b="1"/>
            </a:lvl7pPr>
            <a:lvl8pPr marL="2900229" indent="0">
              <a:buNone/>
              <a:defRPr sz="1500" b="1"/>
            </a:lvl8pPr>
            <a:lvl9pPr marL="3314546" indent="0">
              <a:buNone/>
              <a:defRPr sz="15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393" y="2174452"/>
            <a:ext cx="4041477" cy="395122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D33DD-B66F-754D-9F25-DF0EBD3D7B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9DFB5-07F3-E44A-8127-14A18FA928FC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80157-9708-9045-ADA5-3372D50BC7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32" y="273129"/>
            <a:ext cx="3008391" cy="116150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4562" y="273120"/>
            <a:ext cx="5112308" cy="585256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132" y="1434628"/>
            <a:ext cx="3008391" cy="4691052"/>
          </a:xfrm>
        </p:spPr>
        <p:txBody>
          <a:bodyPr/>
          <a:lstStyle>
            <a:lvl1pPr marL="0" indent="0">
              <a:buNone/>
              <a:defRPr sz="1300"/>
            </a:lvl1pPr>
            <a:lvl2pPr marL="414318" indent="0">
              <a:buNone/>
              <a:defRPr sz="1100"/>
            </a:lvl2pPr>
            <a:lvl3pPr marL="828637" indent="0">
              <a:buNone/>
              <a:defRPr sz="900"/>
            </a:lvl3pPr>
            <a:lvl4pPr marL="1242955" indent="0">
              <a:buNone/>
              <a:defRPr sz="800"/>
            </a:lvl4pPr>
            <a:lvl5pPr marL="1657274" indent="0">
              <a:buNone/>
              <a:defRPr sz="800"/>
            </a:lvl5pPr>
            <a:lvl6pPr marL="2071590" indent="0">
              <a:buNone/>
              <a:defRPr sz="800"/>
            </a:lvl6pPr>
            <a:lvl7pPr marL="2485909" indent="0">
              <a:buNone/>
              <a:defRPr sz="800"/>
            </a:lvl7pPr>
            <a:lvl8pPr marL="2900229" indent="0">
              <a:buNone/>
              <a:defRPr sz="800"/>
            </a:lvl8pPr>
            <a:lvl9pPr marL="3314546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2F337-9B21-E34B-A8B5-E56BF7BDF4E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76" y="4800601"/>
            <a:ext cx="5486959" cy="56724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176" y="612268"/>
            <a:ext cx="548695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4318" indent="0">
              <a:buNone/>
              <a:defRPr sz="2500"/>
            </a:lvl2pPr>
            <a:lvl3pPr marL="828637" indent="0">
              <a:buNone/>
              <a:defRPr sz="2200"/>
            </a:lvl3pPr>
            <a:lvl4pPr marL="1242955" indent="0">
              <a:buNone/>
              <a:defRPr sz="1800"/>
            </a:lvl4pPr>
            <a:lvl5pPr marL="1657274" indent="0">
              <a:buNone/>
              <a:defRPr sz="1800"/>
            </a:lvl5pPr>
            <a:lvl6pPr marL="2071590" indent="0">
              <a:buNone/>
              <a:defRPr sz="1800"/>
            </a:lvl6pPr>
            <a:lvl7pPr marL="2485909" indent="0">
              <a:buNone/>
              <a:defRPr sz="1800"/>
            </a:lvl7pPr>
            <a:lvl8pPr marL="2900229" indent="0">
              <a:buNone/>
              <a:defRPr sz="1800"/>
            </a:lvl8pPr>
            <a:lvl9pPr marL="3314546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176" y="5367849"/>
            <a:ext cx="5486959" cy="804352"/>
          </a:xfrm>
        </p:spPr>
        <p:txBody>
          <a:bodyPr/>
          <a:lstStyle>
            <a:lvl1pPr marL="0" indent="0">
              <a:buNone/>
              <a:defRPr sz="1300"/>
            </a:lvl1pPr>
            <a:lvl2pPr marL="414318" indent="0">
              <a:buNone/>
              <a:defRPr sz="1100"/>
            </a:lvl2pPr>
            <a:lvl3pPr marL="828637" indent="0">
              <a:buNone/>
              <a:defRPr sz="900"/>
            </a:lvl3pPr>
            <a:lvl4pPr marL="1242955" indent="0">
              <a:buNone/>
              <a:defRPr sz="800"/>
            </a:lvl4pPr>
            <a:lvl5pPr marL="1657274" indent="0">
              <a:buNone/>
              <a:defRPr sz="800"/>
            </a:lvl5pPr>
            <a:lvl6pPr marL="2071590" indent="0">
              <a:buNone/>
              <a:defRPr sz="800"/>
            </a:lvl6pPr>
            <a:lvl7pPr marL="2485909" indent="0">
              <a:buNone/>
              <a:defRPr sz="800"/>
            </a:lvl7pPr>
            <a:lvl8pPr marL="2900229" indent="0">
              <a:buNone/>
              <a:defRPr sz="800"/>
            </a:lvl8pPr>
            <a:lvl9pPr marL="3314546" indent="0">
              <a:buNone/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DEC4-30D1-1244-ABCA-64076B5C4EE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"/>
            <a:ext cx="8229740" cy="1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44" tIns="45621" rIns="91244" bIns="45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31" y="1599700"/>
            <a:ext cx="8229739" cy="45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44" tIns="45621" rIns="91244" bIns="45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33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44" tIns="45621" rIns="91244" bIns="45621" numCol="1" anchor="t" anchorCtr="0" compatLnSpc="1">
            <a:prstTxWarp prst="textNoShape">
              <a:avLst/>
            </a:prstTxWarp>
          </a:bodyPr>
          <a:lstStyle>
            <a:lvl1pPr defTabSz="913514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22" y="6245740"/>
            <a:ext cx="2895157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44" tIns="45621" rIns="91244" bIns="45621" numCol="1" anchor="t" anchorCtr="0" compatLnSpc="1">
            <a:prstTxWarp prst="textNoShape">
              <a:avLst/>
            </a:prstTxWarp>
          </a:bodyPr>
          <a:lstStyle>
            <a:lvl1pPr algn="ctr" defTabSz="913514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96" y="6245740"/>
            <a:ext cx="2133274" cy="4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44" tIns="45621" rIns="91244" bIns="45621" numCol="1" anchor="t" anchorCtr="0" compatLnSpc="1">
            <a:prstTxWarp prst="textNoShape">
              <a:avLst/>
            </a:prstTxWarp>
          </a:bodyPr>
          <a:lstStyle>
            <a:lvl1pPr algn="r" defTabSz="913514">
              <a:defRPr sz="1400" b="0"/>
            </a:lvl1pPr>
          </a:lstStyle>
          <a:p>
            <a:fld id="{8708BCF5-7248-1D46-9832-4B03505A806C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2pPr>
      <a:lvl3pPr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3pPr>
      <a:lvl4pPr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4pPr>
      <a:lvl5pPr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5pPr>
      <a:lvl6pPr marL="414318"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6pPr>
      <a:lvl7pPr marL="828637"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7pPr>
      <a:lvl8pPr marL="1242955"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8pPr>
      <a:lvl9pPr marL="1657274" algn="l" defTabSz="913514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Arial" charset="0"/>
          <a:ea typeface="ＭＳ Ｐゴシック" charset="0"/>
        </a:defRPr>
      </a:lvl9pPr>
    </p:titleStyle>
    <p:bodyStyle>
      <a:lvl1pPr marL="342387" indent="-342387" algn="l" defTabSz="913514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321" indent="-286281" algn="l" defTabSz="913514" rtl="0" fontAlgn="base">
        <a:spcBef>
          <a:spcPct val="20000"/>
        </a:spcBef>
        <a:spcAft>
          <a:spcPct val="0"/>
        </a:spcAft>
        <a:buChar char="–"/>
        <a:defRPr sz="1800" b="1">
          <a:solidFill>
            <a:schemeClr val="bg1"/>
          </a:solidFill>
          <a:latin typeface="+mn-lt"/>
          <a:ea typeface="+mn-ea"/>
        </a:defRPr>
      </a:lvl2pPr>
      <a:lvl3pPr marL="1142253" indent="-228741" algn="l" defTabSz="913514" rtl="0" fontAlgn="base">
        <a:spcBef>
          <a:spcPct val="20000"/>
        </a:spcBef>
        <a:spcAft>
          <a:spcPct val="0"/>
        </a:spcAft>
        <a:buChar char="•"/>
        <a:defRPr sz="1400" b="1">
          <a:solidFill>
            <a:schemeClr val="bg1"/>
          </a:solidFill>
          <a:latin typeface="+mn-lt"/>
          <a:ea typeface="+mn-ea"/>
        </a:defRPr>
      </a:lvl3pPr>
      <a:lvl4pPr marL="1598290" indent="-228741" algn="l" defTabSz="913514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bg1"/>
          </a:solidFill>
          <a:latin typeface="+mn-lt"/>
          <a:ea typeface="+mn-ea"/>
        </a:defRPr>
      </a:lvl4pPr>
      <a:lvl5pPr marL="2052890" indent="-225862" algn="l" defTabSz="913514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5pPr>
      <a:lvl6pPr marL="2467208" indent="-225862" algn="l" defTabSz="913514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6pPr>
      <a:lvl7pPr marL="2881525" indent="-225862" algn="l" defTabSz="913514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7pPr>
      <a:lvl8pPr marL="3295846" indent="-225862" algn="l" defTabSz="913514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8pPr>
      <a:lvl9pPr marL="3710160" indent="-225862" algn="l" defTabSz="913514" rtl="0" fontAlgn="base">
        <a:spcBef>
          <a:spcPct val="20000"/>
        </a:spcBef>
        <a:spcAft>
          <a:spcPct val="0"/>
        </a:spcAft>
        <a:buChar char="»"/>
        <a:defRPr sz="1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18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637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955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274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590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909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229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546" algn="l" defTabSz="41431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6.png"/><Relationship Id="rId7" Type="http://schemas.openxmlformats.org/officeDocument/2006/relationships/image" Target="../media/image38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png"/><Relationship Id="rId5" Type="http://schemas.openxmlformats.org/officeDocument/2006/relationships/image" Target="../media/image11.png"/><Relationship Id="rId6" Type="http://schemas.openxmlformats.org/officeDocument/2006/relationships/image" Target="../media/image51.emf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26.png"/><Relationship Id="rId1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43.pn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70.png"/><Relationship Id="rId5" Type="http://schemas.openxmlformats.org/officeDocument/2006/relationships/image" Target="../media/image63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.uni-osnabrueck.de/apostnik/download.html" TargetMode="External"/><Relationship Id="rId4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6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95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2.png"/><Relationship Id="rId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6.png"/><Relationship Id="rId6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07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68.png"/><Relationship Id="rId5" Type="http://schemas.openxmlformats.org/officeDocument/2006/relationships/image" Target="../media/image1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110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16.png"/><Relationship Id="rId10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png"/><Relationship Id="rId5" Type="http://schemas.openxmlformats.org/officeDocument/2006/relationships/image" Target="../media/image11.png"/><Relationship Id="rId6" Type="http://schemas.openxmlformats.org/officeDocument/2006/relationships/image" Target="../media/image51.emf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333339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</a:rPr>
              <a:t>Javier Junquera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345160"/>
            <a:ext cx="9144000" cy="12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FFFF00"/>
                </a:solidFill>
              </a:rPr>
              <a:t>Simulations of a ferroelectric slab </a:t>
            </a:r>
            <a:r>
              <a:rPr lang="en-US" sz="3600">
                <a:solidFill>
                  <a:srgbClr val="FFFF00"/>
                </a:solidFill>
              </a:rPr>
              <a:t>under </a:t>
            </a:r>
            <a:r>
              <a:rPr lang="en-US" sz="3600" smtClean="0">
                <a:solidFill>
                  <a:srgbClr val="FFFF00"/>
                </a:solidFill>
              </a:rPr>
              <a:t>constrained </a:t>
            </a:r>
            <a:r>
              <a:rPr lang="en-US" sz="3600" dirty="0">
                <a:solidFill>
                  <a:srgbClr val="FFFF00"/>
                </a:solidFill>
              </a:rPr>
              <a:t>electric displacement</a:t>
            </a: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096669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2463288"/>
            <a:ext cx="9037366" cy="12594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57200" y="2082287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81800" y="2082287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81400" y="2082287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19200" y="3682486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(1-x)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aseline="-25000" dirty="0" err="1" smtClean="0">
                <a:solidFill>
                  <a:srgbClr val="FFFFFF"/>
                </a:solidFill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72200" y="3682486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(1-x)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aseline="-25000" dirty="0" err="1">
                <a:solidFill>
                  <a:srgbClr val="FFFFFF"/>
                </a:solidFill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11" name="Conector recto de flecha 10"/>
          <p:cNvCxnSpPr>
            <a:stCxn id="9" idx="0"/>
          </p:cNvCxnSpPr>
          <p:nvPr/>
        </p:nvCxnSpPr>
        <p:spPr bwMode="auto">
          <a:xfrm flipV="1">
            <a:off x="2095500" y="3072896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ector recto de flecha 11"/>
          <p:cNvCxnSpPr>
            <a:stCxn id="10" idx="0"/>
          </p:cNvCxnSpPr>
          <p:nvPr/>
        </p:nvCxnSpPr>
        <p:spPr bwMode="auto">
          <a:xfrm flipH="1" flipV="1">
            <a:off x="6210302" y="3072896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1752600" y="4343400"/>
            <a:ext cx="5715000" cy="2514600"/>
            <a:chOff x="1676400" y="1828800"/>
            <a:chExt cx="5715000" cy="2514600"/>
          </a:xfrm>
        </p:grpSpPr>
        <p:sp>
          <p:nvSpPr>
            <p:cNvPr id="5" name="Rectángulo 4"/>
            <p:cNvSpPr/>
            <p:nvPr/>
          </p:nvSpPr>
          <p:spPr bwMode="auto">
            <a:xfrm>
              <a:off x="1676400" y="1828800"/>
              <a:ext cx="5715000" cy="246538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384"/>
              <a:endParaRPr lang="es-ES" sz="2000"/>
            </a:p>
          </p:txBody>
        </p:sp>
        <p:pic>
          <p:nvPicPr>
            <p:cNvPr id="4" name="Imagen 3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745" y="1841500"/>
              <a:ext cx="5702655" cy="2501900"/>
            </a:xfrm>
            <a:prstGeom prst="rect">
              <a:avLst/>
            </a:prstGeom>
          </p:spPr>
        </p:pic>
      </p:grpSp>
      <p:pic>
        <p:nvPicPr>
          <p:cNvPr id="2" name="Imagen 1" descr="Documento de Vista Previa no guardado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3" y="1008711"/>
            <a:ext cx="2776055" cy="341088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43400" y="2630276"/>
            <a:ext cx="44958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r>
              <a:rPr lang="es-ES" dirty="0" err="1" smtClean="0">
                <a:solidFill>
                  <a:srgbClr val="FFFFFF"/>
                </a:solidFill>
              </a:rPr>
              <a:t>That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what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looking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. </a:t>
            </a:r>
          </a:p>
          <a:p>
            <a:r>
              <a:rPr lang="es-ES" dirty="0" smtClean="0">
                <a:solidFill>
                  <a:srgbClr val="FFFFFF"/>
                </a:solidFill>
              </a:rPr>
              <a:t>Zero </a:t>
            </a:r>
            <a:r>
              <a:rPr lang="es-ES" dirty="0" err="1" smtClean="0">
                <a:solidFill>
                  <a:srgbClr val="FFFFFF"/>
                </a:solidFill>
              </a:rPr>
              <a:t>electric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field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region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 bwMode="auto">
          <a:xfrm flipH="1" flipV="1">
            <a:off x="3657600" y="2971800"/>
            <a:ext cx="685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CuadroTexto 8"/>
          <p:cNvSpPr txBox="1"/>
          <p:nvPr/>
        </p:nvSpPr>
        <p:spPr>
          <a:xfrm>
            <a:off x="4114800" y="1143006"/>
            <a:ext cx="41910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00FFFF"/>
                </a:solidFill>
              </a:rPr>
              <a:t>B. Meyer and D. </a:t>
            </a:r>
            <a:r>
              <a:rPr lang="es-ES" dirty="0" err="1" smtClean="0">
                <a:solidFill>
                  <a:srgbClr val="00FFFF"/>
                </a:solidFill>
              </a:rPr>
              <a:t>Vanderbilt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Phys</a:t>
            </a:r>
            <a:r>
              <a:rPr lang="es-ES" dirty="0" smtClean="0">
                <a:solidFill>
                  <a:srgbClr val="00FFFF"/>
                </a:solidFill>
              </a:rPr>
              <a:t>. Rev. B 63, 205426 (2001)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14800" y="3352804"/>
            <a:ext cx="4953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no </a:t>
            </a:r>
            <a:r>
              <a:rPr lang="es-ES" dirty="0" err="1" smtClean="0">
                <a:solidFill>
                  <a:schemeClr val="bg1"/>
                </a:solidFill>
              </a:rPr>
              <a:t>electric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field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vacuum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810005"/>
            <a:ext cx="1859384" cy="359997"/>
          </a:xfrm>
          <a:prstGeom prst="rect">
            <a:avLst/>
          </a:prstGeom>
        </p:spPr>
      </p:pic>
      <p:grpSp>
        <p:nvGrpSpPr>
          <p:cNvPr id="12" name="Agrupar 11"/>
          <p:cNvGrpSpPr/>
          <p:nvPr/>
        </p:nvGrpSpPr>
        <p:grpSpPr>
          <a:xfrm>
            <a:off x="6" y="10"/>
            <a:ext cx="9143996" cy="945458"/>
            <a:chOff x="6" y="10"/>
            <a:chExt cx="9143996" cy="945458"/>
          </a:xfrm>
        </p:grpSpPr>
        <p:sp>
          <p:nvSpPr>
            <p:cNvPr id="385026" name="Text Box 2"/>
            <p:cNvSpPr txBox="1">
              <a:spLocks noChangeArrowheads="1"/>
            </p:cNvSpPr>
            <p:nvPr/>
          </p:nvSpPr>
          <p:spPr bwMode="auto">
            <a:xfrm>
              <a:off x="6" y="10"/>
              <a:ext cx="9143996" cy="945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82870" tIns="41437" rIns="82870" bIns="41437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The dipole correction in the vacuum region is required to ensure that  </a:t>
              </a:r>
              <a:r>
                <a:rPr lang="en-US" sz="2800" dirty="0" smtClean="0">
                  <a:solidFill>
                    <a:srgbClr val="FFFF00"/>
                  </a:solidFill>
                </a:rPr>
                <a:t>            in </a:t>
              </a:r>
              <a:r>
                <a:rPr lang="en-US" sz="2800" dirty="0">
                  <a:solidFill>
                    <a:srgbClr val="FFFF00"/>
                  </a:solidFill>
                </a:rPr>
                <a:t>the vacuum side</a:t>
              </a: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1563" y="533400"/>
              <a:ext cx="1100037" cy="323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69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1828806"/>
            <a:ext cx="9037366" cy="12594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2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818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814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19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="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72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="0" i="1" baseline="-25000" dirty="0" err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14" name="Conector recto de flecha 13"/>
          <p:cNvCxnSpPr>
            <a:stCxn id="12" idx="0"/>
          </p:cNvCxnSpPr>
          <p:nvPr/>
        </p:nvCxnSpPr>
        <p:spPr bwMode="auto">
          <a:xfrm flipV="1">
            <a:off x="2095500" y="2438414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>
            <a:stCxn id="23" idx="0"/>
          </p:cNvCxnSpPr>
          <p:nvPr/>
        </p:nvCxnSpPr>
        <p:spPr bwMode="auto">
          <a:xfrm flipH="1" flipV="1">
            <a:off x="6210302" y="2438414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CuadroTexto 29"/>
          <p:cNvSpPr txBox="1"/>
          <p:nvPr/>
        </p:nvSpPr>
        <p:spPr>
          <a:xfrm>
            <a:off x="3581400" y="3084501"/>
            <a:ext cx="1981200" cy="95404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FFA89F"/>
                </a:solidFill>
              </a:rPr>
              <a:t>Pseudos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generated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with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the</a:t>
            </a:r>
            <a:r>
              <a:rPr lang="es-ES" sz="1400" dirty="0">
                <a:solidFill>
                  <a:srgbClr val="FFA89F"/>
                </a:solidFill>
              </a:rPr>
              <a:t> virtual </a:t>
            </a:r>
            <a:r>
              <a:rPr lang="es-ES" sz="1400" dirty="0" err="1">
                <a:solidFill>
                  <a:srgbClr val="FFA89F"/>
                </a:solidFill>
              </a:rPr>
              <a:t>crystal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approximation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49" y="4570413"/>
            <a:ext cx="1978751" cy="61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37" y="4576885"/>
            <a:ext cx="1954725" cy="612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400" y="4114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Therefore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surface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charge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density</a:t>
            </a:r>
            <a:r>
              <a:rPr lang="es-ES" dirty="0" smtClean="0">
                <a:solidFill>
                  <a:schemeClr val="bg1"/>
                </a:solidFill>
              </a:rPr>
              <a:t> at </a:t>
            </a:r>
            <a:r>
              <a:rPr lang="es-ES" dirty="0" err="1" smtClean="0">
                <a:solidFill>
                  <a:schemeClr val="bg1"/>
                </a:solidFill>
              </a:rPr>
              <a:t>each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termination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amounts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2" y="10"/>
            <a:ext cx="8686869" cy="523050"/>
            <a:chOff x="2" y="10"/>
            <a:chExt cx="8686869" cy="523050"/>
          </a:xfrm>
        </p:grpSpPr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5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“Constrained</a:t>
              </a:r>
              <a:r>
                <a:rPr lang="en-US" sz="2800" dirty="0" smtClean="0">
                  <a:solidFill>
                    <a:srgbClr val="FFFF00"/>
                  </a:solidFill>
                </a:rPr>
                <a:t>-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   ” </a:t>
              </a:r>
              <a:r>
                <a:rPr lang="en-US" sz="2800" dirty="0">
                  <a:solidFill>
                    <a:srgbClr val="FFFF00"/>
                  </a:solidFill>
                </a:rPr>
                <a:t>method</a:t>
              </a: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4525" y="152400"/>
              <a:ext cx="411075" cy="287999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486" y="5519613"/>
            <a:ext cx="5279028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5126" y="6205413"/>
            <a:ext cx="409427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1828806"/>
            <a:ext cx="9037366" cy="12594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2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818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814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19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="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72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="0" i="1" baseline="-25000" dirty="0" err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14" name="Conector recto de flecha 13"/>
          <p:cNvCxnSpPr>
            <a:stCxn id="12" idx="0"/>
          </p:cNvCxnSpPr>
          <p:nvPr/>
        </p:nvCxnSpPr>
        <p:spPr bwMode="auto">
          <a:xfrm flipV="1">
            <a:off x="2095500" y="2438414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>
            <a:stCxn id="23" idx="0"/>
          </p:cNvCxnSpPr>
          <p:nvPr/>
        </p:nvCxnSpPr>
        <p:spPr bwMode="auto">
          <a:xfrm flipH="1" flipV="1">
            <a:off x="6210302" y="2438414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CuadroTexto 29"/>
          <p:cNvSpPr txBox="1"/>
          <p:nvPr/>
        </p:nvSpPr>
        <p:spPr>
          <a:xfrm>
            <a:off x="3581400" y="3084501"/>
            <a:ext cx="1981200" cy="95404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FFA89F"/>
                </a:solidFill>
              </a:rPr>
              <a:t>Pseudos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generated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with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the</a:t>
            </a:r>
            <a:r>
              <a:rPr lang="es-ES" sz="1400" dirty="0">
                <a:solidFill>
                  <a:srgbClr val="FFA89F"/>
                </a:solidFill>
              </a:rPr>
              <a:t> virtual </a:t>
            </a:r>
            <a:r>
              <a:rPr lang="es-ES" sz="1400" dirty="0" err="1">
                <a:solidFill>
                  <a:srgbClr val="FFA89F"/>
                </a:solidFill>
              </a:rPr>
              <a:t>crystal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approximation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</a:p>
        </p:txBody>
      </p:sp>
      <p:grpSp>
        <p:nvGrpSpPr>
          <p:cNvPr id="34" name="Agrupar 33"/>
          <p:cNvGrpSpPr/>
          <p:nvPr/>
        </p:nvGrpSpPr>
        <p:grpSpPr>
          <a:xfrm>
            <a:off x="2" y="10"/>
            <a:ext cx="8686869" cy="523050"/>
            <a:chOff x="2" y="10"/>
            <a:chExt cx="8686869" cy="523050"/>
          </a:xfrm>
        </p:grpSpPr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5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“Constrained</a:t>
              </a:r>
              <a:r>
                <a:rPr lang="en-US" sz="2800" dirty="0" smtClean="0">
                  <a:solidFill>
                    <a:srgbClr val="FFFF00"/>
                  </a:solidFill>
                </a:rPr>
                <a:t>-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   ” </a:t>
              </a:r>
              <a:r>
                <a:rPr lang="en-US" sz="2800" dirty="0">
                  <a:solidFill>
                    <a:srgbClr val="FFFF00"/>
                  </a:solidFill>
                </a:rPr>
                <a:t>method</a:t>
              </a: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525" y="152400"/>
              <a:ext cx="411075" cy="287999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296" y="4114800"/>
            <a:ext cx="3637408" cy="899999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76200" y="5105400"/>
            <a:ext cx="9067800" cy="369332"/>
            <a:chOff x="0" y="5334000"/>
            <a:chExt cx="9067800" cy="369332"/>
          </a:xfrm>
        </p:grpSpPr>
        <p:sp>
          <p:nvSpPr>
            <p:cNvPr id="8" name="CuadroTexto 7"/>
            <p:cNvSpPr txBox="1"/>
            <p:nvPr/>
          </p:nvSpPr>
          <p:spPr>
            <a:xfrm>
              <a:off x="0" y="5334000"/>
              <a:ext cx="906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FF00"/>
                  </a:solidFill>
                </a:rPr>
                <a:t>We</a:t>
              </a:r>
              <a:r>
                <a:rPr lang="es-ES" dirty="0" smtClean="0">
                  <a:solidFill>
                    <a:srgbClr val="FFFF00"/>
                  </a:solidFill>
                </a:rPr>
                <a:t> can monitor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value</a:t>
              </a:r>
              <a:r>
                <a:rPr lang="es-ES" dirty="0" smtClean="0">
                  <a:solidFill>
                    <a:srgbClr val="FFFF00"/>
                  </a:solidFill>
                </a:rPr>
                <a:t> of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displacement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field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with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an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external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parameter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10600" y="5410200"/>
              <a:ext cx="359692" cy="2520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76200" y="54980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In </a:t>
            </a:r>
            <a:r>
              <a:rPr lang="es-ES" dirty="0" err="1" smtClean="0">
                <a:solidFill>
                  <a:srgbClr val="FFFF00"/>
                </a:solidFill>
              </a:rPr>
              <a:t>many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ferroelectric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materials</a:t>
            </a:r>
            <a:r>
              <a:rPr lang="es-ES" dirty="0" smtClean="0">
                <a:solidFill>
                  <a:srgbClr val="FFFF00"/>
                </a:solidFill>
              </a:rPr>
              <a:t>, </a:t>
            </a:r>
            <a:r>
              <a:rPr lang="es-ES" dirty="0" err="1" smtClean="0">
                <a:solidFill>
                  <a:srgbClr val="FFFF00"/>
                </a:solidFill>
              </a:rPr>
              <a:t>we</a:t>
            </a:r>
            <a:r>
              <a:rPr lang="es-ES" dirty="0" smtClean="0">
                <a:solidFill>
                  <a:srgbClr val="FFFF00"/>
                </a:solidFill>
              </a:rPr>
              <a:t> can </a:t>
            </a:r>
            <a:r>
              <a:rPr lang="es-ES" dirty="0" err="1" smtClean="0">
                <a:solidFill>
                  <a:srgbClr val="FFFF00"/>
                </a:solidFill>
              </a:rPr>
              <a:t>assume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that</a:t>
            </a:r>
            <a:r>
              <a:rPr lang="es-ES" dirty="0" smtClean="0">
                <a:solidFill>
                  <a:srgbClr val="FFFF00"/>
                </a:solidFill>
              </a:rPr>
              <a:t>                , </a:t>
            </a:r>
            <a:r>
              <a:rPr lang="es-ES" dirty="0" err="1" smtClean="0">
                <a:solidFill>
                  <a:srgbClr val="FFFF00"/>
                </a:solidFill>
              </a:rPr>
              <a:t>with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errors</a:t>
            </a:r>
            <a:r>
              <a:rPr lang="es-ES" dirty="0" smtClean="0">
                <a:solidFill>
                  <a:srgbClr val="FFFF00"/>
                </a:solidFill>
              </a:rPr>
              <a:t> of 1% 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5562600"/>
            <a:ext cx="931042" cy="252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6096000"/>
            <a:ext cx="1424395" cy="25200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28600" y="6062246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</a:rPr>
              <a:t>Largest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electric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field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that</a:t>
            </a:r>
            <a:r>
              <a:rPr lang="es-ES" sz="1600" dirty="0" smtClean="0">
                <a:solidFill>
                  <a:schemeClr val="bg1"/>
                </a:solidFill>
              </a:rPr>
              <a:t> can be </a:t>
            </a:r>
            <a:r>
              <a:rPr lang="es-ES" sz="1600" dirty="0" err="1" smtClean="0">
                <a:solidFill>
                  <a:schemeClr val="bg1"/>
                </a:solidFill>
              </a:rPr>
              <a:t>applied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without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dielectric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breakdown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365" y="6475413"/>
            <a:ext cx="557727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vacuum/insulator/metal/vacuum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3" descr="pto_rump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2" y="1447806"/>
            <a:ext cx="4322288" cy="345909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09600" y="4876800"/>
            <a:ext cx="3581400" cy="960102"/>
            <a:chOff x="609600" y="4876800"/>
            <a:chExt cx="3581400" cy="960102"/>
          </a:xfrm>
        </p:grpSpPr>
        <p:sp>
          <p:nvSpPr>
            <p:cNvPr id="17" name="CuadroTexto 16"/>
            <p:cNvSpPr txBox="1"/>
            <p:nvPr/>
          </p:nvSpPr>
          <p:spPr>
            <a:xfrm>
              <a:off x="609600" y="4876800"/>
              <a:ext cx="3581400" cy="96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Induce a layer of bound charges at its free surface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      per surface unit cell     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5539200"/>
              <a:ext cx="293580" cy="252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3856" y="5486400"/>
              <a:ext cx="276144" cy="252000"/>
            </a:xfrm>
            <a:prstGeom prst="rect">
              <a:avLst/>
            </a:prstGeom>
          </p:spPr>
        </p:pic>
      </p:grpSp>
      <p:sp>
        <p:nvSpPr>
          <p:cNvPr id="18" name="CuadroTexto 17"/>
          <p:cNvSpPr txBox="1"/>
          <p:nvPr/>
        </p:nvSpPr>
        <p:spPr>
          <a:xfrm>
            <a:off x="4991100" y="4953005"/>
            <a:ext cx="35814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If the surface region remains locally insulating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" name="Picture 4" descr="pto_ldos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492" y="1447800"/>
            <a:ext cx="4634511" cy="3456000"/>
          </a:xfrm>
          <a:prstGeom prst="rect">
            <a:avLst/>
          </a:prstGeom>
        </p:spPr>
      </p:pic>
      <p:cxnSp>
        <p:nvCxnSpPr>
          <p:cNvPr id="8" name="Conector recto de flecha 7"/>
          <p:cNvCxnSpPr>
            <a:stCxn id="18" idx="0"/>
          </p:cNvCxnSpPr>
          <p:nvPr/>
        </p:nvCxnSpPr>
        <p:spPr bwMode="auto">
          <a:xfrm flipV="1">
            <a:off x="6781800" y="4648213"/>
            <a:ext cx="1828800" cy="3047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7308" y="5824413"/>
            <a:ext cx="2098892" cy="540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2910" y="5992211"/>
            <a:ext cx="505293" cy="179997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2" y="10"/>
            <a:ext cx="8686869" cy="523050"/>
            <a:chOff x="2" y="10"/>
            <a:chExt cx="8686869" cy="523050"/>
          </a:xfrm>
        </p:grpSpPr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5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“Constrained</a:t>
              </a:r>
              <a:r>
                <a:rPr lang="en-US" sz="2800" dirty="0" smtClean="0">
                  <a:solidFill>
                    <a:srgbClr val="FFFF00"/>
                  </a:solidFill>
                </a:rPr>
                <a:t>-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   ” method in capacitors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84525" y="152400"/>
              <a:ext cx="411075" cy="287999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6554" y="5824413"/>
            <a:ext cx="10188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" y="10"/>
            <a:ext cx="8686869" cy="95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75" tIns="45636" rIns="91275" bIns="45636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Comparison of the “constrained</a:t>
            </a:r>
            <a:r>
              <a:rPr lang="en-US" sz="2800" dirty="0">
                <a:solidFill>
                  <a:srgbClr val="FFFF00"/>
                </a:solidFill>
              </a:rPr>
              <a:t>-</a:t>
            </a:r>
            <a:r>
              <a:rPr lang="en-US" sz="2800" dirty="0" err="1">
                <a:solidFill>
                  <a:srgbClr val="FFFF00"/>
                </a:solidFill>
              </a:rPr>
              <a:t>σ</a:t>
            </a:r>
            <a:r>
              <a:rPr lang="en-US" sz="2800" dirty="0">
                <a:solidFill>
                  <a:srgbClr val="FFFF00"/>
                </a:solidFill>
              </a:rPr>
              <a:t>” </a:t>
            </a:r>
            <a:r>
              <a:rPr lang="en-US" sz="2800" dirty="0" smtClean="0">
                <a:solidFill>
                  <a:srgbClr val="FFFF00"/>
                </a:solidFill>
              </a:rPr>
              <a:t>method with the existing methods based on applied fields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5300" y="1182532"/>
            <a:ext cx="81534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Useful alternative to the already existing “constrained-</a:t>
            </a:r>
            <a:r>
              <a:rPr lang="en-US" sz="2000" i="1" dirty="0">
                <a:solidFill>
                  <a:srgbClr val="FFFF00"/>
                </a:solidFill>
              </a:rPr>
              <a:t>D</a:t>
            </a:r>
            <a:r>
              <a:rPr lang="en-US" sz="2000" dirty="0">
                <a:solidFill>
                  <a:srgbClr val="FFFF00"/>
                </a:solidFill>
              </a:rPr>
              <a:t>” method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M. Stengel, N. A. </a:t>
            </a:r>
            <a:r>
              <a:rPr lang="en-US" sz="1600" dirty="0" err="1">
                <a:solidFill>
                  <a:schemeClr val="bg1"/>
                </a:solidFill>
              </a:rPr>
              <a:t>Spaldin</a:t>
            </a:r>
            <a:r>
              <a:rPr lang="en-US" sz="1600" dirty="0">
                <a:solidFill>
                  <a:schemeClr val="bg1"/>
                </a:solidFill>
              </a:rPr>
              <a:t> and D. Vanderbilt, Nature Physics 5, 304 (2009)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1905006"/>
            <a:ext cx="9144000" cy="147726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Advantages: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>
                <a:solidFill>
                  <a:schemeClr val="bg1"/>
                </a:solidFill>
              </a:rPr>
              <a:t>need for a specialized code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Practical for interfaces (esp. metal/insulator)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Can constrain </a:t>
            </a:r>
            <a:r>
              <a:rPr lang="en-US" i="1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 to two different values at the opposite boundaries of the slab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0600" y="5943606"/>
            <a:ext cx="71628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Disadvantages:</a:t>
            </a:r>
          </a:p>
          <a:p>
            <a:pPr lvl="1" algn="ctr"/>
            <a:r>
              <a:rPr lang="en-US" dirty="0">
                <a:solidFill>
                  <a:schemeClr val="bg1"/>
                </a:solidFill>
              </a:rPr>
              <a:t>Cumbersome for bulk </a:t>
            </a:r>
            <a:r>
              <a:rPr lang="en-US" dirty="0" smtClean="0">
                <a:solidFill>
                  <a:schemeClr val="bg1"/>
                </a:solidFill>
              </a:rPr>
              <a:t>calculations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Agrupar 13"/>
          <p:cNvGrpSpPr/>
          <p:nvPr/>
        </p:nvGrpSpPr>
        <p:grpSpPr>
          <a:xfrm>
            <a:off x="990600" y="3657600"/>
            <a:ext cx="7086600" cy="1752600"/>
            <a:chOff x="609600" y="3733800"/>
            <a:chExt cx="7086600" cy="1752600"/>
          </a:xfrm>
        </p:grpSpPr>
        <p:sp>
          <p:nvSpPr>
            <p:cNvPr id="11" name="Rectángulo 10"/>
            <p:cNvSpPr/>
            <p:nvPr/>
          </p:nvSpPr>
          <p:spPr bwMode="auto">
            <a:xfrm>
              <a:off x="609600" y="3733800"/>
              <a:ext cx="7086600" cy="1752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384"/>
              <a:endParaRPr lang="es-ES" sz="2000"/>
            </a:p>
          </p:txBody>
        </p:sp>
        <p:pic>
          <p:nvPicPr>
            <p:cNvPr id="12" name="Picture 3" descr="dlao_dsto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7398" y="3733800"/>
              <a:ext cx="6188802" cy="1708693"/>
            </a:xfrm>
            <a:prstGeom prst="rect">
              <a:avLst/>
            </a:prstGeom>
            <a:ln w="0" cap="flat" cmpd="sng" algn="ctr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541" y="3733800"/>
              <a:ext cx="1974946" cy="290158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/>
          <p:cNvSpPr txBox="1"/>
          <p:nvPr/>
        </p:nvSpPr>
        <p:spPr>
          <a:xfrm>
            <a:off x="2057400" y="5410200"/>
            <a:ext cx="5105400" cy="338492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M. Stengel, </a:t>
            </a:r>
            <a:r>
              <a:rPr lang="en-US" sz="1600" dirty="0" smtClean="0">
                <a:solidFill>
                  <a:srgbClr val="FFFFFF"/>
                </a:solidFill>
              </a:rPr>
              <a:t>Phys. Rev. </a:t>
            </a:r>
            <a:r>
              <a:rPr lang="en-US" sz="1600" dirty="0" err="1" smtClean="0">
                <a:solidFill>
                  <a:srgbClr val="FFFFFF"/>
                </a:solidFill>
              </a:rPr>
              <a:t>Lett</a:t>
            </a:r>
            <a:r>
              <a:rPr lang="en-US" sz="1600" dirty="0" smtClean="0">
                <a:solidFill>
                  <a:srgbClr val="FFFFFF"/>
                </a:solidFill>
              </a:rPr>
              <a:t>. </a:t>
            </a:r>
            <a:r>
              <a:rPr lang="en-US" sz="1600" dirty="0">
                <a:solidFill>
                  <a:srgbClr val="FFFFFF"/>
                </a:solidFill>
              </a:rPr>
              <a:t>106, 136803 (2011)</a:t>
            </a:r>
          </a:p>
        </p:txBody>
      </p:sp>
    </p:spTree>
    <p:extLst>
      <p:ext uri="{BB962C8B-B14F-4D97-AF65-F5344CB8AC3E}">
        <p14:creationId xmlns:p14="http://schemas.microsoft.com/office/powerpoint/2010/main" val="51737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28565" y="1066800"/>
            <a:ext cx="8686869" cy="1169381"/>
            <a:chOff x="2" y="10"/>
            <a:chExt cx="8686869" cy="1169381"/>
          </a:xfrm>
        </p:grpSpPr>
        <p:sp>
          <p:nvSpPr>
            <p:cNvPr id="319490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1169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FF00"/>
                  </a:solidFill>
                </a:rPr>
                <a:t>How to apply the constrained-     method in </a:t>
              </a:r>
              <a:r>
                <a:rPr lang="en-US" sz="2800" cap="small" dirty="0" smtClean="0">
                  <a:solidFill>
                    <a:srgbClr val="FFFF00"/>
                  </a:solidFill>
                </a:rPr>
                <a:t>siesta</a:t>
              </a:r>
            </a:p>
            <a:p>
              <a:pPr algn="ctr">
                <a:spcBef>
                  <a:spcPct val="50000"/>
                </a:spcBef>
              </a:pPr>
              <a:r>
                <a:rPr lang="en-US" sz="2800" dirty="0" smtClean="0">
                  <a:solidFill>
                    <a:srgbClr val="FFFF00"/>
                  </a:solidFill>
                </a:rPr>
                <a:t>(easily transferable to any other code)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152400"/>
              <a:ext cx="411075" cy="287999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990600" y="28617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1. </a:t>
            </a:r>
            <a:r>
              <a:rPr lang="es-ES" dirty="0" err="1" smtClean="0">
                <a:solidFill>
                  <a:schemeClr val="bg1"/>
                </a:solidFill>
              </a:rPr>
              <a:t>Generate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pseudopotential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basis</a:t>
            </a:r>
            <a:r>
              <a:rPr lang="es-ES" dirty="0" smtClean="0">
                <a:solidFill>
                  <a:schemeClr val="bg1"/>
                </a:solidFill>
              </a:rPr>
              <a:t> set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alchemical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atoms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90600" y="3623747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2. </a:t>
            </a:r>
            <a:r>
              <a:rPr lang="es-ES" dirty="0" err="1" smtClean="0">
                <a:solidFill>
                  <a:schemeClr val="bg1"/>
                </a:solidFill>
              </a:rPr>
              <a:t>Check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that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free </a:t>
            </a:r>
            <a:r>
              <a:rPr lang="es-ES" dirty="0" err="1" smtClean="0">
                <a:solidFill>
                  <a:schemeClr val="bg1"/>
                </a:solidFill>
              </a:rPr>
              <a:t>surface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remains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locally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insulating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90600" y="4385747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3. Relax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structure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check</a:t>
            </a:r>
            <a:r>
              <a:rPr lang="es-ES" dirty="0" smtClean="0">
                <a:solidFill>
                  <a:schemeClr val="bg1"/>
                </a:solidFill>
              </a:rPr>
              <a:t> (at </a:t>
            </a:r>
            <a:r>
              <a:rPr lang="es-ES" dirty="0" err="1" smtClean="0">
                <a:solidFill>
                  <a:schemeClr val="bg1"/>
                </a:solidFill>
              </a:rPr>
              <a:t>least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one</a:t>
            </a:r>
            <a:r>
              <a:rPr lang="es-ES" dirty="0" smtClean="0">
                <a:solidFill>
                  <a:schemeClr val="bg1"/>
                </a:solidFill>
              </a:rPr>
              <a:t> time) </a:t>
            </a:r>
            <a:r>
              <a:rPr lang="es-ES" dirty="0" err="1" smtClean="0">
                <a:solidFill>
                  <a:schemeClr val="bg1"/>
                </a:solidFill>
              </a:rPr>
              <a:t>how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displacement</a:t>
            </a:r>
            <a:r>
              <a:rPr lang="es-ES" dirty="0" smtClean="0">
                <a:solidFill>
                  <a:schemeClr val="bg1"/>
                </a:solidFill>
              </a:rPr>
              <a:t> vector </a:t>
            </a:r>
            <a:r>
              <a:rPr lang="es-ES" dirty="0" err="1" smtClean="0">
                <a:solidFill>
                  <a:schemeClr val="bg1"/>
                </a:solidFill>
              </a:rPr>
              <a:t>within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slab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same</a:t>
            </a:r>
            <a:r>
              <a:rPr lang="es-ES" dirty="0" smtClean="0">
                <a:solidFill>
                  <a:schemeClr val="bg1"/>
                </a:solidFill>
              </a:rPr>
              <a:t> as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one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enforced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external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charge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80" y="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FFFF00"/>
                </a:solidFill>
              </a:rPr>
              <a:t>Generate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pseudopotentials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for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alchemy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atoms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33600" y="110914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Follow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instructions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given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lecture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1600" y="3180447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>
                <a:solidFill>
                  <a:srgbClr val="00FFFF"/>
                </a:solidFill>
              </a:rPr>
              <a:t>How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to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generate</a:t>
            </a:r>
            <a:r>
              <a:rPr lang="es-ES" dirty="0">
                <a:solidFill>
                  <a:srgbClr val="00FFFF"/>
                </a:solidFill>
              </a:rPr>
              <a:t> a </a:t>
            </a:r>
            <a:r>
              <a:rPr lang="es-ES" dirty="0" err="1">
                <a:solidFill>
                  <a:srgbClr val="00FFFF"/>
                </a:solidFill>
              </a:rPr>
              <a:t>mixed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pseudopotential</a:t>
            </a:r>
            <a:r>
              <a:rPr lang="es-ES" dirty="0">
                <a:solidFill>
                  <a:srgbClr val="00FFFF"/>
                </a:solidFill>
              </a:rPr>
              <a:t>. </a:t>
            </a:r>
            <a:endParaRPr lang="es-ES" dirty="0" smtClean="0">
              <a:solidFill>
                <a:srgbClr val="00FFFF"/>
              </a:solidFill>
            </a:endParaRPr>
          </a:p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>
                <a:solidFill>
                  <a:srgbClr val="00FFFF"/>
                </a:solidFill>
              </a:rPr>
              <a:t>Virtual </a:t>
            </a:r>
            <a:r>
              <a:rPr lang="es-ES" dirty="0" err="1">
                <a:solidFill>
                  <a:srgbClr val="00FFFF"/>
                </a:solidFill>
              </a:rPr>
              <a:t>Crystal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Approximation</a:t>
            </a:r>
            <a:r>
              <a:rPr lang="es-ES" dirty="0">
                <a:solidFill>
                  <a:srgbClr val="00FFFF"/>
                </a:solidFill>
              </a:rPr>
              <a:t> in </a:t>
            </a:r>
            <a:r>
              <a:rPr lang="es-ES" cap="small" dirty="0">
                <a:solidFill>
                  <a:srgbClr val="00FFFF"/>
                </a:solidFill>
              </a:rPr>
              <a:t>s</a:t>
            </a:r>
            <a:r>
              <a:rPr lang="es-ES" cap="small" dirty="0" smtClean="0">
                <a:solidFill>
                  <a:srgbClr val="00FFFF"/>
                </a:solidFill>
              </a:rPr>
              <a:t>iesta </a:t>
            </a:r>
            <a:endParaRPr lang="es-ES" cap="small" dirty="0">
              <a:solidFill>
                <a:srgbClr val="00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692" y="5786636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You</a:t>
            </a:r>
            <a:r>
              <a:rPr lang="es-ES" dirty="0" smtClean="0">
                <a:solidFill>
                  <a:schemeClr val="bg1"/>
                </a:solidFill>
              </a:rPr>
              <a:t> can </a:t>
            </a:r>
            <a:r>
              <a:rPr lang="es-ES" dirty="0" err="1" smtClean="0">
                <a:solidFill>
                  <a:schemeClr val="bg1"/>
                </a:solidFill>
              </a:rPr>
              <a:t>download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</a:rPr>
              <a:t>http://</a:t>
            </a:r>
            <a:r>
              <a:rPr lang="es-ES" sz="1600" dirty="0" err="1">
                <a:solidFill>
                  <a:schemeClr val="bg1"/>
                </a:solidFill>
              </a:rPr>
              <a:t>personales.unican.es</a:t>
            </a:r>
            <a:r>
              <a:rPr lang="es-ES" sz="1600" dirty="0">
                <a:solidFill>
                  <a:schemeClr val="bg1"/>
                </a:solidFill>
              </a:rPr>
              <a:t>/</a:t>
            </a:r>
            <a:r>
              <a:rPr lang="es-ES" sz="1600" dirty="0" err="1">
                <a:solidFill>
                  <a:schemeClr val="bg1"/>
                </a:solidFill>
              </a:rPr>
              <a:t>junqueraj</a:t>
            </a:r>
            <a:r>
              <a:rPr lang="es-ES" sz="1600" dirty="0">
                <a:solidFill>
                  <a:schemeClr val="bg1"/>
                </a:solidFill>
              </a:rPr>
              <a:t>/</a:t>
            </a:r>
            <a:r>
              <a:rPr lang="es-ES" sz="1600" dirty="0" err="1">
                <a:solidFill>
                  <a:schemeClr val="bg1"/>
                </a:solidFill>
              </a:rPr>
              <a:t>JavierJunquera_files</a:t>
            </a:r>
            <a:r>
              <a:rPr lang="es-ES" sz="1600" dirty="0">
                <a:solidFill>
                  <a:schemeClr val="bg1"/>
                </a:solidFill>
              </a:rPr>
              <a:t>/</a:t>
            </a:r>
            <a:r>
              <a:rPr lang="es-ES" sz="1600" dirty="0" err="1">
                <a:solidFill>
                  <a:schemeClr val="bg1"/>
                </a:solidFill>
              </a:rPr>
              <a:t>Metodos</a:t>
            </a:r>
            <a:r>
              <a:rPr lang="es-ES" sz="1600" dirty="0">
                <a:solidFill>
                  <a:schemeClr val="bg1"/>
                </a:solidFill>
              </a:rPr>
              <a:t>/</a:t>
            </a:r>
            <a:r>
              <a:rPr lang="es-ES" sz="1600" dirty="0" err="1">
                <a:solidFill>
                  <a:schemeClr val="bg1"/>
                </a:solidFill>
              </a:rPr>
              <a:t>Pseudos</a:t>
            </a:r>
            <a:r>
              <a:rPr lang="es-ES" sz="1600" dirty="0">
                <a:solidFill>
                  <a:schemeClr val="bg1"/>
                </a:solidFill>
              </a:rPr>
              <a:t>/</a:t>
            </a:r>
            <a:r>
              <a:rPr lang="es-ES" sz="1600" dirty="0" err="1" smtClean="0">
                <a:solidFill>
                  <a:schemeClr val="bg1"/>
                </a:solidFill>
              </a:rPr>
              <a:t>Pseudos.html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6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5" y="10"/>
            <a:ext cx="6705596" cy="9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For each </a:t>
            </a:r>
            <a:r>
              <a:rPr lang="en-US" sz="2800" dirty="0" err="1">
                <a:solidFill>
                  <a:srgbClr val="FFFF00"/>
                </a:solidFill>
              </a:rPr>
              <a:t>pseudoatom</a:t>
            </a:r>
            <a:r>
              <a:rPr lang="en-US" sz="2800" dirty="0">
                <a:solidFill>
                  <a:srgbClr val="FFFF00"/>
                </a:solidFill>
              </a:rPr>
              <a:t>, a new species has to be defined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76200" y="1371600"/>
            <a:ext cx="4800600" cy="3429000"/>
            <a:chOff x="76200" y="1828800"/>
            <a:chExt cx="4800600" cy="3429000"/>
          </a:xfrm>
        </p:grpSpPr>
        <p:sp>
          <p:nvSpPr>
            <p:cNvPr id="5" name="Rectángulo 4"/>
            <p:cNvSpPr/>
            <p:nvPr/>
          </p:nvSpPr>
          <p:spPr bwMode="auto">
            <a:xfrm>
              <a:off x="76200" y="1828800"/>
              <a:ext cx="4800600" cy="3429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384"/>
              <a:endParaRPr lang="es-ES" sz="2000"/>
            </a:p>
          </p:txBody>
        </p:sp>
        <p:pic>
          <p:nvPicPr>
            <p:cNvPr id="4" name="Imagen 3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9" y="1828800"/>
              <a:ext cx="4765431" cy="3429000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5029200" y="1371604"/>
            <a:ext cx="41148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Each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pseudoatom</a:t>
            </a:r>
            <a:r>
              <a:rPr lang="es-ES" dirty="0" smtClean="0">
                <a:solidFill>
                  <a:srgbClr val="FFFF00"/>
                </a:solidFill>
              </a:rPr>
              <a:t> has </a:t>
            </a:r>
            <a:r>
              <a:rPr lang="es-ES" dirty="0" err="1" smtClean="0">
                <a:solidFill>
                  <a:srgbClr val="FFFF00"/>
                </a:solidFill>
              </a:rPr>
              <a:t>to</a:t>
            </a:r>
            <a:r>
              <a:rPr lang="es-ES" dirty="0" smtClean="0">
                <a:solidFill>
                  <a:srgbClr val="FFFF00"/>
                </a:solidFill>
              </a:rPr>
              <a:t> be </a:t>
            </a:r>
            <a:r>
              <a:rPr lang="es-ES" dirty="0" err="1" smtClean="0">
                <a:solidFill>
                  <a:srgbClr val="FFFF00"/>
                </a:solidFill>
              </a:rPr>
              <a:t>included</a:t>
            </a:r>
            <a:r>
              <a:rPr lang="es-ES" dirty="0" smtClean="0">
                <a:solidFill>
                  <a:srgbClr val="FFFF00"/>
                </a:solidFill>
              </a:rPr>
              <a:t> as a new </a:t>
            </a:r>
            <a:r>
              <a:rPr lang="es-ES" dirty="0" err="1" smtClean="0">
                <a:solidFill>
                  <a:srgbClr val="FFFF00"/>
                </a:solidFill>
              </a:rPr>
              <a:t>Chemical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Specie</a:t>
            </a:r>
            <a:r>
              <a:rPr lang="es-ES" dirty="0" smtClean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24416" y="2353272"/>
            <a:ext cx="4114800" cy="923267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>
                <a:solidFill>
                  <a:srgbClr val="00FFFF"/>
                </a:solidFill>
              </a:rPr>
              <a:t>The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chemical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specie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number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should</a:t>
            </a:r>
            <a:r>
              <a:rPr lang="es-ES" dirty="0">
                <a:solidFill>
                  <a:srgbClr val="00FFFF"/>
                </a:solidFill>
              </a:rPr>
              <a:t> </a:t>
            </a:r>
            <a:r>
              <a:rPr lang="es-ES" dirty="0" err="1">
                <a:solidFill>
                  <a:srgbClr val="00FFFF"/>
                </a:solidFill>
              </a:rPr>
              <a:t>start</a:t>
            </a:r>
            <a:r>
              <a:rPr lang="es-ES" dirty="0">
                <a:solidFill>
                  <a:srgbClr val="00FFFF"/>
                </a:solidFill>
              </a:rPr>
              <a:t> at </a:t>
            </a:r>
            <a:r>
              <a:rPr lang="es-ES" dirty="0" smtClean="0">
                <a:solidFill>
                  <a:srgbClr val="00FFFF"/>
                </a:solidFill>
              </a:rPr>
              <a:t>201 </a:t>
            </a:r>
            <a:r>
              <a:rPr lang="es-ES" dirty="0" smtClean="0">
                <a:solidFill>
                  <a:schemeClr val="bg1"/>
                </a:solidFill>
              </a:rPr>
              <a:t>and </a:t>
            </a:r>
            <a:r>
              <a:rPr lang="es-ES" dirty="0" err="1" smtClean="0">
                <a:solidFill>
                  <a:schemeClr val="bg1"/>
                </a:solidFill>
              </a:rPr>
              <a:t>then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numbered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consecutively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29200" y="3581403"/>
            <a:ext cx="4114800" cy="923267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>
                <a:solidFill>
                  <a:srgbClr val="FFA89F"/>
                </a:solidFill>
              </a:rPr>
              <a:t>The</a:t>
            </a:r>
            <a:r>
              <a:rPr lang="es-ES" dirty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name</a:t>
            </a:r>
            <a:r>
              <a:rPr lang="es-ES" dirty="0" smtClean="0">
                <a:solidFill>
                  <a:srgbClr val="FFA89F"/>
                </a:solidFill>
              </a:rPr>
              <a:t> of </a:t>
            </a:r>
            <a:r>
              <a:rPr lang="es-ES" dirty="0" err="1" smtClean="0">
                <a:solidFill>
                  <a:srgbClr val="FFA89F"/>
                </a:solidFill>
              </a:rPr>
              <a:t>the</a:t>
            </a:r>
            <a:r>
              <a:rPr lang="es-ES" dirty="0" smtClean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chemical</a:t>
            </a:r>
            <a:r>
              <a:rPr lang="es-ES" dirty="0" smtClean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specie</a:t>
            </a:r>
            <a:r>
              <a:rPr lang="es-ES" dirty="0" smtClean="0">
                <a:solidFill>
                  <a:srgbClr val="FFA89F"/>
                </a:solidFill>
              </a:rPr>
              <a:t> of </a:t>
            </a:r>
            <a:r>
              <a:rPr lang="es-ES" dirty="0" err="1" smtClean="0">
                <a:solidFill>
                  <a:srgbClr val="FFA89F"/>
                </a:solidFill>
              </a:rPr>
              <a:t>the</a:t>
            </a:r>
            <a:r>
              <a:rPr lang="es-ES" dirty="0" smtClean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pseudoatom</a:t>
            </a:r>
            <a:r>
              <a:rPr lang="es-ES" dirty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should</a:t>
            </a:r>
            <a:r>
              <a:rPr lang="es-ES" dirty="0" smtClean="0">
                <a:solidFill>
                  <a:srgbClr val="FFA89F"/>
                </a:solidFill>
              </a:rPr>
              <a:t> be </a:t>
            </a:r>
            <a:r>
              <a:rPr lang="es-ES" dirty="0" err="1" smtClean="0">
                <a:solidFill>
                  <a:srgbClr val="FFA89F"/>
                </a:solidFill>
              </a:rPr>
              <a:t>that</a:t>
            </a:r>
            <a:r>
              <a:rPr lang="es-ES" dirty="0" smtClean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provided</a:t>
            </a:r>
            <a:r>
              <a:rPr lang="es-ES" dirty="0" smtClean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by</a:t>
            </a:r>
            <a:r>
              <a:rPr lang="es-ES" dirty="0" smtClean="0">
                <a:solidFill>
                  <a:srgbClr val="FFA89F"/>
                </a:solidFill>
              </a:rPr>
              <a:t> </a:t>
            </a:r>
            <a:r>
              <a:rPr lang="es-ES" dirty="0" err="1" smtClean="0">
                <a:solidFill>
                  <a:srgbClr val="FFA89F"/>
                </a:solidFill>
              </a:rPr>
              <a:t>the</a:t>
            </a:r>
            <a:r>
              <a:rPr lang="es-ES" dirty="0" smtClean="0">
                <a:solidFill>
                  <a:srgbClr val="FFA89F"/>
                </a:solidFill>
              </a:rPr>
              <a:t> VCA </a:t>
            </a:r>
            <a:r>
              <a:rPr lang="es-ES" dirty="0" err="1" smtClean="0">
                <a:solidFill>
                  <a:srgbClr val="FFA89F"/>
                </a:solidFill>
              </a:rPr>
              <a:t>util</a:t>
            </a:r>
            <a:endParaRPr lang="es-ES" dirty="0">
              <a:solidFill>
                <a:srgbClr val="FFA89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200" y="4953003"/>
            <a:ext cx="7467600" cy="17542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Then</a:t>
            </a:r>
            <a:r>
              <a:rPr lang="es-ES" dirty="0" smtClean="0">
                <a:solidFill>
                  <a:schemeClr val="bg1"/>
                </a:solidFill>
              </a:rPr>
              <a:t>, a new block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required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pseudoatoms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should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contain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information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contained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name.synth</a:t>
            </a:r>
            <a:r>
              <a:rPr lang="es-ES" dirty="0" smtClean="0">
                <a:solidFill>
                  <a:schemeClr val="bg1"/>
                </a:solidFill>
              </a:rPr>
              <a:t> file </a:t>
            </a:r>
            <a:r>
              <a:rPr lang="es-ES" dirty="0" err="1" smtClean="0">
                <a:solidFill>
                  <a:schemeClr val="bg1"/>
                </a:solidFill>
              </a:rPr>
              <a:t>provided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VCS </a:t>
            </a:r>
            <a:r>
              <a:rPr lang="es-ES" dirty="0" err="1" smtClean="0">
                <a:solidFill>
                  <a:schemeClr val="bg1"/>
                </a:solidFill>
              </a:rPr>
              <a:t>util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Remember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change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integer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first</a:t>
            </a:r>
            <a:r>
              <a:rPr lang="es-ES" dirty="0" smtClean="0">
                <a:solidFill>
                  <a:schemeClr val="bg1"/>
                </a:solidFill>
              </a:rPr>
              <a:t> line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point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right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specie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ChemicalSpeciesLabel</a:t>
            </a:r>
            <a:r>
              <a:rPr lang="es-ES" dirty="0" smtClean="0">
                <a:solidFill>
                  <a:schemeClr val="bg1"/>
                </a:solidFill>
              </a:rPr>
              <a:t> block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17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5" y="4"/>
            <a:ext cx="6019796" cy="51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Basis set for the </a:t>
            </a:r>
            <a:r>
              <a:rPr lang="en-US" sz="2800" dirty="0" err="1">
                <a:solidFill>
                  <a:srgbClr val="FFFF00"/>
                </a:solidFill>
              </a:rPr>
              <a:t>pseudoatoms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76200" y="1295400"/>
            <a:ext cx="4419600" cy="4572000"/>
            <a:chOff x="76200" y="1295400"/>
            <a:chExt cx="4419600" cy="4572000"/>
          </a:xfrm>
        </p:grpSpPr>
        <p:sp>
          <p:nvSpPr>
            <p:cNvPr id="10" name="Rectángulo 9"/>
            <p:cNvSpPr/>
            <p:nvPr/>
          </p:nvSpPr>
          <p:spPr bwMode="auto">
            <a:xfrm>
              <a:off x="76200" y="1295400"/>
              <a:ext cx="4419600" cy="4572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384"/>
              <a:endParaRPr lang="es-ES" sz="2000"/>
            </a:p>
          </p:txBody>
        </p:sp>
        <p:pic>
          <p:nvPicPr>
            <p:cNvPr id="9" name="Imagen 8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0" y="1371600"/>
              <a:ext cx="4353939" cy="4409052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4876800" y="1314272"/>
            <a:ext cx="4038600" cy="1200266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Since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pseudoatoms</a:t>
            </a:r>
            <a:r>
              <a:rPr lang="es-ES" dirty="0" smtClean="0">
                <a:solidFill>
                  <a:srgbClr val="FFFFFF"/>
                </a:solidFill>
              </a:rPr>
              <a:t> are </a:t>
            </a:r>
            <a:r>
              <a:rPr lang="es-ES" dirty="0" err="1" smtClean="0">
                <a:solidFill>
                  <a:srgbClr val="FFFFFF"/>
                </a:solidFill>
              </a:rPr>
              <a:t>close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O, </a:t>
            </a:r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chose</a:t>
            </a:r>
            <a:r>
              <a:rPr lang="es-ES" dirty="0" smtClean="0">
                <a:solidFill>
                  <a:srgbClr val="FFFFFF"/>
                </a:solidFill>
              </a:rPr>
              <a:t> as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basis</a:t>
            </a:r>
            <a:r>
              <a:rPr lang="es-ES" dirty="0" smtClean="0">
                <a:solidFill>
                  <a:srgbClr val="FFFFFF"/>
                </a:solidFill>
              </a:rPr>
              <a:t> set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pseudoatoms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same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basis</a:t>
            </a:r>
            <a:r>
              <a:rPr lang="es-ES" dirty="0" smtClean="0">
                <a:solidFill>
                  <a:srgbClr val="FFFFFF"/>
                </a:solidFill>
              </a:rPr>
              <a:t> as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O.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14900" y="4617861"/>
            <a:ext cx="4038600" cy="1200266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blocks </a:t>
            </a:r>
            <a:r>
              <a:rPr lang="es-ES" dirty="0" err="1" smtClean="0">
                <a:solidFill>
                  <a:srgbClr val="FFFFFF"/>
                </a:solidFill>
              </a:rPr>
              <a:t>have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be </a:t>
            </a:r>
            <a:r>
              <a:rPr lang="es-ES" dirty="0" err="1" smtClean="0">
                <a:solidFill>
                  <a:srgbClr val="FFFFFF"/>
                </a:solidFill>
              </a:rPr>
              <a:t>included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PAO.Basis</a:t>
            </a:r>
            <a:r>
              <a:rPr lang="es-ES" dirty="0" smtClean="0">
                <a:solidFill>
                  <a:srgbClr val="FFFFFF"/>
                </a:solidFill>
              </a:rPr>
              <a:t> block, </a:t>
            </a:r>
            <a:r>
              <a:rPr lang="es-ES" dirty="0" err="1" smtClean="0">
                <a:solidFill>
                  <a:srgbClr val="FFFFFF"/>
                </a:solidFill>
              </a:rPr>
              <a:t>but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changing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line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point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corresponding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chemical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specie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9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4" y="10"/>
            <a:ext cx="9143996" cy="9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The additional charge density is introduced by  replacing </a:t>
            </a:r>
            <a:r>
              <a:rPr lang="en-US" sz="2800" dirty="0" err="1">
                <a:solidFill>
                  <a:srgbClr val="FFFF00"/>
                </a:solidFill>
              </a:rPr>
              <a:t>oxygens</a:t>
            </a:r>
            <a:r>
              <a:rPr lang="en-US" sz="2800" dirty="0">
                <a:solidFill>
                  <a:srgbClr val="FFFF00"/>
                </a:solidFill>
              </a:rPr>
              <a:t> at the surface by fictitious atoms 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76200" y="1371600"/>
            <a:ext cx="4495800" cy="4953000"/>
            <a:chOff x="76200" y="1371600"/>
            <a:chExt cx="4495800" cy="49530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76200" y="1371600"/>
              <a:ext cx="4495800" cy="4953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384"/>
              <a:endParaRPr lang="es-ES" sz="2000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50" y="1380701"/>
              <a:ext cx="4464050" cy="4943899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4953000" y="1611871"/>
            <a:ext cx="3810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atom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fractional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charge</a:t>
            </a:r>
            <a:r>
              <a:rPr lang="es-ES" dirty="0" smtClean="0">
                <a:solidFill>
                  <a:srgbClr val="FFFFFF"/>
                </a:solidFill>
              </a:rPr>
              <a:t> 5.95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53000" y="5802871"/>
            <a:ext cx="3810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atom</a:t>
            </a:r>
            <a:r>
              <a:rPr lang="es-ES" dirty="0" smtClean="0">
                <a:solidFill>
                  <a:srgbClr val="FFFFFF"/>
                </a:solidFill>
              </a:rPr>
              <a:t> of </a:t>
            </a:r>
            <a:r>
              <a:rPr lang="es-ES" dirty="0" err="1" smtClean="0">
                <a:solidFill>
                  <a:srgbClr val="FFFFFF"/>
                </a:solidFill>
              </a:rPr>
              <a:t>fractional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charge</a:t>
            </a:r>
            <a:r>
              <a:rPr lang="es-ES" dirty="0" smtClean="0">
                <a:solidFill>
                  <a:srgbClr val="FFFFFF"/>
                </a:solidFill>
              </a:rPr>
              <a:t> 6.05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181600" y="914407"/>
            <a:ext cx="34290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Oxygen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atoms</a:t>
            </a:r>
            <a:r>
              <a:rPr lang="es-ES" dirty="0" smtClean="0">
                <a:solidFill>
                  <a:srgbClr val="00FFFF"/>
                </a:solidFill>
              </a:rPr>
              <a:t> at </a:t>
            </a:r>
            <a:r>
              <a:rPr lang="es-ES" dirty="0" err="1" smtClean="0">
                <a:solidFill>
                  <a:srgbClr val="00FFFF"/>
                </a:solidFill>
              </a:rPr>
              <a:t>surfaces</a:t>
            </a:r>
            <a:r>
              <a:rPr lang="es-ES" dirty="0" smtClean="0">
                <a:solidFill>
                  <a:srgbClr val="00FFFF"/>
                </a:solidFill>
              </a:rPr>
              <a:t> are </a:t>
            </a:r>
            <a:r>
              <a:rPr lang="es-ES" dirty="0" err="1" smtClean="0">
                <a:solidFill>
                  <a:srgbClr val="00FFFF"/>
                </a:solidFill>
              </a:rPr>
              <a:t>replaced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by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53000" y="2249272"/>
            <a:ext cx="38100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layer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a formal </a:t>
            </a:r>
            <a:r>
              <a:rPr lang="es-ES" dirty="0" err="1" smtClean="0">
                <a:solidFill>
                  <a:schemeClr val="bg1"/>
                </a:solidFill>
              </a:rPr>
              <a:t>charge</a:t>
            </a:r>
            <a:r>
              <a:rPr lang="es-ES" dirty="0" smtClean="0">
                <a:solidFill>
                  <a:schemeClr val="bg1"/>
                </a:solidFill>
              </a:rPr>
              <a:t> of -0.05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53000" y="4800608"/>
            <a:ext cx="38100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layer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will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a formal </a:t>
            </a:r>
            <a:r>
              <a:rPr lang="es-ES" dirty="0" err="1" smtClean="0">
                <a:solidFill>
                  <a:schemeClr val="bg1"/>
                </a:solidFill>
              </a:rPr>
              <a:t>charge</a:t>
            </a:r>
            <a:r>
              <a:rPr lang="es-ES" dirty="0" smtClean="0">
                <a:solidFill>
                  <a:schemeClr val="bg1"/>
                </a:solidFill>
              </a:rPr>
              <a:t> of +0.05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4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" y="9"/>
            <a:ext cx="8686869" cy="5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75" tIns="45636" rIns="91275" bIns="45636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Most important reference followed in this lecture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838200" y="4267200"/>
            <a:ext cx="7467600" cy="2057400"/>
            <a:chOff x="838200" y="1524000"/>
            <a:chExt cx="7467600" cy="20574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838200" y="1524000"/>
              <a:ext cx="7467600" cy="2057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384"/>
              <a:endParaRPr lang="es-ES" sz="2000"/>
            </a:p>
          </p:txBody>
        </p:sp>
        <p:pic>
          <p:nvPicPr>
            <p:cNvPr id="2" name="Imagen 1" descr="PhysRevB.83.235112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524000"/>
              <a:ext cx="7458075" cy="2057400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1752604" y="6324603"/>
            <a:ext cx="56388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Section</a:t>
            </a:r>
            <a:r>
              <a:rPr lang="es-ES" dirty="0" smtClean="0">
                <a:solidFill>
                  <a:srgbClr val="FFFF00"/>
                </a:solidFill>
              </a:rPr>
              <a:t> III C</a:t>
            </a:r>
            <a:endParaRPr lang="es-ES" dirty="0">
              <a:solidFill>
                <a:srgbClr val="FFFF00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1295400" y="1143000"/>
            <a:ext cx="6553200" cy="2057400"/>
            <a:chOff x="1295400" y="1143000"/>
            <a:chExt cx="6553200" cy="20574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1295400" y="1143000"/>
              <a:ext cx="6553200" cy="2057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6" name="Imagen 5" descr="Documento de Vista Previa no guardado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450" y="1168400"/>
              <a:ext cx="6515100" cy="2032000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1828800" y="339514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Nature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Physics</a:t>
            </a:r>
            <a:r>
              <a:rPr lang="es-ES" dirty="0" smtClean="0">
                <a:solidFill>
                  <a:srgbClr val="FFFFFF"/>
                </a:solidFill>
              </a:rPr>
              <a:t> 5, 304 (2009) </a:t>
            </a:r>
            <a:endParaRPr lang="es-E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80" y="0"/>
            <a:ext cx="7004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rgbClr val="FFFF00"/>
                </a:solidFill>
              </a:rPr>
              <a:t>Check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that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the</a:t>
            </a:r>
            <a:r>
              <a:rPr lang="es-ES" sz="2800" dirty="0" smtClean="0">
                <a:solidFill>
                  <a:srgbClr val="FFFF00"/>
                </a:solidFill>
              </a:rPr>
              <a:t> free </a:t>
            </a:r>
            <a:r>
              <a:rPr lang="es-ES" sz="2800" dirty="0" err="1" smtClean="0">
                <a:solidFill>
                  <a:srgbClr val="FFFF00"/>
                </a:solidFill>
              </a:rPr>
              <a:t>surface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remains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locally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</a:rPr>
              <a:t>insulating</a:t>
            </a:r>
            <a:r>
              <a:rPr lang="es-ES" sz="2800" dirty="0" smtClean="0">
                <a:solidFill>
                  <a:srgbClr val="FFFF00"/>
                </a:solidFill>
              </a:rPr>
              <a:t> </a:t>
            </a:r>
            <a:endParaRPr lang="es-ES" sz="2800" dirty="0">
              <a:solidFill>
                <a:srgbClr val="FFFF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33600" y="110914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See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below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lecture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1600" y="18288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FFFF"/>
                </a:solidFill>
              </a:rPr>
              <a:t>How to compute the </a:t>
            </a:r>
            <a:r>
              <a:rPr lang="en-US" dirty="0" smtClean="0">
                <a:solidFill>
                  <a:srgbClr val="00FFFF"/>
                </a:solidFill>
              </a:rPr>
              <a:t>projected </a:t>
            </a:r>
            <a:r>
              <a:rPr lang="en-US" dirty="0">
                <a:solidFill>
                  <a:srgbClr val="00FFFF"/>
                </a:solidFill>
              </a:rPr>
              <a:t>density of states (PDOS</a:t>
            </a:r>
            <a:r>
              <a:rPr lang="en-US" dirty="0" smtClean="0">
                <a:solidFill>
                  <a:srgbClr val="00FFFF"/>
                </a:solidFill>
              </a:rPr>
              <a:t>)</a:t>
            </a:r>
            <a:endParaRPr lang="en-US" dirty="0">
              <a:solidFill>
                <a:srgbClr val="00FFFF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2362200" y="2667000"/>
            <a:ext cx="4419601" cy="3352800"/>
            <a:chOff x="4648200" y="3429000"/>
            <a:chExt cx="4419601" cy="33528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4648200" y="3429000"/>
              <a:ext cx="4419600" cy="3352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2" tIns="45717" rIns="91432" bIns="45717" numCol="1" spcCol="0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9" name="Imagen 8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779" y="3429000"/>
              <a:ext cx="4364022" cy="3351176"/>
            </a:xfrm>
            <a:prstGeom prst="rect">
              <a:avLst/>
            </a:prstGeom>
          </p:spPr>
        </p:pic>
        <p:cxnSp>
          <p:nvCxnSpPr>
            <p:cNvPr id="10" name="Conector recto 9"/>
            <p:cNvCxnSpPr/>
            <p:nvPr/>
          </p:nvCxnSpPr>
          <p:spPr bwMode="auto">
            <a:xfrm flipV="1">
              <a:off x="7010400" y="3657600"/>
              <a:ext cx="0" cy="2819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CuadroTexto 10"/>
            <p:cNvSpPr txBox="1"/>
            <p:nvPr/>
          </p:nvSpPr>
          <p:spPr>
            <a:xfrm>
              <a:off x="5105400" y="3741004"/>
              <a:ext cx="2057400" cy="830991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/>
              <a:r>
                <a:rPr lang="es-ES" sz="1600" dirty="0"/>
                <a:t>No </a:t>
              </a:r>
              <a:r>
                <a:rPr lang="es-ES" sz="1600" dirty="0" err="1"/>
                <a:t>states</a:t>
              </a:r>
              <a:r>
                <a:rPr lang="es-ES" sz="1600" dirty="0"/>
                <a:t> at </a:t>
              </a:r>
              <a:r>
                <a:rPr lang="es-ES" sz="1600" dirty="0" err="1"/>
                <a:t>the</a:t>
              </a:r>
              <a:r>
                <a:rPr lang="es-ES" sz="1600" dirty="0"/>
                <a:t> Fermi </a:t>
              </a:r>
              <a:r>
                <a:rPr lang="es-ES" sz="1600" dirty="0" err="1"/>
                <a:t>energy</a:t>
              </a:r>
              <a:r>
                <a:rPr lang="es-ES" sz="1600" dirty="0"/>
                <a:t>: </a:t>
              </a:r>
              <a:r>
                <a:rPr lang="es-ES" sz="1600" dirty="0" err="1"/>
                <a:t>insulating</a:t>
              </a:r>
              <a:r>
                <a:rPr lang="es-ES" sz="1600" dirty="0"/>
                <a:t> </a:t>
              </a:r>
              <a:r>
                <a:rPr lang="es-ES" sz="1600" dirty="0" err="1"/>
                <a:t>surface</a:t>
              </a:r>
              <a:endParaRPr lang="es-ES" sz="16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781800" y="6443246"/>
              <a:ext cx="457200" cy="338548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/>
              <a:r>
                <a:rPr lang="es-ES" sz="1600" dirty="0"/>
                <a:t>E</a:t>
              </a:r>
              <a:r>
                <a:rPr lang="es-ES" sz="1600" baseline="-25000" dirty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62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4" y="10"/>
            <a:ext cx="8458196" cy="8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 smtClean="0">
                <a:solidFill>
                  <a:srgbClr val="FFFF00"/>
                </a:solidFill>
              </a:rPr>
              <a:t>Check that the displacement vector within the slab is the same as the one enforced by the external charge</a:t>
            </a: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" y="2209806"/>
            <a:ext cx="9037366" cy="125940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57200" y="1828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81800" y="1828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81400" y="1828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 bwMode="auto">
          <a:xfrm flipV="1">
            <a:off x="2095500" y="2819414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ector recto de flecha 17"/>
          <p:cNvCxnSpPr/>
          <p:nvPr/>
        </p:nvCxnSpPr>
        <p:spPr bwMode="auto">
          <a:xfrm flipH="1" flipV="1">
            <a:off x="6210302" y="2819414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CuadroTexto 20"/>
          <p:cNvSpPr txBox="1"/>
          <p:nvPr/>
        </p:nvSpPr>
        <p:spPr>
          <a:xfrm>
            <a:off x="3581400" y="3465501"/>
            <a:ext cx="1981200" cy="95404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FFA89F"/>
                </a:solidFill>
              </a:rPr>
              <a:t>Pseudos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generated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with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the</a:t>
            </a:r>
            <a:r>
              <a:rPr lang="es-ES" sz="1400" dirty="0">
                <a:solidFill>
                  <a:srgbClr val="FFA89F"/>
                </a:solidFill>
              </a:rPr>
              <a:t> virtual </a:t>
            </a:r>
            <a:r>
              <a:rPr lang="es-ES" sz="1400" dirty="0" err="1">
                <a:solidFill>
                  <a:srgbClr val="FFA89F"/>
                </a:solidFill>
              </a:rPr>
              <a:t>crystal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approximation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066800"/>
            <a:ext cx="2690994" cy="467999"/>
          </a:xfrm>
          <a:prstGeom prst="rect">
            <a:avLst/>
          </a:prstGeom>
        </p:spPr>
      </p:pic>
      <p:grpSp>
        <p:nvGrpSpPr>
          <p:cNvPr id="26" name="Agrupar 25"/>
          <p:cNvGrpSpPr/>
          <p:nvPr/>
        </p:nvGrpSpPr>
        <p:grpSpPr>
          <a:xfrm>
            <a:off x="266700" y="5297269"/>
            <a:ext cx="8458200" cy="646331"/>
            <a:chOff x="266700" y="5297269"/>
            <a:chExt cx="8458200" cy="646331"/>
          </a:xfrm>
        </p:grpSpPr>
        <p:sp>
          <p:nvSpPr>
            <p:cNvPr id="9" name="CuadroTexto 8"/>
            <p:cNvSpPr txBox="1"/>
            <p:nvPr/>
          </p:nvSpPr>
          <p:spPr>
            <a:xfrm>
              <a:off x="266700" y="5297269"/>
              <a:ext cx="845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FFFF"/>
                  </a:solidFill>
                </a:rPr>
                <a:t>In </a:t>
              </a:r>
              <a:r>
                <a:rPr lang="es-ES" dirty="0" err="1" smtClean="0">
                  <a:solidFill>
                    <a:srgbClr val="FFFFFF"/>
                  </a:solidFill>
                </a:rPr>
                <a:t>our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example</a:t>
              </a:r>
              <a:r>
                <a:rPr lang="es-ES" dirty="0" smtClean="0">
                  <a:solidFill>
                    <a:srgbClr val="FFFFFF"/>
                  </a:solidFill>
                </a:rPr>
                <a:t>, </a:t>
              </a:r>
              <a:r>
                <a:rPr lang="es-ES" b="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x</a:t>
              </a:r>
              <a:r>
                <a:rPr lang="es-ES" dirty="0" smtClean="0">
                  <a:solidFill>
                    <a:srgbClr val="FFFFFF"/>
                  </a:solidFill>
                </a:rPr>
                <a:t> = 0.05, and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in-</a:t>
              </a:r>
              <a:r>
                <a:rPr lang="es-ES" dirty="0" err="1" smtClean="0">
                  <a:solidFill>
                    <a:srgbClr val="FFFFFF"/>
                  </a:solidFill>
                </a:rPr>
                <a:t>plane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lattice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constant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theoretical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one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an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hypothetical</a:t>
              </a:r>
              <a:r>
                <a:rPr lang="es-ES" dirty="0" smtClean="0">
                  <a:solidFill>
                    <a:srgbClr val="FFFFFF"/>
                  </a:solidFill>
                </a:rPr>
                <a:t> SrTiO</a:t>
              </a:r>
              <a:r>
                <a:rPr lang="es-ES" baseline="-25000" dirty="0" smtClean="0">
                  <a:solidFill>
                    <a:srgbClr val="FFFFFF"/>
                  </a:solidFill>
                </a:rPr>
                <a:t>3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substrate</a:t>
              </a:r>
              <a:r>
                <a:rPr lang="es-ES" dirty="0" smtClean="0">
                  <a:solidFill>
                    <a:srgbClr val="FFFFFF"/>
                  </a:solidFill>
                </a:rPr>
                <a:t> (                       )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70780" y="5638800"/>
              <a:ext cx="1344420" cy="252000"/>
            </a:xfrm>
            <a:prstGeom prst="rect">
              <a:avLst/>
            </a:prstGeom>
          </p:spPr>
        </p:pic>
      </p:grpSp>
      <p:sp>
        <p:nvSpPr>
          <p:cNvPr id="27" name="CuadroTexto 26"/>
          <p:cNvSpPr txBox="1"/>
          <p:nvPr/>
        </p:nvSpPr>
        <p:spPr>
          <a:xfrm>
            <a:off x="1219200" y="3440731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="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172200" y="3440731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="0" i="1" baseline="-25000" dirty="0" err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605213"/>
            <a:ext cx="4094274" cy="540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666" y="6110630"/>
            <a:ext cx="7702668" cy="5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5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90600"/>
            <a:ext cx="2690994" cy="46799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95300" y="1524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macroscopic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internal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electric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field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within</a:t>
            </a:r>
            <a:r>
              <a:rPr lang="es-ES" dirty="0" smtClean="0">
                <a:solidFill>
                  <a:srgbClr val="FFFFFF"/>
                </a:solidFill>
              </a:rPr>
              <a:t> 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slab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00FFFF"/>
                </a:solidFill>
              </a:rPr>
              <a:t>(</a:t>
            </a:r>
            <a:r>
              <a:rPr lang="es-ES" dirty="0" err="1" smtClean="0">
                <a:solidFill>
                  <a:srgbClr val="00FFFF"/>
                </a:solidFill>
              </a:rPr>
              <a:t>see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tutorial “</a:t>
            </a:r>
            <a:r>
              <a:rPr lang="es-ES" dirty="0" err="1" smtClean="0">
                <a:solidFill>
                  <a:srgbClr val="00FFFF"/>
                </a:solidFill>
              </a:rPr>
              <a:t>how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compute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internal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electric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field</a:t>
            </a:r>
            <a:r>
              <a:rPr lang="es-ES" dirty="0" smtClean="0">
                <a:solidFill>
                  <a:srgbClr val="00FFFF"/>
                </a:solidFill>
              </a:rPr>
              <a:t>” </a:t>
            </a:r>
            <a:r>
              <a:rPr lang="es-ES" dirty="0" err="1" smtClean="0">
                <a:solidFill>
                  <a:srgbClr val="00FFFF"/>
                </a:solidFill>
              </a:rPr>
              <a:t>below</a:t>
            </a:r>
            <a:r>
              <a:rPr lang="es-ES" dirty="0" smtClean="0">
                <a:solidFill>
                  <a:srgbClr val="00FFFF"/>
                </a:solidFill>
              </a:rPr>
              <a:t>)</a:t>
            </a:r>
            <a:endParaRPr lang="es-ES" dirty="0">
              <a:solidFill>
                <a:srgbClr val="00FFFF"/>
              </a:solidFill>
            </a:endParaRPr>
          </a:p>
        </p:txBody>
      </p:sp>
      <p:grpSp>
        <p:nvGrpSpPr>
          <p:cNvPr id="29" name="Agrupar 28"/>
          <p:cNvGrpSpPr/>
          <p:nvPr/>
        </p:nvGrpSpPr>
        <p:grpSpPr>
          <a:xfrm>
            <a:off x="1295400" y="2362200"/>
            <a:ext cx="6400800" cy="2895600"/>
            <a:chOff x="1371600" y="1295400"/>
            <a:chExt cx="6400800" cy="2895600"/>
          </a:xfrm>
        </p:grpSpPr>
        <p:sp>
          <p:nvSpPr>
            <p:cNvPr id="30" name="Rectángulo 29"/>
            <p:cNvSpPr/>
            <p:nvPr/>
          </p:nvSpPr>
          <p:spPr bwMode="auto">
            <a:xfrm>
              <a:off x="1371600" y="1295400"/>
              <a:ext cx="6400800" cy="2895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1" name="Imagen 30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350" y="1295400"/>
              <a:ext cx="6337300" cy="2857500"/>
            </a:xfrm>
            <a:prstGeom prst="rect">
              <a:avLst/>
            </a:prstGeom>
          </p:spPr>
        </p:pic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443801"/>
            <a:ext cx="6280697" cy="57599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6246938"/>
            <a:ext cx="7205978" cy="575999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" y="10"/>
            <a:ext cx="8458196" cy="8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 smtClean="0">
                <a:solidFill>
                  <a:srgbClr val="FFFF00"/>
                </a:solidFill>
              </a:rPr>
              <a:t>Check that the displacement vector within the slab is the same as the one enforced by the external charge</a:t>
            </a:r>
            <a:endParaRPr lang="en-US" sz="2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90600"/>
            <a:ext cx="2690994" cy="467999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495300" y="1524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We</a:t>
            </a:r>
            <a:r>
              <a:rPr lang="es-ES" dirty="0" smtClean="0">
                <a:solidFill>
                  <a:srgbClr val="FFFFFF"/>
                </a:solidFill>
              </a:rPr>
              <a:t> compute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local </a:t>
            </a:r>
            <a:r>
              <a:rPr lang="es-ES" dirty="0" err="1" smtClean="0">
                <a:solidFill>
                  <a:srgbClr val="FFFFFF"/>
                </a:solidFill>
              </a:rPr>
              <a:t>polarization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within</a:t>
            </a:r>
            <a:r>
              <a:rPr lang="es-ES" dirty="0" smtClean="0">
                <a:solidFill>
                  <a:srgbClr val="FFFFFF"/>
                </a:solidFill>
              </a:rPr>
              <a:t> 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slab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s-ES" dirty="0" smtClean="0">
                <a:solidFill>
                  <a:srgbClr val="00FFFF"/>
                </a:solidFill>
              </a:rPr>
              <a:t>(</a:t>
            </a:r>
            <a:r>
              <a:rPr lang="es-ES" dirty="0" err="1" smtClean="0">
                <a:solidFill>
                  <a:srgbClr val="00FFFF"/>
                </a:solidFill>
              </a:rPr>
              <a:t>see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tutorial “</a:t>
            </a:r>
            <a:r>
              <a:rPr lang="es-ES" dirty="0" err="1" smtClean="0">
                <a:solidFill>
                  <a:srgbClr val="00FFFF"/>
                </a:solidFill>
              </a:rPr>
              <a:t>how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compute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local </a:t>
            </a:r>
            <a:r>
              <a:rPr lang="es-ES" dirty="0" err="1" smtClean="0">
                <a:solidFill>
                  <a:srgbClr val="00FFFF"/>
                </a:solidFill>
              </a:rPr>
              <a:t>polarization</a:t>
            </a:r>
            <a:r>
              <a:rPr lang="es-ES" dirty="0" smtClean="0">
                <a:solidFill>
                  <a:srgbClr val="00FFFF"/>
                </a:solidFill>
              </a:rPr>
              <a:t>” </a:t>
            </a:r>
            <a:r>
              <a:rPr lang="es-ES" dirty="0" err="1" smtClean="0">
                <a:solidFill>
                  <a:srgbClr val="00FFFF"/>
                </a:solidFill>
              </a:rPr>
              <a:t>below</a:t>
            </a:r>
            <a:r>
              <a:rPr lang="es-ES" dirty="0" smtClean="0">
                <a:solidFill>
                  <a:srgbClr val="00FFFF"/>
                </a:solidFill>
              </a:rPr>
              <a:t>)</a:t>
            </a:r>
            <a:endParaRPr lang="es-ES" dirty="0">
              <a:solidFill>
                <a:srgbClr val="00FFFF"/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76200" y="2743200"/>
            <a:ext cx="4419600" cy="1752600"/>
            <a:chOff x="1219200" y="3352800"/>
            <a:chExt cx="6553200" cy="2895600"/>
          </a:xfrm>
        </p:grpSpPr>
        <p:sp>
          <p:nvSpPr>
            <p:cNvPr id="11" name="Rectángulo 10"/>
            <p:cNvSpPr/>
            <p:nvPr/>
          </p:nvSpPr>
          <p:spPr bwMode="auto">
            <a:xfrm>
              <a:off x="1219200" y="3352800"/>
              <a:ext cx="6553200" cy="2895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2" name="Imagen 1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3390900"/>
              <a:ext cx="6515100" cy="2857500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562600"/>
            <a:ext cx="2772001" cy="504000"/>
          </a:xfrm>
          <a:prstGeom prst="rect">
            <a:avLst/>
          </a:prstGeom>
        </p:spPr>
      </p:pic>
      <p:grpSp>
        <p:nvGrpSpPr>
          <p:cNvPr id="4" name="Agrupar 3"/>
          <p:cNvGrpSpPr/>
          <p:nvPr/>
        </p:nvGrpSpPr>
        <p:grpSpPr>
          <a:xfrm>
            <a:off x="5039688" y="4876800"/>
            <a:ext cx="2569824" cy="540000"/>
            <a:chOff x="3886200" y="5257800"/>
            <a:chExt cx="2569824" cy="540000"/>
          </a:xfrm>
        </p:grpSpPr>
        <p:sp>
          <p:nvSpPr>
            <p:cNvPr id="2" name="CuadroTexto 1"/>
            <p:cNvSpPr txBox="1"/>
            <p:nvPr/>
          </p:nvSpPr>
          <p:spPr>
            <a:xfrm>
              <a:off x="3886200" y="5257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</a:rPr>
                <a:t>In </a:t>
              </a:r>
              <a:r>
                <a:rPr lang="es-ES" cap="small" dirty="0" smtClean="0">
                  <a:solidFill>
                    <a:schemeClr val="bg1"/>
                  </a:solidFill>
                </a:rPr>
                <a:t>siesta</a:t>
              </a:r>
              <a:r>
                <a:rPr lang="es-ES" dirty="0" smtClean="0">
                  <a:solidFill>
                    <a:schemeClr val="bg1"/>
                  </a:solidFill>
                </a:rPr>
                <a:t>, 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5257800"/>
              <a:ext cx="1350624" cy="540000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3810000" y="5562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Taking</a:t>
            </a:r>
            <a:r>
              <a:rPr lang="es-ES" dirty="0" smtClean="0">
                <a:solidFill>
                  <a:srgbClr val="FFFFFF"/>
                </a:solidFill>
              </a:rPr>
              <a:t> a </a:t>
            </a:r>
            <a:r>
              <a:rPr lang="es-ES" dirty="0" err="1" smtClean="0">
                <a:solidFill>
                  <a:srgbClr val="FFFFFF"/>
                </a:solidFill>
              </a:rPr>
              <a:t>value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around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center of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slab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5685" y="6129213"/>
            <a:ext cx="4717829" cy="540000"/>
          </a:xfrm>
          <a:prstGeom prst="rect">
            <a:avLst/>
          </a:prstGeom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" y="10"/>
            <a:ext cx="8458196" cy="8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 smtClean="0">
                <a:solidFill>
                  <a:srgbClr val="FFFF00"/>
                </a:solidFill>
              </a:rPr>
              <a:t>Check that the displacement vector within the slab is the same as the one enforced by the external charge</a:t>
            </a:r>
            <a:endParaRPr lang="en-US" sz="2500" dirty="0">
              <a:solidFill>
                <a:srgbClr val="FFFF00"/>
              </a:solidFill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4572000" y="2743200"/>
            <a:ext cx="4495800" cy="1752600"/>
            <a:chOff x="4572000" y="2743200"/>
            <a:chExt cx="4495800" cy="1752600"/>
          </a:xfrm>
        </p:grpSpPr>
        <p:sp>
          <p:nvSpPr>
            <p:cNvPr id="6" name="Rectángulo 5"/>
            <p:cNvSpPr/>
            <p:nvPr/>
          </p:nvSpPr>
          <p:spPr bwMode="auto">
            <a:xfrm>
              <a:off x="4572000" y="2743200"/>
              <a:ext cx="4495800" cy="1752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Imagen 8" descr="template (arrastrado)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803801"/>
              <a:ext cx="4436502" cy="1691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00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90600"/>
            <a:ext cx="2690994" cy="46799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11" y="3919801"/>
            <a:ext cx="7205978" cy="575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946400"/>
            <a:ext cx="4717829" cy="54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66" y="2209800"/>
            <a:ext cx="7702668" cy="577166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" y="10"/>
            <a:ext cx="8458196" cy="8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 smtClean="0">
                <a:solidFill>
                  <a:srgbClr val="FFFF00"/>
                </a:solidFill>
              </a:rPr>
              <a:t>Check that the displacement vector within the slab is the same as the one enforced by the external charge</a:t>
            </a: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77561"/>
            <a:ext cx="9144000" cy="52323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71600" y="1600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Compare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value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enforced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external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charge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4800" y="3212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With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value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obtained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macroscopic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field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local </a:t>
            </a:r>
            <a:r>
              <a:rPr lang="es-ES" dirty="0" err="1" smtClean="0">
                <a:solidFill>
                  <a:schemeClr val="bg1"/>
                </a:solidFill>
              </a:rPr>
              <a:t>polarization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3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333339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Javier </a:t>
            </a:r>
            <a:r>
              <a:rPr lang="en-US" sz="3200" dirty="0" err="1">
                <a:solidFill>
                  <a:srgbClr val="FFFF00"/>
                </a:solidFill>
              </a:rPr>
              <a:t>Junquera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345160"/>
            <a:ext cx="9144000" cy="147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How to compute the 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projected density of states (PDOS)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096669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/>
          <p:cNvGrpSpPr/>
          <p:nvPr/>
        </p:nvGrpSpPr>
        <p:grpSpPr>
          <a:xfrm>
            <a:off x="2552700" y="2133600"/>
            <a:ext cx="4038600" cy="2971800"/>
            <a:chOff x="4648200" y="3429000"/>
            <a:chExt cx="4419601" cy="33528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4648200" y="3429000"/>
              <a:ext cx="4419600" cy="3352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2" tIns="45717" rIns="91432" bIns="45717" numCol="1" spcCol="0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8" name="Imagen 7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779" y="3429000"/>
              <a:ext cx="4364022" cy="3351176"/>
            </a:xfrm>
            <a:prstGeom prst="rect">
              <a:avLst/>
            </a:prstGeom>
          </p:spPr>
        </p:pic>
        <p:cxnSp>
          <p:nvCxnSpPr>
            <p:cNvPr id="9" name="Conector recto 8"/>
            <p:cNvCxnSpPr/>
            <p:nvPr/>
          </p:nvCxnSpPr>
          <p:spPr bwMode="auto">
            <a:xfrm flipV="1">
              <a:off x="7010400" y="3657600"/>
              <a:ext cx="0" cy="2819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CuadroTexto 10"/>
            <p:cNvSpPr txBox="1"/>
            <p:nvPr/>
          </p:nvSpPr>
          <p:spPr>
            <a:xfrm>
              <a:off x="6781800" y="6443246"/>
              <a:ext cx="457200" cy="338548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/>
              <a:r>
                <a:rPr lang="es-ES" sz="1600" dirty="0"/>
                <a:t>E</a:t>
              </a:r>
              <a:r>
                <a:rPr lang="es-ES" sz="1600" baseline="-25000" dirty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0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6" y="10"/>
            <a:ext cx="9143996" cy="8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>
                <a:solidFill>
                  <a:srgbClr val="FFFF00"/>
                </a:solidFill>
              </a:rPr>
              <a:t>To check that the interface is insulating,                    compute the layer by layer projected density of states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6" y="2055818"/>
            <a:ext cx="4225255" cy="2438400"/>
            <a:chOff x="2480345" y="2057400"/>
            <a:chExt cx="4225255" cy="2438400"/>
          </a:xfrm>
        </p:grpSpPr>
        <p:sp>
          <p:nvSpPr>
            <p:cNvPr id="14" name="Rectángulo 13"/>
            <p:cNvSpPr/>
            <p:nvPr/>
          </p:nvSpPr>
          <p:spPr bwMode="auto">
            <a:xfrm>
              <a:off x="2514600" y="2057400"/>
              <a:ext cx="4191000" cy="2438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554"/>
              <a:endParaRPr lang="es-ES" sz="2000"/>
            </a:p>
          </p:txBody>
        </p:sp>
        <p:pic>
          <p:nvPicPr>
            <p:cNvPr id="13" name="Imagen 12" descr="template (arrastrado)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345" y="2057400"/>
              <a:ext cx="4183310" cy="2438400"/>
            </a:xfrm>
            <a:prstGeom prst="rect">
              <a:avLst/>
            </a:prstGeom>
          </p:spPr>
        </p:pic>
      </p:grpSp>
      <p:sp>
        <p:nvSpPr>
          <p:cNvPr id="16" name="CuadroTexto 15"/>
          <p:cNvSpPr txBox="1"/>
          <p:nvPr/>
        </p:nvSpPr>
        <p:spPr>
          <a:xfrm>
            <a:off x="4191000" y="3352805"/>
            <a:ext cx="4953000" cy="830950"/>
          </a:xfrm>
          <a:prstGeom prst="rect">
            <a:avLst/>
          </a:prstGeom>
          <a:noFill/>
        </p:spPr>
        <p:txBody>
          <a:bodyPr wrap="square" lIns="91393" tIns="45697" rIns="91393" bIns="45697" rtlCol="0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A </a:t>
            </a:r>
            <a:r>
              <a:rPr lang="es-ES" sz="1600" dirty="0" err="1">
                <a:solidFill>
                  <a:schemeClr val="bg1"/>
                </a:solidFill>
              </a:rPr>
              <a:t>separate</a:t>
            </a:r>
            <a:r>
              <a:rPr lang="es-ES" sz="1600" dirty="0">
                <a:solidFill>
                  <a:schemeClr val="bg1"/>
                </a:solidFill>
              </a:rPr>
              <a:t> set of k-</a:t>
            </a:r>
            <a:r>
              <a:rPr lang="es-ES" sz="1600" dirty="0" err="1">
                <a:solidFill>
                  <a:schemeClr val="bg1"/>
                </a:solidFill>
              </a:rPr>
              <a:t>points</a:t>
            </a:r>
            <a:r>
              <a:rPr lang="es-ES" sz="1600" dirty="0">
                <a:solidFill>
                  <a:schemeClr val="bg1"/>
                </a:solidFill>
              </a:rPr>
              <a:t>, </a:t>
            </a:r>
            <a:r>
              <a:rPr lang="es-ES" sz="1600" dirty="0" err="1">
                <a:solidFill>
                  <a:schemeClr val="bg1"/>
                </a:solidFill>
              </a:rPr>
              <a:t>usually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on</a:t>
            </a:r>
            <a:r>
              <a:rPr lang="es-ES" sz="1600" dirty="0">
                <a:solidFill>
                  <a:schemeClr val="bg1"/>
                </a:solidFill>
              </a:rPr>
              <a:t> a </a:t>
            </a:r>
            <a:r>
              <a:rPr lang="es-ES" sz="1600" dirty="0" err="1">
                <a:solidFill>
                  <a:schemeClr val="bg1"/>
                </a:solidFill>
              </a:rPr>
              <a:t>finer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grid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than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the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one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used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to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achieve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self-consistency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" sz="1600" dirty="0" err="1">
                <a:solidFill>
                  <a:schemeClr val="bg1"/>
                </a:solidFill>
              </a:rPr>
              <a:t>Same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format</a:t>
            </a:r>
            <a:r>
              <a:rPr lang="es-ES" sz="1600" dirty="0">
                <a:solidFill>
                  <a:schemeClr val="bg1"/>
                </a:solidFill>
              </a:rPr>
              <a:t> as </a:t>
            </a:r>
            <a:r>
              <a:rPr lang="es-ES" sz="1600" dirty="0" err="1">
                <a:solidFill>
                  <a:schemeClr val="bg1"/>
                </a:solidFill>
              </a:rPr>
              <a:t>the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Monkhorst</a:t>
            </a:r>
            <a:r>
              <a:rPr lang="es-ES" sz="1600" dirty="0">
                <a:solidFill>
                  <a:schemeClr val="bg1"/>
                </a:solidFill>
              </a:rPr>
              <a:t>-Pack </a:t>
            </a:r>
            <a:r>
              <a:rPr lang="es-ES" sz="1600" dirty="0" err="1">
                <a:solidFill>
                  <a:schemeClr val="bg1"/>
                </a:solidFill>
              </a:rPr>
              <a:t>grid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72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0" y="5"/>
            <a:ext cx="9144000" cy="5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24" tIns="43213" rIns="86424" bIns="43213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How to compute the DOS and PDOS                                                               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2236175" y="1217440"/>
            <a:ext cx="4671651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%block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rgbClr val="00FFFF"/>
                </a:solidFill>
              </a:rPr>
              <a:t>-7</a:t>
            </a:r>
            <a:r>
              <a:rPr lang="en-US" b="1" dirty="0" smtClean="0">
                <a:solidFill>
                  <a:srgbClr val="00FFFF"/>
                </a:solidFill>
              </a:rPr>
              <a:t>0.0  5.0</a:t>
            </a:r>
            <a:r>
              <a:rPr lang="en-US" b="1" dirty="0" smtClean="0">
                <a:solidFill>
                  <a:schemeClr val="bg1"/>
                </a:solidFill>
              </a:rPr>
              <a:t>  0.150 </a:t>
            </a:r>
            <a:r>
              <a:rPr lang="en-US" dirty="0" smtClean="0">
                <a:solidFill>
                  <a:schemeClr val="bg1"/>
                </a:solidFill>
              </a:rPr>
              <a:t>30</a:t>
            </a:r>
            <a:r>
              <a:rPr lang="en-US" b="1" dirty="0" smtClean="0">
                <a:solidFill>
                  <a:schemeClr val="bg1"/>
                </a:solidFill>
              </a:rPr>
              <a:t>00 </a:t>
            </a:r>
            <a:r>
              <a:rPr lang="en-US" b="1" dirty="0" err="1">
                <a:solidFill>
                  <a:schemeClr val="bg1"/>
                </a:solidFill>
              </a:rPr>
              <a:t>eV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en-US" b="1" dirty="0" err="1">
                <a:solidFill>
                  <a:schemeClr val="bg1"/>
                </a:solidFill>
              </a:rPr>
              <a:t>endblock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56385" y="2665170"/>
            <a:ext cx="8032628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FF"/>
                </a:solidFill>
              </a:rPr>
              <a:t>-70.0  5.0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>
                <a:solidFill>
                  <a:schemeClr val="bg1"/>
                </a:solidFill>
              </a:rPr>
              <a:t>Energy window where the DOS and PDOS will be </a:t>
            </a:r>
            <a:r>
              <a:rPr lang="en-US" b="1" dirty="0" smtClean="0">
                <a:solidFill>
                  <a:schemeClr val="bg1"/>
                </a:solidFill>
              </a:rPr>
              <a:t>computed 		(relative to the program’s  zero, i.e. the same as the 		eigenvalues printed </a:t>
            </a:r>
            <a:r>
              <a:rPr lang="en-US" dirty="0" smtClean="0">
                <a:solidFill>
                  <a:schemeClr val="bg1"/>
                </a:solidFill>
              </a:rPr>
              <a:t>by</a:t>
            </a:r>
            <a:r>
              <a:rPr lang="en-US" b="1" dirty="0" smtClean="0">
                <a:solidFill>
                  <a:schemeClr val="bg1"/>
                </a:solidFill>
              </a:rPr>
              <a:t> the program)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7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0" y="2"/>
            <a:ext cx="8061986" cy="85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38" tIns="43220" rIns="86438" bIns="43220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>
                <a:solidFill>
                  <a:srgbClr val="FFFF00"/>
                </a:solidFill>
                <a:cs typeface="Arial" charset="0"/>
              </a:rPr>
              <a:t>The eigenvalues are broadening by a </a:t>
            </a:r>
            <a:r>
              <a:rPr lang="en-US" sz="2500" dirty="0" err="1">
                <a:solidFill>
                  <a:srgbClr val="FFFF00"/>
                </a:solidFill>
                <a:cs typeface="Arial" charset="0"/>
              </a:rPr>
              <a:t>gaussian</a:t>
            </a:r>
            <a:r>
              <a:rPr lang="en-US" sz="2500" dirty="0">
                <a:solidFill>
                  <a:srgbClr val="FFFF00"/>
                </a:solidFill>
                <a:cs typeface="Arial" charset="0"/>
              </a:rPr>
              <a:t> to smooth the shape of the DOS and PDOS</a:t>
            </a:r>
            <a:endParaRPr lang="en-US" sz="22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349191" name="Picture 7" descr="deltagauss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77" y="1268061"/>
            <a:ext cx="6928247" cy="13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92" name="Picture 8" descr="del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3" y="2996812"/>
            <a:ext cx="4364404" cy="35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93" name="Picture 9" descr="gau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09" y="2996811"/>
            <a:ext cx="4363006" cy="366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6787054" y="4725568"/>
            <a:ext cx="3355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19" tIns="41461" rIns="82919" bIns="41461"/>
          <a:lstStyle/>
          <a:p>
            <a:endParaRPr lang="es-ES"/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7256766" y="4365413"/>
            <a:ext cx="1677542" cy="91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08" tIns="41454" rIns="82908" bIns="4145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latin typeface="Times New Roman" charset="0"/>
                <a:sym typeface="Symbol" charset="0"/>
              </a:rPr>
              <a:t></a:t>
            </a:r>
            <a:r>
              <a:rPr lang="en-US" b="1">
                <a:sym typeface="Symbol" charset="0"/>
              </a:rPr>
              <a:t>  related with the FWHM</a:t>
            </a:r>
          </a:p>
        </p:txBody>
      </p:sp>
    </p:spTree>
    <p:extLst>
      <p:ext uri="{BB962C8B-B14F-4D97-AF65-F5344CB8AC3E}">
        <p14:creationId xmlns:p14="http://schemas.microsoft.com/office/powerpoint/2010/main" val="206517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0" y="5"/>
            <a:ext cx="9144000" cy="5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24" tIns="43213" rIns="86424" bIns="43213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How to compute the DOS and PDOS                                                               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2236175" y="1217440"/>
            <a:ext cx="4671651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%block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rgbClr val="00FFFF"/>
                </a:solidFill>
              </a:rPr>
              <a:t>-7</a:t>
            </a:r>
            <a:r>
              <a:rPr lang="en-US" b="1" dirty="0" smtClean="0">
                <a:solidFill>
                  <a:srgbClr val="00FFFF"/>
                </a:solidFill>
              </a:rPr>
              <a:t>0.0  5.0</a:t>
            </a:r>
            <a:r>
              <a:rPr lang="en-US" b="1" dirty="0" smtClean="0">
                <a:solidFill>
                  <a:schemeClr val="bg1"/>
                </a:solidFill>
              </a:rPr>
              <a:t>  0.150 </a:t>
            </a:r>
            <a:r>
              <a:rPr lang="en-US" dirty="0" smtClean="0">
                <a:solidFill>
                  <a:schemeClr val="bg1"/>
                </a:solidFill>
              </a:rPr>
              <a:t>30</a:t>
            </a:r>
            <a:r>
              <a:rPr lang="en-US" b="1" dirty="0" smtClean="0">
                <a:solidFill>
                  <a:schemeClr val="bg1"/>
                </a:solidFill>
              </a:rPr>
              <a:t>00 </a:t>
            </a:r>
            <a:r>
              <a:rPr lang="en-US" b="1" dirty="0" err="1">
                <a:solidFill>
                  <a:schemeClr val="bg1"/>
                </a:solidFill>
              </a:rPr>
              <a:t>eV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en-US" b="1" dirty="0" err="1">
                <a:solidFill>
                  <a:schemeClr val="bg1"/>
                </a:solidFill>
              </a:rPr>
              <a:t>endblock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6390" y="3789066"/>
            <a:ext cx="8435215" cy="146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01" tIns="41451" rIns="82901" bIns="4145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FF"/>
                </a:solidFill>
              </a:rPr>
              <a:t>0.150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Peak width of the </a:t>
            </a:r>
            <a:r>
              <a:rPr lang="en-US" b="1" dirty="0" err="1">
                <a:solidFill>
                  <a:schemeClr val="bg1"/>
                </a:solidFill>
              </a:rPr>
              <a:t>gaussian</a:t>
            </a:r>
            <a:r>
              <a:rPr lang="en-US" b="1" dirty="0">
                <a:solidFill>
                  <a:schemeClr val="bg1"/>
                </a:solidFill>
              </a:rPr>
              <a:t> used to broad the eigenvalues (energy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00FFFF"/>
                </a:solidFill>
              </a:rPr>
              <a:t>It should be twice as large as the fictitious electronic 			temperature used during self-consistency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FFFF"/>
                </a:solidFill>
              </a:rPr>
              <a:t>	</a:t>
            </a:r>
            <a:r>
              <a:rPr lang="en-US" dirty="0" smtClean="0">
                <a:solidFill>
                  <a:srgbClr val="00FFFF"/>
                </a:solidFill>
              </a:rPr>
              <a:t>	</a:t>
            </a:r>
            <a:r>
              <a:rPr lang="en-US" sz="1400" dirty="0">
                <a:solidFill>
                  <a:srgbClr val="00FFFF"/>
                </a:solidFill>
              </a:rPr>
              <a:t>(see Appendix B of M. Stengel et al. Phys. Rev. B 83, 235112 (2011)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385" y="2665170"/>
            <a:ext cx="8032628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FF"/>
                </a:solidFill>
              </a:rPr>
              <a:t>-70.0  5.0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>
                <a:solidFill>
                  <a:schemeClr val="bg1"/>
                </a:solidFill>
              </a:rPr>
              <a:t>Energy window where the DOS and PDOS will be </a:t>
            </a:r>
            <a:r>
              <a:rPr lang="en-US" b="1" dirty="0" smtClean="0">
                <a:solidFill>
                  <a:schemeClr val="bg1"/>
                </a:solidFill>
              </a:rPr>
              <a:t>computed 		(relative to the program’s  zero, i.e. the same as the 		eigenvalues printed </a:t>
            </a:r>
            <a:r>
              <a:rPr lang="en-US" dirty="0" smtClean="0">
                <a:solidFill>
                  <a:schemeClr val="bg1"/>
                </a:solidFill>
              </a:rPr>
              <a:t>by</a:t>
            </a:r>
            <a:r>
              <a:rPr lang="en-US" b="1" dirty="0" smtClean="0">
                <a:solidFill>
                  <a:schemeClr val="bg1"/>
                </a:solidFill>
              </a:rPr>
              <a:t> the program)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4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52400" y="756726"/>
            <a:ext cx="88392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basic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electrostatic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macroscopic</a:t>
            </a:r>
            <a:r>
              <a:rPr lang="es-ES" dirty="0" smtClean="0">
                <a:solidFill>
                  <a:schemeClr val="bg1"/>
                </a:solidFill>
              </a:rPr>
              <a:t> Maxwell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materials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20600"/>
            <a:ext cx="2642158" cy="432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2277073"/>
            <a:ext cx="4572000" cy="923267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Encompasses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all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bound-charged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effects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that</a:t>
            </a:r>
            <a:r>
              <a:rPr lang="es-ES" i="1" dirty="0" smtClean="0">
                <a:solidFill>
                  <a:srgbClr val="00FFFF"/>
                </a:solidFill>
              </a:rPr>
              <a:t> can be </a:t>
            </a:r>
            <a:r>
              <a:rPr lang="es-ES" i="1" dirty="0" err="1" smtClean="0">
                <a:solidFill>
                  <a:srgbClr val="00FFFF"/>
                </a:solidFill>
              </a:rPr>
              <a:t>referred</a:t>
            </a:r>
            <a:r>
              <a:rPr lang="es-ES" i="1" dirty="0" smtClean="0">
                <a:solidFill>
                  <a:srgbClr val="00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to</a:t>
            </a:r>
            <a:r>
              <a:rPr lang="es-ES" i="1" dirty="0" smtClean="0">
                <a:solidFill>
                  <a:srgbClr val="00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the</a:t>
            </a:r>
            <a:r>
              <a:rPr lang="es-ES" i="1" dirty="0" smtClean="0">
                <a:solidFill>
                  <a:srgbClr val="00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properties</a:t>
            </a:r>
            <a:r>
              <a:rPr lang="es-ES" i="1" dirty="0" smtClean="0">
                <a:solidFill>
                  <a:srgbClr val="00FFFF"/>
                </a:solidFill>
              </a:rPr>
              <a:t> of </a:t>
            </a:r>
            <a:r>
              <a:rPr lang="es-ES" i="1" dirty="0" err="1" smtClean="0">
                <a:solidFill>
                  <a:srgbClr val="00FFFF"/>
                </a:solidFill>
              </a:rPr>
              <a:t>periodically</a:t>
            </a:r>
            <a:r>
              <a:rPr lang="es-ES" i="1" dirty="0" smtClean="0">
                <a:solidFill>
                  <a:srgbClr val="00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repeated</a:t>
            </a:r>
            <a:r>
              <a:rPr lang="es-ES" i="1" dirty="0" smtClean="0">
                <a:solidFill>
                  <a:srgbClr val="00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primitive</a:t>
            </a:r>
            <a:r>
              <a:rPr lang="es-ES" i="1" dirty="0" smtClean="0">
                <a:solidFill>
                  <a:srgbClr val="00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bulk</a:t>
            </a:r>
            <a:r>
              <a:rPr lang="es-ES" i="1" dirty="0" smtClean="0">
                <a:solidFill>
                  <a:srgbClr val="00FFFF"/>
                </a:solidFill>
              </a:rPr>
              <a:t> </a:t>
            </a:r>
            <a:r>
              <a:rPr lang="es-ES" i="1" dirty="0" err="1" smtClean="0">
                <a:solidFill>
                  <a:srgbClr val="00FFFF"/>
                </a:solidFill>
              </a:rPr>
              <a:t>unit</a:t>
            </a:r>
            <a:endParaRPr lang="es-ES" i="1" dirty="0">
              <a:solidFill>
                <a:srgbClr val="00FFFF"/>
              </a:solidFill>
            </a:endParaRPr>
          </a:p>
        </p:txBody>
      </p:sp>
      <p:cxnSp>
        <p:nvCxnSpPr>
          <p:cNvPr id="12" name="Conector recto de flecha 11"/>
          <p:cNvCxnSpPr>
            <a:stCxn id="10" idx="0"/>
          </p:cNvCxnSpPr>
          <p:nvPr/>
        </p:nvCxnSpPr>
        <p:spPr bwMode="auto">
          <a:xfrm flipV="1">
            <a:off x="2286000" y="1752615"/>
            <a:ext cx="1828800" cy="5244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CuadroTexto 19"/>
          <p:cNvSpPr txBox="1"/>
          <p:nvPr/>
        </p:nvSpPr>
        <p:spPr>
          <a:xfrm>
            <a:off x="4572000" y="2297671"/>
            <a:ext cx="4572000" cy="17542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Contains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rest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  <a:p>
            <a:pPr marL="285558" indent="-285558">
              <a:buFont typeface="Arial"/>
              <a:buChar char="•"/>
            </a:pPr>
            <a:r>
              <a:rPr lang="es-ES" dirty="0" smtClean="0">
                <a:solidFill>
                  <a:srgbClr val="00FFFF"/>
                </a:solidFill>
              </a:rPr>
              <a:t>Delta-doping </a:t>
            </a:r>
            <a:r>
              <a:rPr lang="es-ES" dirty="0" err="1" smtClean="0">
                <a:solidFill>
                  <a:srgbClr val="00FFFF"/>
                </a:solidFill>
              </a:rPr>
              <a:t>layers</a:t>
            </a:r>
            <a:endParaRPr lang="es-ES" dirty="0" smtClean="0">
              <a:solidFill>
                <a:srgbClr val="00FFFF"/>
              </a:solidFill>
            </a:endParaRPr>
          </a:p>
          <a:p>
            <a:pPr marL="285558" indent="-285558">
              <a:buFont typeface="Arial"/>
              <a:buChar char="•"/>
            </a:pPr>
            <a:r>
              <a:rPr lang="es-ES" dirty="0" err="1" smtClean="0">
                <a:solidFill>
                  <a:srgbClr val="00FFFF"/>
                </a:solidFill>
              </a:rPr>
              <a:t>Metallic</a:t>
            </a:r>
            <a:r>
              <a:rPr lang="es-ES" dirty="0" smtClean="0">
                <a:solidFill>
                  <a:srgbClr val="00FFFF"/>
                </a:solidFill>
              </a:rPr>
              <a:t> free </a:t>
            </a:r>
            <a:r>
              <a:rPr lang="es-ES" dirty="0" err="1" smtClean="0">
                <a:solidFill>
                  <a:srgbClr val="00FFFF"/>
                </a:solidFill>
              </a:rPr>
              <a:t>charges</a:t>
            </a:r>
            <a:endParaRPr lang="es-ES" dirty="0" smtClean="0">
              <a:solidFill>
                <a:srgbClr val="00FFFF"/>
              </a:solidFill>
            </a:endParaRPr>
          </a:p>
          <a:p>
            <a:pPr marL="285558" indent="-285558">
              <a:buFont typeface="Arial"/>
              <a:buChar char="•"/>
            </a:pPr>
            <a:r>
              <a:rPr lang="es-ES" dirty="0" err="1" smtClean="0">
                <a:solidFill>
                  <a:srgbClr val="00FFFF"/>
                </a:solidFill>
              </a:rPr>
              <a:t>Charged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adsorbates</a:t>
            </a:r>
            <a:endParaRPr lang="es-ES" dirty="0" smtClean="0">
              <a:solidFill>
                <a:srgbClr val="00FFFF"/>
              </a:solidFill>
            </a:endParaRPr>
          </a:p>
          <a:p>
            <a:pPr marL="285558" indent="-285558">
              <a:buFont typeface="Arial"/>
              <a:buChar char="•"/>
            </a:pPr>
            <a:r>
              <a:rPr lang="es-ES" dirty="0" err="1" smtClean="0">
                <a:solidFill>
                  <a:srgbClr val="00FFFF"/>
                </a:solidFill>
              </a:rPr>
              <a:t>Variations</a:t>
            </a:r>
            <a:r>
              <a:rPr lang="es-ES" dirty="0" smtClean="0">
                <a:solidFill>
                  <a:srgbClr val="00FFFF"/>
                </a:solidFill>
              </a:rPr>
              <a:t> in local </a:t>
            </a:r>
            <a:r>
              <a:rPr lang="es-ES" dirty="0" err="1" smtClean="0">
                <a:solidFill>
                  <a:srgbClr val="00FFFF"/>
                </a:solidFill>
              </a:rPr>
              <a:t>stoichiometry</a:t>
            </a:r>
            <a:endParaRPr lang="es-ES" dirty="0" smtClean="0">
              <a:solidFill>
                <a:srgbClr val="00FFFF"/>
              </a:solidFill>
            </a:endParaRPr>
          </a:p>
          <a:p>
            <a:pPr marL="285558" indent="-285558">
              <a:buFont typeface="Arial"/>
              <a:buChar char="•"/>
            </a:pPr>
            <a:r>
              <a:rPr lang="es-ES" dirty="0" smtClean="0">
                <a:solidFill>
                  <a:srgbClr val="00FFFF"/>
                </a:solidFill>
              </a:rPr>
              <a:t>…</a:t>
            </a:r>
            <a:endParaRPr lang="es-ES" dirty="0">
              <a:solidFill>
                <a:srgbClr val="00FFFF"/>
              </a:solidFill>
            </a:endParaRPr>
          </a:p>
        </p:txBody>
      </p:sp>
      <p:cxnSp>
        <p:nvCxnSpPr>
          <p:cNvPr id="21" name="Conector recto de flecha 20"/>
          <p:cNvCxnSpPr>
            <a:stCxn id="20" idx="0"/>
          </p:cNvCxnSpPr>
          <p:nvPr/>
        </p:nvCxnSpPr>
        <p:spPr bwMode="auto">
          <a:xfrm flipH="1" flipV="1">
            <a:off x="5181600" y="1805546"/>
            <a:ext cx="1676400" cy="4921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" name="Agrupar 2"/>
          <p:cNvGrpSpPr/>
          <p:nvPr/>
        </p:nvGrpSpPr>
        <p:grpSpPr>
          <a:xfrm>
            <a:off x="152400" y="4419606"/>
            <a:ext cx="8839200" cy="1674594"/>
            <a:chOff x="152400" y="4419606"/>
            <a:chExt cx="8839200" cy="1674594"/>
          </a:xfrm>
        </p:grpSpPr>
        <p:sp>
          <p:nvSpPr>
            <p:cNvPr id="22" name="CuadroTexto 21"/>
            <p:cNvSpPr txBox="1"/>
            <p:nvPr/>
          </p:nvSpPr>
          <p:spPr>
            <a:xfrm>
              <a:off x="152400" y="4419606"/>
              <a:ext cx="8839200" cy="646268"/>
            </a:xfrm>
            <a:prstGeom prst="rect">
              <a:avLst/>
            </a:prstGeom>
            <a:noFill/>
          </p:spPr>
          <p:txBody>
            <a:bodyPr wrap="square" lIns="91378" tIns="45689" rIns="91378" bIns="45689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If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assume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interface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oriented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along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     axis, </a:t>
              </a:r>
            </a:p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and </a:t>
              </a:r>
              <a:r>
                <a:rPr lang="es-ES" dirty="0" err="1" smtClean="0">
                  <a:solidFill>
                    <a:schemeClr val="bg1"/>
                  </a:solidFill>
                </a:rPr>
                <a:t>each</a:t>
              </a:r>
              <a:r>
                <a:rPr lang="es-ES" dirty="0" smtClean="0">
                  <a:solidFill>
                    <a:schemeClr val="bg1"/>
                  </a:solidFill>
                </a:rPr>
                <a:t> material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periodic</a:t>
              </a:r>
              <a:r>
                <a:rPr lang="es-ES" dirty="0" smtClean="0">
                  <a:solidFill>
                    <a:schemeClr val="bg1"/>
                  </a:solidFill>
                </a:rPr>
                <a:t> in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plane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parallel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interface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2131" y="4495804"/>
              <a:ext cx="323077" cy="25200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3399" y="4724400"/>
              <a:ext cx="671640" cy="324000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6640" y="5410200"/>
              <a:ext cx="2102160" cy="684000"/>
            </a:xfrm>
            <a:prstGeom prst="rect">
              <a:avLst/>
            </a:prstGeom>
          </p:spPr>
        </p:pic>
      </p:grpSp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" y="10"/>
            <a:ext cx="8686869" cy="5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75" tIns="45636" rIns="91275" bIns="45636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Macroscopic Maxwell equations in materials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1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0" y="5"/>
            <a:ext cx="9144000" cy="5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24" tIns="43213" rIns="86424" bIns="43213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How to compute the DOS and PDOS                                                               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2236175" y="1217440"/>
            <a:ext cx="4671651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%block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rgbClr val="00FFFF"/>
                </a:solidFill>
              </a:rPr>
              <a:t>-7</a:t>
            </a:r>
            <a:r>
              <a:rPr lang="en-US" b="1" dirty="0" smtClean="0">
                <a:solidFill>
                  <a:srgbClr val="00FFFF"/>
                </a:solidFill>
              </a:rPr>
              <a:t>0.0  5.0</a:t>
            </a:r>
            <a:r>
              <a:rPr lang="en-US" b="1" dirty="0" smtClean="0">
                <a:solidFill>
                  <a:schemeClr val="bg1"/>
                </a:solidFill>
              </a:rPr>
              <a:t>  0.150 </a:t>
            </a:r>
            <a:r>
              <a:rPr lang="en-US" dirty="0" smtClean="0">
                <a:solidFill>
                  <a:schemeClr val="bg1"/>
                </a:solidFill>
              </a:rPr>
              <a:t>30</a:t>
            </a:r>
            <a:r>
              <a:rPr lang="en-US" b="1" dirty="0" smtClean="0">
                <a:solidFill>
                  <a:schemeClr val="bg1"/>
                </a:solidFill>
              </a:rPr>
              <a:t>00 </a:t>
            </a:r>
            <a:r>
              <a:rPr lang="en-US" b="1" dirty="0" err="1">
                <a:solidFill>
                  <a:schemeClr val="bg1"/>
                </a:solidFill>
              </a:rPr>
              <a:t>eV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en-US" b="1" dirty="0" err="1">
                <a:solidFill>
                  <a:schemeClr val="bg1"/>
                </a:solidFill>
              </a:rPr>
              <a:t>endblock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385" y="5278062"/>
            <a:ext cx="8032628" cy="36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01" tIns="41451" rIns="82901" bIns="4145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FFFF"/>
                </a:solidFill>
              </a:rPr>
              <a:t>30</a:t>
            </a:r>
            <a:r>
              <a:rPr lang="en-US" b="1" dirty="0" smtClean="0">
                <a:solidFill>
                  <a:srgbClr val="00FFFF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Number of points in the histogram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385" y="2665170"/>
            <a:ext cx="8032628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FF"/>
                </a:solidFill>
              </a:rPr>
              <a:t>-70.0  5.0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>
                <a:solidFill>
                  <a:schemeClr val="bg1"/>
                </a:solidFill>
              </a:rPr>
              <a:t>Energy window where the DOS and PDOS will be </a:t>
            </a:r>
            <a:r>
              <a:rPr lang="en-US" b="1" dirty="0" smtClean="0">
                <a:solidFill>
                  <a:schemeClr val="bg1"/>
                </a:solidFill>
              </a:rPr>
              <a:t>computed 		(relative to the program’s  zero, i.e. the same as the 		eigenvalues printed </a:t>
            </a:r>
            <a:r>
              <a:rPr lang="en-US" dirty="0" smtClean="0">
                <a:solidFill>
                  <a:schemeClr val="bg1"/>
                </a:solidFill>
              </a:rPr>
              <a:t>by</a:t>
            </a:r>
            <a:r>
              <a:rPr lang="en-US" b="1" dirty="0" smtClean="0">
                <a:solidFill>
                  <a:schemeClr val="bg1"/>
                </a:solidFill>
              </a:rPr>
              <a:t> the program)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56390" y="3789066"/>
            <a:ext cx="8435215" cy="146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01" tIns="41451" rIns="82901" bIns="4145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FF"/>
                </a:solidFill>
              </a:rPr>
              <a:t>0.150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Peak width of the </a:t>
            </a:r>
            <a:r>
              <a:rPr lang="en-US" b="1" dirty="0" err="1">
                <a:solidFill>
                  <a:schemeClr val="bg1"/>
                </a:solidFill>
              </a:rPr>
              <a:t>gaussian</a:t>
            </a:r>
            <a:r>
              <a:rPr lang="en-US" b="1" dirty="0">
                <a:solidFill>
                  <a:schemeClr val="bg1"/>
                </a:solidFill>
              </a:rPr>
              <a:t> used to broad the eigenvalues (energy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00FFFF"/>
                </a:solidFill>
              </a:rPr>
              <a:t>It should be twice as large as the fictitious electronic 			temperature used during self-consistency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FFFF"/>
                </a:solidFill>
              </a:rPr>
              <a:t>	</a:t>
            </a:r>
            <a:r>
              <a:rPr lang="en-US" dirty="0" smtClean="0">
                <a:solidFill>
                  <a:srgbClr val="00FFFF"/>
                </a:solidFill>
              </a:rPr>
              <a:t>	</a:t>
            </a:r>
            <a:r>
              <a:rPr lang="en-US" sz="1400" dirty="0">
                <a:solidFill>
                  <a:srgbClr val="00FFFF"/>
                </a:solidFill>
              </a:rPr>
              <a:t>(see Appendix B of M. Stengel et al. Phys. Rev. B 83, 235112 (2011)</a:t>
            </a:r>
          </a:p>
        </p:txBody>
      </p:sp>
    </p:spTree>
    <p:extLst>
      <p:ext uri="{BB962C8B-B14F-4D97-AF65-F5344CB8AC3E}">
        <p14:creationId xmlns:p14="http://schemas.microsoft.com/office/powerpoint/2010/main" val="76920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0" y="5"/>
            <a:ext cx="9144000" cy="51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24" tIns="43213" rIns="86424" bIns="43213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How to compute the DOS and PDOS                                                               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2236175" y="1217440"/>
            <a:ext cx="4671651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%block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rgbClr val="00FFFF"/>
                </a:solidFill>
              </a:rPr>
              <a:t>-7</a:t>
            </a:r>
            <a:r>
              <a:rPr lang="en-US" b="1" dirty="0" smtClean="0">
                <a:solidFill>
                  <a:srgbClr val="00FFFF"/>
                </a:solidFill>
              </a:rPr>
              <a:t>0.0  5.0</a:t>
            </a:r>
            <a:r>
              <a:rPr lang="en-US" b="1" dirty="0" smtClean="0">
                <a:solidFill>
                  <a:schemeClr val="bg1"/>
                </a:solidFill>
              </a:rPr>
              <a:t>  0.150 </a:t>
            </a:r>
            <a:r>
              <a:rPr lang="en-US" dirty="0" smtClean="0">
                <a:solidFill>
                  <a:schemeClr val="bg1"/>
                </a:solidFill>
              </a:rPr>
              <a:t>30</a:t>
            </a:r>
            <a:r>
              <a:rPr lang="en-US" b="1" dirty="0" smtClean="0">
                <a:solidFill>
                  <a:schemeClr val="bg1"/>
                </a:solidFill>
              </a:rPr>
              <a:t>00 </a:t>
            </a:r>
            <a:r>
              <a:rPr lang="en-US" b="1" dirty="0" err="1">
                <a:solidFill>
                  <a:schemeClr val="bg1"/>
                </a:solidFill>
              </a:rPr>
              <a:t>eV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%</a:t>
            </a:r>
            <a:r>
              <a:rPr lang="en-US" b="1" dirty="0" err="1">
                <a:solidFill>
                  <a:schemeClr val="bg1"/>
                </a:solidFill>
              </a:rPr>
              <a:t>endblock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ProjectedDensityOfStates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6385" y="5278062"/>
            <a:ext cx="8032628" cy="36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01" tIns="41451" rIns="82901" bIns="4145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FFFF"/>
                </a:solidFill>
              </a:rPr>
              <a:t>30</a:t>
            </a:r>
            <a:r>
              <a:rPr lang="en-US" b="1" dirty="0" smtClean="0">
                <a:solidFill>
                  <a:srgbClr val="00FFFF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Number of points in the histogram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6385" y="6116262"/>
            <a:ext cx="8032628" cy="36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01" tIns="41451" rIns="82901" bIns="4145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FFFF"/>
                </a:solidFill>
              </a:rPr>
              <a:t>eV</a:t>
            </a:r>
            <a:r>
              <a:rPr lang="en-US" b="1" dirty="0">
                <a:solidFill>
                  <a:srgbClr val="00FFFF"/>
                </a:solidFill>
              </a:rPr>
              <a:t> :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Units in which the previous energies are introduced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6385" y="2665170"/>
            <a:ext cx="8032628" cy="9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894" tIns="41447" rIns="82894" bIns="4144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FF"/>
                </a:solidFill>
              </a:rPr>
              <a:t>-70.0  5.0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 </a:t>
            </a:r>
            <a:r>
              <a:rPr lang="en-US" b="1" dirty="0">
                <a:solidFill>
                  <a:schemeClr val="bg1"/>
                </a:solidFill>
              </a:rPr>
              <a:t>Energy window where the DOS and PDOS will be </a:t>
            </a:r>
            <a:r>
              <a:rPr lang="en-US" b="1" dirty="0" smtClean="0">
                <a:solidFill>
                  <a:schemeClr val="bg1"/>
                </a:solidFill>
              </a:rPr>
              <a:t>computed 		(relative to the program’s  zero, i.e. the same as the 		eigenvalues printed </a:t>
            </a:r>
            <a:r>
              <a:rPr lang="en-US" dirty="0" smtClean="0">
                <a:solidFill>
                  <a:schemeClr val="bg1"/>
                </a:solidFill>
              </a:rPr>
              <a:t>by</a:t>
            </a:r>
            <a:r>
              <a:rPr lang="en-US" b="1" dirty="0" smtClean="0">
                <a:solidFill>
                  <a:schemeClr val="bg1"/>
                </a:solidFill>
              </a:rPr>
              <a:t> the program)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6390" y="3789066"/>
            <a:ext cx="8435215" cy="146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01" tIns="41451" rIns="82901" bIns="4145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FFFF"/>
                </a:solidFill>
              </a:rPr>
              <a:t>0.150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00FFFF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Peak width of the </a:t>
            </a:r>
            <a:r>
              <a:rPr lang="en-US" b="1" dirty="0" err="1">
                <a:solidFill>
                  <a:schemeClr val="bg1"/>
                </a:solidFill>
              </a:rPr>
              <a:t>gaussian</a:t>
            </a:r>
            <a:r>
              <a:rPr lang="en-US" b="1" dirty="0">
                <a:solidFill>
                  <a:schemeClr val="bg1"/>
                </a:solidFill>
              </a:rPr>
              <a:t> used to broad the eigenvalues (energy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00FFFF"/>
                </a:solidFill>
              </a:rPr>
              <a:t>It should be twice as large as the fictitious electronic 			temperature used during self-consistency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FFFF"/>
                </a:solidFill>
              </a:rPr>
              <a:t>	</a:t>
            </a:r>
            <a:r>
              <a:rPr lang="en-US" dirty="0" smtClean="0">
                <a:solidFill>
                  <a:srgbClr val="00FFFF"/>
                </a:solidFill>
              </a:rPr>
              <a:t>	</a:t>
            </a:r>
            <a:r>
              <a:rPr lang="en-US" sz="1400" dirty="0">
                <a:solidFill>
                  <a:srgbClr val="00FFFF"/>
                </a:solidFill>
              </a:rPr>
              <a:t>(see Appendix B of M. Stengel et al. Phys. Rev. B 83, 235112 (2011)</a:t>
            </a:r>
          </a:p>
        </p:txBody>
      </p:sp>
    </p:spTree>
    <p:extLst>
      <p:ext uri="{BB962C8B-B14F-4D97-AF65-F5344CB8AC3E}">
        <p14:creationId xmlns:p14="http://schemas.microsoft.com/office/powerpoint/2010/main" val="156887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0" y="3"/>
            <a:ext cx="9144000" cy="5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45" tIns="43224" rIns="86445" bIns="43224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Output for the Density Of States                                                              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545201" y="547740"/>
            <a:ext cx="3626286" cy="4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15" tIns="41457" rIns="82915" bIns="4145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200">
                <a:solidFill>
                  <a:schemeClr val="bg1"/>
                </a:solidFill>
              </a:rPr>
              <a:t>SystemLabel.DOS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553124" y="1196029"/>
            <a:ext cx="6777268" cy="2690174"/>
            <a:chOff x="1553124" y="1196026"/>
            <a:chExt cx="6777268" cy="2690174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828800" y="2133600"/>
              <a:ext cx="5867400" cy="1752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808"/>
              <a:endParaRPr lang="es-ES" sz="2000"/>
            </a:p>
          </p:txBody>
        </p:sp>
        <p:grpSp>
          <p:nvGrpSpPr>
            <p:cNvPr id="367628" name="Group 12"/>
            <p:cNvGrpSpPr>
              <a:grpSpLocks/>
            </p:cNvGrpSpPr>
            <p:nvPr/>
          </p:nvGrpSpPr>
          <p:grpSpPr bwMode="auto">
            <a:xfrm>
              <a:off x="1553124" y="1196026"/>
              <a:ext cx="6777268" cy="882386"/>
              <a:chOff x="1111" y="797"/>
              <a:chExt cx="4848" cy="588"/>
            </a:xfrm>
          </p:grpSpPr>
          <p:sp>
            <p:nvSpPr>
              <p:cNvPr id="367624" name="Text Box 8"/>
              <p:cNvSpPr txBox="1">
                <a:spLocks noChangeArrowheads="1"/>
              </p:cNvSpPr>
              <p:nvPr/>
            </p:nvSpPr>
            <p:spPr bwMode="auto">
              <a:xfrm>
                <a:off x="2070" y="797"/>
                <a:ext cx="24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13" tIns="45707" rIns="91413" bIns="45707">
                <a:spAutoFit/>
              </a:bodyPr>
              <a:lstStyle>
                <a:lvl1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200">
                    <a:solidFill>
                      <a:srgbClr val="FFFF00"/>
                    </a:solidFill>
                  </a:rPr>
                  <a:t>Format</a:t>
                </a:r>
              </a:p>
            </p:txBody>
          </p:sp>
          <p:sp>
            <p:nvSpPr>
              <p:cNvPr id="367625" name="Text Box 9"/>
              <p:cNvSpPr txBox="1">
                <a:spLocks noChangeArrowheads="1"/>
              </p:cNvSpPr>
              <p:nvPr/>
            </p:nvSpPr>
            <p:spPr bwMode="auto">
              <a:xfrm>
                <a:off x="1111" y="1123"/>
                <a:ext cx="10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27" tIns="45713" rIns="91427" bIns="45713">
                <a:spAutoFit/>
              </a:bodyPr>
              <a:lstStyle>
                <a:lvl1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b="1" dirty="0" err="1">
                    <a:solidFill>
                      <a:srgbClr val="00FFFF"/>
                    </a:solidFill>
                  </a:rPr>
                  <a:t>Energy</a:t>
                </a:r>
                <a:r>
                  <a:rPr lang="es-ES" b="1" dirty="0">
                    <a:solidFill>
                      <a:srgbClr val="00FFFF"/>
                    </a:solidFill>
                  </a:rPr>
                  <a:t> (eV)</a:t>
                </a:r>
              </a:p>
            </p:txBody>
          </p:sp>
          <p:sp>
            <p:nvSpPr>
              <p:cNvPr id="367626" name="Text Box 10"/>
              <p:cNvSpPr txBox="1">
                <a:spLocks noChangeArrowheads="1"/>
              </p:cNvSpPr>
              <p:nvPr/>
            </p:nvSpPr>
            <p:spPr bwMode="auto">
              <a:xfrm>
                <a:off x="2370" y="1133"/>
                <a:ext cx="182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1427" tIns="45713" rIns="91427" bIns="45713">
                <a:spAutoFit/>
              </a:bodyPr>
              <a:lstStyle>
                <a:lvl1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b="1" dirty="0">
                    <a:solidFill>
                      <a:srgbClr val="00FFFF"/>
                    </a:solidFill>
                  </a:rPr>
                  <a:t>DOS Spin Up (eV</a:t>
                </a:r>
                <a:r>
                  <a:rPr lang="es-ES" b="1" baseline="30000" dirty="0">
                    <a:solidFill>
                      <a:srgbClr val="00FFFF"/>
                    </a:solidFill>
                  </a:rPr>
                  <a:t>-1</a:t>
                </a:r>
                <a:r>
                  <a:rPr lang="es-ES" b="1" dirty="0">
                    <a:solidFill>
                      <a:srgbClr val="00FFFF"/>
                    </a:solidFill>
                  </a:rPr>
                  <a:t>)</a:t>
                </a:r>
              </a:p>
            </p:txBody>
          </p:sp>
          <p:sp>
            <p:nvSpPr>
              <p:cNvPr id="367627" name="Text Box 11"/>
              <p:cNvSpPr txBox="1">
                <a:spLocks noChangeArrowheads="1"/>
              </p:cNvSpPr>
              <p:nvPr/>
            </p:nvSpPr>
            <p:spPr bwMode="auto">
              <a:xfrm>
                <a:off x="4135" y="1133"/>
                <a:ext cx="18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1427" tIns="45713" rIns="91427" bIns="45713">
                <a:spAutoFit/>
              </a:bodyPr>
              <a:lstStyle>
                <a:lvl1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defTabSz="1008063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defTabSz="10080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b="1">
                    <a:solidFill>
                      <a:srgbClr val="00FFFF"/>
                    </a:solidFill>
                  </a:rPr>
                  <a:t>DOS Spin Down (eV</a:t>
                </a:r>
                <a:r>
                  <a:rPr lang="es-ES" b="1" baseline="30000">
                    <a:solidFill>
                      <a:srgbClr val="00FFFF"/>
                    </a:solidFill>
                  </a:rPr>
                  <a:t>-1</a:t>
                </a:r>
                <a:r>
                  <a:rPr lang="es-ES" b="1">
                    <a:solidFill>
                      <a:srgbClr val="00FFFF"/>
                    </a:solidFill>
                  </a:rPr>
                  <a:t>)</a:t>
                </a:r>
              </a:p>
            </p:txBody>
          </p:sp>
        </p:grp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2133600"/>
              <a:ext cx="5920531" cy="1644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177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1219201" y="1447800"/>
            <a:ext cx="3352800" cy="4876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7" tIns="45709" rIns="91417" bIns="45709" numCol="1" spcCol="0" rtlCol="0" anchor="t" anchorCtr="0" compatLnSpc="1">
            <a:prstTxWarp prst="textNoShape">
              <a:avLst/>
            </a:prstTxWarp>
          </a:bodyPr>
          <a:lstStyle/>
          <a:p>
            <a:pPr defTabSz="1007808"/>
            <a:endParaRPr lang="es-ES" sz="2000"/>
          </a:p>
        </p:txBody>
      </p:sp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0" y="2"/>
            <a:ext cx="9144000" cy="5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53" tIns="43227" rIns="86453" bIns="43227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Output for the Projected Density Of States                                                     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545201" y="547740"/>
            <a:ext cx="3626286" cy="4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22" tIns="41461" rIns="82922" bIns="4146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200">
                <a:solidFill>
                  <a:schemeClr val="bg1"/>
                </a:solidFill>
              </a:rPr>
              <a:t>SystemLabel.PDOS</a:t>
            </a:r>
          </a:p>
        </p:txBody>
      </p:sp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5108114" y="763838"/>
            <a:ext cx="2952473" cy="36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22" tIns="41461" rIns="82922" bIns="4146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Written in XML</a:t>
            </a:r>
          </a:p>
        </p:txBody>
      </p:sp>
      <p:grpSp>
        <p:nvGrpSpPr>
          <p:cNvPr id="369684" name="Group 20"/>
          <p:cNvGrpSpPr>
            <a:grpSpLocks/>
          </p:cNvGrpSpPr>
          <p:nvPr/>
        </p:nvGrpSpPr>
        <p:grpSpPr bwMode="auto">
          <a:xfrm>
            <a:off x="4877455" y="3046333"/>
            <a:ext cx="4266547" cy="3335959"/>
            <a:chOff x="3489" y="2030"/>
            <a:chExt cx="3052" cy="2223"/>
          </a:xfrm>
        </p:grpSpPr>
        <p:sp>
          <p:nvSpPr>
            <p:cNvPr id="369679" name="Text Box 15"/>
            <p:cNvSpPr txBox="1">
              <a:spLocks noChangeArrowheads="1"/>
            </p:cNvSpPr>
            <p:nvPr/>
          </p:nvSpPr>
          <p:spPr bwMode="auto">
            <a:xfrm>
              <a:off x="3654" y="2928"/>
              <a:ext cx="2887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FFFF"/>
                  </a:solidFill>
                </a:rPr>
                <a:t>One element &lt;orbital&gt; for          every atomic orbital in the basis set</a:t>
              </a:r>
            </a:p>
          </p:txBody>
        </p:sp>
        <p:sp>
          <p:nvSpPr>
            <p:cNvPr id="369680" name="Line 16"/>
            <p:cNvSpPr>
              <a:spLocks noChangeShapeType="1"/>
            </p:cNvSpPr>
            <p:nvPr/>
          </p:nvSpPr>
          <p:spPr bwMode="auto">
            <a:xfrm>
              <a:off x="3489" y="2030"/>
              <a:ext cx="0" cy="2223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69682" name="Group 18"/>
          <p:cNvGrpSpPr>
            <a:grpSpLocks/>
          </p:cNvGrpSpPr>
          <p:nvPr/>
        </p:nvGrpSpPr>
        <p:grpSpPr bwMode="auto">
          <a:xfrm>
            <a:off x="4876800" y="1484153"/>
            <a:ext cx="2818270" cy="1296567"/>
            <a:chOff x="3510" y="989"/>
            <a:chExt cx="2016" cy="864"/>
          </a:xfrm>
        </p:grpSpPr>
        <p:sp>
          <p:nvSpPr>
            <p:cNvPr id="369678" name="Text Box 14"/>
            <p:cNvSpPr txBox="1">
              <a:spLocks noChangeArrowheads="1"/>
            </p:cNvSpPr>
            <p:nvPr/>
          </p:nvSpPr>
          <p:spPr bwMode="auto">
            <a:xfrm>
              <a:off x="3654" y="1277"/>
              <a:ext cx="18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b="1">
                  <a:solidFill>
                    <a:srgbClr val="00FFFF"/>
                  </a:solidFill>
                </a:rPr>
                <a:t>Energy Window</a:t>
              </a:r>
            </a:p>
          </p:txBody>
        </p:sp>
        <p:sp>
          <p:nvSpPr>
            <p:cNvPr id="369681" name="Line 17"/>
            <p:cNvSpPr>
              <a:spLocks noChangeShapeType="1"/>
            </p:cNvSpPr>
            <p:nvPr/>
          </p:nvSpPr>
          <p:spPr bwMode="auto">
            <a:xfrm>
              <a:off x="3510" y="989"/>
              <a:ext cx="0" cy="864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" name="Imagen 1" descr="template (arrastrado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460502"/>
            <a:ext cx="3352800" cy="48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8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8" tIns="43234" rIns="86468" bIns="43234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How to digest the </a:t>
            </a:r>
            <a:r>
              <a:rPr lang="en-US" sz="2800" dirty="0" err="1">
                <a:solidFill>
                  <a:srgbClr val="FFFF00"/>
                </a:solidFill>
                <a:cs typeface="Arial" charset="0"/>
              </a:rPr>
              <a:t>SystemLabel.PDOS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 file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371729" name="Group 17"/>
          <p:cNvGrpSpPr>
            <a:grpSpLocks/>
          </p:cNvGrpSpPr>
          <p:nvPr/>
        </p:nvGrpSpPr>
        <p:grpSpPr bwMode="auto">
          <a:xfrm>
            <a:off x="240402" y="990601"/>
            <a:ext cx="8598799" cy="2220970"/>
            <a:chOff x="390" y="3341"/>
            <a:chExt cx="6151" cy="1480"/>
          </a:xfrm>
        </p:grpSpPr>
        <p:sp>
          <p:nvSpPr>
            <p:cNvPr id="371726" name="Text Box 14"/>
            <p:cNvSpPr txBox="1">
              <a:spLocks noChangeArrowheads="1"/>
            </p:cNvSpPr>
            <p:nvPr/>
          </p:nvSpPr>
          <p:spPr bwMode="auto">
            <a:xfrm>
              <a:off x="390" y="3341"/>
              <a:ext cx="30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2200" dirty="0" err="1">
                  <a:solidFill>
                    <a:srgbClr val="FFFF00"/>
                  </a:solidFill>
                </a:rPr>
                <a:t>fmpdos</a:t>
              </a:r>
              <a:r>
                <a:rPr lang="es-ES" sz="2200" dirty="0">
                  <a:solidFill>
                    <a:srgbClr val="FFFF00"/>
                  </a:solidFill>
                </a:rPr>
                <a:t> </a:t>
              </a:r>
              <a:r>
                <a:rPr lang="es-ES" sz="2200" dirty="0">
                  <a:solidFill>
                    <a:schemeClr val="bg1"/>
                  </a:solidFill>
                </a:rPr>
                <a:t>(</a:t>
              </a:r>
              <a:r>
                <a:rPr lang="es-ES" sz="2200" dirty="0" err="1">
                  <a:solidFill>
                    <a:schemeClr val="bg1"/>
                  </a:solidFill>
                </a:rPr>
                <a:t>by</a:t>
              </a:r>
              <a:r>
                <a:rPr lang="es-ES" sz="2200" dirty="0">
                  <a:solidFill>
                    <a:schemeClr val="bg1"/>
                  </a:solidFill>
                </a:rPr>
                <a:t> </a:t>
              </a:r>
              <a:r>
                <a:rPr lang="es-ES" sz="2200" dirty="0" err="1">
                  <a:solidFill>
                    <a:schemeClr val="bg1"/>
                  </a:solidFill>
                </a:rPr>
                <a:t>Andrei</a:t>
              </a:r>
              <a:r>
                <a:rPr lang="es-ES" sz="2200" dirty="0">
                  <a:solidFill>
                    <a:schemeClr val="bg1"/>
                  </a:solidFill>
                </a:rPr>
                <a:t> </a:t>
              </a:r>
              <a:r>
                <a:rPr lang="es-ES" sz="2200" dirty="0" err="1">
                  <a:solidFill>
                    <a:schemeClr val="bg1"/>
                  </a:solidFill>
                </a:rPr>
                <a:t>Postnikov</a:t>
              </a:r>
              <a:r>
                <a:rPr lang="es-ES" sz="2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371727" name="Text Box 15"/>
            <p:cNvSpPr txBox="1">
              <a:spLocks noChangeArrowheads="1"/>
            </p:cNvSpPr>
            <p:nvPr/>
          </p:nvSpPr>
          <p:spPr bwMode="auto">
            <a:xfrm>
              <a:off x="631" y="3744"/>
              <a:ext cx="5910" cy="1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b="1" dirty="0" err="1" smtClean="0">
                  <a:solidFill>
                    <a:schemeClr val="bg1"/>
                  </a:solidFill>
                </a:rPr>
                <a:t>Go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to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directory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Util</a:t>
              </a:r>
              <a:r>
                <a:rPr lang="es-ES" b="1" dirty="0" smtClean="0">
                  <a:solidFill>
                    <a:schemeClr val="bg1"/>
                  </a:solidFill>
                </a:rPr>
                <a:t>/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Contrib</a:t>
              </a:r>
              <a:r>
                <a:rPr lang="es-ES" b="1" dirty="0" smtClean="0">
                  <a:solidFill>
                    <a:schemeClr val="bg1"/>
                  </a:solidFill>
                </a:rPr>
                <a:t>/</a:t>
              </a:r>
              <a:r>
                <a:rPr lang="es-ES" b="1" dirty="0" err="1" smtClean="0">
                  <a:solidFill>
                    <a:schemeClr val="bg1"/>
                  </a:solidFill>
                </a:rPr>
                <a:t>Apostnikov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or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download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from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s-ES" b="1" dirty="0">
                  <a:solidFill>
                    <a:schemeClr val="bg1"/>
                  </a:solidFill>
                </a:rPr>
                <a:t>	</a:t>
              </a:r>
              <a:r>
                <a:rPr lang="es-ES" b="1" dirty="0">
                  <a:solidFill>
                    <a:schemeClr val="bg1"/>
                  </a:solidFill>
                  <a:hlinkClick r:id="rId3"/>
                </a:rPr>
                <a:t>http://www.home.uni-osnabrueck.de/apostnik/download.html</a:t>
              </a:r>
              <a:endParaRPr lang="es-ES" b="1" dirty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s-ES" b="1" dirty="0">
                  <a:solidFill>
                    <a:schemeClr val="bg1"/>
                  </a:solidFill>
                </a:rPr>
                <a:t>Compile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code</a:t>
              </a:r>
              <a:r>
                <a:rPr lang="es-ES" b="1" dirty="0" smtClean="0">
                  <a:solidFill>
                    <a:schemeClr val="bg1"/>
                  </a:solidFill>
                </a:rPr>
                <a:t> (in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the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Util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directory</a:t>
              </a:r>
              <a:r>
                <a:rPr lang="es-ES" b="1" dirty="0" smtClean="0">
                  <a:solidFill>
                    <a:schemeClr val="bg1"/>
                  </a:solidFill>
                </a:rPr>
                <a:t>, </a:t>
              </a:r>
              <a:r>
                <a:rPr lang="es-ES" b="1" dirty="0" err="1" smtClean="0">
                  <a:solidFill>
                    <a:schemeClr val="bg1"/>
                  </a:solidFill>
                </a:rPr>
                <a:t>simply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type</a:t>
              </a:r>
              <a:r>
                <a:rPr lang="es-ES" b="1" dirty="0" smtClean="0">
                  <a:solidFill>
                    <a:schemeClr val="bg1"/>
                  </a:solidFill>
                </a:rPr>
                <a:t> $ </a:t>
              </a:r>
              <a:r>
                <a:rPr lang="es-ES" b="1" dirty="0" err="1" smtClean="0">
                  <a:solidFill>
                    <a:schemeClr val="bg1"/>
                  </a:solidFill>
                </a:rPr>
                <a:t>make</a:t>
              </a:r>
              <a:r>
                <a:rPr lang="es-ES" dirty="0">
                  <a:solidFill>
                    <a:schemeClr val="bg1"/>
                  </a:solidFill>
                </a:rPr>
                <a:t>)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endParaRPr lang="es-ES" dirty="0" smtClean="0">
                <a:solidFill>
                  <a:schemeClr val="bg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s-ES" b="1" dirty="0" err="1" smtClean="0">
                  <a:solidFill>
                    <a:schemeClr val="bg1"/>
                  </a:solidFill>
                </a:rPr>
                <a:t>Execute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 smtClean="0">
                  <a:solidFill>
                    <a:schemeClr val="bg1"/>
                  </a:solidFill>
                </a:rPr>
                <a:t>fmpdos</a:t>
              </a:r>
              <a:r>
                <a:rPr lang="es-ES" b="1" dirty="0" smtClean="0">
                  <a:solidFill>
                    <a:schemeClr val="bg1"/>
                  </a:solidFill>
                </a:rPr>
                <a:t> and </a:t>
              </a:r>
              <a:r>
                <a:rPr lang="es-ES" dirty="0" err="1">
                  <a:solidFill>
                    <a:schemeClr val="bg1"/>
                  </a:solidFill>
                </a:rPr>
                <a:t>f</a:t>
              </a:r>
              <a:r>
                <a:rPr lang="es-ES" b="1" dirty="0" err="1" smtClean="0">
                  <a:solidFill>
                    <a:schemeClr val="bg1"/>
                  </a:solidFill>
                </a:rPr>
                <a:t>ollow</a:t>
              </a:r>
              <a:r>
                <a:rPr lang="es-ES" b="1" dirty="0" smtClean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the</a:t>
              </a:r>
              <a:r>
                <a:rPr lang="es-ES" b="1" dirty="0">
                  <a:solidFill>
                    <a:schemeClr val="bg1"/>
                  </a:solidFill>
                </a:rPr>
                <a:t> </a:t>
              </a:r>
              <a:r>
                <a:rPr lang="es-ES" b="1" dirty="0" err="1">
                  <a:solidFill>
                    <a:schemeClr val="bg1"/>
                  </a:solidFill>
                </a:rPr>
                <a:t>instructions</a:t>
              </a:r>
              <a:r>
                <a:rPr lang="es-ES" b="1" dirty="0">
                  <a:solidFill>
                    <a:schemeClr val="bg1"/>
                  </a:solidFill>
                </a:rPr>
                <a:t> at </a:t>
              </a:r>
              <a:r>
                <a:rPr lang="es-ES" b="1" dirty="0" err="1">
                  <a:solidFill>
                    <a:schemeClr val="bg1"/>
                  </a:solidFill>
                </a:rPr>
                <a:t>run</a:t>
              </a:r>
              <a:r>
                <a:rPr lang="es-ES" b="1" dirty="0">
                  <a:solidFill>
                    <a:schemeClr val="bg1"/>
                  </a:solidFill>
                </a:rPr>
                <a:t>-time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1659183" y="3429001"/>
            <a:ext cx="5825635" cy="1905000"/>
            <a:chOff x="1659182" y="3429000"/>
            <a:chExt cx="5825635" cy="19050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676400" y="3429000"/>
              <a:ext cx="5791200" cy="1905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82" y="3465400"/>
              <a:ext cx="5825635" cy="1868600"/>
            </a:xfrm>
            <a:prstGeom prst="rect">
              <a:avLst/>
            </a:prstGeom>
          </p:spPr>
        </p:pic>
      </p:grpSp>
      <p:sp>
        <p:nvSpPr>
          <p:cNvPr id="5" name="CuadroTexto 4"/>
          <p:cNvSpPr txBox="1"/>
          <p:nvPr/>
        </p:nvSpPr>
        <p:spPr>
          <a:xfrm>
            <a:off x="1371600" y="5486400"/>
            <a:ext cx="6477000" cy="584769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00FFFF"/>
                </a:solidFill>
              </a:rPr>
              <a:t>Repeat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this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for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all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atoms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you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might</a:t>
            </a:r>
            <a:r>
              <a:rPr lang="es-ES" sz="1600" dirty="0">
                <a:solidFill>
                  <a:srgbClr val="00FFFF"/>
                </a:solidFill>
              </a:rPr>
              <a:t> be </a:t>
            </a:r>
            <a:r>
              <a:rPr lang="es-ES" sz="1600" dirty="0" err="1">
                <a:solidFill>
                  <a:srgbClr val="00FFFF"/>
                </a:solidFill>
              </a:rPr>
              <a:t>interested</a:t>
            </a:r>
            <a:r>
              <a:rPr lang="es-ES" sz="1600" dirty="0">
                <a:solidFill>
                  <a:srgbClr val="00FFFF"/>
                </a:solidFill>
              </a:rPr>
              <a:t> in, </a:t>
            </a:r>
            <a:r>
              <a:rPr lang="es-ES" sz="1600" dirty="0" err="1">
                <a:solidFill>
                  <a:srgbClr val="00FFFF"/>
                </a:solidFill>
              </a:rPr>
              <a:t>spetially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those</a:t>
            </a:r>
            <a:r>
              <a:rPr lang="es-ES" sz="1600" dirty="0">
                <a:solidFill>
                  <a:srgbClr val="00FFFF"/>
                </a:solidFill>
              </a:rPr>
              <a:t> at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surface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layers</a:t>
            </a:r>
            <a:endParaRPr lang="es-ES" sz="1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9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8" tIns="43234" rIns="86468" bIns="43234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How to digest the </a:t>
            </a:r>
            <a:r>
              <a:rPr lang="en-US" sz="2800" dirty="0" err="1">
                <a:solidFill>
                  <a:srgbClr val="FFFF00"/>
                </a:solidFill>
                <a:cs typeface="Arial" charset="0"/>
              </a:rPr>
              <a:t>SystemLabel.PDOS</a:t>
            </a:r>
            <a:r>
              <a:rPr lang="en-US" sz="2800" dirty="0">
                <a:solidFill>
                  <a:srgbClr val="FFFF00"/>
                </a:solidFill>
                <a:cs typeface="Arial" charset="0"/>
              </a:rPr>
              <a:t> file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66800" y="533400"/>
            <a:ext cx="7010400" cy="369326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Plot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layer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layer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Projected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Density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States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52401" y="990600"/>
            <a:ext cx="5181600" cy="3200400"/>
            <a:chOff x="1981200" y="1219200"/>
            <a:chExt cx="5181600" cy="32004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981200" y="1219200"/>
              <a:ext cx="5181600" cy="32004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7" name="Imagen 6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344" y="1219200"/>
              <a:ext cx="5167312" cy="3179884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76200" y="4274404"/>
            <a:ext cx="4495800" cy="83099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00FFFF"/>
                </a:solidFill>
              </a:rPr>
              <a:t>Plot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an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interval</a:t>
            </a:r>
            <a:r>
              <a:rPr lang="es-ES" sz="1600" dirty="0">
                <a:solidFill>
                  <a:srgbClr val="00FFFF"/>
                </a:solidFill>
              </a:rPr>
              <a:t> of </a:t>
            </a:r>
            <a:r>
              <a:rPr lang="es-ES" sz="1600" dirty="0" err="1">
                <a:solidFill>
                  <a:srgbClr val="00FFFF"/>
                </a:solidFill>
              </a:rPr>
              <a:t>energies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around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Fermi </a:t>
            </a:r>
            <a:r>
              <a:rPr lang="es-ES" sz="1600" dirty="0" err="1">
                <a:solidFill>
                  <a:srgbClr val="00FFFF"/>
                </a:solidFill>
              </a:rPr>
              <a:t>energy</a:t>
            </a:r>
            <a:r>
              <a:rPr lang="es-ES" sz="1600" dirty="0">
                <a:solidFill>
                  <a:srgbClr val="00FFFF"/>
                </a:solidFill>
              </a:rPr>
              <a:t>, </a:t>
            </a:r>
            <a:r>
              <a:rPr lang="es-ES" sz="1600" dirty="0" err="1">
                <a:solidFill>
                  <a:srgbClr val="00FFFF"/>
                </a:solidFill>
              </a:rPr>
              <a:t>that</a:t>
            </a:r>
            <a:r>
              <a:rPr lang="es-ES" sz="1600" dirty="0">
                <a:solidFill>
                  <a:srgbClr val="00FFFF"/>
                </a:solidFill>
              </a:rPr>
              <a:t> can be </a:t>
            </a:r>
            <a:r>
              <a:rPr lang="es-ES" sz="1600" dirty="0" err="1">
                <a:solidFill>
                  <a:srgbClr val="00FFFF"/>
                </a:solidFill>
              </a:rPr>
              <a:t>found</a:t>
            </a:r>
            <a:r>
              <a:rPr lang="es-ES" sz="1600" dirty="0">
                <a:solidFill>
                  <a:srgbClr val="00FFFF"/>
                </a:solidFill>
              </a:rPr>
              <a:t> in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following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lines</a:t>
            </a:r>
            <a:r>
              <a:rPr lang="es-ES" sz="1600" dirty="0">
                <a:solidFill>
                  <a:srgbClr val="00FFFF"/>
                </a:solidFill>
              </a:rPr>
              <a:t> of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output file</a:t>
            </a:r>
          </a:p>
        </p:txBody>
      </p:sp>
      <p:cxnSp>
        <p:nvCxnSpPr>
          <p:cNvPr id="14" name="Conector recto de flecha 13"/>
          <p:cNvCxnSpPr>
            <a:stCxn id="12" idx="2"/>
          </p:cNvCxnSpPr>
          <p:nvPr/>
        </p:nvCxnSpPr>
        <p:spPr bwMode="auto">
          <a:xfrm>
            <a:off x="2324100" y="5105395"/>
            <a:ext cx="2019301" cy="2286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7" name="Agrupar 16"/>
          <p:cNvGrpSpPr/>
          <p:nvPr/>
        </p:nvGrpSpPr>
        <p:grpSpPr>
          <a:xfrm>
            <a:off x="0" y="5334000"/>
            <a:ext cx="4724400" cy="457200"/>
            <a:chOff x="0" y="5334000"/>
            <a:chExt cx="4724400" cy="457200"/>
          </a:xfrm>
        </p:grpSpPr>
        <p:sp>
          <p:nvSpPr>
            <p:cNvPr id="16" name="Rectángulo 15"/>
            <p:cNvSpPr/>
            <p:nvPr/>
          </p:nvSpPr>
          <p:spPr bwMode="auto">
            <a:xfrm>
              <a:off x="0" y="5334000"/>
              <a:ext cx="4724400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15" name="Imagen 14" descr="template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34000"/>
              <a:ext cx="4660898" cy="393700"/>
            </a:xfrm>
            <a:prstGeom prst="rect">
              <a:avLst/>
            </a:prstGeom>
          </p:spPr>
        </p:pic>
      </p:grpSp>
      <p:cxnSp>
        <p:nvCxnSpPr>
          <p:cNvPr id="22" name="Conector recto de flecha 21"/>
          <p:cNvCxnSpPr/>
          <p:nvPr/>
        </p:nvCxnSpPr>
        <p:spPr bwMode="auto">
          <a:xfrm flipH="1" flipV="1">
            <a:off x="1981200" y="4191001"/>
            <a:ext cx="495300" cy="2358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CuadroTexto 19"/>
          <p:cNvSpPr txBox="1"/>
          <p:nvPr/>
        </p:nvSpPr>
        <p:spPr>
          <a:xfrm>
            <a:off x="5715001" y="2590801"/>
            <a:ext cx="3352800" cy="83099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sz="1600" dirty="0" err="1">
                <a:solidFill>
                  <a:srgbClr val="00FFFF"/>
                </a:solidFill>
              </a:rPr>
              <a:t>Plot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PDOS </a:t>
            </a:r>
            <a:r>
              <a:rPr lang="es-ES" sz="1600" dirty="0" err="1">
                <a:solidFill>
                  <a:srgbClr val="00FFFF"/>
                </a:solidFill>
              </a:rPr>
              <a:t>for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atoms</a:t>
            </a:r>
            <a:r>
              <a:rPr lang="es-ES" sz="1600" dirty="0">
                <a:solidFill>
                  <a:srgbClr val="00FFFF"/>
                </a:solidFill>
              </a:rPr>
              <a:t> of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three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first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layers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starting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from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bottom</a:t>
            </a:r>
            <a:endParaRPr lang="es-ES" sz="1600" dirty="0">
              <a:solidFill>
                <a:srgbClr val="00FFFF"/>
              </a:solidFill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4648200" y="3429000"/>
            <a:ext cx="4419601" cy="3352800"/>
            <a:chOff x="4648200" y="3429000"/>
            <a:chExt cx="4419601" cy="3352800"/>
          </a:xfrm>
        </p:grpSpPr>
        <p:sp>
          <p:nvSpPr>
            <p:cNvPr id="11" name="Rectángulo 10"/>
            <p:cNvSpPr/>
            <p:nvPr/>
          </p:nvSpPr>
          <p:spPr bwMode="auto">
            <a:xfrm>
              <a:off x="4648200" y="3429000"/>
              <a:ext cx="4419600" cy="3352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32" tIns="45717" rIns="91432" bIns="45717" numCol="1" spcCol="0" rtlCol="0" anchor="t" anchorCtr="0" compatLnSpc="1">
              <a:prstTxWarp prst="textNoShape">
                <a:avLst/>
              </a:prstTxWarp>
            </a:bodyPr>
            <a:lstStyle/>
            <a:p>
              <a:pPr defTabSz="1007978"/>
              <a:endParaRPr lang="es-ES" sz="2000"/>
            </a:p>
          </p:txBody>
        </p:sp>
        <p:pic>
          <p:nvPicPr>
            <p:cNvPr id="10" name="Imagen 9" descr="Documento de Vista Previa no guardado (arrastrado)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779" y="3429000"/>
              <a:ext cx="4364022" cy="3351176"/>
            </a:xfrm>
            <a:prstGeom prst="rect">
              <a:avLst/>
            </a:prstGeom>
          </p:spPr>
        </p:pic>
        <p:cxnSp>
          <p:nvCxnSpPr>
            <p:cNvPr id="23" name="Conector recto 22"/>
            <p:cNvCxnSpPr/>
            <p:nvPr/>
          </p:nvCxnSpPr>
          <p:spPr bwMode="auto">
            <a:xfrm flipV="1">
              <a:off x="7010400" y="3657600"/>
              <a:ext cx="0" cy="2819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CuadroTexto 23"/>
            <p:cNvSpPr txBox="1"/>
            <p:nvPr/>
          </p:nvSpPr>
          <p:spPr>
            <a:xfrm>
              <a:off x="5105400" y="3741004"/>
              <a:ext cx="2057400" cy="830991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/>
              <a:r>
                <a:rPr lang="es-ES" sz="1600" dirty="0"/>
                <a:t>No </a:t>
              </a:r>
              <a:r>
                <a:rPr lang="es-ES" sz="1600" dirty="0" err="1"/>
                <a:t>states</a:t>
              </a:r>
              <a:r>
                <a:rPr lang="es-ES" sz="1600" dirty="0"/>
                <a:t> at </a:t>
              </a:r>
              <a:r>
                <a:rPr lang="es-ES" sz="1600" dirty="0" err="1"/>
                <a:t>the</a:t>
              </a:r>
              <a:r>
                <a:rPr lang="es-ES" sz="1600" dirty="0"/>
                <a:t> Fermi </a:t>
              </a:r>
              <a:r>
                <a:rPr lang="es-ES" sz="1600" dirty="0" err="1"/>
                <a:t>energy</a:t>
              </a:r>
              <a:r>
                <a:rPr lang="es-ES" sz="1600" dirty="0"/>
                <a:t>: </a:t>
              </a:r>
              <a:r>
                <a:rPr lang="es-ES" sz="1600" dirty="0" err="1"/>
                <a:t>insulating</a:t>
              </a:r>
              <a:r>
                <a:rPr lang="es-ES" sz="1600" dirty="0"/>
                <a:t> </a:t>
              </a:r>
              <a:r>
                <a:rPr lang="es-ES" sz="1600" dirty="0" err="1"/>
                <a:t>surface</a:t>
              </a:r>
              <a:endParaRPr lang="es-ES" sz="1600" dirty="0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6781800" y="6443246"/>
              <a:ext cx="457200" cy="338548"/>
            </a:xfrm>
            <a:prstGeom prst="rect">
              <a:avLst/>
            </a:prstGeom>
            <a:noFill/>
          </p:spPr>
          <p:txBody>
            <a:bodyPr wrap="square" lIns="91432" tIns="45717" rIns="91432" bIns="45717" rtlCol="0">
              <a:spAutoFit/>
            </a:bodyPr>
            <a:lstStyle/>
            <a:p>
              <a:pPr algn="ctr"/>
              <a:r>
                <a:rPr lang="es-ES" sz="1600" dirty="0"/>
                <a:t>E</a:t>
              </a:r>
              <a:r>
                <a:rPr lang="es-ES" sz="1600" baseline="-25000" dirty="0"/>
                <a:t>F</a:t>
              </a:r>
            </a:p>
          </p:txBody>
        </p:sp>
      </p:grpSp>
      <p:sp>
        <p:nvSpPr>
          <p:cNvPr id="25" name="CuadroTexto 24"/>
          <p:cNvSpPr txBox="1"/>
          <p:nvPr/>
        </p:nvSpPr>
        <p:spPr>
          <a:xfrm>
            <a:off x="5181600" y="990601"/>
            <a:ext cx="3962400" cy="64632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bottom</a:t>
            </a:r>
            <a:r>
              <a:rPr lang="es-ES" dirty="0" smtClean="0">
                <a:solidFill>
                  <a:schemeClr val="bg1"/>
                </a:solidFill>
              </a:rPr>
              <a:t> interface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rgbClr val="00FFFF"/>
                </a:solidFill>
              </a:rPr>
              <a:t>(</a:t>
            </a:r>
            <a:r>
              <a:rPr lang="es-ES" sz="1600" dirty="0" err="1">
                <a:solidFill>
                  <a:srgbClr val="00FFFF"/>
                </a:solidFill>
              </a:rPr>
              <a:t>repeat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same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for</a:t>
            </a:r>
            <a:r>
              <a:rPr lang="es-ES" sz="1600" dirty="0">
                <a:solidFill>
                  <a:srgbClr val="00FFFF"/>
                </a:solidFill>
              </a:rPr>
              <a:t> </a:t>
            </a:r>
            <a:r>
              <a:rPr lang="es-ES" sz="1600" dirty="0" err="1">
                <a:solidFill>
                  <a:srgbClr val="00FFFF"/>
                </a:solidFill>
              </a:rPr>
              <a:t>the</a:t>
            </a:r>
            <a:r>
              <a:rPr lang="es-ES" sz="1600" dirty="0">
                <a:solidFill>
                  <a:srgbClr val="00FFFF"/>
                </a:solidFill>
              </a:rPr>
              <a:t> top interface)</a:t>
            </a:r>
          </a:p>
        </p:txBody>
      </p:sp>
    </p:spTree>
    <p:extLst>
      <p:ext uri="{BB962C8B-B14F-4D97-AF65-F5344CB8AC3E}">
        <p14:creationId xmlns:p14="http://schemas.microsoft.com/office/powerpoint/2010/main" val="25508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51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61" tIns="43231" rIns="86461" bIns="43231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Normalization of the DOS and PDOS                                                                                  </a:t>
            </a:r>
            <a:endParaRPr lang="en-US" sz="2800" i="1" dirty="0">
              <a:solidFill>
                <a:srgbClr val="FFFF00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363524" name="Picture 4" descr="norm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7" y="1185519"/>
            <a:ext cx="2979035" cy="10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3700379" y="1368598"/>
            <a:ext cx="2281457" cy="63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29" tIns="41464" rIns="82929" bIns="4146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Number of bands per k-point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6183141" y="1368598"/>
            <a:ext cx="2960861" cy="63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29" tIns="41464" rIns="82929" bIns="4146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Number of atomic orbitals in the unit cell</a:t>
            </a:r>
          </a:p>
        </p:txBody>
      </p:sp>
      <p:pic>
        <p:nvPicPr>
          <p:cNvPr id="363528" name="Picture 8" descr="equ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58" y="1622210"/>
            <a:ext cx="394222" cy="15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3532" name="Group 12"/>
          <p:cNvGrpSpPr>
            <a:grpSpLocks/>
          </p:cNvGrpSpPr>
          <p:nvPr/>
        </p:nvGrpSpPr>
        <p:grpSpPr bwMode="auto">
          <a:xfrm>
            <a:off x="679405" y="4643032"/>
            <a:ext cx="6577361" cy="1757269"/>
            <a:chOff x="486" y="3094"/>
            <a:chExt cx="4705" cy="1171"/>
          </a:xfrm>
        </p:grpSpPr>
        <p:pic>
          <p:nvPicPr>
            <p:cNvPr id="363525" name="Picture 5" descr="normge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3094"/>
              <a:ext cx="2793" cy="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3529" name="Text Box 9"/>
            <p:cNvSpPr txBox="1">
              <a:spLocks noChangeArrowheads="1"/>
            </p:cNvSpPr>
            <p:nvPr/>
          </p:nvSpPr>
          <p:spPr bwMode="auto">
            <a:xfrm>
              <a:off x="3367" y="3216"/>
              <a:ext cx="18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7" tIns="45713" rIns="91427" bIns="4571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Number of electrons in the unit cell</a:t>
              </a:r>
            </a:p>
          </p:txBody>
        </p:sp>
        <p:sp>
          <p:nvSpPr>
            <p:cNvPr id="363530" name="Text Box 10"/>
            <p:cNvSpPr txBox="1">
              <a:spLocks noChangeArrowheads="1"/>
            </p:cNvSpPr>
            <p:nvPr/>
          </p:nvSpPr>
          <p:spPr bwMode="auto">
            <a:xfrm>
              <a:off x="763" y="4013"/>
              <a:ext cx="256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27" tIns="45713" rIns="91427" bIns="45713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Occupation factor at energy </a:t>
              </a:r>
              <a:r>
                <a:rPr lang="en-US" i="1" dirty="0">
                  <a:solidFill>
                    <a:schemeClr val="bg1"/>
                  </a:solidFill>
                  <a:latin typeface="Times New Roman" charset="0"/>
                </a:rPr>
                <a:t>E</a:t>
              </a:r>
            </a:p>
          </p:txBody>
        </p:sp>
        <p:sp>
          <p:nvSpPr>
            <p:cNvPr id="363531" name="Line 11"/>
            <p:cNvSpPr>
              <a:spLocks noChangeShapeType="1"/>
            </p:cNvSpPr>
            <p:nvPr/>
          </p:nvSpPr>
          <p:spPr bwMode="auto">
            <a:xfrm flipV="1">
              <a:off x="2053" y="3581"/>
              <a:ext cx="0" cy="38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9028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333339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Javier </a:t>
            </a:r>
            <a:r>
              <a:rPr lang="en-US" sz="3200" dirty="0" err="1">
                <a:solidFill>
                  <a:srgbClr val="FFFF00"/>
                </a:solidFill>
              </a:rPr>
              <a:t>Junquera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0" y="345160"/>
            <a:ext cx="9144000" cy="12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How to compute </a:t>
            </a:r>
            <a:r>
              <a:rPr lang="en-US" sz="3600" smtClean="0">
                <a:solidFill>
                  <a:srgbClr val="FFFF00"/>
                </a:solidFill>
              </a:rPr>
              <a:t>the macroscopic electric </a:t>
            </a:r>
            <a:r>
              <a:rPr lang="en-US" sz="3600" dirty="0" smtClean="0">
                <a:solidFill>
                  <a:srgbClr val="FFFF00"/>
                </a:solidFill>
              </a:rPr>
              <a:t>field within the slab</a:t>
            </a: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096669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/>
          <p:cNvGrpSpPr/>
          <p:nvPr/>
        </p:nvGrpSpPr>
        <p:grpSpPr>
          <a:xfrm>
            <a:off x="1371600" y="1828800"/>
            <a:ext cx="6400800" cy="2895600"/>
            <a:chOff x="1371600" y="1295400"/>
            <a:chExt cx="6400800" cy="2895600"/>
          </a:xfrm>
        </p:grpSpPr>
        <p:sp>
          <p:nvSpPr>
            <p:cNvPr id="6" name="Rectángulo 5"/>
            <p:cNvSpPr/>
            <p:nvPr/>
          </p:nvSpPr>
          <p:spPr bwMode="auto">
            <a:xfrm>
              <a:off x="1371600" y="1295400"/>
              <a:ext cx="6400800" cy="2895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7" name="Imagen 6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350" y="1295400"/>
              <a:ext cx="63373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7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 bwMode="auto">
          <a:xfrm>
            <a:off x="0" y="3124200"/>
            <a:ext cx="8382000" cy="3733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9778" name="Text Box 2"/>
          <p:cNvSpPr txBox="1">
            <a:spLocks noChangeArrowheads="1"/>
          </p:cNvSpPr>
          <p:nvPr/>
        </p:nvSpPr>
        <p:spPr bwMode="auto">
          <a:xfrm>
            <a:off x="0" y="0"/>
            <a:ext cx="5638800" cy="51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6488" tIns="43244" rIns="86488" bIns="43244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  <a:cs typeface="Arial" charset="0"/>
              </a:rPr>
              <a:t>First step: average in the plane</a:t>
            </a:r>
          </a:p>
        </p:txBody>
      </p:sp>
      <p:pic>
        <p:nvPicPr>
          <p:cNvPr id="459811" name="Picture 35" descr="planaav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36" y="0"/>
            <a:ext cx="2615567" cy="5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Documento de Vista Previa no guardado (arrastrado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58" y="2819400"/>
            <a:ext cx="8418010" cy="4038600"/>
          </a:xfrm>
          <a:prstGeom prst="rect">
            <a:avLst/>
          </a:prstGeom>
        </p:spPr>
      </p:pic>
      <p:grpSp>
        <p:nvGrpSpPr>
          <p:cNvPr id="40" name="Group 3"/>
          <p:cNvGrpSpPr>
            <a:grpSpLocks/>
          </p:cNvGrpSpPr>
          <p:nvPr/>
        </p:nvGrpSpPr>
        <p:grpSpPr bwMode="auto">
          <a:xfrm>
            <a:off x="1295400" y="811689"/>
            <a:ext cx="7002338" cy="2312511"/>
            <a:chOff x="903" y="843"/>
            <a:chExt cx="5009" cy="1541"/>
          </a:xfrm>
        </p:grpSpPr>
        <p:sp>
          <p:nvSpPr>
            <p:cNvPr id="41" name="Line 4"/>
            <p:cNvSpPr>
              <a:spLocks noChangeShapeType="1"/>
            </p:cNvSpPr>
            <p:nvPr/>
          </p:nvSpPr>
          <p:spPr bwMode="auto">
            <a:xfrm>
              <a:off x="2118" y="108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4422" y="108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966" y="1085"/>
              <a:ext cx="1152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2119" y="1085"/>
              <a:ext cx="2303" cy="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2119" y="2381"/>
              <a:ext cx="2303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966" y="1085"/>
              <a:ext cx="0" cy="12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2406" y="845"/>
              <a:ext cx="2304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4710" y="843"/>
              <a:ext cx="0" cy="129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H="1">
              <a:off x="2119" y="845"/>
              <a:ext cx="28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V="1">
              <a:off x="4439" y="2141"/>
              <a:ext cx="271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H="1">
              <a:off x="967" y="845"/>
              <a:ext cx="240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H="1">
              <a:off x="4433" y="845"/>
              <a:ext cx="27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647" y="1536"/>
              <a:ext cx="12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BaTiO</a:t>
              </a:r>
              <a:r>
                <a:rPr lang="en-US" b="1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966" y="2381"/>
              <a:ext cx="1152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207" y="845"/>
              <a:ext cx="119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H="1">
              <a:off x="967" y="2141"/>
              <a:ext cx="240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>
              <a:off x="1204" y="845"/>
              <a:ext cx="0" cy="12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>
              <a:off x="1206" y="2141"/>
              <a:ext cx="124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2407" y="2141"/>
              <a:ext cx="2303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" name="Line 23"/>
            <p:cNvSpPr>
              <a:spLocks noChangeShapeType="1"/>
            </p:cNvSpPr>
            <p:nvPr/>
          </p:nvSpPr>
          <p:spPr bwMode="auto">
            <a:xfrm>
              <a:off x="2406" y="845"/>
              <a:ext cx="0" cy="12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 flipH="1">
              <a:off x="2166" y="2141"/>
              <a:ext cx="240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" name="Text Box 25"/>
            <p:cNvSpPr txBox="1">
              <a:spLocks noChangeArrowheads="1"/>
            </p:cNvSpPr>
            <p:nvPr/>
          </p:nvSpPr>
          <p:spPr bwMode="auto">
            <a:xfrm>
              <a:off x="903" y="1536"/>
              <a:ext cx="12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vacuum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3" name="Line 26"/>
            <p:cNvSpPr>
              <a:spLocks noChangeShapeType="1"/>
            </p:cNvSpPr>
            <p:nvPr/>
          </p:nvSpPr>
          <p:spPr bwMode="auto">
            <a:xfrm>
              <a:off x="4423" y="1085"/>
              <a:ext cx="120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" name="Line 27"/>
            <p:cNvSpPr>
              <a:spLocks noChangeShapeType="1"/>
            </p:cNvSpPr>
            <p:nvPr/>
          </p:nvSpPr>
          <p:spPr bwMode="auto">
            <a:xfrm flipH="1">
              <a:off x="5623" y="845"/>
              <a:ext cx="27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" name="Line 28"/>
            <p:cNvSpPr>
              <a:spLocks noChangeShapeType="1"/>
            </p:cNvSpPr>
            <p:nvPr/>
          </p:nvSpPr>
          <p:spPr bwMode="auto">
            <a:xfrm>
              <a:off x="4711" y="845"/>
              <a:ext cx="119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623" y="108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5911" y="84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H="1">
              <a:off x="5623" y="2141"/>
              <a:ext cx="27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>
              <a:off x="4423" y="2381"/>
              <a:ext cx="120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>
              <a:off x="4663" y="2141"/>
              <a:ext cx="124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" name="Text Box 34"/>
            <p:cNvSpPr txBox="1">
              <a:spLocks noChangeArrowheads="1"/>
            </p:cNvSpPr>
            <p:nvPr/>
          </p:nvSpPr>
          <p:spPr bwMode="auto">
            <a:xfrm>
              <a:off x="4359" y="1536"/>
              <a:ext cx="12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vacuum</a:t>
              </a:r>
              <a:endParaRPr lang="en-US" b="1" baseline="-25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6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Text Box 2"/>
          <p:cNvSpPr txBox="1">
            <a:spLocks noChangeArrowheads="1"/>
          </p:cNvSpPr>
          <p:nvPr/>
        </p:nvSpPr>
        <p:spPr bwMode="auto">
          <a:xfrm>
            <a:off x="0" y="0"/>
            <a:ext cx="6048936" cy="148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88" tIns="43244" rIns="86488" bIns="43244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srgbClr val="FFFF00"/>
                </a:solidFill>
                <a:cs typeface="Arial" charset="0"/>
              </a:rPr>
              <a:t>Second step: nanosmooth the planar average on the </a:t>
            </a:r>
            <a:r>
              <a:rPr lang="en-US" sz="2600" i="1">
                <a:solidFill>
                  <a:srgbClr val="FFFF00"/>
                </a:solidFill>
                <a:latin typeface="Times New Roman" charset="0"/>
                <a:cs typeface="Arial" charset="0"/>
              </a:rPr>
              <a:t>z</a:t>
            </a:r>
            <a:r>
              <a:rPr lang="en-US" sz="2600">
                <a:solidFill>
                  <a:srgbClr val="FFFF00"/>
                </a:solidFill>
                <a:cs typeface="Arial" charset="0"/>
              </a:rPr>
              <a:t>-direction</a:t>
            </a:r>
            <a:endParaRPr lang="en-US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260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461861" name="Picture 37" descr="o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89" y="202589"/>
            <a:ext cx="3131411" cy="5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"/>
          <p:cNvGrpSpPr>
            <a:grpSpLocks/>
          </p:cNvGrpSpPr>
          <p:nvPr/>
        </p:nvGrpSpPr>
        <p:grpSpPr bwMode="auto">
          <a:xfrm>
            <a:off x="1295400" y="811689"/>
            <a:ext cx="7002338" cy="2312511"/>
            <a:chOff x="903" y="843"/>
            <a:chExt cx="5009" cy="1541"/>
          </a:xfrm>
        </p:grpSpPr>
        <p:sp>
          <p:nvSpPr>
            <p:cNvPr id="38" name="Line 4"/>
            <p:cNvSpPr>
              <a:spLocks noChangeShapeType="1"/>
            </p:cNvSpPr>
            <p:nvPr/>
          </p:nvSpPr>
          <p:spPr bwMode="auto">
            <a:xfrm>
              <a:off x="2118" y="108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4422" y="108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>
              <a:off x="966" y="1085"/>
              <a:ext cx="1152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2119" y="1085"/>
              <a:ext cx="2303" cy="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2119" y="2381"/>
              <a:ext cx="2303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966" y="1085"/>
              <a:ext cx="0" cy="12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2406" y="845"/>
              <a:ext cx="2304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4710" y="843"/>
              <a:ext cx="0" cy="1298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 flipH="1">
              <a:off x="2119" y="845"/>
              <a:ext cx="28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V="1">
              <a:off x="4439" y="2141"/>
              <a:ext cx="271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 flipH="1">
              <a:off x="967" y="845"/>
              <a:ext cx="240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 flipH="1">
              <a:off x="4433" y="845"/>
              <a:ext cx="27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2647" y="1536"/>
              <a:ext cx="12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BaTiO</a:t>
              </a:r>
              <a:r>
                <a:rPr lang="en-US" b="1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966" y="2381"/>
              <a:ext cx="1152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1207" y="845"/>
              <a:ext cx="119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H="1">
              <a:off x="967" y="2141"/>
              <a:ext cx="240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>
              <a:off x="1204" y="845"/>
              <a:ext cx="0" cy="12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1206" y="2141"/>
              <a:ext cx="124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2407" y="2141"/>
              <a:ext cx="2303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2406" y="845"/>
              <a:ext cx="0" cy="1296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 flipH="1">
              <a:off x="2166" y="2141"/>
              <a:ext cx="240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903" y="1536"/>
              <a:ext cx="12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vacuum</a:t>
              </a:r>
              <a:endParaRPr lang="en-US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4423" y="1085"/>
              <a:ext cx="120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 flipH="1">
              <a:off x="5623" y="845"/>
              <a:ext cx="27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4711" y="845"/>
              <a:ext cx="119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5623" y="108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" name="Line 30"/>
            <p:cNvSpPr>
              <a:spLocks noChangeShapeType="1"/>
            </p:cNvSpPr>
            <p:nvPr/>
          </p:nvSpPr>
          <p:spPr bwMode="auto">
            <a:xfrm>
              <a:off x="5911" y="845"/>
              <a:ext cx="0" cy="129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" name="Line 31"/>
            <p:cNvSpPr>
              <a:spLocks noChangeShapeType="1"/>
            </p:cNvSpPr>
            <p:nvPr/>
          </p:nvSpPr>
          <p:spPr bwMode="auto">
            <a:xfrm flipH="1">
              <a:off x="5623" y="2141"/>
              <a:ext cx="277" cy="24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4423" y="2381"/>
              <a:ext cx="1200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" name="Line 33"/>
            <p:cNvSpPr>
              <a:spLocks noChangeShapeType="1"/>
            </p:cNvSpPr>
            <p:nvPr/>
          </p:nvSpPr>
          <p:spPr bwMode="auto">
            <a:xfrm>
              <a:off x="4663" y="2141"/>
              <a:ext cx="1249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" name="Text Box 34"/>
            <p:cNvSpPr txBox="1">
              <a:spLocks noChangeArrowheads="1"/>
            </p:cNvSpPr>
            <p:nvPr/>
          </p:nvSpPr>
          <p:spPr bwMode="auto">
            <a:xfrm>
              <a:off x="4359" y="1536"/>
              <a:ext cx="127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vacuum</a:t>
              </a:r>
              <a:endParaRPr lang="en-US" b="1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0" y="2819400"/>
            <a:ext cx="8306209" cy="4068000"/>
            <a:chOff x="0" y="2819400"/>
            <a:chExt cx="8306209" cy="40680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0" y="3124200"/>
              <a:ext cx="8305800" cy="3733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19400"/>
              <a:ext cx="8306209" cy="40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64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6" y="3"/>
            <a:ext cx="9143996" cy="9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Relation between the normal component of the displacement field at the interface of different media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219200" y="914405"/>
            <a:ext cx="67437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start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Maxwell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macroscopic</a:t>
            </a:r>
            <a:r>
              <a:rPr lang="es-ES" dirty="0" smtClean="0">
                <a:solidFill>
                  <a:schemeClr val="bg1"/>
                </a:solidFill>
              </a:rPr>
              <a:t> media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992" y="1828808"/>
            <a:ext cx="2112808" cy="360000"/>
          </a:xfrm>
          <a:prstGeom prst="rect">
            <a:avLst/>
          </a:prstGeom>
        </p:spPr>
      </p:pic>
      <p:grpSp>
        <p:nvGrpSpPr>
          <p:cNvPr id="43" name="Agrupar 42"/>
          <p:cNvGrpSpPr/>
          <p:nvPr/>
        </p:nvGrpSpPr>
        <p:grpSpPr>
          <a:xfrm>
            <a:off x="304800" y="2286000"/>
            <a:ext cx="8686800" cy="2286000"/>
            <a:chOff x="304800" y="2286000"/>
            <a:chExt cx="8686800" cy="2286000"/>
          </a:xfrm>
        </p:grpSpPr>
        <p:grpSp>
          <p:nvGrpSpPr>
            <p:cNvPr id="11" name="Agrupar 10"/>
            <p:cNvGrpSpPr/>
            <p:nvPr/>
          </p:nvGrpSpPr>
          <p:grpSpPr>
            <a:xfrm>
              <a:off x="304800" y="2286000"/>
              <a:ext cx="8686800" cy="960101"/>
              <a:chOff x="304800" y="2514600"/>
              <a:chExt cx="8686800" cy="960101"/>
            </a:xfrm>
          </p:grpSpPr>
          <p:sp>
            <p:nvSpPr>
              <p:cNvPr id="30" name="CuadroTexto 29"/>
              <p:cNvSpPr txBox="1"/>
              <p:nvPr/>
            </p:nvSpPr>
            <p:spPr>
              <a:xfrm>
                <a:off x="609600" y="2514600"/>
                <a:ext cx="8001000" cy="96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err="1" smtClean="0">
                    <a:solidFill>
                      <a:schemeClr val="bg1"/>
                    </a:solidFill>
                  </a:rPr>
                  <a:t>Let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    be a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finite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volume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in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space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,     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closed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surface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bounding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it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,      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an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element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of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area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on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surface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, and      a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unit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normal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surface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at    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pointing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outward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from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enclosed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volume</a:t>
                </a:r>
                <a:endParaRPr lang="es-E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400" y="2590800"/>
                <a:ext cx="276144" cy="252000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0656" y="2590800"/>
                <a:ext cx="276144" cy="252000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8702" y="2819400"/>
                <a:ext cx="402898" cy="252000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05458" y="2872202"/>
                <a:ext cx="276142" cy="251998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800" y="2819400"/>
                <a:ext cx="402898" cy="252000"/>
              </a:xfrm>
              <a:prstGeom prst="rect">
                <a:avLst/>
              </a:prstGeom>
            </p:spPr>
          </p:pic>
        </p:grpSp>
        <p:sp>
          <p:nvSpPr>
            <p:cNvPr id="33" name="CuadroTexto 32"/>
            <p:cNvSpPr txBox="1"/>
            <p:nvPr/>
          </p:nvSpPr>
          <p:spPr>
            <a:xfrm>
              <a:off x="1295400" y="3352800"/>
              <a:ext cx="6324600" cy="37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Integrating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Maxwell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over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volume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4950" y="3852000"/>
              <a:ext cx="3752050" cy="720000"/>
            </a:xfrm>
            <a:prstGeom prst="rect">
              <a:avLst/>
            </a:prstGeom>
          </p:spPr>
        </p:pic>
      </p:grpSp>
      <p:grpSp>
        <p:nvGrpSpPr>
          <p:cNvPr id="44" name="Agrupar 43"/>
          <p:cNvGrpSpPr/>
          <p:nvPr/>
        </p:nvGrpSpPr>
        <p:grpSpPr>
          <a:xfrm>
            <a:off x="1905000" y="4800600"/>
            <a:ext cx="5410200" cy="2057400"/>
            <a:chOff x="1905000" y="4800600"/>
            <a:chExt cx="5410200" cy="2057400"/>
          </a:xfrm>
        </p:grpSpPr>
        <p:sp>
          <p:nvSpPr>
            <p:cNvPr id="3" name="CuadroTexto 2"/>
            <p:cNvSpPr txBox="1"/>
            <p:nvPr/>
          </p:nvSpPr>
          <p:spPr>
            <a:xfrm>
              <a:off x="1905000" y="4800600"/>
              <a:ext cx="5410200" cy="37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Then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apply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divergence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theorem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96029" y="6138000"/>
              <a:ext cx="3428571" cy="72000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71378" y="5299800"/>
              <a:ext cx="3801243" cy="720000"/>
            </a:xfrm>
            <a:prstGeom prst="rect">
              <a:avLst/>
            </a:prstGeom>
          </p:spPr>
        </p:pic>
      </p:grpSp>
      <p:sp>
        <p:nvSpPr>
          <p:cNvPr id="45" name="CuadroTexto 44"/>
          <p:cNvSpPr txBox="1"/>
          <p:nvPr/>
        </p:nvSpPr>
        <p:spPr>
          <a:xfrm>
            <a:off x="3754592" y="1371603"/>
            <a:ext cx="16764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00FFFF"/>
                </a:solidFill>
              </a:rPr>
              <a:t>SI </a:t>
            </a:r>
            <a:r>
              <a:rPr lang="es-ES" dirty="0" err="1" smtClean="0">
                <a:solidFill>
                  <a:srgbClr val="00FFFF"/>
                </a:solidFill>
              </a:rPr>
              <a:t>units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9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88" tIns="43244" rIns="86488" bIns="43244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>
                <a:solidFill>
                  <a:srgbClr val="FFFF00"/>
                </a:solidFill>
                <a:cs typeface="Arial" charset="0"/>
              </a:rPr>
              <a:t>Atomic scale fluctuations are washed out by filtering the magnitudes via convolution with smooth functions</a:t>
            </a: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005"/>
            <a:ext cx="4343435" cy="30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909" name="Picture 5" descr="filterf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115" y="2362034"/>
            <a:ext cx="6571770" cy="7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11" y="3447009"/>
            <a:ext cx="4648189" cy="310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79912" name="Group 8"/>
          <p:cNvGrpSpPr>
            <a:grpSpLocks/>
          </p:cNvGrpSpPr>
          <p:nvPr/>
        </p:nvGrpSpPr>
        <p:grpSpPr bwMode="auto">
          <a:xfrm>
            <a:off x="2405875" y="1448134"/>
            <a:ext cx="4330853" cy="757831"/>
            <a:chOff x="1721" y="965"/>
            <a:chExt cx="3098" cy="505"/>
          </a:xfrm>
        </p:grpSpPr>
        <p:pic>
          <p:nvPicPr>
            <p:cNvPr id="379908" name="Picture 4" descr="bbrh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965"/>
              <a:ext cx="3098" cy="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911" name="Line 7"/>
            <p:cNvSpPr>
              <a:spLocks noChangeShapeType="1"/>
            </p:cNvSpPr>
            <p:nvPr/>
          </p:nvSpPr>
          <p:spPr bwMode="auto">
            <a:xfrm>
              <a:off x="4279" y="1085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79913" name="Line 9"/>
          <p:cNvSpPr>
            <a:spLocks noChangeShapeType="1"/>
          </p:cNvSpPr>
          <p:nvPr/>
        </p:nvSpPr>
        <p:spPr bwMode="auto">
          <a:xfrm>
            <a:off x="6787054" y="4365410"/>
            <a:ext cx="132805" cy="12965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endParaRPr lang="es-ES"/>
          </a:p>
        </p:txBody>
      </p:sp>
      <p:sp>
        <p:nvSpPr>
          <p:cNvPr id="379914" name="Line 10"/>
          <p:cNvSpPr>
            <a:spLocks noChangeShapeType="1"/>
          </p:cNvSpPr>
          <p:nvPr/>
        </p:nvSpPr>
        <p:spPr bwMode="auto">
          <a:xfrm flipH="1">
            <a:off x="6919859" y="4365410"/>
            <a:ext cx="135602" cy="12245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59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How to compile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…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0" y="4291878"/>
            <a:ext cx="9144000" cy="7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dirty="0" err="1" smtClean="0">
                <a:solidFill>
                  <a:schemeClr val="bg1"/>
                </a:solidFill>
              </a:rPr>
              <a:t>Automaticallu</a:t>
            </a:r>
            <a:r>
              <a:rPr lang="en-US" sz="2200" dirty="0" smtClean="0">
                <a:solidFill>
                  <a:schemeClr val="bg1"/>
                </a:solidFill>
              </a:rPr>
              <a:t> uses the </a:t>
            </a:r>
            <a:r>
              <a:rPr lang="en-US" sz="2200" dirty="0">
                <a:solidFill>
                  <a:srgbClr val="FFFF00"/>
                </a:solidFill>
              </a:rPr>
              <a:t>same </a:t>
            </a:r>
            <a:r>
              <a:rPr lang="en-US" sz="2200" dirty="0" err="1">
                <a:solidFill>
                  <a:srgbClr val="FFFF00"/>
                </a:solidFill>
              </a:rPr>
              <a:t>arch.make</a:t>
            </a:r>
            <a:r>
              <a:rPr lang="en-US" sz="2200" dirty="0">
                <a:solidFill>
                  <a:schemeClr val="bg1"/>
                </a:solidFill>
              </a:rPr>
              <a:t> file as for the compilation </a:t>
            </a:r>
            <a:r>
              <a:rPr lang="en-US" sz="2200" dirty="0" smtClean="0">
                <a:solidFill>
                  <a:schemeClr val="bg1"/>
                </a:solidFill>
              </a:rPr>
              <a:t>of </a:t>
            </a:r>
            <a:r>
              <a:rPr lang="en-US" sz="2200" cap="small" dirty="0" smtClean="0">
                <a:solidFill>
                  <a:srgbClr val="FFFF00"/>
                </a:solidFill>
              </a:rPr>
              <a:t>siesta</a:t>
            </a:r>
            <a:endParaRPr lang="en-US" sz="2200" cap="small" dirty="0">
              <a:solidFill>
                <a:srgbClr val="FFFF00"/>
              </a:solidFill>
            </a:endParaRP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0" y="5373852"/>
            <a:ext cx="9144000" cy="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>
                <a:solidFill>
                  <a:srgbClr val="FFFF00"/>
                </a:solidFill>
              </a:rPr>
              <a:t>…and where to find the User</a:t>
            </a:r>
            <a:r>
              <a:rPr lang="ja-JP" altLang="en-US" sz="2500" dirty="0">
                <a:solidFill>
                  <a:srgbClr val="FFFF00"/>
                </a:solidFill>
                <a:latin typeface="Arial"/>
              </a:rPr>
              <a:t>’</a:t>
            </a:r>
            <a:r>
              <a:rPr lang="en-US" sz="2500" dirty="0">
                <a:solidFill>
                  <a:srgbClr val="FFFF00"/>
                </a:solidFill>
              </a:rPr>
              <a:t>s Guide and some Examples </a:t>
            </a:r>
          </a:p>
        </p:txBody>
      </p:sp>
      <p:pic>
        <p:nvPicPr>
          <p:cNvPr id="4290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62" y="547740"/>
            <a:ext cx="7179878" cy="368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290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66" y="5882574"/>
            <a:ext cx="2816872" cy="93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64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How to run MACROAVE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45295" y="763835"/>
            <a:ext cx="4760105" cy="20227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		</a:t>
            </a:r>
            <a:r>
              <a:rPr lang="en-US" cap="small" dirty="0" smtClean="0">
                <a:solidFill>
                  <a:srgbClr val="FFFF00"/>
                </a:solidFill>
              </a:rPr>
              <a:t>siesta</a:t>
            </a:r>
            <a:endParaRPr lang="en-US" b="1" cap="small" dirty="0">
              <a:solidFill>
                <a:srgbClr val="FFFF00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SaveRho</a:t>
            </a:r>
            <a:r>
              <a:rPr lang="en-US" b="1" dirty="0">
                <a:solidFill>
                  <a:schemeClr val="bg1"/>
                </a:solidFill>
              </a:rPr>
              <a:t>			.true.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SaveTotalCharge</a:t>
            </a:r>
            <a:r>
              <a:rPr lang="en-US" b="1" dirty="0">
                <a:solidFill>
                  <a:schemeClr val="bg1"/>
                </a:solidFill>
              </a:rPr>
              <a:t>		.true.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SaveIonicCharge</a:t>
            </a:r>
            <a:r>
              <a:rPr lang="en-US" b="1" dirty="0">
                <a:solidFill>
                  <a:schemeClr val="bg1"/>
                </a:solidFill>
              </a:rPr>
              <a:t>		.true.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SaveDeltaRho</a:t>
            </a:r>
            <a:r>
              <a:rPr lang="en-US" b="1" dirty="0">
                <a:solidFill>
                  <a:schemeClr val="bg1"/>
                </a:solidFill>
              </a:rPr>
              <a:t>		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true.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SaveElectrostaticPotential</a:t>
            </a:r>
            <a:r>
              <a:rPr lang="en-US" b="1" dirty="0">
                <a:solidFill>
                  <a:schemeClr val="bg1"/>
                </a:solidFill>
              </a:rPr>
              <a:t>	.true.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SaveTotalPotential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>true.</a:t>
            </a:r>
            <a:endParaRPr lang="en-US" dirty="0"/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343896" y="3095855"/>
            <a:ext cx="4765616" cy="20227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Output of </a:t>
            </a:r>
            <a:r>
              <a:rPr lang="en-US" cap="small" dirty="0" smtClean="0">
                <a:solidFill>
                  <a:srgbClr val="FFFF00"/>
                </a:solidFill>
              </a:rPr>
              <a:t>siesta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required by </a:t>
            </a:r>
            <a:r>
              <a:rPr lang="en-US" cap="small" dirty="0" err="1" smtClean="0">
                <a:solidFill>
                  <a:srgbClr val="FFFF00"/>
                </a:solidFill>
              </a:rPr>
              <a:t>macroave</a:t>
            </a:r>
            <a:endParaRPr lang="en-US" b="1" cap="small" dirty="0">
              <a:solidFill>
                <a:srgbClr val="FFFF00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SystemLabel.RHO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SystemLabel.TOCH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SystemLabel.IOCH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SystemLabel.DRHO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SystemLabel.VH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SystemLabel.VT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5389720" y="1709818"/>
            <a:ext cx="3144680" cy="57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Depending on what you want to </a:t>
            </a:r>
            <a:r>
              <a:rPr lang="en-US" sz="1600" dirty="0" err="1">
                <a:solidFill>
                  <a:schemeClr val="bg1"/>
                </a:solidFill>
              </a:rPr>
              <a:t>nanosmooth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1110" name="AutoShape 6"/>
          <p:cNvSpPr>
            <a:spLocks/>
          </p:cNvSpPr>
          <p:nvPr/>
        </p:nvSpPr>
        <p:spPr bwMode="auto">
          <a:xfrm>
            <a:off x="5201195" y="1123992"/>
            <a:ext cx="132805" cy="1656725"/>
          </a:xfrm>
          <a:prstGeom prst="rightBrace">
            <a:avLst>
              <a:gd name="adj1" fmla="val 96842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343896" y="5445883"/>
            <a:ext cx="4761504" cy="9147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         </a:t>
            </a:r>
            <a:r>
              <a:rPr lang="en-US" b="1" cap="small" dirty="0" err="1" smtClean="0">
                <a:solidFill>
                  <a:srgbClr val="FFFF00"/>
                </a:solidFill>
              </a:rPr>
              <a:t>macroave</a:t>
            </a:r>
            <a:endParaRPr lang="en-US" b="1" cap="small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Prepare the input file </a:t>
            </a:r>
            <a:r>
              <a:rPr lang="en-US" b="1" dirty="0" err="1">
                <a:solidFill>
                  <a:schemeClr val="bg1"/>
                </a:solidFill>
              </a:rPr>
              <a:t>macroave.in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$ ~/siesta/</a:t>
            </a:r>
            <a:r>
              <a:rPr lang="en-US" b="1" dirty="0" err="1">
                <a:solidFill>
                  <a:schemeClr val="bg1"/>
                </a:solidFill>
              </a:rPr>
              <a:t>Util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Macroave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Src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macroave.x</a:t>
            </a:r>
            <a:endParaRPr lang="en-US" dirty="0"/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5257800" y="5646971"/>
            <a:ext cx="4034487" cy="57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You </a:t>
            </a:r>
            <a:r>
              <a:rPr lang="en-US" sz="1600" dirty="0">
                <a:solidFill>
                  <a:srgbClr val="FFFF00"/>
                </a:solidFill>
              </a:rPr>
              <a:t>do not</a:t>
            </a:r>
            <a:r>
              <a:rPr lang="en-US" sz="1600" dirty="0">
                <a:solidFill>
                  <a:schemeClr val="bg1"/>
                </a:solidFill>
              </a:rPr>
              <a:t> need to rerun </a:t>
            </a:r>
            <a:r>
              <a:rPr lang="en-US" sz="1600" cap="small" dirty="0" smtClean="0">
                <a:solidFill>
                  <a:schemeClr val="bg1"/>
                </a:solidFill>
              </a:rPr>
              <a:t>siesta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to run </a:t>
            </a:r>
            <a:r>
              <a:rPr lang="en-US" sz="1600" cap="small" dirty="0" err="1" smtClean="0">
                <a:solidFill>
                  <a:schemeClr val="bg1"/>
                </a:solidFill>
              </a:rPr>
              <a:t>macroave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as many times as you want</a:t>
            </a:r>
          </a:p>
        </p:txBody>
      </p:sp>
    </p:spTree>
    <p:extLst>
      <p:ext uri="{BB962C8B-B14F-4D97-AF65-F5344CB8AC3E}">
        <p14:creationId xmlns:p14="http://schemas.microsoft.com/office/powerpoint/2010/main" val="400252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animBg="1"/>
      <p:bldP spid="431111" grpId="0" animBg="1"/>
      <p:bldP spid="4311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52400" y="762000"/>
            <a:ext cx="8839200" cy="1981200"/>
            <a:chOff x="152400" y="762000"/>
            <a:chExt cx="8839200" cy="19812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52400" y="762000"/>
              <a:ext cx="8839200" cy="1981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38200"/>
              <a:ext cx="8808065" cy="1905000"/>
            </a:xfrm>
            <a:prstGeom prst="rect">
              <a:avLst/>
            </a:prstGeom>
          </p:spPr>
        </p:pic>
      </p:grpSp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Input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macroave.in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578752" y="3457513"/>
            <a:ext cx="7985098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The same code with the same input runs with information provided by</a:t>
            </a:r>
          </a:p>
        </p:txBody>
      </p:sp>
      <p:grpSp>
        <p:nvGrpSpPr>
          <p:cNvPr id="433163" name="Group 11"/>
          <p:cNvGrpSpPr>
            <a:grpSpLocks/>
          </p:cNvGrpSpPr>
          <p:nvPr/>
        </p:nvGrpSpPr>
        <p:grpSpPr bwMode="auto">
          <a:xfrm>
            <a:off x="813608" y="4221353"/>
            <a:ext cx="7515386" cy="403677"/>
            <a:chOff x="582" y="3341"/>
            <a:chExt cx="5376" cy="269"/>
          </a:xfrm>
        </p:grpSpPr>
        <p:sp>
          <p:nvSpPr>
            <p:cNvPr id="433159" name="Text Box 7"/>
            <p:cNvSpPr txBox="1">
              <a:spLocks noChangeArrowheads="1"/>
            </p:cNvSpPr>
            <p:nvPr/>
          </p:nvSpPr>
          <p:spPr bwMode="auto">
            <a:xfrm>
              <a:off x="582" y="3341"/>
              <a:ext cx="211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cap="small" dirty="0">
                  <a:solidFill>
                    <a:srgbClr val="FFFF00"/>
                  </a:solidFill>
                </a:rPr>
                <a:t>s</a:t>
              </a:r>
              <a:r>
                <a:rPr lang="en-US" sz="2200" cap="small" dirty="0" smtClean="0">
                  <a:solidFill>
                    <a:srgbClr val="FFFF00"/>
                  </a:solidFill>
                </a:rPr>
                <a:t>iesta</a:t>
              </a:r>
              <a:endParaRPr lang="en-US" sz="2200" cap="small" dirty="0">
                <a:solidFill>
                  <a:srgbClr val="FFFF00"/>
                </a:solidFill>
              </a:endParaRPr>
            </a:p>
          </p:txBody>
        </p:sp>
        <p:sp>
          <p:nvSpPr>
            <p:cNvPr id="433160" name="Text Box 8"/>
            <p:cNvSpPr txBox="1">
              <a:spLocks noChangeArrowheads="1"/>
            </p:cNvSpPr>
            <p:nvPr/>
          </p:nvSpPr>
          <p:spPr bwMode="auto">
            <a:xfrm>
              <a:off x="3846" y="3341"/>
              <a:ext cx="211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 cap="small" dirty="0" err="1">
                  <a:solidFill>
                    <a:srgbClr val="FFFF00"/>
                  </a:solidFill>
                </a:rPr>
                <a:t>a</a:t>
              </a:r>
              <a:r>
                <a:rPr lang="en-US" sz="2200" cap="small" dirty="0" err="1" smtClean="0">
                  <a:solidFill>
                    <a:srgbClr val="FFFF00"/>
                  </a:solidFill>
                </a:rPr>
                <a:t>binit</a:t>
              </a:r>
              <a:endParaRPr lang="en-US" sz="2200" cap="small" dirty="0">
                <a:solidFill>
                  <a:srgbClr val="FFFF00"/>
                </a:solidFill>
              </a:endParaRPr>
            </a:p>
          </p:txBody>
        </p:sp>
        <p:sp>
          <p:nvSpPr>
            <p:cNvPr id="433161" name="Text Box 9"/>
            <p:cNvSpPr txBox="1">
              <a:spLocks noChangeArrowheads="1"/>
            </p:cNvSpPr>
            <p:nvPr/>
          </p:nvSpPr>
          <p:spPr bwMode="auto">
            <a:xfrm>
              <a:off x="2982" y="336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or</a:t>
              </a:r>
            </a:p>
          </p:txBody>
        </p:sp>
      </p:grp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426376" y="5734009"/>
            <a:ext cx="8288453" cy="32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(indeed it should be quite straight forward to generalize to any other code)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143989" y="762000"/>
            <a:ext cx="8857420" cy="288126"/>
          </a:xfrm>
          <a:prstGeom prst="rect">
            <a:avLst/>
          </a:prstGeom>
          <a:solidFill>
            <a:srgbClr val="FFA89F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8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52400" y="762000"/>
            <a:ext cx="8839200" cy="1981200"/>
            <a:chOff x="152400" y="762000"/>
            <a:chExt cx="8839200" cy="19812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52400" y="762000"/>
              <a:ext cx="8839200" cy="1981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Imagen 8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38200"/>
              <a:ext cx="8808065" cy="1905000"/>
            </a:xfrm>
            <a:prstGeom prst="rect">
              <a:avLst/>
            </a:prstGeom>
          </p:spPr>
        </p:pic>
      </p:grp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1828800" y="4221348"/>
            <a:ext cx="5470615" cy="11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Potential:		</a:t>
            </a:r>
            <a:r>
              <a:rPr lang="en-US" b="1" dirty="0" err="1">
                <a:solidFill>
                  <a:schemeClr val="bg1"/>
                </a:solidFill>
              </a:rPr>
              <a:t>SystemLabel.VH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Charge:			</a:t>
            </a:r>
            <a:r>
              <a:rPr lang="en-US" b="1" dirty="0" err="1">
                <a:solidFill>
                  <a:schemeClr val="bg1"/>
                </a:solidFill>
              </a:rPr>
              <a:t>SystemLabel.RHO</a:t>
            </a:r>
            <a:endParaRPr 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TotalCharge</a:t>
            </a:r>
            <a:r>
              <a:rPr lang="en-US" b="1" dirty="0">
                <a:solidFill>
                  <a:srgbClr val="FFFF00"/>
                </a:solidFill>
              </a:rPr>
              <a:t>:	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err="1" smtClean="0">
                <a:solidFill>
                  <a:schemeClr val="bg1"/>
                </a:solidFill>
              </a:rPr>
              <a:t>SystemLabel.TOCH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1216218" y="3429001"/>
            <a:ext cx="6710166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Name of the magnitude that will be nanosmoothed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142591" y="1051961"/>
            <a:ext cx="8857420" cy="288126"/>
          </a:xfrm>
          <a:prstGeom prst="rect">
            <a:avLst/>
          </a:prstGeom>
          <a:solidFill>
            <a:srgbClr val="FFA89F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Input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macroave.in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12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152400" y="762000"/>
            <a:ext cx="8839200" cy="1981200"/>
            <a:chOff x="152400" y="762000"/>
            <a:chExt cx="8839200" cy="1981200"/>
          </a:xfrm>
        </p:grpSpPr>
        <p:sp>
          <p:nvSpPr>
            <p:cNvPr id="7" name="Rectángulo 6"/>
            <p:cNvSpPr/>
            <p:nvPr/>
          </p:nvSpPr>
          <p:spPr bwMode="auto">
            <a:xfrm>
              <a:off x="152400" y="762000"/>
              <a:ext cx="8839200" cy="1981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8" name="Imagen 7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38200"/>
              <a:ext cx="8808065" cy="1905000"/>
            </a:xfrm>
            <a:prstGeom prst="rect">
              <a:avLst/>
            </a:prstGeom>
          </p:spPr>
        </p:pic>
      </p:grpSp>
      <p:sp>
        <p:nvSpPr>
          <p:cNvPr id="441350" name="Text Box 6"/>
          <p:cNvSpPr txBox="1">
            <a:spLocks noChangeArrowheads="1"/>
          </p:cNvSpPr>
          <p:nvPr/>
        </p:nvSpPr>
        <p:spPr bwMode="auto">
          <a:xfrm>
            <a:off x="1216218" y="3429001"/>
            <a:ext cx="6710166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SystemLabel</a:t>
            </a:r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142591" y="1268055"/>
            <a:ext cx="8857420" cy="288126"/>
          </a:xfrm>
          <a:prstGeom prst="rect">
            <a:avLst/>
          </a:prstGeom>
          <a:solidFill>
            <a:srgbClr val="FFA89F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Input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macroave.in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2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52400" y="762000"/>
            <a:ext cx="8839200" cy="1981200"/>
            <a:chOff x="152400" y="762000"/>
            <a:chExt cx="8839200" cy="19812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52400" y="762000"/>
              <a:ext cx="8839200" cy="1981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Imagen 8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38200"/>
              <a:ext cx="8808065" cy="1905000"/>
            </a:xfrm>
            <a:prstGeom prst="rect">
              <a:avLst/>
            </a:prstGeom>
          </p:spPr>
        </p:pic>
      </p:grp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1216218" y="3429001"/>
            <a:ext cx="6710166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Number of square filter functions used for nanosmoothing</a:t>
            </a:r>
          </a:p>
        </p:txBody>
      </p:sp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1447800" y="4221348"/>
            <a:ext cx="6290594" cy="77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1 		</a:t>
            </a:r>
            <a:r>
              <a:rPr lang="en-US" b="1" dirty="0">
                <a:solidFill>
                  <a:schemeClr val="bg1"/>
                </a:solidFill>
              </a:rPr>
              <a:t>	Surfaces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2			</a:t>
            </a:r>
            <a:r>
              <a:rPr lang="en-US" b="1" dirty="0">
                <a:solidFill>
                  <a:schemeClr val="bg1"/>
                </a:solidFill>
              </a:rPr>
              <a:t>Interfaces and </a:t>
            </a:r>
            <a:r>
              <a:rPr lang="en-US" b="1" dirty="0" err="1">
                <a:solidFill>
                  <a:schemeClr val="bg1"/>
                </a:solidFill>
              </a:rPr>
              <a:t>superlattices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142591" y="1515663"/>
            <a:ext cx="8857420" cy="288126"/>
          </a:xfrm>
          <a:prstGeom prst="rect">
            <a:avLst/>
          </a:prstGeom>
          <a:solidFill>
            <a:srgbClr val="FFA89F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Input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macroave.in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6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52400" y="762000"/>
            <a:ext cx="8839200" cy="1981200"/>
            <a:chOff x="152400" y="762000"/>
            <a:chExt cx="8839200" cy="19812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52400" y="762000"/>
              <a:ext cx="8839200" cy="1981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Imagen 8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38200"/>
              <a:ext cx="8808065" cy="1905000"/>
            </a:xfrm>
            <a:prstGeom prst="rect">
              <a:avLst/>
            </a:prstGeom>
          </p:spPr>
        </p:pic>
      </p:grpSp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1216218" y="3429001"/>
            <a:ext cx="6710166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</a:rPr>
              <a:t>Length of the different square filter functions (in </a:t>
            </a:r>
            <a:r>
              <a:rPr lang="en-US" dirty="0" err="1">
                <a:solidFill>
                  <a:srgbClr val="FFFF00"/>
                </a:solidFill>
              </a:rPr>
              <a:t>B</a:t>
            </a:r>
            <a:r>
              <a:rPr lang="en-US" b="1" dirty="0" err="1" smtClean="0">
                <a:solidFill>
                  <a:srgbClr val="FFFF00"/>
                </a:solidFill>
              </a:rPr>
              <a:t>ohrs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4454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15" y="3834178"/>
            <a:ext cx="4249772" cy="302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143990" y="1709748"/>
            <a:ext cx="8856021" cy="576252"/>
          </a:xfrm>
          <a:prstGeom prst="rect">
            <a:avLst/>
          </a:prstGeom>
          <a:solidFill>
            <a:srgbClr val="FFA89F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Input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macroave.in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9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52400" y="762000"/>
            <a:ext cx="8839200" cy="1981200"/>
            <a:chOff x="152400" y="762000"/>
            <a:chExt cx="8839200" cy="1981200"/>
          </a:xfrm>
        </p:grpSpPr>
        <p:sp>
          <p:nvSpPr>
            <p:cNvPr id="8" name="Rectángulo 7"/>
            <p:cNvSpPr/>
            <p:nvPr/>
          </p:nvSpPr>
          <p:spPr bwMode="auto">
            <a:xfrm>
              <a:off x="152400" y="762000"/>
              <a:ext cx="8839200" cy="1981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9" name="Imagen 8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38200"/>
              <a:ext cx="8808065" cy="1905000"/>
            </a:xfrm>
            <a:prstGeom prst="rect">
              <a:avLst/>
            </a:prstGeom>
          </p:spPr>
        </p:pic>
      </p:grp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946414" y="3413994"/>
            <a:ext cx="7248377" cy="7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Total number of electrons </a:t>
            </a:r>
          </a:p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(used only to renormalize if we nanosmooth the electronic charge)</a:t>
            </a: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142591" y="2209800"/>
            <a:ext cx="8857420" cy="288126"/>
          </a:xfrm>
          <a:prstGeom prst="rect">
            <a:avLst/>
          </a:prstGeom>
          <a:solidFill>
            <a:srgbClr val="FFA89F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Input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macroave.in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152400" y="762000"/>
            <a:ext cx="8839200" cy="1981200"/>
            <a:chOff x="152400" y="762000"/>
            <a:chExt cx="8839200" cy="1981200"/>
          </a:xfrm>
        </p:grpSpPr>
        <p:sp>
          <p:nvSpPr>
            <p:cNvPr id="11" name="Rectángulo 10"/>
            <p:cNvSpPr/>
            <p:nvPr/>
          </p:nvSpPr>
          <p:spPr bwMode="auto">
            <a:xfrm>
              <a:off x="152400" y="762000"/>
              <a:ext cx="8839200" cy="1981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2" name="Imagen 11" descr="template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838200"/>
              <a:ext cx="8808065" cy="1905000"/>
            </a:xfrm>
            <a:prstGeom prst="rect">
              <a:avLst/>
            </a:prstGeom>
          </p:spPr>
        </p:pic>
      </p:grpSp>
      <p:sp>
        <p:nvSpPr>
          <p:cNvPr id="451589" name="Text Box 5"/>
          <p:cNvSpPr txBox="1">
            <a:spLocks noChangeArrowheads="1"/>
          </p:cNvSpPr>
          <p:nvPr/>
        </p:nvSpPr>
        <p:spPr bwMode="auto">
          <a:xfrm>
            <a:off x="578752" y="3457513"/>
            <a:ext cx="7985098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Type of interpolation from the </a:t>
            </a:r>
            <a:r>
              <a:rPr lang="en-US" cap="small" dirty="0" smtClean="0">
                <a:solidFill>
                  <a:schemeClr val="bg1"/>
                </a:solidFill>
              </a:rPr>
              <a:t>siesta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mesh to a FFT mesh</a:t>
            </a:r>
          </a:p>
        </p:txBody>
      </p:sp>
      <p:grpSp>
        <p:nvGrpSpPr>
          <p:cNvPr id="451590" name="Group 6"/>
          <p:cNvGrpSpPr>
            <a:grpSpLocks/>
          </p:cNvGrpSpPr>
          <p:nvPr/>
        </p:nvGrpSpPr>
        <p:grpSpPr bwMode="auto">
          <a:xfrm>
            <a:off x="813608" y="4221347"/>
            <a:ext cx="7515386" cy="432189"/>
            <a:chOff x="582" y="3341"/>
            <a:chExt cx="5376" cy="288"/>
          </a:xfrm>
        </p:grpSpPr>
        <p:sp>
          <p:nvSpPr>
            <p:cNvPr id="451591" name="Text Box 7"/>
            <p:cNvSpPr txBox="1">
              <a:spLocks noChangeArrowheads="1"/>
            </p:cNvSpPr>
            <p:nvPr/>
          </p:nvSpPr>
          <p:spPr bwMode="auto">
            <a:xfrm>
              <a:off x="582" y="3341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>
                  <a:solidFill>
                    <a:srgbClr val="FFFF00"/>
                  </a:solidFill>
                </a:rPr>
                <a:t>Spline</a:t>
              </a:r>
            </a:p>
          </p:txBody>
        </p:sp>
        <p:sp>
          <p:nvSpPr>
            <p:cNvPr id="451592" name="Text Box 8"/>
            <p:cNvSpPr txBox="1">
              <a:spLocks noChangeArrowheads="1"/>
            </p:cNvSpPr>
            <p:nvPr/>
          </p:nvSpPr>
          <p:spPr bwMode="auto">
            <a:xfrm>
              <a:off x="3846" y="3341"/>
              <a:ext cx="21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200">
                  <a:solidFill>
                    <a:srgbClr val="FFFF00"/>
                  </a:solidFill>
                </a:rPr>
                <a:t>Linear</a:t>
              </a:r>
            </a:p>
          </p:txBody>
        </p:sp>
        <p:sp>
          <p:nvSpPr>
            <p:cNvPr id="451593" name="Text Box 9"/>
            <p:cNvSpPr txBox="1">
              <a:spLocks noChangeArrowheads="1"/>
            </p:cNvSpPr>
            <p:nvPr/>
          </p:nvSpPr>
          <p:spPr bwMode="auto">
            <a:xfrm>
              <a:off x="2982" y="336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</a:rPr>
                <a:t>or</a:t>
              </a:r>
            </a:p>
          </p:txBody>
        </p:sp>
      </p:grp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142591" y="2438400"/>
            <a:ext cx="8857420" cy="288126"/>
          </a:xfrm>
          <a:prstGeom prst="rect">
            <a:avLst/>
          </a:prstGeom>
          <a:solidFill>
            <a:srgbClr val="FFA89F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54" tIns="41477" rIns="82954" bIns="41477" anchor="ctr"/>
          <a:lstStyle/>
          <a:p>
            <a:endParaRPr lang="es-E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" y="0"/>
            <a:ext cx="5780529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Input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>
                <a:solidFill>
                  <a:srgbClr val="FFFF00"/>
                </a:solidFill>
              </a:rPr>
              <a:t>macroave.in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4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6" y="3"/>
            <a:ext cx="9143996" cy="9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Relation between the normal component of the displacement field at the interface of different media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7" y="1981200"/>
            <a:ext cx="2853853" cy="238541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2400" y="981672"/>
            <a:ext cx="3587528" cy="923267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An</a:t>
            </a:r>
            <a:r>
              <a:rPr lang="es-ES" dirty="0" smtClean="0">
                <a:solidFill>
                  <a:schemeClr val="bg1"/>
                </a:solidFill>
              </a:rPr>
              <a:t> infinitesimal </a:t>
            </a:r>
            <a:r>
              <a:rPr lang="es-ES" dirty="0" err="1" smtClean="0">
                <a:solidFill>
                  <a:schemeClr val="bg1"/>
                </a:solidFill>
              </a:rPr>
              <a:t>Gaussian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pillbox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straddles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boundary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surface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between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two</a:t>
            </a:r>
            <a:r>
              <a:rPr lang="es-ES" dirty="0" smtClean="0">
                <a:solidFill>
                  <a:schemeClr val="bg1"/>
                </a:solidFill>
              </a:rPr>
              <a:t> media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612" y="2404204"/>
            <a:ext cx="4273788" cy="720000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0" y="4952999"/>
            <a:ext cx="9144000" cy="669161"/>
            <a:chOff x="0" y="5410200"/>
            <a:chExt cx="9144000" cy="669162"/>
          </a:xfrm>
        </p:grpSpPr>
        <p:sp>
          <p:nvSpPr>
            <p:cNvPr id="15" name="CuadroTexto 14"/>
            <p:cNvSpPr txBox="1"/>
            <p:nvPr/>
          </p:nvSpPr>
          <p:spPr>
            <a:xfrm>
              <a:off x="0" y="5410200"/>
              <a:ext cx="9144000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FFFF"/>
                  </a:solidFill>
                </a:rPr>
                <a:t>So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normal </a:t>
              </a:r>
              <a:r>
                <a:rPr lang="es-ES" dirty="0" err="1" smtClean="0">
                  <a:solidFill>
                    <a:srgbClr val="FFFFFF"/>
                  </a:solidFill>
                </a:rPr>
                <a:t>component</a:t>
              </a:r>
              <a:r>
                <a:rPr lang="es-ES" dirty="0" smtClean="0">
                  <a:solidFill>
                    <a:srgbClr val="FFFFFF"/>
                  </a:solidFill>
                </a:rPr>
                <a:t> of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either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side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boundary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surface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related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according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5427003"/>
              <a:ext cx="309233" cy="287997"/>
            </a:xfrm>
            <a:prstGeom prst="rect">
              <a:avLst/>
            </a:prstGeom>
          </p:spPr>
        </p:pic>
      </p:grpSp>
      <p:grpSp>
        <p:nvGrpSpPr>
          <p:cNvPr id="30" name="Agrupar 29"/>
          <p:cNvGrpSpPr/>
          <p:nvPr/>
        </p:nvGrpSpPr>
        <p:grpSpPr>
          <a:xfrm>
            <a:off x="3886200" y="1639677"/>
            <a:ext cx="5105400" cy="669161"/>
            <a:chOff x="3886200" y="1447800"/>
            <a:chExt cx="5105400" cy="669162"/>
          </a:xfrm>
        </p:grpSpPr>
        <p:sp>
          <p:nvSpPr>
            <p:cNvPr id="23" name="CuadroTexto 22"/>
            <p:cNvSpPr txBox="1"/>
            <p:nvPr/>
          </p:nvSpPr>
          <p:spPr>
            <a:xfrm>
              <a:off x="3886200" y="1447800"/>
              <a:ext cx="5105400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If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top and </a:t>
              </a:r>
              <a:r>
                <a:rPr lang="es-ES" dirty="0" err="1" smtClean="0">
                  <a:solidFill>
                    <a:schemeClr val="bg1"/>
                  </a:solidFill>
                </a:rPr>
                <a:t>bottom</a:t>
              </a:r>
              <a:r>
                <a:rPr lang="es-ES" dirty="0" smtClean="0">
                  <a:solidFill>
                    <a:schemeClr val="bg1"/>
                  </a:solidFill>
                </a:rPr>
                <a:t> are </a:t>
              </a:r>
              <a:r>
                <a:rPr lang="es-ES" dirty="0" err="1" smtClean="0">
                  <a:solidFill>
                    <a:schemeClr val="bg1"/>
                  </a:solidFill>
                </a:rPr>
                <a:t>parallel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tangent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surface</a:t>
              </a:r>
              <a:r>
                <a:rPr lang="es-ES" dirty="0" smtClean="0">
                  <a:solidFill>
                    <a:schemeClr val="bg1"/>
                  </a:solidFill>
                </a:rPr>
                <a:t>, and of </a:t>
              </a:r>
              <a:r>
                <a:rPr lang="es-ES" dirty="0" err="1" smtClean="0">
                  <a:solidFill>
                    <a:schemeClr val="bg1"/>
                  </a:solidFill>
                </a:rPr>
                <a:t>area</a:t>
              </a:r>
              <a:r>
                <a:rPr lang="es-ES" dirty="0" smtClean="0">
                  <a:solidFill>
                    <a:schemeClr val="bg1"/>
                  </a:solidFill>
                </a:rPr>
                <a:t>        , </a:t>
              </a:r>
              <a:r>
                <a:rPr lang="es-ES" dirty="0" err="1" smtClean="0">
                  <a:solidFill>
                    <a:schemeClr val="bg1"/>
                  </a:solidFill>
                </a:rPr>
                <a:t>then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7853" y="1805400"/>
              <a:ext cx="478347" cy="252000"/>
            </a:xfrm>
            <a:prstGeom prst="rect">
              <a:avLst/>
            </a:prstGeom>
          </p:spPr>
        </p:pic>
      </p:grpSp>
      <p:grpSp>
        <p:nvGrpSpPr>
          <p:cNvPr id="27" name="Agrupar 26"/>
          <p:cNvGrpSpPr/>
          <p:nvPr/>
        </p:nvGrpSpPr>
        <p:grpSpPr>
          <a:xfrm>
            <a:off x="-22931" y="6248399"/>
            <a:ext cx="9166932" cy="669161"/>
            <a:chOff x="-22932" y="6248400"/>
            <a:chExt cx="9166932" cy="669162"/>
          </a:xfrm>
        </p:grpSpPr>
        <p:sp>
          <p:nvSpPr>
            <p:cNvPr id="26" name="CuadroTexto 25"/>
            <p:cNvSpPr txBox="1"/>
            <p:nvPr/>
          </p:nvSpPr>
          <p:spPr>
            <a:xfrm>
              <a:off x="-22932" y="6248400"/>
              <a:ext cx="9166932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discontinuity</a:t>
              </a:r>
              <a:r>
                <a:rPr lang="es-ES" dirty="0" smtClean="0">
                  <a:solidFill>
                    <a:srgbClr val="FFFF00"/>
                  </a:solidFill>
                </a:rPr>
                <a:t> of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normal </a:t>
              </a:r>
              <a:r>
                <a:rPr lang="es-ES" dirty="0" err="1" smtClean="0">
                  <a:solidFill>
                    <a:srgbClr val="FFFF00"/>
                  </a:solidFill>
                </a:rPr>
                <a:t>component</a:t>
              </a:r>
              <a:r>
                <a:rPr lang="es-ES" dirty="0" smtClean="0">
                  <a:solidFill>
                    <a:srgbClr val="FFFF00"/>
                  </a:solidFill>
                </a:rPr>
                <a:t> of        at </a:t>
              </a:r>
              <a:r>
                <a:rPr lang="es-ES" dirty="0" err="1" smtClean="0">
                  <a:solidFill>
                    <a:srgbClr val="FFFF00"/>
                  </a:solidFill>
                </a:rPr>
                <a:t>any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point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is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equal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to</a:t>
              </a:r>
              <a:r>
                <a:rPr lang="es-ES" dirty="0" smtClean="0">
                  <a:solidFill>
                    <a:srgbClr val="FFFF00"/>
                  </a:solidFill>
                </a:rPr>
                <a:t> 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surface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charge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density</a:t>
              </a:r>
              <a:r>
                <a:rPr lang="es-ES" dirty="0" smtClean="0">
                  <a:solidFill>
                    <a:srgbClr val="FFFF00"/>
                  </a:solidFill>
                </a:rPr>
                <a:t> at </a:t>
              </a:r>
              <a:r>
                <a:rPr lang="es-ES" dirty="0" err="1" smtClean="0">
                  <a:solidFill>
                    <a:srgbClr val="FFFF00"/>
                  </a:solidFill>
                </a:rPr>
                <a:t>that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point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44418" y="6301200"/>
              <a:ext cx="270581" cy="252000"/>
            </a:xfrm>
            <a:prstGeom prst="rect">
              <a:avLst/>
            </a:prstGeom>
          </p:spPr>
        </p:pic>
      </p:grpSp>
      <p:sp>
        <p:nvSpPr>
          <p:cNvPr id="29" name="CuadroTexto 28"/>
          <p:cNvSpPr txBox="1"/>
          <p:nvPr/>
        </p:nvSpPr>
        <p:spPr>
          <a:xfrm>
            <a:off x="3886200" y="953874"/>
            <a:ext cx="52578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limit</a:t>
            </a:r>
            <a:r>
              <a:rPr lang="es-ES" dirty="0" smtClean="0">
                <a:solidFill>
                  <a:srgbClr val="FFFFFF"/>
                </a:solidFill>
              </a:rPr>
              <a:t> of a </a:t>
            </a:r>
            <a:r>
              <a:rPr lang="es-ES" dirty="0" err="1" smtClean="0">
                <a:solidFill>
                  <a:srgbClr val="FFFFFF"/>
                </a:solidFill>
              </a:rPr>
              <a:t>very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shallow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pillbox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side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surfaces</a:t>
            </a:r>
            <a:r>
              <a:rPr lang="es-ES" dirty="0" smtClean="0">
                <a:solidFill>
                  <a:srgbClr val="FFFFFF"/>
                </a:solidFill>
              </a:rPr>
              <a:t> do </a:t>
            </a:r>
            <a:r>
              <a:rPr lang="es-ES" dirty="0" err="1" smtClean="0">
                <a:solidFill>
                  <a:srgbClr val="FFFFFF"/>
                </a:solidFill>
              </a:rPr>
              <a:t>not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contribute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integral</a:t>
            </a: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385025" name="Agrupar 385024"/>
          <p:cNvGrpSpPr/>
          <p:nvPr/>
        </p:nvGrpSpPr>
        <p:grpSpPr>
          <a:xfrm>
            <a:off x="4191000" y="3191474"/>
            <a:ext cx="4495800" cy="960102"/>
            <a:chOff x="4191000" y="3191470"/>
            <a:chExt cx="4495800" cy="960102"/>
          </a:xfrm>
        </p:grpSpPr>
        <p:sp>
          <p:nvSpPr>
            <p:cNvPr id="18" name="CuadroTexto 17"/>
            <p:cNvSpPr txBox="1"/>
            <p:nvPr/>
          </p:nvSpPr>
          <p:spPr>
            <a:xfrm>
              <a:off x="4191000" y="3191470"/>
              <a:ext cx="4343400" cy="96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If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charge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density</a:t>
              </a:r>
              <a:r>
                <a:rPr lang="es-ES" dirty="0" smtClean="0">
                  <a:solidFill>
                    <a:srgbClr val="FFFFFF"/>
                  </a:solidFill>
                </a:rPr>
                <a:t>    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singular at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interface so as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produce </a:t>
              </a:r>
              <a:r>
                <a:rPr lang="es-ES" dirty="0" err="1" smtClean="0">
                  <a:solidFill>
                    <a:srgbClr val="FFFFFF"/>
                  </a:solidFill>
                </a:rPr>
                <a:t>an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idealized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surface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charge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density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9400" y="3253200"/>
              <a:ext cx="559440" cy="252000"/>
            </a:xfrm>
            <a:prstGeom prst="rect">
              <a:avLst/>
            </a:prstGeom>
          </p:spPr>
        </p:pic>
        <p:pic>
          <p:nvPicPr>
            <p:cNvPr id="385024" name="Imagen 3850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7360" y="3862800"/>
              <a:ext cx="559440" cy="252000"/>
            </a:xfrm>
            <a:prstGeom prst="rect">
              <a:avLst/>
            </a:prstGeom>
          </p:spPr>
        </p:pic>
      </p:grpSp>
      <p:pic>
        <p:nvPicPr>
          <p:cNvPr id="385027" name="Imagen 3850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4343400"/>
            <a:ext cx="2265838" cy="576000"/>
          </a:xfrm>
          <a:prstGeom prst="rect">
            <a:avLst/>
          </a:prstGeom>
        </p:spPr>
      </p:pic>
      <p:pic>
        <p:nvPicPr>
          <p:cNvPr id="385029" name="Imagen 3850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5638808"/>
            <a:ext cx="2474545" cy="53999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4343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00FFFF"/>
                </a:solidFill>
              </a:rPr>
              <a:t>J. D. Jackson</a:t>
            </a:r>
          </a:p>
          <a:p>
            <a:pPr algn="ctr"/>
            <a:r>
              <a:rPr lang="es-ES" sz="1200" dirty="0" err="1" smtClean="0">
                <a:solidFill>
                  <a:srgbClr val="00FFFF"/>
                </a:solidFill>
              </a:rPr>
              <a:t>Classical</a:t>
            </a:r>
            <a:r>
              <a:rPr lang="es-ES" sz="1200" dirty="0" smtClean="0">
                <a:solidFill>
                  <a:srgbClr val="00FFFF"/>
                </a:solidFill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</a:rPr>
              <a:t>Electrodynamics</a:t>
            </a:r>
            <a:r>
              <a:rPr lang="es-ES" sz="1200" dirty="0" smtClean="0">
                <a:solidFill>
                  <a:srgbClr val="00FFFF"/>
                </a:solidFill>
              </a:rPr>
              <a:t>, John </a:t>
            </a:r>
            <a:r>
              <a:rPr lang="es-ES" sz="1200" dirty="0" err="1" smtClean="0">
                <a:solidFill>
                  <a:srgbClr val="00FFFF"/>
                </a:solidFill>
              </a:rPr>
              <a:t>Wiley</a:t>
            </a:r>
            <a:r>
              <a:rPr lang="es-ES" sz="1200" dirty="0" smtClean="0">
                <a:solidFill>
                  <a:srgbClr val="00FFFF"/>
                </a:solidFill>
              </a:rPr>
              <a:t> and </a:t>
            </a:r>
            <a:r>
              <a:rPr lang="es-ES" sz="1200" dirty="0" err="1" smtClean="0">
                <a:solidFill>
                  <a:srgbClr val="00FFFF"/>
                </a:solidFill>
              </a:rPr>
              <a:t>sons</a:t>
            </a:r>
            <a:endParaRPr lang="es-ES" sz="1200" dirty="0" smtClean="0">
              <a:solidFill>
                <a:srgbClr val="00FFFF"/>
              </a:solidFill>
            </a:endParaRPr>
          </a:p>
          <a:p>
            <a:pPr algn="ctr"/>
            <a:r>
              <a:rPr lang="es-ES" sz="1200" dirty="0" err="1" smtClean="0">
                <a:solidFill>
                  <a:srgbClr val="00FFFF"/>
                </a:solidFill>
              </a:rPr>
              <a:t>Second</a:t>
            </a:r>
            <a:r>
              <a:rPr lang="es-ES" sz="1200" dirty="0" smtClean="0">
                <a:solidFill>
                  <a:srgbClr val="00FFFF"/>
                </a:solidFill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</a:rPr>
              <a:t>Edition</a:t>
            </a:r>
            <a:r>
              <a:rPr lang="es-ES" sz="1200" dirty="0" smtClean="0">
                <a:solidFill>
                  <a:srgbClr val="00FFFF"/>
                </a:solidFill>
              </a:rPr>
              <a:t> </a:t>
            </a:r>
            <a:endParaRPr lang="es-ES" sz="1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4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3834581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Output of </a:t>
            </a:r>
            <a:r>
              <a:rPr lang="en-US" sz="2800" cap="small" dirty="0" err="1" smtClean="0">
                <a:solidFill>
                  <a:srgbClr val="FFFF00"/>
                </a:solidFill>
              </a:rPr>
              <a:t>macroave</a:t>
            </a:r>
            <a:r>
              <a:rPr lang="en-US" sz="2800" cap="small" dirty="0" smtClean="0">
                <a:solidFill>
                  <a:srgbClr val="FFFF00"/>
                </a:solidFill>
              </a:rPr>
              <a:t>    </a:t>
            </a:r>
            <a:endParaRPr lang="en-US" sz="2800" cap="small" dirty="0">
              <a:solidFill>
                <a:srgbClr val="FFFF00"/>
              </a:solidFill>
            </a:endParaRPr>
          </a:p>
        </p:txBody>
      </p:sp>
      <p:sp>
        <p:nvSpPr>
          <p:cNvPr id="453635" name="Text Box 3"/>
          <p:cNvSpPr txBox="1">
            <a:spLocks noChangeArrowheads="1"/>
          </p:cNvSpPr>
          <p:nvPr/>
        </p:nvSpPr>
        <p:spPr bwMode="auto">
          <a:xfrm>
            <a:off x="612303" y="979930"/>
            <a:ext cx="3355083" cy="4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00"/>
                </a:solidFill>
              </a:rPr>
              <a:t>Planar average</a:t>
            </a:r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5175216" y="979930"/>
            <a:ext cx="3355083" cy="43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00"/>
                </a:solidFill>
              </a:rPr>
              <a:t>Nanosmoothed </a:t>
            </a: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4571301" y="2305009"/>
            <a:ext cx="4572699" cy="3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marL="225425" indent="-2254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SystemLabel.MAV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2893759" y="3212906"/>
            <a:ext cx="3355083" cy="4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00"/>
                </a:solidFill>
              </a:rPr>
              <a:t>Format</a:t>
            </a:r>
          </a:p>
        </p:txBody>
      </p:sp>
      <p:sp>
        <p:nvSpPr>
          <p:cNvPr id="453642" name="Text Box 10"/>
          <p:cNvSpPr txBox="1">
            <a:spLocks noChangeArrowheads="1"/>
          </p:cNvSpPr>
          <p:nvPr/>
        </p:nvSpPr>
        <p:spPr bwMode="auto">
          <a:xfrm>
            <a:off x="1" y="2276497"/>
            <a:ext cx="4572699" cy="3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marL="225425" indent="-2254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SystemLabel.PAV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4536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76" y="3933221"/>
            <a:ext cx="4332252" cy="16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3644" name="Text Box 12"/>
          <p:cNvSpPr txBox="1">
            <a:spLocks noChangeArrowheads="1"/>
          </p:cNvSpPr>
          <p:nvPr/>
        </p:nvSpPr>
        <p:spPr bwMode="auto">
          <a:xfrm>
            <a:off x="2893759" y="5806040"/>
            <a:ext cx="3355083" cy="4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30" tIns="41465" rIns="82930" bIns="4146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>
                <a:solidFill>
                  <a:srgbClr val="FFFF00"/>
                </a:solidFill>
              </a:rPr>
              <a:t>Units</a:t>
            </a:r>
          </a:p>
        </p:txBody>
      </p:sp>
      <p:sp>
        <p:nvSpPr>
          <p:cNvPr id="453645" name="Text Box 13"/>
          <p:cNvSpPr txBox="1">
            <a:spLocks noChangeArrowheads="1"/>
          </p:cNvSpPr>
          <p:nvPr/>
        </p:nvSpPr>
        <p:spPr bwMode="auto">
          <a:xfrm>
            <a:off x="152400" y="6310261"/>
            <a:ext cx="8839200" cy="3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954" tIns="41477" rIns="82954" bIns="4147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Coordinates: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ohr               </a:t>
            </a:r>
            <a:r>
              <a:rPr lang="en-US" b="1" dirty="0">
                <a:solidFill>
                  <a:schemeClr val="bg1"/>
                </a:solidFill>
              </a:rPr>
              <a:t>Potential: </a:t>
            </a:r>
            <a:r>
              <a:rPr lang="en-US" b="1" dirty="0" err="1">
                <a:solidFill>
                  <a:schemeClr val="bg1"/>
                </a:solidFill>
              </a:rPr>
              <a:t>eV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Charge </a:t>
            </a:r>
            <a:r>
              <a:rPr lang="en-US" b="1" dirty="0">
                <a:solidFill>
                  <a:schemeClr val="bg1"/>
                </a:solidFill>
              </a:rPr>
              <a:t>density: electrons</a:t>
            </a:r>
            <a:r>
              <a:rPr lang="en-US" b="1" dirty="0" smtClean="0">
                <a:solidFill>
                  <a:schemeClr val="bg1"/>
                </a:solidFill>
              </a:rPr>
              <a:t>/Bohr</a:t>
            </a:r>
            <a:r>
              <a:rPr lang="en-US" b="1" baseline="30000" dirty="0" smtClean="0">
                <a:solidFill>
                  <a:schemeClr val="bg1"/>
                </a:solidFill>
              </a:rPr>
              <a:t>3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pic>
        <p:nvPicPr>
          <p:cNvPr id="453647" name="Picture 15" descr="z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59" y="3645095"/>
            <a:ext cx="3244645" cy="2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3651" name="Group 19"/>
          <p:cNvGrpSpPr>
            <a:grpSpLocks/>
          </p:cNvGrpSpPr>
          <p:nvPr/>
        </p:nvGrpSpPr>
        <p:grpSpPr bwMode="auto">
          <a:xfrm>
            <a:off x="5295439" y="1556181"/>
            <a:ext cx="3114636" cy="544738"/>
            <a:chOff x="3788" y="1037"/>
            <a:chExt cx="2228" cy="363"/>
          </a:xfrm>
        </p:grpSpPr>
        <p:pic>
          <p:nvPicPr>
            <p:cNvPr id="453649" name="Picture 17" descr="bbrh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" y="1037"/>
              <a:ext cx="2228" cy="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3650" name="Line 18"/>
            <p:cNvSpPr>
              <a:spLocks noChangeShapeType="1"/>
            </p:cNvSpPr>
            <p:nvPr/>
          </p:nvSpPr>
          <p:spPr bwMode="auto">
            <a:xfrm>
              <a:off x="5620" y="1115"/>
              <a:ext cx="96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453652" name="Picture 20" descr="planaa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8" y="1550179"/>
            <a:ext cx="2486956" cy="5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8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6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dirty="0" smtClean="0">
                <a:solidFill>
                  <a:srgbClr val="FFFF00"/>
                </a:solidFill>
              </a:rPr>
              <a:t>To compute the electric field, plot the </a:t>
            </a:r>
            <a:r>
              <a:rPr lang="en-US" sz="2500" dirty="0" err="1" smtClean="0">
                <a:solidFill>
                  <a:srgbClr val="FFFF00"/>
                </a:solidFill>
              </a:rPr>
              <a:t>nanosmoothed</a:t>
            </a:r>
            <a:r>
              <a:rPr lang="en-US" sz="2500" dirty="0" smtClean="0">
                <a:solidFill>
                  <a:srgbClr val="FFFF00"/>
                </a:solidFill>
              </a:rPr>
              <a:t> pot. and perform a linear regression at the center of the slab </a:t>
            </a:r>
            <a:endParaRPr lang="en-US" sz="2500" dirty="0">
              <a:solidFill>
                <a:srgbClr val="FFFF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52400" y="1295400"/>
            <a:ext cx="6400800" cy="2895600"/>
            <a:chOff x="1371600" y="1295400"/>
            <a:chExt cx="6400800" cy="28956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371600" y="1295400"/>
              <a:ext cx="6400800" cy="2895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350" y="1295400"/>
              <a:ext cx="6337300" cy="2857500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11731"/>
            <a:ext cx="9144000" cy="6080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6282004"/>
            <a:ext cx="3724683" cy="5759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86000" y="4572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In </a:t>
            </a:r>
            <a:r>
              <a:rPr lang="es-ES" dirty="0" err="1" smtClean="0">
                <a:solidFill>
                  <a:srgbClr val="FFFFFF"/>
                </a:solidFill>
              </a:rPr>
              <a:t>our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example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525201"/>
            <a:ext cx="2540942" cy="5039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629400" y="2199382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FFFF"/>
                </a:solidFill>
              </a:rPr>
              <a:t>Note </a:t>
            </a:r>
            <a:r>
              <a:rPr lang="es-ES" sz="1600" dirty="0" err="1" smtClean="0">
                <a:solidFill>
                  <a:srgbClr val="00FFFF"/>
                </a:solidFill>
              </a:rPr>
              <a:t>how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electric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field</a:t>
            </a:r>
            <a:r>
              <a:rPr lang="es-ES" sz="1600" dirty="0" smtClean="0">
                <a:solidFill>
                  <a:srgbClr val="00FFFF"/>
                </a:solidFill>
              </a:rPr>
              <a:t> in </a:t>
            </a:r>
            <a:r>
              <a:rPr lang="es-ES" sz="1600" dirty="0" err="1" smtClean="0">
                <a:solidFill>
                  <a:srgbClr val="00FFFF"/>
                </a:solidFill>
              </a:rPr>
              <a:t>vacuum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is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zero</a:t>
            </a:r>
            <a:r>
              <a:rPr lang="es-ES" sz="1600" dirty="0" smtClean="0">
                <a:solidFill>
                  <a:srgbClr val="00FFFF"/>
                </a:solidFill>
              </a:rPr>
              <a:t>, as </a:t>
            </a:r>
            <a:r>
              <a:rPr lang="es-ES" sz="1600" dirty="0" err="1" smtClean="0">
                <a:solidFill>
                  <a:srgbClr val="00FFFF"/>
                </a:solidFill>
              </a:rPr>
              <a:t>impoosed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by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slab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dipole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correction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endParaRPr lang="es-ES" sz="16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1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1" y="0"/>
            <a:ext cx="8733002" cy="8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88" tIns="43244" rIns="86488" bIns="43244">
            <a:spAutoFit/>
          </a:bodyPr>
          <a:lstStyle>
            <a:lvl1pPr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76250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40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3033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06588" defTabSz="9540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637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209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81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353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FF00"/>
                </a:solidFill>
                <a:cs typeface="Arial" charset="0"/>
              </a:rPr>
              <a:t>To learn more on </a:t>
            </a:r>
            <a:r>
              <a:rPr lang="en-US" sz="2600" dirty="0" err="1">
                <a:solidFill>
                  <a:srgbClr val="FFFF00"/>
                </a:solidFill>
                <a:cs typeface="Arial" charset="0"/>
              </a:rPr>
              <a:t>nanosmoothing</a:t>
            </a:r>
            <a:r>
              <a:rPr lang="en-US" sz="2600" dirty="0">
                <a:solidFill>
                  <a:srgbClr val="FFFF00"/>
                </a:solidFill>
                <a:cs typeface="Arial" charset="0"/>
              </a:rPr>
              <a:t> and how to   compute work functions and band offsets with </a:t>
            </a:r>
            <a:r>
              <a:rPr lang="en-US" sz="2600" cap="small" dirty="0" smtClean="0">
                <a:solidFill>
                  <a:srgbClr val="FFFF00"/>
                </a:solidFill>
                <a:cs typeface="Arial" charset="0"/>
              </a:rPr>
              <a:t>siesta</a:t>
            </a:r>
            <a:endParaRPr lang="en-US" sz="2600" cap="small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3819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7" y="1051960"/>
            <a:ext cx="7363010" cy="29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19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1" y="4653536"/>
            <a:ext cx="7859282" cy="109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95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71763" y="5333339"/>
            <a:ext cx="3429174" cy="6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</a:rPr>
              <a:t>Javier </a:t>
            </a:r>
            <a:r>
              <a:rPr lang="en-US" sz="3200" dirty="0" err="1">
                <a:solidFill>
                  <a:srgbClr val="FFFF00"/>
                </a:solidFill>
              </a:rPr>
              <a:t>Junquera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485900" y="555249"/>
            <a:ext cx="6172200" cy="120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244" tIns="45621" rIns="91244" bIns="45621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</a:rPr>
              <a:t>How to compute the           layer by layer polarization</a:t>
            </a:r>
          </a:p>
        </p:txBody>
      </p:sp>
      <p:pic>
        <p:nvPicPr>
          <p:cNvPr id="4" name="Picture 11" descr="logoUCg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43" y="5096669"/>
            <a:ext cx="1077913" cy="10810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67056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How to compute the local value of the “effective polarization”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37" y="1828800"/>
            <a:ext cx="1780363" cy="61200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3124200" y="2895600"/>
            <a:ext cx="3581400" cy="646331"/>
            <a:chOff x="4267200" y="2895600"/>
            <a:chExt cx="3581400" cy="646331"/>
          </a:xfrm>
        </p:grpSpPr>
        <p:sp>
          <p:nvSpPr>
            <p:cNvPr id="12" name="CuadroTexto 11"/>
            <p:cNvSpPr txBox="1"/>
            <p:nvPr/>
          </p:nvSpPr>
          <p:spPr>
            <a:xfrm>
              <a:off x="4267200" y="2895600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Bulk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Born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effective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charges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associated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with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atom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9000" y="3276600"/>
              <a:ext cx="281531" cy="179996"/>
            </a:xfrm>
            <a:prstGeom prst="rect">
              <a:avLst/>
            </a:prstGeom>
          </p:spPr>
        </p:pic>
      </p:grpSp>
      <p:cxnSp>
        <p:nvCxnSpPr>
          <p:cNvPr id="16" name="Conector recto de flecha 15"/>
          <p:cNvCxnSpPr/>
          <p:nvPr/>
        </p:nvCxnSpPr>
        <p:spPr bwMode="auto">
          <a:xfrm flipV="1">
            <a:off x="4950900" y="2362200"/>
            <a:ext cx="21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4" name="Agrupar 23"/>
          <p:cNvGrpSpPr/>
          <p:nvPr/>
        </p:nvGrpSpPr>
        <p:grpSpPr>
          <a:xfrm>
            <a:off x="5336100" y="2249269"/>
            <a:ext cx="3731700" cy="369332"/>
            <a:chOff x="5336100" y="2249269"/>
            <a:chExt cx="3731700" cy="369332"/>
          </a:xfrm>
        </p:grpSpPr>
        <p:grpSp>
          <p:nvGrpSpPr>
            <p:cNvPr id="21" name="Agrupar 20"/>
            <p:cNvGrpSpPr/>
            <p:nvPr/>
          </p:nvGrpSpPr>
          <p:grpSpPr>
            <a:xfrm>
              <a:off x="5486400" y="2249269"/>
              <a:ext cx="3581400" cy="369332"/>
              <a:chOff x="5486400" y="2249269"/>
              <a:chExt cx="3581400" cy="369332"/>
            </a:xfrm>
          </p:grpSpPr>
          <p:sp>
            <p:nvSpPr>
              <p:cNvPr id="19" name="CuadroTexto 18"/>
              <p:cNvSpPr txBox="1"/>
              <p:nvPr/>
            </p:nvSpPr>
            <p:spPr>
              <a:xfrm>
                <a:off x="5486400" y="2249269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smtClean="0">
                    <a:solidFill>
                      <a:srgbClr val="FFFFFF"/>
                    </a:solidFill>
                  </a:rPr>
                  <a:t>Position of </a:t>
                </a:r>
                <a:r>
                  <a:rPr lang="es-ES" dirty="0" err="1" smtClean="0">
                    <a:solidFill>
                      <a:srgbClr val="FFFFFF"/>
                    </a:solidFill>
                  </a:rPr>
                  <a:t>atom</a:t>
                </a:r>
                <a:r>
                  <a:rPr lang="es-ES" dirty="0" smtClean="0">
                    <a:solidFill>
                      <a:srgbClr val="FFFFFF"/>
                    </a:solidFill>
                  </a:rPr>
                  <a:t>      </a:t>
                </a:r>
                <a:r>
                  <a:rPr lang="es-ES" dirty="0" err="1" smtClean="0">
                    <a:solidFill>
                      <a:srgbClr val="FFFFFF"/>
                    </a:solidFill>
                  </a:rPr>
                  <a:t>along</a:t>
                </a:r>
                <a:r>
                  <a:rPr lang="es-ES" dirty="0" smtClean="0">
                    <a:solidFill>
                      <a:srgbClr val="FFFFFF"/>
                    </a:solidFill>
                  </a:rPr>
                  <a:t>  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9469" y="2362200"/>
                <a:ext cx="281531" cy="179996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6800" y="2362200"/>
                <a:ext cx="230768" cy="179999"/>
              </a:xfrm>
              <a:prstGeom prst="rect">
                <a:avLst/>
              </a:prstGeom>
            </p:spPr>
          </p:pic>
        </p:grpSp>
        <p:cxnSp>
          <p:nvCxnSpPr>
            <p:cNvPr id="23" name="Conector recto de flecha 22"/>
            <p:cNvCxnSpPr/>
            <p:nvPr/>
          </p:nvCxnSpPr>
          <p:spPr bwMode="auto">
            <a:xfrm flipH="1" flipV="1">
              <a:off x="5336100" y="2362200"/>
              <a:ext cx="455100" cy="76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Agrupar 27"/>
          <p:cNvGrpSpPr/>
          <p:nvPr/>
        </p:nvGrpSpPr>
        <p:grpSpPr>
          <a:xfrm>
            <a:off x="1981200" y="2286000"/>
            <a:ext cx="2363250" cy="369332"/>
            <a:chOff x="1981200" y="2286000"/>
            <a:chExt cx="2363250" cy="369332"/>
          </a:xfrm>
        </p:grpSpPr>
        <p:sp>
          <p:nvSpPr>
            <p:cNvPr id="26" name="CuadroTexto 25"/>
            <p:cNvSpPr txBox="1"/>
            <p:nvPr/>
          </p:nvSpPr>
          <p:spPr>
            <a:xfrm>
              <a:off x="1981200" y="22860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Surface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cell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area</a:t>
              </a:r>
              <a:endParaRPr lang="es-ES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7" name="Conector recto de flecha 26"/>
            <p:cNvCxnSpPr/>
            <p:nvPr/>
          </p:nvCxnSpPr>
          <p:spPr bwMode="auto">
            <a:xfrm flipV="1">
              <a:off x="4114800" y="2362200"/>
              <a:ext cx="229650" cy="152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Agrupar 29"/>
          <p:cNvGrpSpPr/>
          <p:nvPr/>
        </p:nvGrpSpPr>
        <p:grpSpPr>
          <a:xfrm>
            <a:off x="952500" y="1109147"/>
            <a:ext cx="7239000" cy="369332"/>
            <a:chOff x="952500" y="1109147"/>
            <a:chExt cx="7239000" cy="369332"/>
          </a:xfrm>
        </p:grpSpPr>
        <p:sp>
          <p:nvSpPr>
            <p:cNvPr id="5" name="CuadroTexto 4"/>
            <p:cNvSpPr txBox="1"/>
            <p:nvPr/>
          </p:nvSpPr>
          <p:spPr>
            <a:xfrm>
              <a:off x="952500" y="1109147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Ubiquous</a:t>
              </a:r>
              <a:r>
                <a:rPr lang="es-ES" dirty="0" smtClean="0">
                  <a:solidFill>
                    <a:schemeClr val="bg1"/>
                  </a:solidFill>
                </a:rPr>
                <a:t> formula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compute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dipole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density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of </a:t>
              </a:r>
              <a:r>
                <a:rPr lang="es-ES" dirty="0" err="1" smtClean="0">
                  <a:solidFill>
                    <a:schemeClr val="bg1"/>
                  </a:solidFill>
                </a:rPr>
                <a:t>layer</a:t>
              </a:r>
              <a:r>
                <a:rPr lang="es-ES" dirty="0" smtClean="0">
                  <a:solidFill>
                    <a:schemeClr val="bg1"/>
                  </a:solidFill>
                </a:rPr>
                <a:t>   :</a:t>
              </a:r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3800" y="1195800"/>
              <a:ext cx="189000" cy="252000"/>
            </a:xfrm>
            <a:prstGeom prst="rect">
              <a:avLst/>
            </a:prstGeom>
          </p:spPr>
        </p:pic>
      </p:grpSp>
      <p:sp>
        <p:nvSpPr>
          <p:cNvPr id="31" name="CuadroTexto 30"/>
          <p:cNvSpPr txBox="1"/>
          <p:nvPr/>
        </p:nvSpPr>
        <p:spPr>
          <a:xfrm>
            <a:off x="266700" y="37338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FFFF"/>
                </a:solidFill>
              </a:rPr>
              <a:t>Note </a:t>
            </a:r>
            <a:r>
              <a:rPr lang="es-ES" dirty="0" err="1" smtClean="0">
                <a:solidFill>
                  <a:srgbClr val="00FFFF"/>
                </a:solidFill>
              </a:rPr>
              <a:t>that</a:t>
            </a:r>
            <a:r>
              <a:rPr lang="es-ES" dirty="0" smtClean="0">
                <a:solidFill>
                  <a:srgbClr val="00FFFF"/>
                </a:solidFill>
              </a:rPr>
              <a:t>:</a:t>
            </a:r>
          </a:p>
          <a:p>
            <a:r>
              <a:rPr lang="es-ES" dirty="0">
                <a:solidFill>
                  <a:srgbClr val="00FFFF"/>
                </a:solidFill>
              </a:rPr>
              <a:t>	</a:t>
            </a:r>
            <a:r>
              <a:rPr lang="es-ES" dirty="0" smtClean="0">
                <a:solidFill>
                  <a:srgbClr val="00FFFF"/>
                </a:solidFill>
              </a:rPr>
              <a:t>- </a:t>
            </a:r>
            <a:r>
              <a:rPr lang="es-ES" dirty="0" err="1" smtClean="0">
                <a:solidFill>
                  <a:srgbClr val="00FFFF"/>
                </a:solidFill>
              </a:rPr>
              <a:t>we</a:t>
            </a:r>
            <a:r>
              <a:rPr lang="es-ES" dirty="0" smtClean="0">
                <a:solidFill>
                  <a:srgbClr val="00FFFF"/>
                </a:solidFill>
              </a:rPr>
              <a:t> sum </a:t>
            </a:r>
            <a:r>
              <a:rPr lang="es-ES" dirty="0" err="1" smtClean="0">
                <a:solidFill>
                  <a:srgbClr val="00FFFF"/>
                </a:solidFill>
              </a:rPr>
              <a:t>only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over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all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atoms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that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belong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that</a:t>
            </a:r>
            <a:r>
              <a:rPr lang="es-ES" dirty="0" smtClean="0">
                <a:solidFill>
                  <a:srgbClr val="00FFFF"/>
                </a:solidFill>
              </a:rPr>
              <a:t> particular </a:t>
            </a:r>
            <a:r>
              <a:rPr lang="es-ES" dirty="0" err="1" smtClean="0">
                <a:solidFill>
                  <a:srgbClr val="00FFFF"/>
                </a:solidFill>
              </a:rPr>
              <a:t>layer</a:t>
            </a:r>
            <a:endParaRPr lang="es-ES" dirty="0" smtClean="0">
              <a:solidFill>
                <a:srgbClr val="00FFFF"/>
              </a:solidFill>
            </a:endParaRPr>
          </a:p>
          <a:p>
            <a:r>
              <a:rPr lang="es-ES" dirty="0">
                <a:solidFill>
                  <a:srgbClr val="00FFFF"/>
                </a:solidFill>
              </a:rPr>
              <a:t>	</a:t>
            </a:r>
            <a:r>
              <a:rPr lang="es-ES" dirty="0" smtClean="0">
                <a:solidFill>
                  <a:srgbClr val="00FFFF"/>
                </a:solidFill>
              </a:rPr>
              <a:t>- </a:t>
            </a:r>
            <a:r>
              <a:rPr lang="es-ES" dirty="0" err="1" smtClean="0">
                <a:solidFill>
                  <a:srgbClr val="00FFFF"/>
                </a:solidFill>
              </a:rPr>
              <a:t>we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assume</a:t>
            </a:r>
            <a:r>
              <a:rPr lang="es-ES" dirty="0" smtClean="0">
                <a:solidFill>
                  <a:srgbClr val="00FFFF"/>
                </a:solidFill>
              </a:rPr>
              <a:t> a </a:t>
            </a:r>
            <a:r>
              <a:rPr lang="es-ES" dirty="0" err="1" smtClean="0">
                <a:solidFill>
                  <a:srgbClr val="00FFFF"/>
                </a:solidFill>
              </a:rPr>
              <a:t>one</a:t>
            </a:r>
            <a:r>
              <a:rPr lang="es-ES" dirty="0" smtClean="0">
                <a:solidFill>
                  <a:srgbClr val="00FFFF"/>
                </a:solidFill>
              </a:rPr>
              <a:t>-dimensional </a:t>
            </a:r>
            <a:r>
              <a:rPr lang="es-ES" dirty="0" err="1" smtClean="0">
                <a:solidFill>
                  <a:srgbClr val="00FFFF"/>
                </a:solidFill>
              </a:rPr>
              <a:t>problem</a:t>
            </a:r>
            <a:r>
              <a:rPr lang="es-ES" dirty="0" smtClean="0">
                <a:solidFill>
                  <a:srgbClr val="00FFFF"/>
                </a:solidFill>
              </a:rPr>
              <a:t> (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atoms</a:t>
            </a:r>
            <a:r>
              <a:rPr lang="es-ES" dirty="0" smtClean="0">
                <a:solidFill>
                  <a:srgbClr val="00FFFF"/>
                </a:solidFill>
              </a:rPr>
              <a:t> are </a:t>
            </a:r>
            <a:r>
              <a:rPr lang="es-ES" dirty="0" err="1" smtClean="0">
                <a:solidFill>
                  <a:srgbClr val="00FFFF"/>
                </a:solidFill>
              </a:rPr>
              <a:t>allowed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	</a:t>
            </a:r>
            <a:r>
              <a:rPr lang="es-ES" dirty="0" err="1" smtClean="0">
                <a:solidFill>
                  <a:srgbClr val="00FFFF"/>
                </a:solidFill>
              </a:rPr>
              <a:t>move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only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along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     </a:t>
            </a:r>
            <a:r>
              <a:rPr lang="es-ES" dirty="0" err="1" smtClean="0">
                <a:solidFill>
                  <a:srgbClr val="00FFFF"/>
                </a:solidFill>
              </a:rPr>
              <a:t>direction</a:t>
            </a:r>
            <a:r>
              <a:rPr lang="es-ES" dirty="0" smtClean="0">
                <a:solidFill>
                  <a:srgbClr val="00FFFF"/>
                </a:solidFill>
              </a:rPr>
              <a:t>, so </a:t>
            </a:r>
            <a:r>
              <a:rPr lang="es-ES" dirty="0" err="1" smtClean="0">
                <a:solidFill>
                  <a:srgbClr val="00FFFF"/>
                </a:solidFill>
              </a:rPr>
              <a:t>we</a:t>
            </a:r>
            <a:r>
              <a:rPr lang="es-ES" dirty="0" smtClean="0">
                <a:solidFill>
                  <a:srgbClr val="00FFFF"/>
                </a:solidFill>
              </a:rPr>
              <a:t> do </a:t>
            </a:r>
            <a:r>
              <a:rPr lang="es-ES" dirty="0" err="1" smtClean="0">
                <a:solidFill>
                  <a:srgbClr val="00FFFF"/>
                </a:solidFill>
              </a:rPr>
              <a:t>not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need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to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consider</a:t>
            </a:r>
            <a:r>
              <a:rPr lang="es-ES" dirty="0" smtClean="0">
                <a:solidFill>
                  <a:srgbClr val="00FFFF"/>
                </a:solidFill>
              </a:rPr>
              <a:t>	off- diagonal </a:t>
            </a:r>
            <a:r>
              <a:rPr lang="es-ES" dirty="0" err="1" smtClean="0">
                <a:solidFill>
                  <a:srgbClr val="00FFFF"/>
                </a:solidFill>
              </a:rPr>
              <a:t>terms</a:t>
            </a:r>
            <a:r>
              <a:rPr lang="es-ES" dirty="0" smtClean="0">
                <a:solidFill>
                  <a:srgbClr val="00FFFF"/>
                </a:solidFill>
              </a:rPr>
              <a:t> in </a:t>
            </a:r>
            <a:r>
              <a:rPr lang="es-ES" dirty="0" err="1" smtClean="0">
                <a:solidFill>
                  <a:srgbClr val="00FFFF"/>
                </a:solidFill>
              </a:rPr>
              <a:t>the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Born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effective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charges</a:t>
            </a:r>
            <a:r>
              <a:rPr lang="es-ES" dirty="0" smtClean="0">
                <a:solidFill>
                  <a:srgbClr val="00FFFF"/>
                </a:solidFill>
              </a:rPr>
              <a:t>.</a:t>
            </a:r>
            <a:endParaRPr lang="es-ES" dirty="0">
              <a:solidFill>
                <a:srgbClr val="00FFFF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200" y="4091400"/>
            <a:ext cx="189000" cy="252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232" y="4648200"/>
            <a:ext cx="230768" cy="1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6781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How to compute the local value of the “effective polarization”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37" y="1828800"/>
            <a:ext cx="1780363" cy="612000"/>
          </a:xfrm>
          <a:prstGeom prst="rect">
            <a:avLst/>
          </a:prstGeom>
        </p:spPr>
      </p:pic>
      <p:grpSp>
        <p:nvGrpSpPr>
          <p:cNvPr id="30" name="Agrupar 29"/>
          <p:cNvGrpSpPr/>
          <p:nvPr/>
        </p:nvGrpSpPr>
        <p:grpSpPr>
          <a:xfrm>
            <a:off x="952500" y="1109147"/>
            <a:ext cx="7239000" cy="369332"/>
            <a:chOff x="952500" y="1109147"/>
            <a:chExt cx="7239000" cy="369332"/>
          </a:xfrm>
        </p:grpSpPr>
        <p:sp>
          <p:nvSpPr>
            <p:cNvPr id="5" name="CuadroTexto 4"/>
            <p:cNvSpPr txBox="1"/>
            <p:nvPr/>
          </p:nvSpPr>
          <p:spPr>
            <a:xfrm>
              <a:off x="952500" y="1109147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Ubiquous</a:t>
              </a:r>
              <a:r>
                <a:rPr lang="es-ES" dirty="0" smtClean="0">
                  <a:solidFill>
                    <a:schemeClr val="bg1"/>
                  </a:solidFill>
                </a:rPr>
                <a:t> formula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compute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dipole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density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of </a:t>
              </a:r>
              <a:r>
                <a:rPr lang="es-ES" dirty="0" err="1" smtClean="0">
                  <a:solidFill>
                    <a:schemeClr val="bg1"/>
                  </a:solidFill>
                </a:rPr>
                <a:t>layer</a:t>
              </a:r>
              <a:r>
                <a:rPr lang="es-ES" dirty="0" smtClean="0">
                  <a:solidFill>
                    <a:schemeClr val="bg1"/>
                  </a:solidFill>
                </a:rPr>
                <a:t>   :</a:t>
              </a:r>
            </a:p>
          </p:txBody>
        </p:sp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3800" y="1195800"/>
              <a:ext cx="189000" cy="252000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2438400" y="25262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This</a:t>
            </a:r>
            <a:r>
              <a:rPr lang="es-ES" dirty="0" smtClean="0">
                <a:solidFill>
                  <a:srgbClr val="FFFF00"/>
                </a:solidFill>
              </a:rPr>
              <a:t> formula </a:t>
            </a:r>
            <a:r>
              <a:rPr lang="es-ES" dirty="0" err="1" smtClean="0">
                <a:solidFill>
                  <a:srgbClr val="FFFF00"/>
                </a:solidFill>
              </a:rPr>
              <a:t>is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typically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ill-defined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3400" y="3124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Since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acoustic</a:t>
            </a:r>
            <a:r>
              <a:rPr lang="es-ES" dirty="0" smtClean="0">
                <a:solidFill>
                  <a:schemeClr val="bg1"/>
                </a:solidFill>
              </a:rPr>
              <a:t> sum rule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usually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not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satisfied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by</a:t>
            </a:r>
            <a:r>
              <a:rPr lang="es-ES" dirty="0" smtClean="0">
                <a:solidFill>
                  <a:schemeClr val="bg1"/>
                </a:solidFill>
              </a:rPr>
              <a:t> individual </a:t>
            </a:r>
            <a:r>
              <a:rPr lang="es-ES" dirty="0" err="1" smtClean="0">
                <a:solidFill>
                  <a:schemeClr val="bg1"/>
                </a:solidFill>
              </a:rPr>
              <a:t>layers</a:t>
            </a:r>
            <a:r>
              <a:rPr lang="es-ES" dirty="0" smtClean="0">
                <a:solidFill>
                  <a:schemeClr val="bg1"/>
                </a:solidFill>
              </a:rPr>
              <a:t> 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9000" y="3651000"/>
            <a:ext cx="1026000" cy="54000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33400" y="4233347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formula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origin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dependent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0" y="464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To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circumvent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this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problem</a:t>
            </a:r>
            <a:r>
              <a:rPr lang="es-ES" dirty="0" smtClean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perform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average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with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neigboring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layers</a:t>
            </a:r>
            <a:r>
              <a:rPr lang="es-ES" dirty="0" smtClean="0">
                <a:solidFill>
                  <a:srgbClr val="FFFFFF"/>
                </a:solidFill>
              </a:rPr>
              <a:t> (so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acoustic</a:t>
            </a:r>
            <a:r>
              <a:rPr lang="es-ES" dirty="0" smtClean="0">
                <a:solidFill>
                  <a:srgbClr val="FFFFFF"/>
                </a:solidFill>
              </a:rPr>
              <a:t> sum rule </a:t>
            </a:r>
            <a:r>
              <a:rPr lang="es-ES" dirty="0" err="1" smtClean="0">
                <a:solidFill>
                  <a:srgbClr val="FFFFFF"/>
                </a:solidFill>
              </a:rPr>
              <a:t>is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satisfied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when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summing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weighted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effective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charges</a:t>
            </a:r>
            <a:r>
              <a:rPr lang="es-ES" dirty="0" smtClean="0">
                <a:solidFill>
                  <a:srgbClr val="FFFFFF"/>
                </a:solidFill>
              </a:rPr>
              <a:t> in </a:t>
            </a:r>
            <a:r>
              <a:rPr lang="es-ES" dirty="0" err="1" smtClean="0">
                <a:solidFill>
                  <a:srgbClr val="FFFFFF"/>
                </a:solidFill>
              </a:rPr>
              <a:t>all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these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layers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0239" y="6318000"/>
            <a:ext cx="2889561" cy="54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62000" y="56020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For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instance</a:t>
            </a:r>
            <a:r>
              <a:rPr lang="es-ES" dirty="0" smtClean="0">
                <a:solidFill>
                  <a:srgbClr val="00FFFF"/>
                </a:solidFill>
              </a:rPr>
              <a:t>, in </a:t>
            </a:r>
            <a:r>
              <a:rPr lang="es-ES" dirty="0" err="1" smtClean="0">
                <a:solidFill>
                  <a:srgbClr val="00FFFF"/>
                </a:solidFill>
              </a:rPr>
              <a:t>perovskites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[</a:t>
            </a:r>
            <a:r>
              <a:rPr lang="es-ES" dirty="0" err="1" smtClean="0">
                <a:solidFill>
                  <a:srgbClr val="FFFFFF"/>
                </a:solidFill>
              </a:rPr>
              <a:t>valid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for</a:t>
            </a:r>
            <a:r>
              <a:rPr lang="es-ES" dirty="0" smtClean="0">
                <a:solidFill>
                  <a:srgbClr val="FFFFFF"/>
                </a:solidFill>
              </a:rPr>
              <a:t> II-IV (PbTiO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or</a:t>
            </a:r>
            <a:r>
              <a:rPr lang="es-ES" dirty="0" smtClean="0">
                <a:solidFill>
                  <a:srgbClr val="FFFFFF"/>
                </a:solidFill>
              </a:rPr>
              <a:t> 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), I-V (KNbO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), and III-III (LaAlO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r>
              <a:rPr lang="es-ES" dirty="0" smtClean="0">
                <a:solidFill>
                  <a:srgbClr val="FFFFFF"/>
                </a:solidFill>
              </a:rPr>
              <a:t>)]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6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5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219" y="1600200"/>
            <a:ext cx="2889561" cy="54000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952500" y="1109147"/>
            <a:ext cx="7239000" cy="369332"/>
            <a:chOff x="952500" y="1109147"/>
            <a:chExt cx="7239000" cy="369332"/>
          </a:xfrm>
        </p:grpSpPr>
        <p:sp>
          <p:nvSpPr>
            <p:cNvPr id="15" name="CuadroTexto 14"/>
            <p:cNvSpPr txBox="1"/>
            <p:nvPr/>
          </p:nvSpPr>
          <p:spPr>
            <a:xfrm>
              <a:off x="952500" y="1109147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Ubiquous</a:t>
              </a:r>
              <a:r>
                <a:rPr lang="es-ES" dirty="0" smtClean="0">
                  <a:solidFill>
                    <a:schemeClr val="bg1"/>
                  </a:solidFill>
                </a:rPr>
                <a:t> formula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compute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dipole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density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of </a:t>
              </a:r>
              <a:r>
                <a:rPr lang="es-ES" dirty="0" err="1" smtClean="0">
                  <a:solidFill>
                    <a:schemeClr val="bg1"/>
                  </a:solidFill>
                </a:rPr>
                <a:t>layer</a:t>
              </a:r>
              <a:r>
                <a:rPr lang="es-ES" dirty="0" smtClean="0">
                  <a:solidFill>
                    <a:schemeClr val="bg1"/>
                  </a:solidFill>
                </a:rPr>
                <a:t>   :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43800" y="1195800"/>
              <a:ext cx="189000" cy="252000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1219200" y="2286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approximate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local </a:t>
            </a:r>
            <a:r>
              <a:rPr lang="es-ES" dirty="0" err="1" smtClean="0">
                <a:solidFill>
                  <a:srgbClr val="FFFF00"/>
                </a:solidFill>
              </a:rPr>
              <a:t>polarization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immediately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follows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147" y="2857201"/>
            <a:ext cx="1733706" cy="64799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715000" y="2743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00FFFF"/>
                </a:solidFill>
              </a:rPr>
              <a:t>Here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we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assume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that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every</a:t>
            </a:r>
            <a:r>
              <a:rPr lang="es-ES" sz="1600" dirty="0" smtClean="0">
                <a:solidFill>
                  <a:srgbClr val="00FFFF"/>
                </a:solidFill>
              </a:rPr>
              <a:t> individual </a:t>
            </a:r>
            <a:r>
              <a:rPr lang="es-ES" sz="1600" dirty="0" err="1" smtClean="0">
                <a:solidFill>
                  <a:srgbClr val="00FFFF"/>
                </a:solidFill>
              </a:rPr>
              <a:t>layer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occupies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only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half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cell</a:t>
            </a:r>
            <a:r>
              <a:rPr lang="es-ES" sz="1600" dirty="0" smtClean="0">
                <a:solidFill>
                  <a:srgbClr val="00FFFF"/>
                </a:solidFill>
              </a:rPr>
              <a:t>  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95800" y="3810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Average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out</a:t>
            </a:r>
            <a:r>
              <a:rPr lang="es-ES" dirty="0" smtClean="0">
                <a:solidFill>
                  <a:schemeClr val="bg1"/>
                </a:solidFill>
              </a:rPr>
              <a:t>-of-</a:t>
            </a:r>
            <a:r>
              <a:rPr lang="es-ES" dirty="0" err="1" smtClean="0">
                <a:solidFill>
                  <a:schemeClr val="bg1"/>
                </a:solidFill>
              </a:rPr>
              <a:t>plane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lattice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parameter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4" name="Conector recto de flecha 23"/>
          <p:cNvCxnSpPr>
            <a:stCxn id="12" idx="0"/>
          </p:cNvCxnSpPr>
          <p:nvPr/>
        </p:nvCxnSpPr>
        <p:spPr bwMode="auto">
          <a:xfrm flipH="1" flipV="1">
            <a:off x="5105400" y="3429000"/>
            <a:ext cx="17145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2" name="Agrupar 21"/>
          <p:cNvGrpSpPr/>
          <p:nvPr/>
        </p:nvGrpSpPr>
        <p:grpSpPr>
          <a:xfrm>
            <a:off x="685800" y="4343400"/>
            <a:ext cx="7772400" cy="2308324"/>
            <a:chOff x="685800" y="4343400"/>
            <a:chExt cx="7772400" cy="2308324"/>
          </a:xfrm>
        </p:grpSpPr>
        <p:sp>
          <p:nvSpPr>
            <p:cNvPr id="20" name="CuadroTexto 19"/>
            <p:cNvSpPr txBox="1"/>
            <p:nvPr/>
          </p:nvSpPr>
          <p:spPr>
            <a:xfrm>
              <a:off x="685800" y="4343400"/>
              <a:ext cx="7772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00"/>
                  </a:solidFill>
                </a:rPr>
                <a:t>Exact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estimate</a:t>
              </a:r>
              <a:r>
                <a:rPr lang="es-ES" dirty="0" smtClean="0">
                  <a:solidFill>
                    <a:srgbClr val="FFFF00"/>
                  </a:solidFill>
                </a:rPr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solidFill>
                    <a:srgbClr val="FFFF00"/>
                  </a:solidFill>
                </a:rPr>
                <a:t>In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linear </a:t>
              </a:r>
              <a:r>
                <a:rPr lang="es-ES" dirty="0" err="1" smtClean="0">
                  <a:solidFill>
                    <a:srgbClr val="FFFF00"/>
                  </a:solidFill>
                </a:rPr>
                <a:t>limit</a:t>
              </a:r>
              <a:r>
                <a:rPr lang="es-ES" dirty="0" smtClean="0">
                  <a:solidFill>
                    <a:srgbClr val="FFFFFF"/>
                  </a:solidFill>
                </a:rPr>
                <a:t> (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dipole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density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only</a:t>
              </a:r>
              <a:r>
                <a:rPr lang="es-ES" dirty="0" smtClean="0">
                  <a:solidFill>
                    <a:srgbClr val="FFFFFF"/>
                  </a:solidFill>
                </a:rPr>
                <a:t> linear in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positions)</a:t>
              </a:r>
            </a:p>
            <a:p>
              <a:r>
                <a:rPr lang="es-ES" dirty="0">
                  <a:solidFill>
                    <a:srgbClr val="FFFFFF"/>
                  </a:solidFill>
                </a:rPr>
                <a:t>	</a:t>
              </a:r>
              <a:r>
                <a:rPr lang="es-ES" dirty="0" smtClean="0">
                  <a:solidFill>
                    <a:srgbClr val="FFFFFF"/>
                  </a:solidFill>
                </a:rPr>
                <a:t>			</a:t>
              </a:r>
            </a:p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This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assumes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small</a:t>
              </a:r>
              <a:r>
                <a:rPr lang="es-ES" dirty="0" smtClean="0">
                  <a:solidFill>
                    <a:srgbClr val="FFFFFF"/>
                  </a:solidFill>
                </a:rPr>
                <a:t> polar </a:t>
              </a:r>
              <a:r>
                <a:rPr lang="es-ES" dirty="0" err="1" smtClean="0">
                  <a:solidFill>
                    <a:srgbClr val="FFFFFF"/>
                  </a:solidFill>
                </a:rPr>
                <a:t>distortions</a:t>
              </a:r>
              <a:endParaRPr lang="es-ES" dirty="0" smtClean="0">
                <a:solidFill>
                  <a:srgbClr val="FFFFFF"/>
                </a:solidFill>
              </a:endParaRPr>
            </a:p>
            <a:p>
              <a:pPr algn="ctr"/>
              <a:endParaRPr lang="es-ES" dirty="0" smtClean="0">
                <a:solidFill>
                  <a:srgbClr val="FFFFFF"/>
                </a:solidFill>
              </a:endParaRPr>
            </a:p>
            <a:p>
              <a:r>
                <a:rPr lang="es-ES" dirty="0" smtClean="0">
                  <a:solidFill>
                    <a:srgbClr val="FFFFFF"/>
                  </a:solidFill>
                </a:rPr>
                <a:t>- </a:t>
              </a:r>
              <a:r>
                <a:rPr lang="es-ES" dirty="0" err="1" smtClean="0">
                  <a:solidFill>
                    <a:srgbClr val="FFFF00"/>
                  </a:solidFill>
                </a:rPr>
                <a:t>Under</a:t>
              </a:r>
              <a:r>
                <a:rPr lang="es-ES" dirty="0" smtClean="0">
                  <a:solidFill>
                    <a:srgbClr val="FFFF00"/>
                  </a:solidFill>
                </a:rPr>
                <a:t> short-</a:t>
              </a:r>
              <a:r>
                <a:rPr lang="es-ES" dirty="0" err="1" smtClean="0">
                  <a:solidFill>
                    <a:srgbClr val="FFFF00"/>
                  </a:solidFill>
                </a:rPr>
                <a:t>circuit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electrical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boundary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conditions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smtClean="0">
                  <a:solidFill>
                    <a:srgbClr val="FFFFFF"/>
                  </a:solidFill>
                </a:rPr>
                <a:t>(</a:t>
              </a:r>
              <a:r>
                <a:rPr lang="es-ES" dirty="0" err="1" smtClean="0">
                  <a:solidFill>
                    <a:srgbClr val="FFFFFF"/>
                  </a:solidFill>
                </a:rPr>
                <a:t>assuming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electric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field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vanishes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throughout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structural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transformations</a:t>
              </a:r>
              <a:r>
                <a:rPr lang="es-ES" dirty="0" smtClean="0">
                  <a:solidFill>
                    <a:srgbClr val="FFFFFF"/>
                  </a:solidFill>
                </a:rPr>
                <a:t>). </a:t>
              </a:r>
              <a:r>
                <a:rPr lang="es-ES" dirty="0" err="1" smtClean="0">
                  <a:solidFill>
                    <a:srgbClr val="FFFFFF"/>
                  </a:solidFill>
                </a:rPr>
                <a:t>Remember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that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Born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effective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charges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assume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zero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electric-field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2400" y="4953000"/>
              <a:ext cx="252000" cy="252000"/>
            </a:xfrm>
            <a:prstGeom prst="rect">
              <a:avLst/>
            </a:prstGeom>
          </p:spPr>
        </p:pic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0"/>
            <a:ext cx="6781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How to compute the local value of the “effective polarization”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192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approximate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local </a:t>
            </a:r>
            <a:r>
              <a:rPr lang="es-ES" dirty="0" err="1" smtClean="0">
                <a:solidFill>
                  <a:srgbClr val="FFFF00"/>
                </a:solidFill>
              </a:rPr>
              <a:t>polarization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immediately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follows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47" y="1714201"/>
            <a:ext cx="1733706" cy="647999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685800" y="2720876"/>
            <a:ext cx="7772400" cy="3139321"/>
            <a:chOff x="685800" y="4343400"/>
            <a:chExt cx="7772400" cy="3139321"/>
          </a:xfrm>
        </p:grpSpPr>
        <p:sp>
          <p:nvSpPr>
            <p:cNvPr id="20" name="CuadroTexto 19"/>
            <p:cNvSpPr txBox="1"/>
            <p:nvPr/>
          </p:nvSpPr>
          <p:spPr>
            <a:xfrm>
              <a:off x="685800" y="4343400"/>
              <a:ext cx="77724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Exact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estimate</a:t>
              </a:r>
              <a:r>
                <a:rPr lang="es-ES" dirty="0" smtClean="0">
                  <a:solidFill>
                    <a:schemeClr val="bg1"/>
                  </a:solidFill>
                </a:rPr>
                <a:t>:</a:t>
              </a: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solidFill>
                    <a:schemeClr val="bg1"/>
                  </a:solidFill>
                </a:rPr>
                <a:t>In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linear </a:t>
              </a:r>
              <a:r>
                <a:rPr lang="es-ES" dirty="0" err="1" smtClean="0">
                  <a:solidFill>
                    <a:schemeClr val="bg1"/>
                  </a:solidFill>
                </a:rPr>
                <a:t>limit</a:t>
              </a:r>
              <a:r>
                <a:rPr lang="es-ES" dirty="0" smtClean="0">
                  <a:solidFill>
                    <a:schemeClr val="bg1"/>
                  </a:solidFill>
                </a:rPr>
                <a:t> (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dipole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density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only</a:t>
              </a:r>
              <a:r>
                <a:rPr lang="es-ES" dirty="0" smtClean="0">
                  <a:solidFill>
                    <a:schemeClr val="bg1"/>
                  </a:solidFill>
                </a:rPr>
                <a:t> linear in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positions)</a:t>
              </a:r>
            </a:p>
            <a:p>
              <a:r>
                <a:rPr lang="es-ES" dirty="0">
                  <a:solidFill>
                    <a:schemeClr val="bg1"/>
                  </a:solidFill>
                </a:rPr>
                <a:t>	</a:t>
              </a:r>
              <a:r>
                <a:rPr lang="es-ES" dirty="0" smtClean="0">
                  <a:solidFill>
                    <a:schemeClr val="bg1"/>
                  </a:solidFill>
                </a:rPr>
                <a:t>			</a:t>
              </a:r>
            </a:p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assumes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small</a:t>
              </a:r>
              <a:r>
                <a:rPr lang="es-ES" dirty="0" smtClean="0">
                  <a:solidFill>
                    <a:schemeClr val="bg1"/>
                  </a:solidFill>
                </a:rPr>
                <a:t> polar </a:t>
              </a:r>
              <a:r>
                <a:rPr lang="es-ES" dirty="0" err="1" smtClean="0">
                  <a:solidFill>
                    <a:schemeClr val="bg1"/>
                  </a:solidFill>
                </a:rPr>
                <a:t>distortions</a:t>
              </a:r>
              <a:endParaRPr lang="es-ES" dirty="0" smtClean="0">
                <a:solidFill>
                  <a:schemeClr val="bg1"/>
                </a:solidFill>
              </a:endParaRPr>
            </a:p>
            <a:p>
              <a:pPr algn="ctr"/>
              <a:endParaRPr lang="es-ES" dirty="0">
                <a:solidFill>
                  <a:schemeClr val="bg1"/>
                </a:solidFill>
              </a:endParaRPr>
            </a:p>
            <a:p>
              <a:pPr algn="ctr"/>
              <a:r>
                <a:rPr lang="es-ES" dirty="0" smtClean="0">
                  <a:solidFill>
                    <a:srgbClr val="FFFF00"/>
                  </a:solidFill>
                </a:rPr>
                <a:t>Polar </a:t>
              </a:r>
              <a:r>
                <a:rPr lang="es-ES" dirty="0" err="1" smtClean="0">
                  <a:solidFill>
                    <a:srgbClr val="FFFF00"/>
                  </a:solidFill>
                </a:rPr>
                <a:t>distortions</a:t>
              </a:r>
              <a:r>
                <a:rPr lang="es-ES" dirty="0" smtClean="0">
                  <a:solidFill>
                    <a:srgbClr val="FFFF00"/>
                  </a:solidFill>
                </a:rPr>
                <a:t> in </a:t>
              </a:r>
              <a:r>
                <a:rPr lang="es-ES" dirty="0" err="1" smtClean="0">
                  <a:solidFill>
                    <a:srgbClr val="FFFF00"/>
                  </a:solidFill>
                </a:rPr>
                <a:t>ferroelectric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capacitors</a:t>
              </a:r>
              <a:r>
                <a:rPr lang="es-ES" dirty="0" smtClean="0">
                  <a:solidFill>
                    <a:srgbClr val="FFFF00"/>
                  </a:solidFill>
                </a:rPr>
                <a:t> are </a:t>
              </a:r>
              <a:r>
                <a:rPr lang="es-ES" dirty="0" err="1" smtClean="0">
                  <a:solidFill>
                    <a:srgbClr val="FFFF00"/>
                  </a:solidFill>
                </a:rPr>
                <a:t>generally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large</a:t>
              </a:r>
              <a:r>
                <a:rPr lang="es-ES" dirty="0">
                  <a:solidFill>
                    <a:srgbClr val="FFFF00"/>
                  </a:solidFill>
                </a:rPr>
                <a:t> </a:t>
              </a:r>
              <a:r>
                <a:rPr lang="es-ES" dirty="0" smtClean="0">
                  <a:solidFill>
                    <a:srgbClr val="FFFF00"/>
                  </a:solidFill>
                </a:rPr>
                <a:t>   (</a:t>
              </a:r>
              <a:r>
                <a:rPr lang="es-ES" dirty="0" err="1" smtClean="0">
                  <a:solidFill>
                    <a:srgbClr val="FFFF00"/>
                  </a:solidFill>
                </a:rPr>
                <a:t>close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to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spontaneous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polarization</a:t>
              </a:r>
              <a:r>
                <a:rPr lang="es-ES" dirty="0" smtClean="0">
                  <a:solidFill>
                    <a:srgbClr val="FFFF00"/>
                  </a:solidFill>
                </a:rPr>
                <a:t> of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ferroelectric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insulator</a:t>
              </a:r>
              <a:r>
                <a:rPr lang="es-ES" dirty="0" smtClean="0">
                  <a:solidFill>
                    <a:srgbClr val="FFFF00"/>
                  </a:solidFill>
                </a:rPr>
                <a:t>)</a:t>
              </a:r>
            </a:p>
            <a:p>
              <a:pPr algn="ctr"/>
              <a:endParaRPr lang="es-ES" dirty="0" smtClean="0">
                <a:solidFill>
                  <a:schemeClr val="bg1"/>
                </a:solidFill>
              </a:endParaRPr>
            </a:p>
            <a:p>
              <a:r>
                <a:rPr lang="es-ES" dirty="0" smtClean="0">
                  <a:solidFill>
                    <a:schemeClr val="bg1"/>
                  </a:solidFill>
                </a:rPr>
                <a:t>- </a:t>
              </a:r>
              <a:r>
                <a:rPr lang="es-ES" dirty="0" err="1" smtClean="0">
                  <a:solidFill>
                    <a:schemeClr val="bg1"/>
                  </a:solidFill>
                </a:rPr>
                <a:t>Under</a:t>
              </a:r>
              <a:r>
                <a:rPr lang="es-ES" dirty="0" smtClean="0">
                  <a:solidFill>
                    <a:schemeClr val="bg1"/>
                  </a:solidFill>
                </a:rPr>
                <a:t> short-</a:t>
              </a:r>
              <a:r>
                <a:rPr lang="es-ES" dirty="0" err="1" smtClean="0">
                  <a:solidFill>
                    <a:schemeClr val="bg1"/>
                  </a:solidFill>
                </a:rPr>
                <a:t>circuit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electrical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boundary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conditions</a:t>
              </a:r>
              <a:r>
                <a:rPr lang="es-ES" dirty="0" smtClean="0">
                  <a:solidFill>
                    <a:schemeClr val="bg1"/>
                  </a:solidFill>
                </a:rPr>
                <a:t> (</a:t>
              </a:r>
              <a:r>
                <a:rPr lang="es-ES" dirty="0" err="1" smtClean="0">
                  <a:solidFill>
                    <a:schemeClr val="bg1"/>
                  </a:solidFill>
                </a:rPr>
                <a:t>assuming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electric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field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vanishes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throughout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structural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transformations</a:t>
              </a:r>
              <a:r>
                <a:rPr lang="es-ES" dirty="0" smtClean="0">
                  <a:solidFill>
                    <a:schemeClr val="bg1"/>
                  </a:solidFill>
                </a:rPr>
                <a:t>). </a:t>
              </a:r>
              <a:r>
                <a:rPr lang="es-ES" dirty="0" err="1" smtClean="0">
                  <a:solidFill>
                    <a:schemeClr val="bg1"/>
                  </a:solidFill>
                </a:rPr>
                <a:t>Remember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that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Born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effective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charges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assume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zero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electric-field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2400" y="4953000"/>
              <a:ext cx="252000" cy="252000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1066800" y="5943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00"/>
                </a:solidFill>
              </a:rPr>
              <a:t>There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is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generally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an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imperfect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screening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regime</a:t>
            </a:r>
            <a:r>
              <a:rPr lang="es-ES" dirty="0" smtClean="0">
                <a:solidFill>
                  <a:srgbClr val="FFFF00"/>
                </a:solidFill>
              </a:rPr>
              <a:t>, </a:t>
            </a:r>
            <a:r>
              <a:rPr lang="es-ES" dirty="0" err="1" smtClean="0">
                <a:solidFill>
                  <a:srgbClr val="FFFF00"/>
                </a:solidFill>
              </a:rPr>
              <a:t>with</a:t>
            </a:r>
            <a:r>
              <a:rPr lang="es-ES" dirty="0" smtClean="0">
                <a:solidFill>
                  <a:srgbClr val="FFFF00"/>
                </a:solidFill>
              </a:rPr>
              <a:t> a </a:t>
            </a:r>
            <a:r>
              <a:rPr lang="es-ES" dirty="0" err="1" smtClean="0">
                <a:solidFill>
                  <a:srgbClr val="FFFF00"/>
                </a:solidFill>
              </a:rPr>
              <a:t>macroscopic</a:t>
            </a:r>
            <a:r>
              <a:rPr lang="es-ES" dirty="0" smtClean="0">
                <a:solidFill>
                  <a:srgbClr val="FFFF00"/>
                </a:solidFill>
              </a:rPr>
              <a:t> “</a:t>
            </a:r>
            <a:r>
              <a:rPr lang="es-ES" dirty="0" err="1" smtClean="0">
                <a:solidFill>
                  <a:srgbClr val="FFFF00"/>
                </a:solidFill>
              </a:rPr>
              <a:t>depolarizing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field</a:t>
            </a:r>
            <a:r>
              <a:rPr lang="es-ES" dirty="0" smtClean="0">
                <a:solidFill>
                  <a:srgbClr val="FFFF00"/>
                </a:solidFill>
              </a:rPr>
              <a:t>”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6781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How to compute the local value of the “effective polarization”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2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19200" y="114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A </a:t>
            </a:r>
            <a:r>
              <a:rPr lang="es-ES" dirty="0" err="1" smtClean="0">
                <a:solidFill>
                  <a:schemeClr val="bg1"/>
                </a:solidFill>
              </a:rPr>
              <a:t>corrected</a:t>
            </a:r>
            <a:r>
              <a:rPr lang="es-ES" dirty="0" smtClean="0">
                <a:solidFill>
                  <a:schemeClr val="bg1"/>
                </a:solidFill>
              </a:rPr>
              <a:t> formula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rgbClr val="FFFF00"/>
                </a:solidFill>
              </a:rPr>
              <a:t>local </a:t>
            </a:r>
            <a:r>
              <a:rPr lang="es-ES" dirty="0" err="1" smtClean="0">
                <a:solidFill>
                  <a:srgbClr val="FFFF00"/>
                </a:solidFill>
              </a:rPr>
              <a:t>polarization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47" y="1714201"/>
            <a:ext cx="1733706" cy="6479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24600" y="220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Electronic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susceptibility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24600" y="32882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I</a:t>
            </a:r>
            <a:r>
              <a:rPr lang="es-ES" dirty="0" err="1" smtClean="0">
                <a:solidFill>
                  <a:schemeClr val="bg1"/>
                </a:solidFill>
              </a:rPr>
              <a:t>onic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susceptibility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/>
          <p:cNvCxnSpPr>
            <a:stCxn id="4" idx="1"/>
          </p:cNvCxnSpPr>
          <p:nvPr/>
        </p:nvCxnSpPr>
        <p:spPr bwMode="auto">
          <a:xfrm flipH="1">
            <a:off x="4343400" y="2394466"/>
            <a:ext cx="1981200" cy="1963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ector recto de flecha 13"/>
          <p:cNvCxnSpPr>
            <a:stCxn id="11" idx="1"/>
          </p:cNvCxnSpPr>
          <p:nvPr/>
        </p:nvCxnSpPr>
        <p:spPr bwMode="auto">
          <a:xfrm flipH="1" flipV="1">
            <a:off x="4343400" y="3352800"/>
            <a:ext cx="1981200" cy="1201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590800"/>
            <a:ext cx="3960001" cy="720000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2121126" y="4038600"/>
            <a:ext cx="4508274" cy="1752600"/>
            <a:chOff x="2121126" y="4038600"/>
            <a:chExt cx="4508274" cy="1752600"/>
          </a:xfrm>
        </p:grpSpPr>
        <p:sp>
          <p:nvSpPr>
            <p:cNvPr id="17" name="Rectángulo 16"/>
            <p:cNvSpPr/>
            <p:nvPr/>
          </p:nvSpPr>
          <p:spPr bwMode="auto">
            <a:xfrm>
              <a:off x="2133600" y="4038600"/>
              <a:ext cx="4495800" cy="1752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16" name="Imagen 15" descr="Documento de Vista Previa no guardado (arrastrado)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126" y="4043807"/>
              <a:ext cx="4508274" cy="174739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CuadroTexto 18"/>
          <p:cNvSpPr txBox="1"/>
          <p:nvPr/>
        </p:nvSpPr>
        <p:spPr>
          <a:xfrm>
            <a:off x="838200" y="59830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See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Appendix</a:t>
            </a:r>
            <a:r>
              <a:rPr lang="es-ES" dirty="0" smtClean="0">
                <a:solidFill>
                  <a:srgbClr val="FFFFFF"/>
                </a:solidFill>
              </a:rPr>
              <a:t> A in 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M. </a:t>
            </a:r>
            <a:r>
              <a:rPr lang="es-ES" dirty="0" err="1" smtClean="0">
                <a:solidFill>
                  <a:srgbClr val="FFFFFF"/>
                </a:solidFill>
              </a:rPr>
              <a:t>Stengel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i="1" dirty="0" smtClean="0">
                <a:solidFill>
                  <a:srgbClr val="FFFFFF"/>
                </a:solidFill>
              </a:rPr>
              <a:t>et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i="1" dirty="0" smtClean="0">
                <a:solidFill>
                  <a:srgbClr val="FFFFFF"/>
                </a:solidFill>
              </a:rPr>
              <a:t>al</a:t>
            </a:r>
            <a:r>
              <a:rPr lang="es-ES" dirty="0" smtClean="0">
                <a:solidFill>
                  <a:srgbClr val="FFFFFF"/>
                </a:solidFill>
              </a:rPr>
              <a:t>. </a:t>
            </a:r>
            <a:r>
              <a:rPr lang="es-ES" dirty="0" err="1" smtClean="0">
                <a:solidFill>
                  <a:srgbClr val="FFFFFF"/>
                </a:solidFill>
              </a:rPr>
              <a:t>Phys</a:t>
            </a:r>
            <a:r>
              <a:rPr lang="es-ES" dirty="0" smtClean="0">
                <a:solidFill>
                  <a:srgbClr val="FFFFFF"/>
                </a:solidFill>
              </a:rPr>
              <a:t>. Rev. B 83, 235112 (2011) 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67818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How to compute the local value of the “effective polarization”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6629400" cy="9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“Effective” layer-by-layer polarization in the BaTiO</a:t>
            </a:r>
            <a:r>
              <a:rPr lang="en-US" sz="2800" baseline="-25000" dirty="0" smtClean="0">
                <a:solidFill>
                  <a:srgbClr val="FFFF00"/>
                </a:solidFill>
              </a:rPr>
              <a:t>3</a:t>
            </a:r>
            <a:r>
              <a:rPr lang="en-US" sz="2800" dirty="0" smtClean="0">
                <a:solidFill>
                  <a:srgbClr val="FFFF00"/>
                </a:solidFill>
              </a:rPr>
              <a:t> slab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1219200" y="3352800"/>
            <a:ext cx="6553200" cy="2895600"/>
            <a:chOff x="1219200" y="3352800"/>
            <a:chExt cx="6553200" cy="2895600"/>
          </a:xfrm>
        </p:grpSpPr>
        <p:sp>
          <p:nvSpPr>
            <p:cNvPr id="3" name="Rectángulo 2"/>
            <p:cNvSpPr/>
            <p:nvPr/>
          </p:nvSpPr>
          <p:spPr bwMode="auto">
            <a:xfrm>
              <a:off x="1219200" y="3352800"/>
              <a:ext cx="6553200" cy="2895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2" name="Imagen 1" descr="Documento de Vista Previa no guardado (arrastrado)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3390900"/>
              <a:ext cx="6515100" cy="2857500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143000"/>
            <a:ext cx="1733706" cy="647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11090"/>
            <a:ext cx="9144000" cy="27491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2057400" y="2438400"/>
            <a:ext cx="4908501" cy="540000"/>
            <a:chOff x="1143000" y="2438400"/>
            <a:chExt cx="4908501" cy="54000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3000" y="2438400"/>
              <a:ext cx="1098501" cy="540000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143000" y="2514600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acoustic</a:t>
              </a:r>
              <a:r>
                <a:rPr lang="es-ES" dirty="0" smtClean="0">
                  <a:solidFill>
                    <a:srgbClr val="FFFFFF"/>
                  </a:solidFill>
                </a:rPr>
                <a:t> sum rule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verified</a:t>
              </a:r>
              <a:endParaRPr lang="es-E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33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1828806"/>
            <a:ext cx="9037366" cy="12594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2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818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814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 bwMode="auto">
          <a:xfrm flipV="1">
            <a:off x="2095500" y="2438414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/>
          <p:nvPr/>
        </p:nvCxnSpPr>
        <p:spPr bwMode="auto">
          <a:xfrm flipH="1" flipV="1">
            <a:off x="6210302" y="2438414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CuadroTexto 29"/>
          <p:cNvSpPr txBox="1"/>
          <p:nvPr/>
        </p:nvSpPr>
        <p:spPr>
          <a:xfrm>
            <a:off x="3581400" y="3084501"/>
            <a:ext cx="1981200" cy="95404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FFA89F"/>
                </a:solidFill>
              </a:rPr>
              <a:t>Pseudos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generated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with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the</a:t>
            </a:r>
            <a:r>
              <a:rPr lang="es-ES" sz="1400" dirty="0">
                <a:solidFill>
                  <a:srgbClr val="FFA89F"/>
                </a:solidFill>
              </a:rPr>
              <a:t> virtual </a:t>
            </a:r>
            <a:r>
              <a:rPr lang="es-ES" sz="1400" dirty="0" err="1">
                <a:solidFill>
                  <a:srgbClr val="FFA89F"/>
                </a:solidFill>
              </a:rPr>
              <a:t>crystal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approximation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2" y="10"/>
            <a:ext cx="8686869" cy="523050"/>
            <a:chOff x="2" y="10"/>
            <a:chExt cx="8686869" cy="523050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5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“Constrained</a:t>
              </a:r>
              <a:r>
                <a:rPr lang="en-US" sz="2800" dirty="0" smtClean="0">
                  <a:solidFill>
                    <a:srgbClr val="FFFF00"/>
                  </a:solidFill>
                </a:rPr>
                <a:t>-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   ” </a:t>
              </a:r>
              <a:r>
                <a:rPr lang="en-US" sz="2800" dirty="0">
                  <a:solidFill>
                    <a:srgbClr val="FFFF00"/>
                  </a:solidFill>
                </a:rPr>
                <a:t>method</a:t>
              </a: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525" y="152400"/>
              <a:ext cx="411075" cy="287999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304800" y="3733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Replace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the</a:t>
            </a:r>
            <a:r>
              <a:rPr lang="es-ES" sz="1600" dirty="0" smtClean="0">
                <a:solidFill>
                  <a:srgbClr val="FFFF00"/>
                </a:solidFill>
              </a:rPr>
              <a:t> O </a:t>
            </a:r>
            <a:r>
              <a:rPr lang="es-ES" sz="1600" dirty="0" err="1" smtClean="0">
                <a:solidFill>
                  <a:srgbClr val="FFFF00"/>
                </a:solidFill>
              </a:rPr>
              <a:t>by</a:t>
            </a:r>
            <a:r>
              <a:rPr lang="es-ES" sz="1600" dirty="0" smtClean="0">
                <a:solidFill>
                  <a:srgbClr val="FFFF00"/>
                </a:solidFill>
              </a:rPr>
              <a:t> a </a:t>
            </a:r>
            <a:r>
              <a:rPr lang="es-ES" sz="1600" dirty="0" err="1" smtClean="0">
                <a:solidFill>
                  <a:srgbClr val="FFFF00"/>
                </a:solidFill>
              </a:rPr>
              <a:t>fictitious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</a:t>
            </a:r>
            <a:r>
              <a:rPr lang="es-ES" sz="1600" dirty="0" smtClean="0">
                <a:solidFill>
                  <a:srgbClr val="FFFF00"/>
                </a:solidFill>
              </a:rPr>
              <a:t> of </a:t>
            </a:r>
            <a:r>
              <a:rPr lang="es-ES" sz="1600" dirty="0" err="1" smtClean="0">
                <a:solidFill>
                  <a:srgbClr val="FFFF00"/>
                </a:solidFill>
              </a:rPr>
              <a:t>fractional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atomic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charge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endParaRPr lang="es-ES" sz="1600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256" y="4472402"/>
            <a:ext cx="1262744" cy="251998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295900" y="3744625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Replace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the</a:t>
            </a:r>
            <a:r>
              <a:rPr lang="es-ES" sz="1600" dirty="0" smtClean="0">
                <a:solidFill>
                  <a:srgbClr val="FFFF00"/>
                </a:solidFill>
              </a:rPr>
              <a:t> O </a:t>
            </a:r>
            <a:r>
              <a:rPr lang="es-ES" sz="1600" dirty="0" err="1" smtClean="0">
                <a:solidFill>
                  <a:srgbClr val="FFFF00"/>
                </a:solidFill>
              </a:rPr>
              <a:t>by</a:t>
            </a:r>
            <a:r>
              <a:rPr lang="es-ES" sz="1600" dirty="0" smtClean="0">
                <a:solidFill>
                  <a:srgbClr val="FFFF00"/>
                </a:solidFill>
              </a:rPr>
              <a:t> a </a:t>
            </a:r>
            <a:r>
              <a:rPr lang="es-ES" sz="1600" dirty="0" err="1" smtClean="0">
                <a:solidFill>
                  <a:srgbClr val="FFFF00"/>
                </a:solidFill>
              </a:rPr>
              <a:t>fictitious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</a:t>
            </a:r>
            <a:r>
              <a:rPr lang="es-ES" sz="1600" dirty="0" smtClean="0">
                <a:solidFill>
                  <a:srgbClr val="FFFF00"/>
                </a:solidFill>
              </a:rPr>
              <a:t> of </a:t>
            </a:r>
            <a:r>
              <a:rPr lang="es-ES" sz="1600" dirty="0" err="1" smtClean="0">
                <a:solidFill>
                  <a:srgbClr val="FFFF00"/>
                </a:solidFill>
              </a:rPr>
              <a:t>fractional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atomic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charge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endParaRPr lang="es-ES" sz="1600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023" y="4472400"/>
            <a:ext cx="1262754" cy="252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4300" y="552884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FFFF"/>
                </a:solidFill>
              </a:rPr>
              <a:t>Nominal net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at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left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surface</a:t>
            </a:r>
            <a:r>
              <a:rPr lang="es-ES" sz="1600" dirty="0" smtClean="0">
                <a:solidFill>
                  <a:srgbClr val="00FFFF"/>
                </a:solidFill>
              </a:rPr>
              <a:t> = 0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648200" y="551355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FFFF"/>
                </a:solidFill>
              </a:rPr>
              <a:t>Nominal net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at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right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surface</a:t>
            </a:r>
            <a:r>
              <a:rPr lang="es-ES" sz="1600" dirty="0" smtClean="0">
                <a:solidFill>
                  <a:srgbClr val="00FFFF"/>
                </a:solidFill>
              </a:rPr>
              <a:t> = 0</a:t>
            </a:r>
            <a:endParaRPr lang="es-ES" sz="1600" dirty="0">
              <a:solidFill>
                <a:srgbClr val="00FFFF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1219200" y="5025578"/>
            <a:ext cx="6705600" cy="338554"/>
            <a:chOff x="1219200" y="5334000"/>
            <a:chExt cx="6705600" cy="338554"/>
          </a:xfrm>
        </p:grpSpPr>
        <p:sp>
          <p:nvSpPr>
            <p:cNvPr id="38" name="CuadroTexto 37"/>
            <p:cNvSpPr txBox="1"/>
            <p:nvPr/>
          </p:nvSpPr>
          <p:spPr>
            <a:xfrm>
              <a:off x="1219200" y="5334000"/>
              <a:ext cx="6705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err="1" smtClean="0">
                  <a:solidFill>
                    <a:schemeClr val="bg1"/>
                  </a:solidFill>
                </a:rPr>
                <a:t>If</a:t>
              </a:r>
              <a:r>
                <a:rPr lang="es-ES" sz="1600" dirty="0" smtClean="0">
                  <a:solidFill>
                    <a:schemeClr val="bg1"/>
                  </a:solidFill>
                </a:rPr>
                <a:t>                   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the</a:t>
              </a:r>
              <a:r>
                <a:rPr lang="es-ES" sz="1600" dirty="0" smtClean="0">
                  <a:solidFill>
                    <a:schemeClr val="bg1"/>
                  </a:solidFill>
                </a:rPr>
                <a:t> “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fictitious</a:t>
              </a:r>
              <a:r>
                <a:rPr lang="es-ES" sz="1600" dirty="0" smtClean="0">
                  <a:solidFill>
                    <a:schemeClr val="bg1"/>
                  </a:solidFill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atom</a:t>
              </a:r>
              <a:r>
                <a:rPr lang="es-ES" sz="1600" dirty="0" smtClean="0">
                  <a:solidFill>
                    <a:schemeClr val="bg1"/>
                  </a:solidFill>
                </a:rPr>
                <a:t>”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is</a:t>
              </a:r>
              <a:r>
                <a:rPr lang="es-ES" sz="1600" dirty="0" smtClean="0">
                  <a:solidFill>
                    <a:schemeClr val="bg1"/>
                  </a:solidFill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oxygen</a:t>
              </a:r>
              <a:r>
                <a:rPr lang="es-ES" sz="1600" dirty="0" smtClean="0">
                  <a:solidFill>
                    <a:schemeClr val="bg1"/>
                  </a:solidFill>
                </a:rPr>
                <a:t> at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both</a:t>
              </a:r>
              <a:r>
                <a:rPr lang="es-ES" sz="1600" dirty="0" smtClean="0">
                  <a:solidFill>
                    <a:schemeClr val="bg1"/>
                  </a:solidFill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</a:rPr>
                <a:t>surfaces</a:t>
              </a:r>
              <a:r>
                <a:rPr lang="es-ES" sz="1600" dirty="0" smtClean="0">
                  <a:solidFill>
                    <a:schemeClr val="bg1"/>
                  </a:solidFill>
                </a:rPr>
                <a:t>     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5000" y="5422801"/>
              <a:ext cx="1012738" cy="215999"/>
            </a:xfrm>
            <a:prstGeom prst="rect">
              <a:avLst/>
            </a:prstGeom>
          </p:spPr>
        </p:pic>
      </p:grpSp>
      <p:sp>
        <p:nvSpPr>
          <p:cNvPr id="40" name="CuadroTexto 39"/>
          <p:cNvSpPr txBox="1"/>
          <p:nvPr/>
        </p:nvSpPr>
        <p:spPr>
          <a:xfrm>
            <a:off x="6172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="0" i="1" baseline="-25000" dirty="0" err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219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="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1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1257300" y="3165829"/>
            <a:ext cx="6629400" cy="52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89" tIns="45694" rIns="91389" bIns="45694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Supporting slides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5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6" y="3"/>
            <a:ext cx="9143996" cy="9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Relation between the normal component of the displacement field at the interface of different media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219200" y="914405"/>
            <a:ext cx="67437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start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from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Maxwell </a:t>
            </a:r>
            <a:r>
              <a:rPr lang="es-ES" dirty="0" err="1" smtClean="0">
                <a:solidFill>
                  <a:schemeClr val="bg1"/>
                </a:solidFill>
              </a:rPr>
              <a:t>equation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macroscopic</a:t>
            </a:r>
            <a:r>
              <a:rPr lang="es-ES" dirty="0" smtClean="0">
                <a:solidFill>
                  <a:schemeClr val="bg1"/>
                </a:solidFill>
              </a:rPr>
              <a:t> media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828808"/>
            <a:ext cx="2404045" cy="360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28808"/>
            <a:ext cx="2112808" cy="360000"/>
          </a:xfrm>
          <a:prstGeom prst="rect">
            <a:avLst/>
          </a:prstGeom>
        </p:spPr>
      </p:pic>
      <p:grpSp>
        <p:nvGrpSpPr>
          <p:cNvPr id="43" name="Agrupar 42"/>
          <p:cNvGrpSpPr/>
          <p:nvPr/>
        </p:nvGrpSpPr>
        <p:grpSpPr>
          <a:xfrm>
            <a:off x="304800" y="2286000"/>
            <a:ext cx="8686800" cy="2286000"/>
            <a:chOff x="304800" y="2286000"/>
            <a:chExt cx="8686800" cy="2286000"/>
          </a:xfrm>
        </p:grpSpPr>
        <p:grpSp>
          <p:nvGrpSpPr>
            <p:cNvPr id="11" name="Agrupar 10"/>
            <p:cNvGrpSpPr/>
            <p:nvPr/>
          </p:nvGrpSpPr>
          <p:grpSpPr>
            <a:xfrm>
              <a:off x="304800" y="2286000"/>
              <a:ext cx="8686800" cy="960101"/>
              <a:chOff x="304800" y="2514600"/>
              <a:chExt cx="8686800" cy="960101"/>
            </a:xfrm>
          </p:grpSpPr>
          <p:sp>
            <p:nvSpPr>
              <p:cNvPr id="30" name="CuadroTexto 29"/>
              <p:cNvSpPr txBox="1"/>
              <p:nvPr/>
            </p:nvSpPr>
            <p:spPr>
              <a:xfrm>
                <a:off x="609600" y="2514600"/>
                <a:ext cx="8001000" cy="960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 err="1" smtClean="0">
                    <a:solidFill>
                      <a:schemeClr val="bg1"/>
                    </a:solidFill>
                  </a:rPr>
                  <a:t>Let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    be a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finite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volume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in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space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,     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closed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surface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bounding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it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,      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an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element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of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area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on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surface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, and      a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unit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normal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surface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at    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pointing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outward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from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enclosed</a:t>
                </a:r>
                <a:r>
                  <a:rPr lang="es-ES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</a:rPr>
                  <a:t>volume</a:t>
                </a:r>
                <a:endParaRPr lang="es-E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5400" y="2590800"/>
                <a:ext cx="276144" cy="252000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0656" y="2590800"/>
                <a:ext cx="276144" cy="252000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88702" y="2819400"/>
                <a:ext cx="402898" cy="252000"/>
              </a:xfrm>
              <a:prstGeom prst="rect">
                <a:avLst/>
              </a:prstGeom>
            </p:spPr>
          </p:pic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5458" y="2872202"/>
                <a:ext cx="276142" cy="251998"/>
              </a:xfrm>
              <a:prstGeom prst="rect">
                <a:avLst/>
              </a:prstGeom>
            </p:spPr>
          </p:pic>
          <p:pic>
            <p:nvPicPr>
              <p:cNvPr id="31" name="Imagen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800" y="2819400"/>
                <a:ext cx="402898" cy="252000"/>
              </a:xfrm>
              <a:prstGeom prst="rect">
                <a:avLst/>
              </a:prstGeom>
            </p:spPr>
          </p:pic>
        </p:grpSp>
        <p:sp>
          <p:nvSpPr>
            <p:cNvPr id="33" name="CuadroTexto 32"/>
            <p:cNvSpPr txBox="1"/>
            <p:nvPr/>
          </p:nvSpPr>
          <p:spPr>
            <a:xfrm>
              <a:off x="1295400" y="3352800"/>
              <a:ext cx="6324600" cy="37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Integrating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Maxwell </a:t>
              </a:r>
              <a:r>
                <a:rPr lang="es-ES" dirty="0" err="1" smtClean="0">
                  <a:solidFill>
                    <a:schemeClr val="bg1"/>
                  </a:solidFill>
                </a:rPr>
                <a:t>equation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over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volume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8950" y="3852000"/>
              <a:ext cx="3752050" cy="720000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1363" y="3852000"/>
              <a:ext cx="4074037" cy="720000"/>
            </a:xfrm>
            <a:prstGeom prst="rect">
              <a:avLst/>
            </a:prstGeom>
          </p:spPr>
        </p:pic>
      </p:grpSp>
      <p:grpSp>
        <p:nvGrpSpPr>
          <p:cNvPr id="44" name="Agrupar 43"/>
          <p:cNvGrpSpPr/>
          <p:nvPr/>
        </p:nvGrpSpPr>
        <p:grpSpPr>
          <a:xfrm>
            <a:off x="533400" y="4800600"/>
            <a:ext cx="8220843" cy="2057400"/>
            <a:chOff x="533400" y="4800600"/>
            <a:chExt cx="8220843" cy="2057400"/>
          </a:xfrm>
        </p:grpSpPr>
        <p:sp>
          <p:nvSpPr>
            <p:cNvPr id="3" name="CuadroTexto 2"/>
            <p:cNvSpPr txBox="1"/>
            <p:nvPr/>
          </p:nvSpPr>
          <p:spPr>
            <a:xfrm>
              <a:off x="1905000" y="4800600"/>
              <a:ext cx="5410200" cy="37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Then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apply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divergence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theorem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400" y="6138000"/>
              <a:ext cx="3428571" cy="720000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53000" y="6138000"/>
              <a:ext cx="3801243" cy="72000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71378" y="5299800"/>
              <a:ext cx="3801243" cy="720000"/>
            </a:xfrm>
            <a:prstGeom prst="rect">
              <a:avLst/>
            </a:prstGeom>
          </p:spPr>
        </p:pic>
      </p:grpSp>
      <p:sp>
        <p:nvSpPr>
          <p:cNvPr id="45" name="CuadroTexto 44"/>
          <p:cNvSpPr txBox="1"/>
          <p:nvPr/>
        </p:nvSpPr>
        <p:spPr>
          <a:xfrm>
            <a:off x="1447800" y="1371603"/>
            <a:ext cx="16764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00FFFF"/>
                </a:solidFill>
              </a:rPr>
              <a:t>SI </a:t>
            </a:r>
            <a:r>
              <a:rPr lang="es-ES" dirty="0" err="1" smtClean="0">
                <a:solidFill>
                  <a:srgbClr val="00FFFF"/>
                </a:solidFill>
              </a:rPr>
              <a:t>units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019800" y="1371603"/>
            <a:ext cx="16764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00FFFF"/>
                </a:solidFill>
              </a:rPr>
              <a:t>atomic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units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endParaRPr lang="es-E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0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6" y="3"/>
            <a:ext cx="9143996" cy="9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70" tIns="41437" rIns="82870" bIns="41437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Relation between the normal component of the displacement field at the interface of different media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017118"/>
            <a:ext cx="3449028" cy="28829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2400" y="981672"/>
            <a:ext cx="3587528" cy="923267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An</a:t>
            </a:r>
            <a:r>
              <a:rPr lang="es-ES" dirty="0" smtClean="0">
                <a:solidFill>
                  <a:schemeClr val="bg1"/>
                </a:solidFill>
              </a:rPr>
              <a:t> infinitesimal </a:t>
            </a:r>
            <a:r>
              <a:rPr lang="es-ES" dirty="0" err="1" smtClean="0">
                <a:solidFill>
                  <a:schemeClr val="bg1"/>
                </a:solidFill>
              </a:rPr>
              <a:t>Gaussian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pillbox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straddles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boundary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surface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between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two</a:t>
            </a:r>
            <a:r>
              <a:rPr lang="es-ES" dirty="0" smtClean="0">
                <a:solidFill>
                  <a:schemeClr val="bg1"/>
                </a:solidFill>
              </a:rPr>
              <a:t> media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612" y="2404204"/>
            <a:ext cx="4273788" cy="720000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0" y="4952999"/>
            <a:ext cx="9144000" cy="669161"/>
            <a:chOff x="0" y="5410200"/>
            <a:chExt cx="9144000" cy="669162"/>
          </a:xfrm>
        </p:grpSpPr>
        <p:sp>
          <p:nvSpPr>
            <p:cNvPr id="15" name="CuadroTexto 14"/>
            <p:cNvSpPr txBox="1"/>
            <p:nvPr/>
          </p:nvSpPr>
          <p:spPr>
            <a:xfrm>
              <a:off x="0" y="5410200"/>
              <a:ext cx="9144000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FFFF"/>
                  </a:solidFill>
                </a:rPr>
                <a:t>So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normal </a:t>
              </a:r>
              <a:r>
                <a:rPr lang="es-ES" dirty="0" err="1" smtClean="0">
                  <a:solidFill>
                    <a:srgbClr val="FFFFFF"/>
                  </a:solidFill>
                </a:rPr>
                <a:t>component</a:t>
              </a:r>
              <a:r>
                <a:rPr lang="es-ES" dirty="0" smtClean="0">
                  <a:solidFill>
                    <a:srgbClr val="FFFFFF"/>
                  </a:solidFill>
                </a:rPr>
                <a:t> of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on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either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side</a:t>
              </a:r>
              <a:r>
                <a:rPr lang="es-ES" dirty="0" smtClean="0">
                  <a:solidFill>
                    <a:srgbClr val="FFFFFF"/>
                  </a:solidFill>
                </a:rPr>
                <a:t> of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boundary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surface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related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according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5427003"/>
              <a:ext cx="309233" cy="287997"/>
            </a:xfrm>
            <a:prstGeom prst="rect">
              <a:avLst/>
            </a:prstGeom>
          </p:spPr>
        </p:pic>
      </p:grpSp>
      <p:grpSp>
        <p:nvGrpSpPr>
          <p:cNvPr id="30" name="Agrupar 29"/>
          <p:cNvGrpSpPr/>
          <p:nvPr/>
        </p:nvGrpSpPr>
        <p:grpSpPr>
          <a:xfrm>
            <a:off x="3886200" y="1639677"/>
            <a:ext cx="5105400" cy="669161"/>
            <a:chOff x="3886200" y="1447800"/>
            <a:chExt cx="5105400" cy="669162"/>
          </a:xfrm>
        </p:grpSpPr>
        <p:sp>
          <p:nvSpPr>
            <p:cNvPr id="23" name="CuadroTexto 22"/>
            <p:cNvSpPr txBox="1"/>
            <p:nvPr/>
          </p:nvSpPr>
          <p:spPr>
            <a:xfrm>
              <a:off x="3886200" y="1447800"/>
              <a:ext cx="5105400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/>
                  </a:solidFill>
                </a:rPr>
                <a:t>If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top and </a:t>
              </a:r>
              <a:r>
                <a:rPr lang="es-ES" dirty="0" err="1" smtClean="0">
                  <a:solidFill>
                    <a:schemeClr val="bg1"/>
                  </a:solidFill>
                </a:rPr>
                <a:t>bottom</a:t>
              </a:r>
              <a:r>
                <a:rPr lang="es-ES" dirty="0" smtClean="0">
                  <a:solidFill>
                    <a:schemeClr val="bg1"/>
                  </a:solidFill>
                </a:rPr>
                <a:t> are </a:t>
              </a:r>
              <a:r>
                <a:rPr lang="es-ES" dirty="0" err="1" smtClean="0">
                  <a:solidFill>
                    <a:schemeClr val="bg1"/>
                  </a:solidFill>
                </a:rPr>
                <a:t>parallel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tangent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to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surface</a:t>
              </a:r>
              <a:r>
                <a:rPr lang="es-ES" dirty="0" smtClean="0">
                  <a:solidFill>
                    <a:schemeClr val="bg1"/>
                  </a:solidFill>
                </a:rPr>
                <a:t>, and of </a:t>
              </a:r>
              <a:r>
                <a:rPr lang="es-ES" dirty="0" err="1" smtClean="0">
                  <a:solidFill>
                    <a:schemeClr val="bg1"/>
                  </a:solidFill>
                </a:rPr>
                <a:t>area</a:t>
              </a:r>
              <a:r>
                <a:rPr lang="es-ES" dirty="0" smtClean="0">
                  <a:solidFill>
                    <a:schemeClr val="bg1"/>
                  </a:solidFill>
                </a:rPr>
                <a:t>        , </a:t>
              </a:r>
              <a:r>
                <a:rPr lang="es-ES" dirty="0" err="1" smtClean="0">
                  <a:solidFill>
                    <a:schemeClr val="bg1"/>
                  </a:solidFill>
                </a:rPr>
                <a:t>then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7853" y="1805400"/>
              <a:ext cx="478347" cy="252000"/>
            </a:xfrm>
            <a:prstGeom prst="rect">
              <a:avLst/>
            </a:prstGeom>
          </p:spPr>
        </p:pic>
      </p:grpSp>
      <p:grpSp>
        <p:nvGrpSpPr>
          <p:cNvPr id="27" name="Agrupar 26"/>
          <p:cNvGrpSpPr/>
          <p:nvPr/>
        </p:nvGrpSpPr>
        <p:grpSpPr>
          <a:xfrm>
            <a:off x="-22931" y="6248399"/>
            <a:ext cx="9166932" cy="669161"/>
            <a:chOff x="-22932" y="6248400"/>
            <a:chExt cx="9166932" cy="669162"/>
          </a:xfrm>
        </p:grpSpPr>
        <p:sp>
          <p:nvSpPr>
            <p:cNvPr id="26" name="CuadroTexto 25"/>
            <p:cNvSpPr txBox="1"/>
            <p:nvPr/>
          </p:nvSpPr>
          <p:spPr>
            <a:xfrm>
              <a:off x="-22932" y="6248400"/>
              <a:ext cx="9166932" cy="66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normal </a:t>
              </a:r>
              <a:r>
                <a:rPr lang="es-ES" dirty="0" err="1" smtClean="0">
                  <a:solidFill>
                    <a:srgbClr val="FFFF00"/>
                  </a:solidFill>
                </a:rPr>
                <a:t>component</a:t>
              </a:r>
              <a:r>
                <a:rPr lang="es-ES" dirty="0" smtClean="0">
                  <a:solidFill>
                    <a:srgbClr val="FFFF00"/>
                  </a:solidFill>
                </a:rPr>
                <a:t> of        at </a:t>
              </a:r>
              <a:r>
                <a:rPr lang="es-ES" dirty="0" err="1" smtClean="0">
                  <a:solidFill>
                    <a:srgbClr val="FFFF00"/>
                  </a:solidFill>
                </a:rPr>
                <a:t>any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point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is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equal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to</a:t>
              </a:r>
              <a:r>
                <a:rPr lang="es-ES" dirty="0" smtClean="0">
                  <a:solidFill>
                    <a:srgbClr val="FFFF00"/>
                  </a:solidFill>
                </a:rPr>
                <a:t>  </a:t>
              </a:r>
              <a:r>
                <a:rPr lang="es-ES" dirty="0" err="1" smtClean="0">
                  <a:solidFill>
                    <a:srgbClr val="FFFF00"/>
                  </a:solidFill>
                </a:rPr>
                <a:t>the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surface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charge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density</a:t>
              </a:r>
              <a:r>
                <a:rPr lang="es-ES" dirty="0" smtClean="0">
                  <a:solidFill>
                    <a:srgbClr val="FFFF00"/>
                  </a:solidFill>
                </a:rPr>
                <a:t> at </a:t>
              </a:r>
              <a:r>
                <a:rPr lang="es-ES" dirty="0" err="1" smtClean="0">
                  <a:solidFill>
                    <a:srgbClr val="FFFF00"/>
                  </a:solidFill>
                </a:rPr>
                <a:t>that</a:t>
              </a:r>
              <a:r>
                <a:rPr lang="es-ES" dirty="0" smtClean="0">
                  <a:solidFill>
                    <a:srgbClr val="FFFF00"/>
                  </a:solidFill>
                </a:rPr>
                <a:t> </a:t>
              </a:r>
              <a:r>
                <a:rPr lang="es-ES" dirty="0" err="1" smtClean="0">
                  <a:solidFill>
                    <a:srgbClr val="FFFF00"/>
                  </a:solidFill>
                </a:rPr>
                <a:t>point</a:t>
              </a:r>
              <a:endParaRPr lang="es-ES" dirty="0">
                <a:solidFill>
                  <a:srgbClr val="FFFF00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0" y="6301200"/>
              <a:ext cx="270581" cy="252000"/>
            </a:xfrm>
            <a:prstGeom prst="rect">
              <a:avLst/>
            </a:prstGeom>
          </p:spPr>
        </p:pic>
      </p:grpSp>
      <p:sp>
        <p:nvSpPr>
          <p:cNvPr id="29" name="CuadroTexto 28"/>
          <p:cNvSpPr txBox="1"/>
          <p:nvPr/>
        </p:nvSpPr>
        <p:spPr>
          <a:xfrm>
            <a:off x="3886200" y="953874"/>
            <a:ext cx="52578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In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limit</a:t>
            </a:r>
            <a:r>
              <a:rPr lang="es-ES" dirty="0" smtClean="0">
                <a:solidFill>
                  <a:srgbClr val="FFFFFF"/>
                </a:solidFill>
              </a:rPr>
              <a:t> of a </a:t>
            </a:r>
            <a:r>
              <a:rPr lang="es-ES" dirty="0" err="1" smtClean="0">
                <a:solidFill>
                  <a:srgbClr val="FFFFFF"/>
                </a:solidFill>
              </a:rPr>
              <a:t>very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shallow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pillbox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side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surfaces</a:t>
            </a:r>
            <a:r>
              <a:rPr lang="es-ES" dirty="0" smtClean="0">
                <a:solidFill>
                  <a:srgbClr val="FFFFFF"/>
                </a:solidFill>
              </a:rPr>
              <a:t> do </a:t>
            </a:r>
            <a:r>
              <a:rPr lang="es-ES" dirty="0" err="1" smtClean="0">
                <a:solidFill>
                  <a:srgbClr val="FFFFFF"/>
                </a:solidFill>
              </a:rPr>
              <a:t>not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contribute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to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the</a:t>
            </a:r>
            <a:r>
              <a:rPr lang="es-ES" dirty="0" smtClean="0">
                <a:solidFill>
                  <a:srgbClr val="FFFFFF"/>
                </a:solidFill>
              </a:rPr>
              <a:t> integral</a:t>
            </a:r>
            <a:endParaRPr lang="es-ES" dirty="0">
              <a:solidFill>
                <a:srgbClr val="FFFFFF"/>
              </a:solidFill>
            </a:endParaRPr>
          </a:p>
        </p:txBody>
      </p:sp>
      <p:grpSp>
        <p:nvGrpSpPr>
          <p:cNvPr id="385025" name="Agrupar 385024"/>
          <p:cNvGrpSpPr/>
          <p:nvPr/>
        </p:nvGrpSpPr>
        <p:grpSpPr>
          <a:xfrm>
            <a:off x="4191000" y="3191474"/>
            <a:ext cx="4495800" cy="960102"/>
            <a:chOff x="4191000" y="3191470"/>
            <a:chExt cx="4495800" cy="960102"/>
          </a:xfrm>
        </p:grpSpPr>
        <p:sp>
          <p:nvSpPr>
            <p:cNvPr id="18" name="CuadroTexto 17"/>
            <p:cNvSpPr txBox="1"/>
            <p:nvPr/>
          </p:nvSpPr>
          <p:spPr>
            <a:xfrm>
              <a:off x="4191000" y="3191470"/>
              <a:ext cx="4343400" cy="96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rgbClr val="FFFFFF"/>
                  </a:solidFill>
                </a:rPr>
                <a:t>If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charge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density</a:t>
              </a:r>
              <a:r>
                <a:rPr lang="es-ES" dirty="0" smtClean="0">
                  <a:solidFill>
                    <a:srgbClr val="FFFFFF"/>
                  </a:solidFill>
                </a:rPr>
                <a:t>           </a:t>
              </a:r>
              <a:r>
                <a:rPr lang="es-ES" dirty="0" err="1" smtClean="0">
                  <a:solidFill>
                    <a:srgbClr val="FFFFFF"/>
                  </a:solidFill>
                </a:rPr>
                <a:t>is</a:t>
              </a:r>
              <a:r>
                <a:rPr lang="es-ES" dirty="0" smtClean="0">
                  <a:solidFill>
                    <a:srgbClr val="FFFFFF"/>
                  </a:solidFill>
                </a:rPr>
                <a:t> singular at </a:t>
              </a:r>
              <a:r>
                <a:rPr lang="es-ES" dirty="0" err="1" smtClean="0">
                  <a:solidFill>
                    <a:srgbClr val="FFFFFF"/>
                  </a:solidFill>
                </a:rPr>
                <a:t>the</a:t>
              </a:r>
              <a:r>
                <a:rPr lang="es-ES" dirty="0" smtClean="0">
                  <a:solidFill>
                    <a:srgbClr val="FFFFFF"/>
                  </a:solidFill>
                </a:rPr>
                <a:t> interface so as </a:t>
              </a:r>
              <a:r>
                <a:rPr lang="es-ES" dirty="0" err="1" smtClean="0">
                  <a:solidFill>
                    <a:srgbClr val="FFFFFF"/>
                  </a:solidFill>
                </a:rPr>
                <a:t>to</a:t>
              </a:r>
              <a:r>
                <a:rPr lang="es-ES" dirty="0" smtClean="0">
                  <a:solidFill>
                    <a:srgbClr val="FFFFFF"/>
                  </a:solidFill>
                </a:rPr>
                <a:t> produce </a:t>
              </a:r>
              <a:r>
                <a:rPr lang="es-ES" dirty="0" err="1" smtClean="0">
                  <a:solidFill>
                    <a:srgbClr val="FFFFFF"/>
                  </a:solidFill>
                </a:rPr>
                <a:t>an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idealized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surface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charge</a:t>
              </a:r>
              <a:r>
                <a:rPr lang="es-ES" dirty="0" smtClean="0">
                  <a:solidFill>
                    <a:srgbClr val="FFFFFF"/>
                  </a:solidFill>
                </a:rPr>
                <a:t> </a:t>
              </a:r>
              <a:r>
                <a:rPr lang="es-ES" dirty="0" err="1" smtClean="0">
                  <a:solidFill>
                    <a:srgbClr val="FFFFFF"/>
                  </a:solidFill>
                </a:rPr>
                <a:t>density</a:t>
              </a: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9400" y="3253200"/>
              <a:ext cx="559440" cy="252000"/>
            </a:xfrm>
            <a:prstGeom prst="rect">
              <a:avLst/>
            </a:prstGeom>
          </p:spPr>
        </p:pic>
        <p:pic>
          <p:nvPicPr>
            <p:cNvPr id="385024" name="Imagen 3850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7360" y="3862800"/>
              <a:ext cx="559440" cy="252000"/>
            </a:xfrm>
            <a:prstGeom prst="rect">
              <a:avLst/>
            </a:prstGeom>
          </p:spPr>
        </p:pic>
      </p:grpSp>
      <p:pic>
        <p:nvPicPr>
          <p:cNvPr id="385027" name="Imagen 3850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7762" y="4343400"/>
            <a:ext cx="2265838" cy="576000"/>
          </a:xfrm>
          <a:prstGeom prst="rect">
            <a:avLst/>
          </a:prstGeom>
        </p:spPr>
      </p:pic>
      <p:pic>
        <p:nvPicPr>
          <p:cNvPr id="385028" name="Imagen 3850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243" y="4343400"/>
            <a:ext cx="2822761" cy="576000"/>
          </a:xfrm>
          <a:prstGeom prst="rect">
            <a:avLst/>
          </a:prstGeom>
        </p:spPr>
      </p:pic>
      <p:pic>
        <p:nvPicPr>
          <p:cNvPr id="385029" name="Imagen 3850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8" y="5638808"/>
            <a:ext cx="2474545" cy="539999"/>
          </a:xfrm>
          <a:prstGeom prst="rect">
            <a:avLst/>
          </a:prstGeom>
        </p:spPr>
      </p:pic>
      <p:pic>
        <p:nvPicPr>
          <p:cNvPr id="385030" name="Imagen 3850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8" y="5638800"/>
            <a:ext cx="274454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2" y="10"/>
            <a:ext cx="8686869" cy="5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275" tIns="45636" rIns="91275" bIns="45636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03238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8063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1300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6125" defTabSz="10080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33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05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7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4925"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FF00"/>
                </a:solidFill>
              </a:rPr>
              <a:t>“Constrained-</a:t>
            </a:r>
            <a:r>
              <a:rPr lang="en-US" sz="2800" dirty="0" err="1">
                <a:solidFill>
                  <a:srgbClr val="FFFF00"/>
                </a:solidFill>
              </a:rPr>
              <a:t>σ</a:t>
            </a:r>
            <a:r>
              <a:rPr lang="en-US" sz="2800" dirty="0">
                <a:solidFill>
                  <a:srgbClr val="FFFF00"/>
                </a:solidFill>
              </a:rPr>
              <a:t>” method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vacuum/insulator/metal/vacuum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3" descr="pto_rump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2" y="1447806"/>
            <a:ext cx="4322288" cy="345909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09600" y="4876800"/>
            <a:ext cx="3581400" cy="960102"/>
            <a:chOff x="609600" y="4876800"/>
            <a:chExt cx="3581400" cy="960102"/>
          </a:xfrm>
        </p:grpSpPr>
        <p:sp>
          <p:nvSpPr>
            <p:cNvPr id="17" name="CuadroTexto 16"/>
            <p:cNvSpPr txBox="1"/>
            <p:nvPr/>
          </p:nvSpPr>
          <p:spPr>
            <a:xfrm>
              <a:off x="609600" y="4876800"/>
              <a:ext cx="3581400" cy="960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Induce a layer of bound charges at its free surface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(      per surface unit cell     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5539200"/>
              <a:ext cx="293580" cy="2520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3856" y="5486400"/>
              <a:ext cx="276144" cy="252000"/>
            </a:xfrm>
            <a:prstGeom prst="rect">
              <a:avLst/>
            </a:prstGeom>
          </p:spPr>
        </p:pic>
      </p:grpSp>
      <p:sp>
        <p:nvSpPr>
          <p:cNvPr id="18" name="CuadroTexto 17"/>
          <p:cNvSpPr txBox="1"/>
          <p:nvPr/>
        </p:nvSpPr>
        <p:spPr>
          <a:xfrm>
            <a:off x="4991100" y="4953005"/>
            <a:ext cx="3581400" cy="64626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If the surface region remains locally insulating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9" name="Picture 4" descr="pto_ldos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492" y="1447800"/>
            <a:ext cx="4634511" cy="3456000"/>
          </a:xfrm>
          <a:prstGeom prst="rect">
            <a:avLst/>
          </a:prstGeom>
        </p:spPr>
      </p:pic>
      <p:cxnSp>
        <p:nvCxnSpPr>
          <p:cNvPr id="8" name="Conector recto de flecha 7"/>
          <p:cNvCxnSpPr>
            <a:stCxn id="18" idx="0"/>
          </p:cNvCxnSpPr>
          <p:nvPr/>
        </p:nvCxnSpPr>
        <p:spPr bwMode="auto">
          <a:xfrm flipV="1">
            <a:off x="6781800" y="4648213"/>
            <a:ext cx="1828800" cy="3047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8" y="5791208"/>
            <a:ext cx="1086815" cy="5759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3192" y="5791200"/>
            <a:ext cx="4510808" cy="540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943600" y="6324603"/>
            <a:ext cx="19812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00FFFF"/>
                </a:solidFill>
              </a:rPr>
              <a:t>In </a:t>
            </a:r>
            <a:r>
              <a:rPr lang="es-ES" dirty="0" err="1" smtClean="0">
                <a:solidFill>
                  <a:srgbClr val="00FFFF"/>
                </a:solidFill>
              </a:rPr>
              <a:t>this</a:t>
            </a:r>
            <a:r>
              <a:rPr lang="es-ES" dirty="0" smtClean="0">
                <a:solidFill>
                  <a:srgbClr val="00FFFF"/>
                </a:solidFill>
              </a:rPr>
              <a:t> </a:t>
            </a:r>
            <a:r>
              <a:rPr lang="es-ES" dirty="0" err="1" smtClean="0">
                <a:solidFill>
                  <a:srgbClr val="00FFFF"/>
                </a:solidFill>
              </a:rPr>
              <a:t>example</a:t>
            </a:r>
            <a:endParaRPr lang="es-ES" dirty="0">
              <a:solidFill>
                <a:srgbClr val="00FFFF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2910" y="5992211"/>
            <a:ext cx="505293" cy="1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1828806"/>
            <a:ext cx="9037366" cy="12594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2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818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814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 bwMode="auto">
          <a:xfrm flipV="1">
            <a:off x="2095500" y="2438414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/>
          <p:nvPr/>
        </p:nvCxnSpPr>
        <p:spPr bwMode="auto">
          <a:xfrm flipH="1" flipV="1">
            <a:off x="6210302" y="2438414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CuadroTexto 29"/>
          <p:cNvSpPr txBox="1"/>
          <p:nvPr/>
        </p:nvSpPr>
        <p:spPr>
          <a:xfrm>
            <a:off x="3581400" y="3084501"/>
            <a:ext cx="1981200" cy="95404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FFA89F"/>
                </a:solidFill>
              </a:rPr>
              <a:t>Pseudos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generated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with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the</a:t>
            </a:r>
            <a:r>
              <a:rPr lang="es-ES" sz="1400" dirty="0">
                <a:solidFill>
                  <a:srgbClr val="FFA89F"/>
                </a:solidFill>
              </a:rPr>
              <a:t> virtual </a:t>
            </a:r>
            <a:r>
              <a:rPr lang="es-ES" sz="1400" dirty="0" err="1">
                <a:solidFill>
                  <a:srgbClr val="FFA89F"/>
                </a:solidFill>
              </a:rPr>
              <a:t>crystal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approximation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2" y="10"/>
            <a:ext cx="8686869" cy="523050"/>
            <a:chOff x="2" y="10"/>
            <a:chExt cx="8686869" cy="523050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5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“Constrained</a:t>
              </a:r>
              <a:r>
                <a:rPr lang="en-US" sz="2800" dirty="0" smtClean="0">
                  <a:solidFill>
                    <a:srgbClr val="FFFF00"/>
                  </a:solidFill>
                </a:rPr>
                <a:t>-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   ” </a:t>
              </a:r>
              <a:r>
                <a:rPr lang="en-US" sz="2800" dirty="0">
                  <a:solidFill>
                    <a:srgbClr val="FFFF00"/>
                  </a:solidFill>
                </a:rPr>
                <a:t>method</a:t>
              </a: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525" y="152400"/>
              <a:ext cx="411075" cy="287999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304800" y="3733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Replace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the</a:t>
            </a:r>
            <a:r>
              <a:rPr lang="es-ES" sz="1600" dirty="0" smtClean="0">
                <a:solidFill>
                  <a:srgbClr val="FFFF00"/>
                </a:solidFill>
              </a:rPr>
              <a:t> O </a:t>
            </a:r>
            <a:r>
              <a:rPr lang="es-ES" sz="1600" dirty="0" err="1" smtClean="0">
                <a:solidFill>
                  <a:srgbClr val="FFFF00"/>
                </a:solidFill>
              </a:rPr>
              <a:t>by</a:t>
            </a:r>
            <a:r>
              <a:rPr lang="es-ES" sz="1600" dirty="0" smtClean="0">
                <a:solidFill>
                  <a:srgbClr val="FFFF00"/>
                </a:solidFill>
              </a:rPr>
              <a:t> a </a:t>
            </a:r>
            <a:r>
              <a:rPr lang="es-ES" sz="1600" dirty="0" err="1" smtClean="0">
                <a:solidFill>
                  <a:srgbClr val="FFFF00"/>
                </a:solidFill>
              </a:rPr>
              <a:t>fictitious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</a:t>
            </a:r>
            <a:r>
              <a:rPr lang="es-ES" sz="1600" dirty="0" smtClean="0">
                <a:solidFill>
                  <a:srgbClr val="FFFF00"/>
                </a:solidFill>
              </a:rPr>
              <a:t> of </a:t>
            </a:r>
            <a:r>
              <a:rPr lang="es-ES" sz="1600" dirty="0" err="1" smtClean="0">
                <a:solidFill>
                  <a:srgbClr val="FFFF00"/>
                </a:solidFill>
              </a:rPr>
              <a:t>fractional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atomic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charge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endParaRPr lang="es-ES" sz="1600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256" y="4472402"/>
            <a:ext cx="1262744" cy="251998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295900" y="3744625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Replace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the</a:t>
            </a:r>
            <a:r>
              <a:rPr lang="es-ES" sz="1600" dirty="0" smtClean="0">
                <a:solidFill>
                  <a:srgbClr val="FFFF00"/>
                </a:solidFill>
              </a:rPr>
              <a:t> O </a:t>
            </a:r>
            <a:r>
              <a:rPr lang="es-ES" sz="1600" dirty="0" err="1" smtClean="0">
                <a:solidFill>
                  <a:srgbClr val="FFFF00"/>
                </a:solidFill>
              </a:rPr>
              <a:t>by</a:t>
            </a:r>
            <a:r>
              <a:rPr lang="es-ES" sz="1600" dirty="0" smtClean="0">
                <a:solidFill>
                  <a:srgbClr val="FFFF00"/>
                </a:solidFill>
              </a:rPr>
              <a:t> a </a:t>
            </a:r>
            <a:r>
              <a:rPr lang="es-ES" sz="1600" dirty="0" err="1" smtClean="0">
                <a:solidFill>
                  <a:srgbClr val="FFFF00"/>
                </a:solidFill>
              </a:rPr>
              <a:t>fictitious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</a:t>
            </a:r>
            <a:r>
              <a:rPr lang="es-ES" sz="1600" dirty="0" smtClean="0">
                <a:solidFill>
                  <a:srgbClr val="FFFF00"/>
                </a:solidFill>
              </a:rPr>
              <a:t> of </a:t>
            </a:r>
            <a:r>
              <a:rPr lang="es-ES" sz="1600" dirty="0" err="1" smtClean="0">
                <a:solidFill>
                  <a:srgbClr val="FFFF00"/>
                </a:solidFill>
              </a:rPr>
              <a:t>fractional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atomic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charge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endParaRPr lang="es-ES" sz="1600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023" y="4472400"/>
            <a:ext cx="1262754" cy="252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502557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bg1"/>
                </a:solidFill>
              </a:rPr>
              <a:t>If</a:t>
            </a:r>
            <a:r>
              <a:rPr lang="es-ES" sz="1600" dirty="0" smtClean="0">
                <a:solidFill>
                  <a:schemeClr val="bg1"/>
                </a:solidFill>
              </a:rPr>
              <a:t>                   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“</a:t>
            </a:r>
            <a:r>
              <a:rPr lang="es-ES" sz="1600" dirty="0" err="1" smtClean="0">
                <a:solidFill>
                  <a:schemeClr val="bg1"/>
                </a:solidFill>
              </a:rPr>
              <a:t>fictitious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atom</a:t>
            </a:r>
            <a:r>
              <a:rPr lang="es-ES" sz="1600" dirty="0" smtClean="0">
                <a:solidFill>
                  <a:schemeClr val="bg1"/>
                </a:solidFill>
              </a:rPr>
              <a:t>” </a:t>
            </a:r>
            <a:r>
              <a:rPr lang="es-ES" sz="1600" dirty="0" err="1" smtClean="0">
                <a:solidFill>
                  <a:schemeClr val="bg1"/>
                </a:solidFill>
              </a:rPr>
              <a:t>is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Nitrogen</a:t>
            </a:r>
            <a:r>
              <a:rPr lang="es-ES" sz="1600" dirty="0" smtClean="0">
                <a:solidFill>
                  <a:schemeClr val="bg1"/>
                </a:solidFill>
              </a:rPr>
              <a:t> at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left</a:t>
            </a:r>
            <a:r>
              <a:rPr lang="es-ES" sz="1600" dirty="0" smtClean="0">
                <a:solidFill>
                  <a:schemeClr val="bg1"/>
                </a:solidFill>
              </a:rPr>
              <a:t> and </a:t>
            </a:r>
            <a:r>
              <a:rPr lang="es-ES" sz="1600" dirty="0" err="1" smtClean="0">
                <a:solidFill>
                  <a:schemeClr val="bg1"/>
                </a:solidFill>
              </a:rPr>
              <a:t>Fluorine</a:t>
            </a:r>
            <a:r>
              <a:rPr lang="es-ES" sz="1600" dirty="0" smtClean="0">
                <a:solidFill>
                  <a:schemeClr val="bg1"/>
                </a:solidFill>
              </a:rPr>
              <a:t> at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right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surface</a:t>
            </a:r>
            <a:r>
              <a:rPr lang="es-ES" sz="1600" dirty="0" smtClean="0">
                <a:solidFill>
                  <a:schemeClr val="bg1"/>
                </a:solidFill>
              </a:rPr>
              <a:t>       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300" y="552884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FFFF"/>
                </a:solidFill>
              </a:rPr>
              <a:t>Nominal net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at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left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surface</a:t>
            </a:r>
            <a:r>
              <a:rPr lang="es-ES" sz="1600" dirty="0" smtClean="0">
                <a:solidFill>
                  <a:srgbClr val="00FFFF"/>
                </a:solidFill>
              </a:rPr>
              <a:t> = -1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648200" y="5513556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FFFF"/>
                </a:solidFill>
              </a:rPr>
              <a:t>Nominal net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at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right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surface</a:t>
            </a:r>
            <a:r>
              <a:rPr lang="es-ES" sz="1600" dirty="0" smtClean="0">
                <a:solidFill>
                  <a:srgbClr val="00FFFF"/>
                </a:solidFill>
              </a:rPr>
              <a:t> = +1</a:t>
            </a:r>
            <a:endParaRPr lang="es-ES" sz="1600" dirty="0">
              <a:solidFill>
                <a:srgbClr val="00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461" y="5114379"/>
            <a:ext cx="1012739" cy="215999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172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="0" i="1" baseline="-25000" dirty="0" err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219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="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1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1828806"/>
            <a:ext cx="9037366" cy="12594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2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818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814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 bwMode="auto">
          <a:xfrm flipV="1">
            <a:off x="2095500" y="2438414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/>
          <p:nvPr/>
        </p:nvCxnSpPr>
        <p:spPr bwMode="auto">
          <a:xfrm flipH="1" flipV="1">
            <a:off x="6210302" y="2438414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CuadroTexto 29"/>
          <p:cNvSpPr txBox="1"/>
          <p:nvPr/>
        </p:nvSpPr>
        <p:spPr>
          <a:xfrm>
            <a:off x="3581400" y="3084501"/>
            <a:ext cx="1981200" cy="95404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FFA89F"/>
                </a:solidFill>
              </a:rPr>
              <a:t>Pseudos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generated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with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the</a:t>
            </a:r>
            <a:r>
              <a:rPr lang="es-ES" sz="1400" dirty="0">
                <a:solidFill>
                  <a:srgbClr val="FFA89F"/>
                </a:solidFill>
              </a:rPr>
              <a:t> virtual </a:t>
            </a:r>
            <a:r>
              <a:rPr lang="es-ES" sz="1400" dirty="0" err="1">
                <a:solidFill>
                  <a:srgbClr val="FFA89F"/>
                </a:solidFill>
              </a:rPr>
              <a:t>crystal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approximation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2" y="10"/>
            <a:ext cx="8686869" cy="523050"/>
            <a:chOff x="2" y="10"/>
            <a:chExt cx="8686869" cy="523050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5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“Constrained</a:t>
              </a:r>
              <a:r>
                <a:rPr lang="en-US" sz="2800" dirty="0" smtClean="0">
                  <a:solidFill>
                    <a:srgbClr val="FFFF00"/>
                  </a:solidFill>
                </a:rPr>
                <a:t>-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   ” </a:t>
              </a:r>
              <a:r>
                <a:rPr lang="en-US" sz="2800" dirty="0">
                  <a:solidFill>
                    <a:srgbClr val="FFFF00"/>
                  </a:solidFill>
                </a:rPr>
                <a:t>method</a:t>
              </a: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4525" y="152400"/>
              <a:ext cx="411075" cy="287999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304800" y="37338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Replace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the</a:t>
            </a:r>
            <a:r>
              <a:rPr lang="es-ES" sz="1600" dirty="0" smtClean="0">
                <a:solidFill>
                  <a:srgbClr val="FFFF00"/>
                </a:solidFill>
              </a:rPr>
              <a:t> O </a:t>
            </a:r>
            <a:r>
              <a:rPr lang="es-ES" sz="1600" dirty="0" err="1" smtClean="0">
                <a:solidFill>
                  <a:srgbClr val="FFFF00"/>
                </a:solidFill>
              </a:rPr>
              <a:t>by</a:t>
            </a:r>
            <a:r>
              <a:rPr lang="es-ES" sz="1600" dirty="0" smtClean="0">
                <a:solidFill>
                  <a:srgbClr val="FFFF00"/>
                </a:solidFill>
              </a:rPr>
              <a:t> a </a:t>
            </a:r>
            <a:r>
              <a:rPr lang="es-ES" sz="1600" dirty="0" err="1" smtClean="0">
                <a:solidFill>
                  <a:srgbClr val="FFFF00"/>
                </a:solidFill>
              </a:rPr>
              <a:t>fictitious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</a:t>
            </a:r>
            <a:r>
              <a:rPr lang="es-ES" sz="1600" dirty="0" smtClean="0">
                <a:solidFill>
                  <a:srgbClr val="FFFF00"/>
                </a:solidFill>
              </a:rPr>
              <a:t> of </a:t>
            </a:r>
            <a:r>
              <a:rPr lang="es-ES" sz="1600" dirty="0" err="1" smtClean="0">
                <a:solidFill>
                  <a:srgbClr val="FFFF00"/>
                </a:solidFill>
              </a:rPr>
              <a:t>fractional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atomic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charge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endParaRPr lang="es-ES" sz="1600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256" y="4472402"/>
            <a:ext cx="1262744" cy="251998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295900" y="3744625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rgbClr val="FFFF00"/>
                </a:solidFill>
              </a:rPr>
              <a:t>Replace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the</a:t>
            </a:r>
            <a:r>
              <a:rPr lang="es-ES" sz="1600" dirty="0" smtClean="0">
                <a:solidFill>
                  <a:srgbClr val="FFFF00"/>
                </a:solidFill>
              </a:rPr>
              <a:t> O </a:t>
            </a:r>
            <a:r>
              <a:rPr lang="es-ES" sz="1600" dirty="0" err="1" smtClean="0">
                <a:solidFill>
                  <a:srgbClr val="FFFF00"/>
                </a:solidFill>
              </a:rPr>
              <a:t>by</a:t>
            </a:r>
            <a:r>
              <a:rPr lang="es-ES" sz="1600" dirty="0" smtClean="0">
                <a:solidFill>
                  <a:srgbClr val="FFFF00"/>
                </a:solidFill>
              </a:rPr>
              <a:t> a </a:t>
            </a:r>
            <a:r>
              <a:rPr lang="es-ES" sz="1600" dirty="0" err="1" smtClean="0">
                <a:solidFill>
                  <a:srgbClr val="FFFF00"/>
                </a:solidFill>
              </a:rPr>
              <a:t>fictitious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</a:t>
            </a:r>
            <a:r>
              <a:rPr lang="es-ES" sz="1600" dirty="0" smtClean="0">
                <a:solidFill>
                  <a:srgbClr val="FFFF00"/>
                </a:solidFill>
              </a:rPr>
              <a:t> of </a:t>
            </a:r>
            <a:r>
              <a:rPr lang="es-ES" sz="1600" dirty="0" err="1" smtClean="0">
                <a:solidFill>
                  <a:srgbClr val="FFFF00"/>
                </a:solidFill>
              </a:rPr>
              <a:t>fractional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atomic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r>
              <a:rPr lang="es-ES" sz="1600" dirty="0" err="1" smtClean="0">
                <a:solidFill>
                  <a:srgbClr val="FFFF00"/>
                </a:solidFill>
              </a:rPr>
              <a:t>charge</a:t>
            </a:r>
            <a:r>
              <a:rPr lang="es-ES" sz="1600" dirty="0" smtClean="0">
                <a:solidFill>
                  <a:srgbClr val="FFFF00"/>
                </a:solidFill>
              </a:rPr>
              <a:t> </a:t>
            </a:r>
            <a:endParaRPr lang="es-ES" sz="1600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023" y="4472400"/>
            <a:ext cx="1262754" cy="252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14600" y="50292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>
                <a:solidFill>
                  <a:schemeClr val="bg1"/>
                </a:solidFill>
              </a:rPr>
              <a:t>For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fractional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values</a:t>
            </a:r>
            <a:r>
              <a:rPr lang="es-ES" sz="1600" dirty="0" smtClean="0">
                <a:solidFill>
                  <a:schemeClr val="bg1"/>
                </a:solidFill>
              </a:rPr>
              <a:t> of      ,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6700" y="539173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FFFF"/>
                </a:solidFill>
              </a:rPr>
              <a:t>Nominal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of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“</a:t>
            </a:r>
            <a:r>
              <a:rPr lang="es-ES" sz="1600" dirty="0" err="1" smtClean="0">
                <a:solidFill>
                  <a:srgbClr val="00FFFF"/>
                </a:solidFill>
              </a:rPr>
              <a:t>fictitious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atom</a:t>
            </a:r>
            <a:r>
              <a:rPr lang="es-ES" sz="1600" dirty="0" smtClean="0">
                <a:solidFill>
                  <a:srgbClr val="00FFFF"/>
                </a:solidFill>
              </a:rPr>
              <a:t>”: 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14300" y="60960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FFFF"/>
                </a:solidFill>
              </a:rPr>
              <a:t>Nominal net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at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left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surface</a:t>
            </a:r>
            <a:endParaRPr lang="es-ES" sz="1600" dirty="0">
              <a:solidFill>
                <a:srgbClr val="00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094" y="5105400"/>
            <a:ext cx="308306" cy="2159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5803800"/>
            <a:ext cx="787279" cy="216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721" y="5834013"/>
            <a:ext cx="787279" cy="216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1843" y="6565800"/>
            <a:ext cx="1790557" cy="216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1600" y="6565800"/>
            <a:ext cx="1809442" cy="216000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4838700" y="539173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00FFFF"/>
                </a:solidFill>
              </a:rPr>
              <a:t>Nominal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of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“</a:t>
            </a:r>
            <a:r>
              <a:rPr lang="es-ES" sz="1600" dirty="0" err="1" smtClean="0">
                <a:solidFill>
                  <a:srgbClr val="00FFFF"/>
                </a:solidFill>
              </a:rPr>
              <a:t>fictitious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atom</a:t>
            </a:r>
            <a:r>
              <a:rPr lang="es-ES" sz="1600" dirty="0" smtClean="0">
                <a:solidFill>
                  <a:srgbClr val="00FFFF"/>
                </a:solidFill>
              </a:rPr>
              <a:t>”: 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686300" y="60960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FFFF"/>
                </a:solidFill>
              </a:rPr>
              <a:t>Nominal net </a:t>
            </a:r>
            <a:r>
              <a:rPr lang="es-ES" sz="1600" dirty="0" err="1" smtClean="0">
                <a:solidFill>
                  <a:srgbClr val="00FFFF"/>
                </a:solidFill>
              </a:rPr>
              <a:t>charge</a:t>
            </a:r>
            <a:r>
              <a:rPr lang="es-ES" sz="1600" dirty="0" smtClean="0">
                <a:solidFill>
                  <a:srgbClr val="00FFFF"/>
                </a:solidFill>
              </a:rPr>
              <a:t> at </a:t>
            </a:r>
            <a:r>
              <a:rPr lang="es-ES" sz="1600" dirty="0" err="1" smtClean="0">
                <a:solidFill>
                  <a:srgbClr val="00FFFF"/>
                </a:solidFill>
              </a:rPr>
              <a:t>the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right</a:t>
            </a:r>
            <a:r>
              <a:rPr lang="es-ES" sz="1600" dirty="0" smtClean="0">
                <a:solidFill>
                  <a:srgbClr val="00FFFF"/>
                </a:solidFill>
              </a:rPr>
              <a:t> </a:t>
            </a:r>
            <a:r>
              <a:rPr lang="es-ES" sz="1600" dirty="0" err="1" smtClean="0">
                <a:solidFill>
                  <a:srgbClr val="00FFFF"/>
                </a:solidFill>
              </a:rPr>
              <a:t>surface</a:t>
            </a:r>
            <a:endParaRPr lang="es-ES" sz="1600" dirty="0">
              <a:solidFill>
                <a:srgbClr val="00FFFF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276600" y="6488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Negative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848600" y="651934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Positive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172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="0" i="1" baseline="-25000" dirty="0" err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219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="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0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95404" y="838203"/>
            <a:ext cx="65151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Adopt a vacuum/insulator/vacuum geometry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" y="1828806"/>
            <a:ext cx="9037366" cy="12594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72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rgbClr val="FFFFFF"/>
                </a:solidFill>
              </a:rPr>
              <a:t>vacuum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7818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vacuum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581400" y="1447805"/>
            <a:ext cx="19050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BaTiO</a:t>
            </a:r>
            <a:r>
              <a:rPr lang="es-ES" baseline="-25000" dirty="0" smtClean="0">
                <a:solidFill>
                  <a:srgbClr val="FFFFFF"/>
                </a:solidFill>
              </a:rPr>
              <a:t>3</a:t>
            </a:r>
            <a:endParaRPr lang="es-ES" baseline="-25000" dirty="0">
              <a:solidFill>
                <a:srgbClr val="FFFFFF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19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N</a:t>
            </a:r>
            <a:r>
              <a:rPr lang="es-ES" b="0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72200" y="3048004"/>
            <a:ext cx="1752600" cy="369269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Ba(O</a:t>
            </a:r>
            <a:r>
              <a:rPr lang="es-ES" baseline="-25000" dirty="0" smtClean="0">
                <a:solidFill>
                  <a:srgbClr val="FFFFFF"/>
                </a:solidFill>
              </a:rPr>
              <a:t>(1-</a:t>
            </a:r>
            <a:r>
              <a:rPr lang="es-ES" b="0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baseline="-25000" dirty="0" smtClean="0">
                <a:solidFill>
                  <a:srgbClr val="FFFFFF"/>
                </a:solidFill>
              </a:rPr>
              <a:t>)</a:t>
            </a:r>
            <a:r>
              <a:rPr lang="es-ES" dirty="0" err="1" smtClean="0">
                <a:solidFill>
                  <a:srgbClr val="FFFFFF"/>
                </a:solidFill>
              </a:rPr>
              <a:t>F</a:t>
            </a:r>
            <a:r>
              <a:rPr lang="es-ES" b="0" i="1" baseline="-25000" dirty="0" err="1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s-ES" dirty="0" smtClean="0">
                <a:solidFill>
                  <a:srgbClr val="FFFFFF"/>
                </a:solidFill>
              </a:rPr>
              <a:t>)</a:t>
            </a:r>
            <a:endParaRPr lang="es-ES" dirty="0">
              <a:solidFill>
                <a:srgbClr val="FFFFFF"/>
              </a:solidFill>
            </a:endParaRPr>
          </a:p>
        </p:txBody>
      </p:sp>
      <p:cxnSp>
        <p:nvCxnSpPr>
          <p:cNvPr id="14" name="Conector recto de flecha 13"/>
          <p:cNvCxnSpPr>
            <a:stCxn id="12" idx="0"/>
          </p:cNvCxnSpPr>
          <p:nvPr/>
        </p:nvCxnSpPr>
        <p:spPr bwMode="auto">
          <a:xfrm flipV="1">
            <a:off x="2095500" y="2438414"/>
            <a:ext cx="800100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ector recto de flecha 23"/>
          <p:cNvCxnSpPr>
            <a:stCxn id="23" idx="0"/>
          </p:cNvCxnSpPr>
          <p:nvPr/>
        </p:nvCxnSpPr>
        <p:spPr bwMode="auto">
          <a:xfrm flipH="1" flipV="1">
            <a:off x="6210302" y="2438414"/>
            <a:ext cx="838198" cy="6095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CuadroTexto 29"/>
          <p:cNvSpPr txBox="1"/>
          <p:nvPr/>
        </p:nvSpPr>
        <p:spPr>
          <a:xfrm>
            <a:off x="3581400" y="3084501"/>
            <a:ext cx="1981200" cy="954045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/>
          <a:p>
            <a:pPr algn="ctr"/>
            <a:r>
              <a:rPr lang="es-ES" sz="1400" dirty="0" err="1">
                <a:solidFill>
                  <a:srgbClr val="FFA89F"/>
                </a:solidFill>
              </a:rPr>
              <a:t>Pseudos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generated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with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the</a:t>
            </a:r>
            <a:r>
              <a:rPr lang="es-ES" sz="1400" dirty="0">
                <a:solidFill>
                  <a:srgbClr val="FFA89F"/>
                </a:solidFill>
              </a:rPr>
              <a:t> virtual </a:t>
            </a:r>
            <a:r>
              <a:rPr lang="es-ES" sz="1400" dirty="0" err="1">
                <a:solidFill>
                  <a:srgbClr val="FFA89F"/>
                </a:solidFill>
              </a:rPr>
              <a:t>crystal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  <a:r>
              <a:rPr lang="es-ES" sz="1400" dirty="0" err="1">
                <a:solidFill>
                  <a:srgbClr val="FFA89F"/>
                </a:solidFill>
              </a:rPr>
              <a:t>approximation</a:t>
            </a:r>
            <a:r>
              <a:rPr lang="es-ES" sz="1400" dirty="0">
                <a:solidFill>
                  <a:srgbClr val="FFA89F"/>
                </a:solidFill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49" y="4570413"/>
            <a:ext cx="1978751" cy="612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37" y="4576885"/>
            <a:ext cx="1954725" cy="612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400" y="4114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Therefore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surface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charge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density</a:t>
            </a:r>
            <a:r>
              <a:rPr lang="es-ES" dirty="0" smtClean="0">
                <a:solidFill>
                  <a:schemeClr val="bg1"/>
                </a:solidFill>
              </a:rPr>
              <a:t> at </a:t>
            </a:r>
            <a:r>
              <a:rPr lang="es-ES" dirty="0" err="1" smtClean="0">
                <a:solidFill>
                  <a:schemeClr val="bg1"/>
                </a:solidFill>
              </a:rPr>
              <a:t>each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termination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amounts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1371600" y="5257800"/>
            <a:ext cx="5827345" cy="539999"/>
            <a:chOff x="1371600" y="5257800"/>
            <a:chExt cx="5827345" cy="539999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5257800"/>
              <a:ext cx="2474545" cy="539999"/>
            </a:xfrm>
            <a:prstGeom prst="rect">
              <a:avLst/>
            </a:prstGeom>
          </p:spPr>
        </p:pic>
        <p:sp>
          <p:nvSpPr>
            <p:cNvPr id="31" name="CuadroTexto 30"/>
            <p:cNvSpPr txBox="1"/>
            <p:nvPr/>
          </p:nvSpPr>
          <p:spPr>
            <a:xfrm>
              <a:off x="1371600" y="5334000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bg1"/>
                  </a:solidFill>
                </a:rPr>
                <a:t>As </a:t>
              </a:r>
              <a:r>
                <a:rPr lang="es-ES" dirty="0" err="1" smtClean="0">
                  <a:solidFill>
                    <a:schemeClr val="bg1"/>
                  </a:solidFill>
                </a:rPr>
                <a:t>we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have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seen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previously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495300" y="5867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If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particularize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left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surface</a:t>
            </a:r>
            <a:r>
              <a:rPr lang="es-ES" dirty="0" smtClean="0">
                <a:solidFill>
                  <a:schemeClr val="bg1"/>
                </a:solidFill>
              </a:rPr>
              <a:t> (1 = </a:t>
            </a:r>
            <a:r>
              <a:rPr lang="es-ES" dirty="0" err="1" smtClean="0">
                <a:solidFill>
                  <a:schemeClr val="bg1"/>
                </a:solidFill>
              </a:rPr>
              <a:t>vacuum</a:t>
            </a:r>
            <a:r>
              <a:rPr lang="es-ES" dirty="0" smtClean="0">
                <a:solidFill>
                  <a:schemeClr val="bg1"/>
                </a:solidFill>
              </a:rPr>
              <a:t>; 2 = BaTiO</a:t>
            </a:r>
            <a:r>
              <a:rPr lang="es-ES" baseline="-25000" dirty="0" smtClean="0">
                <a:solidFill>
                  <a:schemeClr val="bg1"/>
                </a:solidFill>
              </a:rPr>
              <a:t>3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2" y="10"/>
            <a:ext cx="8686869" cy="523050"/>
            <a:chOff x="2" y="10"/>
            <a:chExt cx="8686869" cy="523050"/>
          </a:xfrm>
        </p:grpSpPr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2" y="10"/>
              <a:ext cx="8686869" cy="5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275" tIns="45636" rIns="91275" bIns="45636">
              <a:spAutoFit/>
            </a:bodyPr>
            <a:lstStyle>
              <a:lvl1pPr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03238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008063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511300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16125" defTabSz="10080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4733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305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877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44925" defTabSz="10080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FF00"/>
                  </a:solidFill>
                </a:rPr>
                <a:t>“Constrained</a:t>
              </a:r>
              <a:r>
                <a:rPr lang="en-US" sz="2800" dirty="0" smtClean="0">
                  <a:solidFill>
                    <a:srgbClr val="FFFF00"/>
                  </a:solidFill>
                </a:rPr>
                <a:t>-</a:t>
              </a:r>
              <a:r>
                <a:rPr lang="en-US" sz="2800" dirty="0">
                  <a:solidFill>
                    <a:srgbClr val="FFFF00"/>
                  </a:solidFill>
                </a:rPr>
                <a:t> </a:t>
              </a:r>
              <a:r>
                <a:rPr lang="en-US" sz="2800" dirty="0" smtClean="0">
                  <a:solidFill>
                    <a:srgbClr val="FFFF00"/>
                  </a:solidFill>
                </a:rPr>
                <a:t>   ” </a:t>
              </a:r>
              <a:r>
                <a:rPr lang="en-US" sz="2800" dirty="0">
                  <a:solidFill>
                    <a:srgbClr val="FFFF00"/>
                  </a:solidFill>
                </a:rPr>
                <a:t>method</a:t>
              </a: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4525" y="152400"/>
              <a:ext cx="411075" cy="287999"/>
            </a:xfrm>
            <a:prstGeom prst="rect">
              <a:avLst/>
            </a:prstGeom>
          </p:spPr>
        </p:pic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2486" y="6318000"/>
            <a:ext cx="527902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8492</TotalTime>
  <Words>3049</Words>
  <Application>Microsoft Macintosh PowerPoint</Application>
  <PresentationFormat>Presentación en pantalla (4:3)</PresentationFormat>
  <Paragraphs>445</Paragraphs>
  <Slides>63</Slides>
  <Notes>46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64" baseType="lpstr">
      <vt:lpstr>blank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Cantabria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Difficulty: how to deal accurately with both the core and valence electrons</dc:title>
  <dc:creator>Javier</dc:creator>
  <cp:lastModifiedBy>Francisco Javier Junquera Quintana</cp:lastModifiedBy>
  <cp:revision>649</cp:revision>
  <dcterms:created xsi:type="dcterms:W3CDTF">2005-05-05T21:57:52Z</dcterms:created>
  <dcterms:modified xsi:type="dcterms:W3CDTF">2015-09-18T16:12:38Z</dcterms:modified>
</cp:coreProperties>
</file>