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310" r:id="rId2"/>
    <p:sldId id="414" r:id="rId3"/>
    <p:sldId id="420" r:id="rId4"/>
    <p:sldId id="443" r:id="rId5"/>
    <p:sldId id="444" r:id="rId6"/>
    <p:sldId id="446" r:id="rId7"/>
    <p:sldId id="445" r:id="rId8"/>
    <p:sldId id="447" r:id="rId9"/>
    <p:sldId id="448" r:id="rId10"/>
    <p:sldId id="449" r:id="rId11"/>
    <p:sldId id="450" r:id="rId12"/>
    <p:sldId id="451" r:id="rId13"/>
    <p:sldId id="442" r:id="rId14"/>
    <p:sldId id="432" r:id="rId15"/>
    <p:sldId id="435" r:id="rId16"/>
    <p:sldId id="433" r:id="rId17"/>
    <p:sldId id="434" r:id="rId18"/>
    <p:sldId id="437" r:id="rId19"/>
    <p:sldId id="436" r:id="rId20"/>
    <p:sldId id="438" r:id="rId21"/>
    <p:sldId id="439" r:id="rId22"/>
    <p:sldId id="440" r:id="rId23"/>
    <p:sldId id="441" r:id="rId24"/>
    <p:sldId id="421" r:id="rId25"/>
    <p:sldId id="422" r:id="rId26"/>
    <p:sldId id="423" r:id="rId27"/>
    <p:sldId id="424" r:id="rId28"/>
    <p:sldId id="427" r:id="rId29"/>
    <p:sldId id="428" r:id="rId30"/>
    <p:sldId id="430" r:id="rId31"/>
    <p:sldId id="431" r:id="rId32"/>
    <p:sldId id="429" r:id="rId33"/>
    <p:sldId id="425" r:id="rId34"/>
    <p:sldId id="426" r:id="rId35"/>
    <p:sldId id="346" r:id="rId36"/>
    <p:sldId id="415" r:id="rId37"/>
    <p:sldId id="417" r:id="rId38"/>
    <p:sldId id="418" r:id="rId39"/>
    <p:sldId id="419" r:id="rId40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14303" indent="4286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828606" indent="85718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242908" indent="128577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658798" indent="169849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807" algn="l" defTabSz="457162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2969" algn="l" defTabSz="457162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131" algn="l" defTabSz="457162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292" algn="l" defTabSz="457162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00"/>
    <a:srgbClr val="00FFFF"/>
    <a:srgbClr val="EA1600"/>
    <a:srgbClr val="FFA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02"/>
    <p:restoredTop sz="93839"/>
  </p:normalViewPr>
  <p:slideViewPr>
    <p:cSldViewPr showGuides="1">
      <p:cViewPr varScale="1">
        <p:scale>
          <a:sx n="98" d="100"/>
          <a:sy n="98" d="100"/>
        </p:scale>
        <p:origin x="896" y="184"/>
      </p:cViewPr>
      <p:guideLst>
        <p:guide orient="horz" pos="331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748"/>
    </p:cViewPr>
  </p:sorterViewPr>
  <p:notesViewPr>
    <p:cSldViewPr showGuides="1">
      <p:cViewPr varScale="1">
        <p:scale>
          <a:sx n="54" d="100"/>
          <a:sy n="54" d="100"/>
        </p:scale>
        <p:origin x="-2538" y="-84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 smtClean="0">
                <a:cs typeface="+mn-cs"/>
              </a:defRPr>
            </a:lvl1pPr>
          </a:lstStyle>
          <a:p>
            <a:pPr>
              <a:defRPr/>
            </a:pPr>
            <a:fld id="{4F8FF403-BB08-E745-A092-A55FA15BCDD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44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1430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828606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24290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65879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073684" algn="l" defTabSz="41473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88421" algn="l" defTabSz="41473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03159" algn="l" defTabSz="41473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17895" algn="l" defTabSz="41473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CFF23A-75CA-F24D-9EC3-838B8F515649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831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27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985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565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026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85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2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21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862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851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241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CFF23A-75CA-F24D-9EC3-838B8F5156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698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89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90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42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231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4610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3853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4430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2536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28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11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2468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980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1811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7576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1397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3064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1386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0469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4873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0497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54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919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903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14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672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081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5D809-F2DB-4044-9649-2DCEB5BB097B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5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6395" y="2130934"/>
            <a:ext cx="7771211" cy="146914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391" y="3886700"/>
            <a:ext cx="6401219" cy="1752767"/>
          </a:xfrm>
        </p:spPr>
        <p:txBody>
          <a:bodyPr/>
          <a:lstStyle>
            <a:lvl1pPr marL="0" indent="0" algn="ctr">
              <a:buNone/>
              <a:defRPr/>
            </a:lvl1pPr>
            <a:lvl2pPr marL="414737" indent="0" algn="ctr">
              <a:buNone/>
              <a:defRPr/>
            </a:lvl2pPr>
            <a:lvl3pPr marL="829474" indent="0" algn="ctr">
              <a:buNone/>
              <a:defRPr/>
            </a:lvl3pPr>
            <a:lvl4pPr marL="1244211" indent="0" algn="ctr">
              <a:buNone/>
              <a:defRPr/>
            </a:lvl4pPr>
            <a:lvl5pPr marL="1658948" indent="0" algn="ctr">
              <a:buNone/>
              <a:defRPr/>
            </a:lvl5pPr>
            <a:lvl6pPr marL="2073684" indent="0" algn="ctr">
              <a:buNone/>
              <a:defRPr/>
            </a:lvl6pPr>
            <a:lvl7pPr marL="2488421" indent="0" algn="ctr">
              <a:buNone/>
              <a:defRPr/>
            </a:lvl7pPr>
            <a:lvl8pPr marL="2903159" indent="0" algn="ctr">
              <a:buNone/>
              <a:defRPr/>
            </a:lvl8pPr>
            <a:lvl9pPr marL="3317895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6C2D3-0C2B-7643-BDCD-FC61A2A564E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77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0551F-B75D-044F-ABD1-1500C474A1A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67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853" y="0"/>
            <a:ext cx="2171018" cy="612568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81648" cy="612568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CE8EF-B9E6-0747-BA96-BC0FDCA945D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11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"/>
            <a:ext cx="8229740" cy="11435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130" y="1599700"/>
            <a:ext cx="4047069" cy="452598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38402" y="1599700"/>
            <a:ext cx="4048467" cy="452598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13FBB-EE21-B046-8576-3D361E00AA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4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68C90-F22A-1740-B050-F3D4951FB26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9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741" y="4407428"/>
            <a:ext cx="7772609" cy="136109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741" y="2906772"/>
            <a:ext cx="7772609" cy="1500656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37" indent="0">
              <a:buNone/>
              <a:defRPr sz="1600"/>
            </a:lvl2pPr>
            <a:lvl3pPr marL="829474" indent="0">
              <a:buNone/>
              <a:defRPr sz="1500"/>
            </a:lvl3pPr>
            <a:lvl4pPr marL="1244211" indent="0">
              <a:buNone/>
              <a:defRPr sz="1300"/>
            </a:lvl4pPr>
            <a:lvl5pPr marL="1658948" indent="0">
              <a:buNone/>
              <a:defRPr sz="1300"/>
            </a:lvl5pPr>
            <a:lvl6pPr marL="2073684" indent="0">
              <a:buNone/>
              <a:defRPr sz="1300"/>
            </a:lvl6pPr>
            <a:lvl7pPr marL="2488421" indent="0">
              <a:buNone/>
              <a:defRPr sz="1300"/>
            </a:lvl7pPr>
            <a:lvl8pPr marL="2903159" indent="0">
              <a:buNone/>
              <a:defRPr sz="1300"/>
            </a:lvl8pPr>
            <a:lvl9pPr marL="3317895" indent="0">
              <a:buNone/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A5B25-DD76-EB4F-8C8E-5B1210B9AAB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39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130" y="1599700"/>
            <a:ext cx="4047069" cy="452598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38402" y="1599700"/>
            <a:ext cx="4048467" cy="452598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3E602-6F60-CD42-A582-E33D6DB3C3C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07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31" y="274621"/>
            <a:ext cx="8229739" cy="11435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132" y="1535172"/>
            <a:ext cx="4040079" cy="6392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37" indent="0">
              <a:buNone/>
              <a:defRPr sz="1800" b="1"/>
            </a:lvl2pPr>
            <a:lvl3pPr marL="829474" indent="0">
              <a:buNone/>
              <a:defRPr sz="1600" b="1"/>
            </a:lvl3pPr>
            <a:lvl4pPr marL="1244211" indent="0">
              <a:buNone/>
              <a:defRPr sz="1500" b="1"/>
            </a:lvl4pPr>
            <a:lvl5pPr marL="1658948" indent="0">
              <a:buNone/>
              <a:defRPr sz="1500" b="1"/>
            </a:lvl5pPr>
            <a:lvl6pPr marL="2073684" indent="0">
              <a:buNone/>
              <a:defRPr sz="1500" b="1"/>
            </a:lvl6pPr>
            <a:lvl7pPr marL="2488421" indent="0">
              <a:buNone/>
              <a:defRPr sz="1500" b="1"/>
            </a:lvl7pPr>
            <a:lvl8pPr marL="2903159" indent="0">
              <a:buNone/>
              <a:defRPr sz="1500" b="1"/>
            </a:lvl8pPr>
            <a:lvl9pPr marL="3317895" indent="0">
              <a:buNone/>
              <a:defRPr sz="15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132" y="2174452"/>
            <a:ext cx="4040079" cy="395122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393" y="1535172"/>
            <a:ext cx="4041477" cy="6392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37" indent="0">
              <a:buNone/>
              <a:defRPr sz="1800" b="1"/>
            </a:lvl2pPr>
            <a:lvl3pPr marL="829474" indent="0">
              <a:buNone/>
              <a:defRPr sz="1600" b="1"/>
            </a:lvl3pPr>
            <a:lvl4pPr marL="1244211" indent="0">
              <a:buNone/>
              <a:defRPr sz="1500" b="1"/>
            </a:lvl4pPr>
            <a:lvl5pPr marL="1658948" indent="0">
              <a:buNone/>
              <a:defRPr sz="1500" b="1"/>
            </a:lvl5pPr>
            <a:lvl6pPr marL="2073684" indent="0">
              <a:buNone/>
              <a:defRPr sz="1500" b="1"/>
            </a:lvl6pPr>
            <a:lvl7pPr marL="2488421" indent="0">
              <a:buNone/>
              <a:defRPr sz="1500" b="1"/>
            </a:lvl7pPr>
            <a:lvl8pPr marL="2903159" indent="0">
              <a:buNone/>
              <a:defRPr sz="1500" b="1"/>
            </a:lvl8pPr>
            <a:lvl9pPr marL="3317895" indent="0">
              <a:buNone/>
              <a:defRPr sz="15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393" y="2174452"/>
            <a:ext cx="4041477" cy="395122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6E2BD-1F1E-6E45-9C0E-CDA09D4A375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21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762E1-994A-F845-987F-2E8B2AD14A7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3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E1425-D81D-4047-902B-E347A6B4E27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01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32" y="273121"/>
            <a:ext cx="3008391" cy="116150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4562" y="273120"/>
            <a:ext cx="5112308" cy="5852560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132" y="1434628"/>
            <a:ext cx="3008391" cy="4691052"/>
          </a:xfrm>
        </p:spPr>
        <p:txBody>
          <a:bodyPr/>
          <a:lstStyle>
            <a:lvl1pPr marL="0" indent="0">
              <a:buNone/>
              <a:defRPr sz="1300"/>
            </a:lvl1pPr>
            <a:lvl2pPr marL="414737" indent="0">
              <a:buNone/>
              <a:defRPr sz="1100"/>
            </a:lvl2pPr>
            <a:lvl3pPr marL="829474" indent="0">
              <a:buNone/>
              <a:defRPr sz="900"/>
            </a:lvl3pPr>
            <a:lvl4pPr marL="1244211" indent="0">
              <a:buNone/>
              <a:defRPr sz="800"/>
            </a:lvl4pPr>
            <a:lvl5pPr marL="1658948" indent="0">
              <a:buNone/>
              <a:defRPr sz="800"/>
            </a:lvl5pPr>
            <a:lvl6pPr marL="2073684" indent="0">
              <a:buNone/>
              <a:defRPr sz="800"/>
            </a:lvl6pPr>
            <a:lvl7pPr marL="2488421" indent="0">
              <a:buNone/>
              <a:defRPr sz="800"/>
            </a:lvl7pPr>
            <a:lvl8pPr marL="2903159" indent="0">
              <a:buNone/>
              <a:defRPr sz="800"/>
            </a:lvl8pPr>
            <a:lvl9pPr marL="3317895" indent="0">
              <a:buNone/>
              <a:defRPr sz="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FA4ED-D07E-7242-928C-0C39211B06C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5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175" y="4800601"/>
            <a:ext cx="5486959" cy="56724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175" y="612268"/>
            <a:ext cx="5486959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4737" indent="0">
              <a:buNone/>
              <a:defRPr sz="2500"/>
            </a:lvl2pPr>
            <a:lvl3pPr marL="829474" indent="0">
              <a:buNone/>
              <a:defRPr sz="2200"/>
            </a:lvl3pPr>
            <a:lvl4pPr marL="1244211" indent="0">
              <a:buNone/>
              <a:defRPr sz="1800"/>
            </a:lvl4pPr>
            <a:lvl5pPr marL="1658948" indent="0">
              <a:buNone/>
              <a:defRPr sz="1800"/>
            </a:lvl5pPr>
            <a:lvl6pPr marL="2073684" indent="0">
              <a:buNone/>
              <a:defRPr sz="1800"/>
            </a:lvl6pPr>
            <a:lvl7pPr marL="2488421" indent="0">
              <a:buNone/>
              <a:defRPr sz="1800"/>
            </a:lvl7pPr>
            <a:lvl8pPr marL="2903159" indent="0">
              <a:buNone/>
              <a:defRPr sz="1800"/>
            </a:lvl8pPr>
            <a:lvl9pPr marL="3317895" indent="0">
              <a:buNone/>
              <a:defRPr sz="18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175" y="5367849"/>
            <a:ext cx="5486959" cy="804352"/>
          </a:xfrm>
        </p:spPr>
        <p:txBody>
          <a:bodyPr/>
          <a:lstStyle>
            <a:lvl1pPr marL="0" indent="0">
              <a:buNone/>
              <a:defRPr sz="1300"/>
            </a:lvl1pPr>
            <a:lvl2pPr marL="414737" indent="0">
              <a:buNone/>
              <a:defRPr sz="1100"/>
            </a:lvl2pPr>
            <a:lvl3pPr marL="829474" indent="0">
              <a:buNone/>
              <a:defRPr sz="900"/>
            </a:lvl3pPr>
            <a:lvl4pPr marL="1244211" indent="0">
              <a:buNone/>
              <a:defRPr sz="800"/>
            </a:lvl4pPr>
            <a:lvl5pPr marL="1658948" indent="0">
              <a:buNone/>
              <a:defRPr sz="800"/>
            </a:lvl5pPr>
            <a:lvl6pPr marL="2073684" indent="0">
              <a:buNone/>
              <a:defRPr sz="800"/>
            </a:lvl6pPr>
            <a:lvl7pPr marL="2488421" indent="0">
              <a:buNone/>
              <a:defRPr sz="800"/>
            </a:lvl7pPr>
            <a:lvl8pPr marL="2903159" indent="0">
              <a:buNone/>
              <a:defRPr sz="800"/>
            </a:lvl8pPr>
            <a:lvl9pPr marL="3317895" indent="0">
              <a:buNone/>
              <a:defRPr sz="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DA4D3-5DA6-FD4F-8550-51FF17924BE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75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37" tIns="45668" rIns="91337" bIns="456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37" tIns="45668" rIns="91337" bIns="456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37" tIns="45668" rIns="91337" bIns="45668" numCol="1" anchor="t" anchorCtr="0" compatLnSpc="1">
            <a:prstTxWarp prst="textNoShape">
              <a:avLst/>
            </a:prstTxWarp>
          </a:bodyPr>
          <a:lstStyle>
            <a:lvl1pPr defTabSz="914438">
              <a:defRPr sz="1400" b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37" tIns="45668" rIns="91337" bIns="45668" numCol="1" anchor="t" anchorCtr="0" compatLnSpc="1">
            <a:prstTxWarp prst="textNoShape">
              <a:avLst/>
            </a:prstTxWarp>
          </a:bodyPr>
          <a:lstStyle>
            <a:lvl1pPr algn="ctr" defTabSz="914438">
              <a:defRPr sz="1400" b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37" tIns="45668" rIns="91337" bIns="45668" numCol="1" anchor="t" anchorCtr="0" compatLnSpc="1">
            <a:prstTxWarp prst="textNoShape">
              <a:avLst/>
            </a:prstTxWarp>
          </a:bodyPr>
          <a:lstStyle>
            <a:lvl1pPr algn="r" defTabSz="914438">
              <a:defRPr sz="1400" b="0" smtClean="0">
                <a:cs typeface="+mn-cs"/>
              </a:defRPr>
            </a:lvl1pPr>
          </a:lstStyle>
          <a:p>
            <a:pPr>
              <a:defRPr/>
            </a:pPr>
            <a:fld id="{4AA8C501-7687-C340-A715-E95A1ADAFC1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5pPr>
      <a:lvl6pPr marL="414737" algn="l" defTabSz="914438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6pPr>
      <a:lvl7pPr marL="829474" algn="l" defTabSz="914438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7pPr>
      <a:lvl8pPr marL="1244211" algn="l" defTabSz="914438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8pPr>
      <a:lvl9pPr marL="1658948" algn="l" defTabSz="914438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9pPr>
    </p:titleStyle>
    <p:bodyStyle>
      <a:lvl1pPr marL="341284" indent="-341284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ＭＳ Ｐゴシック" charset="0"/>
        </a:defRPr>
      </a:lvl1pPr>
      <a:lvl2pPr marL="742887" indent="-285726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  <a:ea typeface="+mn-ea"/>
        </a:defRPr>
      </a:lvl2pPr>
      <a:lvl3pPr marL="1142904" indent="-228581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chemeClr val="bg1"/>
          </a:solidFill>
          <a:latin typeface="+mn-lt"/>
          <a:ea typeface="+mn-ea"/>
        </a:defRPr>
      </a:lvl3pPr>
      <a:lvl4pPr marL="1598478" indent="-228581" algn="l" rtl="0" eaLnBrk="0" fontAlgn="base" hangingPunct="0">
        <a:spcBef>
          <a:spcPct val="20000"/>
        </a:spcBef>
        <a:spcAft>
          <a:spcPct val="0"/>
        </a:spcAft>
        <a:buChar char="–"/>
        <a:defRPr sz="1200" b="1">
          <a:solidFill>
            <a:schemeClr val="bg1"/>
          </a:solidFill>
          <a:latin typeface="+mn-lt"/>
          <a:ea typeface="+mn-ea"/>
        </a:defRPr>
      </a:lvl4pPr>
      <a:lvl5pPr marL="2054052" indent="-225406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bg1"/>
          </a:solidFill>
          <a:latin typeface="+mn-lt"/>
          <a:ea typeface="+mn-ea"/>
        </a:defRPr>
      </a:lvl5pPr>
      <a:lvl6pPr marL="2469701" indent="-226090" algn="l" defTabSz="914438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bg1"/>
          </a:solidFill>
          <a:latin typeface="+mn-lt"/>
          <a:ea typeface="+mn-ea"/>
        </a:defRPr>
      </a:lvl6pPr>
      <a:lvl7pPr marL="2884438" indent="-226090" algn="l" defTabSz="914438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bg1"/>
          </a:solidFill>
          <a:latin typeface="+mn-lt"/>
          <a:ea typeface="+mn-ea"/>
        </a:defRPr>
      </a:lvl7pPr>
      <a:lvl8pPr marL="3299175" indent="-226090" algn="l" defTabSz="914438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bg1"/>
          </a:solidFill>
          <a:latin typeface="+mn-lt"/>
          <a:ea typeface="+mn-ea"/>
        </a:defRPr>
      </a:lvl8pPr>
      <a:lvl9pPr marL="3713913" indent="-226090" algn="l" defTabSz="914438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37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74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211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48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84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421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159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95" algn="l" defTabSz="4147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6.tiff"/><Relationship Id="rId7" Type="http://schemas.openxmlformats.org/officeDocument/2006/relationships/image" Target="../media/image43.tiff"/><Relationship Id="rId8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3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62.png"/><Relationship Id="rId6" Type="http://schemas.openxmlformats.org/officeDocument/2006/relationships/image" Target="../media/image61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tiff"/><Relationship Id="rId6" Type="http://schemas.openxmlformats.org/officeDocument/2006/relationships/image" Target="../media/image67.tiff"/><Relationship Id="rId7" Type="http://schemas.openxmlformats.org/officeDocument/2006/relationships/image" Target="../media/image68.tiff"/><Relationship Id="rId8" Type="http://schemas.openxmlformats.org/officeDocument/2006/relationships/image" Target="../media/image69.tiff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1" Type="http://schemas.openxmlformats.org/officeDocument/2006/relationships/image" Target="../media/image7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4" Type="http://schemas.openxmlformats.org/officeDocument/2006/relationships/image" Target="../media/image74.tiff"/><Relationship Id="rId5" Type="http://schemas.openxmlformats.org/officeDocument/2006/relationships/image" Target="../media/image75.tiff"/><Relationship Id="rId6" Type="http://schemas.openxmlformats.org/officeDocument/2006/relationships/image" Target="../media/image76.tiff"/><Relationship Id="rId7" Type="http://schemas.openxmlformats.org/officeDocument/2006/relationships/image" Target="../media/image77.tiff"/><Relationship Id="rId8" Type="http://schemas.openxmlformats.org/officeDocument/2006/relationships/image" Target="../media/image7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4" Type="http://schemas.openxmlformats.org/officeDocument/2006/relationships/image" Target="../media/image75.tiff"/><Relationship Id="rId5" Type="http://schemas.openxmlformats.org/officeDocument/2006/relationships/image" Target="../media/image78.tiff"/><Relationship Id="rId6" Type="http://schemas.openxmlformats.org/officeDocument/2006/relationships/image" Target="../media/image79.tiff"/><Relationship Id="rId7" Type="http://schemas.openxmlformats.org/officeDocument/2006/relationships/image" Target="../media/image8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png"/><Relationship Id="rId12" Type="http://schemas.openxmlformats.org/officeDocument/2006/relationships/image" Target="../media/image94.png"/><Relationship Id="rId13" Type="http://schemas.openxmlformats.org/officeDocument/2006/relationships/image" Target="../media/image95.png"/><Relationship Id="rId1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83.png"/><Relationship Id="rId10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110.png"/><Relationship Id="rId10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9.png"/><Relationship Id="rId12" Type="http://schemas.openxmlformats.org/officeDocument/2006/relationships/image" Target="../media/image120.png"/><Relationship Id="rId13" Type="http://schemas.openxmlformats.org/officeDocument/2006/relationships/image" Target="../media/image121.png"/><Relationship Id="rId14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49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Relationship Id="rId10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9.png"/><Relationship Id="rId12" Type="http://schemas.openxmlformats.org/officeDocument/2006/relationships/image" Target="../media/image120.png"/><Relationship Id="rId13" Type="http://schemas.openxmlformats.org/officeDocument/2006/relationships/image" Target="../media/image121.png"/><Relationship Id="rId14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49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Relationship Id="rId10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04.png"/><Relationship Id="rId8" Type="http://schemas.openxmlformats.org/officeDocument/2006/relationships/image" Target="../media/image128.png"/><Relationship Id="rId9" Type="http://schemas.openxmlformats.org/officeDocument/2006/relationships/image" Target="../media/image129.png"/><Relationship Id="rId10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18.png"/><Relationship Id="rId7" Type="http://schemas.openxmlformats.org/officeDocument/2006/relationships/image" Target="../media/image86.png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Relationship Id="rId9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1.png"/><Relationship Id="rId12" Type="http://schemas.openxmlformats.org/officeDocument/2006/relationships/image" Target="../media/image152.png"/><Relationship Id="rId13" Type="http://schemas.openxmlformats.org/officeDocument/2006/relationships/image" Target="../media/image153.png"/><Relationship Id="rId14" Type="http://schemas.openxmlformats.org/officeDocument/2006/relationships/image" Target="../media/image154.png"/><Relationship Id="rId15" Type="http://schemas.openxmlformats.org/officeDocument/2006/relationships/image" Target="../media/image155.png"/><Relationship Id="rId16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47.png"/><Relationship Id="rId8" Type="http://schemas.openxmlformats.org/officeDocument/2006/relationships/image" Target="../media/image148.png"/><Relationship Id="rId9" Type="http://schemas.openxmlformats.org/officeDocument/2006/relationships/image" Target="../media/image149.png"/><Relationship Id="rId10" Type="http://schemas.openxmlformats.org/officeDocument/2006/relationships/image" Target="../media/image150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9.png"/><Relationship Id="rId12" Type="http://schemas.openxmlformats.org/officeDocument/2006/relationships/image" Target="../media/image160.png"/><Relationship Id="rId13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7" Type="http://schemas.openxmlformats.org/officeDocument/2006/relationships/image" Target="../media/image155.png"/><Relationship Id="rId8" Type="http://schemas.openxmlformats.org/officeDocument/2006/relationships/image" Target="../media/image156.png"/><Relationship Id="rId9" Type="http://schemas.openxmlformats.org/officeDocument/2006/relationships/image" Target="../media/image157.png"/><Relationship Id="rId10" Type="http://schemas.openxmlformats.org/officeDocument/2006/relationships/image" Target="../media/image1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7" Type="http://schemas.openxmlformats.org/officeDocument/2006/relationships/image" Target="../media/image163.png"/><Relationship Id="rId8" Type="http://schemas.openxmlformats.org/officeDocument/2006/relationships/image" Target="../media/image164.png"/><Relationship Id="rId9" Type="http://schemas.openxmlformats.org/officeDocument/2006/relationships/image" Target="../media/image165.png"/><Relationship Id="rId10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6" Type="http://schemas.openxmlformats.org/officeDocument/2006/relationships/image" Target="../media/image159.png"/><Relationship Id="rId7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9" Type="http://schemas.openxmlformats.org/officeDocument/2006/relationships/image" Target="../media/image13.emf"/><Relationship Id="rId10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9" Type="http://schemas.openxmlformats.org/officeDocument/2006/relationships/image" Target="../media/image6.tiff"/><Relationship Id="rId10" Type="http://schemas.openxmlformats.org/officeDocument/2006/relationships/image" Target="../media/image19.tiff"/><Relationship Id="rId11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6" Type="http://schemas.openxmlformats.org/officeDocument/2006/relationships/image" Target="../media/image24.tiff"/><Relationship Id="rId7" Type="http://schemas.openxmlformats.org/officeDocument/2006/relationships/image" Target="../media/image25.tiff"/><Relationship Id="rId8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22.tiff"/><Relationship Id="rId6" Type="http://schemas.openxmlformats.org/officeDocument/2006/relationships/image" Target="../media/image29.tiff"/><Relationship Id="rId7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6" Type="http://schemas.openxmlformats.org/officeDocument/2006/relationships/image" Target="../media/image32.tiff"/><Relationship Id="rId7" Type="http://schemas.openxmlformats.org/officeDocument/2006/relationships/image" Target="../media/image5.tiff"/><Relationship Id="rId8" Type="http://schemas.openxmlformats.org/officeDocument/2006/relationships/image" Target="../media/image7.tiff"/><Relationship Id="rId9" Type="http://schemas.openxmlformats.org/officeDocument/2006/relationships/image" Target="../media/image33.tiff"/><Relationship Id="rId10" Type="http://schemas.openxmlformats.org/officeDocument/2006/relationships/image" Target="../media/image34.tiff"/><Relationship Id="rId11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29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4.tiff"/><Relationship Id="rId8" Type="http://schemas.openxmlformats.org/officeDocument/2006/relationships/image" Target="../media/image38.tiff"/><Relationship Id="rId9" Type="http://schemas.openxmlformats.org/officeDocument/2006/relationships/image" Target="../media/image39.tiff"/><Relationship Id="rId10" Type="http://schemas.openxmlformats.org/officeDocument/2006/relationships/image" Target="../media/image40.tiff"/><Relationship Id="rId11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544514" y="5800725"/>
            <a:ext cx="343058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37" tIns="45668" rIns="91337" bIns="45668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rgbClr val="FFFF00"/>
                </a:solidFill>
                <a:cs typeface="+mn-cs"/>
              </a:rPr>
              <a:t>Javier </a:t>
            </a:r>
            <a:r>
              <a:rPr lang="en-US" sz="3200" dirty="0" err="1">
                <a:solidFill>
                  <a:srgbClr val="FFFF00"/>
                </a:solidFill>
                <a:cs typeface="+mn-cs"/>
              </a:rPr>
              <a:t>Junquera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1476375" y="476176"/>
            <a:ext cx="5915025" cy="120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37" tIns="45668" rIns="91337" bIns="45668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FFFF00"/>
                </a:solidFill>
                <a:cs typeface="+mn-cs"/>
              </a:rPr>
              <a:t>Thermodynamics and </a:t>
            </a:r>
            <a:r>
              <a:rPr lang="en-US" sz="3600" smtClean="0">
                <a:solidFill>
                  <a:srgbClr val="FFFF00"/>
                </a:solidFill>
                <a:cs typeface="+mn-cs"/>
              </a:rPr>
              <a:t>statistical mechanics</a:t>
            </a:r>
            <a:endParaRPr lang="en-US" sz="36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3075" name="Picture 11" descr="logoUCgr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6" y="5608638"/>
            <a:ext cx="949325" cy="10207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The Boltzmann factor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898403" y="608231"/>
            <a:ext cx="7391400" cy="381000"/>
            <a:chOff x="990600" y="609600"/>
            <a:chExt cx="7391400" cy="381000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5143" y="738600"/>
              <a:ext cx="470843" cy="252000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990600" y="609600"/>
              <a:ext cx="7391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probability</a:t>
              </a:r>
              <a:r>
                <a:rPr lang="es-ES_tradnl" dirty="0" smtClean="0">
                  <a:solidFill>
                    <a:schemeClr val="bg1"/>
                  </a:solidFill>
                </a:rPr>
                <a:t>        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plays</a:t>
              </a:r>
              <a:r>
                <a:rPr lang="es-ES_tradnl" dirty="0" smtClean="0">
                  <a:solidFill>
                    <a:schemeClr val="bg1"/>
                  </a:solidFill>
                </a:rPr>
                <a:t> a crucial role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statistical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physics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Agrupar 17"/>
          <p:cNvGrpSpPr/>
          <p:nvPr/>
        </p:nvGrpSpPr>
        <p:grpSpPr>
          <a:xfrm>
            <a:off x="1628897" y="4889500"/>
            <a:ext cx="5914903" cy="736600"/>
            <a:chOff x="2374900" y="4876800"/>
            <a:chExt cx="5914903" cy="736600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4900" y="4876800"/>
              <a:ext cx="1587500" cy="736600"/>
            </a:xfrm>
            <a:prstGeom prst="rect">
              <a:avLst/>
            </a:prstGeom>
          </p:spPr>
        </p:pic>
        <p:sp>
          <p:nvSpPr>
            <p:cNvPr id="14" name="CuadroTexto 13"/>
            <p:cNvSpPr txBox="1"/>
            <p:nvPr/>
          </p:nvSpPr>
          <p:spPr>
            <a:xfrm>
              <a:off x="3962400" y="5014267"/>
              <a:ext cx="4327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400" dirty="0" err="1">
                  <a:solidFill>
                    <a:srgbClr val="FFFF00"/>
                  </a:solidFill>
                </a:rPr>
                <a:t>i</a:t>
              </a:r>
              <a:r>
                <a:rPr lang="es-ES_tradnl" sz="2400" dirty="0" err="1" smtClean="0">
                  <a:solidFill>
                    <a:srgbClr val="FFFF00"/>
                  </a:solidFill>
                </a:rPr>
                <a:t>s</a:t>
              </a:r>
              <a:r>
                <a:rPr lang="es-ES_tradnl" sz="2400" dirty="0" smtClean="0">
                  <a:solidFill>
                    <a:srgbClr val="FFFF00"/>
                  </a:solidFill>
                </a:rPr>
                <a:t> </a:t>
              </a:r>
              <a:r>
                <a:rPr lang="es-ES_tradnl" sz="2400" dirty="0" err="1" smtClean="0">
                  <a:solidFill>
                    <a:srgbClr val="FFFF00"/>
                  </a:solidFill>
                </a:rPr>
                <a:t>called</a:t>
              </a:r>
              <a:r>
                <a:rPr lang="es-ES_tradnl" sz="2400" dirty="0" smtClean="0">
                  <a:solidFill>
                    <a:srgbClr val="FFFF00"/>
                  </a:solidFill>
                </a:rPr>
                <a:t> </a:t>
              </a:r>
              <a:r>
                <a:rPr lang="es-ES_tradnl" sz="2400" dirty="0" err="1" smtClean="0">
                  <a:solidFill>
                    <a:srgbClr val="FFFF00"/>
                  </a:solidFill>
                </a:rPr>
                <a:t>the</a:t>
              </a:r>
              <a:r>
                <a:rPr lang="es-ES_tradnl" sz="2400" dirty="0" smtClean="0">
                  <a:solidFill>
                    <a:srgbClr val="FFFF00"/>
                  </a:solidFill>
                </a:rPr>
                <a:t> </a:t>
              </a:r>
              <a:r>
                <a:rPr lang="es-ES_tradnl" sz="2400" dirty="0" err="1" smtClean="0">
                  <a:solidFill>
                    <a:srgbClr val="FFFF00"/>
                  </a:solidFill>
                </a:rPr>
                <a:t>Boltzman</a:t>
              </a:r>
              <a:r>
                <a:rPr lang="es-ES_tradnl" sz="2400" dirty="0" smtClean="0">
                  <a:solidFill>
                    <a:srgbClr val="FFFF00"/>
                  </a:solidFill>
                </a:rPr>
                <a:t> factor</a:t>
              </a:r>
              <a:endParaRPr lang="es-ES_tradnl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4" name="Agrupar 23"/>
          <p:cNvGrpSpPr/>
          <p:nvPr/>
        </p:nvGrpSpPr>
        <p:grpSpPr>
          <a:xfrm>
            <a:off x="876300" y="1752600"/>
            <a:ext cx="7391400" cy="838200"/>
            <a:chOff x="876300" y="1752600"/>
            <a:chExt cx="7391400" cy="838200"/>
          </a:xfrm>
        </p:grpSpPr>
        <p:grpSp>
          <p:nvGrpSpPr>
            <p:cNvPr id="21" name="Agrupar 20"/>
            <p:cNvGrpSpPr/>
            <p:nvPr/>
          </p:nvGrpSpPr>
          <p:grpSpPr>
            <a:xfrm>
              <a:off x="876300" y="1752600"/>
              <a:ext cx="7391400" cy="838200"/>
              <a:chOff x="876300" y="1752600"/>
              <a:chExt cx="7391400" cy="838200"/>
            </a:xfrm>
          </p:grpSpPr>
          <p:sp>
            <p:nvSpPr>
              <p:cNvPr id="15" name="CuadroTexto 14"/>
              <p:cNvSpPr txBox="1"/>
              <p:nvPr/>
            </p:nvSpPr>
            <p:spPr>
              <a:xfrm>
                <a:off x="876300" y="1752600"/>
                <a:ext cx="7391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400" dirty="0" err="1" smtClean="0">
                    <a:solidFill>
                      <a:srgbClr val="FFFF00"/>
                    </a:solidFill>
                  </a:rPr>
                  <a:t>The</a:t>
                </a:r>
                <a:r>
                  <a:rPr lang="es-ES_tradnl" sz="24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s-ES_tradnl" sz="2400" dirty="0" err="1" smtClean="0">
                    <a:solidFill>
                      <a:srgbClr val="FFFF00"/>
                    </a:solidFill>
                  </a:rPr>
                  <a:t>probability</a:t>
                </a:r>
                <a:r>
                  <a:rPr lang="es-ES_tradnl" sz="2400" dirty="0" smtClean="0">
                    <a:solidFill>
                      <a:srgbClr val="FFFF00"/>
                    </a:solidFill>
                  </a:rPr>
                  <a:t> of </a:t>
                </a:r>
                <a:r>
                  <a:rPr lang="es-ES_tradnl" sz="2400" dirty="0" err="1" smtClean="0">
                    <a:solidFill>
                      <a:srgbClr val="FFFF00"/>
                    </a:solidFill>
                  </a:rPr>
                  <a:t>finding</a:t>
                </a:r>
                <a:r>
                  <a:rPr lang="es-ES_tradnl" sz="24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s-ES_tradnl" sz="2400" dirty="0" err="1" smtClean="0">
                    <a:solidFill>
                      <a:srgbClr val="FFFF00"/>
                    </a:solidFill>
                  </a:rPr>
                  <a:t>the</a:t>
                </a:r>
                <a:r>
                  <a:rPr lang="es-ES_tradnl" sz="24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s-ES_tradnl" sz="2400" dirty="0" err="1" smtClean="0">
                    <a:solidFill>
                      <a:srgbClr val="FFFF00"/>
                    </a:solidFill>
                  </a:rPr>
                  <a:t>sample</a:t>
                </a:r>
                <a:r>
                  <a:rPr lang="es-ES_tradnl" sz="2400" dirty="0" smtClean="0">
                    <a:solidFill>
                      <a:srgbClr val="FFFF00"/>
                    </a:solidFill>
                  </a:rPr>
                  <a:t> in </a:t>
                </a:r>
                <a:r>
                  <a:rPr lang="es-ES_tradnl" sz="2400" dirty="0" err="1" smtClean="0">
                    <a:solidFill>
                      <a:srgbClr val="FFFF00"/>
                    </a:solidFill>
                  </a:rPr>
                  <a:t>state</a:t>
                </a:r>
                <a:r>
                  <a:rPr lang="es-ES_tradnl" sz="2400" dirty="0" smtClean="0">
                    <a:solidFill>
                      <a:srgbClr val="FFFF00"/>
                    </a:solidFill>
                  </a:rPr>
                  <a:t>      </a:t>
                </a:r>
                <a:r>
                  <a:rPr lang="es-ES_tradnl" sz="2400" dirty="0" err="1" smtClean="0">
                    <a:solidFill>
                      <a:srgbClr val="FFFF00"/>
                    </a:solidFill>
                  </a:rPr>
                  <a:t>with</a:t>
                </a:r>
                <a:r>
                  <a:rPr lang="es-ES_tradnl" sz="24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s-ES_tradnl" sz="2400" dirty="0" err="1" smtClean="0">
                    <a:solidFill>
                      <a:srgbClr val="FFFF00"/>
                    </a:solidFill>
                  </a:rPr>
                  <a:t>energy</a:t>
                </a:r>
                <a:r>
                  <a:rPr lang="es-ES_tradnl" sz="2400" dirty="0" smtClean="0">
                    <a:solidFill>
                      <a:srgbClr val="FFFF00"/>
                    </a:solidFill>
                  </a:rPr>
                  <a:t>         at </a:t>
                </a:r>
                <a:r>
                  <a:rPr lang="es-ES_tradnl" sz="2400" dirty="0" err="1" smtClean="0">
                    <a:solidFill>
                      <a:srgbClr val="FFFF00"/>
                    </a:solidFill>
                  </a:rPr>
                  <a:t>temperature</a:t>
                </a:r>
                <a:r>
                  <a:rPr lang="es-ES_tradnl" sz="2400" dirty="0" smtClean="0">
                    <a:solidFill>
                      <a:srgbClr val="FFFF00"/>
                    </a:solidFill>
                  </a:rPr>
                  <a:t>       </a:t>
                </a:r>
                <a:r>
                  <a:rPr lang="es-ES_tradnl" sz="2400" dirty="0" err="1" smtClean="0">
                    <a:solidFill>
                      <a:srgbClr val="FFFF00"/>
                    </a:solidFill>
                  </a:rPr>
                  <a:t>is</a:t>
                </a:r>
                <a:r>
                  <a:rPr lang="es-ES_tradnl" sz="24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s-ES_tradnl" sz="2400" dirty="0" err="1" smtClean="0">
                    <a:solidFill>
                      <a:srgbClr val="FFFF00"/>
                    </a:solidFill>
                  </a:rPr>
                  <a:t>given</a:t>
                </a:r>
                <a:r>
                  <a:rPr lang="es-ES_tradnl" sz="24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s-ES_tradnl" sz="2400" dirty="0" err="1" smtClean="0">
                    <a:solidFill>
                      <a:srgbClr val="FFFF00"/>
                    </a:solidFill>
                  </a:rPr>
                  <a:t>by</a:t>
                </a:r>
                <a:r>
                  <a:rPr lang="es-ES_tradnl" sz="2400" dirty="0" smtClean="0">
                    <a:solidFill>
                      <a:srgbClr val="FFFF00"/>
                    </a:solidFill>
                  </a:rPr>
                  <a:t> </a:t>
                </a:r>
                <a:endParaRPr lang="es-ES_tradnl" sz="2400" dirty="0">
                  <a:solidFill>
                    <a:srgbClr val="FFFF00"/>
                  </a:solidFill>
                </a:endParaRPr>
              </a:p>
            </p:txBody>
          </p:sp>
          <p:pic>
            <p:nvPicPr>
              <p:cNvPr id="19" name="Imagen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4200" y="2230800"/>
                <a:ext cx="549475" cy="360000"/>
              </a:xfrm>
              <a:prstGeom prst="rect">
                <a:avLst/>
              </a:prstGeom>
            </p:spPr>
          </p:pic>
          <p:pic>
            <p:nvPicPr>
              <p:cNvPr id="20" name="Imagen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48600" y="1905000"/>
                <a:ext cx="399725" cy="252000"/>
              </a:xfrm>
              <a:prstGeom prst="rect">
                <a:avLst/>
              </a:prstGeom>
            </p:spPr>
          </p:pic>
        </p:grpSp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7400" y="2246965"/>
              <a:ext cx="315429" cy="288000"/>
            </a:xfrm>
            <a:prstGeom prst="rect">
              <a:avLst/>
            </a:prstGeom>
          </p:spPr>
        </p:pic>
      </p:grpSp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4450" y="2857500"/>
            <a:ext cx="39751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First question about the Boltzmann factor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050" y="609600"/>
            <a:ext cx="2755900" cy="10301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39750" y="1877503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We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started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with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assumption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that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all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possible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states</a:t>
            </a:r>
            <a:r>
              <a:rPr lang="es-ES_tradnl" dirty="0" smtClean="0">
                <a:solidFill>
                  <a:schemeClr val="bg1"/>
                </a:solidFill>
              </a:rPr>
              <a:t> are </a:t>
            </a:r>
            <a:r>
              <a:rPr lang="es-ES_tradnl" dirty="0" err="1" smtClean="0">
                <a:solidFill>
                  <a:schemeClr val="bg1"/>
                </a:solidFill>
              </a:rPr>
              <a:t>equally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likely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54990" y="2426533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rgbClr val="00FFFF"/>
                </a:solidFill>
              </a:rPr>
              <a:t>However</a:t>
            </a:r>
            <a:r>
              <a:rPr lang="es-ES_tradnl" dirty="0" smtClean="0">
                <a:solidFill>
                  <a:srgbClr val="00FFFF"/>
                </a:solidFill>
              </a:rPr>
              <a:t>, </a:t>
            </a:r>
            <a:r>
              <a:rPr lang="es-ES_tradnl" dirty="0" err="1" smtClean="0">
                <a:solidFill>
                  <a:srgbClr val="00FFFF"/>
                </a:solidFill>
              </a:rPr>
              <a:t>the</a:t>
            </a:r>
            <a:r>
              <a:rPr lang="es-ES_tradnl" dirty="0" smtClean="0">
                <a:solidFill>
                  <a:srgbClr val="00FFFF"/>
                </a:solidFill>
              </a:rPr>
              <a:t> </a:t>
            </a:r>
            <a:r>
              <a:rPr lang="es-ES_tradnl" dirty="0" err="1" smtClean="0">
                <a:solidFill>
                  <a:srgbClr val="00FFFF"/>
                </a:solidFill>
              </a:rPr>
              <a:t>previous</a:t>
            </a:r>
            <a:r>
              <a:rPr lang="es-ES_tradnl" dirty="0" smtClean="0">
                <a:solidFill>
                  <a:srgbClr val="00FFFF"/>
                </a:solidFill>
              </a:rPr>
              <a:t> </a:t>
            </a:r>
            <a:r>
              <a:rPr lang="es-ES_tradnl" dirty="0" err="1" smtClean="0">
                <a:solidFill>
                  <a:srgbClr val="00FFFF"/>
                </a:solidFill>
              </a:rPr>
              <a:t>expression</a:t>
            </a:r>
            <a:r>
              <a:rPr lang="es-ES_tradnl" dirty="0" smtClean="0">
                <a:solidFill>
                  <a:srgbClr val="00FFFF"/>
                </a:solidFill>
              </a:rPr>
              <a:t> shows </a:t>
            </a:r>
            <a:r>
              <a:rPr lang="es-ES_tradnl" dirty="0" err="1" smtClean="0">
                <a:solidFill>
                  <a:srgbClr val="00FFFF"/>
                </a:solidFill>
              </a:rPr>
              <a:t>how</a:t>
            </a:r>
            <a:r>
              <a:rPr lang="es-ES_tradnl" dirty="0" smtClean="0">
                <a:solidFill>
                  <a:srgbClr val="00FFFF"/>
                </a:solidFill>
              </a:rPr>
              <a:t> </a:t>
            </a:r>
            <a:r>
              <a:rPr lang="es-ES_tradnl" dirty="0" err="1" smtClean="0">
                <a:solidFill>
                  <a:srgbClr val="00FFFF"/>
                </a:solidFill>
              </a:rPr>
              <a:t>the</a:t>
            </a:r>
            <a:r>
              <a:rPr lang="es-ES_tradnl" dirty="0" smtClean="0">
                <a:solidFill>
                  <a:srgbClr val="00FFFF"/>
                </a:solidFill>
              </a:rPr>
              <a:t> </a:t>
            </a:r>
            <a:r>
              <a:rPr lang="es-ES_tradnl" dirty="0" err="1" smtClean="0">
                <a:solidFill>
                  <a:srgbClr val="00FFFF"/>
                </a:solidFill>
              </a:rPr>
              <a:t>lowest</a:t>
            </a:r>
            <a:r>
              <a:rPr lang="es-ES_tradnl" dirty="0" smtClean="0">
                <a:solidFill>
                  <a:srgbClr val="00FFFF"/>
                </a:solidFill>
              </a:rPr>
              <a:t> </a:t>
            </a:r>
            <a:r>
              <a:rPr lang="es-ES_tradnl" dirty="0" err="1" smtClean="0">
                <a:solidFill>
                  <a:srgbClr val="00FFFF"/>
                </a:solidFill>
              </a:rPr>
              <a:t>energy</a:t>
            </a:r>
            <a:r>
              <a:rPr lang="es-ES_tradnl" dirty="0" smtClean="0">
                <a:solidFill>
                  <a:srgbClr val="00FFFF"/>
                </a:solidFill>
              </a:rPr>
              <a:t> </a:t>
            </a:r>
            <a:r>
              <a:rPr lang="es-ES_tradnl" dirty="0" err="1" smtClean="0">
                <a:solidFill>
                  <a:srgbClr val="00FFFF"/>
                </a:solidFill>
              </a:rPr>
              <a:t>states</a:t>
            </a:r>
            <a:r>
              <a:rPr lang="es-ES_tradnl" dirty="0" smtClean="0">
                <a:solidFill>
                  <a:srgbClr val="00FFFF"/>
                </a:solidFill>
              </a:rPr>
              <a:t> are more </a:t>
            </a:r>
            <a:r>
              <a:rPr lang="es-ES_tradnl" dirty="0" err="1" smtClean="0">
                <a:solidFill>
                  <a:srgbClr val="00FFFF"/>
                </a:solidFill>
              </a:rPr>
              <a:t>likely</a:t>
            </a:r>
            <a:r>
              <a:rPr lang="es-ES_tradnl" dirty="0" smtClean="0">
                <a:solidFill>
                  <a:srgbClr val="00FFFF"/>
                </a:solidFill>
              </a:rPr>
              <a:t> </a:t>
            </a:r>
            <a:r>
              <a:rPr lang="es-ES_tradnl" dirty="0" err="1" smtClean="0">
                <a:solidFill>
                  <a:srgbClr val="00FFFF"/>
                </a:solidFill>
              </a:rPr>
              <a:t>than</a:t>
            </a:r>
            <a:r>
              <a:rPr lang="es-ES_tradnl" dirty="0" smtClean="0">
                <a:solidFill>
                  <a:srgbClr val="00FFFF"/>
                </a:solidFill>
              </a:rPr>
              <a:t> </a:t>
            </a:r>
            <a:r>
              <a:rPr lang="es-ES_tradnl" dirty="0" err="1" smtClean="0">
                <a:solidFill>
                  <a:srgbClr val="00FFFF"/>
                </a:solidFill>
              </a:rPr>
              <a:t>the</a:t>
            </a:r>
            <a:r>
              <a:rPr lang="es-ES_tradnl" dirty="0" smtClean="0">
                <a:solidFill>
                  <a:srgbClr val="00FFFF"/>
                </a:solidFill>
              </a:rPr>
              <a:t> </a:t>
            </a:r>
            <a:r>
              <a:rPr lang="es-ES_tradnl" dirty="0" err="1" smtClean="0">
                <a:solidFill>
                  <a:srgbClr val="00FFFF"/>
                </a:solidFill>
              </a:rPr>
              <a:t>highest</a:t>
            </a:r>
            <a:r>
              <a:rPr lang="es-ES_tradnl" dirty="0" smtClean="0">
                <a:solidFill>
                  <a:srgbClr val="00FFFF"/>
                </a:solidFill>
              </a:rPr>
              <a:t> </a:t>
            </a:r>
            <a:r>
              <a:rPr lang="es-ES_tradnl" dirty="0" err="1" smtClean="0">
                <a:solidFill>
                  <a:srgbClr val="00FFFF"/>
                </a:solidFill>
              </a:rPr>
              <a:t>energy</a:t>
            </a:r>
            <a:r>
              <a:rPr lang="es-ES_tradnl" dirty="0" smtClean="0">
                <a:solidFill>
                  <a:srgbClr val="00FFFF"/>
                </a:solidFill>
              </a:rPr>
              <a:t> </a:t>
            </a:r>
            <a:r>
              <a:rPr lang="es-ES_tradnl" dirty="0" err="1" smtClean="0">
                <a:solidFill>
                  <a:srgbClr val="00FFFF"/>
                </a:solidFill>
              </a:rPr>
              <a:t>states</a:t>
            </a:r>
            <a:r>
              <a:rPr lang="mr-IN" dirty="0" smtClean="0">
                <a:solidFill>
                  <a:srgbClr val="00FFFF"/>
                </a:solidFill>
              </a:rPr>
              <a:t>…</a:t>
            </a:r>
            <a:endParaRPr lang="es-ES" dirty="0" smtClean="0">
              <a:solidFill>
                <a:srgbClr val="00FFFF"/>
              </a:solidFill>
            </a:endParaRPr>
          </a:p>
          <a:p>
            <a:pPr algn="ctr"/>
            <a:r>
              <a:rPr lang="es-ES" dirty="0" err="1" smtClean="0">
                <a:solidFill>
                  <a:srgbClr val="00FFFF"/>
                </a:solidFill>
              </a:rPr>
              <a:t>How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is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it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possible</a:t>
            </a:r>
            <a:r>
              <a:rPr lang="es-ES" dirty="0" smtClean="0">
                <a:solidFill>
                  <a:srgbClr val="00FFFF"/>
                </a:solidFill>
              </a:rPr>
              <a:t>?</a:t>
            </a:r>
            <a:endParaRPr lang="es-ES_tradnl" dirty="0">
              <a:solidFill>
                <a:srgbClr val="00FFF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65175" y="3392622"/>
            <a:ext cx="762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All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possible</a:t>
            </a:r>
            <a:r>
              <a:rPr lang="es-ES_tradnl" dirty="0" smtClean="0">
                <a:solidFill>
                  <a:schemeClr val="bg1"/>
                </a:solidFill>
              </a:rPr>
              <a:t> quantum </a:t>
            </a:r>
            <a:r>
              <a:rPr lang="es-ES_tradnl" dirty="0" err="1" smtClean="0">
                <a:solidFill>
                  <a:schemeClr val="bg1"/>
                </a:solidFill>
              </a:rPr>
              <a:t>states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an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isolated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system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smtClean="0">
                <a:solidFill>
                  <a:schemeClr val="bg1"/>
                </a:solidFill>
              </a:rPr>
              <a:t>are </a:t>
            </a:r>
            <a:r>
              <a:rPr lang="es-ES_tradnl" dirty="0" err="1" smtClean="0">
                <a:solidFill>
                  <a:schemeClr val="bg1"/>
                </a:solidFill>
              </a:rPr>
              <a:t>equally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likely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780415" y="3865602"/>
            <a:ext cx="7626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system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is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divided</a:t>
            </a:r>
            <a:r>
              <a:rPr lang="es-ES_tradnl" dirty="0" smtClean="0">
                <a:solidFill>
                  <a:schemeClr val="bg1"/>
                </a:solidFill>
              </a:rPr>
              <a:t> in </a:t>
            </a:r>
            <a:r>
              <a:rPr lang="es-ES_tradnl" dirty="0" err="1" smtClean="0">
                <a:solidFill>
                  <a:srgbClr val="FFFF00"/>
                </a:solidFill>
              </a:rPr>
              <a:t>two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parts</a:t>
            </a:r>
            <a:r>
              <a:rPr lang="es-ES_tradnl" dirty="0" smtClean="0">
                <a:solidFill>
                  <a:schemeClr val="bg1"/>
                </a:solidFill>
              </a:rPr>
              <a:t>: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-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sample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smtClean="0">
                <a:solidFill>
                  <a:schemeClr val="bg1"/>
                </a:solidFill>
              </a:rPr>
              <a:t>(</a:t>
            </a:r>
            <a:r>
              <a:rPr lang="es-ES_tradnl" dirty="0" err="1" smtClean="0">
                <a:solidFill>
                  <a:schemeClr val="bg1"/>
                </a:solidFill>
              </a:rPr>
              <a:t>very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small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compared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with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rest</a:t>
            </a:r>
            <a:r>
              <a:rPr lang="es-ES_tradnl" dirty="0" smtClean="0">
                <a:solidFill>
                  <a:schemeClr val="bg1"/>
                </a:solidFill>
              </a:rPr>
              <a:t>)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-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bath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smtClean="0">
                <a:solidFill>
                  <a:schemeClr val="bg1"/>
                </a:solidFill>
              </a:rPr>
              <a:t>(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rest</a:t>
            </a:r>
            <a:r>
              <a:rPr lang="es-ES_tradnl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47015" y="4864933"/>
            <a:ext cx="859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For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all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possible</a:t>
            </a:r>
            <a:r>
              <a:rPr lang="es-ES_tradnl" dirty="0" smtClean="0">
                <a:solidFill>
                  <a:schemeClr val="bg1"/>
                </a:solidFill>
              </a:rPr>
              <a:t> quantum </a:t>
            </a:r>
            <a:r>
              <a:rPr lang="es-ES_tradnl" dirty="0" err="1" smtClean="0">
                <a:solidFill>
                  <a:schemeClr val="bg1"/>
                </a:solidFill>
              </a:rPr>
              <a:t>states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system</a:t>
            </a:r>
            <a:r>
              <a:rPr lang="es-ES_tradnl" dirty="0" smtClean="0">
                <a:solidFill>
                  <a:schemeClr val="bg1"/>
                </a:solidFill>
              </a:rPr>
              <a:t> as a </a:t>
            </a:r>
            <a:r>
              <a:rPr lang="es-ES_tradnl" dirty="0" err="1" smtClean="0">
                <a:solidFill>
                  <a:schemeClr val="bg1"/>
                </a:solidFill>
              </a:rPr>
              <a:t>whole</a:t>
            </a:r>
            <a:r>
              <a:rPr lang="es-ES_tradnl" dirty="0" smtClean="0">
                <a:solidFill>
                  <a:schemeClr val="bg1"/>
                </a:solidFill>
              </a:rPr>
              <a:t>,                      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lower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energy</a:t>
            </a:r>
            <a:r>
              <a:rPr lang="es-ES_tradnl" dirty="0" smtClean="0">
                <a:solidFill>
                  <a:srgbClr val="FFFF00"/>
                </a:solidFill>
              </a:rPr>
              <a:t> of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sample</a:t>
            </a:r>
            <a:r>
              <a:rPr lang="es-ES_tradnl" dirty="0" smtClean="0">
                <a:solidFill>
                  <a:srgbClr val="FFFF00"/>
                </a:solidFill>
              </a:rPr>
              <a:t>,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larger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energy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available</a:t>
            </a:r>
            <a:r>
              <a:rPr lang="es-ES_tradnl" dirty="0" smtClean="0">
                <a:solidFill>
                  <a:srgbClr val="FFFF00"/>
                </a:solidFill>
              </a:rPr>
              <a:t> to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bath</a:t>
            </a:r>
            <a:endParaRPr lang="es-ES_tradnl" dirty="0">
              <a:solidFill>
                <a:srgbClr val="FFFF00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297497" y="5657671"/>
            <a:ext cx="8592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Since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bath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is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much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bigger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than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sample</a:t>
            </a:r>
            <a:r>
              <a:rPr lang="es-ES_tradnl" dirty="0" smtClean="0">
                <a:solidFill>
                  <a:schemeClr val="bg1"/>
                </a:solidFill>
              </a:rPr>
              <a:t>, </a:t>
            </a:r>
            <a:r>
              <a:rPr lang="es-ES_tradnl" dirty="0" err="1" smtClean="0">
                <a:solidFill>
                  <a:schemeClr val="bg1"/>
                </a:solidFill>
              </a:rPr>
              <a:t>it</a:t>
            </a:r>
            <a:r>
              <a:rPr lang="es-ES_tradnl" dirty="0" smtClean="0">
                <a:solidFill>
                  <a:schemeClr val="bg1"/>
                </a:solidFill>
              </a:rPr>
              <a:t> has </a:t>
            </a:r>
            <a:r>
              <a:rPr lang="es-ES_tradnl" dirty="0" err="1" smtClean="0">
                <a:solidFill>
                  <a:schemeClr val="bg1"/>
                </a:solidFill>
              </a:rPr>
              <a:t>many</a:t>
            </a:r>
            <a:r>
              <a:rPr lang="es-ES_tradnl" dirty="0" smtClean="0">
                <a:solidFill>
                  <a:schemeClr val="bg1"/>
                </a:solidFill>
              </a:rPr>
              <a:t> more </a:t>
            </a:r>
            <a:r>
              <a:rPr lang="es-ES_tradnl" dirty="0" err="1" smtClean="0">
                <a:solidFill>
                  <a:schemeClr val="bg1"/>
                </a:solidFill>
              </a:rPr>
              <a:t>ways</a:t>
            </a:r>
            <a:r>
              <a:rPr lang="es-ES_tradnl" dirty="0" smtClean="0">
                <a:solidFill>
                  <a:schemeClr val="bg1"/>
                </a:solidFill>
              </a:rPr>
              <a:t> to use up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extra </a:t>
            </a:r>
            <a:r>
              <a:rPr lang="es-ES_tradnl" dirty="0" err="1" smtClean="0">
                <a:solidFill>
                  <a:schemeClr val="bg1"/>
                </a:solidFill>
              </a:rPr>
              <a:t>energy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than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sample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would</a:t>
            </a:r>
            <a:r>
              <a:rPr lang="es-ES_tradnl" dirty="0" smtClean="0">
                <a:solidFill>
                  <a:schemeClr val="bg1"/>
                </a:solidFill>
              </a:rPr>
              <a:t>, i. e.</a:t>
            </a:r>
          </a:p>
          <a:p>
            <a:pPr algn="ctr"/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more quantum </a:t>
            </a:r>
            <a:r>
              <a:rPr lang="es-ES_tradnl" dirty="0" err="1" smtClean="0">
                <a:solidFill>
                  <a:srgbClr val="FFFF00"/>
                </a:solidFill>
              </a:rPr>
              <a:t>states</a:t>
            </a:r>
            <a:r>
              <a:rPr lang="es-ES_tradnl" dirty="0" smtClean="0">
                <a:solidFill>
                  <a:srgbClr val="FFFF00"/>
                </a:solidFill>
              </a:rPr>
              <a:t> are </a:t>
            </a:r>
            <a:r>
              <a:rPr lang="es-ES_tradnl" dirty="0" err="1" smtClean="0">
                <a:solidFill>
                  <a:srgbClr val="FFFF00"/>
                </a:solidFill>
              </a:rPr>
              <a:t>available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for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systema</a:t>
            </a:r>
            <a:r>
              <a:rPr lang="es-ES_tradnl" dirty="0">
                <a:solidFill>
                  <a:srgbClr val="FFFF00"/>
                </a:solidFill>
              </a:rPr>
              <a:t> </a:t>
            </a:r>
            <a:r>
              <a:rPr lang="es-ES_tradnl" dirty="0" smtClean="0">
                <a:solidFill>
                  <a:srgbClr val="FFFF00"/>
                </a:solidFill>
              </a:rPr>
              <a:t>as a </a:t>
            </a:r>
            <a:r>
              <a:rPr lang="es-ES_tradnl" dirty="0" err="1" smtClean="0">
                <a:solidFill>
                  <a:srgbClr val="FFFF00"/>
                </a:solidFill>
              </a:rPr>
              <a:t>whole</a:t>
            </a:r>
            <a:r>
              <a:rPr lang="es-ES_tradnl" dirty="0" smtClean="0">
                <a:solidFill>
                  <a:srgbClr val="FFFF00"/>
                </a:solidFill>
              </a:rPr>
              <a:t>,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therefore</a:t>
            </a:r>
            <a:r>
              <a:rPr lang="es-ES_tradnl" dirty="0" smtClean="0">
                <a:solidFill>
                  <a:srgbClr val="FFFF00"/>
                </a:solidFill>
              </a:rPr>
              <a:t>,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more probable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situation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is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endParaRPr lang="es-ES_trad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94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Second</a:t>
            </a:r>
            <a:r>
              <a:rPr lang="en-US" sz="2800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cs typeface="+mn-cs"/>
              </a:rPr>
              <a:t>question about the Boltzmann factor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050" y="609600"/>
            <a:ext cx="2755900" cy="10301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39750" y="1877503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ground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state</a:t>
            </a:r>
            <a:r>
              <a:rPr lang="es-ES_tradnl" dirty="0" smtClean="0">
                <a:solidFill>
                  <a:schemeClr val="bg1"/>
                </a:solidFill>
              </a:rPr>
              <a:t> (i.e.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lowest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energy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state</a:t>
            </a:r>
            <a:r>
              <a:rPr lang="es-ES_tradnl" dirty="0" smtClean="0">
                <a:solidFill>
                  <a:schemeClr val="bg1"/>
                </a:solidFill>
              </a:rPr>
              <a:t>) </a:t>
            </a:r>
            <a:r>
              <a:rPr lang="es-ES_tradnl" dirty="0" err="1" smtClean="0">
                <a:solidFill>
                  <a:schemeClr val="bg1"/>
                </a:solidFill>
              </a:rPr>
              <a:t>is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always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most</a:t>
            </a:r>
            <a:r>
              <a:rPr lang="es-ES_tradnl" dirty="0" smtClean="0">
                <a:solidFill>
                  <a:schemeClr val="bg1"/>
                </a:solidFill>
              </a:rPr>
              <a:t> probable </a:t>
            </a:r>
            <a:r>
              <a:rPr lang="es-ES_tradnl" dirty="0" err="1" smtClean="0">
                <a:solidFill>
                  <a:schemeClr val="bg1"/>
                </a:solidFill>
              </a:rPr>
              <a:t>state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57200" y="2426533"/>
            <a:ext cx="8284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00FFFF"/>
                </a:solidFill>
              </a:rPr>
              <a:t>Why</a:t>
            </a:r>
            <a:r>
              <a:rPr lang="es-ES" dirty="0" smtClean="0">
                <a:solidFill>
                  <a:srgbClr val="00FFFF"/>
                </a:solidFill>
              </a:rPr>
              <a:t> do </a:t>
            </a:r>
            <a:r>
              <a:rPr lang="es-ES" dirty="0" err="1" smtClean="0">
                <a:solidFill>
                  <a:srgbClr val="00FFFF"/>
                </a:solidFill>
              </a:rPr>
              <a:t>not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commonly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find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macroscopic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samples</a:t>
            </a:r>
            <a:r>
              <a:rPr lang="es-ES" dirty="0" smtClean="0">
                <a:solidFill>
                  <a:srgbClr val="00FFFF"/>
                </a:solidFill>
              </a:rPr>
              <a:t> in </a:t>
            </a:r>
            <a:r>
              <a:rPr lang="es-ES" dirty="0" err="1" smtClean="0">
                <a:solidFill>
                  <a:srgbClr val="00FFFF"/>
                </a:solidFill>
              </a:rPr>
              <a:t>their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ground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states</a:t>
            </a:r>
            <a:r>
              <a:rPr lang="es-ES" dirty="0" smtClean="0">
                <a:solidFill>
                  <a:srgbClr val="00FFFF"/>
                </a:solidFill>
              </a:rPr>
              <a:t>?</a:t>
            </a:r>
          </a:p>
          <a:p>
            <a:pPr algn="ctr"/>
            <a:r>
              <a:rPr lang="es-ES" dirty="0" err="1" smtClean="0">
                <a:solidFill>
                  <a:srgbClr val="00FFFF"/>
                </a:solidFill>
              </a:rPr>
              <a:t>How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is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it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possible</a:t>
            </a:r>
            <a:r>
              <a:rPr lang="es-ES" dirty="0" smtClean="0">
                <a:solidFill>
                  <a:srgbClr val="00FFFF"/>
                </a:solidFill>
              </a:rPr>
              <a:t>?</a:t>
            </a:r>
            <a:endParaRPr lang="es-ES_tradnl" dirty="0">
              <a:solidFill>
                <a:srgbClr val="00FFF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65175" y="3392622"/>
            <a:ext cx="762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A </a:t>
            </a:r>
            <a:r>
              <a:rPr lang="es-ES_tradnl" dirty="0" err="1" smtClean="0">
                <a:solidFill>
                  <a:schemeClr val="bg1"/>
                </a:solidFill>
              </a:rPr>
              <a:t>macroscopic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sample</a:t>
            </a:r>
            <a:r>
              <a:rPr lang="es-ES_tradnl" dirty="0" smtClean="0">
                <a:solidFill>
                  <a:schemeClr val="bg1"/>
                </a:solidFill>
              </a:rPr>
              <a:t> has </a:t>
            </a:r>
            <a:r>
              <a:rPr lang="es-ES_tradnl" dirty="0" err="1" smtClean="0">
                <a:solidFill>
                  <a:schemeClr val="bg1"/>
                </a:solidFill>
              </a:rPr>
              <a:t>just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one</a:t>
            </a:r>
            <a:r>
              <a:rPr lang="es-ES_tradnl" dirty="0" smtClean="0">
                <a:solidFill>
                  <a:schemeClr val="bg1"/>
                </a:solidFill>
              </a:rPr>
              <a:t>, </a:t>
            </a:r>
            <a:r>
              <a:rPr lang="es-ES_tradnl" dirty="0" err="1" smtClean="0">
                <a:solidFill>
                  <a:schemeClr val="bg1"/>
                </a:solidFill>
              </a:rPr>
              <a:t>unique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ground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state</a:t>
            </a:r>
            <a:r>
              <a:rPr lang="es-ES_tradnl" dirty="0" smtClean="0">
                <a:solidFill>
                  <a:schemeClr val="bg1"/>
                </a:solidFill>
              </a:rPr>
              <a:t>.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780415" y="3865602"/>
            <a:ext cx="7626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At </a:t>
            </a:r>
            <a:r>
              <a:rPr lang="es-ES_tradnl" dirty="0" err="1" smtClean="0">
                <a:solidFill>
                  <a:schemeClr val="bg1"/>
                </a:solidFill>
              </a:rPr>
              <a:t>any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higher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energy</a:t>
            </a:r>
            <a:r>
              <a:rPr lang="es-ES_tradnl" dirty="0" smtClean="0">
                <a:solidFill>
                  <a:schemeClr val="bg1"/>
                </a:solidFill>
              </a:rPr>
              <a:t>,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sample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may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have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many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possible</a:t>
            </a:r>
            <a:r>
              <a:rPr lang="es-ES_tradnl" dirty="0" smtClean="0">
                <a:solidFill>
                  <a:schemeClr val="bg1"/>
                </a:solidFill>
              </a:rPr>
              <a:t> quantum </a:t>
            </a:r>
            <a:r>
              <a:rPr lang="es-ES_tradnl" dirty="0" err="1" smtClean="0">
                <a:solidFill>
                  <a:schemeClr val="bg1"/>
                </a:solidFill>
              </a:rPr>
              <a:t>states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with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same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energy</a:t>
            </a:r>
            <a:r>
              <a:rPr lang="es-ES_tradnl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Then</a:t>
            </a:r>
            <a:r>
              <a:rPr lang="es-ES_tradnl" dirty="0" smtClean="0">
                <a:solidFill>
                  <a:schemeClr val="bg1"/>
                </a:solidFill>
              </a:rPr>
              <a:t>,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sample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will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generally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have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many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possible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states</a:t>
            </a:r>
            <a:r>
              <a:rPr lang="es-ES_tradnl" dirty="0" smtClean="0">
                <a:solidFill>
                  <a:schemeClr val="bg1"/>
                </a:solidFill>
              </a:rPr>
              <a:t> at </a:t>
            </a:r>
            <a:r>
              <a:rPr lang="es-ES_tradnl" dirty="0" err="1" smtClean="0">
                <a:solidFill>
                  <a:schemeClr val="bg1"/>
                </a:solidFill>
              </a:rPr>
              <a:t>nearly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same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energy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297497" y="5657671"/>
            <a:ext cx="8592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rgbClr val="FFFF00"/>
                </a:solidFill>
              </a:rPr>
              <a:t>Each</a:t>
            </a:r>
            <a:r>
              <a:rPr lang="es-ES_tradnl" dirty="0" smtClean="0">
                <a:solidFill>
                  <a:srgbClr val="FFFF00"/>
                </a:solidFill>
              </a:rPr>
              <a:t> of </a:t>
            </a:r>
            <a:r>
              <a:rPr lang="es-ES_tradnl" dirty="0" err="1" smtClean="0">
                <a:solidFill>
                  <a:srgbClr val="FFFF00"/>
                </a:solidFill>
              </a:rPr>
              <a:t>these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states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is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less</a:t>
            </a:r>
            <a:r>
              <a:rPr lang="es-ES_tradnl" dirty="0" smtClean="0">
                <a:solidFill>
                  <a:srgbClr val="FFFF00"/>
                </a:solidFill>
              </a:rPr>
              <a:t> probable </a:t>
            </a:r>
            <a:r>
              <a:rPr lang="es-ES_tradnl" dirty="0" err="1" smtClean="0">
                <a:solidFill>
                  <a:srgbClr val="FFFF00"/>
                </a:solidFill>
              </a:rPr>
              <a:t>than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ground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state</a:t>
            </a:r>
            <a:r>
              <a:rPr lang="es-ES_tradnl" dirty="0" smtClean="0">
                <a:solidFill>
                  <a:srgbClr val="FFFF00"/>
                </a:solidFill>
              </a:rPr>
              <a:t>,</a:t>
            </a:r>
          </a:p>
          <a:p>
            <a:pPr algn="ctr"/>
            <a:r>
              <a:rPr lang="es-ES_tradnl" dirty="0" err="1" smtClean="0">
                <a:solidFill>
                  <a:srgbClr val="FFFF00"/>
                </a:solidFill>
              </a:rPr>
              <a:t>But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there</a:t>
            </a:r>
            <a:r>
              <a:rPr lang="es-ES_tradnl" dirty="0" smtClean="0">
                <a:solidFill>
                  <a:srgbClr val="FFFF00"/>
                </a:solidFill>
              </a:rPr>
              <a:t> are so </a:t>
            </a:r>
            <a:r>
              <a:rPr lang="es-ES_tradnl" dirty="0" err="1" smtClean="0">
                <a:solidFill>
                  <a:srgbClr val="FFFF00"/>
                </a:solidFill>
              </a:rPr>
              <a:t>many</a:t>
            </a:r>
            <a:r>
              <a:rPr lang="es-ES_tradnl" dirty="0" smtClean="0">
                <a:solidFill>
                  <a:srgbClr val="FFFF00"/>
                </a:solidFill>
              </a:rPr>
              <a:t> of </a:t>
            </a:r>
            <a:r>
              <a:rPr lang="es-ES_tradnl" dirty="0" err="1" smtClean="0">
                <a:solidFill>
                  <a:srgbClr val="FFFF00"/>
                </a:solidFill>
              </a:rPr>
              <a:t>them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that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sample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is</a:t>
            </a:r>
            <a:r>
              <a:rPr lang="es-ES_tradnl" dirty="0" smtClean="0">
                <a:solidFill>
                  <a:srgbClr val="FFFF00"/>
                </a:solidFill>
              </a:rPr>
              <a:t> more </a:t>
            </a:r>
            <a:r>
              <a:rPr lang="es-ES_tradnl" dirty="0" err="1" smtClean="0">
                <a:solidFill>
                  <a:srgbClr val="FFFF00"/>
                </a:solidFill>
              </a:rPr>
              <a:t>likely</a:t>
            </a:r>
            <a:r>
              <a:rPr lang="es-ES_tradnl" dirty="0" smtClean="0">
                <a:solidFill>
                  <a:srgbClr val="FFFF00"/>
                </a:solidFill>
              </a:rPr>
              <a:t> to be </a:t>
            </a:r>
            <a:r>
              <a:rPr lang="es-ES_tradnl" dirty="0" err="1" smtClean="0">
                <a:solidFill>
                  <a:srgbClr val="FFFF00"/>
                </a:solidFill>
              </a:rPr>
              <a:t>found</a:t>
            </a:r>
            <a:r>
              <a:rPr lang="es-ES_tradnl" dirty="0" smtClean="0">
                <a:solidFill>
                  <a:srgbClr val="FFFF00"/>
                </a:solidFill>
              </a:rPr>
              <a:t> in </a:t>
            </a:r>
            <a:r>
              <a:rPr lang="es-ES_tradnl" dirty="0" err="1" smtClean="0">
                <a:solidFill>
                  <a:srgbClr val="FFFF00"/>
                </a:solidFill>
              </a:rPr>
              <a:t>one</a:t>
            </a:r>
            <a:r>
              <a:rPr lang="es-ES_tradnl" dirty="0" smtClean="0">
                <a:solidFill>
                  <a:srgbClr val="FFFF00"/>
                </a:solidFill>
              </a:rPr>
              <a:t> of </a:t>
            </a:r>
            <a:r>
              <a:rPr lang="es-ES_tradnl" dirty="0" err="1" smtClean="0">
                <a:solidFill>
                  <a:srgbClr val="FFFF00"/>
                </a:solidFill>
              </a:rPr>
              <a:t>those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that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it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is</a:t>
            </a:r>
            <a:r>
              <a:rPr lang="es-ES_tradnl" dirty="0" smtClean="0">
                <a:solidFill>
                  <a:srgbClr val="FFFF00"/>
                </a:solidFill>
              </a:rPr>
              <a:t> to be </a:t>
            </a:r>
            <a:r>
              <a:rPr lang="es-ES_tradnl" dirty="0" err="1" smtClean="0">
                <a:solidFill>
                  <a:srgbClr val="FFFF00"/>
                </a:solidFill>
              </a:rPr>
              <a:t>found</a:t>
            </a:r>
            <a:r>
              <a:rPr lang="es-ES_tradnl" dirty="0" smtClean="0">
                <a:solidFill>
                  <a:srgbClr val="FFFF00"/>
                </a:solidFill>
              </a:rPr>
              <a:t> in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ground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state</a:t>
            </a:r>
            <a:r>
              <a:rPr lang="es-ES_tradnl" smtClean="0">
                <a:solidFill>
                  <a:srgbClr val="FFFF00"/>
                </a:solidFill>
              </a:rPr>
              <a:t>.</a:t>
            </a:r>
            <a:endParaRPr lang="es-ES_tradnl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Partition function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65150" y="773668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FF00"/>
                </a:solidFill>
              </a:rPr>
              <a:t>Equilibrium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statistical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mechanics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based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idea </a:t>
            </a:r>
            <a:r>
              <a:rPr lang="es-ES" dirty="0" err="1" smtClean="0">
                <a:solidFill>
                  <a:schemeClr val="bg1"/>
                </a:solidFill>
              </a:rPr>
              <a:t>that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there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is</a:t>
            </a:r>
            <a:r>
              <a:rPr lang="es-ES" dirty="0" smtClean="0">
                <a:solidFill>
                  <a:schemeClr val="bg1"/>
                </a:solidFill>
              </a:rPr>
              <a:t> a </a:t>
            </a:r>
            <a:r>
              <a:rPr lang="es-ES" dirty="0" err="1" smtClean="0">
                <a:solidFill>
                  <a:srgbClr val="FFFF00"/>
                </a:solidFill>
              </a:rPr>
              <a:t>partition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function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which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contains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all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smtClean="0">
                <a:solidFill>
                  <a:srgbClr val="FFFF00"/>
                </a:solidFill>
              </a:rPr>
              <a:t>of </a:t>
            </a:r>
            <a:r>
              <a:rPr lang="es-ES" dirty="0" err="1" smtClean="0">
                <a:solidFill>
                  <a:srgbClr val="FFFF00"/>
                </a:solidFill>
              </a:rPr>
              <a:t>the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essential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information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about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the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system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under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consideration</a:t>
            </a:r>
            <a:endParaRPr lang="es-ES" dirty="0">
              <a:solidFill>
                <a:srgbClr val="FFFF00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880" y="2050800"/>
            <a:ext cx="1965739" cy="540000"/>
          </a:xfrm>
          <a:prstGeom prst="rect">
            <a:avLst/>
          </a:prstGeom>
        </p:spPr>
      </p:pic>
      <p:grpSp>
        <p:nvGrpSpPr>
          <p:cNvPr id="30" name="Agrupar 29"/>
          <p:cNvGrpSpPr/>
          <p:nvPr/>
        </p:nvGrpSpPr>
        <p:grpSpPr>
          <a:xfrm>
            <a:off x="2438400" y="2971800"/>
            <a:ext cx="4343400" cy="381000"/>
            <a:chOff x="1981200" y="2971800"/>
            <a:chExt cx="4343400" cy="381000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200" y="3048000"/>
              <a:ext cx="351593" cy="252000"/>
            </a:xfrm>
            <a:prstGeom prst="rect">
              <a:avLst/>
            </a:prstGeom>
          </p:spPr>
        </p:pic>
        <p:sp>
          <p:nvSpPr>
            <p:cNvPr id="29" name="CuadroTexto 28"/>
            <p:cNvSpPr txBox="1"/>
            <p:nvPr/>
          </p:nvSpPr>
          <p:spPr>
            <a:xfrm>
              <a:off x="2514600" y="2971800"/>
              <a:ext cx="3810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>
                  <a:solidFill>
                    <a:schemeClr val="bg1"/>
                  </a:solidFill>
                </a:rPr>
                <a:t>i</a:t>
              </a:r>
              <a:r>
                <a:rPr lang="es-ES" dirty="0" err="1" smtClean="0">
                  <a:solidFill>
                    <a:schemeClr val="bg1"/>
                  </a:solidFill>
                </a:rPr>
                <a:t>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Hamiltonian</a:t>
              </a:r>
              <a:r>
                <a:rPr lang="es-ES" dirty="0" smtClean="0">
                  <a:solidFill>
                    <a:schemeClr val="bg1"/>
                  </a:solidFill>
                </a:rPr>
                <a:t> of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system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2438400" y="3505200"/>
            <a:ext cx="4343400" cy="381000"/>
            <a:chOff x="1981200" y="3505200"/>
            <a:chExt cx="4343400" cy="381000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1200" y="3581400"/>
              <a:ext cx="276144" cy="252000"/>
            </a:xfrm>
            <a:prstGeom prst="rect">
              <a:avLst/>
            </a:prstGeom>
          </p:spPr>
        </p:pic>
        <p:sp>
          <p:nvSpPr>
            <p:cNvPr id="32" name="CuadroTexto 31"/>
            <p:cNvSpPr txBox="1"/>
            <p:nvPr/>
          </p:nvSpPr>
          <p:spPr>
            <a:xfrm>
              <a:off x="2514600" y="3505200"/>
              <a:ext cx="3810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>
                  <a:solidFill>
                    <a:schemeClr val="bg1"/>
                  </a:solidFill>
                </a:rPr>
                <a:t>i</a:t>
              </a:r>
              <a:r>
                <a:rPr lang="es-ES" dirty="0" err="1" smtClean="0">
                  <a:solidFill>
                    <a:schemeClr val="bg1"/>
                  </a:solidFill>
                </a:rPr>
                <a:t>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Temperature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2438400" y="4038600"/>
            <a:ext cx="4343400" cy="381000"/>
            <a:chOff x="1981200" y="4038600"/>
            <a:chExt cx="4343400" cy="381000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1200" y="4167600"/>
              <a:ext cx="293580" cy="252000"/>
            </a:xfrm>
            <a:prstGeom prst="rect">
              <a:avLst/>
            </a:prstGeom>
          </p:spPr>
        </p:pic>
        <p:sp>
          <p:nvSpPr>
            <p:cNvPr id="33" name="CuadroTexto 32"/>
            <p:cNvSpPr txBox="1"/>
            <p:nvPr/>
          </p:nvSpPr>
          <p:spPr>
            <a:xfrm>
              <a:off x="2514600" y="4038600"/>
              <a:ext cx="3810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>
                  <a:solidFill>
                    <a:schemeClr val="bg1"/>
                  </a:solidFill>
                </a:rPr>
                <a:t>i</a:t>
              </a:r>
              <a:r>
                <a:rPr lang="es-ES" dirty="0" err="1" smtClean="0">
                  <a:solidFill>
                    <a:schemeClr val="bg1"/>
                  </a:solidFill>
                </a:rPr>
                <a:t>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Boltzmann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constant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sp>
        <p:nvSpPr>
          <p:cNvPr id="35" name="CuadroTexto 34"/>
          <p:cNvSpPr txBox="1"/>
          <p:nvPr/>
        </p:nvSpPr>
        <p:spPr>
          <a:xfrm>
            <a:off x="1295400" y="48768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sum </a:t>
            </a:r>
            <a:r>
              <a:rPr lang="es-ES" dirty="0" err="1" smtClean="0">
                <a:solidFill>
                  <a:srgbClr val="FFFFFF"/>
                </a:solidFill>
              </a:rPr>
              <a:t>is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over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all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possible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states</a:t>
            </a:r>
            <a:r>
              <a:rPr lang="es-ES" dirty="0" smtClean="0">
                <a:solidFill>
                  <a:srgbClr val="FFFFFF"/>
                </a:solidFill>
              </a:rPr>
              <a:t> of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system</a:t>
            </a:r>
            <a:r>
              <a:rPr lang="es-ES" dirty="0" smtClean="0">
                <a:solidFill>
                  <a:srgbClr val="FFFFFF"/>
                </a:solidFill>
              </a:rPr>
              <a:t>, </a:t>
            </a:r>
            <a:r>
              <a:rPr lang="es-ES" dirty="0" err="1" smtClean="0">
                <a:solidFill>
                  <a:srgbClr val="FFFFFF"/>
                </a:solidFill>
              </a:rPr>
              <a:t>that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depends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upon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its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size</a:t>
            </a:r>
            <a:r>
              <a:rPr lang="es-ES" dirty="0" smtClean="0">
                <a:solidFill>
                  <a:srgbClr val="FFFFFF"/>
                </a:solidFill>
              </a:rPr>
              <a:t> and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number</a:t>
            </a:r>
            <a:r>
              <a:rPr lang="es-ES" dirty="0" smtClean="0">
                <a:solidFill>
                  <a:srgbClr val="FFFFFF"/>
                </a:solidFill>
              </a:rPr>
              <a:t> of </a:t>
            </a:r>
            <a:r>
              <a:rPr lang="es-ES" dirty="0" err="1" smtClean="0">
                <a:solidFill>
                  <a:srgbClr val="FFFFFF"/>
                </a:solidFill>
              </a:rPr>
              <a:t>particles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533400" y="5943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FFFF"/>
                </a:solidFill>
              </a:rPr>
              <a:t>In general, </a:t>
            </a:r>
            <a:r>
              <a:rPr lang="es-ES" dirty="0" err="1" smtClean="0">
                <a:solidFill>
                  <a:srgbClr val="00FFFF"/>
                </a:solidFill>
              </a:rPr>
              <a:t>the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partition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function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cannot</a:t>
            </a:r>
            <a:r>
              <a:rPr lang="es-ES" dirty="0" smtClean="0">
                <a:solidFill>
                  <a:srgbClr val="00FFFF"/>
                </a:solidFill>
              </a:rPr>
              <a:t> be </a:t>
            </a:r>
            <a:r>
              <a:rPr lang="es-ES" dirty="0" err="1" smtClean="0">
                <a:solidFill>
                  <a:srgbClr val="00FFFF"/>
                </a:solidFill>
              </a:rPr>
              <a:t>evaluated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exactly</a:t>
            </a:r>
            <a:endParaRPr lang="es-E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6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7010400" cy="96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Exact evaluation of a partition function: a particular example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880" y="2656201"/>
            <a:ext cx="1965739" cy="54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2046601"/>
            <a:ext cx="1541370" cy="540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65150" y="905470"/>
            <a:ext cx="8077200" cy="923330"/>
            <a:chOff x="565150" y="773668"/>
            <a:chExt cx="8077200" cy="923330"/>
          </a:xfrm>
        </p:grpSpPr>
        <p:sp>
          <p:nvSpPr>
            <p:cNvPr id="2" name="CuadroTexto 1"/>
            <p:cNvSpPr txBox="1"/>
            <p:nvPr/>
          </p:nvSpPr>
          <p:spPr>
            <a:xfrm>
              <a:off x="565150" y="773668"/>
              <a:ext cx="8077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solidFill>
                    <a:schemeClr val="bg1"/>
                  </a:solidFill>
                </a:rPr>
                <a:t>A </a:t>
              </a:r>
              <a:r>
                <a:rPr lang="es-ES" dirty="0" err="1" smtClean="0">
                  <a:solidFill>
                    <a:schemeClr val="bg1"/>
                  </a:solidFill>
                </a:rPr>
                <a:t>system</a:t>
              </a:r>
              <a:r>
                <a:rPr lang="es-ES" dirty="0" smtClean="0">
                  <a:solidFill>
                    <a:schemeClr val="bg1"/>
                  </a:solidFill>
                </a:rPr>
                <a:t> of     </a:t>
              </a:r>
              <a:r>
                <a:rPr lang="es-ES" dirty="0" err="1" smtClean="0">
                  <a:solidFill>
                    <a:schemeClr val="bg1"/>
                  </a:solidFill>
                </a:rPr>
                <a:t>particles</a:t>
              </a:r>
              <a:endParaRPr lang="es-ES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Each</a:t>
              </a:r>
              <a:r>
                <a:rPr lang="es-ES" dirty="0" smtClean="0">
                  <a:solidFill>
                    <a:schemeClr val="bg1"/>
                  </a:solidFill>
                </a:rPr>
                <a:t> of </a:t>
              </a:r>
              <a:r>
                <a:rPr lang="es-ES" dirty="0" err="1" smtClean="0">
                  <a:solidFill>
                    <a:schemeClr val="bg1"/>
                  </a:solidFill>
                </a:rPr>
                <a:t>which</a:t>
              </a:r>
              <a:r>
                <a:rPr lang="es-ES" dirty="0" smtClean="0">
                  <a:solidFill>
                    <a:schemeClr val="bg1"/>
                  </a:solidFill>
                </a:rPr>
                <a:t> has </a:t>
              </a:r>
              <a:r>
                <a:rPr lang="es-ES" dirty="0" err="1" smtClean="0">
                  <a:solidFill>
                    <a:schemeClr val="bg1"/>
                  </a:solidFill>
                </a:rPr>
                <a:t>only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two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states</a:t>
              </a:r>
              <a:r>
                <a:rPr lang="es-ES" dirty="0" smtClean="0">
                  <a:solidFill>
                    <a:schemeClr val="bg1"/>
                  </a:solidFill>
                </a:rPr>
                <a:t> (i.e. a non-</a:t>
              </a:r>
              <a:r>
                <a:rPr lang="es-ES" dirty="0" err="1" smtClean="0">
                  <a:solidFill>
                    <a:schemeClr val="bg1"/>
                  </a:solidFill>
                </a:rPr>
                <a:t>interacting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Ising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model</a:t>
              </a:r>
              <a:r>
                <a:rPr lang="es-ES" dirty="0" smtClean="0">
                  <a:solidFill>
                    <a:schemeClr val="bg1"/>
                  </a:solidFill>
                </a:rPr>
                <a:t> in </a:t>
              </a:r>
              <a:r>
                <a:rPr lang="es-ES" dirty="0" err="1" smtClean="0">
                  <a:solidFill>
                    <a:schemeClr val="bg1"/>
                  </a:solidFill>
                </a:rPr>
                <a:t>an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external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magnetic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field</a:t>
              </a:r>
              <a:r>
                <a:rPr lang="es-ES" dirty="0" smtClean="0">
                  <a:solidFill>
                    <a:schemeClr val="bg1"/>
                  </a:solidFill>
                </a:rPr>
                <a:t>)</a:t>
              </a: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72331" y="850801"/>
              <a:ext cx="280669" cy="215999"/>
            </a:xfrm>
            <a:prstGeom prst="rect">
              <a:avLst/>
            </a:prstGeom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721" y="2122801"/>
            <a:ext cx="903420" cy="252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1739" y="3418201"/>
            <a:ext cx="3296661" cy="46799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4648200"/>
            <a:ext cx="4603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Energies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states</a:t>
            </a:r>
            <a:r>
              <a:rPr lang="es-ES" dirty="0" smtClean="0">
                <a:solidFill>
                  <a:schemeClr val="bg1"/>
                </a:solidFill>
              </a:rPr>
              <a:t> and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temperature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dependence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internal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energy</a:t>
            </a:r>
            <a:r>
              <a:rPr lang="es-ES" dirty="0" smtClean="0">
                <a:solidFill>
                  <a:schemeClr val="bg1"/>
                </a:solidFill>
              </a:rPr>
              <a:t> in </a:t>
            </a:r>
            <a:r>
              <a:rPr lang="es-ES" dirty="0" err="1" smtClean="0">
                <a:solidFill>
                  <a:schemeClr val="bg1"/>
                </a:solidFill>
              </a:rPr>
              <a:t>this</a:t>
            </a:r>
            <a:r>
              <a:rPr lang="es-ES" dirty="0" smtClean="0">
                <a:solidFill>
                  <a:schemeClr val="bg1"/>
                </a:solidFill>
              </a:rPr>
              <a:t> case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3959070"/>
            <a:ext cx="3543300" cy="280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5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5867400" cy="96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Exploring all the possible states: an impossible mission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295400" y="1078508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A </a:t>
            </a:r>
            <a:r>
              <a:rPr lang="es-ES" dirty="0" err="1" smtClean="0">
                <a:solidFill>
                  <a:schemeClr val="bg1"/>
                </a:solidFill>
              </a:rPr>
              <a:t>system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with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one</a:t>
            </a:r>
            <a:r>
              <a:rPr lang="es-ES" dirty="0" smtClean="0">
                <a:solidFill>
                  <a:srgbClr val="00FFFF"/>
                </a:solidFill>
              </a:rPr>
              <a:t>-spin: 2</a:t>
            </a:r>
            <a:r>
              <a:rPr lang="es-ES" baseline="30000" dirty="0" smtClean="0">
                <a:solidFill>
                  <a:srgbClr val="00FFFF"/>
                </a:solidFill>
              </a:rPr>
              <a:t>1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smtClean="0">
                <a:solidFill>
                  <a:schemeClr val="bg1"/>
                </a:solidFill>
              </a:rPr>
              <a:t>= 2 </a:t>
            </a:r>
            <a:r>
              <a:rPr lang="es-ES" dirty="0" err="1" smtClean="0">
                <a:solidFill>
                  <a:schemeClr val="bg1"/>
                </a:solidFill>
              </a:rPr>
              <a:t>possible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configurations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10" name="Agrupar 9"/>
          <p:cNvGrpSpPr/>
          <p:nvPr/>
        </p:nvGrpSpPr>
        <p:grpSpPr>
          <a:xfrm>
            <a:off x="2971800" y="1676400"/>
            <a:ext cx="609600" cy="685800"/>
            <a:chOff x="2971800" y="1676400"/>
            <a:chExt cx="609600" cy="685800"/>
          </a:xfrm>
        </p:grpSpPr>
        <p:cxnSp>
          <p:nvCxnSpPr>
            <p:cNvPr id="18" name="Conector recto de flecha 17"/>
            <p:cNvCxnSpPr/>
            <p:nvPr/>
          </p:nvCxnSpPr>
          <p:spPr bwMode="auto">
            <a:xfrm flipV="1">
              <a:off x="3276600" y="1773238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" name="Rectángulo 18"/>
            <p:cNvSpPr/>
            <p:nvPr/>
          </p:nvSpPr>
          <p:spPr bwMode="auto">
            <a:xfrm>
              <a:off x="2971800" y="1676400"/>
              <a:ext cx="609600" cy="685800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cxnSp>
        <p:nvCxnSpPr>
          <p:cNvPr id="20" name="Conector recto de flecha 19"/>
          <p:cNvCxnSpPr/>
          <p:nvPr/>
        </p:nvCxnSpPr>
        <p:spPr bwMode="auto">
          <a:xfrm rot="10800000" flipV="1">
            <a:off x="5943600" y="1773238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A89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Rectángulo 20"/>
          <p:cNvSpPr/>
          <p:nvPr/>
        </p:nvSpPr>
        <p:spPr bwMode="auto">
          <a:xfrm>
            <a:off x="5638800" y="1658938"/>
            <a:ext cx="609600" cy="6858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8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42" name="Agrupar 41"/>
          <p:cNvGrpSpPr/>
          <p:nvPr/>
        </p:nvGrpSpPr>
        <p:grpSpPr>
          <a:xfrm>
            <a:off x="1295400" y="2590800"/>
            <a:ext cx="6781800" cy="1371600"/>
            <a:chOff x="1295400" y="2590800"/>
            <a:chExt cx="6781800" cy="1371600"/>
          </a:xfrm>
        </p:grpSpPr>
        <p:sp>
          <p:nvSpPr>
            <p:cNvPr id="22" name="CuadroTexto 21"/>
            <p:cNvSpPr txBox="1"/>
            <p:nvPr/>
          </p:nvSpPr>
          <p:spPr>
            <a:xfrm>
              <a:off x="1371600" y="2590800"/>
              <a:ext cx="670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solidFill>
                    <a:schemeClr val="bg1"/>
                  </a:solidFill>
                </a:rPr>
                <a:t>A </a:t>
              </a:r>
              <a:r>
                <a:rPr lang="es-ES" dirty="0" err="1" smtClean="0">
                  <a:solidFill>
                    <a:schemeClr val="bg1"/>
                  </a:solidFill>
                </a:rPr>
                <a:t>system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with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rgbClr val="00FFFF"/>
                  </a:solidFill>
                </a:rPr>
                <a:t>two</a:t>
              </a:r>
              <a:r>
                <a:rPr lang="es-ES" dirty="0" smtClean="0">
                  <a:solidFill>
                    <a:srgbClr val="00FFFF"/>
                  </a:solidFill>
                </a:rPr>
                <a:t>-spin: 2</a:t>
              </a:r>
              <a:r>
                <a:rPr lang="es-ES" baseline="30000" dirty="0">
                  <a:solidFill>
                    <a:srgbClr val="00FFFF"/>
                  </a:solidFill>
                </a:rPr>
                <a:t>2</a:t>
              </a:r>
              <a:r>
                <a:rPr lang="es-ES" dirty="0" smtClean="0">
                  <a:solidFill>
                    <a:srgbClr val="00FFFF"/>
                  </a:solidFill>
                </a:rPr>
                <a:t> </a:t>
              </a:r>
              <a:r>
                <a:rPr lang="es-ES" dirty="0" smtClean="0">
                  <a:solidFill>
                    <a:schemeClr val="bg1"/>
                  </a:solidFill>
                </a:rPr>
                <a:t>= 4 </a:t>
              </a:r>
              <a:r>
                <a:rPr lang="es-ES" dirty="0" err="1" smtClean="0">
                  <a:solidFill>
                    <a:schemeClr val="bg1"/>
                  </a:solidFill>
                </a:rPr>
                <a:t>possible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configurations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grpSp>
          <p:nvGrpSpPr>
            <p:cNvPr id="39" name="Agrupar 38"/>
            <p:cNvGrpSpPr/>
            <p:nvPr/>
          </p:nvGrpSpPr>
          <p:grpSpPr>
            <a:xfrm>
              <a:off x="3124200" y="3276600"/>
              <a:ext cx="1066800" cy="685800"/>
              <a:chOff x="3124200" y="3276600"/>
              <a:chExt cx="1066800" cy="685800"/>
            </a:xfrm>
          </p:grpSpPr>
          <p:cxnSp>
            <p:nvCxnSpPr>
              <p:cNvPr id="24" name="Conector recto de flecha 23"/>
              <p:cNvCxnSpPr/>
              <p:nvPr/>
            </p:nvCxnSpPr>
            <p:spPr bwMode="auto">
              <a:xfrm flipV="1">
                <a:off x="3429000" y="3352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5" name="Rectángulo 24"/>
              <p:cNvSpPr/>
              <p:nvPr/>
            </p:nvSpPr>
            <p:spPr bwMode="auto">
              <a:xfrm>
                <a:off x="3124200" y="3276600"/>
                <a:ext cx="1066800" cy="685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080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cxnSp>
            <p:nvCxnSpPr>
              <p:cNvPr id="29" name="Conector recto de flecha 28"/>
              <p:cNvCxnSpPr/>
              <p:nvPr/>
            </p:nvCxnSpPr>
            <p:spPr bwMode="auto">
              <a:xfrm rot="10800000" flipV="1">
                <a:off x="3886200" y="3352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A89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Agrupar 40"/>
            <p:cNvGrpSpPr/>
            <p:nvPr/>
          </p:nvGrpSpPr>
          <p:grpSpPr>
            <a:xfrm>
              <a:off x="6781800" y="3276600"/>
              <a:ext cx="1066800" cy="685800"/>
              <a:chOff x="6781800" y="3276600"/>
              <a:chExt cx="1066800" cy="685800"/>
            </a:xfrm>
          </p:grpSpPr>
          <p:cxnSp>
            <p:nvCxnSpPr>
              <p:cNvPr id="30" name="Conector recto de flecha 29"/>
              <p:cNvCxnSpPr/>
              <p:nvPr/>
            </p:nvCxnSpPr>
            <p:spPr bwMode="auto">
              <a:xfrm rot="10800000" flipV="1">
                <a:off x="7086600" y="3352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A89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31" name="Rectángulo 30"/>
              <p:cNvSpPr/>
              <p:nvPr/>
            </p:nvSpPr>
            <p:spPr bwMode="auto">
              <a:xfrm>
                <a:off x="6781800" y="3276600"/>
                <a:ext cx="1066800" cy="685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080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cxnSp>
            <p:nvCxnSpPr>
              <p:cNvPr id="32" name="Conector recto de flecha 31"/>
              <p:cNvCxnSpPr/>
              <p:nvPr/>
            </p:nvCxnSpPr>
            <p:spPr bwMode="auto">
              <a:xfrm rot="10800000" flipV="1">
                <a:off x="7543800" y="3352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A89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0" name="Agrupar 39"/>
            <p:cNvGrpSpPr/>
            <p:nvPr/>
          </p:nvGrpSpPr>
          <p:grpSpPr>
            <a:xfrm>
              <a:off x="4953000" y="3276600"/>
              <a:ext cx="1066800" cy="685800"/>
              <a:chOff x="4953000" y="3276600"/>
              <a:chExt cx="1066800" cy="685800"/>
            </a:xfrm>
          </p:grpSpPr>
          <p:cxnSp>
            <p:nvCxnSpPr>
              <p:cNvPr id="33" name="Conector recto de flecha 32"/>
              <p:cNvCxnSpPr/>
              <p:nvPr/>
            </p:nvCxnSpPr>
            <p:spPr bwMode="auto">
              <a:xfrm rot="10800000" flipV="1">
                <a:off x="5257800" y="3352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A89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34" name="Rectángulo 33"/>
              <p:cNvSpPr/>
              <p:nvPr/>
            </p:nvSpPr>
            <p:spPr bwMode="auto">
              <a:xfrm>
                <a:off x="4953000" y="3276600"/>
                <a:ext cx="1066800" cy="685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080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cxnSp>
            <p:nvCxnSpPr>
              <p:cNvPr id="35" name="Conector recto de flecha 34"/>
              <p:cNvCxnSpPr/>
              <p:nvPr/>
            </p:nvCxnSpPr>
            <p:spPr bwMode="auto">
              <a:xfrm flipV="1">
                <a:off x="5715000" y="3352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6" name="Agrupar 25"/>
            <p:cNvGrpSpPr/>
            <p:nvPr/>
          </p:nvGrpSpPr>
          <p:grpSpPr>
            <a:xfrm>
              <a:off x="1295400" y="3276600"/>
              <a:ext cx="1066800" cy="685800"/>
              <a:chOff x="1295400" y="3276600"/>
              <a:chExt cx="1066800" cy="685800"/>
            </a:xfrm>
          </p:grpSpPr>
          <p:cxnSp>
            <p:nvCxnSpPr>
              <p:cNvPr id="36" name="Conector recto de flecha 35"/>
              <p:cNvCxnSpPr/>
              <p:nvPr/>
            </p:nvCxnSpPr>
            <p:spPr bwMode="auto">
              <a:xfrm flipV="1">
                <a:off x="1600200" y="3352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37" name="Rectángulo 36"/>
              <p:cNvSpPr/>
              <p:nvPr/>
            </p:nvSpPr>
            <p:spPr bwMode="auto">
              <a:xfrm>
                <a:off x="1295400" y="3276600"/>
                <a:ext cx="1066800" cy="685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080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cxnSp>
            <p:nvCxnSpPr>
              <p:cNvPr id="38" name="Conector recto de flecha 37"/>
              <p:cNvCxnSpPr/>
              <p:nvPr/>
            </p:nvCxnSpPr>
            <p:spPr bwMode="auto">
              <a:xfrm flipV="1">
                <a:off x="2057400" y="3352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68" name="Agrupar 67"/>
          <p:cNvGrpSpPr/>
          <p:nvPr/>
        </p:nvGrpSpPr>
        <p:grpSpPr>
          <a:xfrm>
            <a:off x="76200" y="4267200"/>
            <a:ext cx="8991600" cy="1219200"/>
            <a:chOff x="76200" y="4495800"/>
            <a:chExt cx="8991600" cy="1219200"/>
          </a:xfrm>
        </p:grpSpPr>
        <p:sp>
          <p:nvSpPr>
            <p:cNvPr id="45" name="CuadroTexto 44"/>
            <p:cNvSpPr txBox="1"/>
            <p:nvPr/>
          </p:nvSpPr>
          <p:spPr>
            <a:xfrm>
              <a:off x="1295400" y="4495800"/>
              <a:ext cx="670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solidFill>
                    <a:schemeClr val="bg1"/>
                  </a:solidFill>
                </a:rPr>
                <a:t>A </a:t>
              </a:r>
              <a:r>
                <a:rPr lang="es-ES" dirty="0" err="1" smtClean="0">
                  <a:solidFill>
                    <a:schemeClr val="bg1"/>
                  </a:solidFill>
                </a:rPr>
                <a:t>system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with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rgbClr val="00FFFF"/>
                  </a:solidFill>
                </a:rPr>
                <a:t>three</a:t>
              </a:r>
              <a:r>
                <a:rPr lang="es-ES" dirty="0" smtClean="0">
                  <a:solidFill>
                    <a:srgbClr val="00FFFF"/>
                  </a:solidFill>
                </a:rPr>
                <a:t>-spin: 2</a:t>
              </a:r>
              <a:r>
                <a:rPr lang="es-ES" baseline="30000" dirty="0" smtClean="0">
                  <a:solidFill>
                    <a:srgbClr val="00FFFF"/>
                  </a:solidFill>
                </a:rPr>
                <a:t>3</a:t>
              </a:r>
              <a:r>
                <a:rPr lang="es-ES" dirty="0" smtClean="0">
                  <a:solidFill>
                    <a:srgbClr val="00FFFF"/>
                  </a:solidFill>
                </a:rPr>
                <a:t> </a:t>
              </a:r>
              <a:r>
                <a:rPr lang="es-ES" dirty="0" smtClean="0">
                  <a:solidFill>
                    <a:schemeClr val="bg1"/>
                  </a:solidFill>
                </a:rPr>
                <a:t>= 8 </a:t>
              </a:r>
              <a:r>
                <a:rPr lang="es-ES" dirty="0" err="1" smtClean="0">
                  <a:solidFill>
                    <a:schemeClr val="bg1"/>
                  </a:solidFill>
                </a:rPr>
                <a:t>possible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configurations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grpSp>
          <p:nvGrpSpPr>
            <p:cNvPr id="63" name="Agrupar 62"/>
            <p:cNvGrpSpPr/>
            <p:nvPr/>
          </p:nvGrpSpPr>
          <p:grpSpPr>
            <a:xfrm>
              <a:off x="76200" y="5257800"/>
              <a:ext cx="1066800" cy="457200"/>
              <a:chOff x="1219200" y="5181600"/>
              <a:chExt cx="1600200" cy="685800"/>
            </a:xfrm>
          </p:grpSpPr>
          <p:cxnSp>
            <p:nvCxnSpPr>
              <p:cNvPr id="50" name="Conector recto de flecha 49"/>
              <p:cNvCxnSpPr/>
              <p:nvPr/>
            </p:nvCxnSpPr>
            <p:spPr bwMode="auto">
              <a:xfrm flipV="1">
                <a:off x="15240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51" name="Rectángulo 50"/>
              <p:cNvSpPr/>
              <p:nvPr/>
            </p:nvSpPr>
            <p:spPr bwMode="auto">
              <a:xfrm>
                <a:off x="1219200" y="5181600"/>
                <a:ext cx="1600200" cy="685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080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cxnSp>
            <p:nvCxnSpPr>
              <p:cNvPr id="52" name="Conector recto de flecha 51"/>
              <p:cNvCxnSpPr/>
              <p:nvPr/>
            </p:nvCxnSpPr>
            <p:spPr bwMode="auto">
              <a:xfrm flipV="1">
                <a:off x="19812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Conector recto de flecha 66"/>
              <p:cNvCxnSpPr/>
              <p:nvPr/>
            </p:nvCxnSpPr>
            <p:spPr bwMode="auto">
              <a:xfrm flipV="1">
                <a:off x="24384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9" name="Agrupar 88"/>
            <p:cNvGrpSpPr/>
            <p:nvPr/>
          </p:nvGrpSpPr>
          <p:grpSpPr>
            <a:xfrm>
              <a:off x="1219200" y="5257800"/>
              <a:ext cx="1066800" cy="457200"/>
              <a:chOff x="1219200" y="5181600"/>
              <a:chExt cx="1600200" cy="685800"/>
            </a:xfrm>
          </p:grpSpPr>
          <p:cxnSp>
            <p:nvCxnSpPr>
              <p:cNvPr id="90" name="Conector recto de flecha 89"/>
              <p:cNvCxnSpPr/>
              <p:nvPr/>
            </p:nvCxnSpPr>
            <p:spPr bwMode="auto">
              <a:xfrm flipV="1">
                <a:off x="15240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91" name="Rectángulo 90"/>
              <p:cNvSpPr/>
              <p:nvPr/>
            </p:nvSpPr>
            <p:spPr bwMode="auto">
              <a:xfrm>
                <a:off x="1219200" y="5181600"/>
                <a:ext cx="1600200" cy="685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080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cxnSp>
            <p:nvCxnSpPr>
              <p:cNvPr id="92" name="Conector recto de flecha 91"/>
              <p:cNvCxnSpPr/>
              <p:nvPr/>
            </p:nvCxnSpPr>
            <p:spPr bwMode="auto">
              <a:xfrm flipV="1">
                <a:off x="19812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Conector recto de flecha 92"/>
              <p:cNvCxnSpPr/>
              <p:nvPr/>
            </p:nvCxnSpPr>
            <p:spPr bwMode="auto">
              <a:xfrm rot="10800000" flipV="1">
                <a:off x="24384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A89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4" name="Agrupar 93"/>
            <p:cNvGrpSpPr/>
            <p:nvPr/>
          </p:nvGrpSpPr>
          <p:grpSpPr>
            <a:xfrm>
              <a:off x="2362200" y="5257800"/>
              <a:ext cx="1066800" cy="457200"/>
              <a:chOff x="1219200" y="5181600"/>
              <a:chExt cx="1600200" cy="685800"/>
            </a:xfrm>
          </p:grpSpPr>
          <p:cxnSp>
            <p:nvCxnSpPr>
              <p:cNvPr id="95" name="Conector recto de flecha 94"/>
              <p:cNvCxnSpPr/>
              <p:nvPr/>
            </p:nvCxnSpPr>
            <p:spPr bwMode="auto">
              <a:xfrm flipV="1">
                <a:off x="15240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96" name="Rectángulo 95"/>
              <p:cNvSpPr/>
              <p:nvPr/>
            </p:nvSpPr>
            <p:spPr bwMode="auto">
              <a:xfrm>
                <a:off x="1219200" y="5181600"/>
                <a:ext cx="1600200" cy="685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080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cxnSp>
            <p:nvCxnSpPr>
              <p:cNvPr id="97" name="Conector recto de flecha 96"/>
              <p:cNvCxnSpPr/>
              <p:nvPr/>
            </p:nvCxnSpPr>
            <p:spPr bwMode="auto">
              <a:xfrm rot="10800000" flipV="1">
                <a:off x="19812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A89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Conector recto de flecha 97"/>
              <p:cNvCxnSpPr/>
              <p:nvPr/>
            </p:nvCxnSpPr>
            <p:spPr bwMode="auto">
              <a:xfrm flipV="1">
                <a:off x="24384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9" name="Agrupar 98"/>
            <p:cNvGrpSpPr/>
            <p:nvPr/>
          </p:nvGrpSpPr>
          <p:grpSpPr>
            <a:xfrm>
              <a:off x="3505200" y="5257800"/>
              <a:ext cx="1066800" cy="457200"/>
              <a:chOff x="1219200" y="5181600"/>
              <a:chExt cx="1600200" cy="685800"/>
            </a:xfrm>
          </p:grpSpPr>
          <p:cxnSp>
            <p:nvCxnSpPr>
              <p:cNvPr id="100" name="Conector recto de flecha 99"/>
              <p:cNvCxnSpPr/>
              <p:nvPr/>
            </p:nvCxnSpPr>
            <p:spPr bwMode="auto">
              <a:xfrm rot="10800000" flipV="1">
                <a:off x="15240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A89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01" name="Rectángulo 100"/>
              <p:cNvSpPr/>
              <p:nvPr/>
            </p:nvSpPr>
            <p:spPr bwMode="auto">
              <a:xfrm>
                <a:off x="1219200" y="5181600"/>
                <a:ext cx="1600200" cy="685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080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cxnSp>
            <p:nvCxnSpPr>
              <p:cNvPr id="102" name="Conector recto de flecha 101"/>
              <p:cNvCxnSpPr/>
              <p:nvPr/>
            </p:nvCxnSpPr>
            <p:spPr bwMode="auto">
              <a:xfrm flipV="1">
                <a:off x="19812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Conector recto de flecha 102"/>
              <p:cNvCxnSpPr/>
              <p:nvPr/>
            </p:nvCxnSpPr>
            <p:spPr bwMode="auto">
              <a:xfrm flipV="1">
                <a:off x="24384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4" name="Agrupar 103"/>
            <p:cNvGrpSpPr/>
            <p:nvPr/>
          </p:nvGrpSpPr>
          <p:grpSpPr>
            <a:xfrm>
              <a:off x="4648200" y="5257800"/>
              <a:ext cx="1066800" cy="457200"/>
              <a:chOff x="1219200" y="5181600"/>
              <a:chExt cx="1600200" cy="685800"/>
            </a:xfrm>
          </p:grpSpPr>
          <p:cxnSp>
            <p:nvCxnSpPr>
              <p:cNvPr id="105" name="Conector recto de flecha 104"/>
              <p:cNvCxnSpPr/>
              <p:nvPr/>
            </p:nvCxnSpPr>
            <p:spPr bwMode="auto">
              <a:xfrm flipV="1">
                <a:off x="15240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06" name="Rectángulo 105"/>
              <p:cNvSpPr/>
              <p:nvPr/>
            </p:nvSpPr>
            <p:spPr bwMode="auto">
              <a:xfrm>
                <a:off x="1219200" y="5181600"/>
                <a:ext cx="1600200" cy="685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080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cxnSp>
            <p:nvCxnSpPr>
              <p:cNvPr id="107" name="Conector recto de flecha 106"/>
              <p:cNvCxnSpPr/>
              <p:nvPr/>
            </p:nvCxnSpPr>
            <p:spPr bwMode="auto">
              <a:xfrm rot="10800000" flipV="1">
                <a:off x="19812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A89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8" name="Conector recto de flecha 107"/>
              <p:cNvCxnSpPr/>
              <p:nvPr/>
            </p:nvCxnSpPr>
            <p:spPr bwMode="auto">
              <a:xfrm rot="10800000" flipV="1">
                <a:off x="24384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A89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9" name="Agrupar 108"/>
            <p:cNvGrpSpPr/>
            <p:nvPr/>
          </p:nvGrpSpPr>
          <p:grpSpPr>
            <a:xfrm>
              <a:off x="5791200" y="5257800"/>
              <a:ext cx="1066800" cy="457200"/>
              <a:chOff x="1219200" y="5181600"/>
              <a:chExt cx="1600200" cy="685800"/>
            </a:xfrm>
          </p:grpSpPr>
          <p:cxnSp>
            <p:nvCxnSpPr>
              <p:cNvPr id="110" name="Conector recto de flecha 109"/>
              <p:cNvCxnSpPr/>
              <p:nvPr/>
            </p:nvCxnSpPr>
            <p:spPr bwMode="auto">
              <a:xfrm rot="10800000" flipV="1">
                <a:off x="15240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A89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11" name="Rectángulo 110"/>
              <p:cNvSpPr/>
              <p:nvPr/>
            </p:nvSpPr>
            <p:spPr bwMode="auto">
              <a:xfrm>
                <a:off x="1219200" y="5181600"/>
                <a:ext cx="1600200" cy="685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080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cxnSp>
            <p:nvCxnSpPr>
              <p:cNvPr id="112" name="Conector recto de flecha 111"/>
              <p:cNvCxnSpPr/>
              <p:nvPr/>
            </p:nvCxnSpPr>
            <p:spPr bwMode="auto">
              <a:xfrm flipV="1">
                <a:off x="19812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3" name="Conector recto de flecha 112"/>
              <p:cNvCxnSpPr/>
              <p:nvPr/>
            </p:nvCxnSpPr>
            <p:spPr bwMode="auto">
              <a:xfrm rot="10800000" flipV="1">
                <a:off x="24384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A89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4" name="Agrupar 113"/>
            <p:cNvGrpSpPr/>
            <p:nvPr/>
          </p:nvGrpSpPr>
          <p:grpSpPr>
            <a:xfrm>
              <a:off x="6934200" y="5257800"/>
              <a:ext cx="1066800" cy="457200"/>
              <a:chOff x="1219200" y="5181600"/>
              <a:chExt cx="1600200" cy="685800"/>
            </a:xfrm>
          </p:grpSpPr>
          <p:cxnSp>
            <p:nvCxnSpPr>
              <p:cNvPr id="115" name="Conector recto de flecha 114"/>
              <p:cNvCxnSpPr/>
              <p:nvPr/>
            </p:nvCxnSpPr>
            <p:spPr bwMode="auto">
              <a:xfrm rot="10800000" flipV="1">
                <a:off x="15240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A89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16" name="Rectángulo 115"/>
              <p:cNvSpPr/>
              <p:nvPr/>
            </p:nvSpPr>
            <p:spPr bwMode="auto">
              <a:xfrm>
                <a:off x="1219200" y="5181600"/>
                <a:ext cx="1600200" cy="685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080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cxnSp>
            <p:nvCxnSpPr>
              <p:cNvPr id="117" name="Conector recto de flecha 116"/>
              <p:cNvCxnSpPr/>
              <p:nvPr/>
            </p:nvCxnSpPr>
            <p:spPr bwMode="auto">
              <a:xfrm rot="10800000" flipV="1">
                <a:off x="19812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A89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Conector recto de flecha 117"/>
              <p:cNvCxnSpPr/>
              <p:nvPr/>
            </p:nvCxnSpPr>
            <p:spPr bwMode="auto">
              <a:xfrm flipV="1">
                <a:off x="24384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9" name="Agrupar 118"/>
            <p:cNvGrpSpPr/>
            <p:nvPr/>
          </p:nvGrpSpPr>
          <p:grpSpPr>
            <a:xfrm>
              <a:off x="8077200" y="5257800"/>
              <a:ext cx="990600" cy="457200"/>
              <a:chOff x="1219200" y="5181600"/>
              <a:chExt cx="1485900" cy="685800"/>
            </a:xfrm>
          </p:grpSpPr>
          <p:cxnSp>
            <p:nvCxnSpPr>
              <p:cNvPr id="120" name="Conector recto de flecha 119"/>
              <p:cNvCxnSpPr/>
              <p:nvPr/>
            </p:nvCxnSpPr>
            <p:spPr bwMode="auto">
              <a:xfrm rot="10800000" flipV="1">
                <a:off x="15240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A89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21" name="Rectángulo 120"/>
              <p:cNvSpPr/>
              <p:nvPr/>
            </p:nvSpPr>
            <p:spPr bwMode="auto">
              <a:xfrm>
                <a:off x="1219200" y="5181600"/>
                <a:ext cx="1485900" cy="685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080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cxnSp>
            <p:nvCxnSpPr>
              <p:cNvPr id="122" name="Conector recto de flecha 121"/>
              <p:cNvCxnSpPr/>
              <p:nvPr/>
            </p:nvCxnSpPr>
            <p:spPr bwMode="auto">
              <a:xfrm rot="10800000" flipV="1">
                <a:off x="19812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A89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Conector recto de flecha 122"/>
              <p:cNvCxnSpPr/>
              <p:nvPr/>
            </p:nvCxnSpPr>
            <p:spPr bwMode="auto">
              <a:xfrm rot="10800000" flipV="1">
                <a:off x="2438400" y="5257800"/>
                <a:ext cx="0" cy="457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A89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25" name="CuadroTexto 124"/>
          <p:cNvSpPr txBox="1"/>
          <p:nvPr/>
        </p:nvSpPr>
        <p:spPr>
          <a:xfrm>
            <a:off x="76200" y="5791200"/>
            <a:ext cx="906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A </a:t>
            </a:r>
            <a:r>
              <a:rPr lang="es-ES" dirty="0" err="1" smtClean="0">
                <a:solidFill>
                  <a:schemeClr val="bg1"/>
                </a:solidFill>
              </a:rPr>
              <a:t>system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with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smtClean="0">
                <a:solidFill>
                  <a:srgbClr val="00FFFF"/>
                </a:solidFill>
              </a:rPr>
              <a:t>10000-spin: 2</a:t>
            </a:r>
            <a:r>
              <a:rPr lang="es-ES" baseline="30000" dirty="0" smtClean="0">
                <a:solidFill>
                  <a:srgbClr val="00FFFF"/>
                </a:solidFill>
              </a:rPr>
              <a:t>10000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possible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configurations</a:t>
            </a:r>
            <a:endParaRPr lang="es-ES" dirty="0" smtClean="0">
              <a:solidFill>
                <a:schemeClr val="bg1"/>
              </a:solidFill>
            </a:endParaRP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(and </a:t>
            </a:r>
            <a:r>
              <a:rPr lang="es-ES" dirty="0" err="1" smtClean="0">
                <a:solidFill>
                  <a:schemeClr val="bg1"/>
                </a:solidFill>
              </a:rPr>
              <a:t>this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only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for</a:t>
            </a:r>
            <a:r>
              <a:rPr lang="es-ES" dirty="0" smtClean="0">
                <a:solidFill>
                  <a:schemeClr val="bg1"/>
                </a:solidFill>
              </a:rPr>
              <a:t> a </a:t>
            </a:r>
            <a:r>
              <a:rPr lang="es-ES" dirty="0" err="1" smtClean="0">
                <a:solidFill>
                  <a:schemeClr val="bg1"/>
                </a:solidFill>
              </a:rPr>
              <a:t>very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small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fraction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Avogadro’s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number</a:t>
            </a:r>
            <a:r>
              <a:rPr lang="es-ES" dirty="0" smtClean="0">
                <a:solidFill>
                  <a:schemeClr val="bg1"/>
                </a:solidFill>
              </a:rPr>
              <a:t>  and </a:t>
            </a:r>
            <a:r>
              <a:rPr lang="es-ES" dirty="0" err="1" smtClean="0">
                <a:solidFill>
                  <a:schemeClr val="bg1"/>
                </a:solidFill>
              </a:rPr>
              <a:t>only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for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two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possible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states</a:t>
            </a:r>
            <a:r>
              <a:rPr lang="es-ES" dirty="0" smtClean="0">
                <a:solidFill>
                  <a:schemeClr val="bg1"/>
                </a:solidFill>
              </a:rPr>
              <a:t> per </a:t>
            </a:r>
            <a:r>
              <a:rPr lang="es-ES" dirty="0" err="1" smtClean="0">
                <a:solidFill>
                  <a:schemeClr val="bg1"/>
                </a:solidFill>
              </a:rPr>
              <a:t>particle</a:t>
            </a:r>
            <a:r>
              <a:rPr lang="es-ES" dirty="0" smtClean="0">
                <a:solidFill>
                  <a:schemeClr val="bg1"/>
                </a:solidFill>
              </a:rPr>
              <a:t>!)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0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5943600" cy="96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Probability of finding the system in a particular state 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371600" y="1611908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probability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any</a:t>
            </a:r>
            <a:r>
              <a:rPr lang="es-ES" dirty="0" smtClean="0">
                <a:solidFill>
                  <a:schemeClr val="bg1"/>
                </a:solidFill>
              </a:rPr>
              <a:t> particular </a:t>
            </a:r>
            <a:r>
              <a:rPr lang="es-ES" dirty="0" err="1" smtClean="0">
                <a:solidFill>
                  <a:schemeClr val="bg1"/>
                </a:solidFill>
              </a:rPr>
              <a:t>state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system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also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determined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by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partition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function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272" y="3200400"/>
            <a:ext cx="1454728" cy="762000"/>
          </a:xfrm>
          <a:prstGeom prst="rect">
            <a:avLst/>
          </a:prstGeom>
        </p:spPr>
      </p:pic>
      <p:grpSp>
        <p:nvGrpSpPr>
          <p:cNvPr id="15" name="Agrupar 14"/>
          <p:cNvGrpSpPr/>
          <p:nvPr/>
        </p:nvGrpSpPr>
        <p:grpSpPr>
          <a:xfrm>
            <a:off x="1365250" y="2535238"/>
            <a:ext cx="6477000" cy="383762"/>
            <a:chOff x="1365250" y="2001838"/>
            <a:chExt cx="6477000" cy="383762"/>
          </a:xfrm>
        </p:grpSpPr>
        <p:sp>
          <p:nvSpPr>
            <p:cNvPr id="12" name="CuadroTexto 11"/>
            <p:cNvSpPr txBox="1"/>
            <p:nvPr/>
          </p:nvSpPr>
          <p:spPr>
            <a:xfrm>
              <a:off x="1365250" y="2001838"/>
              <a:ext cx="647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probability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that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system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is</a:t>
              </a:r>
              <a:r>
                <a:rPr lang="es-ES" dirty="0" smtClean="0">
                  <a:solidFill>
                    <a:schemeClr val="bg1"/>
                  </a:solidFill>
                </a:rPr>
                <a:t> in </a:t>
              </a:r>
              <a:r>
                <a:rPr lang="es-ES" dirty="0" err="1" smtClean="0">
                  <a:solidFill>
                    <a:schemeClr val="bg1"/>
                  </a:solidFill>
                </a:rPr>
                <a:t>state</a:t>
              </a:r>
              <a:r>
                <a:rPr lang="es-ES" dirty="0" smtClean="0">
                  <a:solidFill>
                    <a:schemeClr val="bg1"/>
                  </a:solidFill>
                </a:rPr>
                <a:t>       </a:t>
              </a:r>
              <a:r>
                <a:rPr lang="es-ES" dirty="0" err="1" smtClean="0">
                  <a:solidFill>
                    <a:schemeClr val="bg1"/>
                  </a:solidFill>
                </a:rPr>
                <a:t>is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9400" y="2133600"/>
              <a:ext cx="307440" cy="252000"/>
            </a:xfrm>
            <a:prstGeom prst="rect">
              <a:avLst/>
            </a:prstGeom>
          </p:spPr>
        </p:pic>
      </p:grpSp>
      <p:grpSp>
        <p:nvGrpSpPr>
          <p:cNvPr id="17" name="Agrupar 16"/>
          <p:cNvGrpSpPr/>
          <p:nvPr/>
        </p:nvGrpSpPr>
        <p:grpSpPr>
          <a:xfrm>
            <a:off x="1524000" y="4267200"/>
            <a:ext cx="6172200" cy="381000"/>
            <a:chOff x="2362200" y="3733800"/>
            <a:chExt cx="6172200" cy="381000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2200" y="3810000"/>
              <a:ext cx="505082" cy="252000"/>
            </a:xfrm>
            <a:prstGeom prst="rect">
              <a:avLst/>
            </a:prstGeom>
          </p:spPr>
        </p:pic>
        <p:sp>
          <p:nvSpPr>
            <p:cNvPr id="16" name="CuadroTexto 15"/>
            <p:cNvSpPr txBox="1"/>
            <p:nvPr/>
          </p:nvSpPr>
          <p:spPr>
            <a:xfrm>
              <a:off x="2971800" y="3733800"/>
              <a:ext cx="556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 smtClean="0">
                  <a:solidFill>
                    <a:schemeClr val="bg1"/>
                  </a:solidFill>
                </a:rPr>
                <a:t>Hamiltonian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when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system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is</a:t>
              </a:r>
              <a:r>
                <a:rPr lang="es-ES" dirty="0" smtClean="0">
                  <a:solidFill>
                    <a:schemeClr val="bg1"/>
                  </a:solidFill>
                </a:rPr>
                <a:t> in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    </a:t>
              </a:r>
              <a:r>
                <a:rPr lang="es-ES" dirty="0" err="1" smtClean="0">
                  <a:solidFill>
                    <a:schemeClr val="bg1"/>
                  </a:solidFill>
                </a:rPr>
                <a:t>th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state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9000" y="3862800"/>
              <a:ext cx="307440" cy="252000"/>
            </a:xfrm>
            <a:prstGeom prst="rect">
              <a:avLst/>
            </a:prstGeom>
          </p:spPr>
        </p:pic>
      </p:grpSp>
      <p:sp>
        <p:nvSpPr>
          <p:cNvPr id="20" name="CuadroTexto 19"/>
          <p:cNvSpPr txBox="1"/>
          <p:nvPr/>
        </p:nvSpPr>
        <p:spPr>
          <a:xfrm>
            <a:off x="1060450" y="5486400"/>
            <a:ext cx="716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00FFFF"/>
                </a:solidFill>
              </a:rPr>
              <a:t>We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will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take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advantage</a:t>
            </a:r>
            <a:r>
              <a:rPr lang="es-ES" dirty="0" smtClean="0">
                <a:solidFill>
                  <a:srgbClr val="00FFFF"/>
                </a:solidFill>
              </a:rPr>
              <a:t> of </a:t>
            </a:r>
            <a:r>
              <a:rPr lang="es-ES" dirty="0" err="1" smtClean="0">
                <a:solidFill>
                  <a:srgbClr val="00FFFF"/>
                </a:solidFill>
              </a:rPr>
              <a:t>this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property</a:t>
            </a:r>
            <a:r>
              <a:rPr lang="es-ES" dirty="0" smtClean="0">
                <a:solidFill>
                  <a:srgbClr val="00FFFF"/>
                </a:solidFill>
              </a:rPr>
              <a:t> in </a:t>
            </a:r>
            <a:r>
              <a:rPr lang="es-ES" dirty="0" err="1" smtClean="0">
                <a:solidFill>
                  <a:srgbClr val="00FFFF"/>
                </a:solidFill>
              </a:rPr>
              <a:t>evaluating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the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results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for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estimating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probabilities</a:t>
            </a:r>
            <a:r>
              <a:rPr lang="es-ES" dirty="0" smtClean="0">
                <a:solidFill>
                  <a:srgbClr val="00FFFF"/>
                </a:solidFill>
              </a:rPr>
              <a:t> </a:t>
            </a:r>
            <a:r>
              <a:rPr lang="es-ES" dirty="0" err="1" smtClean="0">
                <a:solidFill>
                  <a:srgbClr val="00FFFF"/>
                </a:solidFill>
              </a:rPr>
              <a:t>with</a:t>
            </a:r>
            <a:r>
              <a:rPr lang="es-ES" dirty="0" smtClean="0">
                <a:solidFill>
                  <a:srgbClr val="00FFFF"/>
                </a:solidFill>
              </a:rPr>
              <a:t> Monte Carlo </a:t>
            </a:r>
            <a:r>
              <a:rPr lang="es-ES" dirty="0" err="1" smtClean="0">
                <a:solidFill>
                  <a:srgbClr val="00FFFF"/>
                </a:solidFill>
              </a:rPr>
              <a:t>methods</a:t>
            </a:r>
            <a:endParaRPr lang="es-E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2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7086600" cy="96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Thermodynamic potentials and         their relation with the partition function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04800" y="12954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free </a:t>
            </a:r>
            <a:r>
              <a:rPr lang="es-ES" dirty="0" err="1" smtClean="0">
                <a:solidFill>
                  <a:schemeClr val="bg1"/>
                </a:solidFill>
              </a:rPr>
              <a:t>energy</a:t>
            </a:r>
            <a:r>
              <a:rPr lang="es-ES" dirty="0" smtClean="0">
                <a:solidFill>
                  <a:schemeClr val="bg1"/>
                </a:solidFill>
              </a:rPr>
              <a:t> of a </a:t>
            </a:r>
            <a:r>
              <a:rPr lang="es-ES" dirty="0" err="1" smtClean="0">
                <a:solidFill>
                  <a:schemeClr val="bg1"/>
                </a:solidFill>
              </a:rPr>
              <a:t>system</a:t>
            </a:r>
            <a:r>
              <a:rPr lang="es-ES" dirty="0" smtClean="0">
                <a:solidFill>
                  <a:schemeClr val="bg1"/>
                </a:solidFill>
              </a:rPr>
              <a:t> can be </a:t>
            </a:r>
            <a:r>
              <a:rPr lang="es-ES" dirty="0" err="1" smtClean="0">
                <a:solidFill>
                  <a:schemeClr val="bg1"/>
                </a:solidFill>
              </a:rPr>
              <a:t>determined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from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partition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function</a:t>
            </a:r>
            <a:r>
              <a:rPr lang="es-ES" dirty="0" smtClean="0">
                <a:solidFill>
                  <a:schemeClr val="bg1"/>
                </a:solidFill>
              </a:rPr>
              <a:t> as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022" y="1839839"/>
            <a:ext cx="2186978" cy="323997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36550" y="23622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a</a:t>
            </a:r>
            <a:r>
              <a:rPr lang="es-ES" dirty="0" smtClean="0">
                <a:solidFill>
                  <a:schemeClr val="bg1"/>
                </a:solidFill>
              </a:rPr>
              <a:t>nd </a:t>
            </a:r>
            <a:r>
              <a:rPr lang="es-ES" dirty="0" err="1" smtClean="0">
                <a:solidFill>
                  <a:schemeClr val="bg1"/>
                </a:solidFill>
              </a:rPr>
              <a:t>all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other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quantities</a:t>
            </a:r>
            <a:r>
              <a:rPr lang="es-ES" dirty="0" smtClean="0">
                <a:solidFill>
                  <a:schemeClr val="bg1"/>
                </a:solidFill>
              </a:rPr>
              <a:t> can be </a:t>
            </a:r>
            <a:r>
              <a:rPr lang="es-ES" dirty="0" err="1" smtClean="0">
                <a:solidFill>
                  <a:schemeClr val="bg1"/>
                </a:solidFill>
              </a:rPr>
              <a:t>calculated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by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appropriate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differentiation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3581400"/>
            <a:ext cx="1820400" cy="5400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81000" y="29718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internal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energy</a:t>
            </a:r>
            <a:r>
              <a:rPr lang="es-ES" dirty="0" smtClean="0">
                <a:solidFill>
                  <a:schemeClr val="bg1"/>
                </a:solidFill>
              </a:rPr>
              <a:t> of a </a:t>
            </a:r>
            <a:r>
              <a:rPr lang="es-ES" dirty="0" err="1" smtClean="0">
                <a:solidFill>
                  <a:schemeClr val="bg1"/>
                </a:solidFill>
              </a:rPr>
              <a:t>system</a:t>
            </a:r>
            <a:r>
              <a:rPr lang="es-ES" dirty="0" smtClean="0">
                <a:solidFill>
                  <a:schemeClr val="bg1"/>
                </a:solidFill>
              </a:rPr>
              <a:t> can be </a:t>
            </a:r>
            <a:r>
              <a:rPr lang="es-ES" dirty="0" err="1" smtClean="0">
                <a:solidFill>
                  <a:schemeClr val="bg1"/>
                </a:solidFill>
              </a:rPr>
              <a:t>obtained</a:t>
            </a:r>
            <a:r>
              <a:rPr lang="es-ES" dirty="0" smtClean="0">
                <a:solidFill>
                  <a:schemeClr val="bg1"/>
                </a:solidFill>
              </a:rPr>
              <a:t> as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04800" y="4287838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This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means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that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if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internal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energy</a:t>
            </a:r>
            <a:r>
              <a:rPr lang="es-ES" dirty="0" smtClean="0">
                <a:solidFill>
                  <a:schemeClr val="bg1"/>
                </a:solidFill>
              </a:rPr>
              <a:t> of a </a:t>
            </a:r>
            <a:r>
              <a:rPr lang="es-ES" dirty="0" err="1" smtClean="0">
                <a:solidFill>
                  <a:schemeClr val="bg1"/>
                </a:solidFill>
              </a:rPr>
              <a:t>system</a:t>
            </a:r>
            <a:r>
              <a:rPr lang="es-ES" dirty="0" smtClean="0">
                <a:solidFill>
                  <a:schemeClr val="bg1"/>
                </a:solidFill>
              </a:rPr>
              <a:t> can be </a:t>
            </a:r>
            <a:r>
              <a:rPr lang="es-ES" dirty="0" err="1" smtClean="0">
                <a:solidFill>
                  <a:schemeClr val="bg1"/>
                </a:solidFill>
              </a:rPr>
              <a:t>measured</a:t>
            </a:r>
            <a:r>
              <a:rPr lang="es-ES" dirty="0" smtClean="0">
                <a:solidFill>
                  <a:schemeClr val="bg1"/>
                </a:solidFill>
              </a:rPr>
              <a:t>,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free </a:t>
            </a:r>
            <a:r>
              <a:rPr lang="es-ES" dirty="0" err="1" smtClean="0">
                <a:solidFill>
                  <a:schemeClr val="bg1"/>
                </a:solidFill>
              </a:rPr>
              <a:t>energy</a:t>
            </a:r>
            <a:r>
              <a:rPr lang="es-ES" dirty="0" smtClean="0">
                <a:solidFill>
                  <a:schemeClr val="bg1"/>
                </a:solidFill>
              </a:rPr>
              <a:t> can be </a:t>
            </a:r>
            <a:r>
              <a:rPr lang="es-ES" dirty="0" err="1" smtClean="0">
                <a:solidFill>
                  <a:schemeClr val="bg1"/>
                </a:solidFill>
              </a:rPr>
              <a:t>extracted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by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appropriate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integration</a:t>
            </a:r>
            <a:r>
              <a:rPr lang="es-ES" dirty="0" smtClean="0">
                <a:solidFill>
                  <a:schemeClr val="bg1"/>
                </a:solidFill>
              </a:rPr>
              <a:t> (</a:t>
            </a:r>
            <a:r>
              <a:rPr lang="es-ES" dirty="0" err="1" smtClean="0">
                <a:solidFill>
                  <a:schemeClr val="bg1"/>
                </a:solidFill>
              </a:rPr>
              <a:t>assuming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that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free </a:t>
            </a:r>
            <a:r>
              <a:rPr lang="es-ES" dirty="0" err="1" smtClean="0">
                <a:solidFill>
                  <a:schemeClr val="bg1"/>
                </a:solidFill>
              </a:rPr>
              <a:t>energy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known</a:t>
            </a:r>
            <a:r>
              <a:rPr lang="es-ES" dirty="0" smtClean="0">
                <a:solidFill>
                  <a:schemeClr val="bg1"/>
                </a:solidFill>
              </a:rPr>
              <a:t> as </a:t>
            </a:r>
            <a:r>
              <a:rPr lang="es-ES" dirty="0" err="1" smtClean="0">
                <a:solidFill>
                  <a:schemeClr val="bg1"/>
                </a:solidFill>
              </a:rPr>
              <a:t>some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reference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temperature</a:t>
            </a:r>
            <a:r>
              <a:rPr lang="es-ES" dirty="0" smtClean="0">
                <a:solidFill>
                  <a:schemeClr val="bg1"/>
                </a:solidFill>
              </a:rPr>
              <a:t>).</a:t>
            </a:r>
            <a:endParaRPr lang="es-ES" dirty="0">
              <a:solidFill>
                <a:schemeClr val="bg1"/>
              </a:solidFill>
            </a:endParaRP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Free </a:t>
            </a:r>
            <a:r>
              <a:rPr lang="es-ES" dirty="0" err="1" smtClean="0">
                <a:solidFill>
                  <a:schemeClr val="bg1"/>
                </a:solidFill>
              </a:rPr>
              <a:t>energy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differences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may</a:t>
            </a:r>
            <a:r>
              <a:rPr lang="es-ES" dirty="0" smtClean="0">
                <a:solidFill>
                  <a:schemeClr val="bg1"/>
                </a:solidFill>
              </a:rPr>
              <a:t> be </a:t>
            </a:r>
            <a:r>
              <a:rPr lang="es-ES" dirty="0" err="1" smtClean="0">
                <a:solidFill>
                  <a:schemeClr val="bg1"/>
                </a:solidFill>
              </a:rPr>
              <a:t>estimated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by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integration</a:t>
            </a:r>
            <a:r>
              <a:rPr lang="es-ES" dirty="0" smtClean="0">
                <a:solidFill>
                  <a:schemeClr val="bg1"/>
                </a:solidFill>
              </a:rPr>
              <a:t> 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90454"/>
            <a:ext cx="9144000" cy="68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0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8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FFFF00"/>
                </a:solidFill>
                <a:cs typeface="+mn-cs"/>
              </a:rPr>
              <a:t>Problem: determine the temperature dependence of the internal energy of the non-interacting </a:t>
            </a:r>
            <a:r>
              <a:rPr lang="en-US" sz="2400" dirty="0" err="1" smtClean="0">
                <a:solidFill>
                  <a:srgbClr val="FFFF00"/>
                </a:solidFill>
                <a:cs typeface="+mn-cs"/>
              </a:rPr>
              <a:t>Ising</a:t>
            </a:r>
            <a:r>
              <a:rPr lang="en-US" sz="2400" dirty="0" smtClean="0">
                <a:solidFill>
                  <a:srgbClr val="FFFF00"/>
                </a:solidFill>
                <a:cs typeface="+mn-cs"/>
              </a:rPr>
              <a:t> model </a:t>
            </a:r>
            <a:endParaRPr lang="en-US" sz="24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06439"/>
            <a:ext cx="2186978" cy="3239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219200"/>
            <a:ext cx="1820400" cy="54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2133600"/>
            <a:ext cx="5616957" cy="6119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7755" y="3195972"/>
            <a:ext cx="5651989" cy="122362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791" y="4777438"/>
            <a:ext cx="6489918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9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06439"/>
            <a:ext cx="2186978" cy="3239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219200"/>
            <a:ext cx="1820400" cy="54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004" y="4191000"/>
            <a:ext cx="5431491" cy="122399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682" y="2046000"/>
            <a:ext cx="6489918" cy="1764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5791200"/>
            <a:ext cx="5397721" cy="829914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8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FFFF00"/>
                </a:solidFill>
                <a:cs typeface="+mn-cs"/>
              </a:rPr>
              <a:t>Problem: determine the temperature dependence of the internal energy of the non-interacting </a:t>
            </a:r>
            <a:r>
              <a:rPr lang="en-US" sz="2400" dirty="0" err="1" smtClean="0">
                <a:solidFill>
                  <a:srgbClr val="FFFF00"/>
                </a:solidFill>
                <a:cs typeface="+mn-cs"/>
              </a:rPr>
              <a:t>Ising</a:t>
            </a:r>
            <a:r>
              <a:rPr lang="en-US" sz="2400" dirty="0" smtClean="0">
                <a:solidFill>
                  <a:srgbClr val="FFFF00"/>
                </a:solidFill>
                <a:cs typeface="+mn-cs"/>
              </a:rPr>
              <a:t> model </a:t>
            </a:r>
            <a:endParaRPr lang="en-US" sz="2400" dirty="0">
              <a:solidFill>
                <a:srgbClr val="FFFF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4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Sc45215100613190 (arrastrad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06" y="609600"/>
            <a:ext cx="3889494" cy="54864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14400" y="6211669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FFFFFF"/>
                </a:solidFill>
              </a:rPr>
              <a:t>Cambridge </a:t>
            </a:r>
            <a:r>
              <a:rPr lang="es-ES" dirty="0" err="1" smtClean="0">
                <a:solidFill>
                  <a:srgbClr val="FFFFFF"/>
                </a:solidFill>
              </a:rPr>
              <a:t>University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Press</a:t>
            </a:r>
            <a:r>
              <a:rPr lang="es-ES" dirty="0" smtClean="0">
                <a:solidFill>
                  <a:srgbClr val="FFFFFF"/>
                </a:solidFill>
              </a:rPr>
              <a:t>, Cambridge, 2002</a:t>
            </a:r>
          </a:p>
          <a:p>
            <a:pPr algn="ctr"/>
            <a:r>
              <a:rPr lang="es-ES" dirty="0" smtClean="0">
                <a:solidFill>
                  <a:srgbClr val="FFFFFF"/>
                </a:solidFill>
              </a:rPr>
              <a:t>ISBN 0 521 65314 2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smtClean="0">
                <a:solidFill>
                  <a:srgbClr val="FFFF00"/>
                </a:solidFill>
                <a:cs typeface="+mn-cs"/>
              </a:rPr>
              <a:t>Bibliography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47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479" y="1219200"/>
            <a:ext cx="5397721" cy="8299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0" y="2438400"/>
            <a:ext cx="4686300" cy="3708092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8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FFFF00"/>
                </a:solidFill>
                <a:cs typeface="+mn-cs"/>
              </a:rPr>
              <a:t>Problem: determine the temperature dependence of the internal energy of the non-interacting </a:t>
            </a:r>
            <a:r>
              <a:rPr lang="en-US" sz="2400" dirty="0" err="1" smtClean="0">
                <a:solidFill>
                  <a:srgbClr val="FFFF00"/>
                </a:solidFill>
                <a:cs typeface="+mn-cs"/>
              </a:rPr>
              <a:t>Ising</a:t>
            </a:r>
            <a:r>
              <a:rPr lang="en-US" sz="2400" dirty="0" smtClean="0">
                <a:solidFill>
                  <a:srgbClr val="FFFF00"/>
                </a:solidFill>
                <a:cs typeface="+mn-cs"/>
              </a:rPr>
              <a:t> model </a:t>
            </a:r>
            <a:endParaRPr lang="en-US" sz="2400" dirty="0">
              <a:solidFill>
                <a:srgbClr val="FFFF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5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0"/>
            <a:ext cx="7620000" cy="8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FFFF00"/>
                </a:solidFill>
                <a:cs typeface="+mn-cs"/>
              </a:rPr>
              <a:t>Fluctuations: how to compute probabilities of </a:t>
            </a:r>
            <a:r>
              <a:rPr lang="en-US" sz="2400" smtClean="0">
                <a:solidFill>
                  <a:srgbClr val="FFFF00"/>
                </a:solidFill>
                <a:cs typeface="+mn-cs"/>
              </a:rPr>
              <a:t>macroscopic quantities</a:t>
            </a:r>
            <a:endParaRPr lang="en-US" sz="24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67" y="1600200"/>
            <a:ext cx="7595233" cy="7919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570" y="2971800"/>
            <a:ext cx="3260360" cy="86399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483" y="4572000"/>
            <a:ext cx="2534533" cy="540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08150" y="4103172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We</a:t>
            </a:r>
            <a:r>
              <a:rPr lang="es-ES_tradnl" dirty="0" smtClean="0">
                <a:solidFill>
                  <a:schemeClr val="bg1"/>
                </a:solidFill>
              </a:rPr>
              <a:t> note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relationship</a:t>
            </a:r>
            <a:endParaRPr lang="es-ES_tradnl" dirty="0">
              <a:solidFill>
                <a:schemeClr val="bg1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1327150" y="5181600"/>
            <a:ext cx="6521450" cy="540000"/>
            <a:chOff x="1708150" y="5181600"/>
            <a:chExt cx="6521450" cy="540000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7000" y="5181600"/>
              <a:ext cx="1268314" cy="540000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1708150" y="5257800"/>
              <a:ext cx="6521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Since</a:t>
              </a:r>
              <a:r>
                <a:rPr lang="es-ES_tradnl" dirty="0" smtClean="0">
                  <a:solidFill>
                    <a:schemeClr val="bg1"/>
                  </a:solidFill>
                </a:rPr>
                <a:t>                         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where</a:t>
              </a:r>
              <a:r>
                <a:rPr lang="es-ES_tradnl" dirty="0" smtClean="0">
                  <a:solidFill>
                    <a:schemeClr val="bg1"/>
                  </a:solidFill>
                </a:rPr>
                <a:t>        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specific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heat</a:t>
              </a:r>
              <a:r>
                <a:rPr lang="es-ES_tradnl" dirty="0" smtClean="0">
                  <a:solidFill>
                    <a:schemeClr val="bg1"/>
                  </a:solidFill>
                </a:rPr>
                <a:t>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then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53000" y="5334000"/>
              <a:ext cx="356580" cy="252000"/>
            </a:xfrm>
            <a:prstGeom prst="rect">
              <a:avLst/>
            </a:prstGeom>
          </p:spPr>
        </p:pic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43600"/>
            <a:ext cx="9144000" cy="424600"/>
          </a:xfrm>
          <a:prstGeom prst="rect">
            <a:avLst/>
          </a:prstGeom>
        </p:spPr>
      </p:pic>
      <p:grpSp>
        <p:nvGrpSpPr>
          <p:cNvPr id="17" name="Agrupar 16"/>
          <p:cNvGrpSpPr/>
          <p:nvPr/>
        </p:nvGrpSpPr>
        <p:grpSpPr>
          <a:xfrm>
            <a:off x="381000" y="838200"/>
            <a:ext cx="8634000" cy="646331"/>
            <a:chOff x="381000" y="838200"/>
            <a:chExt cx="8634000" cy="646331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67200" y="838200"/>
              <a:ext cx="734211" cy="4044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63000" y="914400"/>
              <a:ext cx="252000" cy="252000"/>
            </a:xfrm>
            <a:prstGeom prst="rect">
              <a:avLst/>
            </a:prstGeom>
          </p:spPr>
        </p:pic>
        <p:sp>
          <p:nvSpPr>
            <p:cNvPr id="15" name="CuadroTexto 14"/>
            <p:cNvSpPr txBox="1"/>
            <p:nvPr/>
          </p:nvSpPr>
          <p:spPr>
            <a:xfrm>
              <a:off x="381000" y="838200"/>
              <a:ext cx="8458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We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first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form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moments</a:t>
              </a:r>
              <a:r>
                <a:rPr lang="es-ES_tradnl" dirty="0" smtClean="0">
                  <a:solidFill>
                    <a:schemeClr val="bg1"/>
                  </a:solidFill>
                </a:rPr>
                <a:t>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where</a:t>
              </a:r>
              <a:r>
                <a:rPr lang="es-ES_tradnl" dirty="0" smtClean="0">
                  <a:solidFill>
                    <a:schemeClr val="bg1"/>
                  </a:solidFill>
                </a:rPr>
                <a:t>            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average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energy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denoted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by</a:t>
              </a:r>
              <a:r>
                <a:rPr lang="es-ES_tradnl" dirty="0" smtClean="0">
                  <a:solidFill>
                    <a:schemeClr val="bg1"/>
                  </a:solidFill>
                </a:rPr>
                <a:t>     and      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a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fluctuating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quantity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29000" y="1219200"/>
              <a:ext cx="301795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327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7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FFFF00"/>
                </a:solidFill>
                <a:cs typeface="+mn-cs"/>
              </a:rPr>
              <a:t>Fluctuations: the </a:t>
            </a:r>
            <a:r>
              <a:rPr lang="en-US" sz="2400" smtClean="0">
                <a:solidFill>
                  <a:srgbClr val="FFFF00"/>
                </a:solidFill>
                <a:cs typeface="+mn-cs"/>
              </a:rPr>
              <a:t>isothermal susceptibility</a:t>
            </a:r>
            <a:endParaRPr lang="en-US" sz="24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143000" y="609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Similar </a:t>
            </a:r>
            <a:r>
              <a:rPr lang="es-ES_tradnl" dirty="0" err="1" smtClean="0">
                <a:solidFill>
                  <a:schemeClr val="bg1"/>
                </a:solidFill>
              </a:rPr>
              <a:t>fluctuation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relations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exist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for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many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other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quantities</a:t>
            </a:r>
            <a:r>
              <a:rPr lang="es-ES_tradnl" dirty="0" smtClean="0">
                <a:solidFill>
                  <a:schemeClr val="bg1"/>
                </a:solidFill>
              </a:rPr>
              <a:t>, </a:t>
            </a:r>
            <a:r>
              <a:rPr lang="es-ES_tradnl" dirty="0" err="1" smtClean="0">
                <a:solidFill>
                  <a:schemeClr val="bg1"/>
                </a:solidFill>
              </a:rPr>
              <a:t>for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example</a:t>
            </a:r>
            <a:r>
              <a:rPr lang="es-ES_tradnl" dirty="0" smtClean="0">
                <a:solidFill>
                  <a:schemeClr val="bg1"/>
                </a:solidFill>
              </a:rPr>
              <a:t>,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isothermal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susceptibility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800" y="1447800"/>
            <a:ext cx="1340400" cy="540000"/>
          </a:xfrm>
          <a:prstGeom prst="rect">
            <a:avLst/>
          </a:prstGeom>
        </p:spPr>
      </p:pic>
      <p:grpSp>
        <p:nvGrpSpPr>
          <p:cNvPr id="18" name="Agrupar 17"/>
          <p:cNvGrpSpPr/>
          <p:nvPr/>
        </p:nvGrpSpPr>
        <p:grpSpPr>
          <a:xfrm>
            <a:off x="1143000" y="2286000"/>
            <a:ext cx="6890974" cy="540000"/>
            <a:chOff x="1143000" y="2590800"/>
            <a:chExt cx="6890974" cy="540000"/>
          </a:xfrm>
        </p:grpSpPr>
        <p:sp>
          <p:nvSpPr>
            <p:cNvPr id="16" name="CuadroTexto 15"/>
            <p:cNvSpPr txBox="1"/>
            <p:nvPr/>
          </p:nvSpPr>
          <p:spPr>
            <a:xfrm>
              <a:off x="1143000" y="2590800"/>
              <a:ext cx="586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>
                  <a:solidFill>
                    <a:schemeClr val="bg1"/>
                  </a:solidFill>
                </a:rPr>
                <a:t>t</a:t>
              </a:r>
              <a:r>
                <a:rPr lang="es-ES_tradnl" dirty="0" err="1" smtClean="0">
                  <a:solidFill>
                    <a:schemeClr val="bg1"/>
                  </a:solidFill>
                </a:rPr>
                <a:t>hat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related</a:t>
              </a:r>
              <a:r>
                <a:rPr lang="es-ES_tradnl" dirty="0" smtClean="0">
                  <a:solidFill>
                    <a:schemeClr val="bg1"/>
                  </a:solidFill>
                </a:rPr>
                <a:t> to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fluctuations</a:t>
              </a:r>
              <a:r>
                <a:rPr lang="es-ES_tradnl" dirty="0" smtClean="0">
                  <a:solidFill>
                    <a:schemeClr val="bg1"/>
                  </a:solidFill>
                </a:rPr>
                <a:t> of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magnetization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0" y="2590800"/>
              <a:ext cx="1175974" cy="540000"/>
            </a:xfrm>
            <a:prstGeom prst="rect">
              <a:avLst/>
            </a:prstGeom>
          </p:spPr>
        </p:pic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400" y="5943600"/>
            <a:ext cx="4957199" cy="612000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342900" y="2971800"/>
            <a:ext cx="8466893" cy="369332"/>
            <a:chOff x="342900" y="2971800"/>
            <a:chExt cx="8466893" cy="369332"/>
          </a:xfrm>
        </p:grpSpPr>
        <p:sp>
          <p:nvSpPr>
            <p:cNvPr id="2" name="CuadroTexto 1"/>
            <p:cNvSpPr txBox="1"/>
            <p:nvPr/>
          </p:nvSpPr>
          <p:spPr>
            <a:xfrm>
              <a:off x="342900" y="2971800"/>
              <a:ext cx="845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 err="1" smtClean="0">
                  <a:solidFill>
                    <a:schemeClr val="bg1"/>
                  </a:solidFill>
                </a:rPr>
                <a:t>Writing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Hamiltonian</a:t>
              </a:r>
              <a:r>
                <a:rPr lang="es-ES_tradnl" dirty="0" smtClean="0">
                  <a:solidFill>
                    <a:schemeClr val="bg1"/>
                  </a:solidFill>
                </a:rPr>
                <a:t> of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system</a:t>
              </a:r>
              <a:r>
                <a:rPr lang="es-ES_tradnl" dirty="0" smtClean="0">
                  <a:solidFill>
                    <a:schemeClr val="bg1"/>
                  </a:solidFill>
                </a:rPr>
                <a:t>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presence</a:t>
              </a:r>
              <a:r>
                <a:rPr lang="es-ES_tradnl" dirty="0" smtClean="0">
                  <a:solidFill>
                    <a:schemeClr val="bg1"/>
                  </a:solidFill>
                </a:rPr>
                <a:t> of a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magnetic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field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58200" y="3048000"/>
              <a:ext cx="351593" cy="252000"/>
            </a:xfrm>
            <a:prstGeom prst="rect">
              <a:avLst/>
            </a:prstGeom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1500" y="3505200"/>
            <a:ext cx="1700999" cy="252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028700" y="38862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And </a:t>
            </a:r>
            <a:r>
              <a:rPr lang="es-ES_tradnl" dirty="0" err="1" smtClean="0">
                <a:solidFill>
                  <a:schemeClr val="bg1"/>
                </a:solidFill>
              </a:rPr>
              <a:t>knowing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that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average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magnetization</a:t>
            </a:r>
            <a:r>
              <a:rPr lang="es-ES_tradnl" dirty="0" smtClean="0">
                <a:solidFill>
                  <a:schemeClr val="bg1"/>
                </a:solidFill>
              </a:rPr>
              <a:t> can be </a:t>
            </a:r>
            <a:r>
              <a:rPr lang="es-ES_tradnl" dirty="0" err="1" smtClean="0">
                <a:solidFill>
                  <a:schemeClr val="bg1"/>
                </a:solidFill>
              </a:rPr>
              <a:t>written</a:t>
            </a:r>
            <a:r>
              <a:rPr lang="es-ES_tradnl" dirty="0" smtClean="0">
                <a:solidFill>
                  <a:schemeClr val="bg1"/>
                </a:solidFill>
              </a:rPr>
              <a:t> as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9399" y="4495800"/>
            <a:ext cx="2745201" cy="756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619500" y="5410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Then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705100" y="6519446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err="1" smtClean="0">
                <a:solidFill>
                  <a:srgbClr val="00FFFF"/>
                </a:solidFill>
              </a:rPr>
              <a:t>Proof</a:t>
            </a:r>
            <a:r>
              <a:rPr lang="es-ES_tradnl" sz="1600" dirty="0" smtClean="0">
                <a:solidFill>
                  <a:srgbClr val="00FFFF"/>
                </a:solidFill>
              </a:rPr>
              <a:t> in </a:t>
            </a:r>
            <a:r>
              <a:rPr lang="es-ES_tradnl" sz="1600" dirty="0" err="1" smtClean="0">
                <a:solidFill>
                  <a:srgbClr val="00FFFF"/>
                </a:solidFill>
              </a:rPr>
              <a:t>next</a:t>
            </a:r>
            <a:r>
              <a:rPr lang="es-ES_tradnl" sz="1600" dirty="0" smtClean="0">
                <a:solidFill>
                  <a:srgbClr val="00FFFF"/>
                </a:solidFill>
              </a:rPr>
              <a:t> </a:t>
            </a:r>
            <a:r>
              <a:rPr lang="es-ES_tradnl" sz="1600" dirty="0" err="1" smtClean="0">
                <a:solidFill>
                  <a:srgbClr val="00FFFF"/>
                </a:solidFill>
              </a:rPr>
              <a:t>slide</a:t>
            </a:r>
            <a:endParaRPr lang="es-ES_tradnl" sz="16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9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7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FFFF00"/>
                </a:solidFill>
                <a:cs typeface="+mn-cs"/>
              </a:rPr>
              <a:t>Fluctuations: the </a:t>
            </a:r>
            <a:r>
              <a:rPr lang="en-US" sz="2400" smtClean="0">
                <a:solidFill>
                  <a:srgbClr val="FFFF00"/>
                </a:solidFill>
                <a:cs typeface="+mn-cs"/>
              </a:rPr>
              <a:t>isothermal susceptibility</a:t>
            </a:r>
            <a:endParaRPr lang="en-US" sz="24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143000" y="609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Similar </a:t>
            </a:r>
            <a:r>
              <a:rPr lang="es-ES_tradnl" dirty="0" err="1" smtClean="0">
                <a:solidFill>
                  <a:schemeClr val="bg1"/>
                </a:solidFill>
              </a:rPr>
              <a:t>fluctuation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relations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exist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for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many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other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quantities</a:t>
            </a:r>
            <a:r>
              <a:rPr lang="es-ES_tradnl" dirty="0" smtClean="0">
                <a:solidFill>
                  <a:schemeClr val="bg1"/>
                </a:solidFill>
              </a:rPr>
              <a:t>, </a:t>
            </a:r>
            <a:r>
              <a:rPr lang="es-ES_tradnl" dirty="0" err="1" smtClean="0">
                <a:solidFill>
                  <a:schemeClr val="bg1"/>
                </a:solidFill>
              </a:rPr>
              <a:t>for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example</a:t>
            </a:r>
            <a:r>
              <a:rPr lang="es-ES_tradnl" dirty="0" smtClean="0">
                <a:solidFill>
                  <a:schemeClr val="bg1"/>
                </a:solidFill>
              </a:rPr>
              <a:t>,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isothermal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susceptibility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800" y="1447800"/>
            <a:ext cx="1340400" cy="540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400" y="6254313"/>
            <a:ext cx="4957199" cy="612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99" y="2136600"/>
            <a:ext cx="2745201" cy="756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619500" y="29072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Then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64" y="3311400"/>
            <a:ext cx="8030072" cy="2556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3149" y="2352600"/>
            <a:ext cx="2989701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Basic notions of probability theory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65150" y="773668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Equivalent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notation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297" y="1295400"/>
            <a:ext cx="1366905" cy="323997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565150" y="1916668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From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its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definition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95" y="2514600"/>
            <a:ext cx="3754509" cy="324000"/>
          </a:xfrm>
          <a:prstGeom prst="rect">
            <a:avLst/>
          </a:prstGeom>
        </p:spPr>
      </p:pic>
      <p:grpSp>
        <p:nvGrpSpPr>
          <p:cNvPr id="31" name="Agrupar 30"/>
          <p:cNvGrpSpPr/>
          <p:nvPr/>
        </p:nvGrpSpPr>
        <p:grpSpPr>
          <a:xfrm>
            <a:off x="565150" y="3200400"/>
            <a:ext cx="8077200" cy="646331"/>
            <a:chOff x="565150" y="3200400"/>
            <a:chExt cx="8077200" cy="646331"/>
          </a:xfrm>
        </p:grpSpPr>
        <p:sp>
          <p:nvSpPr>
            <p:cNvPr id="30" name="CuadroTexto 29"/>
            <p:cNvSpPr txBox="1"/>
            <p:nvPr/>
          </p:nvSpPr>
          <p:spPr>
            <a:xfrm>
              <a:off x="565150" y="3200400"/>
              <a:ext cx="8077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We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call</a:t>
              </a:r>
              <a:r>
                <a:rPr lang="es-ES" dirty="0" smtClean="0">
                  <a:solidFill>
                    <a:schemeClr val="bg1"/>
                  </a:solidFill>
                </a:rPr>
                <a:t>        and        “</a:t>
              </a:r>
              <a:r>
                <a:rPr lang="es-ES" dirty="0" err="1" smtClean="0">
                  <a:solidFill>
                    <a:schemeClr val="bg1"/>
                  </a:solidFill>
                </a:rPr>
                <a:t>mutually</a:t>
              </a:r>
              <a:r>
                <a:rPr lang="es-ES" dirty="0" smtClean="0">
                  <a:solidFill>
                    <a:schemeClr val="bg1"/>
                  </a:solidFill>
                </a:rPr>
                <a:t> exclusive” </a:t>
              </a:r>
              <a:r>
                <a:rPr lang="es-ES" dirty="0" err="1" smtClean="0">
                  <a:solidFill>
                    <a:schemeClr val="bg1"/>
                  </a:solidFill>
                </a:rPr>
                <a:t>events</a:t>
              </a:r>
              <a:r>
                <a:rPr lang="es-ES" dirty="0" smtClean="0">
                  <a:solidFill>
                    <a:schemeClr val="bg1"/>
                  </a:solidFill>
                </a:rPr>
                <a:t>, </a:t>
              </a:r>
              <a:r>
                <a:rPr lang="es-ES" dirty="0" err="1" smtClean="0">
                  <a:solidFill>
                    <a:schemeClr val="bg1"/>
                  </a:solidFill>
                </a:rPr>
                <a:t>if</a:t>
              </a:r>
              <a:r>
                <a:rPr lang="es-ES" dirty="0" smtClean="0">
                  <a:solidFill>
                    <a:schemeClr val="bg1"/>
                  </a:solidFill>
                </a:rPr>
                <a:t> and </a:t>
              </a:r>
              <a:r>
                <a:rPr lang="es-ES" dirty="0" err="1" smtClean="0">
                  <a:solidFill>
                    <a:schemeClr val="bg1"/>
                  </a:solidFill>
                </a:rPr>
                <a:t>only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if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occurrence</a:t>
              </a:r>
              <a:r>
                <a:rPr lang="es-ES" dirty="0" smtClean="0">
                  <a:solidFill>
                    <a:schemeClr val="bg1"/>
                  </a:solidFill>
                </a:rPr>
                <a:t> of        </a:t>
              </a:r>
              <a:r>
                <a:rPr lang="es-ES" dirty="0" err="1" smtClean="0">
                  <a:solidFill>
                    <a:schemeClr val="bg1"/>
                  </a:solidFill>
                </a:rPr>
                <a:t>implies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that</a:t>
              </a:r>
              <a:r>
                <a:rPr lang="es-ES" dirty="0" smtClean="0">
                  <a:solidFill>
                    <a:schemeClr val="bg1"/>
                  </a:solidFill>
                </a:rPr>
                <a:t>      </a:t>
              </a:r>
              <a:r>
                <a:rPr lang="es-ES" dirty="0" err="1" smtClean="0">
                  <a:solidFill>
                    <a:schemeClr val="bg1"/>
                  </a:solidFill>
                </a:rPr>
                <a:t>does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not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occur</a:t>
              </a:r>
              <a:r>
                <a:rPr lang="es-ES" dirty="0" smtClean="0">
                  <a:solidFill>
                    <a:schemeClr val="bg1"/>
                  </a:solidFill>
                </a:rPr>
                <a:t> and vice versa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1200" y="3276600"/>
              <a:ext cx="315000" cy="252000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9400" y="3276600"/>
              <a:ext cx="290323" cy="252000"/>
            </a:xfrm>
            <a:prstGeom prst="rect">
              <a:avLst/>
            </a:prstGeom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43200" y="3581400"/>
              <a:ext cx="315000" cy="252000"/>
            </a:xfrm>
            <a:prstGeom prst="rect">
              <a:avLst/>
            </a:prstGeom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8588" y="3581400"/>
              <a:ext cx="290323" cy="252000"/>
            </a:xfrm>
            <a:prstGeom prst="rect">
              <a:avLst/>
            </a:prstGeom>
          </p:spPr>
        </p:pic>
      </p:grpSp>
      <p:pic>
        <p:nvPicPr>
          <p:cNvPr id="32" name="Imagen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114800"/>
            <a:ext cx="6263052" cy="2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3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-76200" y="0"/>
            <a:ext cx="7239000" cy="96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Basic notions of probability theory: conditional probability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565150" y="1219200"/>
            <a:ext cx="8077200" cy="937800"/>
            <a:chOff x="565150" y="1219200"/>
            <a:chExt cx="8077200" cy="937800"/>
          </a:xfrm>
        </p:grpSpPr>
        <p:sp>
          <p:nvSpPr>
            <p:cNvPr id="2" name="CuadroTexto 1"/>
            <p:cNvSpPr txBox="1"/>
            <p:nvPr/>
          </p:nvSpPr>
          <p:spPr>
            <a:xfrm>
              <a:off x="565150" y="1219200"/>
              <a:ext cx="8077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Let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us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consider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two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events</a:t>
              </a:r>
              <a:r>
                <a:rPr lang="es-ES" dirty="0" smtClean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/>
                <a:buChar char="•"/>
              </a:pP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first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with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outcomes</a:t>
              </a:r>
              <a:r>
                <a:rPr lang="es-ES" dirty="0" smtClean="0">
                  <a:solidFill>
                    <a:schemeClr val="bg1"/>
                  </a:solidFill>
                </a:rPr>
                <a:t>         and </a:t>
              </a:r>
              <a:r>
                <a:rPr lang="es-ES" dirty="0" err="1" smtClean="0">
                  <a:solidFill>
                    <a:schemeClr val="bg1"/>
                  </a:solidFill>
                </a:rPr>
                <a:t>probabilities</a:t>
              </a:r>
              <a:endParaRPr lang="es-ES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second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with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outcomes</a:t>
              </a:r>
              <a:r>
                <a:rPr lang="es-ES" dirty="0" smtClean="0">
                  <a:solidFill>
                    <a:schemeClr val="bg1"/>
                  </a:solidFill>
                </a:rPr>
                <a:t>        and </a:t>
              </a:r>
              <a:r>
                <a:rPr lang="es-ES" dirty="0" err="1" smtClean="0">
                  <a:solidFill>
                    <a:schemeClr val="bg1"/>
                  </a:solidFill>
                </a:rPr>
                <a:t>probabilities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2414" y="1576800"/>
              <a:ext cx="522386" cy="25200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6200" y="1828800"/>
              <a:ext cx="540773" cy="25200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9800" y="1600200"/>
              <a:ext cx="475440" cy="25200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8400" y="1905000"/>
              <a:ext cx="452695" cy="252000"/>
            </a:xfrm>
            <a:prstGeom prst="rect">
              <a:avLst/>
            </a:prstGeom>
          </p:spPr>
        </p:pic>
      </p:grpSp>
      <p:grpSp>
        <p:nvGrpSpPr>
          <p:cNvPr id="13" name="Agrupar 12"/>
          <p:cNvGrpSpPr/>
          <p:nvPr/>
        </p:nvGrpSpPr>
        <p:grpSpPr>
          <a:xfrm>
            <a:off x="685800" y="2514600"/>
            <a:ext cx="7924800" cy="646331"/>
            <a:chOff x="914400" y="2514600"/>
            <a:chExt cx="7924800" cy="646331"/>
          </a:xfrm>
        </p:grpSpPr>
        <p:sp>
          <p:nvSpPr>
            <p:cNvPr id="8" name="CuadroTexto 7"/>
            <p:cNvSpPr txBox="1"/>
            <p:nvPr/>
          </p:nvSpPr>
          <p:spPr>
            <a:xfrm>
              <a:off x="914400" y="2514600"/>
              <a:ext cx="762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We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consider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now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outcome</a:t>
              </a:r>
              <a:r>
                <a:rPr lang="es-ES" dirty="0" smtClean="0">
                  <a:solidFill>
                    <a:schemeClr val="bg1"/>
                  </a:solidFill>
                </a:rPr>
                <a:t>              and </a:t>
              </a:r>
              <a:r>
                <a:rPr lang="es-ES" dirty="0" err="1" smtClean="0">
                  <a:solidFill>
                    <a:schemeClr val="bg1"/>
                  </a:solidFill>
                </a:rPr>
                <a:t>consider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probability</a:t>
              </a:r>
              <a:r>
                <a:rPr lang="es-ES" dirty="0" smtClean="0">
                  <a:solidFill>
                    <a:schemeClr val="bg1"/>
                  </a:solidFill>
                </a:rPr>
                <a:t>   as a </a:t>
              </a:r>
              <a:r>
                <a:rPr lang="es-ES" dirty="0" err="1" smtClean="0">
                  <a:solidFill>
                    <a:schemeClr val="bg1"/>
                  </a:solidFill>
                </a:rPr>
                <a:t>joint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probability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that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both</a:t>
              </a:r>
              <a:r>
                <a:rPr lang="es-ES" dirty="0" smtClean="0">
                  <a:solidFill>
                    <a:schemeClr val="bg1"/>
                  </a:solidFill>
                </a:rPr>
                <a:t>       and       </a:t>
              </a:r>
              <a:r>
                <a:rPr lang="es-ES" dirty="0" err="1" smtClean="0">
                  <a:solidFill>
                    <a:schemeClr val="bg1"/>
                  </a:solidFill>
                </a:rPr>
                <a:t>occur</a:t>
              </a:r>
              <a:r>
                <a:rPr lang="es-ES" dirty="0" smtClean="0">
                  <a:solidFill>
                    <a:schemeClr val="bg1"/>
                  </a:solidFill>
                </a:rPr>
                <a:t>           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0718" y="2590800"/>
              <a:ext cx="757082" cy="25200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36302" y="2590800"/>
              <a:ext cx="402898" cy="25200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10200" y="2872200"/>
              <a:ext cx="315000" cy="252000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24600" y="2872200"/>
              <a:ext cx="290323" cy="252000"/>
            </a:xfrm>
            <a:prstGeom prst="rect">
              <a:avLst/>
            </a:prstGeom>
          </p:spPr>
        </p:pic>
      </p:grpSp>
      <p:grpSp>
        <p:nvGrpSpPr>
          <p:cNvPr id="24" name="Agrupar 23"/>
          <p:cNvGrpSpPr/>
          <p:nvPr/>
        </p:nvGrpSpPr>
        <p:grpSpPr>
          <a:xfrm>
            <a:off x="1822450" y="3505200"/>
            <a:ext cx="5562600" cy="817197"/>
            <a:chOff x="1822450" y="3505200"/>
            <a:chExt cx="5562600" cy="817197"/>
          </a:xfrm>
        </p:grpSpPr>
        <p:sp>
          <p:nvSpPr>
            <p:cNvPr id="15" name="CuadroTexto 14"/>
            <p:cNvSpPr txBox="1"/>
            <p:nvPr/>
          </p:nvSpPr>
          <p:spPr>
            <a:xfrm>
              <a:off x="1822450" y="3505200"/>
              <a:ext cx="556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If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events</a:t>
              </a:r>
              <a:r>
                <a:rPr lang="es-ES" dirty="0" smtClean="0">
                  <a:solidFill>
                    <a:srgbClr val="FFFFFF"/>
                  </a:solidFill>
                </a:rPr>
                <a:t> are </a:t>
              </a:r>
              <a:r>
                <a:rPr lang="es-ES" dirty="0" err="1" smtClean="0">
                  <a:solidFill>
                    <a:srgbClr val="FFFFFF"/>
                  </a:solidFill>
                </a:rPr>
                <a:t>independents</a:t>
              </a:r>
              <a:r>
                <a:rPr lang="es-ES" dirty="0" smtClean="0">
                  <a:solidFill>
                    <a:srgbClr val="FFFFFF"/>
                  </a:solidFill>
                </a:rPr>
                <a:t>:</a:t>
              </a:r>
              <a:endParaRPr lang="es-ES" dirty="0">
                <a:solidFill>
                  <a:srgbClr val="FFFFFF"/>
                </a:solidFill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05200" y="3962400"/>
              <a:ext cx="2219381" cy="359997"/>
            </a:xfrm>
            <a:prstGeom prst="rect">
              <a:avLst/>
            </a:prstGeom>
          </p:spPr>
        </p:pic>
      </p:grpSp>
      <p:grpSp>
        <p:nvGrpSpPr>
          <p:cNvPr id="23" name="Agrupar 22"/>
          <p:cNvGrpSpPr/>
          <p:nvPr/>
        </p:nvGrpSpPr>
        <p:grpSpPr>
          <a:xfrm>
            <a:off x="527050" y="4648200"/>
            <a:ext cx="8244375" cy="1337010"/>
            <a:chOff x="527050" y="4648200"/>
            <a:chExt cx="8244375" cy="1337010"/>
          </a:xfrm>
        </p:grpSpPr>
        <p:grpSp>
          <p:nvGrpSpPr>
            <p:cNvPr id="18" name="Agrupar 17"/>
            <p:cNvGrpSpPr/>
            <p:nvPr/>
          </p:nvGrpSpPr>
          <p:grpSpPr>
            <a:xfrm>
              <a:off x="527050" y="4648200"/>
              <a:ext cx="8244375" cy="646331"/>
              <a:chOff x="527050" y="4648200"/>
              <a:chExt cx="8244375" cy="646331"/>
            </a:xfrm>
          </p:grpSpPr>
          <p:sp>
            <p:nvSpPr>
              <p:cNvPr id="35" name="CuadroTexto 34"/>
              <p:cNvSpPr txBox="1"/>
              <p:nvPr/>
            </p:nvSpPr>
            <p:spPr>
              <a:xfrm>
                <a:off x="527050" y="4648200"/>
                <a:ext cx="8153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 err="1" smtClean="0">
                    <a:solidFill>
                      <a:srgbClr val="FFFFFF"/>
                    </a:solidFill>
                  </a:rPr>
                  <a:t>If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they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are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not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independent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,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we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define </a:t>
                </a:r>
                <a:r>
                  <a:rPr lang="es-ES" dirty="0" err="1" smtClean="0">
                    <a:solidFill>
                      <a:srgbClr val="FFFF00"/>
                    </a:solidFill>
                  </a:rPr>
                  <a:t>the</a:t>
                </a:r>
                <a:r>
                  <a:rPr lang="es-ES" dirty="0" smtClean="0">
                    <a:solidFill>
                      <a:srgbClr val="FFFF00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00"/>
                    </a:solidFill>
                  </a:rPr>
                  <a:t>conditional</a:t>
                </a:r>
                <a:r>
                  <a:rPr lang="es-ES" dirty="0" smtClean="0">
                    <a:solidFill>
                      <a:srgbClr val="FFFF00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00"/>
                    </a:solidFill>
                  </a:rPr>
                  <a:t>probability</a:t>
                </a:r>
                <a:r>
                  <a:rPr lang="es-ES" dirty="0" smtClean="0">
                    <a:solidFill>
                      <a:srgbClr val="FFFF00"/>
                    </a:solidFill>
                  </a:rPr>
                  <a:t>            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that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    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occurs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given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that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     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occurs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endParaRPr lang="es-E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7" name="Imagen 16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53399" y="4724400"/>
                <a:ext cx="618026" cy="288000"/>
              </a:xfrm>
              <a:prstGeom prst="rect">
                <a:avLst/>
              </a:prstGeom>
            </p:spPr>
          </p:pic>
          <p:pic>
            <p:nvPicPr>
              <p:cNvPr id="36" name="Imagen 3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24200" y="5029200"/>
                <a:ext cx="290323" cy="252000"/>
              </a:xfrm>
              <a:prstGeom prst="rect">
                <a:avLst/>
              </a:prstGeom>
            </p:spPr>
          </p:pic>
          <p:pic>
            <p:nvPicPr>
              <p:cNvPr id="37" name="Imagen 3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10200" y="5005800"/>
                <a:ext cx="315000" cy="252000"/>
              </a:xfrm>
              <a:prstGeom prst="rect">
                <a:avLst/>
              </a:prstGeom>
            </p:spPr>
          </p:pic>
        </p:grp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00700" y="5410200"/>
              <a:ext cx="2406099" cy="575010"/>
            </a:xfrm>
            <a:prstGeom prst="rect">
              <a:avLst/>
            </a:prstGeom>
          </p:spPr>
        </p:pic>
      </p:grpSp>
      <p:grpSp>
        <p:nvGrpSpPr>
          <p:cNvPr id="22" name="Agrupar 21"/>
          <p:cNvGrpSpPr/>
          <p:nvPr/>
        </p:nvGrpSpPr>
        <p:grpSpPr>
          <a:xfrm>
            <a:off x="990600" y="6225000"/>
            <a:ext cx="7239000" cy="556800"/>
            <a:chOff x="1295400" y="6172200"/>
            <a:chExt cx="7239000" cy="556800"/>
          </a:xfrm>
        </p:grpSpPr>
        <p:sp>
          <p:nvSpPr>
            <p:cNvPr id="21" name="CuadroTexto 20"/>
            <p:cNvSpPr txBox="1"/>
            <p:nvPr/>
          </p:nvSpPr>
          <p:spPr>
            <a:xfrm>
              <a:off x="1295400" y="617220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solidFill>
                    <a:srgbClr val="FFFFFF"/>
                  </a:solidFill>
                </a:rPr>
                <a:t>Of </a:t>
              </a:r>
              <a:r>
                <a:rPr lang="es-ES" dirty="0" err="1" smtClean="0">
                  <a:solidFill>
                    <a:srgbClr val="FFFFFF"/>
                  </a:solidFill>
                </a:rPr>
                <a:t>course</a:t>
              </a:r>
              <a:r>
                <a:rPr lang="es-ES" dirty="0" smtClean="0">
                  <a:solidFill>
                    <a:srgbClr val="FFFFFF"/>
                  </a:solidFill>
                </a:rPr>
                <a:t>, </a:t>
              </a:r>
              <a:r>
                <a:rPr lang="es-ES" dirty="0" err="1" smtClean="0">
                  <a:solidFill>
                    <a:srgbClr val="FFFFFF"/>
                  </a:solidFill>
                </a:rPr>
                <a:t>we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have</a:t>
              </a:r>
              <a:r>
                <a:rPr lang="es-ES" dirty="0" smtClean="0">
                  <a:solidFill>
                    <a:srgbClr val="FFFFFF"/>
                  </a:solidFill>
                </a:rPr>
                <a:t>                 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since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some</a:t>
              </a:r>
              <a:r>
                <a:rPr lang="es-ES" dirty="0" smtClean="0">
                  <a:solidFill>
                    <a:srgbClr val="FFFFFF"/>
                  </a:solidFill>
                </a:rPr>
                <a:t>      </a:t>
              </a:r>
              <a:r>
                <a:rPr lang="es-ES" dirty="0" err="1" smtClean="0">
                  <a:solidFill>
                    <a:srgbClr val="FFFFFF"/>
                  </a:solidFill>
                </a:rPr>
                <a:t>must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occur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endParaRPr lang="es-ES" dirty="0">
                <a:solidFill>
                  <a:srgbClr val="FFFFFF"/>
                </a:solidFill>
              </a:endParaRPr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886200" y="6172200"/>
              <a:ext cx="1299572" cy="556800"/>
            </a:xfrm>
            <a:prstGeom prst="rect">
              <a:avLst/>
            </a:prstGeom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67677" y="6301200"/>
              <a:ext cx="290323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766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-76200" y="0"/>
            <a:ext cx="6629400" cy="96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Basic notions of probability theory: </a:t>
            </a:r>
            <a:r>
              <a:rPr lang="en-US" sz="2800" smtClean="0">
                <a:solidFill>
                  <a:srgbClr val="FFFF00"/>
                </a:solidFill>
                <a:cs typeface="+mn-cs"/>
              </a:rPr>
              <a:t>some basic definitions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07950" y="9906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outcome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such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random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effects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might</a:t>
            </a:r>
            <a:r>
              <a:rPr lang="es-ES" dirty="0" smtClean="0">
                <a:solidFill>
                  <a:schemeClr val="bg1"/>
                </a:solidFill>
              </a:rPr>
              <a:t> be </a:t>
            </a:r>
            <a:r>
              <a:rPr lang="es-ES" dirty="0" err="1" smtClean="0">
                <a:solidFill>
                  <a:schemeClr val="bg1"/>
                </a:solidFill>
              </a:rPr>
              <a:t>logical</a:t>
            </a:r>
            <a:r>
              <a:rPr lang="es-ES" dirty="0" smtClean="0">
                <a:solidFill>
                  <a:schemeClr val="bg1"/>
                </a:solidFill>
              </a:rPr>
              <a:t> variables </a:t>
            </a:r>
            <a:r>
              <a:rPr lang="es-ES" dirty="0" err="1" smtClean="0">
                <a:solidFill>
                  <a:schemeClr val="bg1"/>
                </a:solidFill>
              </a:rPr>
              <a:t>or</a:t>
            </a:r>
            <a:r>
              <a:rPr lang="es-ES" dirty="0" smtClean="0">
                <a:solidFill>
                  <a:schemeClr val="bg1"/>
                </a:solidFill>
              </a:rPr>
              <a:t> real </a:t>
            </a:r>
            <a:r>
              <a:rPr lang="es-ES" dirty="0" err="1" smtClean="0">
                <a:solidFill>
                  <a:schemeClr val="bg1"/>
                </a:solidFill>
              </a:rPr>
              <a:t>numbers</a:t>
            </a:r>
            <a:r>
              <a:rPr lang="es-ES" dirty="0" smtClean="0">
                <a:solidFill>
                  <a:schemeClr val="bg1"/>
                </a:solidFill>
              </a:rPr>
              <a:t>. </a:t>
            </a:r>
            <a:r>
              <a:rPr lang="es-ES" dirty="0" err="1" smtClean="0">
                <a:solidFill>
                  <a:schemeClr val="bg1"/>
                </a:solidFill>
              </a:rPr>
              <a:t>These</a:t>
            </a:r>
            <a:r>
              <a:rPr lang="es-ES" dirty="0" smtClean="0">
                <a:solidFill>
                  <a:schemeClr val="bg1"/>
                </a:solidFill>
              </a:rPr>
              <a:t> real </a:t>
            </a:r>
            <a:r>
              <a:rPr lang="es-ES" dirty="0" err="1" smtClean="0">
                <a:solidFill>
                  <a:schemeClr val="bg1"/>
                </a:solidFill>
              </a:rPr>
              <a:t>numbers</a:t>
            </a:r>
            <a:r>
              <a:rPr lang="es-ES" dirty="0" smtClean="0">
                <a:solidFill>
                  <a:schemeClr val="bg1"/>
                </a:solidFill>
              </a:rPr>
              <a:t> are calles </a:t>
            </a:r>
            <a:r>
              <a:rPr lang="es-ES" dirty="0" err="1" smtClean="0">
                <a:solidFill>
                  <a:srgbClr val="FFFF00"/>
                </a:solidFill>
              </a:rPr>
              <a:t>random</a:t>
            </a:r>
            <a:r>
              <a:rPr lang="es-ES" dirty="0" smtClean="0">
                <a:solidFill>
                  <a:srgbClr val="FFFF00"/>
                </a:solidFill>
              </a:rPr>
              <a:t> variables 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107950" y="17526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We</a:t>
            </a:r>
            <a:r>
              <a:rPr lang="es-ES" dirty="0" smtClean="0">
                <a:solidFill>
                  <a:schemeClr val="bg1"/>
                </a:solidFill>
              </a:rPr>
              <a:t> define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expectation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value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smtClean="0">
                <a:solidFill>
                  <a:schemeClr val="bg1"/>
                </a:solidFill>
              </a:rPr>
              <a:t>of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random</a:t>
            </a:r>
            <a:r>
              <a:rPr lang="es-ES" dirty="0" smtClean="0">
                <a:solidFill>
                  <a:schemeClr val="bg1"/>
                </a:solidFill>
              </a:rPr>
              <a:t> variable as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057400"/>
            <a:ext cx="2512197" cy="611995"/>
          </a:xfrm>
          <a:prstGeom prst="rect">
            <a:avLst/>
          </a:prstGeom>
        </p:spPr>
      </p:pic>
      <p:grpSp>
        <p:nvGrpSpPr>
          <p:cNvPr id="28" name="Agrupar 27"/>
          <p:cNvGrpSpPr/>
          <p:nvPr/>
        </p:nvGrpSpPr>
        <p:grpSpPr>
          <a:xfrm>
            <a:off x="1066800" y="2754868"/>
            <a:ext cx="7010400" cy="369332"/>
            <a:chOff x="914400" y="3352800"/>
            <a:chExt cx="7010400" cy="369332"/>
          </a:xfrm>
        </p:grpSpPr>
        <p:sp>
          <p:nvSpPr>
            <p:cNvPr id="32" name="CuadroTexto 31"/>
            <p:cNvSpPr txBox="1"/>
            <p:nvPr/>
          </p:nvSpPr>
          <p:spPr>
            <a:xfrm>
              <a:off x="914400" y="3352800"/>
              <a:ext cx="701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Similarly</a:t>
              </a:r>
              <a:r>
                <a:rPr lang="es-ES" dirty="0" smtClean="0">
                  <a:solidFill>
                    <a:schemeClr val="bg1"/>
                  </a:solidFill>
                </a:rPr>
                <a:t>, </a:t>
              </a:r>
              <a:r>
                <a:rPr lang="es-ES" dirty="0" err="1" smtClean="0">
                  <a:solidFill>
                    <a:schemeClr val="bg1"/>
                  </a:solidFill>
                </a:rPr>
                <a:t>any</a:t>
              </a:r>
              <a:r>
                <a:rPr lang="es-ES" dirty="0" smtClean="0">
                  <a:solidFill>
                    <a:schemeClr val="bg1"/>
                  </a:solidFill>
                </a:rPr>
                <a:t> real </a:t>
              </a:r>
              <a:r>
                <a:rPr lang="es-ES" dirty="0" err="1" smtClean="0">
                  <a:solidFill>
                    <a:schemeClr val="bg1"/>
                  </a:solidFill>
                </a:rPr>
                <a:t>function</a:t>
              </a:r>
              <a:r>
                <a:rPr lang="es-ES" dirty="0" smtClean="0">
                  <a:solidFill>
                    <a:schemeClr val="bg1"/>
                  </a:solidFill>
                </a:rPr>
                <a:t>          has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expectation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value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200" y="3429000"/>
              <a:ext cx="505082" cy="252000"/>
            </a:xfrm>
            <a:prstGeom prst="rect">
              <a:avLst/>
            </a:prstGeom>
          </p:spPr>
        </p:pic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584" y="3117601"/>
            <a:ext cx="3006416" cy="539999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>
            <a:off x="2362200" y="3745468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We</a:t>
            </a:r>
            <a:r>
              <a:rPr lang="es-ES" dirty="0" smtClean="0">
                <a:solidFill>
                  <a:schemeClr val="bg1"/>
                </a:solidFill>
              </a:rPr>
              <a:t> define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nth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moment</a:t>
            </a:r>
            <a:r>
              <a:rPr lang="es-ES" dirty="0" smtClean="0">
                <a:solidFill>
                  <a:schemeClr val="bg1"/>
                </a:solidFill>
              </a:rPr>
              <a:t> as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912" y="4161838"/>
            <a:ext cx="1423676" cy="486362"/>
          </a:xfrm>
          <a:prstGeom prst="rect">
            <a:avLst/>
          </a:prstGeom>
        </p:spPr>
      </p:pic>
      <p:sp>
        <p:nvSpPr>
          <p:cNvPr id="40" name="CuadroTexto 39"/>
          <p:cNvSpPr txBox="1"/>
          <p:nvPr/>
        </p:nvSpPr>
        <p:spPr>
          <a:xfrm>
            <a:off x="2393950" y="4753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And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cumulants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6790" y="5287200"/>
            <a:ext cx="2913919" cy="50400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800" y="6393838"/>
            <a:ext cx="4067867" cy="360000"/>
          </a:xfrm>
          <a:prstGeom prst="rect">
            <a:avLst/>
          </a:prstGeom>
        </p:spPr>
      </p:pic>
      <p:grpSp>
        <p:nvGrpSpPr>
          <p:cNvPr id="43" name="Agrupar 42"/>
          <p:cNvGrpSpPr/>
          <p:nvPr/>
        </p:nvGrpSpPr>
        <p:grpSpPr>
          <a:xfrm>
            <a:off x="762000" y="5943600"/>
            <a:ext cx="7696200" cy="369332"/>
            <a:chOff x="1143000" y="5943600"/>
            <a:chExt cx="7696200" cy="369332"/>
          </a:xfrm>
        </p:grpSpPr>
        <p:sp>
          <p:nvSpPr>
            <p:cNvPr id="41" name="CuadroTexto 40"/>
            <p:cNvSpPr txBox="1"/>
            <p:nvPr/>
          </p:nvSpPr>
          <p:spPr>
            <a:xfrm>
              <a:off x="1143000" y="5943600"/>
              <a:ext cx="7696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solidFill>
                    <a:schemeClr val="bg1"/>
                  </a:solidFill>
                </a:rPr>
                <a:t>Of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greatest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importance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is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case            , </a:t>
              </a:r>
              <a:r>
                <a:rPr lang="es-ES" dirty="0" err="1" smtClean="0">
                  <a:solidFill>
                    <a:schemeClr val="bg1"/>
                  </a:solidFill>
                </a:rPr>
                <a:t>called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“</a:t>
              </a:r>
              <a:r>
                <a:rPr lang="es-ES" dirty="0" err="1" smtClean="0">
                  <a:solidFill>
                    <a:schemeClr val="bg1"/>
                  </a:solidFill>
                </a:rPr>
                <a:t>variance</a:t>
              </a:r>
              <a:r>
                <a:rPr lang="es-ES" dirty="0" smtClean="0">
                  <a:solidFill>
                    <a:schemeClr val="bg1"/>
                  </a:solidFill>
                </a:rPr>
                <a:t>”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6019801"/>
              <a:ext cx="646704" cy="215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700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-76200" y="0"/>
            <a:ext cx="6629400" cy="96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Basic notions of probability theory: </a:t>
            </a:r>
            <a:r>
              <a:rPr lang="en-US" sz="2800" smtClean="0">
                <a:solidFill>
                  <a:srgbClr val="FFFF00"/>
                </a:solidFill>
                <a:cs typeface="+mn-cs"/>
              </a:rPr>
              <a:t>some basic definitions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07950" y="9906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Generalizing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definitions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to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two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random</a:t>
            </a:r>
            <a:r>
              <a:rPr lang="es-ES" dirty="0" smtClean="0">
                <a:solidFill>
                  <a:schemeClr val="bg1"/>
                </a:solidFill>
              </a:rPr>
              <a:t> variables (      and      ) </a:t>
            </a:r>
            <a:r>
              <a:rPr lang="es-ES" dirty="0" err="1" smtClean="0">
                <a:solidFill>
                  <a:schemeClr val="bg1"/>
                </a:solidFill>
              </a:rPr>
              <a:t>then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expectation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value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240" y="1066800"/>
            <a:ext cx="364560" cy="252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1066800"/>
            <a:ext cx="364560" cy="25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040" y="1828800"/>
            <a:ext cx="1692360" cy="54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349" y="3505200"/>
            <a:ext cx="3304051" cy="5568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0074" y="5638800"/>
            <a:ext cx="3527351" cy="359997"/>
          </a:xfrm>
          <a:prstGeom prst="rect">
            <a:avLst/>
          </a:prstGeom>
        </p:spPr>
      </p:pic>
      <p:sp>
        <p:nvSpPr>
          <p:cNvPr id="33" name="CuadroTexto 32"/>
          <p:cNvSpPr txBox="1"/>
          <p:nvPr/>
        </p:nvSpPr>
        <p:spPr>
          <a:xfrm>
            <a:off x="1555750" y="46482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As a </a:t>
            </a:r>
            <a:r>
              <a:rPr lang="es-ES" dirty="0" err="1" smtClean="0">
                <a:solidFill>
                  <a:schemeClr val="bg1"/>
                </a:solidFill>
              </a:rPr>
              <a:t>measure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degree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independence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two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random</a:t>
            </a:r>
            <a:r>
              <a:rPr lang="es-ES" dirty="0" smtClean="0">
                <a:solidFill>
                  <a:schemeClr val="bg1"/>
                </a:solidFill>
              </a:rPr>
              <a:t> variables, </a:t>
            </a:r>
            <a:r>
              <a:rPr lang="es-ES" dirty="0" err="1" smtClean="0">
                <a:solidFill>
                  <a:schemeClr val="bg1"/>
                </a:solidFill>
              </a:rPr>
              <a:t>we</a:t>
            </a:r>
            <a:r>
              <a:rPr lang="es-ES" dirty="0" smtClean="0">
                <a:solidFill>
                  <a:schemeClr val="bg1"/>
                </a:solidFill>
              </a:rPr>
              <a:t> define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covariance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1371600" y="2831068"/>
            <a:ext cx="6461982" cy="369332"/>
            <a:chOff x="1600200" y="2590800"/>
            <a:chExt cx="6461982" cy="369332"/>
          </a:xfrm>
        </p:grpSpPr>
        <p:sp>
          <p:nvSpPr>
            <p:cNvPr id="22" name="CuadroTexto 21"/>
            <p:cNvSpPr txBox="1"/>
            <p:nvPr/>
          </p:nvSpPr>
          <p:spPr>
            <a:xfrm>
              <a:off x="1600200" y="2590800"/>
              <a:ext cx="609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If</a:t>
              </a:r>
              <a:r>
                <a:rPr lang="es-ES" dirty="0" smtClean="0">
                  <a:solidFill>
                    <a:schemeClr val="bg1"/>
                  </a:solidFill>
                </a:rPr>
                <a:t>       and      are </a:t>
              </a:r>
              <a:r>
                <a:rPr lang="es-ES" dirty="0" err="1" smtClean="0">
                  <a:solidFill>
                    <a:schemeClr val="bg1"/>
                  </a:solidFill>
                </a:rPr>
                <a:t>independent</a:t>
              </a:r>
              <a:r>
                <a:rPr lang="es-ES" dirty="0" smtClean="0">
                  <a:solidFill>
                    <a:schemeClr val="bg1"/>
                  </a:solidFill>
                </a:rPr>
                <a:t>, </a:t>
              </a:r>
              <a:r>
                <a:rPr lang="es-ES" dirty="0" err="1" smtClean="0">
                  <a:solidFill>
                    <a:schemeClr val="bg1"/>
                  </a:solidFill>
                </a:rPr>
                <a:t>then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53200" y="2667000"/>
              <a:ext cx="1508982" cy="25200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44494" y="2667000"/>
              <a:ext cx="308306" cy="215999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22601" y="2679601"/>
              <a:ext cx="215999" cy="215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38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-76200" y="0"/>
            <a:ext cx="6629400" cy="96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Special probability distributions and the central limit theorem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grpSp>
        <p:nvGrpSpPr>
          <p:cNvPr id="15" name="Agrupar 14"/>
          <p:cNvGrpSpPr/>
          <p:nvPr/>
        </p:nvGrpSpPr>
        <p:grpSpPr>
          <a:xfrm>
            <a:off x="304800" y="1002268"/>
            <a:ext cx="8610600" cy="369332"/>
            <a:chOff x="304800" y="1002268"/>
            <a:chExt cx="8610600" cy="369332"/>
          </a:xfrm>
        </p:grpSpPr>
        <p:sp>
          <p:nvSpPr>
            <p:cNvPr id="5" name="CuadroTexto 4"/>
            <p:cNvSpPr txBox="1"/>
            <p:nvPr/>
          </p:nvSpPr>
          <p:spPr>
            <a:xfrm>
              <a:off x="304800" y="1002268"/>
              <a:ext cx="861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Consider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two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events</a:t>
              </a:r>
              <a:r>
                <a:rPr lang="es-ES" dirty="0" smtClean="0">
                  <a:solidFill>
                    <a:schemeClr val="bg1"/>
                  </a:solidFill>
                </a:rPr>
                <a:t>        and       </a:t>
              </a:r>
              <a:r>
                <a:rPr lang="es-ES" dirty="0" err="1" smtClean="0">
                  <a:solidFill>
                    <a:schemeClr val="bg1"/>
                  </a:solidFill>
                </a:rPr>
                <a:t>that</a:t>
              </a:r>
              <a:r>
                <a:rPr lang="es-ES" dirty="0" smtClean="0">
                  <a:solidFill>
                    <a:schemeClr val="bg1"/>
                  </a:solidFill>
                </a:rPr>
                <a:t> are </a:t>
              </a:r>
              <a:r>
                <a:rPr lang="es-ES" dirty="0" err="1" smtClean="0">
                  <a:solidFill>
                    <a:schemeClr val="bg1"/>
                  </a:solidFill>
                </a:rPr>
                <a:t>mutually</a:t>
              </a:r>
              <a:r>
                <a:rPr lang="es-ES" dirty="0" smtClean="0">
                  <a:solidFill>
                    <a:schemeClr val="bg1"/>
                  </a:solidFill>
                </a:rPr>
                <a:t> exclusive and </a:t>
              </a:r>
              <a:r>
                <a:rPr lang="es-ES" dirty="0" err="1" smtClean="0">
                  <a:solidFill>
                    <a:schemeClr val="bg1"/>
                  </a:solidFill>
                </a:rPr>
                <a:t>exhaustive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400" y="1066800"/>
              <a:ext cx="315000" cy="252000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3600" y="1066800"/>
              <a:ext cx="315000" cy="252000"/>
            </a:xfrm>
            <a:prstGeom prst="rect">
              <a:avLst/>
            </a:prstGeom>
          </p:spPr>
        </p:pic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1600200"/>
            <a:ext cx="6640929" cy="286544"/>
          </a:xfrm>
          <a:prstGeom prst="rect">
            <a:avLst/>
          </a:prstGeom>
        </p:spPr>
      </p:pic>
      <p:grpSp>
        <p:nvGrpSpPr>
          <p:cNvPr id="23" name="Agrupar 22"/>
          <p:cNvGrpSpPr/>
          <p:nvPr/>
        </p:nvGrpSpPr>
        <p:grpSpPr>
          <a:xfrm>
            <a:off x="831850" y="2209800"/>
            <a:ext cx="7543800" cy="1676400"/>
            <a:chOff x="914400" y="2438400"/>
            <a:chExt cx="7543800" cy="1676400"/>
          </a:xfrm>
        </p:grpSpPr>
        <p:sp>
          <p:nvSpPr>
            <p:cNvPr id="18" name="CuadroTexto 17"/>
            <p:cNvSpPr txBox="1"/>
            <p:nvPr/>
          </p:nvSpPr>
          <p:spPr>
            <a:xfrm>
              <a:off x="914400" y="2438400"/>
              <a:ext cx="7543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Suppose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now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that</a:t>
              </a:r>
              <a:r>
                <a:rPr lang="es-ES" dirty="0" smtClean="0">
                  <a:solidFill>
                    <a:srgbClr val="FFFFFF"/>
                  </a:solidFill>
                </a:rPr>
                <a:t>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independent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samples</a:t>
              </a:r>
              <a:r>
                <a:rPr lang="es-ES" dirty="0" smtClean="0">
                  <a:solidFill>
                    <a:srgbClr val="FFFFFF"/>
                  </a:solidFill>
                </a:rPr>
                <a:t> of </a:t>
              </a:r>
              <a:r>
                <a:rPr lang="es-ES" dirty="0" err="1" smtClean="0">
                  <a:solidFill>
                    <a:srgbClr val="FFFFFF"/>
                  </a:solidFill>
                </a:rPr>
                <a:t>these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events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occur</a:t>
              </a:r>
              <a:r>
                <a:rPr lang="es-ES" dirty="0" smtClean="0">
                  <a:solidFill>
                    <a:srgbClr val="FFFFFF"/>
                  </a:solidFill>
                </a:rPr>
                <a:t>. </a:t>
              </a:r>
            </a:p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Each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outcome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is</a:t>
              </a:r>
              <a:r>
                <a:rPr lang="es-ES" dirty="0" smtClean="0">
                  <a:solidFill>
                    <a:srgbClr val="FFFFFF"/>
                  </a:solidFill>
                </a:rPr>
                <a:t> 0 </a:t>
              </a:r>
              <a:r>
                <a:rPr lang="es-ES" dirty="0" err="1" smtClean="0">
                  <a:solidFill>
                    <a:srgbClr val="FFFFFF"/>
                  </a:solidFill>
                </a:rPr>
                <a:t>or</a:t>
              </a:r>
              <a:r>
                <a:rPr lang="es-ES" dirty="0" smtClean="0">
                  <a:solidFill>
                    <a:srgbClr val="FFFFFF"/>
                  </a:solidFill>
                </a:rPr>
                <a:t> 1.</a:t>
              </a:r>
            </a:p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We</a:t>
              </a:r>
              <a:r>
                <a:rPr lang="es-ES" dirty="0" smtClean="0">
                  <a:solidFill>
                    <a:srgbClr val="FFFFFF"/>
                  </a:solidFill>
                </a:rPr>
                <a:t> denote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sum      of </a:t>
              </a:r>
              <a:r>
                <a:rPr lang="es-ES" dirty="0" err="1" smtClean="0">
                  <a:solidFill>
                    <a:srgbClr val="FFFFFF"/>
                  </a:solidFill>
                </a:rPr>
                <a:t>these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outcomes</a:t>
              </a:r>
              <a:endParaRPr lang="es-ES" dirty="0" smtClean="0">
                <a:solidFill>
                  <a:srgbClr val="FFFFFF"/>
                </a:solidFill>
              </a:endParaRPr>
            </a:p>
            <a:p>
              <a:endParaRPr lang="es-ES" dirty="0"/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2514600"/>
              <a:ext cx="327449" cy="252000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2000" y="3048000"/>
              <a:ext cx="351593" cy="25200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41965" y="3429000"/>
              <a:ext cx="1123569" cy="685800"/>
            </a:xfrm>
            <a:prstGeom prst="rect">
              <a:avLst/>
            </a:prstGeom>
          </p:spPr>
        </p:pic>
      </p:grpSp>
      <p:grpSp>
        <p:nvGrpSpPr>
          <p:cNvPr id="29" name="Agrupar 28"/>
          <p:cNvGrpSpPr/>
          <p:nvPr/>
        </p:nvGrpSpPr>
        <p:grpSpPr>
          <a:xfrm>
            <a:off x="990600" y="4154269"/>
            <a:ext cx="7270620" cy="646331"/>
            <a:chOff x="1066800" y="4154269"/>
            <a:chExt cx="7270620" cy="646331"/>
          </a:xfrm>
        </p:grpSpPr>
        <p:sp>
          <p:nvSpPr>
            <p:cNvPr id="24" name="CuadroTexto 23"/>
            <p:cNvSpPr txBox="1"/>
            <p:nvPr/>
          </p:nvSpPr>
          <p:spPr>
            <a:xfrm>
              <a:off x="1066800" y="4154269"/>
              <a:ext cx="716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probability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that</a:t>
              </a:r>
              <a:r>
                <a:rPr lang="es-ES" dirty="0" smtClean="0">
                  <a:solidFill>
                    <a:srgbClr val="FFFFFF"/>
                  </a:solidFill>
                </a:rPr>
                <a:t>         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is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probability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that</a:t>
              </a:r>
              <a:r>
                <a:rPr lang="es-ES" dirty="0" smtClean="0">
                  <a:solidFill>
                    <a:srgbClr val="FFFFFF"/>
                  </a:solidFill>
                </a:rPr>
                <a:t>        of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were</a:t>
              </a:r>
              <a:r>
                <a:rPr lang="es-ES" dirty="0" smtClean="0">
                  <a:solidFill>
                    <a:srgbClr val="FFFFFF"/>
                  </a:solidFill>
                </a:rPr>
                <a:t> 1 and     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were</a:t>
              </a:r>
              <a:r>
                <a:rPr lang="es-ES" dirty="0" smtClean="0">
                  <a:solidFill>
                    <a:srgbClr val="FFFFFF"/>
                  </a:solidFill>
                </a:rPr>
                <a:t> 0. </a:t>
              </a:r>
              <a:endParaRPr lang="es-ES" dirty="0">
                <a:solidFill>
                  <a:srgbClr val="FFFFFF"/>
                </a:solidFill>
              </a:endParaRPr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05200" y="4243800"/>
              <a:ext cx="931042" cy="252000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79308" y="4267200"/>
              <a:ext cx="359692" cy="252000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01000" y="4267200"/>
              <a:ext cx="336420" cy="252000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19600" y="4495800"/>
              <a:ext cx="792773" cy="252000"/>
            </a:xfrm>
            <a:prstGeom prst="rect">
              <a:avLst/>
            </a:prstGeom>
          </p:spPr>
        </p:pic>
      </p:grpSp>
      <p:pic>
        <p:nvPicPr>
          <p:cNvPr id="30" name="Imagen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9218" y="4953524"/>
            <a:ext cx="3833982" cy="649828"/>
          </a:xfrm>
          <a:prstGeom prst="rect">
            <a:avLst/>
          </a:prstGeom>
        </p:spPr>
      </p:pic>
      <p:grpSp>
        <p:nvGrpSpPr>
          <p:cNvPr id="34" name="Agrupar 33"/>
          <p:cNvGrpSpPr/>
          <p:nvPr/>
        </p:nvGrpSpPr>
        <p:grpSpPr>
          <a:xfrm>
            <a:off x="1752600" y="5638800"/>
            <a:ext cx="5715000" cy="720000"/>
            <a:chOff x="1600200" y="5943600"/>
            <a:chExt cx="5715000" cy="720000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849520" y="5943600"/>
              <a:ext cx="960480" cy="720000"/>
            </a:xfrm>
            <a:prstGeom prst="rect">
              <a:avLst/>
            </a:prstGeom>
          </p:spPr>
        </p:pic>
        <p:sp>
          <p:nvSpPr>
            <p:cNvPr id="32" name="CuadroTexto 31"/>
            <p:cNvSpPr txBox="1"/>
            <p:nvPr/>
          </p:nvSpPr>
          <p:spPr>
            <a:xfrm>
              <a:off x="1600200" y="6096000"/>
              <a:ext cx="571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Where</a:t>
              </a:r>
              <a:r>
                <a:rPr lang="es-ES" dirty="0" smtClean="0">
                  <a:solidFill>
                    <a:srgbClr val="FFFFFF"/>
                  </a:solidFill>
                </a:rPr>
                <a:t>         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is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binomial </a:t>
              </a:r>
              <a:r>
                <a:rPr lang="es-ES" dirty="0" err="1" smtClean="0">
                  <a:solidFill>
                    <a:srgbClr val="FFFFFF"/>
                  </a:solidFill>
                </a:rPr>
                <a:t>coefficients</a:t>
              </a:r>
              <a:endParaRPr lang="es-ES" dirty="0">
                <a:solidFill>
                  <a:srgbClr val="FFFFFF"/>
                </a:solidFill>
              </a:endParaRPr>
            </a:p>
          </p:txBody>
        </p:sp>
      </p:grpSp>
      <p:sp>
        <p:nvSpPr>
          <p:cNvPr id="35" name="CuadroTexto 34"/>
          <p:cNvSpPr txBox="1"/>
          <p:nvPr/>
        </p:nvSpPr>
        <p:spPr>
          <a:xfrm>
            <a:off x="2408058" y="6477000"/>
            <a:ext cx="439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</a:rPr>
              <a:t>This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is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called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the</a:t>
            </a:r>
            <a:r>
              <a:rPr lang="es-ES" dirty="0" smtClean="0">
                <a:solidFill>
                  <a:srgbClr val="FFFF00"/>
                </a:solidFill>
              </a:rPr>
              <a:t> binomial </a:t>
            </a:r>
            <a:r>
              <a:rPr lang="es-ES" dirty="0" err="1" smtClean="0">
                <a:solidFill>
                  <a:srgbClr val="FFFF00"/>
                </a:solidFill>
              </a:rPr>
              <a:t>distribution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0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-76200" y="0"/>
            <a:ext cx="6629400" cy="96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Special probability distributions:    the binomial distribution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grpSp>
        <p:nvGrpSpPr>
          <p:cNvPr id="15" name="Agrupar 14"/>
          <p:cNvGrpSpPr/>
          <p:nvPr/>
        </p:nvGrpSpPr>
        <p:grpSpPr>
          <a:xfrm>
            <a:off x="304800" y="1002268"/>
            <a:ext cx="8610600" cy="369332"/>
            <a:chOff x="304800" y="1002268"/>
            <a:chExt cx="8610600" cy="369332"/>
          </a:xfrm>
        </p:grpSpPr>
        <p:sp>
          <p:nvSpPr>
            <p:cNvPr id="5" name="CuadroTexto 4"/>
            <p:cNvSpPr txBox="1"/>
            <p:nvPr/>
          </p:nvSpPr>
          <p:spPr>
            <a:xfrm>
              <a:off x="304800" y="1002268"/>
              <a:ext cx="861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Consider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two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events</a:t>
              </a:r>
              <a:r>
                <a:rPr lang="es-ES" dirty="0" smtClean="0">
                  <a:solidFill>
                    <a:schemeClr val="bg1"/>
                  </a:solidFill>
                </a:rPr>
                <a:t>        and       </a:t>
              </a:r>
              <a:r>
                <a:rPr lang="es-ES" dirty="0" err="1" smtClean="0">
                  <a:solidFill>
                    <a:schemeClr val="bg1"/>
                  </a:solidFill>
                </a:rPr>
                <a:t>that</a:t>
              </a:r>
              <a:r>
                <a:rPr lang="es-ES" dirty="0" smtClean="0">
                  <a:solidFill>
                    <a:schemeClr val="bg1"/>
                  </a:solidFill>
                </a:rPr>
                <a:t> are </a:t>
              </a:r>
              <a:r>
                <a:rPr lang="es-ES" dirty="0" err="1" smtClean="0">
                  <a:solidFill>
                    <a:schemeClr val="bg1"/>
                  </a:solidFill>
                </a:rPr>
                <a:t>mutually</a:t>
              </a:r>
              <a:r>
                <a:rPr lang="es-ES" dirty="0" smtClean="0">
                  <a:solidFill>
                    <a:schemeClr val="bg1"/>
                  </a:solidFill>
                </a:rPr>
                <a:t> exclusive and </a:t>
              </a:r>
              <a:r>
                <a:rPr lang="es-ES" dirty="0" err="1" smtClean="0">
                  <a:solidFill>
                    <a:schemeClr val="bg1"/>
                  </a:solidFill>
                </a:rPr>
                <a:t>exhaustive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400" y="1066800"/>
              <a:ext cx="315000" cy="252000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3600" y="1066800"/>
              <a:ext cx="315000" cy="252000"/>
            </a:xfrm>
            <a:prstGeom prst="rect">
              <a:avLst/>
            </a:prstGeom>
          </p:spPr>
        </p:pic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1600200"/>
            <a:ext cx="6640929" cy="286544"/>
          </a:xfrm>
          <a:prstGeom prst="rect">
            <a:avLst/>
          </a:prstGeom>
        </p:spPr>
      </p:pic>
      <p:grpSp>
        <p:nvGrpSpPr>
          <p:cNvPr id="23" name="Agrupar 22"/>
          <p:cNvGrpSpPr/>
          <p:nvPr/>
        </p:nvGrpSpPr>
        <p:grpSpPr>
          <a:xfrm>
            <a:off x="831850" y="2209800"/>
            <a:ext cx="7543800" cy="1676400"/>
            <a:chOff x="914400" y="2438400"/>
            <a:chExt cx="7543800" cy="1676400"/>
          </a:xfrm>
        </p:grpSpPr>
        <p:sp>
          <p:nvSpPr>
            <p:cNvPr id="18" name="CuadroTexto 17"/>
            <p:cNvSpPr txBox="1"/>
            <p:nvPr/>
          </p:nvSpPr>
          <p:spPr>
            <a:xfrm>
              <a:off x="914400" y="2438400"/>
              <a:ext cx="7543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Suppose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now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that</a:t>
              </a:r>
              <a:r>
                <a:rPr lang="es-ES" dirty="0" smtClean="0">
                  <a:solidFill>
                    <a:srgbClr val="FFFFFF"/>
                  </a:solidFill>
                </a:rPr>
                <a:t>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independent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samples</a:t>
              </a:r>
              <a:r>
                <a:rPr lang="es-ES" dirty="0" smtClean="0">
                  <a:solidFill>
                    <a:srgbClr val="FFFFFF"/>
                  </a:solidFill>
                </a:rPr>
                <a:t> of </a:t>
              </a:r>
              <a:r>
                <a:rPr lang="es-ES" dirty="0" err="1" smtClean="0">
                  <a:solidFill>
                    <a:srgbClr val="FFFFFF"/>
                  </a:solidFill>
                </a:rPr>
                <a:t>these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events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occur</a:t>
              </a:r>
              <a:r>
                <a:rPr lang="es-ES" dirty="0" smtClean="0">
                  <a:solidFill>
                    <a:srgbClr val="FFFFFF"/>
                  </a:solidFill>
                </a:rPr>
                <a:t>. </a:t>
              </a:r>
            </a:p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Each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outcome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is</a:t>
              </a:r>
              <a:r>
                <a:rPr lang="es-ES" dirty="0" smtClean="0">
                  <a:solidFill>
                    <a:srgbClr val="FFFFFF"/>
                  </a:solidFill>
                </a:rPr>
                <a:t> 0 </a:t>
              </a:r>
              <a:r>
                <a:rPr lang="es-ES" dirty="0" err="1" smtClean="0">
                  <a:solidFill>
                    <a:srgbClr val="FFFFFF"/>
                  </a:solidFill>
                </a:rPr>
                <a:t>or</a:t>
              </a:r>
              <a:r>
                <a:rPr lang="es-ES" dirty="0" smtClean="0">
                  <a:solidFill>
                    <a:srgbClr val="FFFFFF"/>
                  </a:solidFill>
                </a:rPr>
                <a:t> 1.</a:t>
              </a:r>
            </a:p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We</a:t>
              </a:r>
              <a:r>
                <a:rPr lang="es-ES" dirty="0" smtClean="0">
                  <a:solidFill>
                    <a:srgbClr val="FFFFFF"/>
                  </a:solidFill>
                </a:rPr>
                <a:t> denote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sum      of </a:t>
              </a:r>
              <a:r>
                <a:rPr lang="es-ES" dirty="0" err="1" smtClean="0">
                  <a:solidFill>
                    <a:srgbClr val="FFFFFF"/>
                  </a:solidFill>
                </a:rPr>
                <a:t>these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outcomes</a:t>
              </a:r>
              <a:endParaRPr lang="es-ES" dirty="0" smtClean="0">
                <a:solidFill>
                  <a:srgbClr val="FFFFFF"/>
                </a:solidFill>
              </a:endParaRPr>
            </a:p>
            <a:p>
              <a:endParaRPr lang="es-ES" dirty="0"/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2514600"/>
              <a:ext cx="327449" cy="252000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2000" y="3048000"/>
              <a:ext cx="351593" cy="25200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41965" y="3429000"/>
              <a:ext cx="1123569" cy="685800"/>
            </a:xfrm>
            <a:prstGeom prst="rect">
              <a:avLst/>
            </a:prstGeom>
          </p:spPr>
        </p:pic>
      </p:grpSp>
      <p:grpSp>
        <p:nvGrpSpPr>
          <p:cNvPr id="29" name="Agrupar 28"/>
          <p:cNvGrpSpPr/>
          <p:nvPr/>
        </p:nvGrpSpPr>
        <p:grpSpPr>
          <a:xfrm>
            <a:off x="990600" y="4154269"/>
            <a:ext cx="7270620" cy="646331"/>
            <a:chOff x="1066800" y="4154269"/>
            <a:chExt cx="7270620" cy="646331"/>
          </a:xfrm>
        </p:grpSpPr>
        <p:sp>
          <p:nvSpPr>
            <p:cNvPr id="24" name="CuadroTexto 23"/>
            <p:cNvSpPr txBox="1"/>
            <p:nvPr/>
          </p:nvSpPr>
          <p:spPr>
            <a:xfrm>
              <a:off x="1066800" y="4154269"/>
              <a:ext cx="716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probability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that</a:t>
              </a:r>
              <a:r>
                <a:rPr lang="es-ES" dirty="0" smtClean="0">
                  <a:solidFill>
                    <a:srgbClr val="FFFFFF"/>
                  </a:solidFill>
                </a:rPr>
                <a:t>         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is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probability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that</a:t>
              </a:r>
              <a:r>
                <a:rPr lang="es-ES" dirty="0" smtClean="0">
                  <a:solidFill>
                    <a:srgbClr val="FFFFFF"/>
                  </a:solidFill>
                </a:rPr>
                <a:t>        of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were</a:t>
              </a:r>
              <a:r>
                <a:rPr lang="es-ES" dirty="0" smtClean="0">
                  <a:solidFill>
                    <a:srgbClr val="FFFFFF"/>
                  </a:solidFill>
                </a:rPr>
                <a:t> 1 and     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were</a:t>
              </a:r>
              <a:r>
                <a:rPr lang="es-ES" dirty="0" smtClean="0">
                  <a:solidFill>
                    <a:srgbClr val="FFFFFF"/>
                  </a:solidFill>
                </a:rPr>
                <a:t> 0. </a:t>
              </a:r>
              <a:endParaRPr lang="es-ES" dirty="0">
                <a:solidFill>
                  <a:srgbClr val="FFFFFF"/>
                </a:solidFill>
              </a:endParaRPr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05200" y="4243800"/>
              <a:ext cx="931042" cy="252000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79308" y="4267200"/>
              <a:ext cx="359692" cy="252000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01000" y="4267200"/>
              <a:ext cx="336420" cy="252000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19600" y="4495800"/>
              <a:ext cx="792773" cy="252000"/>
            </a:xfrm>
            <a:prstGeom prst="rect">
              <a:avLst/>
            </a:prstGeom>
          </p:spPr>
        </p:pic>
      </p:grpSp>
      <p:pic>
        <p:nvPicPr>
          <p:cNvPr id="30" name="Imagen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9218" y="4953524"/>
            <a:ext cx="3833982" cy="649828"/>
          </a:xfrm>
          <a:prstGeom prst="rect">
            <a:avLst/>
          </a:prstGeom>
        </p:spPr>
      </p:pic>
      <p:grpSp>
        <p:nvGrpSpPr>
          <p:cNvPr id="34" name="Agrupar 33"/>
          <p:cNvGrpSpPr/>
          <p:nvPr/>
        </p:nvGrpSpPr>
        <p:grpSpPr>
          <a:xfrm>
            <a:off x="1752600" y="5638800"/>
            <a:ext cx="5715000" cy="720000"/>
            <a:chOff x="1600200" y="5943600"/>
            <a:chExt cx="5715000" cy="720000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849520" y="5943600"/>
              <a:ext cx="960480" cy="720000"/>
            </a:xfrm>
            <a:prstGeom prst="rect">
              <a:avLst/>
            </a:prstGeom>
          </p:spPr>
        </p:pic>
        <p:sp>
          <p:nvSpPr>
            <p:cNvPr id="32" name="CuadroTexto 31"/>
            <p:cNvSpPr txBox="1"/>
            <p:nvPr/>
          </p:nvSpPr>
          <p:spPr>
            <a:xfrm>
              <a:off x="1600200" y="6096000"/>
              <a:ext cx="571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Where</a:t>
              </a:r>
              <a:r>
                <a:rPr lang="es-ES" dirty="0" smtClean="0">
                  <a:solidFill>
                    <a:srgbClr val="FFFFFF"/>
                  </a:solidFill>
                </a:rPr>
                <a:t>         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is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binomial </a:t>
              </a:r>
              <a:r>
                <a:rPr lang="es-ES" dirty="0" err="1" smtClean="0">
                  <a:solidFill>
                    <a:srgbClr val="FFFFFF"/>
                  </a:solidFill>
                </a:rPr>
                <a:t>coefficients</a:t>
              </a:r>
              <a:endParaRPr lang="es-ES" dirty="0">
                <a:solidFill>
                  <a:srgbClr val="FFFFFF"/>
                </a:solidFill>
              </a:endParaRPr>
            </a:p>
          </p:txBody>
        </p:sp>
      </p:grpSp>
      <p:sp>
        <p:nvSpPr>
          <p:cNvPr id="35" name="CuadroTexto 34"/>
          <p:cNvSpPr txBox="1"/>
          <p:nvPr/>
        </p:nvSpPr>
        <p:spPr>
          <a:xfrm>
            <a:off x="2408058" y="6477000"/>
            <a:ext cx="439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</a:rPr>
              <a:t>This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is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called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the</a:t>
            </a:r>
            <a:r>
              <a:rPr lang="es-ES" dirty="0" smtClean="0">
                <a:solidFill>
                  <a:srgbClr val="FFFF00"/>
                </a:solidFill>
              </a:rPr>
              <a:t> binomial </a:t>
            </a:r>
            <a:r>
              <a:rPr lang="es-ES" dirty="0" err="1" smtClean="0">
                <a:solidFill>
                  <a:srgbClr val="FFFF00"/>
                </a:solidFill>
              </a:rPr>
              <a:t>distribution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1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The Boltzmann factor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65150" y="773668"/>
            <a:ext cx="8426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Let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us</a:t>
            </a:r>
            <a:r>
              <a:rPr lang="es-ES" dirty="0" smtClean="0">
                <a:solidFill>
                  <a:schemeClr val="bg1"/>
                </a:solidFill>
              </a:rPr>
              <a:t> imagine a quantum </a:t>
            </a:r>
            <a:r>
              <a:rPr lang="es-ES" dirty="0" err="1" smtClean="0">
                <a:solidFill>
                  <a:schemeClr val="bg1"/>
                </a:solidFill>
              </a:rPr>
              <a:t>mechanical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sample</a:t>
            </a:r>
            <a:r>
              <a:rPr lang="es-ES" dirty="0" smtClean="0">
                <a:solidFill>
                  <a:schemeClr val="bg1"/>
                </a:solidFill>
              </a:rPr>
              <a:t>, </a:t>
            </a:r>
            <a:r>
              <a:rPr lang="es-ES" dirty="0" err="1" smtClean="0">
                <a:solidFill>
                  <a:schemeClr val="bg1"/>
                </a:solidFill>
              </a:rPr>
              <a:t>that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might</a:t>
            </a:r>
            <a:r>
              <a:rPr lang="es-ES" dirty="0" smtClean="0">
                <a:solidFill>
                  <a:schemeClr val="bg1"/>
                </a:solidFill>
              </a:rPr>
              <a:t> be, </a:t>
            </a:r>
            <a:r>
              <a:rPr lang="es-ES" dirty="0" err="1" smtClean="0">
                <a:solidFill>
                  <a:schemeClr val="bg1"/>
                </a:solidFill>
              </a:rPr>
              <a:t>for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instance</a:t>
            </a:r>
            <a:r>
              <a:rPr lang="es-ES" dirty="0" smtClean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s-ES" dirty="0" smtClean="0">
                <a:solidFill>
                  <a:schemeClr val="bg1"/>
                </a:solidFill>
              </a:rPr>
              <a:t> a single </a:t>
            </a:r>
            <a:r>
              <a:rPr lang="es-ES" dirty="0" err="1" smtClean="0">
                <a:solidFill>
                  <a:schemeClr val="bg1"/>
                </a:solidFill>
              </a:rPr>
              <a:t>atom</a:t>
            </a: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pPr marL="285750" indent="-285750">
              <a:buFont typeface="Arial" charset="0"/>
              <a:buChar char="•"/>
            </a:pPr>
            <a:r>
              <a:rPr lang="es-ES" dirty="0" smtClean="0">
                <a:solidFill>
                  <a:schemeClr val="bg1"/>
                </a:solidFill>
              </a:rPr>
              <a:t>a </a:t>
            </a:r>
            <a:r>
              <a:rPr lang="es-ES" dirty="0" err="1" smtClean="0">
                <a:solidFill>
                  <a:schemeClr val="bg1"/>
                </a:solidFill>
              </a:rPr>
              <a:t>molecule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s-ES" dirty="0" smtClean="0">
                <a:solidFill>
                  <a:schemeClr val="bg1"/>
                </a:solidFill>
              </a:rPr>
              <a:t>a box of a </a:t>
            </a:r>
            <a:r>
              <a:rPr lang="es-ES" dirty="0" err="1" smtClean="0">
                <a:solidFill>
                  <a:schemeClr val="bg1"/>
                </a:solidFill>
              </a:rPr>
              <a:t>perfect</a:t>
            </a:r>
            <a:r>
              <a:rPr lang="es-ES" dirty="0" smtClean="0">
                <a:solidFill>
                  <a:schemeClr val="bg1"/>
                </a:solidFill>
              </a:rPr>
              <a:t> gas</a:t>
            </a:r>
          </a:p>
          <a:p>
            <a:pPr marL="285750" indent="-285750">
              <a:buFont typeface="Arial" charset="0"/>
              <a:buChar char="•"/>
            </a:pPr>
            <a:r>
              <a:rPr lang="mr-IN" dirty="0" smtClean="0">
                <a:solidFill>
                  <a:schemeClr val="bg1"/>
                </a:solidFill>
              </a:rPr>
              <a:t>…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0" y="2507752"/>
            <a:ext cx="9144000" cy="646331"/>
            <a:chOff x="0" y="2507752"/>
            <a:chExt cx="9144000" cy="646331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200" y="2848970"/>
              <a:ext cx="276144" cy="252000"/>
            </a:xfrm>
            <a:prstGeom prst="rect">
              <a:avLst/>
            </a:prstGeom>
          </p:spPr>
        </p:pic>
        <p:sp>
          <p:nvSpPr>
            <p:cNvPr id="35" name="CuadroTexto 34"/>
            <p:cNvSpPr txBox="1"/>
            <p:nvPr/>
          </p:nvSpPr>
          <p:spPr>
            <a:xfrm>
              <a:off x="0" y="2507752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This</a:t>
              </a:r>
              <a:r>
                <a:rPr lang="es-ES" dirty="0" smtClean="0">
                  <a:solidFill>
                    <a:srgbClr val="FFFFFF"/>
                  </a:solidFill>
                </a:rPr>
                <a:t> quantum </a:t>
              </a:r>
              <a:r>
                <a:rPr lang="es-ES" dirty="0" err="1" smtClean="0">
                  <a:solidFill>
                    <a:srgbClr val="FFFFFF"/>
                  </a:solidFill>
                </a:rPr>
                <a:t>mechanical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system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is</a:t>
              </a:r>
              <a:r>
                <a:rPr lang="es-ES" dirty="0" smtClean="0">
                  <a:solidFill>
                    <a:srgbClr val="FFFFFF"/>
                  </a:solidFill>
                </a:rPr>
                <a:t> in </a:t>
              </a:r>
              <a:r>
                <a:rPr lang="es-ES" dirty="0" err="1" smtClean="0">
                  <a:solidFill>
                    <a:srgbClr val="FFFFFF"/>
                  </a:solidFill>
                </a:rPr>
                <a:t>thermal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contact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with</a:t>
              </a:r>
              <a:r>
                <a:rPr lang="es-ES" dirty="0" smtClean="0">
                  <a:solidFill>
                    <a:srgbClr val="FFFFFF"/>
                  </a:solidFill>
                </a:rPr>
                <a:t> a </a:t>
              </a:r>
              <a:r>
                <a:rPr lang="es-ES" dirty="0" err="1" smtClean="0">
                  <a:solidFill>
                    <a:srgbClr val="FFFFFF"/>
                  </a:solidFill>
                </a:rPr>
                <a:t>large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body</a:t>
              </a:r>
              <a:r>
                <a:rPr lang="es-ES" dirty="0" smtClean="0">
                  <a:solidFill>
                    <a:srgbClr val="FFFFFF"/>
                  </a:solidFill>
                </a:rPr>
                <a:t> of </a:t>
              </a:r>
              <a:r>
                <a:rPr lang="es-ES" dirty="0" err="1" smtClean="0">
                  <a:solidFill>
                    <a:srgbClr val="FFFFFF"/>
                  </a:solidFill>
                </a:rPr>
                <a:t>matter</a:t>
              </a:r>
              <a:r>
                <a:rPr lang="es-ES" dirty="0" smtClean="0">
                  <a:solidFill>
                    <a:srgbClr val="FFFFFF"/>
                  </a:solidFill>
                </a:rPr>
                <a:t> (a </a:t>
              </a:r>
              <a:r>
                <a:rPr lang="es-ES" dirty="0" err="1" smtClean="0">
                  <a:solidFill>
                    <a:srgbClr val="FFFFFF"/>
                  </a:solidFill>
                </a:rPr>
                <a:t>temperature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bath</a:t>
              </a:r>
              <a:r>
                <a:rPr lang="es-ES" dirty="0" smtClean="0">
                  <a:solidFill>
                    <a:srgbClr val="FFFFFF"/>
                  </a:solidFill>
                </a:rPr>
                <a:t>) at </a:t>
              </a:r>
              <a:r>
                <a:rPr lang="es-ES" dirty="0" err="1" smtClean="0">
                  <a:solidFill>
                    <a:srgbClr val="FFFFFF"/>
                  </a:solidFill>
                </a:rPr>
                <a:t>temperature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endParaRPr lang="es-E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193813" y="3352800"/>
            <a:ext cx="8756374" cy="646331"/>
            <a:chOff x="193813" y="3495301"/>
            <a:chExt cx="8756374" cy="646331"/>
          </a:xfrm>
        </p:grpSpPr>
        <p:sp>
          <p:nvSpPr>
            <p:cNvPr id="38" name="CuadroTexto 37"/>
            <p:cNvSpPr txBox="1"/>
            <p:nvPr/>
          </p:nvSpPr>
          <p:spPr>
            <a:xfrm>
              <a:off x="193813" y="3495301"/>
              <a:ext cx="8756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It</a:t>
              </a:r>
              <a:r>
                <a:rPr lang="es-ES" dirty="0" smtClean="0">
                  <a:solidFill>
                    <a:schemeClr val="bg1"/>
                  </a:solidFill>
                </a:rPr>
                <a:t> has </a:t>
              </a:r>
              <a:r>
                <a:rPr lang="es-ES" dirty="0" err="1" smtClean="0">
                  <a:solidFill>
                    <a:schemeClr val="bg1"/>
                  </a:solidFill>
                </a:rPr>
                <a:t>some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probability</a:t>
              </a:r>
              <a:r>
                <a:rPr lang="es-ES" dirty="0" smtClean="0">
                  <a:solidFill>
                    <a:schemeClr val="bg1"/>
                  </a:solidFill>
                </a:rPr>
                <a:t> of </a:t>
              </a:r>
              <a:r>
                <a:rPr lang="es-ES" dirty="0" err="1" smtClean="0">
                  <a:solidFill>
                    <a:schemeClr val="bg1"/>
                  </a:solidFill>
                </a:rPr>
                <a:t>being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found</a:t>
              </a:r>
              <a:r>
                <a:rPr lang="es-ES" dirty="0" smtClean="0">
                  <a:solidFill>
                    <a:schemeClr val="bg1"/>
                  </a:solidFill>
                </a:rPr>
                <a:t> in </a:t>
              </a:r>
              <a:r>
                <a:rPr lang="es-ES" dirty="0" err="1" smtClean="0">
                  <a:solidFill>
                    <a:schemeClr val="bg1"/>
                  </a:solidFill>
                </a:rPr>
                <a:t>any</a:t>
              </a:r>
              <a:r>
                <a:rPr lang="es-ES" dirty="0" smtClean="0">
                  <a:solidFill>
                    <a:schemeClr val="bg1"/>
                  </a:solidFill>
                </a:rPr>
                <a:t> of </a:t>
              </a:r>
              <a:r>
                <a:rPr lang="es-ES" dirty="0" err="1" smtClean="0">
                  <a:solidFill>
                    <a:schemeClr val="bg1"/>
                  </a:solidFill>
                </a:rPr>
                <a:t>its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possible</a:t>
              </a:r>
              <a:r>
                <a:rPr lang="es-ES" dirty="0" smtClean="0">
                  <a:solidFill>
                    <a:schemeClr val="bg1"/>
                  </a:solidFill>
                </a:rPr>
                <a:t> quantum </a:t>
              </a:r>
              <a:r>
                <a:rPr lang="es-ES" dirty="0" err="1" smtClean="0">
                  <a:solidFill>
                    <a:schemeClr val="bg1"/>
                  </a:solidFill>
                </a:rPr>
                <a:t>states</a:t>
              </a:r>
              <a:r>
                <a:rPr lang="es-ES" dirty="0" smtClean="0">
                  <a:solidFill>
                    <a:schemeClr val="bg1"/>
                  </a:solidFill>
                </a:rPr>
                <a:t>. </a:t>
              </a:r>
              <a:r>
                <a:rPr lang="es-ES" dirty="0" err="1" smtClean="0">
                  <a:solidFill>
                    <a:schemeClr val="bg1"/>
                  </a:solidFill>
                </a:rPr>
                <a:t>Let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us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call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any</a:t>
              </a:r>
              <a:r>
                <a:rPr lang="es-ES" dirty="0" smtClean="0">
                  <a:solidFill>
                    <a:schemeClr val="bg1"/>
                  </a:solidFill>
                </a:rPr>
                <a:t> single </a:t>
              </a:r>
              <a:r>
                <a:rPr lang="es-ES" dirty="0" err="1" smtClean="0">
                  <a:solidFill>
                    <a:schemeClr val="bg1"/>
                  </a:solidFill>
                </a:rPr>
                <a:t>microscopic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state</a:t>
              </a:r>
              <a:r>
                <a:rPr lang="es-ES" dirty="0" smtClean="0">
                  <a:solidFill>
                    <a:schemeClr val="bg1"/>
                  </a:solidFill>
                </a:rPr>
                <a:t>      , and </a:t>
              </a:r>
              <a:r>
                <a:rPr lang="es-ES" dirty="0" err="1" smtClean="0">
                  <a:solidFill>
                    <a:schemeClr val="bg1"/>
                  </a:solidFill>
                </a:rPr>
                <a:t>its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energy</a:t>
              </a:r>
              <a:r>
                <a:rPr lang="es-ES" dirty="0" smtClean="0">
                  <a:solidFill>
                    <a:schemeClr val="bg1"/>
                  </a:solidFill>
                </a:rPr>
                <a:t> 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3379" y="3876301"/>
              <a:ext cx="342621" cy="21600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72400" y="3862800"/>
              <a:ext cx="384633" cy="252000"/>
            </a:xfrm>
            <a:prstGeom prst="rect">
              <a:avLst/>
            </a:prstGeom>
          </p:spPr>
        </p:pic>
      </p:grpSp>
      <p:sp>
        <p:nvSpPr>
          <p:cNvPr id="7" name="CuadroTexto 6"/>
          <p:cNvSpPr txBox="1"/>
          <p:nvPr/>
        </p:nvSpPr>
        <p:spPr>
          <a:xfrm>
            <a:off x="1714500" y="4114800"/>
            <a:ext cx="571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>
                <a:solidFill>
                  <a:schemeClr val="bg1"/>
                </a:solidFill>
              </a:rPr>
              <a:t>This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energy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might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involve</a:t>
            </a:r>
            <a:r>
              <a:rPr lang="es-ES_tradnl" dirty="0" smtClean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s-ES_tradnl" dirty="0" err="1" smtClean="0">
                <a:solidFill>
                  <a:schemeClr val="bg1"/>
                </a:solidFill>
              </a:rPr>
              <a:t>Kinetic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energy</a:t>
            </a:r>
            <a:endParaRPr lang="es-ES_tradnl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s-ES_tradnl" dirty="0" err="1" smtClean="0">
                <a:solidFill>
                  <a:schemeClr val="bg1"/>
                </a:solidFill>
              </a:rPr>
              <a:t>Rotational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energy</a:t>
            </a:r>
            <a:endParaRPr lang="es-ES_tradnl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s-ES_tradnl" dirty="0" err="1" smtClean="0">
                <a:solidFill>
                  <a:schemeClr val="bg1"/>
                </a:solidFill>
              </a:rPr>
              <a:t>Internal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vibrational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energy</a:t>
            </a:r>
            <a:endParaRPr lang="es-ES_tradnl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s-ES_tradnl" dirty="0" err="1" smtClean="0">
                <a:solidFill>
                  <a:schemeClr val="bg1"/>
                </a:solidFill>
              </a:rPr>
              <a:t>Magnetic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energy</a:t>
            </a:r>
            <a:endParaRPr lang="es-ES_tradnl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s-ES_tradnl" dirty="0" err="1" smtClean="0">
                <a:solidFill>
                  <a:schemeClr val="bg1"/>
                </a:solidFill>
              </a:rPr>
              <a:t>Electronic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excited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energy</a:t>
            </a:r>
            <a:endParaRPr lang="es-ES_tradnl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mr-IN" dirty="0" smtClean="0">
                <a:solidFill>
                  <a:schemeClr val="bg1"/>
                </a:solidFill>
              </a:rPr>
              <a:t>…</a:t>
            </a:r>
            <a:endParaRPr lang="es-ES_tradnl" dirty="0">
              <a:solidFill>
                <a:schemeClr val="bg1"/>
              </a:solidFill>
            </a:endParaRPr>
          </a:p>
        </p:txBody>
      </p:sp>
      <p:grpSp>
        <p:nvGrpSpPr>
          <p:cNvPr id="10" name="Agrupar 9"/>
          <p:cNvGrpSpPr/>
          <p:nvPr/>
        </p:nvGrpSpPr>
        <p:grpSpPr>
          <a:xfrm>
            <a:off x="565150" y="6146125"/>
            <a:ext cx="8274050" cy="369332"/>
            <a:chOff x="565150" y="6146125"/>
            <a:chExt cx="8274050" cy="369332"/>
          </a:xfrm>
        </p:grpSpPr>
        <p:sp>
          <p:nvSpPr>
            <p:cNvPr id="8" name="CuadroTexto 7"/>
            <p:cNvSpPr txBox="1"/>
            <p:nvPr/>
          </p:nvSpPr>
          <p:spPr>
            <a:xfrm>
              <a:off x="565150" y="6146125"/>
              <a:ext cx="8274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rgbClr val="FFFF00"/>
                  </a:solidFill>
                </a:rPr>
                <a:t>What</a:t>
              </a:r>
              <a:r>
                <a:rPr lang="es-ES_tradnl" dirty="0" smtClean="0">
                  <a:solidFill>
                    <a:srgbClr val="FFFF00"/>
                  </a:solidFill>
                </a:rPr>
                <a:t>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is</a:t>
              </a:r>
              <a:r>
                <a:rPr lang="es-ES_tradnl" dirty="0" smtClean="0">
                  <a:solidFill>
                    <a:srgbClr val="FFFF00"/>
                  </a:solidFill>
                </a:rPr>
                <a:t>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the</a:t>
              </a:r>
              <a:r>
                <a:rPr lang="es-ES_tradnl" dirty="0" smtClean="0">
                  <a:solidFill>
                    <a:srgbClr val="FFFF00"/>
                  </a:solidFill>
                </a:rPr>
                <a:t>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probability</a:t>
              </a:r>
              <a:r>
                <a:rPr lang="es-ES_tradnl" dirty="0" smtClean="0">
                  <a:solidFill>
                    <a:srgbClr val="FFFF00"/>
                  </a:solidFill>
                </a:rPr>
                <a:t> of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finding</a:t>
              </a:r>
              <a:r>
                <a:rPr lang="es-ES_tradnl" dirty="0" smtClean="0">
                  <a:solidFill>
                    <a:srgbClr val="FFFF00"/>
                  </a:solidFill>
                </a:rPr>
                <a:t>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the</a:t>
              </a:r>
              <a:r>
                <a:rPr lang="es-ES_tradnl" dirty="0" smtClean="0">
                  <a:solidFill>
                    <a:srgbClr val="FFFF00"/>
                  </a:solidFill>
                </a:rPr>
                <a:t>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sample</a:t>
              </a:r>
              <a:r>
                <a:rPr lang="es-ES_tradnl" dirty="0" smtClean="0">
                  <a:solidFill>
                    <a:srgbClr val="FFFF00"/>
                  </a:solidFill>
                </a:rPr>
                <a:t> in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state</a:t>
              </a:r>
              <a:r>
                <a:rPr lang="es-ES_tradnl" dirty="0" smtClean="0">
                  <a:solidFill>
                    <a:srgbClr val="FFFF00"/>
                  </a:solidFill>
                </a:rPr>
                <a:t> </a:t>
              </a:r>
              <a:endParaRPr lang="es-ES_tradnl" dirty="0">
                <a:solidFill>
                  <a:srgbClr val="FFFF00"/>
                </a:solidFill>
              </a:endParaRP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82179" y="6261000"/>
              <a:ext cx="342621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907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-76200" y="0"/>
            <a:ext cx="6629400" cy="96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Special probability distributions:    the Poisson distribution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76400"/>
            <a:ext cx="3833982" cy="649828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3154307" y="1066800"/>
            <a:ext cx="294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T</a:t>
            </a:r>
            <a:r>
              <a:rPr lang="es-ES" dirty="0" err="1" smtClean="0">
                <a:solidFill>
                  <a:schemeClr val="bg1"/>
                </a:solidFill>
              </a:rPr>
              <a:t>he</a:t>
            </a:r>
            <a:r>
              <a:rPr lang="es-ES" dirty="0" smtClean="0">
                <a:solidFill>
                  <a:schemeClr val="bg1"/>
                </a:solidFill>
              </a:rPr>
              <a:t> binomial </a:t>
            </a:r>
            <a:r>
              <a:rPr lang="es-ES" dirty="0" err="1" smtClean="0">
                <a:solidFill>
                  <a:schemeClr val="bg1"/>
                </a:solidFill>
              </a:rPr>
              <a:t>distribution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381001" y="26670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If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probability</a:t>
            </a:r>
            <a:r>
              <a:rPr lang="es-ES" dirty="0" smtClean="0">
                <a:solidFill>
                  <a:schemeClr val="bg1"/>
                </a:solidFill>
              </a:rPr>
              <a:t> of “</a:t>
            </a:r>
            <a:r>
              <a:rPr lang="es-ES" dirty="0" err="1" smtClean="0">
                <a:solidFill>
                  <a:schemeClr val="bg1"/>
                </a:solidFill>
              </a:rPr>
              <a:t>success</a:t>
            </a:r>
            <a:r>
              <a:rPr lang="es-ES" dirty="0" smtClean="0">
                <a:solidFill>
                  <a:schemeClr val="bg1"/>
                </a:solidFill>
              </a:rPr>
              <a:t>” </a:t>
            </a:r>
            <a:r>
              <a:rPr lang="es-ES" dirty="0" err="1" smtClean="0">
                <a:solidFill>
                  <a:schemeClr val="bg1"/>
                </a:solidFill>
              </a:rPr>
              <a:t>is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very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small</a:t>
            </a: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binomial </a:t>
            </a:r>
            <a:r>
              <a:rPr lang="es-ES" dirty="0" err="1" smtClean="0">
                <a:solidFill>
                  <a:schemeClr val="bg1"/>
                </a:solidFill>
              </a:rPr>
              <a:t>distribution</a:t>
            </a:r>
            <a:r>
              <a:rPr lang="es-ES" dirty="0" smtClean="0">
                <a:solidFill>
                  <a:schemeClr val="bg1"/>
                </a:solidFill>
              </a:rPr>
              <a:t> can be </a:t>
            </a:r>
            <a:r>
              <a:rPr lang="es-ES" dirty="0" err="1" smtClean="0">
                <a:solidFill>
                  <a:schemeClr val="bg1"/>
                </a:solidFill>
              </a:rPr>
              <a:t>approximated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by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Poisson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distribution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3651000"/>
            <a:ext cx="453076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5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-76200" y="0"/>
            <a:ext cx="6629400" cy="96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Special probability distributions:    the Gaussian distribution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457200" y="1066800"/>
            <a:ext cx="830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most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important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distribution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we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will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encounter</a:t>
            </a:r>
            <a:r>
              <a:rPr lang="es-ES" dirty="0" smtClean="0">
                <a:solidFill>
                  <a:schemeClr val="bg1"/>
                </a:solidFill>
              </a:rPr>
              <a:t> in </a:t>
            </a:r>
            <a:r>
              <a:rPr lang="es-ES" dirty="0" err="1" smtClean="0">
                <a:solidFill>
                  <a:schemeClr val="bg1"/>
                </a:solidFill>
              </a:rPr>
              <a:t>statistical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physics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76200" y="266700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If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number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random</a:t>
            </a:r>
            <a:r>
              <a:rPr lang="es-ES" dirty="0" smtClean="0">
                <a:solidFill>
                  <a:schemeClr val="bg1"/>
                </a:solidFill>
              </a:rPr>
              <a:t> variables                       are </a:t>
            </a:r>
            <a:r>
              <a:rPr lang="es-ES" dirty="0" err="1" smtClean="0">
                <a:solidFill>
                  <a:schemeClr val="bg1"/>
                </a:solidFill>
              </a:rPr>
              <a:t>all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independent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each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other</a:t>
            </a:r>
            <a:r>
              <a:rPr lang="es-ES" dirty="0" smtClean="0">
                <a:solidFill>
                  <a:schemeClr val="bg1"/>
                </a:solidFill>
              </a:rPr>
              <a:t> and </a:t>
            </a:r>
            <a:r>
              <a:rPr lang="es-ES" dirty="0" err="1" smtClean="0">
                <a:solidFill>
                  <a:schemeClr val="bg1"/>
                </a:solidFill>
              </a:rPr>
              <a:t>drawn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from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same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distribution</a:t>
            </a:r>
            <a:r>
              <a:rPr lang="es-ES" dirty="0" smtClean="0">
                <a:solidFill>
                  <a:schemeClr val="bg1"/>
                </a:solidFill>
              </a:rPr>
              <a:t>,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average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value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523" y="1676400"/>
            <a:ext cx="3139677" cy="64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2827801"/>
            <a:ext cx="1360311" cy="1439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250" y="3505200"/>
            <a:ext cx="1143000" cy="685800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0" y="4419600"/>
            <a:ext cx="9144000" cy="646331"/>
            <a:chOff x="0" y="4419600"/>
            <a:chExt cx="9144000" cy="646331"/>
          </a:xfrm>
        </p:grpSpPr>
        <p:sp>
          <p:nvSpPr>
            <p:cNvPr id="10" name="CuadroTexto 9"/>
            <p:cNvSpPr txBox="1"/>
            <p:nvPr/>
          </p:nvSpPr>
          <p:spPr>
            <a:xfrm>
              <a:off x="0" y="441960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solidFill>
                    <a:schemeClr val="bg1"/>
                  </a:solidFill>
                </a:rPr>
                <a:t>In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limit</a:t>
              </a:r>
              <a:r>
                <a:rPr lang="es-ES" dirty="0" smtClean="0">
                  <a:solidFill>
                    <a:schemeClr val="bg1"/>
                  </a:solidFill>
                </a:rPr>
                <a:t>            </a:t>
              </a:r>
              <a:r>
                <a:rPr lang="es-ES" dirty="0" err="1" smtClean="0">
                  <a:solidFill>
                    <a:schemeClr val="bg1"/>
                  </a:solidFill>
                </a:rPr>
                <a:t>will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always</a:t>
              </a:r>
              <a:r>
                <a:rPr lang="es-ES" dirty="0" smtClean="0">
                  <a:solidFill>
                    <a:schemeClr val="bg1"/>
                  </a:solidFill>
                </a:rPr>
                <a:t> be </a:t>
              </a:r>
              <a:r>
                <a:rPr lang="es-ES" dirty="0" err="1" smtClean="0">
                  <a:solidFill>
                    <a:schemeClr val="bg1"/>
                  </a:solidFill>
                </a:rPr>
                <a:t>distributed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according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to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gaussian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distribution</a:t>
              </a:r>
              <a:r>
                <a:rPr lang="es-ES" dirty="0" smtClean="0">
                  <a:solidFill>
                    <a:schemeClr val="bg1"/>
                  </a:solidFill>
                </a:rPr>
                <a:t>, </a:t>
              </a:r>
              <a:r>
                <a:rPr lang="es-ES" dirty="0" err="1" smtClean="0">
                  <a:solidFill>
                    <a:schemeClr val="bg1"/>
                  </a:solidFill>
                </a:rPr>
                <a:t>irrespective</a:t>
              </a:r>
              <a:r>
                <a:rPr lang="es-ES" dirty="0" smtClean="0">
                  <a:solidFill>
                    <a:schemeClr val="bg1"/>
                  </a:solidFill>
                </a:rPr>
                <a:t> of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distribution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from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which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       </a:t>
              </a:r>
              <a:r>
                <a:rPr lang="es-ES" dirty="0" err="1" smtClean="0">
                  <a:solidFill>
                    <a:schemeClr val="bg1"/>
                  </a:solidFill>
                </a:rPr>
                <a:t>were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drawn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5400" y="4580401"/>
              <a:ext cx="632044" cy="143999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4840" y="4800600"/>
              <a:ext cx="364560" cy="252000"/>
            </a:xfrm>
            <a:prstGeom prst="rect">
              <a:avLst/>
            </a:prstGeom>
          </p:spPr>
        </p:pic>
      </p:grpSp>
      <p:sp>
        <p:nvSpPr>
          <p:cNvPr id="9" name="CuadroTexto 8"/>
          <p:cNvSpPr txBox="1"/>
          <p:nvPr/>
        </p:nvSpPr>
        <p:spPr>
          <a:xfrm>
            <a:off x="1981200" y="52578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</a:rPr>
              <a:t>This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is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known</a:t>
            </a:r>
            <a:r>
              <a:rPr lang="es-ES" dirty="0" smtClean="0">
                <a:solidFill>
                  <a:srgbClr val="FFFF00"/>
                </a:solidFill>
              </a:rPr>
              <a:t> as </a:t>
            </a:r>
            <a:r>
              <a:rPr lang="es-ES" dirty="0" err="1" smtClean="0">
                <a:solidFill>
                  <a:srgbClr val="FFFF00"/>
                </a:solidFill>
              </a:rPr>
              <a:t>the</a:t>
            </a:r>
            <a:r>
              <a:rPr lang="es-ES" dirty="0" smtClean="0">
                <a:solidFill>
                  <a:srgbClr val="FFFF00"/>
                </a:solidFill>
              </a:rPr>
              <a:t> “central </a:t>
            </a:r>
            <a:r>
              <a:rPr lang="es-ES" dirty="0" err="1" smtClean="0">
                <a:solidFill>
                  <a:srgbClr val="FFFF00"/>
                </a:solidFill>
              </a:rPr>
              <a:t>limit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theorem</a:t>
            </a:r>
            <a:r>
              <a:rPr lang="es-ES" dirty="0" smtClean="0">
                <a:solidFill>
                  <a:srgbClr val="FFFF00"/>
                </a:solidFill>
              </a:rPr>
              <a:t>”</a:t>
            </a:r>
            <a:endParaRPr lang="es-ES" dirty="0">
              <a:solidFill>
                <a:srgbClr val="FFFF00"/>
              </a:solidFill>
            </a:endParaRPr>
          </a:p>
        </p:txBody>
      </p:sp>
      <p:grpSp>
        <p:nvGrpSpPr>
          <p:cNvPr id="15" name="Agrupar 14"/>
          <p:cNvGrpSpPr/>
          <p:nvPr/>
        </p:nvGrpSpPr>
        <p:grpSpPr>
          <a:xfrm>
            <a:off x="2736850" y="5791200"/>
            <a:ext cx="3733800" cy="369332"/>
            <a:chOff x="2736850" y="6096000"/>
            <a:chExt cx="3733800" cy="369332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81600" y="6172200"/>
              <a:ext cx="378541" cy="252000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02420" y="6148800"/>
              <a:ext cx="293580" cy="252000"/>
            </a:xfrm>
            <a:prstGeom prst="rect">
              <a:avLst/>
            </a:prstGeom>
          </p:spPr>
        </p:pic>
        <p:sp>
          <p:nvSpPr>
            <p:cNvPr id="14" name="CuadroTexto 13"/>
            <p:cNvSpPr txBox="1"/>
            <p:nvPr/>
          </p:nvSpPr>
          <p:spPr>
            <a:xfrm>
              <a:off x="2736850" y="6096000"/>
              <a:ext cx="373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variance</a:t>
              </a:r>
              <a:r>
                <a:rPr lang="es-ES" dirty="0" smtClean="0">
                  <a:solidFill>
                    <a:schemeClr val="bg1"/>
                  </a:solidFill>
                </a:rPr>
                <a:t> of       </a:t>
              </a:r>
              <a:r>
                <a:rPr lang="es-ES" dirty="0" err="1" smtClean="0">
                  <a:solidFill>
                    <a:schemeClr val="bg1"/>
                  </a:solidFill>
                </a:rPr>
                <a:t>is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3581400" y="6246000"/>
            <a:ext cx="1905000" cy="612000"/>
            <a:chOff x="3581400" y="6246000"/>
            <a:chExt cx="1905000" cy="612000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97024" y="6246000"/>
              <a:ext cx="989376" cy="612000"/>
            </a:xfrm>
            <a:prstGeom prst="rect">
              <a:avLst/>
            </a:prstGeom>
          </p:spPr>
        </p:pic>
        <p:sp>
          <p:nvSpPr>
            <p:cNvPr id="16" name="CuadroTexto 15"/>
            <p:cNvSpPr txBox="1"/>
            <p:nvPr/>
          </p:nvSpPr>
          <p:spPr>
            <a:xfrm>
              <a:off x="3581400" y="64008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solidFill>
                    <a:srgbClr val="FFFFFF"/>
                  </a:solidFill>
                </a:rPr>
                <a:t>and</a:t>
              </a:r>
              <a:endParaRPr lang="es-E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51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-76200" y="0"/>
            <a:ext cx="6629400" cy="96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Special probability distributions:    the geometrical distribution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1750" y="163983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Suppose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that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we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perform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an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experiment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with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two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possible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outcomes</a:t>
            </a:r>
            <a:r>
              <a:rPr lang="es-ES" dirty="0" smtClean="0">
                <a:solidFill>
                  <a:schemeClr val="bg1"/>
                </a:solidFill>
              </a:rPr>
              <a:t>: 0 and 1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524000" y="2161562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If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outcome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is</a:t>
            </a:r>
            <a:r>
              <a:rPr lang="es-ES" dirty="0" smtClean="0">
                <a:solidFill>
                  <a:schemeClr val="bg1"/>
                </a:solidFill>
              </a:rPr>
              <a:t> 0,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experiment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repeated</a:t>
            </a:r>
            <a:endParaRPr lang="es-ES" dirty="0" smtClean="0">
              <a:solidFill>
                <a:schemeClr val="bg1"/>
              </a:solidFill>
            </a:endParaRPr>
          </a:p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If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outcome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is</a:t>
            </a:r>
            <a:r>
              <a:rPr lang="es-ES" dirty="0" smtClean="0">
                <a:solidFill>
                  <a:schemeClr val="bg1"/>
                </a:solidFill>
              </a:rPr>
              <a:t> 1, </a:t>
            </a:r>
            <a:r>
              <a:rPr lang="es-ES" dirty="0" err="1" smtClean="0">
                <a:solidFill>
                  <a:schemeClr val="bg1"/>
                </a:solidFill>
              </a:rPr>
              <a:t>we</a:t>
            </a:r>
            <a:r>
              <a:rPr lang="es-ES" dirty="0" smtClean="0">
                <a:solidFill>
                  <a:schemeClr val="bg1"/>
                </a:solidFill>
              </a:rPr>
              <a:t> stop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1295400" y="2999762"/>
            <a:ext cx="6635750" cy="646331"/>
            <a:chOff x="1295400" y="2438400"/>
            <a:chExt cx="6635750" cy="646331"/>
          </a:xfrm>
        </p:grpSpPr>
        <p:sp>
          <p:nvSpPr>
            <p:cNvPr id="37" name="CuadroTexto 36"/>
            <p:cNvSpPr txBox="1"/>
            <p:nvPr/>
          </p:nvSpPr>
          <p:spPr>
            <a:xfrm>
              <a:off x="1295400" y="2438400"/>
              <a:ext cx="6635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Random</a:t>
              </a:r>
              <a:r>
                <a:rPr lang="es-ES" dirty="0" smtClean="0">
                  <a:solidFill>
                    <a:schemeClr val="bg1"/>
                  </a:solidFill>
                </a:rPr>
                <a:t> variable of </a:t>
              </a:r>
              <a:r>
                <a:rPr lang="es-ES" dirty="0" err="1" smtClean="0">
                  <a:solidFill>
                    <a:schemeClr val="bg1"/>
                  </a:solidFill>
                </a:rPr>
                <a:t>interest</a:t>
              </a:r>
              <a:r>
                <a:rPr lang="es-ES" dirty="0" smtClean="0">
                  <a:solidFill>
                    <a:schemeClr val="bg1"/>
                  </a:solidFill>
                </a:rPr>
                <a:t>: </a:t>
              </a:r>
            </a:p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number</a:t>
              </a:r>
              <a:r>
                <a:rPr lang="es-ES" dirty="0" smtClean="0">
                  <a:solidFill>
                    <a:schemeClr val="bg1"/>
                  </a:solidFill>
                </a:rPr>
                <a:t> of </a:t>
              </a:r>
              <a:r>
                <a:rPr lang="es-ES" dirty="0" err="1" smtClean="0">
                  <a:solidFill>
                    <a:schemeClr val="bg1"/>
                  </a:solidFill>
                </a:rPr>
                <a:t>experiments</a:t>
              </a:r>
              <a:r>
                <a:rPr lang="es-ES" dirty="0" smtClean="0">
                  <a:solidFill>
                    <a:schemeClr val="bg1"/>
                  </a:solidFill>
                </a:rPr>
                <a:t>      </a:t>
              </a:r>
              <a:r>
                <a:rPr lang="es-ES" dirty="0" err="1" smtClean="0">
                  <a:solidFill>
                    <a:schemeClr val="bg1"/>
                  </a:solidFill>
                </a:rPr>
                <a:t>until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we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get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outcome</a:t>
              </a:r>
              <a:r>
                <a:rPr lang="es-ES" dirty="0" smtClean="0">
                  <a:solidFill>
                    <a:schemeClr val="bg1"/>
                  </a:solidFill>
                </a:rPr>
                <a:t> 1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8494" y="2819401"/>
              <a:ext cx="308306" cy="215999"/>
            </a:xfrm>
            <a:prstGeom prst="rect">
              <a:avLst/>
            </a:prstGeom>
          </p:spPr>
        </p:pic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897" y="3983400"/>
            <a:ext cx="5595503" cy="360000"/>
          </a:xfrm>
          <a:prstGeom prst="rect">
            <a:avLst/>
          </a:prstGeom>
        </p:spPr>
      </p:pic>
      <p:sp>
        <p:nvSpPr>
          <p:cNvPr id="44" name="CuadroTexto 43"/>
          <p:cNvSpPr txBox="1"/>
          <p:nvPr/>
        </p:nvSpPr>
        <p:spPr>
          <a:xfrm>
            <a:off x="1517650" y="48006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FF00"/>
                </a:solidFill>
              </a:rPr>
              <a:t>This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is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called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the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geometrical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distribution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1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-76200" y="0"/>
            <a:ext cx="6629400" cy="96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Basic notions of probability theory: Statistical errors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grpSp>
        <p:nvGrpSpPr>
          <p:cNvPr id="19" name="Agrupar 18"/>
          <p:cNvGrpSpPr/>
          <p:nvPr/>
        </p:nvGrpSpPr>
        <p:grpSpPr>
          <a:xfrm>
            <a:off x="609600" y="1066800"/>
            <a:ext cx="7772400" cy="646331"/>
            <a:chOff x="609600" y="1066800"/>
            <a:chExt cx="7772400" cy="646331"/>
          </a:xfrm>
        </p:grpSpPr>
        <p:sp>
          <p:nvSpPr>
            <p:cNvPr id="5" name="CuadroTexto 4"/>
            <p:cNvSpPr txBox="1"/>
            <p:nvPr/>
          </p:nvSpPr>
          <p:spPr>
            <a:xfrm>
              <a:off x="609600" y="1066800"/>
              <a:ext cx="7772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Suppose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quantity</a:t>
              </a:r>
              <a:r>
                <a:rPr lang="es-ES" dirty="0" smtClean="0">
                  <a:solidFill>
                    <a:schemeClr val="bg1"/>
                  </a:solidFill>
                </a:rPr>
                <a:t>       </a:t>
              </a:r>
              <a:r>
                <a:rPr lang="es-ES" dirty="0" err="1" smtClean="0">
                  <a:solidFill>
                    <a:schemeClr val="bg1"/>
                  </a:solidFill>
                </a:rPr>
                <a:t>is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distributed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according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to</a:t>
              </a:r>
              <a:r>
                <a:rPr lang="es-ES" dirty="0" smtClean="0">
                  <a:solidFill>
                    <a:schemeClr val="bg1"/>
                  </a:solidFill>
                </a:rPr>
                <a:t> a </a:t>
              </a:r>
              <a:r>
                <a:rPr lang="es-ES" dirty="0" err="1" smtClean="0">
                  <a:solidFill>
                    <a:schemeClr val="bg1"/>
                  </a:solidFill>
                </a:rPr>
                <a:t>Gaussian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with</a:t>
              </a:r>
              <a:r>
                <a:rPr lang="es-ES" dirty="0" smtClean="0">
                  <a:solidFill>
                    <a:schemeClr val="bg1"/>
                  </a:solidFill>
                </a:rPr>
                <a:t> mean </a:t>
              </a:r>
              <a:r>
                <a:rPr lang="es-ES" dirty="0" err="1" smtClean="0">
                  <a:solidFill>
                    <a:schemeClr val="bg1"/>
                  </a:solidFill>
                </a:rPr>
                <a:t>value</a:t>
              </a:r>
              <a:r>
                <a:rPr lang="es-ES" dirty="0" smtClean="0">
                  <a:solidFill>
                    <a:schemeClr val="bg1"/>
                  </a:solidFill>
                </a:rPr>
                <a:t>       and </a:t>
              </a:r>
              <a:r>
                <a:rPr lang="es-ES" dirty="0" err="1" smtClean="0">
                  <a:solidFill>
                    <a:schemeClr val="bg1"/>
                  </a:solidFill>
                </a:rPr>
                <a:t>width</a:t>
              </a:r>
              <a:r>
                <a:rPr lang="es-ES" dirty="0" smtClean="0">
                  <a:solidFill>
                    <a:schemeClr val="bg1"/>
                  </a:solidFill>
                </a:rPr>
                <a:t>   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7751" y="1143000"/>
              <a:ext cx="327449" cy="252000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1388400"/>
              <a:ext cx="473408" cy="288000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3600" y="1424400"/>
              <a:ext cx="359692" cy="252000"/>
            </a:xfrm>
            <a:prstGeom prst="rect">
              <a:avLst/>
            </a:prstGeom>
          </p:spPr>
        </p:pic>
      </p:grpSp>
      <p:grpSp>
        <p:nvGrpSpPr>
          <p:cNvPr id="20" name="Agrupar 19"/>
          <p:cNvGrpSpPr/>
          <p:nvPr/>
        </p:nvGrpSpPr>
        <p:grpSpPr>
          <a:xfrm>
            <a:off x="381000" y="1905000"/>
            <a:ext cx="8633249" cy="369332"/>
            <a:chOff x="381000" y="1905000"/>
            <a:chExt cx="8633249" cy="369332"/>
          </a:xfrm>
        </p:grpSpPr>
        <p:sp>
          <p:nvSpPr>
            <p:cNvPr id="33" name="CuadroTexto 32"/>
            <p:cNvSpPr txBox="1"/>
            <p:nvPr/>
          </p:nvSpPr>
          <p:spPr>
            <a:xfrm>
              <a:off x="381000" y="1905000"/>
              <a:ext cx="845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We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consider</a:t>
              </a:r>
              <a:r>
                <a:rPr lang="es-ES" dirty="0" smtClean="0">
                  <a:solidFill>
                    <a:schemeClr val="bg1"/>
                  </a:solidFill>
                </a:rPr>
                <a:t>      </a:t>
              </a:r>
              <a:r>
                <a:rPr lang="es-ES" dirty="0" err="1" smtClean="0">
                  <a:solidFill>
                    <a:schemeClr val="bg1"/>
                  </a:solidFill>
                </a:rPr>
                <a:t>statistically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independent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observations</a:t>
              </a:r>
              <a:r>
                <a:rPr lang="es-ES" dirty="0" smtClean="0">
                  <a:solidFill>
                    <a:schemeClr val="bg1"/>
                  </a:solidFill>
                </a:rPr>
                <a:t>        of </a:t>
              </a:r>
              <a:r>
                <a:rPr lang="es-ES" dirty="0" err="1" smtClean="0">
                  <a:solidFill>
                    <a:schemeClr val="bg1"/>
                  </a:solidFill>
                </a:rPr>
                <a:t>this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quantity</a:t>
              </a:r>
              <a:r>
                <a:rPr lang="es-ES" dirty="0" smtClean="0">
                  <a:solidFill>
                    <a:schemeClr val="bg1"/>
                  </a:solidFill>
                </a:rPr>
                <a:t>  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1200" y="1993801"/>
              <a:ext cx="308306" cy="215999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8014" y="1981200"/>
              <a:ext cx="522386" cy="25200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6800" y="1981200"/>
              <a:ext cx="327449" cy="252000"/>
            </a:xfrm>
            <a:prstGeom prst="rect">
              <a:avLst/>
            </a:prstGeom>
          </p:spPr>
        </p:pic>
      </p:grpSp>
      <p:grpSp>
        <p:nvGrpSpPr>
          <p:cNvPr id="25" name="Agrupar 24"/>
          <p:cNvGrpSpPr/>
          <p:nvPr/>
        </p:nvGrpSpPr>
        <p:grpSpPr>
          <a:xfrm>
            <a:off x="374650" y="2590800"/>
            <a:ext cx="8458200" cy="1149600"/>
            <a:chOff x="374650" y="2590800"/>
            <a:chExt cx="8458200" cy="1149600"/>
          </a:xfrm>
        </p:grpSpPr>
        <p:sp>
          <p:nvSpPr>
            <p:cNvPr id="23" name="CuadroTexto 22"/>
            <p:cNvSpPr txBox="1"/>
            <p:nvPr/>
          </p:nvSpPr>
          <p:spPr>
            <a:xfrm>
              <a:off x="374650" y="2590800"/>
              <a:ext cx="845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solidFill>
                    <a:schemeClr val="bg1"/>
                  </a:solidFill>
                </a:rPr>
                <a:t>Un </a:t>
              </a:r>
              <a:r>
                <a:rPr lang="es-ES" dirty="0" err="1" smtClean="0">
                  <a:solidFill>
                    <a:schemeClr val="bg1"/>
                  </a:solidFill>
                </a:rPr>
                <a:t>unbiased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estimator</a:t>
              </a:r>
              <a:r>
                <a:rPr lang="es-ES" dirty="0" smtClean="0">
                  <a:solidFill>
                    <a:schemeClr val="bg1"/>
                  </a:solidFill>
                </a:rPr>
                <a:t> of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mean        of </a:t>
              </a:r>
              <a:r>
                <a:rPr lang="es-ES" dirty="0" err="1" smtClean="0">
                  <a:solidFill>
                    <a:schemeClr val="bg1"/>
                  </a:solidFill>
                </a:rPr>
                <a:t>this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distribution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is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5392" y="2667000"/>
              <a:ext cx="473408" cy="28800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48036" y="3200400"/>
              <a:ext cx="1111428" cy="540000"/>
            </a:xfrm>
            <a:prstGeom prst="rect">
              <a:avLst/>
            </a:prstGeom>
          </p:spPr>
        </p:pic>
      </p:grpSp>
      <p:grpSp>
        <p:nvGrpSpPr>
          <p:cNvPr id="28" name="Agrupar 27"/>
          <p:cNvGrpSpPr/>
          <p:nvPr/>
        </p:nvGrpSpPr>
        <p:grpSpPr>
          <a:xfrm>
            <a:off x="1676400" y="4038600"/>
            <a:ext cx="5943600" cy="1149600"/>
            <a:chOff x="1676400" y="4038600"/>
            <a:chExt cx="5943600" cy="1149600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59616" y="4648200"/>
              <a:ext cx="1288268" cy="540000"/>
            </a:xfrm>
            <a:prstGeom prst="rect">
              <a:avLst/>
            </a:prstGeom>
          </p:spPr>
        </p:pic>
        <p:sp>
          <p:nvSpPr>
            <p:cNvPr id="27" name="CuadroTexto 26"/>
            <p:cNvSpPr txBox="1"/>
            <p:nvPr/>
          </p:nvSpPr>
          <p:spPr>
            <a:xfrm>
              <a:off x="1676400" y="4038600"/>
              <a:ext cx="594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solidFill>
                    <a:srgbClr val="FFFFFF"/>
                  </a:solidFill>
                </a:rPr>
                <a:t>And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standard</a:t>
              </a:r>
              <a:r>
                <a:rPr lang="es-ES" dirty="0" smtClean="0">
                  <a:solidFill>
                    <a:srgbClr val="FFFFFF"/>
                  </a:solidFill>
                </a:rPr>
                <a:t> error of </a:t>
              </a:r>
              <a:r>
                <a:rPr lang="es-ES" dirty="0" err="1" smtClean="0">
                  <a:solidFill>
                    <a:srgbClr val="FFFFFF"/>
                  </a:solidFill>
                </a:rPr>
                <a:t>this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estimate</a:t>
              </a:r>
              <a:endParaRPr lang="es-E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1289050" y="54864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But</a:t>
            </a:r>
            <a:r>
              <a:rPr lang="es-ES" dirty="0" smtClean="0">
                <a:solidFill>
                  <a:schemeClr val="bg1"/>
                </a:solidFill>
              </a:rPr>
              <a:t>, </a:t>
            </a:r>
            <a:r>
              <a:rPr lang="es-ES" dirty="0" err="1" smtClean="0">
                <a:solidFill>
                  <a:schemeClr val="bg1"/>
                </a:solidFill>
              </a:rPr>
              <a:t>how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to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estimate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variance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from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observations</a:t>
            </a:r>
            <a:r>
              <a:rPr lang="es-ES" dirty="0" smtClean="0">
                <a:solidFill>
                  <a:schemeClr val="bg1"/>
                </a:solidFill>
              </a:rPr>
              <a:t>?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-76200" y="0"/>
            <a:ext cx="6629400" cy="96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Basic notions of probability theory: Statistical errors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289050" y="88933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But</a:t>
            </a:r>
            <a:r>
              <a:rPr lang="es-ES" dirty="0" smtClean="0">
                <a:solidFill>
                  <a:schemeClr val="bg1"/>
                </a:solidFill>
              </a:rPr>
              <a:t>, </a:t>
            </a:r>
            <a:r>
              <a:rPr lang="es-ES" dirty="0" err="1" smtClean="0">
                <a:solidFill>
                  <a:schemeClr val="bg1"/>
                </a:solidFill>
              </a:rPr>
              <a:t>how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to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estimate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variance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from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observations</a:t>
            </a:r>
            <a:r>
              <a:rPr lang="es-ES" dirty="0" smtClean="0">
                <a:solidFill>
                  <a:schemeClr val="bg1"/>
                </a:solidFill>
              </a:rPr>
              <a:t>?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2895600" y="1411069"/>
            <a:ext cx="3505200" cy="745197"/>
            <a:chOff x="2895600" y="1905000"/>
            <a:chExt cx="3505200" cy="74519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1620" y="2362200"/>
              <a:ext cx="1504259" cy="287997"/>
            </a:xfrm>
            <a:prstGeom prst="rect">
              <a:avLst/>
            </a:prstGeom>
          </p:spPr>
        </p:pic>
        <p:sp>
          <p:nvSpPr>
            <p:cNvPr id="22" name="CuadroTexto 21"/>
            <p:cNvSpPr txBox="1"/>
            <p:nvPr/>
          </p:nvSpPr>
          <p:spPr>
            <a:xfrm>
              <a:off x="2895600" y="1905000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Consider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variations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Agrupar 6"/>
          <p:cNvGrpSpPr/>
          <p:nvPr/>
        </p:nvGrpSpPr>
        <p:grpSpPr>
          <a:xfrm>
            <a:off x="2851150" y="2260937"/>
            <a:ext cx="3505200" cy="674132"/>
            <a:chOff x="2851150" y="2526268"/>
            <a:chExt cx="3505200" cy="674132"/>
          </a:xfrm>
        </p:grpSpPr>
        <p:sp>
          <p:nvSpPr>
            <p:cNvPr id="29" name="CuadroTexto 28"/>
            <p:cNvSpPr txBox="1"/>
            <p:nvPr/>
          </p:nvSpPr>
          <p:spPr>
            <a:xfrm>
              <a:off x="2851150" y="2526268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Obviously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2131" y="2948404"/>
              <a:ext cx="757069" cy="251996"/>
            </a:xfrm>
            <a:prstGeom prst="rect">
              <a:avLst/>
            </a:prstGeom>
          </p:spPr>
        </p:pic>
      </p:grpSp>
      <p:grpSp>
        <p:nvGrpSpPr>
          <p:cNvPr id="37" name="Agrupar 36"/>
          <p:cNvGrpSpPr/>
          <p:nvPr/>
        </p:nvGrpSpPr>
        <p:grpSpPr>
          <a:xfrm>
            <a:off x="1289050" y="3163669"/>
            <a:ext cx="6629400" cy="920999"/>
            <a:chOff x="1289050" y="3163669"/>
            <a:chExt cx="6629400" cy="920999"/>
          </a:xfrm>
        </p:grpSpPr>
        <p:sp>
          <p:nvSpPr>
            <p:cNvPr id="30" name="CuadroTexto 29"/>
            <p:cNvSpPr txBox="1"/>
            <p:nvPr/>
          </p:nvSpPr>
          <p:spPr>
            <a:xfrm>
              <a:off x="1289050" y="3163669"/>
              <a:ext cx="662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solidFill>
                    <a:schemeClr val="bg1"/>
                  </a:solidFill>
                </a:rPr>
                <a:t>So </a:t>
              </a:r>
              <a:r>
                <a:rPr lang="es-ES" dirty="0" err="1" smtClean="0">
                  <a:solidFill>
                    <a:schemeClr val="bg1"/>
                  </a:solidFill>
                </a:rPr>
                <a:t>we</a:t>
              </a:r>
              <a:r>
                <a:rPr lang="es-ES" dirty="0" smtClean="0">
                  <a:solidFill>
                    <a:schemeClr val="bg1"/>
                  </a:solidFill>
                </a:rPr>
                <a:t> are </a:t>
              </a:r>
              <a:r>
                <a:rPr lang="es-ES" dirty="0" err="1" smtClean="0">
                  <a:solidFill>
                    <a:schemeClr val="bg1"/>
                  </a:solidFill>
                </a:rPr>
                <a:t>interested</a:t>
              </a:r>
              <a:r>
                <a:rPr lang="es-ES" dirty="0" smtClean="0">
                  <a:solidFill>
                    <a:schemeClr val="bg1"/>
                  </a:solidFill>
                </a:rPr>
                <a:t> in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mean </a:t>
              </a:r>
              <a:r>
                <a:rPr lang="es-ES" dirty="0" err="1" smtClean="0">
                  <a:solidFill>
                    <a:schemeClr val="bg1"/>
                  </a:solidFill>
                </a:rPr>
                <a:t>square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deviations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6600" y="3544669"/>
              <a:ext cx="2650468" cy="539999"/>
            </a:xfrm>
            <a:prstGeom prst="rect">
              <a:avLst/>
            </a:prstGeom>
          </p:spPr>
        </p:pic>
      </p:grpSp>
      <p:grpSp>
        <p:nvGrpSpPr>
          <p:cNvPr id="38" name="Agrupar 37"/>
          <p:cNvGrpSpPr/>
          <p:nvPr/>
        </p:nvGrpSpPr>
        <p:grpSpPr>
          <a:xfrm>
            <a:off x="609600" y="4306669"/>
            <a:ext cx="7995350" cy="1021619"/>
            <a:chOff x="609600" y="4306669"/>
            <a:chExt cx="7995350" cy="1021619"/>
          </a:xfrm>
        </p:grpSpPr>
        <p:grpSp>
          <p:nvGrpSpPr>
            <p:cNvPr id="10" name="Agrupar 9"/>
            <p:cNvGrpSpPr/>
            <p:nvPr/>
          </p:nvGrpSpPr>
          <p:grpSpPr>
            <a:xfrm>
              <a:off x="609600" y="4306669"/>
              <a:ext cx="7995350" cy="369332"/>
              <a:chOff x="1289050" y="4572000"/>
              <a:chExt cx="7995350" cy="369332"/>
            </a:xfrm>
          </p:grpSpPr>
          <p:sp>
            <p:nvSpPr>
              <p:cNvPr id="31" name="CuadroTexto 30"/>
              <p:cNvSpPr txBox="1"/>
              <p:nvPr/>
            </p:nvSpPr>
            <p:spPr>
              <a:xfrm>
                <a:off x="1289050" y="4572000"/>
                <a:ext cx="6629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 err="1" smtClean="0">
                    <a:solidFill>
                      <a:schemeClr val="bg1"/>
                    </a:solidFill>
                  </a:rPr>
                  <a:t>The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expectation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value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of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this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quantity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is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easily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related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to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endParaRPr lang="es-E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72400" y="4648200"/>
                <a:ext cx="1512000" cy="252000"/>
              </a:xfrm>
              <a:prstGeom prst="rect">
                <a:avLst/>
              </a:prstGeom>
            </p:spPr>
          </p:pic>
        </p:grp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95600" y="4697926"/>
              <a:ext cx="3336038" cy="630362"/>
            </a:xfrm>
            <a:prstGeom prst="rect">
              <a:avLst/>
            </a:prstGeom>
          </p:spPr>
        </p:pic>
      </p:grpSp>
      <p:grpSp>
        <p:nvGrpSpPr>
          <p:cNvPr id="35" name="Agrupar 34"/>
          <p:cNvGrpSpPr/>
          <p:nvPr/>
        </p:nvGrpSpPr>
        <p:grpSpPr>
          <a:xfrm>
            <a:off x="990600" y="5297269"/>
            <a:ext cx="7239000" cy="1410731"/>
            <a:chOff x="990600" y="5297269"/>
            <a:chExt cx="7239000" cy="1410731"/>
          </a:xfrm>
        </p:grpSpPr>
        <p:sp>
          <p:nvSpPr>
            <p:cNvPr id="34" name="CuadroTexto 33"/>
            <p:cNvSpPr txBox="1"/>
            <p:nvPr/>
          </p:nvSpPr>
          <p:spPr>
            <a:xfrm>
              <a:off x="990600" y="5297269"/>
              <a:ext cx="7239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Since</a:t>
              </a:r>
              <a:r>
                <a:rPr lang="es-ES" dirty="0" smtClean="0">
                  <a:solidFill>
                    <a:schemeClr val="bg1"/>
                  </a:solidFill>
                </a:rPr>
                <a:t>                      </a:t>
              </a:r>
              <a:r>
                <a:rPr lang="es-ES" dirty="0" err="1" smtClean="0">
                  <a:solidFill>
                    <a:schemeClr val="bg1"/>
                  </a:solidFill>
                </a:rPr>
                <a:t>we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arrive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to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usual formula </a:t>
              </a:r>
              <a:r>
                <a:rPr lang="es-ES" dirty="0" err="1" smtClean="0">
                  <a:solidFill>
                    <a:schemeClr val="bg1"/>
                  </a:solidFill>
                </a:rPr>
                <a:t>for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computation</a:t>
              </a:r>
              <a:r>
                <a:rPr lang="es-ES" dirty="0" smtClean="0">
                  <a:solidFill>
                    <a:schemeClr val="bg1"/>
                  </a:solidFill>
                </a:rPr>
                <a:t> of </a:t>
              </a:r>
              <a:r>
                <a:rPr lang="es-ES" dirty="0" err="1" smtClean="0">
                  <a:solidFill>
                    <a:schemeClr val="bg1"/>
                  </a:solidFill>
                </a:rPr>
                <a:t>errors</a:t>
              </a:r>
              <a:r>
                <a:rPr lang="es-ES" dirty="0" smtClean="0">
                  <a:solidFill>
                    <a:schemeClr val="bg1"/>
                  </a:solidFill>
                </a:rPr>
                <a:t> of </a:t>
              </a:r>
              <a:r>
                <a:rPr lang="es-ES" dirty="0" err="1" smtClean="0">
                  <a:solidFill>
                    <a:schemeClr val="bg1"/>
                  </a:solidFill>
                </a:rPr>
                <a:t>averages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from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uncorrelated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estimates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19400" y="6019800"/>
              <a:ext cx="3546876" cy="688200"/>
            </a:xfrm>
            <a:prstGeom prst="rect">
              <a:avLst/>
            </a:prstGeom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84275" y="5319002"/>
              <a:ext cx="944725" cy="395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9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The concept of the Markov chain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76200" y="609600"/>
            <a:ext cx="9008857" cy="369332"/>
            <a:chOff x="76200" y="801469"/>
            <a:chExt cx="9008857" cy="369332"/>
          </a:xfrm>
        </p:grpSpPr>
        <p:sp>
          <p:nvSpPr>
            <p:cNvPr id="3" name="CuadroTexto 2"/>
            <p:cNvSpPr txBox="1"/>
            <p:nvPr/>
          </p:nvSpPr>
          <p:spPr>
            <a:xfrm>
              <a:off x="76200" y="801469"/>
              <a:ext cx="883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 smtClean="0">
                  <a:solidFill>
                    <a:schemeClr val="bg1"/>
                  </a:solidFill>
                </a:rPr>
                <a:t>We</a:t>
              </a:r>
              <a:r>
                <a:rPr lang="es-ES" dirty="0" smtClean="0">
                  <a:solidFill>
                    <a:schemeClr val="bg1"/>
                  </a:solidFill>
                </a:rPr>
                <a:t> define a </a:t>
              </a:r>
              <a:r>
                <a:rPr lang="es-ES" dirty="0" err="1" smtClean="0">
                  <a:solidFill>
                    <a:schemeClr val="bg1"/>
                  </a:solidFill>
                </a:rPr>
                <a:t>stochastic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process</a:t>
              </a:r>
              <a:r>
                <a:rPr lang="es-ES" dirty="0" smtClean="0">
                  <a:solidFill>
                    <a:schemeClr val="bg1"/>
                  </a:solidFill>
                </a:rPr>
                <a:t> at </a:t>
              </a:r>
              <a:r>
                <a:rPr lang="es-ES" dirty="0" err="1" smtClean="0">
                  <a:solidFill>
                    <a:schemeClr val="bg1"/>
                  </a:solidFill>
                </a:rPr>
                <a:t>discrete</a:t>
              </a:r>
              <a:r>
                <a:rPr lang="es-ES" dirty="0" smtClean="0">
                  <a:solidFill>
                    <a:schemeClr val="bg1"/>
                  </a:solidFill>
                </a:rPr>
                <a:t> times </a:t>
              </a:r>
              <a:r>
                <a:rPr lang="es-ES" dirty="0" err="1" smtClean="0">
                  <a:solidFill>
                    <a:schemeClr val="bg1"/>
                  </a:solidFill>
                </a:rPr>
                <a:t>labeled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consecutively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4800" y="891001"/>
              <a:ext cx="1160257" cy="215999"/>
            </a:xfrm>
            <a:prstGeom prst="rect">
              <a:avLst/>
            </a:prstGeom>
          </p:spPr>
        </p:pic>
      </p:grpSp>
      <p:grpSp>
        <p:nvGrpSpPr>
          <p:cNvPr id="18" name="Agrupar 17"/>
          <p:cNvGrpSpPr/>
          <p:nvPr/>
        </p:nvGrpSpPr>
        <p:grpSpPr>
          <a:xfrm>
            <a:off x="1066800" y="1027331"/>
            <a:ext cx="6629400" cy="381000"/>
            <a:chOff x="1066800" y="1371600"/>
            <a:chExt cx="6629400" cy="381000"/>
          </a:xfrm>
        </p:grpSpPr>
        <p:sp>
          <p:nvSpPr>
            <p:cNvPr id="11" name="CuadroTexto 10"/>
            <p:cNvSpPr txBox="1"/>
            <p:nvPr/>
          </p:nvSpPr>
          <p:spPr>
            <a:xfrm>
              <a:off x="1066800" y="1371600"/>
              <a:ext cx="6629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>
                  <a:solidFill>
                    <a:schemeClr val="bg1"/>
                  </a:solidFill>
                </a:rPr>
                <a:t>f</a:t>
              </a:r>
              <a:r>
                <a:rPr lang="es-ES" dirty="0" err="1" smtClean="0">
                  <a:solidFill>
                    <a:schemeClr val="bg1"/>
                  </a:solidFill>
                </a:rPr>
                <a:t>or</a:t>
              </a:r>
              <a:r>
                <a:rPr lang="es-ES" dirty="0" smtClean="0">
                  <a:solidFill>
                    <a:schemeClr val="bg1"/>
                  </a:solidFill>
                </a:rPr>
                <a:t> a </a:t>
              </a:r>
              <a:r>
                <a:rPr lang="es-ES" dirty="0" err="1" smtClean="0">
                  <a:solidFill>
                    <a:schemeClr val="bg1"/>
                  </a:solidFill>
                </a:rPr>
                <a:t>system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with</a:t>
              </a:r>
              <a:r>
                <a:rPr lang="es-ES" dirty="0" smtClean="0">
                  <a:solidFill>
                    <a:schemeClr val="bg1"/>
                  </a:solidFill>
                </a:rPr>
                <a:t> a </a:t>
              </a:r>
              <a:r>
                <a:rPr lang="es-ES" dirty="0" err="1" smtClean="0">
                  <a:solidFill>
                    <a:schemeClr val="bg1"/>
                  </a:solidFill>
                </a:rPr>
                <a:t>finite</a:t>
              </a:r>
              <a:r>
                <a:rPr lang="es-ES" dirty="0" smtClean="0">
                  <a:solidFill>
                    <a:schemeClr val="bg1"/>
                  </a:solidFill>
                </a:rPr>
                <a:t> set of </a:t>
              </a:r>
              <a:r>
                <a:rPr lang="es-ES" dirty="0" err="1" smtClean="0">
                  <a:solidFill>
                    <a:schemeClr val="bg1"/>
                  </a:solidFill>
                </a:rPr>
                <a:t>possible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states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7440" y="1460400"/>
              <a:ext cx="1206360" cy="216000"/>
            </a:xfrm>
            <a:prstGeom prst="rect">
              <a:avLst/>
            </a:prstGeom>
          </p:spPr>
        </p:pic>
      </p:grpSp>
      <p:grpSp>
        <p:nvGrpSpPr>
          <p:cNvPr id="21" name="Agrupar 20"/>
          <p:cNvGrpSpPr/>
          <p:nvPr/>
        </p:nvGrpSpPr>
        <p:grpSpPr>
          <a:xfrm>
            <a:off x="762000" y="2590800"/>
            <a:ext cx="1066800" cy="1752600"/>
            <a:chOff x="1447800" y="3429000"/>
            <a:chExt cx="1066800" cy="1752600"/>
          </a:xfrm>
        </p:grpSpPr>
        <p:cxnSp>
          <p:nvCxnSpPr>
            <p:cNvPr id="22" name="Conector recto de flecha 21"/>
            <p:cNvCxnSpPr/>
            <p:nvPr/>
          </p:nvCxnSpPr>
          <p:spPr bwMode="auto">
            <a:xfrm flipV="1">
              <a:off x="1600200" y="40386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Conector recto de flecha 22"/>
            <p:cNvCxnSpPr/>
            <p:nvPr/>
          </p:nvCxnSpPr>
          <p:spPr bwMode="auto">
            <a:xfrm flipV="1">
              <a:off x="1981200" y="40386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Conector recto de flecha 23"/>
            <p:cNvCxnSpPr/>
            <p:nvPr/>
          </p:nvCxnSpPr>
          <p:spPr bwMode="auto">
            <a:xfrm flipV="1">
              <a:off x="2362200" y="40386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Conector recto de flecha 24"/>
            <p:cNvCxnSpPr/>
            <p:nvPr/>
          </p:nvCxnSpPr>
          <p:spPr bwMode="auto">
            <a:xfrm flipV="1">
              <a:off x="1981200" y="45720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6" name="Conector recto de flecha 25"/>
            <p:cNvCxnSpPr/>
            <p:nvPr/>
          </p:nvCxnSpPr>
          <p:spPr bwMode="auto">
            <a:xfrm flipV="1">
              <a:off x="1981200" y="35052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7" name="Rectángulo 26"/>
            <p:cNvSpPr/>
            <p:nvPr/>
          </p:nvSpPr>
          <p:spPr bwMode="auto">
            <a:xfrm>
              <a:off x="1447800" y="3429000"/>
              <a:ext cx="1066800" cy="1752600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2286000" y="2590800"/>
            <a:ext cx="1066800" cy="1752600"/>
            <a:chOff x="1447800" y="3429000"/>
            <a:chExt cx="1066800" cy="1752600"/>
          </a:xfrm>
        </p:grpSpPr>
        <p:cxnSp>
          <p:nvCxnSpPr>
            <p:cNvPr id="29" name="Conector recto de flecha 28"/>
            <p:cNvCxnSpPr/>
            <p:nvPr/>
          </p:nvCxnSpPr>
          <p:spPr bwMode="auto">
            <a:xfrm flipV="1">
              <a:off x="1600200" y="40386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0" name="Conector recto de flecha 29"/>
            <p:cNvCxnSpPr/>
            <p:nvPr/>
          </p:nvCxnSpPr>
          <p:spPr bwMode="auto">
            <a:xfrm flipV="1">
              <a:off x="1981200" y="40386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" name="Conector recto de flecha 30"/>
            <p:cNvCxnSpPr/>
            <p:nvPr/>
          </p:nvCxnSpPr>
          <p:spPr bwMode="auto">
            <a:xfrm flipV="1">
              <a:off x="2362200" y="40386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Conector recto de flecha 31"/>
            <p:cNvCxnSpPr/>
            <p:nvPr/>
          </p:nvCxnSpPr>
          <p:spPr bwMode="auto">
            <a:xfrm flipV="1">
              <a:off x="1981200" y="45720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Conector recto de flecha 32"/>
            <p:cNvCxnSpPr/>
            <p:nvPr/>
          </p:nvCxnSpPr>
          <p:spPr bwMode="auto">
            <a:xfrm rot="10800000" flipV="1">
              <a:off x="1600201" y="35052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A89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4" name="Rectángulo 33"/>
            <p:cNvSpPr/>
            <p:nvPr/>
          </p:nvSpPr>
          <p:spPr bwMode="auto">
            <a:xfrm>
              <a:off x="1447800" y="3429000"/>
              <a:ext cx="1066800" cy="1752600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3810000" y="2590800"/>
            <a:ext cx="1066800" cy="1752600"/>
            <a:chOff x="1447800" y="3429000"/>
            <a:chExt cx="1066800" cy="1752600"/>
          </a:xfrm>
        </p:grpSpPr>
        <p:cxnSp>
          <p:nvCxnSpPr>
            <p:cNvPr id="36" name="Conector recto de flecha 35"/>
            <p:cNvCxnSpPr/>
            <p:nvPr/>
          </p:nvCxnSpPr>
          <p:spPr bwMode="auto">
            <a:xfrm flipV="1">
              <a:off x="1600200" y="40386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Conector recto de flecha 36"/>
            <p:cNvCxnSpPr/>
            <p:nvPr/>
          </p:nvCxnSpPr>
          <p:spPr bwMode="auto">
            <a:xfrm flipV="1">
              <a:off x="1981200" y="40386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Conector recto de flecha 37"/>
            <p:cNvCxnSpPr/>
            <p:nvPr/>
          </p:nvCxnSpPr>
          <p:spPr bwMode="auto">
            <a:xfrm flipV="1">
              <a:off x="2362200" y="40386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" name="Conector recto de flecha 38"/>
            <p:cNvCxnSpPr/>
            <p:nvPr/>
          </p:nvCxnSpPr>
          <p:spPr bwMode="auto">
            <a:xfrm flipV="1">
              <a:off x="1981200" y="45720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Conector recto de flecha 39"/>
            <p:cNvCxnSpPr/>
            <p:nvPr/>
          </p:nvCxnSpPr>
          <p:spPr bwMode="auto">
            <a:xfrm rot="10800000" flipV="1">
              <a:off x="1600200" y="35052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A89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1" name="Rectángulo 40"/>
            <p:cNvSpPr/>
            <p:nvPr/>
          </p:nvSpPr>
          <p:spPr bwMode="auto">
            <a:xfrm>
              <a:off x="1447800" y="3429000"/>
              <a:ext cx="1066800" cy="1752600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2" name="Agrupar 41"/>
          <p:cNvGrpSpPr/>
          <p:nvPr/>
        </p:nvGrpSpPr>
        <p:grpSpPr>
          <a:xfrm>
            <a:off x="5334000" y="2590800"/>
            <a:ext cx="1066800" cy="1752600"/>
            <a:chOff x="1447800" y="3429000"/>
            <a:chExt cx="1066800" cy="1752600"/>
          </a:xfrm>
        </p:grpSpPr>
        <p:cxnSp>
          <p:nvCxnSpPr>
            <p:cNvPr id="43" name="Conector recto de flecha 42"/>
            <p:cNvCxnSpPr/>
            <p:nvPr/>
          </p:nvCxnSpPr>
          <p:spPr bwMode="auto">
            <a:xfrm flipV="1">
              <a:off x="1600200" y="45720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4" name="Conector recto de flecha 43"/>
            <p:cNvCxnSpPr/>
            <p:nvPr/>
          </p:nvCxnSpPr>
          <p:spPr bwMode="auto">
            <a:xfrm flipV="1">
              <a:off x="1981200" y="40386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5" name="Conector recto de flecha 44"/>
            <p:cNvCxnSpPr/>
            <p:nvPr/>
          </p:nvCxnSpPr>
          <p:spPr bwMode="auto">
            <a:xfrm flipV="1">
              <a:off x="2362200" y="40386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" name="Conector recto de flecha 45"/>
            <p:cNvCxnSpPr/>
            <p:nvPr/>
          </p:nvCxnSpPr>
          <p:spPr bwMode="auto">
            <a:xfrm flipV="1">
              <a:off x="1981200" y="45720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" name="Conector recto de flecha 46"/>
            <p:cNvCxnSpPr/>
            <p:nvPr/>
          </p:nvCxnSpPr>
          <p:spPr bwMode="auto">
            <a:xfrm rot="10800000" flipV="1">
              <a:off x="1981200" y="35052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A89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8" name="Rectángulo 47"/>
            <p:cNvSpPr/>
            <p:nvPr/>
          </p:nvSpPr>
          <p:spPr bwMode="auto">
            <a:xfrm>
              <a:off x="1447800" y="3429000"/>
              <a:ext cx="1066800" cy="1752600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9" name="Agrupar 48"/>
          <p:cNvGrpSpPr/>
          <p:nvPr/>
        </p:nvGrpSpPr>
        <p:grpSpPr>
          <a:xfrm>
            <a:off x="7391400" y="2590800"/>
            <a:ext cx="1066800" cy="1752600"/>
            <a:chOff x="1447800" y="3429000"/>
            <a:chExt cx="1066800" cy="1752600"/>
          </a:xfrm>
        </p:grpSpPr>
        <p:cxnSp>
          <p:nvCxnSpPr>
            <p:cNvPr id="50" name="Conector recto de flecha 49"/>
            <p:cNvCxnSpPr/>
            <p:nvPr/>
          </p:nvCxnSpPr>
          <p:spPr bwMode="auto">
            <a:xfrm rot="10800000" flipV="1">
              <a:off x="1600200" y="40386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A89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1" name="Conector recto de flecha 50"/>
            <p:cNvCxnSpPr/>
            <p:nvPr/>
          </p:nvCxnSpPr>
          <p:spPr bwMode="auto">
            <a:xfrm flipV="1">
              <a:off x="1981200" y="40386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2" name="Conector recto de flecha 51"/>
            <p:cNvCxnSpPr/>
            <p:nvPr/>
          </p:nvCxnSpPr>
          <p:spPr bwMode="auto">
            <a:xfrm rot="10800000" flipV="1">
              <a:off x="2362200" y="40386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A89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3" name="Conector recto de flecha 52"/>
            <p:cNvCxnSpPr/>
            <p:nvPr/>
          </p:nvCxnSpPr>
          <p:spPr bwMode="auto">
            <a:xfrm rot="10800000" flipV="1">
              <a:off x="1981200" y="45720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A89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Conector recto de flecha 53"/>
            <p:cNvCxnSpPr/>
            <p:nvPr/>
          </p:nvCxnSpPr>
          <p:spPr bwMode="auto">
            <a:xfrm rot="10800000" flipV="1">
              <a:off x="1981200" y="35052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A89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5" name="Rectángulo 54"/>
            <p:cNvSpPr/>
            <p:nvPr/>
          </p:nvSpPr>
          <p:spPr bwMode="auto">
            <a:xfrm>
              <a:off x="1447800" y="3429000"/>
              <a:ext cx="1066800" cy="1752600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cxnSp>
        <p:nvCxnSpPr>
          <p:cNvPr id="61" name="Conector recto de flecha 60"/>
          <p:cNvCxnSpPr/>
          <p:nvPr/>
        </p:nvCxnSpPr>
        <p:spPr bwMode="auto">
          <a:xfrm flipV="1">
            <a:off x="914400" y="26670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2" name="Conector recto de flecha 61"/>
          <p:cNvCxnSpPr/>
          <p:nvPr/>
        </p:nvCxnSpPr>
        <p:spPr bwMode="auto">
          <a:xfrm flipV="1">
            <a:off x="1676400" y="26670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3" name="Conector recto de flecha 62"/>
          <p:cNvCxnSpPr/>
          <p:nvPr/>
        </p:nvCxnSpPr>
        <p:spPr bwMode="auto">
          <a:xfrm flipV="1">
            <a:off x="914400" y="37338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" name="Conector recto de flecha 63"/>
          <p:cNvCxnSpPr/>
          <p:nvPr/>
        </p:nvCxnSpPr>
        <p:spPr bwMode="auto">
          <a:xfrm flipV="1">
            <a:off x="1676400" y="37338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5" name="Conector recto de flecha 64"/>
          <p:cNvCxnSpPr/>
          <p:nvPr/>
        </p:nvCxnSpPr>
        <p:spPr bwMode="auto">
          <a:xfrm flipV="1">
            <a:off x="2438400" y="37338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6" name="Conector recto de flecha 65"/>
          <p:cNvCxnSpPr/>
          <p:nvPr/>
        </p:nvCxnSpPr>
        <p:spPr bwMode="auto">
          <a:xfrm flipV="1">
            <a:off x="3200400" y="37338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7" name="Conector recto de flecha 66"/>
          <p:cNvCxnSpPr/>
          <p:nvPr/>
        </p:nvCxnSpPr>
        <p:spPr bwMode="auto">
          <a:xfrm flipV="1">
            <a:off x="3200400" y="26670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8" name="Conector recto de flecha 67"/>
          <p:cNvCxnSpPr/>
          <p:nvPr/>
        </p:nvCxnSpPr>
        <p:spPr bwMode="auto">
          <a:xfrm flipV="1">
            <a:off x="2819400" y="26670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" name="Conector recto de flecha 68"/>
          <p:cNvCxnSpPr/>
          <p:nvPr/>
        </p:nvCxnSpPr>
        <p:spPr bwMode="auto">
          <a:xfrm flipV="1">
            <a:off x="3962400" y="37338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0" name="Conector recto de flecha 69"/>
          <p:cNvCxnSpPr/>
          <p:nvPr/>
        </p:nvCxnSpPr>
        <p:spPr bwMode="auto">
          <a:xfrm flipV="1">
            <a:off x="4724400" y="37338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2" name="Conector recto de flecha 71"/>
          <p:cNvCxnSpPr/>
          <p:nvPr/>
        </p:nvCxnSpPr>
        <p:spPr bwMode="auto">
          <a:xfrm flipV="1">
            <a:off x="4724400" y="26670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3" name="Conector recto de flecha 72"/>
          <p:cNvCxnSpPr/>
          <p:nvPr/>
        </p:nvCxnSpPr>
        <p:spPr bwMode="auto">
          <a:xfrm rot="10800000" flipV="1">
            <a:off x="4343400" y="26670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A89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4" name="Conector recto de flecha 73"/>
          <p:cNvCxnSpPr/>
          <p:nvPr/>
        </p:nvCxnSpPr>
        <p:spPr bwMode="auto">
          <a:xfrm flipV="1">
            <a:off x="5486400" y="32004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5" name="Conector recto de flecha 74"/>
          <p:cNvCxnSpPr/>
          <p:nvPr/>
        </p:nvCxnSpPr>
        <p:spPr bwMode="auto">
          <a:xfrm flipV="1">
            <a:off x="6248400" y="37338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7" name="Conector recto de flecha 76"/>
          <p:cNvCxnSpPr/>
          <p:nvPr/>
        </p:nvCxnSpPr>
        <p:spPr bwMode="auto">
          <a:xfrm rot="10800000" flipV="1">
            <a:off x="5486400" y="26670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A89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8" name="Conector recto de flecha 77"/>
          <p:cNvCxnSpPr/>
          <p:nvPr/>
        </p:nvCxnSpPr>
        <p:spPr bwMode="auto">
          <a:xfrm rot="10800000" flipV="1">
            <a:off x="6248400" y="26670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A89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9" name="Conector recto de flecha 78"/>
          <p:cNvCxnSpPr/>
          <p:nvPr/>
        </p:nvCxnSpPr>
        <p:spPr bwMode="auto">
          <a:xfrm flipV="1">
            <a:off x="7543800" y="26670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0" name="Conector recto de flecha 79"/>
          <p:cNvCxnSpPr/>
          <p:nvPr/>
        </p:nvCxnSpPr>
        <p:spPr bwMode="auto">
          <a:xfrm flipV="1">
            <a:off x="8305800" y="26670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" name="Conector recto de flecha 80"/>
          <p:cNvCxnSpPr/>
          <p:nvPr/>
        </p:nvCxnSpPr>
        <p:spPr bwMode="auto">
          <a:xfrm flipV="1">
            <a:off x="8305800" y="37338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2" name="Conector recto de flecha 81"/>
          <p:cNvCxnSpPr/>
          <p:nvPr/>
        </p:nvCxnSpPr>
        <p:spPr bwMode="auto">
          <a:xfrm flipV="1">
            <a:off x="7543800" y="3733800"/>
            <a:ext cx="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220" y="4396200"/>
            <a:ext cx="293580" cy="252000"/>
          </a:xfrm>
          <a:prstGeom prst="rect">
            <a:avLst/>
          </a:prstGeom>
        </p:spPr>
      </p:pic>
      <p:pic>
        <p:nvPicPr>
          <p:cNvPr id="83" name="Imagen 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220" y="4390438"/>
            <a:ext cx="293580" cy="252000"/>
          </a:xfrm>
          <a:prstGeom prst="rect">
            <a:avLst/>
          </a:prstGeom>
        </p:spPr>
      </p:pic>
      <p:pic>
        <p:nvPicPr>
          <p:cNvPr id="84" name="Imagen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8360" y="4390438"/>
            <a:ext cx="293580" cy="252000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6220" y="4419600"/>
            <a:ext cx="293580" cy="252000"/>
          </a:xfrm>
          <a:prstGeom prst="rect">
            <a:avLst/>
          </a:prstGeom>
        </p:spPr>
      </p:pic>
      <p:pic>
        <p:nvPicPr>
          <p:cNvPr id="86" name="Imagen 8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2400" y="4390438"/>
            <a:ext cx="315000" cy="252000"/>
          </a:xfrm>
          <a:prstGeom prst="rect">
            <a:avLst/>
          </a:prstGeom>
        </p:spPr>
      </p:pic>
      <p:pic>
        <p:nvPicPr>
          <p:cNvPr id="87" name="Imagen 8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2609" y="3297603"/>
            <a:ext cx="1018791" cy="359997"/>
          </a:xfrm>
          <a:prstGeom prst="rect">
            <a:avLst/>
          </a:prstGeom>
        </p:spPr>
      </p:pic>
      <p:sp>
        <p:nvSpPr>
          <p:cNvPr id="88" name="CuadroTexto 87"/>
          <p:cNvSpPr txBox="1"/>
          <p:nvPr/>
        </p:nvSpPr>
        <p:spPr>
          <a:xfrm>
            <a:off x="1828800" y="19050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FFFF"/>
                </a:solidFill>
              </a:rPr>
              <a:t>For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instance</a:t>
            </a:r>
            <a:r>
              <a:rPr lang="es-ES" dirty="0" smtClean="0">
                <a:solidFill>
                  <a:srgbClr val="FFFFFF"/>
                </a:solidFill>
              </a:rPr>
              <a:t>, </a:t>
            </a:r>
            <a:r>
              <a:rPr lang="es-ES" dirty="0" err="1" smtClean="0">
                <a:solidFill>
                  <a:srgbClr val="FFFFFF"/>
                </a:solidFill>
              </a:rPr>
              <a:t>for</a:t>
            </a:r>
            <a:r>
              <a:rPr lang="es-ES" dirty="0" smtClean="0">
                <a:solidFill>
                  <a:srgbClr val="FFFFFF"/>
                </a:solidFill>
              </a:rPr>
              <a:t> a 2D </a:t>
            </a:r>
            <a:r>
              <a:rPr lang="es-ES" dirty="0" err="1" smtClean="0">
                <a:solidFill>
                  <a:srgbClr val="FFFFFF"/>
                </a:solidFill>
              </a:rPr>
              <a:t>Ising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model</a:t>
            </a:r>
            <a:endParaRPr lang="es-ES" dirty="0">
              <a:solidFill>
                <a:srgbClr val="FFFFFF"/>
              </a:solidFill>
            </a:endParaRPr>
          </a:p>
        </p:txBody>
      </p:sp>
      <p:grpSp>
        <p:nvGrpSpPr>
          <p:cNvPr id="93" name="Agrupar 92"/>
          <p:cNvGrpSpPr/>
          <p:nvPr/>
        </p:nvGrpSpPr>
        <p:grpSpPr>
          <a:xfrm>
            <a:off x="1600200" y="4953000"/>
            <a:ext cx="6020990" cy="369332"/>
            <a:chOff x="1822450" y="4953000"/>
            <a:chExt cx="6020990" cy="369332"/>
          </a:xfrm>
        </p:grpSpPr>
        <p:sp>
          <p:nvSpPr>
            <p:cNvPr id="94" name="CuadroTexto 93"/>
            <p:cNvSpPr txBox="1"/>
            <p:nvPr/>
          </p:nvSpPr>
          <p:spPr>
            <a:xfrm>
              <a:off x="1822450" y="4953000"/>
              <a:ext cx="5949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We</a:t>
              </a:r>
              <a:r>
                <a:rPr lang="es-ES" dirty="0" smtClean="0">
                  <a:solidFill>
                    <a:srgbClr val="FFFFFF"/>
                  </a:solidFill>
                </a:rPr>
                <a:t> denote </a:t>
              </a:r>
              <a:r>
                <a:rPr lang="es-ES" dirty="0" err="1" smtClean="0">
                  <a:solidFill>
                    <a:srgbClr val="FFFFFF"/>
                  </a:solidFill>
                </a:rPr>
                <a:t>by</a:t>
              </a:r>
              <a:r>
                <a:rPr lang="es-ES" dirty="0" smtClean="0">
                  <a:solidFill>
                    <a:srgbClr val="FFFFFF"/>
                  </a:solidFill>
                </a:rPr>
                <a:t> 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state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system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is</a:t>
              </a:r>
              <a:r>
                <a:rPr lang="es-ES" dirty="0" smtClean="0">
                  <a:solidFill>
                    <a:srgbClr val="FFFFFF"/>
                  </a:solidFill>
                </a:rPr>
                <a:t> in at time  </a:t>
              </a:r>
              <a:endParaRPr lang="es-ES" dirty="0">
                <a:solidFill>
                  <a:srgbClr val="FFFFFF"/>
                </a:solidFill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25980" y="5029200"/>
              <a:ext cx="336420" cy="252000"/>
            </a:xfrm>
            <a:prstGeom prst="rect">
              <a:avLst/>
            </a:prstGeom>
          </p:spPr>
        </p:pic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20000" y="5029200"/>
              <a:ext cx="223440" cy="252000"/>
            </a:xfrm>
            <a:prstGeom prst="rect">
              <a:avLst/>
            </a:prstGeom>
          </p:spPr>
        </p:pic>
      </p:grpSp>
      <p:grpSp>
        <p:nvGrpSpPr>
          <p:cNvPr id="7" name="Agrupar 6"/>
          <p:cNvGrpSpPr/>
          <p:nvPr/>
        </p:nvGrpSpPr>
        <p:grpSpPr>
          <a:xfrm>
            <a:off x="908050" y="5486400"/>
            <a:ext cx="7397750" cy="646331"/>
            <a:chOff x="1593850" y="5486400"/>
            <a:chExt cx="7397750" cy="646331"/>
          </a:xfrm>
        </p:grpSpPr>
        <p:grpSp>
          <p:nvGrpSpPr>
            <p:cNvPr id="370689" name="Agrupar 370688"/>
            <p:cNvGrpSpPr/>
            <p:nvPr/>
          </p:nvGrpSpPr>
          <p:grpSpPr>
            <a:xfrm>
              <a:off x="1593850" y="5486400"/>
              <a:ext cx="7397750" cy="646331"/>
              <a:chOff x="457200" y="5650468"/>
              <a:chExt cx="7397750" cy="646331"/>
            </a:xfrm>
          </p:grpSpPr>
          <p:pic>
            <p:nvPicPr>
              <p:cNvPr id="95" name="Imagen 9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70161" y="5767800"/>
                <a:ext cx="1006839" cy="252000"/>
              </a:xfrm>
              <a:prstGeom prst="rect">
                <a:avLst/>
              </a:prstGeom>
            </p:spPr>
          </p:pic>
          <p:sp>
            <p:nvSpPr>
              <p:cNvPr id="370688" name="CuadroTexto 370687"/>
              <p:cNvSpPr txBox="1"/>
              <p:nvPr/>
            </p:nvSpPr>
            <p:spPr>
              <a:xfrm>
                <a:off x="457200" y="5650468"/>
                <a:ext cx="73977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err="1" smtClean="0">
                    <a:solidFill>
                      <a:srgbClr val="FFFFFF"/>
                    </a:solidFill>
                  </a:rPr>
                  <a:t>We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consider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the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conditional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probability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that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                 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given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that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at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the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preceeding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time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the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system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state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        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was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in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state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       ,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etc</a:t>
                </a:r>
                <a:endParaRPr lang="es-ES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19800" y="5867400"/>
              <a:ext cx="522386" cy="25200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24800" y="5867400"/>
              <a:ext cx="468309" cy="252000"/>
            </a:xfrm>
            <a:prstGeom prst="rect">
              <a:avLst/>
            </a:prstGeom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3000" y="6324600"/>
            <a:ext cx="6864421" cy="35999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143000" y="14478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</a:rPr>
              <a:t>This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finite</a:t>
            </a:r>
            <a:r>
              <a:rPr lang="es-ES" dirty="0" smtClean="0">
                <a:solidFill>
                  <a:schemeClr val="bg1"/>
                </a:solidFill>
              </a:rPr>
              <a:t> set of </a:t>
            </a:r>
            <a:r>
              <a:rPr lang="es-ES" dirty="0" err="1" smtClean="0">
                <a:solidFill>
                  <a:schemeClr val="bg1"/>
                </a:solidFill>
              </a:rPr>
              <a:t>possible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outcomes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called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state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space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1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The concept of the Markov chain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grpSp>
        <p:nvGrpSpPr>
          <p:cNvPr id="93" name="Agrupar 92"/>
          <p:cNvGrpSpPr/>
          <p:nvPr/>
        </p:nvGrpSpPr>
        <p:grpSpPr>
          <a:xfrm>
            <a:off x="1600200" y="935403"/>
            <a:ext cx="6020990" cy="369332"/>
            <a:chOff x="1822450" y="4953000"/>
            <a:chExt cx="6020990" cy="369332"/>
          </a:xfrm>
        </p:grpSpPr>
        <p:sp>
          <p:nvSpPr>
            <p:cNvPr id="94" name="CuadroTexto 93"/>
            <p:cNvSpPr txBox="1"/>
            <p:nvPr/>
          </p:nvSpPr>
          <p:spPr>
            <a:xfrm>
              <a:off x="1822450" y="4953000"/>
              <a:ext cx="5949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We</a:t>
              </a:r>
              <a:r>
                <a:rPr lang="es-ES" dirty="0" smtClean="0">
                  <a:solidFill>
                    <a:srgbClr val="FFFFFF"/>
                  </a:solidFill>
                </a:rPr>
                <a:t> denote </a:t>
              </a:r>
              <a:r>
                <a:rPr lang="es-ES" dirty="0" err="1" smtClean="0">
                  <a:solidFill>
                    <a:srgbClr val="FFFFFF"/>
                  </a:solidFill>
                </a:rPr>
                <a:t>by</a:t>
              </a:r>
              <a:r>
                <a:rPr lang="es-ES" dirty="0" smtClean="0">
                  <a:solidFill>
                    <a:srgbClr val="FFFFFF"/>
                  </a:solidFill>
                </a:rPr>
                <a:t> 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state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system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is</a:t>
              </a:r>
              <a:r>
                <a:rPr lang="es-ES" dirty="0" smtClean="0">
                  <a:solidFill>
                    <a:srgbClr val="FFFFFF"/>
                  </a:solidFill>
                </a:rPr>
                <a:t> in at time  </a:t>
              </a:r>
              <a:endParaRPr lang="es-ES" dirty="0">
                <a:solidFill>
                  <a:srgbClr val="FFFFFF"/>
                </a:solidFill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5980" y="5029200"/>
              <a:ext cx="336420" cy="252000"/>
            </a:xfrm>
            <a:prstGeom prst="rect">
              <a:avLst/>
            </a:prstGeom>
          </p:spPr>
        </p:pic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0" y="5029200"/>
              <a:ext cx="223440" cy="252000"/>
            </a:xfrm>
            <a:prstGeom prst="rect">
              <a:avLst/>
            </a:prstGeom>
          </p:spPr>
        </p:pic>
      </p:grpSp>
      <p:grpSp>
        <p:nvGrpSpPr>
          <p:cNvPr id="7" name="Agrupar 6"/>
          <p:cNvGrpSpPr/>
          <p:nvPr/>
        </p:nvGrpSpPr>
        <p:grpSpPr>
          <a:xfrm>
            <a:off x="908050" y="1468803"/>
            <a:ext cx="7397750" cy="646331"/>
            <a:chOff x="1593850" y="5486400"/>
            <a:chExt cx="7397750" cy="646331"/>
          </a:xfrm>
        </p:grpSpPr>
        <p:grpSp>
          <p:nvGrpSpPr>
            <p:cNvPr id="370689" name="Agrupar 370688"/>
            <p:cNvGrpSpPr/>
            <p:nvPr/>
          </p:nvGrpSpPr>
          <p:grpSpPr>
            <a:xfrm>
              <a:off x="1593850" y="5486400"/>
              <a:ext cx="7397750" cy="646331"/>
              <a:chOff x="457200" y="5650468"/>
              <a:chExt cx="7397750" cy="646331"/>
            </a:xfrm>
          </p:grpSpPr>
          <p:pic>
            <p:nvPicPr>
              <p:cNvPr id="95" name="Imagen 9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0161" y="5767800"/>
                <a:ext cx="1006839" cy="252000"/>
              </a:xfrm>
              <a:prstGeom prst="rect">
                <a:avLst/>
              </a:prstGeom>
            </p:spPr>
          </p:pic>
          <p:sp>
            <p:nvSpPr>
              <p:cNvPr id="370688" name="CuadroTexto 370687"/>
              <p:cNvSpPr txBox="1"/>
              <p:nvPr/>
            </p:nvSpPr>
            <p:spPr>
              <a:xfrm>
                <a:off x="457200" y="5650468"/>
                <a:ext cx="73977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err="1" smtClean="0">
                    <a:solidFill>
                      <a:srgbClr val="FFFFFF"/>
                    </a:solidFill>
                  </a:rPr>
                  <a:t>We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consider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the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conditional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probability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that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                 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given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that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at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the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preceeding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time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the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system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state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        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was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in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state</a:t>
                </a:r>
                <a:r>
                  <a:rPr lang="es-ES" dirty="0" smtClean="0">
                    <a:solidFill>
                      <a:srgbClr val="FFFFFF"/>
                    </a:solidFill>
                  </a:rPr>
                  <a:t>        , </a:t>
                </a:r>
                <a:r>
                  <a:rPr lang="es-ES" dirty="0" err="1" smtClean="0">
                    <a:solidFill>
                      <a:srgbClr val="FFFFFF"/>
                    </a:solidFill>
                  </a:rPr>
                  <a:t>etc</a:t>
                </a:r>
                <a:endParaRPr lang="es-ES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19800" y="5867400"/>
              <a:ext cx="522386" cy="25200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24800" y="5867400"/>
              <a:ext cx="468309" cy="252000"/>
            </a:xfrm>
            <a:prstGeom prst="rect">
              <a:avLst/>
            </a:prstGeom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2307003"/>
            <a:ext cx="6864421" cy="35999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09600" y="31242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FF00"/>
                </a:solidFill>
              </a:rPr>
              <a:t>Such</a:t>
            </a:r>
            <a:r>
              <a:rPr lang="es-ES" dirty="0" smtClean="0">
                <a:solidFill>
                  <a:srgbClr val="FFFF00"/>
                </a:solidFill>
              </a:rPr>
              <a:t> a </a:t>
            </a:r>
            <a:r>
              <a:rPr lang="es-ES" dirty="0" err="1" smtClean="0">
                <a:solidFill>
                  <a:srgbClr val="FFFF00"/>
                </a:solidFill>
              </a:rPr>
              <a:t>process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is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call</a:t>
            </a:r>
            <a:r>
              <a:rPr lang="es-ES" dirty="0" smtClean="0">
                <a:solidFill>
                  <a:srgbClr val="FFFF00"/>
                </a:solidFill>
              </a:rPr>
              <a:t> a </a:t>
            </a:r>
            <a:r>
              <a:rPr lang="es-ES" dirty="0" err="1" smtClean="0">
                <a:solidFill>
                  <a:srgbClr val="FFFF00"/>
                </a:solidFill>
              </a:rPr>
              <a:t>Markov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process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if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this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conditional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probability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is</a:t>
            </a:r>
            <a:r>
              <a:rPr lang="es-ES" dirty="0" smtClean="0">
                <a:solidFill>
                  <a:srgbClr val="FFFF00"/>
                </a:solidFill>
              </a:rPr>
              <a:t> in </a:t>
            </a:r>
            <a:r>
              <a:rPr lang="es-ES" dirty="0" err="1" smtClean="0">
                <a:solidFill>
                  <a:srgbClr val="FFFF00"/>
                </a:solidFill>
              </a:rPr>
              <a:t>fact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independent</a:t>
            </a:r>
            <a:r>
              <a:rPr lang="es-ES" dirty="0" smtClean="0">
                <a:solidFill>
                  <a:srgbClr val="FFFF00"/>
                </a:solidFill>
              </a:rPr>
              <a:t> of </a:t>
            </a:r>
            <a:r>
              <a:rPr lang="es-ES" dirty="0" err="1" smtClean="0">
                <a:solidFill>
                  <a:srgbClr val="FFFF00"/>
                </a:solidFill>
              </a:rPr>
              <a:t>all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states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but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the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immediate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predecessor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endParaRPr lang="es-ES" dirty="0">
              <a:solidFill>
                <a:srgbClr val="FFFF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9245" y="4084439"/>
            <a:ext cx="4809010" cy="431999"/>
          </a:xfrm>
          <a:prstGeom prst="rect">
            <a:avLst/>
          </a:prstGeom>
        </p:spPr>
      </p:pic>
      <p:grpSp>
        <p:nvGrpSpPr>
          <p:cNvPr id="19" name="Agrupar 18"/>
          <p:cNvGrpSpPr/>
          <p:nvPr/>
        </p:nvGrpSpPr>
        <p:grpSpPr>
          <a:xfrm>
            <a:off x="152400" y="5486400"/>
            <a:ext cx="8991600" cy="646331"/>
            <a:chOff x="152400" y="5486400"/>
            <a:chExt cx="8991600" cy="646331"/>
          </a:xfrm>
        </p:grpSpPr>
        <p:sp>
          <p:nvSpPr>
            <p:cNvPr id="92" name="CuadroTexto 91"/>
            <p:cNvSpPr txBox="1"/>
            <p:nvPr/>
          </p:nvSpPr>
          <p:spPr>
            <a:xfrm>
              <a:off x="152400" y="5486400"/>
              <a:ext cx="899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above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conditional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probability</a:t>
              </a:r>
              <a:r>
                <a:rPr lang="es-ES" dirty="0" smtClean="0">
                  <a:solidFill>
                    <a:schemeClr val="bg1"/>
                  </a:solidFill>
                </a:rPr>
                <a:t> can be </a:t>
              </a:r>
              <a:r>
                <a:rPr lang="es-ES" dirty="0" err="1" smtClean="0">
                  <a:solidFill>
                    <a:schemeClr val="bg1"/>
                  </a:solidFill>
                </a:rPr>
                <a:t>interpreted</a:t>
              </a:r>
              <a:r>
                <a:rPr lang="es-ES" dirty="0" smtClean="0">
                  <a:solidFill>
                    <a:schemeClr val="bg1"/>
                  </a:solidFill>
                </a:rPr>
                <a:t> as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transition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probability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to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move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from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state</a:t>
              </a:r>
              <a:r>
                <a:rPr lang="es-ES" dirty="0" smtClean="0">
                  <a:solidFill>
                    <a:schemeClr val="bg1"/>
                  </a:solidFill>
                </a:rPr>
                <a:t>     </a:t>
              </a:r>
              <a:r>
                <a:rPr lang="es-ES" dirty="0" err="1" smtClean="0">
                  <a:solidFill>
                    <a:schemeClr val="bg1"/>
                  </a:solidFill>
                </a:rPr>
                <a:t>to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state</a:t>
              </a:r>
              <a:r>
                <a:rPr lang="es-ES" dirty="0" smtClean="0">
                  <a:solidFill>
                    <a:schemeClr val="bg1"/>
                  </a:solidFill>
                </a:rPr>
                <a:t>  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81600" y="5844000"/>
              <a:ext cx="200695" cy="252000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4600" y="5844000"/>
              <a:ext cx="189000" cy="252000"/>
            </a:xfrm>
            <a:prstGeom prst="rect">
              <a:avLst/>
            </a:prstGeom>
          </p:spPr>
        </p:pic>
      </p:grpSp>
      <p:grpSp>
        <p:nvGrpSpPr>
          <p:cNvPr id="17" name="Agrupar 16"/>
          <p:cNvGrpSpPr/>
          <p:nvPr/>
        </p:nvGrpSpPr>
        <p:grpSpPr>
          <a:xfrm>
            <a:off x="641350" y="4876800"/>
            <a:ext cx="7924800" cy="369332"/>
            <a:chOff x="641350" y="4876800"/>
            <a:chExt cx="7924800" cy="369332"/>
          </a:xfrm>
        </p:grpSpPr>
        <p:sp>
          <p:nvSpPr>
            <p:cNvPr id="91" name="CuadroTexto 90"/>
            <p:cNvSpPr txBox="1"/>
            <p:nvPr/>
          </p:nvSpPr>
          <p:spPr>
            <a:xfrm>
              <a:off x="641350" y="4876800"/>
              <a:ext cx="792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00"/>
                  </a:solidFill>
                </a:rPr>
                <a:t>The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corresponding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sequence</a:t>
              </a:r>
              <a:r>
                <a:rPr lang="es-ES" dirty="0" smtClean="0">
                  <a:solidFill>
                    <a:srgbClr val="FFFF00"/>
                  </a:solidFill>
                </a:rPr>
                <a:t> of </a:t>
              </a:r>
              <a:r>
                <a:rPr lang="es-ES" dirty="0" err="1" smtClean="0">
                  <a:solidFill>
                    <a:srgbClr val="FFFF00"/>
                  </a:solidFill>
                </a:rPr>
                <a:t>states</a:t>
              </a:r>
              <a:r>
                <a:rPr lang="es-ES" dirty="0" smtClean="0">
                  <a:solidFill>
                    <a:srgbClr val="FFFF00"/>
                  </a:solidFill>
                </a:rPr>
                <a:t>            </a:t>
              </a:r>
              <a:r>
                <a:rPr lang="es-ES" dirty="0" err="1" smtClean="0">
                  <a:solidFill>
                    <a:srgbClr val="FFFF00"/>
                  </a:solidFill>
                </a:rPr>
                <a:t>is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called</a:t>
              </a:r>
              <a:r>
                <a:rPr lang="es-ES" dirty="0" smtClean="0">
                  <a:solidFill>
                    <a:srgbClr val="FFFF00"/>
                  </a:solidFill>
                </a:rPr>
                <a:t> a </a:t>
              </a:r>
              <a:r>
                <a:rPr lang="es-ES" dirty="0" err="1" smtClean="0">
                  <a:solidFill>
                    <a:srgbClr val="FFFF00"/>
                  </a:solidFill>
                </a:rPr>
                <a:t>Markov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chain</a:t>
              </a:r>
              <a:endParaRPr lang="es-ES" dirty="0">
                <a:solidFill>
                  <a:srgbClr val="FFFF00"/>
                </a:solidFill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05399" y="4953000"/>
              <a:ext cx="618026" cy="288000"/>
            </a:xfrm>
            <a:prstGeom prst="rect">
              <a:avLst/>
            </a:prstGeom>
          </p:spPr>
        </p:pic>
      </p:grpSp>
      <p:pic>
        <p:nvPicPr>
          <p:cNvPr id="57" name="Imagen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4130" y="6400800"/>
            <a:ext cx="5663470" cy="3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4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Transition probabilities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57" name="Imagen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130" y="1524000"/>
            <a:ext cx="5663470" cy="35999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066800" y="21336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FFFFFF"/>
                </a:solidFill>
              </a:rPr>
              <a:t>As usual </a:t>
            </a:r>
            <a:r>
              <a:rPr lang="es-ES" dirty="0" err="1" smtClean="0">
                <a:solidFill>
                  <a:srgbClr val="FFFFFF"/>
                </a:solidFill>
              </a:rPr>
              <a:t>for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transition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probabilities</a:t>
            </a:r>
            <a:r>
              <a:rPr lang="es-ES" dirty="0" smtClean="0">
                <a:solidFill>
                  <a:srgbClr val="FFFFFF"/>
                </a:solidFill>
              </a:rPr>
              <a:t>, </a:t>
            </a:r>
            <a:r>
              <a:rPr lang="es-ES" dirty="0" err="1" smtClean="0">
                <a:solidFill>
                  <a:srgbClr val="FFFFFF"/>
                </a:solidFill>
              </a:rPr>
              <a:t>we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require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that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422" y="2667000"/>
            <a:ext cx="2429978" cy="539995"/>
          </a:xfrm>
          <a:prstGeom prst="rect">
            <a:avLst/>
          </a:prstGeom>
        </p:spPr>
      </p:pic>
      <p:grpSp>
        <p:nvGrpSpPr>
          <p:cNvPr id="26" name="Agrupar 25"/>
          <p:cNvGrpSpPr/>
          <p:nvPr/>
        </p:nvGrpSpPr>
        <p:grpSpPr>
          <a:xfrm>
            <a:off x="76200" y="609600"/>
            <a:ext cx="8991600" cy="646331"/>
            <a:chOff x="152400" y="5486400"/>
            <a:chExt cx="8991600" cy="646331"/>
          </a:xfrm>
        </p:grpSpPr>
        <p:sp>
          <p:nvSpPr>
            <p:cNvPr id="27" name="CuadroTexto 26"/>
            <p:cNvSpPr txBox="1"/>
            <p:nvPr/>
          </p:nvSpPr>
          <p:spPr>
            <a:xfrm>
              <a:off x="152400" y="5486400"/>
              <a:ext cx="899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above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conditional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probability</a:t>
              </a:r>
              <a:r>
                <a:rPr lang="es-ES" dirty="0" smtClean="0">
                  <a:solidFill>
                    <a:schemeClr val="bg1"/>
                  </a:solidFill>
                </a:rPr>
                <a:t> can be </a:t>
              </a:r>
              <a:r>
                <a:rPr lang="es-ES" dirty="0" err="1" smtClean="0">
                  <a:solidFill>
                    <a:schemeClr val="bg1"/>
                  </a:solidFill>
                </a:rPr>
                <a:t>interpreted</a:t>
              </a:r>
              <a:r>
                <a:rPr lang="es-ES" dirty="0" smtClean="0">
                  <a:solidFill>
                    <a:schemeClr val="bg1"/>
                  </a:solidFill>
                </a:rPr>
                <a:t> as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transition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probability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to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move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from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state</a:t>
              </a:r>
              <a:r>
                <a:rPr lang="es-ES" dirty="0" smtClean="0">
                  <a:solidFill>
                    <a:schemeClr val="bg1"/>
                  </a:solidFill>
                </a:rPr>
                <a:t>     </a:t>
              </a:r>
              <a:r>
                <a:rPr lang="es-ES" dirty="0" err="1" smtClean="0">
                  <a:solidFill>
                    <a:schemeClr val="bg1"/>
                  </a:solidFill>
                </a:rPr>
                <a:t>to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state</a:t>
              </a:r>
              <a:r>
                <a:rPr lang="es-ES" dirty="0" smtClean="0">
                  <a:solidFill>
                    <a:schemeClr val="bg1"/>
                  </a:solidFill>
                </a:rPr>
                <a:t>  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1600" y="5844000"/>
              <a:ext cx="200695" cy="252000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4600" y="5844000"/>
              <a:ext cx="189000" cy="252000"/>
            </a:xfrm>
            <a:prstGeom prst="rect">
              <a:avLst/>
            </a:prstGeom>
          </p:spPr>
        </p:pic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48" y="4800600"/>
            <a:ext cx="8227152" cy="323039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762000" y="3657600"/>
            <a:ext cx="7778750" cy="646331"/>
            <a:chOff x="1060450" y="3657600"/>
            <a:chExt cx="7778750" cy="646331"/>
          </a:xfrm>
        </p:grpSpPr>
        <p:sp>
          <p:nvSpPr>
            <p:cNvPr id="10" name="CuadroTexto 9"/>
            <p:cNvSpPr txBox="1"/>
            <p:nvPr/>
          </p:nvSpPr>
          <p:spPr>
            <a:xfrm>
              <a:off x="1060450" y="3657600"/>
              <a:ext cx="7778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We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may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construct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smtClean="0">
                  <a:solidFill>
                    <a:srgbClr val="FFFF00"/>
                  </a:solidFill>
                </a:rPr>
                <a:t>total </a:t>
              </a:r>
              <a:r>
                <a:rPr lang="es-ES" dirty="0" err="1" smtClean="0">
                  <a:solidFill>
                    <a:srgbClr val="FFFF00"/>
                  </a:solidFill>
                </a:rPr>
                <a:t>probability</a:t>
              </a:r>
              <a:r>
                <a:rPr lang="es-ES" dirty="0" smtClean="0">
                  <a:solidFill>
                    <a:srgbClr val="FFFF00"/>
                  </a:solidFill>
                </a:rPr>
                <a:t>        </a:t>
              </a:r>
              <a:r>
                <a:rPr lang="es-ES" dirty="0" smtClean="0">
                  <a:solidFill>
                    <a:srgbClr val="FFFFFF"/>
                  </a:solidFill>
                </a:rPr>
                <a:t>            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that</a:t>
              </a:r>
              <a:r>
                <a:rPr lang="es-ES" dirty="0" smtClean="0">
                  <a:solidFill>
                    <a:srgbClr val="FFFFFF"/>
                  </a:solidFill>
                </a:rPr>
                <a:t> at time      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system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is</a:t>
              </a:r>
              <a:r>
                <a:rPr lang="es-ES" dirty="0" smtClean="0">
                  <a:solidFill>
                    <a:srgbClr val="FFFFFF"/>
                  </a:solidFill>
                </a:rPr>
                <a:t> in </a:t>
              </a:r>
              <a:r>
                <a:rPr lang="es-ES" dirty="0" err="1" smtClean="0">
                  <a:solidFill>
                    <a:srgbClr val="FFFFFF"/>
                  </a:solidFill>
                </a:rPr>
                <a:t>state</a:t>
              </a:r>
              <a:r>
                <a:rPr lang="es-ES" dirty="0" smtClean="0">
                  <a:solidFill>
                    <a:srgbClr val="FFFFFF"/>
                  </a:solidFill>
                </a:rPr>
                <a:t>      as</a:t>
              </a:r>
              <a:endParaRPr lang="es-ES" dirty="0">
                <a:solidFill>
                  <a:srgbClr val="FFFFFF"/>
                </a:solidFill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2600" y="3678600"/>
              <a:ext cx="1699571" cy="36000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34400" y="3733800"/>
              <a:ext cx="275410" cy="2520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01619" y="4038600"/>
              <a:ext cx="270581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45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The master equation (or “continuity equation”)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381000" y="762000"/>
            <a:ext cx="8534400" cy="646331"/>
            <a:chOff x="381000" y="762000"/>
            <a:chExt cx="8534400" cy="646331"/>
          </a:xfrm>
        </p:grpSpPr>
        <p:sp>
          <p:nvSpPr>
            <p:cNvPr id="2" name="CuadroTexto 1"/>
            <p:cNvSpPr txBox="1"/>
            <p:nvPr/>
          </p:nvSpPr>
          <p:spPr>
            <a:xfrm>
              <a:off x="381000" y="762000"/>
              <a:ext cx="853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master </a:t>
              </a:r>
              <a:r>
                <a:rPr lang="es-ES" dirty="0" err="1" smtClean="0">
                  <a:solidFill>
                    <a:srgbClr val="FFFFFF"/>
                  </a:solidFill>
                </a:rPr>
                <a:t>equation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considers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change</a:t>
              </a:r>
              <a:r>
                <a:rPr lang="es-ES" dirty="0" smtClean="0">
                  <a:solidFill>
                    <a:srgbClr val="FFFFFF"/>
                  </a:solidFill>
                </a:rPr>
                <a:t> of </a:t>
              </a:r>
              <a:r>
                <a:rPr lang="es-ES" dirty="0" err="1" smtClean="0">
                  <a:solidFill>
                    <a:srgbClr val="FFFFFF"/>
                  </a:solidFill>
                </a:rPr>
                <a:t>this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probability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with</a:t>
              </a:r>
              <a:r>
                <a:rPr lang="es-ES" dirty="0" smtClean="0">
                  <a:solidFill>
                    <a:srgbClr val="FFFFFF"/>
                  </a:solidFill>
                </a:rPr>
                <a:t> time     (</a:t>
              </a:r>
              <a:r>
                <a:rPr lang="es-ES" dirty="0" err="1" smtClean="0">
                  <a:solidFill>
                    <a:srgbClr val="FFFFFF"/>
                  </a:solidFill>
                </a:rPr>
                <a:t>treating</a:t>
              </a:r>
              <a:r>
                <a:rPr lang="es-ES" dirty="0" smtClean="0">
                  <a:solidFill>
                    <a:srgbClr val="FFFFFF"/>
                  </a:solidFill>
                </a:rPr>
                <a:t> time as a </a:t>
              </a:r>
              <a:r>
                <a:rPr lang="es-ES" dirty="0" err="1" smtClean="0">
                  <a:solidFill>
                    <a:srgbClr val="FFFFFF"/>
                  </a:solidFill>
                </a:rPr>
                <a:t>continuous</a:t>
              </a:r>
              <a:r>
                <a:rPr lang="es-ES" dirty="0" smtClean="0">
                  <a:solidFill>
                    <a:srgbClr val="FFFFFF"/>
                  </a:solidFill>
                </a:rPr>
                <a:t> variable </a:t>
              </a:r>
              <a:r>
                <a:rPr lang="es-ES" dirty="0" err="1" smtClean="0">
                  <a:solidFill>
                    <a:srgbClr val="FFFFFF"/>
                  </a:solidFill>
                </a:rPr>
                <a:t>rahter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than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discrete</a:t>
              </a:r>
              <a:r>
                <a:rPr lang="es-ES" dirty="0" smtClean="0">
                  <a:solidFill>
                    <a:srgbClr val="FFFFFF"/>
                  </a:solidFill>
                </a:rPr>
                <a:t> variable)</a:t>
              </a:r>
              <a:endParaRPr lang="es-ES" dirty="0">
                <a:solidFill>
                  <a:srgbClr val="FFFFFF"/>
                </a:solidFill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15760" y="838200"/>
              <a:ext cx="223440" cy="252000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828800"/>
            <a:ext cx="5301808" cy="719999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0" y="4419600"/>
            <a:ext cx="9144000" cy="923330"/>
            <a:chOff x="0" y="4419600"/>
            <a:chExt cx="9144000" cy="923330"/>
          </a:xfrm>
        </p:grpSpPr>
        <p:sp>
          <p:nvSpPr>
            <p:cNvPr id="7" name="CuadroTexto 6"/>
            <p:cNvSpPr txBox="1"/>
            <p:nvPr/>
          </p:nvSpPr>
          <p:spPr>
            <a:xfrm>
              <a:off x="0" y="4419600"/>
              <a:ext cx="914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rgbClr val="FFFF00"/>
                  </a:solidFill>
                </a:rPr>
                <a:t>Knowledge</a:t>
              </a:r>
              <a:r>
                <a:rPr lang="es-ES" dirty="0" smtClean="0">
                  <a:solidFill>
                    <a:srgbClr val="FFFF00"/>
                  </a:solidFill>
                </a:rPr>
                <a:t> of </a:t>
              </a:r>
              <a:r>
                <a:rPr lang="es-ES" dirty="0" err="1" smtClean="0">
                  <a:solidFill>
                    <a:srgbClr val="FFFF00"/>
                  </a:solidFill>
                </a:rPr>
                <a:t>the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state</a:t>
              </a:r>
              <a:r>
                <a:rPr lang="es-ES" dirty="0" smtClean="0">
                  <a:solidFill>
                    <a:srgbClr val="FFFF00"/>
                  </a:solidFill>
                </a:rPr>
                <a:t> at time   </a:t>
              </a:r>
              <a:r>
                <a:rPr lang="es-ES" dirty="0" err="1" smtClean="0">
                  <a:solidFill>
                    <a:srgbClr val="FFFF00"/>
                  </a:solidFill>
                </a:rPr>
                <a:t>completely</a:t>
              </a:r>
              <a:r>
                <a:rPr lang="es-ES" dirty="0" smtClean="0">
                  <a:solidFill>
                    <a:srgbClr val="FFFF00"/>
                  </a:solidFill>
                </a:rPr>
                <a:t> determines </a:t>
              </a:r>
              <a:r>
                <a:rPr lang="es-ES" dirty="0" err="1" smtClean="0">
                  <a:solidFill>
                    <a:srgbClr val="FFFF00"/>
                  </a:solidFill>
                </a:rPr>
                <a:t>the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future</a:t>
              </a:r>
              <a:r>
                <a:rPr lang="es-ES" dirty="0" smtClean="0">
                  <a:solidFill>
                    <a:srgbClr val="FFFF00"/>
                  </a:solidFill>
                </a:rPr>
                <a:t> time </a:t>
              </a:r>
              <a:r>
                <a:rPr lang="es-ES" dirty="0" err="1" smtClean="0">
                  <a:solidFill>
                    <a:srgbClr val="FFFF00"/>
                  </a:solidFill>
                </a:rPr>
                <a:t>evolution</a:t>
              </a:r>
              <a:r>
                <a:rPr lang="es-ES" dirty="0" smtClean="0">
                  <a:solidFill>
                    <a:srgbClr val="FFFF00"/>
                  </a:solidFill>
                </a:rPr>
                <a:t>, </a:t>
              </a:r>
              <a:r>
                <a:rPr lang="es-ES" dirty="0" err="1" smtClean="0">
                  <a:solidFill>
                    <a:srgbClr val="FFFF00"/>
                  </a:solidFill>
                </a:rPr>
                <a:t>there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is</a:t>
              </a:r>
              <a:r>
                <a:rPr lang="es-ES" dirty="0" smtClean="0">
                  <a:solidFill>
                    <a:srgbClr val="FFFF00"/>
                  </a:solidFill>
                </a:rPr>
                <a:t> no </a:t>
              </a:r>
              <a:r>
                <a:rPr lang="es-ES" dirty="0" err="1" smtClean="0">
                  <a:solidFill>
                    <a:srgbClr val="FFFF00"/>
                  </a:solidFill>
                </a:rPr>
                <a:t>memory</a:t>
              </a:r>
              <a:r>
                <a:rPr lang="es-ES" dirty="0" smtClean="0">
                  <a:solidFill>
                    <a:srgbClr val="FFFF00"/>
                  </a:solidFill>
                </a:rPr>
                <a:t> of </a:t>
              </a:r>
              <a:r>
                <a:rPr lang="es-ES" dirty="0" err="1" smtClean="0">
                  <a:solidFill>
                    <a:srgbClr val="FFFF00"/>
                  </a:solidFill>
                </a:rPr>
                <a:t>the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past</a:t>
              </a:r>
              <a:r>
                <a:rPr lang="es-ES" dirty="0" smtClean="0">
                  <a:solidFill>
                    <a:srgbClr val="FFFF00"/>
                  </a:solidFill>
                </a:rPr>
                <a:t> (</a:t>
              </a:r>
              <a:r>
                <a:rPr lang="es-ES" dirty="0" err="1" smtClean="0">
                  <a:solidFill>
                    <a:srgbClr val="FFFF00"/>
                  </a:solidFill>
                </a:rPr>
                <a:t>knowledge</a:t>
              </a:r>
              <a:r>
                <a:rPr lang="es-ES" dirty="0" smtClean="0">
                  <a:solidFill>
                    <a:srgbClr val="FFFF00"/>
                  </a:solidFill>
                </a:rPr>
                <a:t> of </a:t>
              </a:r>
              <a:r>
                <a:rPr lang="es-ES" dirty="0" err="1" smtClean="0">
                  <a:solidFill>
                    <a:srgbClr val="FFFF00"/>
                  </a:solidFill>
                </a:rPr>
                <a:t>behaviour</a:t>
              </a:r>
              <a:r>
                <a:rPr lang="es-ES" dirty="0" smtClean="0">
                  <a:solidFill>
                    <a:srgbClr val="FFFF00"/>
                  </a:solidFill>
                </a:rPr>
                <a:t> of </a:t>
              </a:r>
              <a:r>
                <a:rPr lang="es-ES" dirty="0" err="1" smtClean="0">
                  <a:solidFill>
                    <a:srgbClr val="FFFF00"/>
                  </a:solidFill>
                </a:rPr>
                <a:t>the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systems</a:t>
              </a:r>
              <a:r>
                <a:rPr lang="es-ES" dirty="0" smtClean="0">
                  <a:solidFill>
                    <a:srgbClr val="FFFF00"/>
                  </a:solidFill>
                </a:rPr>
                <a:t> at times </a:t>
              </a:r>
              <a:r>
                <a:rPr lang="es-ES" dirty="0" err="1" smtClean="0">
                  <a:solidFill>
                    <a:srgbClr val="FFFF00"/>
                  </a:solidFill>
                </a:rPr>
                <a:t>earlier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than</a:t>
              </a:r>
              <a:r>
                <a:rPr lang="es-ES" dirty="0" smtClean="0">
                  <a:solidFill>
                    <a:srgbClr val="FFFF00"/>
                  </a:solidFill>
                </a:rPr>
                <a:t>      </a:t>
              </a:r>
              <a:r>
                <a:rPr lang="es-ES" dirty="0" err="1" smtClean="0">
                  <a:solidFill>
                    <a:srgbClr val="FFFF00"/>
                  </a:solidFill>
                </a:rPr>
                <a:t>is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not</a:t>
              </a:r>
              <a:r>
                <a:rPr lang="es-ES" dirty="0" smtClean="0">
                  <a:solidFill>
                    <a:srgbClr val="FFFF00"/>
                  </a:solidFill>
                </a:rPr>
                <a:t> </a:t>
              </a:r>
              <a:r>
                <a:rPr lang="es-ES" dirty="0" err="1" smtClean="0">
                  <a:solidFill>
                    <a:srgbClr val="FFFF00"/>
                  </a:solidFill>
                </a:rPr>
                <a:t>needed</a:t>
              </a:r>
              <a:r>
                <a:rPr lang="es-ES" dirty="0" smtClean="0">
                  <a:solidFill>
                    <a:srgbClr val="FFFF00"/>
                  </a:solidFill>
                </a:rPr>
                <a:t>) </a:t>
              </a:r>
              <a:endParaRPr lang="es-ES" dirty="0">
                <a:solidFill>
                  <a:srgbClr val="FFFF00"/>
                </a:solidFill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5200" y="4472400"/>
              <a:ext cx="223440" cy="252000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61837" y="5029200"/>
              <a:ext cx="223440" cy="252000"/>
            </a:xfrm>
            <a:prstGeom prst="rect">
              <a:avLst/>
            </a:prstGeom>
          </p:spPr>
        </p:pic>
      </p:grpSp>
      <p:grpSp>
        <p:nvGrpSpPr>
          <p:cNvPr id="16" name="Agrupar 15"/>
          <p:cNvGrpSpPr/>
          <p:nvPr/>
        </p:nvGrpSpPr>
        <p:grpSpPr>
          <a:xfrm>
            <a:off x="3048000" y="2667000"/>
            <a:ext cx="2743200" cy="923330"/>
            <a:chOff x="3048000" y="2667000"/>
            <a:chExt cx="2743200" cy="923330"/>
          </a:xfrm>
        </p:grpSpPr>
        <p:grpSp>
          <p:nvGrpSpPr>
            <p:cNvPr id="12" name="Agrupar 11"/>
            <p:cNvGrpSpPr/>
            <p:nvPr/>
          </p:nvGrpSpPr>
          <p:grpSpPr>
            <a:xfrm>
              <a:off x="3048000" y="2667000"/>
              <a:ext cx="2743200" cy="923330"/>
              <a:chOff x="3048000" y="2667000"/>
              <a:chExt cx="2743200" cy="923330"/>
            </a:xfrm>
          </p:grpSpPr>
          <p:sp>
            <p:nvSpPr>
              <p:cNvPr id="10" name="CuadroTexto 9"/>
              <p:cNvSpPr txBox="1"/>
              <p:nvPr/>
            </p:nvSpPr>
            <p:spPr>
              <a:xfrm>
                <a:off x="3048000" y="2667000"/>
                <a:ext cx="2743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 err="1" smtClean="0">
                    <a:solidFill>
                      <a:schemeClr val="bg1"/>
                    </a:solidFill>
                  </a:rPr>
                  <a:t>Probability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to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move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away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from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state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 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to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any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other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state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 </a:t>
                </a:r>
                <a:endParaRPr lang="es-E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1" name="Imagen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68800" y="3048000"/>
                <a:ext cx="189000" cy="252000"/>
              </a:xfrm>
              <a:prstGeom prst="rect">
                <a:avLst/>
              </a:prstGeom>
            </p:spPr>
          </p:pic>
        </p:grp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7800" y="3276600"/>
              <a:ext cx="200695" cy="252000"/>
            </a:xfrm>
            <a:prstGeom prst="rect">
              <a:avLst/>
            </a:prstGeom>
          </p:spPr>
        </p:pic>
      </p:grpSp>
      <p:grpSp>
        <p:nvGrpSpPr>
          <p:cNvPr id="14" name="Agrupar 13"/>
          <p:cNvGrpSpPr/>
          <p:nvPr/>
        </p:nvGrpSpPr>
        <p:grpSpPr>
          <a:xfrm>
            <a:off x="5638800" y="2667000"/>
            <a:ext cx="2743200" cy="923330"/>
            <a:chOff x="5638800" y="2667000"/>
            <a:chExt cx="2743200" cy="923330"/>
          </a:xfrm>
        </p:grpSpPr>
        <p:grpSp>
          <p:nvGrpSpPr>
            <p:cNvPr id="20" name="Agrupar 19"/>
            <p:cNvGrpSpPr/>
            <p:nvPr/>
          </p:nvGrpSpPr>
          <p:grpSpPr>
            <a:xfrm>
              <a:off x="5638800" y="2667000"/>
              <a:ext cx="2743200" cy="923330"/>
              <a:chOff x="3048000" y="2667000"/>
              <a:chExt cx="2743200" cy="923330"/>
            </a:xfrm>
          </p:grpSpPr>
          <p:sp>
            <p:nvSpPr>
              <p:cNvPr id="21" name="CuadroTexto 20"/>
              <p:cNvSpPr txBox="1"/>
              <p:nvPr/>
            </p:nvSpPr>
            <p:spPr>
              <a:xfrm>
                <a:off x="3048000" y="2667000"/>
                <a:ext cx="2743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 err="1" smtClean="0">
                    <a:solidFill>
                      <a:schemeClr val="bg1"/>
                    </a:solidFill>
                  </a:rPr>
                  <a:t>Probability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to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move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to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state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   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coming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from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any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other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state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  </a:t>
                </a:r>
                <a:endParaRPr lang="es-E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2" name="Imagen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86200" y="3024600"/>
                <a:ext cx="189000" cy="252000"/>
              </a:xfrm>
              <a:prstGeom prst="rect">
                <a:avLst/>
              </a:prstGeom>
            </p:spPr>
          </p:pic>
        </p:grp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48600" y="3276600"/>
              <a:ext cx="200695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831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The master equation at the equilibrium probability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846" y="3429000"/>
            <a:ext cx="5301808" cy="7199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750" y="1600200"/>
            <a:ext cx="2080000" cy="720000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3384550" y="2667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Since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4764" y="5105400"/>
            <a:ext cx="3597971" cy="395998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3384550" y="4343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then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23" name="Agrupar 22"/>
          <p:cNvGrpSpPr/>
          <p:nvPr/>
        </p:nvGrpSpPr>
        <p:grpSpPr>
          <a:xfrm>
            <a:off x="1822450" y="838200"/>
            <a:ext cx="5562600" cy="400200"/>
            <a:chOff x="1676400" y="838200"/>
            <a:chExt cx="5562600" cy="400200"/>
          </a:xfrm>
        </p:grpSpPr>
        <p:sp>
          <p:nvSpPr>
            <p:cNvPr id="26" name="CuadroTexto 25"/>
            <p:cNvSpPr txBox="1"/>
            <p:nvPr/>
          </p:nvSpPr>
          <p:spPr>
            <a:xfrm>
              <a:off x="1676400" y="838200"/>
              <a:ext cx="556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equilibrium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probability</a:t>
              </a:r>
              <a:r>
                <a:rPr lang="es-ES" dirty="0">
                  <a:solidFill>
                    <a:schemeClr val="bg1"/>
                  </a:solidFill>
                </a:rPr>
                <a:t> </a:t>
              </a:r>
              <a:r>
                <a:rPr lang="es-ES" dirty="0" smtClean="0">
                  <a:solidFill>
                    <a:schemeClr val="bg1"/>
                  </a:solidFill>
                </a:rPr>
                <a:t>              </a:t>
              </a:r>
              <a:r>
                <a:rPr lang="es-ES" dirty="0" err="1" smtClean="0">
                  <a:solidFill>
                    <a:schemeClr val="bg1"/>
                  </a:solidFill>
                </a:rPr>
                <a:t>satisfies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9738" y="914400"/>
              <a:ext cx="903862" cy="3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024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The Boltzmann factor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381000" y="787924"/>
            <a:ext cx="8426450" cy="646331"/>
            <a:chOff x="565150" y="773668"/>
            <a:chExt cx="8426450" cy="646331"/>
          </a:xfrm>
        </p:grpSpPr>
        <p:sp>
          <p:nvSpPr>
            <p:cNvPr id="2" name="CuadroTexto 1"/>
            <p:cNvSpPr txBox="1"/>
            <p:nvPr/>
          </p:nvSpPr>
          <p:spPr>
            <a:xfrm>
              <a:off x="565150" y="773668"/>
              <a:ext cx="8426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bg1"/>
                  </a:solidFill>
                </a:rPr>
                <a:t>First</a:t>
              </a:r>
              <a:r>
                <a:rPr lang="es-ES" dirty="0" smtClean="0">
                  <a:solidFill>
                    <a:schemeClr val="bg1"/>
                  </a:solidFill>
                </a:rPr>
                <a:t>, </a:t>
              </a:r>
              <a:r>
                <a:rPr lang="es-ES" dirty="0" err="1" smtClean="0">
                  <a:solidFill>
                    <a:schemeClr val="bg1"/>
                  </a:solidFill>
                </a:rPr>
                <a:t>let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us</a:t>
              </a:r>
              <a:r>
                <a:rPr lang="es-ES" dirty="0" smtClean="0">
                  <a:solidFill>
                    <a:schemeClr val="bg1"/>
                  </a:solidFill>
                </a:rPr>
                <a:t> imagine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sample</a:t>
              </a:r>
              <a:r>
                <a:rPr lang="es-ES" dirty="0" smtClean="0">
                  <a:solidFill>
                    <a:schemeClr val="bg1"/>
                  </a:solidFill>
                </a:rPr>
                <a:t> and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bath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together</a:t>
              </a:r>
              <a:r>
                <a:rPr lang="es-ES" dirty="0" smtClean="0">
                  <a:solidFill>
                    <a:schemeClr val="bg1"/>
                  </a:solidFill>
                </a:rPr>
                <a:t> to </a:t>
              </a:r>
              <a:r>
                <a:rPr lang="es-ES" dirty="0" err="1" smtClean="0">
                  <a:solidFill>
                    <a:schemeClr val="bg1"/>
                  </a:solidFill>
                </a:rPr>
                <a:t>constitute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an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isolated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system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from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rest</a:t>
              </a:r>
              <a:r>
                <a:rPr lang="es-ES" dirty="0" smtClean="0">
                  <a:solidFill>
                    <a:schemeClr val="bg1"/>
                  </a:solidFill>
                </a:rPr>
                <a:t> of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Universe</a:t>
              </a:r>
              <a:r>
                <a:rPr lang="es-ES" dirty="0" smtClean="0">
                  <a:solidFill>
                    <a:schemeClr val="bg1"/>
                  </a:solidFill>
                </a:rPr>
                <a:t>, </a:t>
              </a:r>
              <a:r>
                <a:rPr lang="es-ES" dirty="0" err="1" smtClean="0">
                  <a:solidFill>
                    <a:schemeClr val="bg1"/>
                  </a:solidFill>
                </a:rPr>
                <a:t>with</a:t>
              </a:r>
              <a:r>
                <a:rPr lang="es-ES" dirty="0" smtClean="0">
                  <a:solidFill>
                    <a:schemeClr val="bg1"/>
                  </a:solidFill>
                </a:rPr>
                <a:t> total </a:t>
              </a:r>
              <a:r>
                <a:rPr lang="es-ES" dirty="0" err="1" smtClean="0">
                  <a:solidFill>
                    <a:schemeClr val="bg1"/>
                  </a:solidFill>
                </a:rPr>
                <a:t>energy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05800" y="1141358"/>
              <a:ext cx="292320" cy="252000"/>
            </a:xfrm>
            <a:prstGeom prst="rect">
              <a:avLst/>
            </a:prstGeom>
          </p:spPr>
        </p:pic>
      </p:grpSp>
      <p:grpSp>
        <p:nvGrpSpPr>
          <p:cNvPr id="18" name="Agrupar 17"/>
          <p:cNvGrpSpPr/>
          <p:nvPr/>
        </p:nvGrpSpPr>
        <p:grpSpPr>
          <a:xfrm>
            <a:off x="822215" y="1805067"/>
            <a:ext cx="7499570" cy="1240631"/>
            <a:chOff x="822215" y="1805067"/>
            <a:chExt cx="7499570" cy="1240631"/>
          </a:xfrm>
        </p:grpSpPr>
        <p:sp>
          <p:nvSpPr>
            <p:cNvPr id="13" name="CuadroTexto 12"/>
            <p:cNvSpPr txBox="1"/>
            <p:nvPr/>
          </p:nvSpPr>
          <p:spPr>
            <a:xfrm>
              <a:off x="822215" y="1805067"/>
              <a:ext cx="7499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smtClean="0">
                  <a:solidFill>
                    <a:schemeClr val="bg1"/>
                  </a:solidFill>
                </a:rPr>
                <a:t>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equilibrium</a:t>
              </a:r>
              <a:r>
                <a:rPr lang="es-ES_tradnl" dirty="0" smtClean="0">
                  <a:solidFill>
                    <a:schemeClr val="bg1"/>
                  </a:solidFill>
                </a:rPr>
                <a:t>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system</a:t>
              </a:r>
              <a:r>
                <a:rPr lang="es-ES_tradnl" dirty="0" smtClean="0">
                  <a:solidFill>
                    <a:schemeClr val="bg1"/>
                  </a:solidFill>
                </a:rPr>
                <a:t> has     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possible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states</a:t>
              </a:r>
              <a:r>
                <a:rPr lang="es-ES_tradnl" dirty="0" smtClean="0">
                  <a:solidFill>
                    <a:schemeClr val="bg1"/>
                  </a:solidFill>
                </a:rPr>
                <a:t> and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entropy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6015" y="1881600"/>
              <a:ext cx="292320" cy="252000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9510" y="1881600"/>
              <a:ext cx="292320" cy="25200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7691" y="2613698"/>
              <a:ext cx="5712825" cy="432000"/>
            </a:xfrm>
            <a:prstGeom prst="rect">
              <a:avLst/>
            </a:prstGeom>
          </p:spPr>
        </p:pic>
      </p:grpSp>
      <p:grpSp>
        <p:nvGrpSpPr>
          <p:cNvPr id="25" name="Agrupar 24"/>
          <p:cNvGrpSpPr/>
          <p:nvPr/>
        </p:nvGrpSpPr>
        <p:grpSpPr>
          <a:xfrm>
            <a:off x="212603" y="3484997"/>
            <a:ext cx="8763000" cy="923330"/>
            <a:chOff x="212603" y="3484997"/>
            <a:chExt cx="8763000" cy="923330"/>
          </a:xfrm>
        </p:grpSpPr>
        <p:sp>
          <p:nvSpPr>
            <p:cNvPr id="19" name="CuadroTexto 18"/>
            <p:cNvSpPr txBox="1"/>
            <p:nvPr/>
          </p:nvSpPr>
          <p:spPr>
            <a:xfrm>
              <a:off x="212603" y="3484997"/>
              <a:ext cx="8763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>
                  <a:solidFill>
                    <a:schemeClr val="bg1"/>
                  </a:solidFill>
                </a:rPr>
                <a:t>i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product</a:t>
              </a:r>
              <a:r>
                <a:rPr lang="es-ES_tradnl" dirty="0" smtClean="0">
                  <a:solidFill>
                    <a:schemeClr val="bg1"/>
                  </a:solidFill>
                </a:rPr>
                <a:t> of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possible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states</a:t>
              </a:r>
              <a:r>
                <a:rPr lang="es-ES_tradnl" dirty="0" smtClean="0">
                  <a:solidFill>
                    <a:schemeClr val="bg1"/>
                  </a:solidFill>
                </a:rPr>
                <a:t> of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sample</a:t>
              </a:r>
              <a:r>
                <a:rPr lang="es-ES_tradnl" dirty="0" smtClean="0">
                  <a:solidFill>
                    <a:schemeClr val="bg1"/>
                  </a:solidFill>
                </a:rPr>
                <a:t>,              ,                                     and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number</a:t>
              </a:r>
              <a:r>
                <a:rPr lang="es-ES_tradnl" dirty="0" smtClean="0">
                  <a:solidFill>
                    <a:schemeClr val="bg1"/>
                  </a:solidFill>
                </a:rPr>
                <a:t> of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possible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states</a:t>
              </a:r>
              <a:r>
                <a:rPr lang="es-ES_tradnl" dirty="0" smtClean="0">
                  <a:solidFill>
                    <a:schemeClr val="bg1"/>
                  </a:solidFill>
                </a:rPr>
                <a:t> of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bath</a:t>
              </a:r>
              <a:r>
                <a:rPr lang="es-ES_tradnl" dirty="0" smtClean="0">
                  <a:solidFill>
                    <a:schemeClr val="bg1"/>
                  </a:solidFill>
                </a:rPr>
                <a:t>          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when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system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equilibrium</a:t>
              </a:r>
              <a:r>
                <a:rPr lang="es-ES_tradnl" dirty="0" smtClean="0">
                  <a:solidFill>
                    <a:schemeClr val="bg1"/>
                  </a:solidFill>
                </a:rPr>
                <a:t> 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with</a:t>
              </a:r>
              <a:r>
                <a:rPr lang="es-ES_tradnl" dirty="0" smtClean="0">
                  <a:solidFill>
                    <a:schemeClr val="bg1"/>
                  </a:solidFill>
                </a:rPr>
                <a:t> total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energy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3558000"/>
              <a:ext cx="292320" cy="25200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93184" y="3522000"/>
              <a:ext cx="757332" cy="288000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2600" y="3810000"/>
              <a:ext cx="622080" cy="288000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48400" y="4154327"/>
              <a:ext cx="292100" cy="254000"/>
            </a:xfrm>
            <a:prstGeom prst="rect">
              <a:avLst/>
            </a:prstGeom>
          </p:spPr>
        </p:pic>
      </p:grpSp>
      <p:pic>
        <p:nvPicPr>
          <p:cNvPr id="26" name="Imagen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7691" y="4648200"/>
            <a:ext cx="5632757" cy="396000"/>
          </a:xfrm>
          <a:prstGeom prst="rect">
            <a:avLst/>
          </a:prstGeom>
        </p:spPr>
      </p:pic>
      <p:grpSp>
        <p:nvGrpSpPr>
          <p:cNvPr id="30" name="Agrupar 29"/>
          <p:cNvGrpSpPr/>
          <p:nvPr/>
        </p:nvGrpSpPr>
        <p:grpSpPr>
          <a:xfrm>
            <a:off x="914400" y="5395759"/>
            <a:ext cx="7295930" cy="646331"/>
            <a:chOff x="914400" y="5395759"/>
            <a:chExt cx="7295930" cy="646331"/>
          </a:xfrm>
        </p:grpSpPr>
        <p:sp>
          <p:nvSpPr>
            <p:cNvPr id="28" name="CuadroTexto 27"/>
            <p:cNvSpPr txBox="1"/>
            <p:nvPr/>
          </p:nvSpPr>
          <p:spPr>
            <a:xfrm>
              <a:off x="914400" y="5395759"/>
              <a:ext cx="72959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smtClean="0">
                  <a:solidFill>
                    <a:schemeClr val="bg1"/>
                  </a:solidFill>
                </a:rPr>
                <a:t>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equilibrium</a:t>
              </a:r>
              <a:r>
                <a:rPr lang="es-ES_tradnl" dirty="0" smtClean="0">
                  <a:solidFill>
                    <a:schemeClr val="bg1"/>
                  </a:solidFill>
                </a:rPr>
                <a:t>, and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with</a:t>
              </a:r>
              <a:r>
                <a:rPr lang="es-ES_tradnl" dirty="0" smtClean="0">
                  <a:solidFill>
                    <a:schemeClr val="bg1"/>
                  </a:solidFill>
                </a:rPr>
                <a:t> a total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energy</a:t>
              </a:r>
              <a:r>
                <a:rPr lang="es-ES_tradnl" dirty="0" smtClean="0">
                  <a:solidFill>
                    <a:schemeClr val="bg1"/>
                  </a:solidFill>
                </a:rPr>
                <a:t>        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quantum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sample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might</a:t>
              </a:r>
              <a:r>
                <a:rPr lang="es-ES_tradnl" dirty="0" smtClean="0">
                  <a:solidFill>
                    <a:schemeClr val="bg1"/>
                  </a:solidFill>
                </a:rPr>
                <a:t> be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different</a:t>
              </a:r>
              <a:r>
                <a:rPr lang="es-ES_tradnl" dirty="0" smtClean="0">
                  <a:solidFill>
                    <a:schemeClr val="bg1"/>
                  </a:solidFill>
                </a:rPr>
                <a:t> quantum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states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with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different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energies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34000" y="5464924"/>
              <a:ext cx="292100" cy="25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99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The Boltzmann factor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grpSp>
        <p:nvGrpSpPr>
          <p:cNvPr id="44" name="Agrupar 43"/>
          <p:cNvGrpSpPr/>
          <p:nvPr/>
        </p:nvGrpSpPr>
        <p:grpSpPr>
          <a:xfrm>
            <a:off x="784103" y="609600"/>
            <a:ext cx="7620000" cy="646331"/>
            <a:chOff x="784103" y="685800"/>
            <a:chExt cx="7620000" cy="646331"/>
          </a:xfrm>
        </p:grpSpPr>
        <p:sp>
          <p:nvSpPr>
            <p:cNvPr id="3" name="CuadroTexto 2"/>
            <p:cNvSpPr txBox="1"/>
            <p:nvPr/>
          </p:nvSpPr>
          <p:spPr>
            <a:xfrm>
              <a:off x="784103" y="685800"/>
              <a:ext cx="762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Now</a:t>
              </a:r>
              <a:r>
                <a:rPr lang="es-ES_tradnl" dirty="0" smtClean="0">
                  <a:solidFill>
                    <a:schemeClr val="bg1"/>
                  </a:solidFill>
                </a:rPr>
                <a:t>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instead</a:t>
              </a:r>
              <a:r>
                <a:rPr lang="es-ES_tradnl" dirty="0" smtClean="0">
                  <a:solidFill>
                    <a:schemeClr val="bg1"/>
                  </a:solidFill>
                </a:rPr>
                <a:t> of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being</a:t>
              </a:r>
              <a:r>
                <a:rPr lang="es-ES_tradnl" dirty="0">
                  <a:solidFill>
                    <a:schemeClr val="bg1"/>
                  </a:solidFill>
                </a:rPr>
                <a:t> </a:t>
              </a:r>
              <a:r>
                <a:rPr lang="es-ES_tradnl" dirty="0" smtClean="0">
                  <a:solidFill>
                    <a:schemeClr val="bg1"/>
                  </a:solidFill>
                </a:rPr>
                <a:t>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equilibrium</a:t>
              </a:r>
              <a:r>
                <a:rPr lang="es-ES_tradnl" dirty="0" smtClean="0">
                  <a:solidFill>
                    <a:schemeClr val="bg1"/>
                  </a:solidFill>
                </a:rPr>
                <a:t>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let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us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instead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specify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that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sample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state</a:t>
              </a:r>
              <a:r>
                <a:rPr lang="es-ES_tradnl" dirty="0" smtClean="0">
                  <a:solidFill>
                    <a:schemeClr val="bg1"/>
                  </a:solidFill>
                </a:rPr>
                <a:t>      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with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energy</a:t>
              </a:r>
              <a:r>
                <a:rPr lang="es-ES_tradnl" dirty="0" smtClean="0">
                  <a:solidFill>
                    <a:schemeClr val="bg1"/>
                  </a:solidFill>
                </a:rPr>
                <a:t>       .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5800" y="1066800"/>
              <a:ext cx="342621" cy="216000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2200" y="1043400"/>
              <a:ext cx="384633" cy="252000"/>
            </a:xfrm>
            <a:prstGeom prst="rect">
              <a:avLst/>
            </a:prstGeom>
          </p:spPr>
        </p:pic>
      </p:grpSp>
      <p:grpSp>
        <p:nvGrpSpPr>
          <p:cNvPr id="7" name="Agrupar 6"/>
          <p:cNvGrpSpPr/>
          <p:nvPr/>
        </p:nvGrpSpPr>
        <p:grpSpPr>
          <a:xfrm>
            <a:off x="892297" y="1371600"/>
            <a:ext cx="7413503" cy="646331"/>
            <a:chOff x="990600" y="1676400"/>
            <a:chExt cx="7413503" cy="646331"/>
          </a:xfrm>
        </p:grpSpPr>
        <p:sp>
          <p:nvSpPr>
            <p:cNvPr id="5" name="CuadroTexto 4"/>
            <p:cNvSpPr txBox="1"/>
            <p:nvPr/>
          </p:nvSpPr>
          <p:spPr>
            <a:xfrm>
              <a:off x="990600" y="1676400"/>
              <a:ext cx="74135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bath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always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internally</a:t>
              </a:r>
              <a:r>
                <a:rPr lang="es-ES_tradnl" dirty="0" smtClean="0">
                  <a:solidFill>
                    <a:schemeClr val="bg1"/>
                  </a:solidFill>
                </a:rPr>
                <a:t>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equilibrium</a:t>
              </a:r>
              <a:r>
                <a:rPr lang="es-ES_tradnl" dirty="0" smtClean="0">
                  <a:solidFill>
                    <a:schemeClr val="bg1"/>
                  </a:solidFill>
                </a:rPr>
                <a:t>,</a:t>
              </a:r>
            </a:p>
            <a:p>
              <a:pPr algn="ctr"/>
              <a:r>
                <a:rPr lang="es-ES_tradnl" dirty="0" smtClean="0">
                  <a:solidFill>
                    <a:schemeClr val="bg1"/>
                  </a:solidFill>
                </a:rPr>
                <a:t>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this</a:t>
              </a:r>
              <a:r>
                <a:rPr lang="es-ES_tradnl" dirty="0" smtClean="0">
                  <a:solidFill>
                    <a:schemeClr val="bg1"/>
                  </a:solidFill>
                </a:rPr>
                <a:t> case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with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an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energy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2201" y="2034000"/>
              <a:ext cx="861841" cy="252000"/>
            </a:xfrm>
            <a:prstGeom prst="rect">
              <a:avLst/>
            </a:prstGeom>
          </p:spPr>
        </p:pic>
      </p:grpSp>
      <p:grpSp>
        <p:nvGrpSpPr>
          <p:cNvPr id="16" name="Agrupar 15"/>
          <p:cNvGrpSpPr/>
          <p:nvPr/>
        </p:nvGrpSpPr>
        <p:grpSpPr>
          <a:xfrm>
            <a:off x="952221" y="2743200"/>
            <a:ext cx="7201179" cy="381000"/>
            <a:chOff x="952221" y="3424529"/>
            <a:chExt cx="7201179" cy="381000"/>
          </a:xfrm>
        </p:grpSpPr>
        <p:sp>
          <p:nvSpPr>
            <p:cNvPr id="10" name="CuadroTexto 9"/>
            <p:cNvSpPr txBox="1"/>
            <p:nvPr/>
          </p:nvSpPr>
          <p:spPr>
            <a:xfrm>
              <a:off x="952221" y="3424529"/>
              <a:ext cx="7201179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Since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sample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state</a:t>
              </a:r>
              <a:r>
                <a:rPr lang="es-ES_tradnl" dirty="0" smtClean="0">
                  <a:solidFill>
                    <a:schemeClr val="bg1"/>
                  </a:solidFill>
                </a:rPr>
                <a:t>      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its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number</a:t>
              </a:r>
              <a:r>
                <a:rPr lang="es-ES_tradnl" dirty="0" smtClean="0">
                  <a:solidFill>
                    <a:schemeClr val="bg1"/>
                  </a:solidFill>
                </a:rPr>
                <a:t> of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possible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states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3179" y="3517800"/>
              <a:ext cx="342621" cy="216000"/>
            </a:xfrm>
            <a:prstGeom prst="rect">
              <a:avLst/>
            </a:prstGeom>
          </p:spPr>
        </p:pic>
      </p:grpSp>
      <p:pic>
        <p:nvPicPr>
          <p:cNvPr id="34" name="Imagen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8810" y="3392540"/>
            <a:ext cx="1427999" cy="324000"/>
          </a:xfrm>
          <a:prstGeom prst="rect">
            <a:avLst/>
          </a:prstGeom>
        </p:spPr>
      </p:pic>
      <p:grpSp>
        <p:nvGrpSpPr>
          <p:cNvPr id="36" name="Agrupar 35"/>
          <p:cNvGrpSpPr/>
          <p:nvPr/>
        </p:nvGrpSpPr>
        <p:grpSpPr>
          <a:xfrm>
            <a:off x="66565" y="2221468"/>
            <a:ext cx="8991600" cy="369332"/>
            <a:chOff x="66565" y="2680334"/>
            <a:chExt cx="8991600" cy="369332"/>
          </a:xfrm>
        </p:grpSpPr>
        <p:grpSp>
          <p:nvGrpSpPr>
            <p:cNvPr id="33" name="Agrupar 32"/>
            <p:cNvGrpSpPr/>
            <p:nvPr/>
          </p:nvGrpSpPr>
          <p:grpSpPr>
            <a:xfrm>
              <a:off x="66565" y="2680334"/>
              <a:ext cx="8991600" cy="369332"/>
              <a:chOff x="66565" y="2680334"/>
              <a:chExt cx="8991600" cy="369332"/>
            </a:xfrm>
          </p:grpSpPr>
          <p:sp>
            <p:nvSpPr>
              <p:cNvPr id="8" name="CuadroTexto 7"/>
              <p:cNvSpPr txBox="1"/>
              <p:nvPr/>
            </p:nvSpPr>
            <p:spPr>
              <a:xfrm>
                <a:off x="66565" y="2680334"/>
                <a:ext cx="899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dirty="0" err="1" smtClean="0">
                    <a:solidFill>
                      <a:schemeClr val="bg1"/>
                    </a:solidFill>
                  </a:rPr>
                  <a:t>The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number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of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possible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states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for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the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bath</a:t>
                </a:r>
                <a:r>
                  <a:rPr lang="es-ES_tradnl" dirty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when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the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sample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is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in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state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    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is</a:t>
                </a:r>
                <a:endParaRPr lang="es-ES_tradnl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1" name="Imagen 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10779" y="2743200"/>
                <a:ext cx="342621" cy="216000"/>
              </a:xfrm>
              <a:prstGeom prst="rect">
                <a:avLst/>
              </a:prstGeom>
            </p:spPr>
          </p:pic>
        </p:grpSp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58200" y="2743200"/>
              <a:ext cx="576000" cy="288000"/>
            </a:xfrm>
            <a:prstGeom prst="rect">
              <a:avLst/>
            </a:prstGeom>
          </p:spPr>
        </p:pic>
      </p:grpSp>
      <p:pic>
        <p:nvPicPr>
          <p:cNvPr id="37" name="Imagen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800" y="4485271"/>
            <a:ext cx="3903431" cy="396000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>
            <a:off x="2436861" y="3902339"/>
            <a:ext cx="4344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Therefore</a:t>
            </a:r>
            <a:endParaRPr lang="es-ES_tradnl" dirty="0">
              <a:solidFill>
                <a:schemeClr val="bg1"/>
              </a:solidFill>
            </a:endParaRPr>
          </a:p>
        </p:txBody>
      </p:sp>
      <p:grpSp>
        <p:nvGrpSpPr>
          <p:cNvPr id="49" name="Agrupar 48"/>
          <p:cNvGrpSpPr/>
          <p:nvPr/>
        </p:nvGrpSpPr>
        <p:grpSpPr>
          <a:xfrm>
            <a:off x="845830" y="4982356"/>
            <a:ext cx="8136135" cy="1778444"/>
            <a:chOff x="845830" y="4982356"/>
            <a:chExt cx="8136135" cy="1778444"/>
          </a:xfrm>
        </p:grpSpPr>
        <p:grpSp>
          <p:nvGrpSpPr>
            <p:cNvPr id="47" name="Agrupar 46"/>
            <p:cNvGrpSpPr/>
            <p:nvPr/>
          </p:nvGrpSpPr>
          <p:grpSpPr>
            <a:xfrm>
              <a:off x="845830" y="4982356"/>
              <a:ext cx="7527000" cy="923330"/>
              <a:chOff x="845830" y="4982356"/>
              <a:chExt cx="7527000" cy="923330"/>
            </a:xfrm>
          </p:grpSpPr>
          <p:grpSp>
            <p:nvGrpSpPr>
              <p:cNvPr id="41" name="Agrupar 40"/>
              <p:cNvGrpSpPr/>
              <p:nvPr/>
            </p:nvGrpSpPr>
            <p:grpSpPr>
              <a:xfrm>
                <a:off x="845830" y="4982356"/>
                <a:ext cx="7527000" cy="923330"/>
                <a:chOff x="778800" y="5796078"/>
                <a:chExt cx="7527000" cy="923330"/>
              </a:xfrm>
            </p:grpSpPr>
            <p:sp>
              <p:nvSpPr>
                <p:cNvPr id="39" name="CuadroTexto 38"/>
                <p:cNvSpPr txBox="1"/>
                <p:nvPr/>
              </p:nvSpPr>
              <p:spPr>
                <a:xfrm>
                  <a:off x="778800" y="5796078"/>
                  <a:ext cx="752700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The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probability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of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finding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the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sample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in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state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    ,          ,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is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simply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the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number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of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states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of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the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system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in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which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the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sample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happens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to be in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state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     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divided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by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the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total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number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of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states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in </a:t>
                  </a:r>
                  <a:r>
                    <a:rPr lang="es-ES_tradnl" dirty="0" err="1" smtClean="0">
                      <a:solidFill>
                        <a:srgbClr val="FFFF00"/>
                      </a:solidFill>
                    </a:rPr>
                    <a:t>equilibrium</a:t>
                  </a:r>
                  <a:r>
                    <a:rPr lang="es-ES_tradnl" dirty="0" smtClean="0">
                      <a:solidFill>
                        <a:srgbClr val="FFFF00"/>
                      </a:solidFill>
                    </a:rPr>
                    <a:t>     </a:t>
                  </a:r>
                  <a:endParaRPr lang="es-ES_tradnl" dirty="0">
                    <a:solidFill>
                      <a:srgbClr val="FFFF00"/>
                    </a:solidFill>
                  </a:endParaRPr>
                </a:p>
              </p:txBody>
            </p:sp>
            <p:pic>
              <p:nvPicPr>
                <p:cNvPr id="40" name="Imagen 39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876570" y="5867400"/>
                  <a:ext cx="342621" cy="216000"/>
                </a:xfrm>
                <a:prstGeom prst="rect">
                  <a:avLst/>
                </a:prstGeom>
              </p:spPr>
            </p:pic>
            <p:pic>
              <p:nvPicPr>
                <p:cNvPr id="42" name="Imagen 41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81149" y="6400800"/>
                  <a:ext cx="342621" cy="216000"/>
                </a:xfrm>
                <a:prstGeom prst="rect">
                  <a:avLst/>
                </a:prstGeom>
              </p:spPr>
            </p:pic>
          </p:grpSp>
          <p:pic>
            <p:nvPicPr>
              <p:cNvPr id="45" name="Imagen 4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63357" y="5105400"/>
                <a:ext cx="470843" cy="252000"/>
              </a:xfrm>
              <a:prstGeom prst="rect">
                <a:avLst/>
              </a:prstGeom>
            </p:spPr>
          </p:pic>
        </p:grpSp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13312" y="6040800"/>
              <a:ext cx="2701488" cy="720000"/>
            </a:xfrm>
            <a:prstGeom prst="rect">
              <a:avLst/>
            </a:prstGeom>
          </p:spPr>
        </p:pic>
        <p:sp>
          <p:nvSpPr>
            <p:cNvPr id="48" name="CuadroTexto 47"/>
            <p:cNvSpPr txBox="1"/>
            <p:nvPr/>
          </p:nvSpPr>
          <p:spPr>
            <a:xfrm>
              <a:off x="4876800" y="6108096"/>
              <a:ext cx="4105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smtClean="0">
                  <a:solidFill>
                    <a:srgbClr val="00FFFF"/>
                  </a:solidFill>
                </a:rPr>
                <a:t>(ratio </a:t>
              </a:r>
              <a:r>
                <a:rPr lang="es-ES_tradnl" dirty="0">
                  <a:solidFill>
                    <a:srgbClr val="00FFFF"/>
                  </a:solidFill>
                </a:rPr>
                <a:t>of </a:t>
              </a:r>
              <a:r>
                <a:rPr lang="es-ES_tradnl" dirty="0" err="1">
                  <a:solidFill>
                    <a:srgbClr val="00FFFF"/>
                  </a:solidFill>
                </a:rPr>
                <a:t>the</a:t>
              </a:r>
              <a:r>
                <a:rPr lang="es-ES_tradnl" dirty="0">
                  <a:solidFill>
                    <a:srgbClr val="00FFFF"/>
                  </a:solidFill>
                </a:rPr>
                <a:t> </a:t>
              </a:r>
              <a:r>
                <a:rPr lang="es-ES_tradnl" dirty="0" err="1">
                  <a:solidFill>
                    <a:srgbClr val="00FFFF"/>
                  </a:solidFill>
                </a:rPr>
                <a:t>favourable</a:t>
              </a:r>
              <a:r>
                <a:rPr lang="es-ES_tradnl" dirty="0">
                  <a:solidFill>
                    <a:srgbClr val="00FFFF"/>
                  </a:solidFill>
                </a:rPr>
                <a:t> cases to </a:t>
              </a:r>
              <a:r>
                <a:rPr lang="es-ES_tradnl" dirty="0" err="1">
                  <a:solidFill>
                    <a:srgbClr val="00FFFF"/>
                  </a:solidFill>
                </a:rPr>
                <a:t>the</a:t>
              </a:r>
              <a:r>
                <a:rPr lang="es-ES_tradnl" dirty="0">
                  <a:solidFill>
                    <a:srgbClr val="00FFFF"/>
                  </a:solidFill>
                </a:rPr>
                <a:t> </a:t>
              </a:r>
              <a:r>
                <a:rPr lang="es-ES_tradnl" dirty="0" err="1">
                  <a:solidFill>
                    <a:srgbClr val="00FFFF"/>
                  </a:solidFill>
                </a:rPr>
                <a:t>whole</a:t>
              </a:r>
              <a:r>
                <a:rPr lang="es-ES_tradnl" dirty="0">
                  <a:solidFill>
                    <a:srgbClr val="00FFFF"/>
                  </a:solidFill>
                </a:rPr>
                <a:t> </a:t>
              </a:r>
              <a:r>
                <a:rPr lang="es-ES_tradnl" dirty="0" err="1">
                  <a:solidFill>
                    <a:srgbClr val="00FFFF"/>
                  </a:solidFill>
                </a:rPr>
                <a:t>number</a:t>
              </a:r>
              <a:r>
                <a:rPr lang="es-ES_tradnl" dirty="0">
                  <a:solidFill>
                    <a:srgbClr val="00FFFF"/>
                  </a:solidFill>
                </a:rPr>
                <a:t> of cases </a:t>
              </a:r>
              <a:r>
                <a:rPr lang="es-ES_tradnl" dirty="0" err="1" smtClean="0">
                  <a:solidFill>
                    <a:srgbClr val="00FFFF"/>
                  </a:solidFill>
                </a:rPr>
                <a:t>possible</a:t>
              </a:r>
              <a:r>
                <a:rPr lang="es-ES_tradnl" dirty="0">
                  <a:solidFill>
                    <a:srgbClr val="00FFFF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686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The Boltzmann factor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986" y="1752600"/>
            <a:ext cx="1956234" cy="743115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>
            <a:off x="898403" y="608231"/>
            <a:ext cx="7391400" cy="381000"/>
            <a:chOff x="990600" y="609600"/>
            <a:chExt cx="7391400" cy="381000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5143" y="738600"/>
              <a:ext cx="470843" cy="252000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990600" y="609600"/>
              <a:ext cx="7391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probability</a:t>
              </a:r>
              <a:r>
                <a:rPr lang="es-ES_tradnl" dirty="0" smtClean="0">
                  <a:solidFill>
                    <a:schemeClr val="bg1"/>
                  </a:solidFill>
                </a:rPr>
                <a:t>        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plays</a:t>
              </a:r>
              <a:r>
                <a:rPr lang="es-ES_tradnl" dirty="0" smtClean="0">
                  <a:solidFill>
                    <a:schemeClr val="bg1"/>
                  </a:solidFill>
                </a:rPr>
                <a:t> a crucial role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statistical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physics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898403" y="123104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sample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is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always</a:t>
            </a:r>
            <a:r>
              <a:rPr lang="es-ES_tradnl" dirty="0" smtClean="0">
                <a:solidFill>
                  <a:schemeClr val="bg1"/>
                </a:solidFill>
              </a:rPr>
              <a:t> in </a:t>
            </a:r>
            <a:r>
              <a:rPr lang="es-ES_tradnl" dirty="0" err="1" smtClean="0">
                <a:solidFill>
                  <a:schemeClr val="bg1"/>
                </a:solidFill>
              </a:rPr>
              <a:t>some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state</a:t>
            </a:r>
            <a:r>
              <a:rPr lang="es-ES_tradnl" dirty="0" smtClean="0">
                <a:solidFill>
                  <a:schemeClr val="bg1"/>
                </a:solidFill>
              </a:rPr>
              <a:t>, so</a:t>
            </a:r>
            <a:endParaRPr lang="es-ES_tradnl" dirty="0">
              <a:solidFill>
                <a:schemeClr val="bg1"/>
              </a:solidFill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898403" y="2771086"/>
            <a:ext cx="7788397" cy="1629449"/>
            <a:chOff x="898403" y="2771086"/>
            <a:chExt cx="7788397" cy="162944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4615" y="3572535"/>
              <a:ext cx="2094770" cy="828000"/>
            </a:xfrm>
            <a:prstGeom prst="rect">
              <a:avLst/>
            </a:prstGeom>
          </p:spPr>
        </p:pic>
        <p:grpSp>
          <p:nvGrpSpPr>
            <p:cNvPr id="8" name="Agrupar 7"/>
            <p:cNvGrpSpPr/>
            <p:nvPr/>
          </p:nvGrpSpPr>
          <p:grpSpPr>
            <a:xfrm>
              <a:off x="898403" y="2771086"/>
              <a:ext cx="7788397" cy="646331"/>
              <a:chOff x="898403" y="2771086"/>
              <a:chExt cx="7788397" cy="646331"/>
            </a:xfrm>
          </p:grpSpPr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7721" y="2806251"/>
                <a:ext cx="334080" cy="288000"/>
              </a:xfrm>
              <a:prstGeom prst="rect">
                <a:avLst/>
              </a:prstGeom>
            </p:spPr>
          </p:pic>
          <p:sp>
            <p:nvSpPr>
              <p:cNvPr id="7" name="CuadroTexto 6"/>
              <p:cNvSpPr txBox="1"/>
              <p:nvPr/>
            </p:nvSpPr>
            <p:spPr>
              <a:xfrm>
                <a:off x="898403" y="2771086"/>
                <a:ext cx="77883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dirty="0" err="1" smtClean="0">
                    <a:solidFill>
                      <a:schemeClr val="bg1"/>
                    </a:solidFill>
                  </a:rPr>
                  <a:t>If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a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quantity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,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say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       , has a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definite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value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in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each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quantum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state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of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the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sample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,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then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its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average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or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thermodynamic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value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is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given</a:t>
                </a:r>
                <a:r>
                  <a:rPr lang="es-ES_tradnl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dirty="0" err="1" smtClean="0">
                    <a:solidFill>
                      <a:schemeClr val="bg1"/>
                    </a:solidFill>
                  </a:rPr>
                  <a:t>by</a:t>
                </a:r>
                <a:endParaRPr lang="es-ES_tradnl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Agrupar 16"/>
          <p:cNvGrpSpPr/>
          <p:nvPr/>
        </p:nvGrpSpPr>
        <p:grpSpPr>
          <a:xfrm>
            <a:off x="1447800" y="4535269"/>
            <a:ext cx="6324600" cy="1884455"/>
            <a:chOff x="1447800" y="4535269"/>
            <a:chExt cx="6324600" cy="1884455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25462" y="5470204"/>
              <a:ext cx="2337281" cy="949520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1447800" y="4535269"/>
              <a:ext cx="6324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smtClean="0">
                  <a:solidFill>
                    <a:schemeClr val="bg1"/>
                  </a:solidFill>
                </a:rPr>
                <a:t>In particular,    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might</a:t>
              </a:r>
              <a:r>
                <a:rPr lang="es-ES_tradnl" dirty="0" smtClean="0">
                  <a:solidFill>
                    <a:schemeClr val="bg1"/>
                  </a:solidFill>
                </a:rPr>
                <a:t> be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energy</a:t>
              </a:r>
              <a:r>
                <a:rPr lang="es-ES_tradnl" dirty="0" smtClean="0">
                  <a:solidFill>
                    <a:schemeClr val="bg1"/>
                  </a:solidFill>
                </a:rPr>
                <a:t> of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sample</a:t>
              </a:r>
              <a:r>
                <a:rPr lang="es-ES_tradnl" dirty="0" smtClean="0">
                  <a:solidFill>
                    <a:schemeClr val="bg1"/>
                  </a:solidFill>
                </a:rPr>
                <a:t>.</a:t>
              </a:r>
            </a:p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Then</a:t>
              </a:r>
              <a:r>
                <a:rPr lang="es-ES_tradnl" dirty="0" smtClean="0">
                  <a:solidFill>
                    <a:schemeClr val="bg1"/>
                  </a:solidFill>
                </a:rPr>
                <a:t>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thermodynamic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or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average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energy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76600" y="4573985"/>
              <a:ext cx="21168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002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The Boltzmann factor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999" y="1905000"/>
            <a:ext cx="3264001" cy="432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352800"/>
            <a:ext cx="6278500" cy="833134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>
            <a:off x="898403" y="608231"/>
            <a:ext cx="7391400" cy="381000"/>
            <a:chOff x="990600" y="609600"/>
            <a:chExt cx="7391400" cy="381000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5143" y="738600"/>
              <a:ext cx="470843" cy="252000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990600" y="609600"/>
              <a:ext cx="7391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probability</a:t>
              </a:r>
              <a:r>
                <a:rPr lang="es-ES_tradnl" dirty="0" smtClean="0">
                  <a:solidFill>
                    <a:schemeClr val="bg1"/>
                  </a:solidFill>
                </a:rPr>
                <a:t>        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plays</a:t>
              </a:r>
              <a:r>
                <a:rPr lang="es-ES_tradnl" dirty="0" smtClean="0">
                  <a:solidFill>
                    <a:schemeClr val="bg1"/>
                  </a:solidFill>
                </a:rPr>
                <a:t> a crucial role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statistical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physics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CuadroTexto 23"/>
          <p:cNvSpPr txBox="1"/>
          <p:nvPr/>
        </p:nvSpPr>
        <p:spPr>
          <a:xfrm>
            <a:off x="585604" y="2778972"/>
            <a:ext cx="8016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Substracting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this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energy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from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equilibrium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entropy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system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585604" y="4485369"/>
            <a:ext cx="8016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We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have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therefore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800" y="5029200"/>
            <a:ext cx="2832000" cy="432000"/>
          </a:xfrm>
          <a:prstGeom prst="rect">
            <a:avLst/>
          </a:prstGeom>
        </p:spPr>
      </p:pic>
      <p:grpSp>
        <p:nvGrpSpPr>
          <p:cNvPr id="20" name="Agrupar 19"/>
          <p:cNvGrpSpPr/>
          <p:nvPr/>
        </p:nvGrpSpPr>
        <p:grpSpPr>
          <a:xfrm>
            <a:off x="593603" y="1371600"/>
            <a:ext cx="8016997" cy="369332"/>
            <a:chOff x="898402" y="1371600"/>
            <a:chExt cx="8016997" cy="369332"/>
          </a:xfrm>
        </p:grpSpPr>
        <p:sp>
          <p:nvSpPr>
            <p:cNvPr id="18" name="CuadroTexto 17"/>
            <p:cNvSpPr txBox="1"/>
            <p:nvPr/>
          </p:nvSpPr>
          <p:spPr>
            <a:xfrm>
              <a:off x="898402" y="1371600"/>
              <a:ext cx="8016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When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sample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definite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state</a:t>
              </a:r>
              <a:r>
                <a:rPr lang="es-ES_tradnl" dirty="0" smtClean="0">
                  <a:solidFill>
                    <a:schemeClr val="bg1"/>
                  </a:solidFill>
                </a:rPr>
                <a:t>     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bath</a:t>
              </a:r>
              <a:r>
                <a:rPr lang="es-ES_tradnl" dirty="0" smtClean="0">
                  <a:solidFill>
                    <a:schemeClr val="bg1"/>
                  </a:solidFill>
                </a:rPr>
                <a:t> has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an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entropy</a:t>
              </a:r>
              <a:endParaRPr lang="es-ES_tradnl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62600" y="1460400"/>
              <a:ext cx="342621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091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The Boltzmann factor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000" y="838200"/>
            <a:ext cx="2832000" cy="432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95400" y="14478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rgbClr val="FFFF00"/>
                </a:solidFill>
              </a:rPr>
              <a:t>Assumption</a:t>
            </a:r>
            <a:r>
              <a:rPr lang="es-ES_tradnl" dirty="0" smtClean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entropy</a:t>
            </a:r>
            <a:r>
              <a:rPr lang="es-ES_tradnl" dirty="0" smtClean="0">
                <a:solidFill>
                  <a:srgbClr val="FFFF00"/>
                </a:solidFill>
              </a:rPr>
              <a:t> of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bath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only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depends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on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its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energy</a:t>
            </a:r>
            <a:endParaRPr lang="es-ES_tradnl" dirty="0">
              <a:solidFill>
                <a:srgbClr val="FFFF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160" y="2362200"/>
            <a:ext cx="1723680" cy="25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517" y="2966400"/>
            <a:ext cx="3028966" cy="36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305" y="3962400"/>
            <a:ext cx="3895389" cy="720000"/>
          </a:xfrm>
          <a:prstGeom prst="rect">
            <a:avLst/>
          </a:prstGeom>
        </p:spPr>
      </p:pic>
      <p:grpSp>
        <p:nvGrpSpPr>
          <p:cNvPr id="15" name="Agrupar 14"/>
          <p:cNvGrpSpPr/>
          <p:nvPr/>
        </p:nvGrpSpPr>
        <p:grpSpPr>
          <a:xfrm>
            <a:off x="324394" y="3497834"/>
            <a:ext cx="8534400" cy="371566"/>
            <a:chOff x="324394" y="3497834"/>
            <a:chExt cx="8534400" cy="371566"/>
          </a:xfrm>
        </p:grpSpPr>
        <p:sp>
          <p:nvSpPr>
            <p:cNvPr id="8" name="CuadroTexto 7"/>
            <p:cNvSpPr txBox="1"/>
            <p:nvPr/>
          </p:nvSpPr>
          <p:spPr>
            <a:xfrm>
              <a:off x="324394" y="3497834"/>
              <a:ext cx="853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Since</a:t>
              </a:r>
              <a:r>
                <a:rPr lang="es-ES_tradnl" dirty="0" smtClean="0">
                  <a:solidFill>
                    <a:schemeClr val="bg1"/>
                  </a:solidFill>
                </a:rPr>
                <a:t>       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much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smaller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than</a:t>
              </a:r>
              <a:r>
                <a:rPr lang="es-ES_tradnl" dirty="0" smtClean="0">
                  <a:solidFill>
                    <a:schemeClr val="bg1"/>
                  </a:solidFill>
                </a:rPr>
                <a:t>        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we</a:t>
              </a:r>
              <a:r>
                <a:rPr lang="es-ES_tradnl" dirty="0" smtClean="0">
                  <a:solidFill>
                    <a:schemeClr val="bg1"/>
                  </a:solidFill>
                </a:rPr>
                <a:t> can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expand</a:t>
              </a:r>
              <a:r>
                <a:rPr lang="es-ES_tradnl" dirty="0" smtClean="0">
                  <a:solidFill>
                    <a:schemeClr val="bg1"/>
                  </a:solidFill>
                </a:rPr>
                <a:t>           in a Taylor series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3000" y="3581400"/>
              <a:ext cx="439580" cy="28800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2400" y="3579166"/>
              <a:ext cx="334080" cy="28800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47534" y="3556500"/>
              <a:ext cx="544320" cy="252000"/>
            </a:xfrm>
            <a:prstGeom prst="rect">
              <a:avLst/>
            </a:prstGeom>
          </p:spPr>
        </p:pic>
      </p:grpSp>
      <p:grpSp>
        <p:nvGrpSpPr>
          <p:cNvPr id="21" name="Agrupar 20"/>
          <p:cNvGrpSpPr/>
          <p:nvPr/>
        </p:nvGrpSpPr>
        <p:grpSpPr>
          <a:xfrm>
            <a:off x="3393887" y="4777634"/>
            <a:ext cx="2395413" cy="612000"/>
            <a:chOff x="3505199" y="4800600"/>
            <a:chExt cx="2395413" cy="612000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72000" y="4800600"/>
              <a:ext cx="1328612" cy="612000"/>
            </a:xfrm>
            <a:prstGeom prst="rect">
              <a:avLst/>
            </a:prstGeom>
          </p:spPr>
        </p:pic>
        <p:sp>
          <p:nvSpPr>
            <p:cNvPr id="17" name="CuadroTexto 16"/>
            <p:cNvSpPr txBox="1"/>
            <p:nvPr/>
          </p:nvSpPr>
          <p:spPr>
            <a:xfrm>
              <a:off x="3505199" y="4902520"/>
              <a:ext cx="106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But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" name="Imagen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5600" y="5562600"/>
            <a:ext cx="3357273" cy="6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4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5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680" tIns="50339" rIns="100680" bIns="5033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cs typeface="+mn-cs"/>
              </a:rPr>
              <a:t>The Boltzmann factor</a:t>
            </a:r>
            <a:endParaRPr lang="en-US" sz="28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363" y="1143000"/>
            <a:ext cx="3357273" cy="65507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000" y="609600"/>
            <a:ext cx="2832000" cy="432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07999"/>
            <a:ext cx="9144000" cy="1020262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371600" y="1919858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Replacing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second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equation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into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first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one</a:t>
            </a:r>
            <a:endParaRPr lang="es-ES_tradnl" dirty="0">
              <a:solidFill>
                <a:schemeClr val="bg1"/>
              </a:solidFill>
            </a:endParaRPr>
          </a:p>
        </p:txBody>
      </p:sp>
      <p:grpSp>
        <p:nvGrpSpPr>
          <p:cNvPr id="24" name="Agrupar 23"/>
          <p:cNvGrpSpPr/>
          <p:nvPr/>
        </p:nvGrpSpPr>
        <p:grpSpPr>
          <a:xfrm>
            <a:off x="190500" y="3743591"/>
            <a:ext cx="8763000" cy="437618"/>
            <a:chOff x="381000" y="3734589"/>
            <a:chExt cx="8763000" cy="437618"/>
          </a:xfrm>
        </p:grpSpPr>
        <p:grpSp>
          <p:nvGrpSpPr>
            <p:cNvPr id="13" name="Agrupar 12"/>
            <p:cNvGrpSpPr/>
            <p:nvPr/>
          </p:nvGrpSpPr>
          <p:grpSpPr>
            <a:xfrm>
              <a:off x="381000" y="3734589"/>
              <a:ext cx="4077267" cy="437618"/>
              <a:chOff x="3581399" y="3753382"/>
              <a:chExt cx="4077267" cy="437618"/>
            </a:xfrm>
          </p:grpSpPr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2000" y="3753382"/>
                <a:ext cx="3086666" cy="360000"/>
              </a:xfrm>
              <a:prstGeom prst="rect">
                <a:avLst/>
              </a:prstGeom>
            </p:spPr>
          </p:pic>
          <p:sp>
            <p:nvSpPr>
              <p:cNvPr id="12" name="CuadroTexto 11"/>
              <p:cNvSpPr txBox="1"/>
              <p:nvPr/>
            </p:nvSpPr>
            <p:spPr>
              <a:xfrm>
                <a:off x="3581399" y="3821668"/>
                <a:ext cx="9905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dirty="0" err="1" smtClean="0">
                    <a:solidFill>
                      <a:schemeClr val="bg1"/>
                    </a:solidFill>
                  </a:rPr>
                  <a:t>where</a:t>
                </a:r>
                <a:endParaRPr lang="es-ES_tradnl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CuadroTexto 19"/>
            <p:cNvSpPr txBox="1"/>
            <p:nvPr/>
          </p:nvSpPr>
          <p:spPr>
            <a:xfrm>
              <a:off x="4572000" y="3745468"/>
              <a:ext cx="457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 err="1">
                  <a:solidFill>
                    <a:schemeClr val="bg1"/>
                  </a:solidFill>
                </a:rPr>
                <a:t>t</a:t>
              </a:r>
              <a:r>
                <a:rPr lang="es-ES_tradnl" dirty="0" err="1" smtClean="0">
                  <a:solidFill>
                    <a:schemeClr val="bg1"/>
                  </a:solidFill>
                </a:rPr>
                <a:t>hat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independent</a:t>
              </a:r>
              <a:r>
                <a:rPr lang="es-ES_tradnl" dirty="0" smtClean="0">
                  <a:solidFill>
                    <a:schemeClr val="bg1"/>
                  </a:solidFill>
                </a:rPr>
                <a:t> of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microstate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25179" y="3839886"/>
              <a:ext cx="342621" cy="216000"/>
            </a:xfrm>
            <a:prstGeom prst="rect">
              <a:avLst/>
            </a:prstGeom>
          </p:spPr>
        </p:pic>
      </p:grpSp>
      <p:grpSp>
        <p:nvGrpSpPr>
          <p:cNvPr id="32" name="Agrupar 31"/>
          <p:cNvGrpSpPr/>
          <p:nvPr/>
        </p:nvGrpSpPr>
        <p:grpSpPr>
          <a:xfrm>
            <a:off x="399246" y="5891360"/>
            <a:ext cx="8744754" cy="1042840"/>
            <a:chOff x="399246" y="5815160"/>
            <a:chExt cx="8744754" cy="1042840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14800" y="5973173"/>
              <a:ext cx="2329288" cy="884827"/>
            </a:xfrm>
            <a:prstGeom prst="rect">
              <a:avLst/>
            </a:prstGeom>
          </p:spPr>
        </p:pic>
        <p:sp>
          <p:nvSpPr>
            <p:cNvPr id="29" name="CuadroTexto 28"/>
            <p:cNvSpPr txBox="1"/>
            <p:nvPr/>
          </p:nvSpPr>
          <p:spPr>
            <a:xfrm>
              <a:off x="6553200" y="6183868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 err="1" smtClean="0">
                  <a:solidFill>
                    <a:srgbClr val="FFFF00"/>
                  </a:solidFill>
                </a:rPr>
                <a:t>is</a:t>
              </a:r>
              <a:r>
                <a:rPr lang="es-ES_tradnl" dirty="0" smtClean="0">
                  <a:solidFill>
                    <a:srgbClr val="FFFF00"/>
                  </a:solidFill>
                </a:rPr>
                <a:t>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the</a:t>
              </a:r>
              <a:r>
                <a:rPr lang="es-ES_tradnl" dirty="0" smtClean="0">
                  <a:solidFill>
                    <a:srgbClr val="FFFF00"/>
                  </a:solidFill>
                </a:rPr>
                <a:t>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partition</a:t>
              </a:r>
              <a:r>
                <a:rPr lang="es-ES_tradnl" dirty="0" smtClean="0">
                  <a:solidFill>
                    <a:srgbClr val="FFFF00"/>
                  </a:solidFill>
                </a:rPr>
                <a:t> factor</a:t>
              </a:r>
              <a:endParaRPr lang="es-ES_tradnl" dirty="0">
                <a:solidFill>
                  <a:srgbClr val="FFFF00"/>
                </a:solidFill>
              </a:endParaRPr>
            </a:p>
          </p:txBody>
        </p:sp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96305" y="5815160"/>
              <a:ext cx="1359695" cy="929412"/>
            </a:xfrm>
            <a:prstGeom prst="rect">
              <a:avLst/>
            </a:prstGeom>
          </p:spPr>
        </p:pic>
        <p:sp>
          <p:nvSpPr>
            <p:cNvPr id="31" name="CuadroTexto 30"/>
            <p:cNvSpPr txBox="1"/>
            <p:nvPr/>
          </p:nvSpPr>
          <p:spPr>
            <a:xfrm>
              <a:off x="2685246" y="6107668"/>
              <a:ext cx="1810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smtClean="0">
                  <a:solidFill>
                    <a:srgbClr val="FFFF00"/>
                  </a:solidFill>
                </a:rPr>
                <a:t>,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where</a:t>
              </a:r>
              <a:endParaRPr lang="es-ES_tradnl" dirty="0">
                <a:solidFill>
                  <a:srgbClr val="FFFF00"/>
                </a:solidFill>
              </a:endParaRP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399246" y="6095200"/>
              <a:ext cx="1810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smtClean="0">
                  <a:solidFill>
                    <a:srgbClr val="FFFF00"/>
                  </a:solidFill>
                </a:rPr>
                <a:t>In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fact</a:t>
              </a:r>
              <a:r>
                <a:rPr lang="es-ES_tradnl" dirty="0" smtClean="0">
                  <a:solidFill>
                    <a:srgbClr val="FFFF00"/>
                  </a:solidFill>
                </a:rPr>
                <a:t>,</a:t>
              </a:r>
              <a:endParaRPr lang="es-ES_tradnl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2750588" y="4209885"/>
            <a:ext cx="3269212" cy="1681475"/>
            <a:chOff x="2750588" y="4209885"/>
            <a:chExt cx="3269212" cy="1681475"/>
          </a:xfrm>
        </p:grpSpPr>
        <p:sp>
          <p:nvSpPr>
            <p:cNvPr id="26" name="CuadroTexto 25"/>
            <p:cNvSpPr txBox="1"/>
            <p:nvPr/>
          </p:nvSpPr>
          <p:spPr>
            <a:xfrm>
              <a:off x="2750588" y="4350091"/>
              <a:ext cx="178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mtClean="0">
                  <a:solidFill>
                    <a:schemeClr val="bg1"/>
                  </a:solidFill>
                </a:rPr>
                <a:t>Since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0346" y="5063360"/>
              <a:ext cx="2023308" cy="828000"/>
            </a:xfrm>
            <a:prstGeom prst="rect">
              <a:avLst/>
            </a:prstGeom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63566" y="4209885"/>
              <a:ext cx="1956234" cy="743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71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14195</TotalTime>
  <Words>2309</Words>
  <Application>Microsoft Macintosh PowerPoint</Application>
  <PresentationFormat>Presentación en pantalla (4:3)</PresentationFormat>
  <Paragraphs>263</Paragraphs>
  <Slides>39</Slides>
  <Notes>39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2" baseType="lpstr">
      <vt:lpstr>ＭＳ Ｐゴシック</vt:lpstr>
      <vt:lpstr>Arial</vt:lpstr>
      <vt:lpstr>blank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Cantabria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Difficulty: how to deal accurately with both the core and valence electrons</dc:title>
  <dc:creator>Javier</dc:creator>
  <cp:lastModifiedBy>Junquera Quintana, Francisco Javier</cp:lastModifiedBy>
  <cp:revision>852</cp:revision>
  <cp:lastPrinted>2015-10-28T11:49:05Z</cp:lastPrinted>
  <dcterms:created xsi:type="dcterms:W3CDTF">2005-05-05T21:57:52Z</dcterms:created>
  <dcterms:modified xsi:type="dcterms:W3CDTF">2018-11-28T08:19:52Z</dcterms:modified>
</cp:coreProperties>
</file>