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10" r:id="rId2"/>
    <p:sldId id="414" r:id="rId3"/>
    <p:sldId id="346" r:id="rId4"/>
    <p:sldId id="415" r:id="rId5"/>
    <p:sldId id="416" r:id="rId6"/>
    <p:sldId id="417" r:id="rId7"/>
    <p:sldId id="418" r:id="rId8"/>
    <p:sldId id="420" r:id="rId9"/>
    <p:sldId id="421" r:id="rId10"/>
    <p:sldId id="422" r:id="rId11"/>
    <p:sldId id="423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03" indent="4286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28606" indent="8571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42908" indent="128577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58798" indent="169849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807" algn="l" defTabSz="457162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969" algn="l" defTabSz="457162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131" algn="l" defTabSz="457162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292" algn="l" defTabSz="457162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0" d="100"/>
          <a:sy n="130" d="100"/>
        </p:scale>
        <p:origin x="-1040" y="-96"/>
      </p:cViewPr>
      <p:guideLst>
        <p:guide orient="horz" pos="2605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fld id="{4F8FF403-BB08-E745-A092-A55FA15BCD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0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60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90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879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3684" algn="l" defTabSz="4147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421" algn="l" defTabSz="4147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159" algn="l" defTabSz="4147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95" algn="l" defTabSz="4147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FF23A-75CA-F24D-9EC3-838B8F51564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FF23A-75CA-F24D-9EC3-838B8F5156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34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737" indent="0" algn="ctr">
              <a:buNone/>
              <a:defRPr/>
            </a:lvl2pPr>
            <a:lvl3pPr marL="829474" indent="0" algn="ctr">
              <a:buNone/>
              <a:defRPr/>
            </a:lvl3pPr>
            <a:lvl4pPr marL="1244211" indent="0" algn="ctr">
              <a:buNone/>
              <a:defRPr/>
            </a:lvl4pPr>
            <a:lvl5pPr marL="1658948" indent="0" algn="ctr">
              <a:buNone/>
              <a:defRPr/>
            </a:lvl5pPr>
            <a:lvl6pPr marL="2073684" indent="0" algn="ctr">
              <a:buNone/>
              <a:defRPr/>
            </a:lvl6pPr>
            <a:lvl7pPr marL="2488421" indent="0" algn="ctr">
              <a:buNone/>
              <a:defRPr/>
            </a:lvl7pPr>
            <a:lvl8pPr marL="2903159" indent="0" algn="ctr">
              <a:buNone/>
              <a:defRPr/>
            </a:lvl8pPr>
            <a:lvl9pPr marL="3317895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C2D3-0C2B-7643-BDCD-FC61A2A564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551F-B75D-044F-ABD1-1500C474A1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3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E8EF-B9E6-0747-BA96-BC0FDCA945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8229740" cy="11435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FBB-EE21-B046-8576-3D361E00AA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8C90-F22A-1740-B050-F3D4951FB2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37" indent="0">
              <a:buNone/>
              <a:defRPr sz="1600"/>
            </a:lvl2pPr>
            <a:lvl3pPr marL="829474" indent="0">
              <a:buNone/>
              <a:defRPr sz="1500"/>
            </a:lvl3pPr>
            <a:lvl4pPr marL="1244211" indent="0">
              <a:buNone/>
              <a:defRPr sz="1300"/>
            </a:lvl4pPr>
            <a:lvl5pPr marL="1658948" indent="0">
              <a:buNone/>
              <a:defRPr sz="1300"/>
            </a:lvl5pPr>
            <a:lvl6pPr marL="2073684" indent="0">
              <a:buNone/>
              <a:defRPr sz="1300"/>
            </a:lvl6pPr>
            <a:lvl7pPr marL="2488421" indent="0">
              <a:buNone/>
              <a:defRPr sz="1300"/>
            </a:lvl7pPr>
            <a:lvl8pPr marL="2903159" indent="0">
              <a:buNone/>
              <a:defRPr sz="1300"/>
            </a:lvl8pPr>
            <a:lvl9pPr marL="3317895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5B25-DD76-EB4F-8C8E-5B1210B9AA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E602-6F60-CD42-A582-E33D6DB3C3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32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37" indent="0">
              <a:buNone/>
              <a:defRPr sz="1800" b="1"/>
            </a:lvl2pPr>
            <a:lvl3pPr marL="829474" indent="0">
              <a:buNone/>
              <a:defRPr sz="1600" b="1"/>
            </a:lvl3pPr>
            <a:lvl4pPr marL="1244211" indent="0">
              <a:buNone/>
              <a:defRPr sz="1500" b="1"/>
            </a:lvl4pPr>
            <a:lvl5pPr marL="1658948" indent="0">
              <a:buNone/>
              <a:defRPr sz="1500" b="1"/>
            </a:lvl5pPr>
            <a:lvl6pPr marL="2073684" indent="0">
              <a:buNone/>
              <a:defRPr sz="1500" b="1"/>
            </a:lvl6pPr>
            <a:lvl7pPr marL="2488421" indent="0">
              <a:buNone/>
              <a:defRPr sz="1500" b="1"/>
            </a:lvl7pPr>
            <a:lvl8pPr marL="2903159" indent="0">
              <a:buNone/>
              <a:defRPr sz="1500" b="1"/>
            </a:lvl8pPr>
            <a:lvl9pPr marL="331789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32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37" indent="0">
              <a:buNone/>
              <a:defRPr sz="1800" b="1"/>
            </a:lvl2pPr>
            <a:lvl3pPr marL="829474" indent="0">
              <a:buNone/>
              <a:defRPr sz="1600" b="1"/>
            </a:lvl3pPr>
            <a:lvl4pPr marL="1244211" indent="0">
              <a:buNone/>
              <a:defRPr sz="1500" b="1"/>
            </a:lvl4pPr>
            <a:lvl5pPr marL="1658948" indent="0">
              <a:buNone/>
              <a:defRPr sz="1500" b="1"/>
            </a:lvl5pPr>
            <a:lvl6pPr marL="2073684" indent="0">
              <a:buNone/>
              <a:defRPr sz="1500" b="1"/>
            </a:lvl6pPr>
            <a:lvl7pPr marL="2488421" indent="0">
              <a:buNone/>
              <a:defRPr sz="1500" b="1"/>
            </a:lvl7pPr>
            <a:lvl8pPr marL="2903159" indent="0">
              <a:buNone/>
              <a:defRPr sz="1500" b="1"/>
            </a:lvl8pPr>
            <a:lvl9pPr marL="331789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E2BD-1F1E-6E45-9C0E-CDA09D4A37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62E1-994A-F845-987F-2E8B2AD14A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1425-D81D-4047-902B-E347A6B4E2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2" y="273121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2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737" indent="0">
              <a:buNone/>
              <a:defRPr sz="1100"/>
            </a:lvl2pPr>
            <a:lvl3pPr marL="829474" indent="0">
              <a:buNone/>
              <a:defRPr sz="900"/>
            </a:lvl3pPr>
            <a:lvl4pPr marL="1244211" indent="0">
              <a:buNone/>
              <a:defRPr sz="800"/>
            </a:lvl4pPr>
            <a:lvl5pPr marL="1658948" indent="0">
              <a:buNone/>
              <a:defRPr sz="800"/>
            </a:lvl5pPr>
            <a:lvl6pPr marL="2073684" indent="0">
              <a:buNone/>
              <a:defRPr sz="800"/>
            </a:lvl6pPr>
            <a:lvl7pPr marL="2488421" indent="0">
              <a:buNone/>
              <a:defRPr sz="800"/>
            </a:lvl7pPr>
            <a:lvl8pPr marL="2903159" indent="0">
              <a:buNone/>
              <a:defRPr sz="800"/>
            </a:lvl8pPr>
            <a:lvl9pPr marL="331789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A4ED-D07E-7242-928C-0C39211B06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5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5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37" indent="0">
              <a:buNone/>
              <a:defRPr sz="2500"/>
            </a:lvl2pPr>
            <a:lvl3pPr marL="829474" indent="0">
              <a:buNone/>
              <a:defRPr sz="2200"/>
            </a:lvl3pPr>
            <a:lvl4pPr marL="1244211" indent="0">
              <a:buNone/>
              <a:defRPr sz="1800"/>
            </a:lvl4pPr>
            <a:lvl5pPr marL="1658948" indent="0">
              <a:buNone/>
              <a:defRPr sz="1800"/>
            </a:lvl5pPr>
            <a:lvl6pPr marL="2073684" indent="0">
              <a:buNone/>
              <a:defRPr sz="1800"/>
            </a:lvl6pPr>
            <a:lvl7pPr marL="2488421" indent="0">
              <a:buNone/>
              <a:defRPr sz="1800"/>
            </a:lvl7pPr>
            <a:lvl8pPr marL="2903159" indent="0">
              <a:buNone/>
              <a:defRPr sz="1800"/>
            </a:lvl8pPr>
            <a:lvl9pPr marL="3317895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5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737" indent="0">
              <a:buNone/>
              <a:defRPr sz="1100"/>
            </a:lvl2pPr>
            <a:lvl3pPr marL="829474" indent="0">
              <a:buNone/>
              <a:defRPr sz="900"/>
            </a:lvl3pPr>
            <a:lvl4pPr marL="1244211" indent="0">
              <a:buNone/>
              <a:defRPr sz="800"/>
            </a:lvl4pPr>
            <a:lvl5pPr marL="1658948" indent="0">
              <a:buNone/>
              <a:defRPr sz="800"/>
            </a:lvl5pPr>
            <a:lvl6pPr marL="2073684" indent="0">
              <a:buNone/>
              <a:defRPr sz="800"/>
            </a:lvl6pPr>
            <a:lvl7pPr marL="2488421" indent="0">
              <a:buNone/>
              <a:defRPr sz="800"/>
            </a:lvl7pPr>
            <a:lvl8pPr marL="2903159" indent="0">
              <a:buNone/>
              <a:defRPr sz="800"/>
            </a:lvl8pPr>
            <a:lvl9pPr marL="331789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A4D3-5DA6-FD4F-8550-51FF17924B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7" tIns="45668" rIns="91337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7" tIns="45668" rIns="91337" bIns="45668" numCol="1" anchor="t" anchorCtr="0" compatLnSpc="1">
            <a:prstTxWarp prst="textNoShape">
              <a:avLst/>
            </a:prstTxWarp>
          </a:bodyPr>
          <a:lstStyle>
            <a:lvl1pPr defTabSz="914438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7" tIns="45668" rIns="91337" bIns="45668" numCol="1" anchor="t" anchorCtr="0" compatLnSpc="1">
            <a:prstTxWarp prst="textNoShape">
              <a:avLst/>
            </a:prstTxWarp>
          </a:bodyPr>
          <a:lstStyle>
            <a:lvl1pPr algn="ctr" defTabSz="914438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7" tIns="45668" rIns="91337" bIns="45668" numCol="1" anchor="t" anchorCtr="0" compatLnSpc="1">
            <a:prstTxWarp prst="textNoShape">
              <a:avLst/>
            </a:prstTxWarp>
          </a:bodyPr>
          <a:lstStyle>
            <a:lvl1pPr algn="r" defTabSz="914438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4AA8C501-7687-C340-A715-E95A1ADAFC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14737" algn="l" defTabSz="914438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9474" algn="l" defTabSz="914438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4211" algn="l" defTabSz="914438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8948" algn="l" defTabSz="914438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1284" indent="-341284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887" indent="-285726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ea typeface="+mn-ea"/>
        </a:defRPr>
      </a:lvl2pPr>
      <a:lvl3pPr marL="1142904" indent="-228581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478" indent="-228581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4052" indent="-225406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9701" indent="-226090" algn="l" defTabSz="914438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4438" indent="-226090" algn="l" defTabSz="914438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9175" indent="-226090" algn="l" defTabSz="914438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13913" indent="-226090" algn="l" defTabSz="914438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37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74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211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48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84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421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159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95" algn="l" defTabSz="4147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44514" y="5800725"/>
            <a:ext cx="34305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37" tIns="45668" rIns="91337" bIns="4566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cs typeface="+mn-cs"/>
              </a:rPr>
              <a:t>Javier </a:t>
            </a:r>
            <a:r>
              <a:rPr lang="en-US" sz="3200" dirty="0" err="1">
                <a:solidFill>
                  <a:srgbClr val="FFFF00"/>
                </a:solidFill>
                <a:cs typeface="+mn-cs"/>
              </a:rPr>
              <a:t>Junquera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476375" y="476176"/>
            <a:ext cx="5915025" cy="12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37" tIns="45668" rIns="91337" bIns="4566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  <a:cs typeface="+mn-cs"/>
              </a:rPr>
              <a:t>Importance sampling Monte Carlo</a:t>
            </a:r>
            <a:endParaRPr lang="en-US" sz="3600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3075" name="Picture 11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6" y="5608638"/>
            <a:ext cx="949325" cy="10207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66294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Some precautions to be taken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7815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Repeat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given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run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different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initial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see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same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equilibrium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distribution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reached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9769" y="495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Repeat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runs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different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random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6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66294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Simplifications of the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Ising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model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28800" y="914400"/>
            <a:ext cx="549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each</a:t>
            </a:r>
            <a:r>
              <a:rPr lang="es-ES" dirty="0" smtClean="0">
                <a:solidFill>
                  <a:schemeClr val="bg1"/>
                </a:solidFill>
              </a:rPr>
              <a:t> spin </a:t>
            </a:r>
            <a:r>
              <a:rPr lang="es-ES" dirty="0" err="1" smtClean="0">
                <a:solidFill>
                  <a:schemeClr val="bg1"/>
                </a:solidFill>
              </a:rPr>
              <a:t>there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only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small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different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environments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which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possible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93934" y="1676400"/>
            <a:ext cx="670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square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lattice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nearest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neighbour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interactions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each</a:t>
            </a:r>
            <a:r>
              <a:rPr lang="es-ES" dirty="0" smtClean="0">
                <a:solidFill>
                  <a:schemeClr val="bg1"/>
                </a:solidFill>
              </a:rPr>
              <a:t> spin </a:t>
            </a:r>
            <a:r>
              <a:rPr lang="es-ES" dirty="0" err="1" smtClean="0">
                <a:solidFill>
                  <a:schemeClr val="bg1"/>
                </a:solidFill>
              </a:rPr>
              <a:t>might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990600" y="2590800"/>
            <a:ext cx="1066800" cy="1752600"/>
            <a:chOff x="1447800" y="3429000"/>
            <a:chExt cx="1066800" cy="1752600"/>
          </a:xfrm>
        </p:grpSpPr>
        <p:cxnSp>
          <p:nvCxnSpPr>
            <p:cNvPr id="5" name="Conector recto de flecha 4"/>
            <p:cNvCxnSpPr/>
            <p:nvPr/>
          </p:nvCxnSpPr>
          <p:spPr bwMode="auto">
            <a:xfrm flipV="1">
              <a:off x="1600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" name="Conector recto de flecha 7"/>
            <p:cNvCxnSpPr/>
            <p:nvPr/>
          </p:nvCxnSpPr>
          <p:spPr bwMode="auto">
            <a:xfrm flipV="1">
              <a:off x="1981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Conector recto de flecha 8"/>
            <p:cNvCxnSpPr/>
            <p:nvPr/>
          </p:nvCxnSpPr>
          <p:spPr bwMode="auto">
            <a:xfrm flipV="1">
              <a:off x="2362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Conector recto de flecha 9"/>
            <p:cNvCxnSpPr/>
            <p:nvPr/>
          </p:nvCxnSpPr>
          <p:spPr bwMode="auto">
            <a:xfrm flipV="1">
              <a:off x="1981200" y="45720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Conector recto de flecha 10"/>
            <p:cNvCxnSpPr/>
            <p:nvPr/>
          </p:nvCxnSpPr>
          <p:spPr bwMode="auto">
            <a:xfrm flipV="1">
              <a:off x="1981200" y="35052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" name="Rectángulo 5"/>
            <p:cNvSpPr/>
            <p:nvPr/>
          </p:nvSpPr>
          <p:spPr bwMode="auto">
            <a:xfrm>
              <a:off x="1447800" y="3429000"/>
              <a:ext cx="1066800" cy="175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2514600" y="2590800"/>
            <a:ext cx="1066800" cy="1752600"/>
            <a:chOff x="1447800" y="3429000"/>
            <a:chExt cx="1066800" cy="1752600"/>
          </a:xfrm>
        </p:grpSpPr>
        <p:cxnSp>
          <p:nvCxnSpPr>
            <p:cNvPr id="14" name="Conector recto de flecha 13"/>
            <p:cNvCxnSpPr/>
            <p:nvPr/>
          </p:nvCxnSpPr>
          <p:spPr bwMode="auto">
            <a:xfrm flipV="1">
              <a:off x="1600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onector recto de flecha 14"/>
            <p:cNvCxnSpPr/>
            <p:nvPr/>
          </p:nvCxnSpPr>
          <p:spPr bwMode="auto">
            <a:xfrm flipV="1">
              <a:off x="1981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Conector recto de flecha 15"/>
            <p:cNvCxnSpPr/>
            <p:nvPr/>
          </p:nvCxnSpPr>
          <p:spPr bwMode="auto">
            <a:xfrm flipV="1">
              <a:off x="2362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Conector recto de flecha 16"/>
            <p:cNvCxnSpPr/>
            <p:nvPr/>
          </p:nvCxnSpPr>
          <p:spPr bwMode="auto">
            <a:xfrm flipV="1">
              <a:off x="1981200" y="45720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Conector recto de flecha 17"/>
            <p:cNvCxnSpPr/>
            <p:nvPr/>
          </p:nvCxnSpPr>
          <p:spPr bwMode="auto">
            <a:xfrm rot="10800000" flipV="1">
              <a:off x="1981200" y="35052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Rectángulo 18"/>
            <p:cNvSpPr/>
            <p:nvPr/>
          </p:nvSpPr>
          <p:spPr bwMode="auto">
            <a:xfrm>
              <a:off x="1447800" y="3429000"/>
              <a:ext cx="1066800" cy="175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4038600" y="2590800"/>
            <a:ext cx="1066800" cy="1752600"/>
            <a:chOff x="1447800" y="3429000"/>
            <a:chExt cx="1066800" cy="1752600"/>
          </a:xfrm>
        </p:grpSpPr>
        <p:cxnSp>
          <p:nvCxnSpPr>
            <p:cNvPr id="21" name="Conector recto de flecha 20"/>
            <p:cNvCxnSpPr/>
            <p:nvPr/>
          </p:nvCxnSpPr>
          <p:spPr bwMode="auto">
            <a:xfrm flipV="1">
              <a:off x="1600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Conector recto de flecha 21"/>
            <p:cNvCxnSpPr/>
            <p:nvPr/>
          </p:nvCxnSpPr>
          <p:spPr bwMode="auto">
            <a:xfrm flipV="1">
              <a:off x="1981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Conector recto de flecha 22"/>
            <p:cNvCxnSpPr/>
            <p:nvPr/>
          </p:nvCxnSpPr>
          <p:spPr bwMode="auto">
            <a:xfrm flipV="1">
              <a:off x="2362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Conector recto de flecha 23"/>
            <p:cNvCxnSpPr/>
            <p:nvPr/>
          </p:nvCxnSpPr>
          <p:spPr bwMode="auto">
            <a:xfrm rot="10800000" flipV="1">
              <a:off x="1981200" y="45720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Conector recto de flecha 24"/>
            <p:cNvCxnSpPr/>
            <p:nvPr/>
          </p:nvCxnSpPr>
          <p:spPr bwMode="auto">
            <a:xfrm rot="10800000" flipV="1">
              <a:off x="1981200" y="35052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Rectángulo 25"/>
            <p:cNvSpPr/>
            <p:nvPr/>
          </p:nvSpPr>
          <p:spPr bwMode="auto">
            <a:xfrm>
              <a:off x="1447800" y="3429000"/>
              <a:ext cx="1066800" cy="175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5562600" y="2590800"/>
            <a:ext cx="1066800" cy="1752600"/>
            <a:chOff x="1447800" y="3429000"/>
            <a:chExt cx="1066800" cy="1752600"/>
          </a:xfrm>
        </p:grpSpPr>
        <p:cxnSp>
          <p:nvCxnSpPr>
            <p:cNvPr id="28" name="Conector recto de flecha 27"/>
            <p:cNvCxnSpPr/>
            <p:nvPr/>
          </p:nvCxnSpPr>
          <p:spPr bwMode="auto">
            <a:xfrm rot="10800000" flipV="1">
              <a:off x="1600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Conector recto de flecha 28"/>
            <p:cNvCxnSpPr/>
            <p:nvPr/>
          </p:nvCxnSpPr>
          <p:spPr bwMode="auto">
            <a:xfrm flipV="1">
              <a:off x="1981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Conector recto de flecha 29"/>
            <p:cNvCxnSpPr/>
            <p:nvPr/>
          </p:nvCxnSpPr>
          <p:spPr bwMode="auto">
            <a:xfrm flipV="1">
              <a:off x="2362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Conector recto de flecha 30"/>
            <p:cNvCxnSpPr/>
            <p:nvPr/>
          </p:nvCxnSpPr>
          <p:spPr bwMode="auto">
            <a:xfrm rot="10800000" flipV="1">
              <a:off x="1981200" y="45720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Conector recto de flecha 31"/>
            <p:cNvCxnSpPr/>
            <p:nvPr/>
          </p:nvCxnSpPr>
          <p:spPr bwMode="auto">
            <a:xfrm rot="10800000" flipV="1">
              <a:off x="1981200" y="35052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Rectángulo 32"/>
            <p:cNvSpPr/>
            <p:nvPr/>
          </p:nvSpPr>
          <p:spPr bwMode="auto">
            <a:xfrm>
              <a:off x="1447800" y="3429000"/>
              <a:ext cx="1066800" cy="175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7086600" y="2590800"/>
            <a:ext cx="1066800" cy="1752600"/>
            <a:chOff x="1447800" y="3429000"/>
            <a:chExt cx="1066800" cy="1752600"/>
          </a:xfrm>
        </p:grpSpPr>
        <p:cxnSp>
          <p:nvCxnSpPr>
            <p:cNvPr id="35" name="Conector recto de flecha 34"/>
            <p:cNvCxnSpPr/>
            <p:nvPr/>
          </p:nvCxnSpPr>
          <p:spPr bwMode="auto">
            <a:xfrm rot="10800000" flipV="1">
              <a:off x="1600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Conector recto de flecha 35"/>
            <p:cNvCxnSpPr/>
            <p:nvPr/>
          </p:nvCxnSpPr>
          <p:spPr bwMode="auto">
            <a:xfrm flipV="1">
              <a:off x="1981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Conector recto de flecha 36"/>
            <p:cNvCxnSpPr/>
            <p:nvPr/>
          </p:nvCxnSpPr>
          <p:spPr bwMode="auto">
            <a:xfrm rot="10800000" flipV="1">
              <a:off x="2362200" y="4038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Conector recto de flecha 37"/>
            <p:cNvCxnSpPr/>
            <p:nvPr/>
          </p:nvCxnSpPr>
          <p:spPr bwMode="auto">
            <a:xfrm rot="10800000" flipV="1">
              <a:off x="1981200" y="45720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Conector recto de flecha 38"/>
            <p:cNvCxnSpPr/>
            <p:nvPr/>
          </p:nvCxnSpPr>
          <p:spPr bwMode="auto">
            <a:xfrm rot="10800000" flipV="1">
              <a:off x="1981200" y="35052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Rectángulo 39"/>
            <p:cNvSpPr/>
            <p:nvPr/>
          </p:nvSpPr>
          <p:spPr bwMode="auto">
            <a:xfrm>
              <a:off x="1447800" y="3429000"/>
              <a:ext cx="1066800" cy="175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1219200" y="43608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743200" y="43608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267200" y="43608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791200" y="43608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7315200" y="43608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209800" y="4894262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n</a:t>
            </a:r>
            <a:r>
              <a:rPr lang="es-ES" dirty="0" err="1" smtClean="0">
                <a:solidFill>
                  <a:srgbClr val="FFFFFF"/>
                </a:solidFill>
              </a:rPr>
              <a:t>earest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neighbour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parallel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22250" y="542766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There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only</a:t>
            </a:r>
            <a:r>
              <a:rPr lang="es-ES" dirty="0" smtClean="0">
                <a:solidFill>
                  <a:srgbClr val="FFFFFF"/>
                </a:solidFill>
              </a:rPr>
              <a:t> 5 </a:t>
            </a:r>
            <a:r>
              <a:rPr lang="es-ES" dirty="0" err="1" smtClean="0">
                <a:solidFill>
                  <a:srgbClr val="FFFFFF"/>
                </a:solidFill>
              </a:rPr>
              <a:t>different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energy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changes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associated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a </a:t>
            </a:r>
            <a:r>
              <a:rPr lang="es-ES" dirty="0" err="1" smtClean="0">
                <a:solidFill>
                  <a:srgbClr val="FFFFFF"/>
                </a:solidFill>
              </a:rPr>
              <a:t>succesful</a:t>
            </a:r>
            <a:r>
              <a:rPr lang="es-ES" dirty="0" smtClean="0">
                <a:solidFill>
                  <a:srgbClr val="FFFFFF"/>
                </a:solidFill>
              </a:rPr>
              <a:t> spin </a:t>
            </a:r>
            <a:r>
              <a:rPr lang="es-ES" dirty="0" err="1" smtClean="0">
                <a:solidFill>
                  <a:srgbClr val="FFFFFF"/>
                </a:solidFill>
              </a:rPr>
              <a:t>flip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They</a:t>
            </a:r>
            <a:r>
              <a:rPr lang="es-ES" dirty="0" smtClean="0">
                <a:solidFill>
                  <a:srgbClr val="FFFFFF"/>
                </a:solidFill>
              </a:rPr>
              <a:t> can be </a:t>
            </a:r>
            <a:r>
              <a:rPr lang="es-ES" dirty="0" err="1" smtClean="0">
                <a:solidFill>
                  <a:srgbClr val="FFFFFF"/>
                </a:solidFill>
              </a:rPr>
              <a:t>computed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each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possibility</a:t>
            </a:r>
            <a:r>
              <a:rPr lang="es-ES" dirty="0" smtClean="0">
                <a:solidFill>
                  <a:srgbClr val="FFFFFF"/>
                </a:solidFill>
              </a:rPr>
              <a:t> and </a:t>
            </a:r>
            <a:r>
              <a:rPr lang="es-ES" dirty="0" err="1" smtClean="0">
                <a:solidFill>
                  <a:srgbClr val="FFFFFF"/>
                </a:solidFill>
              </a:rPr>
              <a:t>stored</a:t>
            </a:r>
            <a:r>
              <a:rPr lang="es-ES" dirty="0" smtClean="0">
                <a:solidFill>
                  <a:srgbClr val="FFFFFF"/>
                </a:solidFill>
              </a:rPr>
              <a:t> in a </a:t>
            </a:r>
            <a:r>
              <a:rPr lang="es-ES" dirty="0" err="1" smtClean="0">
                <a:solidFill>
                  <a:srgbClr val="FFFFFF"/>
                </a:solidFill>
              </a:rPr>
              <a:t>table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Since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exponential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need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not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computed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each</a:t>
            </a:r>
            <a:r>
              <a:rPr lang="es-ES" dirty="0" smtClean="0">
                <a:solidFill>
                  <a:srgbClr val="FFFFFF"/>
                </a:solidFill>
              </a:rPr>
              <a:t> spin-</a:t>
            </a:r>
            <a:r>
              <a:rPr lang="es-ES" dirty="0" err="1" smtClean="0">
                <a:solidFill>
                  <a:srgbClr val="FFFFFF"/>
                </a:solidFill>
              </a:rPr>
              <a:t>flip</a:t>
            </a:r>
            <a:r>
              <a:rPr lang="es-ES" dirty="0" smtClean="0">
                <a:solidFill>
                  <a:srgbClr val="FFFFFF"/>
                </a:solidFill>
              </a:rPr>
              <a:t> trial, a </a:t>
            </a:r>
            <a:r>
              <a:rPr lang="es-ES" dirty="0" err="1" smtClean="0">
                <a:solidFill>
                  <a:srgbClr val="FFFFFF"/>
                </a:solidFill>
              </a:rPr>
              <a:t>tremendous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saving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cpu</a:t>
            </a:r>
            <a:r>
              <a:rPr lang="es-ES" dirty="0" smtClean="0">
                <a:solidFill>
                  <a:srgbClr val="FFFFFF"/>
                </a:solidFill>
              </a:rPr>
              <a:t> time </a:t>
            </a:r>
            <a:r>
              <a:rPr lang="es-ES" smtClean="0">
                <a:solidFill>
                  <a:srgbClr val="FFFFFF"/>
                </a:solidFill>
              </a:rPr>
              <a:t>results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c45215100613190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06" y="609600"/>
            <a:ext cx="3889494" cy="54864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4400" y="62116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Cambridge </a:t>
            </a:r>
            <a:r>
              <a:rPr lang="es-ES" dirty="0" err="1" smtClean="0">
                <a:solidFill>
                  <a:srgbClr val="FFFFFF"/>
                </a:solidFill>
              </a:rPr>
              <a:t>University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Press</a:t>
            </a:r>
            <a:r>
              <a:rPr lang="es-ES" dirty="0" smtClean="0">
                <a:solidFill>
                  <a:srgbClr val="FFFFFF"/>
                </a:solidFill>
              </a:rPr>
              <a:t>, Cambridge, 2002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ISBN 0 521 65314 2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FFFF00"/>
                </a:solidFill>
                <a:cs typeface="+mn-cs"/>
              </a:rPr>
              <a:t>Bibliography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47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The simple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Ising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model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93850" y="8014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Spins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which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confined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sites</a:t>
            </a:r>
            <a:r>
              <a:rPr lang="es-ES" dirty="0" smtClean="0">
                <a:solidFill>
                  <a:schemeClr val="bg1"/>
                </a:solidFill>
              </a:rPr>
              <a:t> of a </a:t>
            </a:r>
            <a:r>
              <a:rPr lang="es-ES" dirty="0" err="1" smtClean="0">
                <a:solidFill>
                  <a:schemeClr val="bg1"/>
                </a:solidFill>
              </a:rPr>
              <a:t>lattice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which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might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values</a:t>
            </a:r>
            <a:r>
              <a:rPr lang="es-ES" dirty="0" smtClean="0">
                <a:solidFill>
                  <a:schemeClr val="bg1"/>
                </a:solidFill>
              </a:rPr>
              <a:t> +1 </a:t>
            </a:r>
            <a:r>
              <a:rPr lang="es-ES" dirty="0" err="1" smtClean="0">
                <a:solidFill>
                  <a:schemeClr val="bg1"/>
                </a:solidFill>
              </a:rPr>
              <a:t>or</a:t>
            </a:r>
            <a:r>
              <a:rPr lang="es-ES" dirty="0" smtClean="0">
                <a:solidFill>
                  <a:schemeClr val="bg1"/>
                </a:solidFill>
              </a:rPr>
              <a:t> -1 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593850" y="1639669"/>
            <a:ext cx="6019800" cy="646331"/>
            <a:chOff x="1593850" y="1828800"/>
            <a:chExt cx="6019800" cy="646331"/>
          </a:xfrm>
        </p:grpSpPr>
        <p:sp>
          <p:nvSpPr>
            <p:cNvPr id="9" name="CuadroTexto 8"/>
            <p:cNvSpPr txBox="1"/>
            <p:nvPr/>
          </p:nvSpPr>
          <p:spPr>
            <a:xfrm>
              <a:off x="1593850" y="1828800"/>
              <a:ext cx="601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spins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interact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with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nearest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neighbours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lattice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with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interaction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constant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3990" y="2133600"/>
              <a:ext cx="275410" cy="252000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1327150" y="3886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model</a:t>
            </a:r>
            <a:r>
              <a:rPr lang="es-ES" dirty="0" smtClean="0">
                <a:solidFill>
                  <a:srgbClr val="FFFFFF"/>
                </a:solidFill>
              </a:rPr>
              <a:t> has </a:t>
            </a:r>
            <a:r>
              <a:rPr lang="es-ES" dirty="0" err="1" smtClean="0">
                <a:solidFill>
                  <a:srgbClr val="FFFFFF"/>
                </a:solidFill>
              </a:rPr>
              <a:t>been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solved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exactly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00FFFF"/>
                </a:solidFill>
              </a:rPr>
              <a:t>one-dimension</a:t>
            </a:r>
            <a:r>
              <a:rPr lang="es-ES" dirty="0" smtClean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s-ES" dirty="0" smtClean="0">
                <a:solidFill>
                  <a:srgbClr val="00FFFF"/>
                </a:solidFill>
              </a:rPr>
              <a:t>No </a:t>
            </a:r>
            <a:r>
              <a:rPr lang="es-ES" dirty="0" err="1" smtClean="0">
                <a:solidFill>
                  <a:srgbClr val="00FFFF"/>
                </a:solidFill>
              </a:rPr>
              <a:t>phase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transition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Onsager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solved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exactly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00FFFF"/>
                </a:solidFill>
              </a:rPr>
              <a:t>two-dimension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periodic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boundary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conditions</a:t>
            </a:r>
            <a:r>
              <a:rPr lang="es-ES" dirty="0" smtClean="0">
                <a:solidFill>
                  <a:srgbClr val="FFFFFF"/>
                </a:solidFill>
              </a:rPr>
              <a:t> and no-</a:t>
            </a:r>
            <a:r>
              <a:rPr lang="es-ES" dirty="0" err="1" smtClean="0">
                <a:solidFill>
                  <a:srgbClr val="FFFFFF"/>
                </a:solidFill>
              </a:rPr>
              <a:t>field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Second-order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phase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transitions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Divergence</a:t>
            </a:r>
            <a:r>
              <a:rPr lang="es-ES" dirty="0" smtClean="0">
                <a:solidFill>
                  <a:srgbClr val="00FFFF"/>
                </a:solidFill>
              </a:rPr>
              <a:t> in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specific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heat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susceptibility</a:t>
            </a:r>
            <a:r>
              <a:rPr lang="es-ES" dirty="0" smtClean="0">
                <a:solidFill>
                  <a:srgbClr val="00FFFF"/>
                </a:solidFill>
              </a:rPr>
              <a:t> and </a:t>
            </a:r>
            <a:r>
              <a:rPr lang="es-ES" dirty="0" err="1" smtClean="0">
                <a:solidFill>
                  <a:srgbClr val="00FFFF"/>
                </a:solidFill>
              </a:rPr>
              <a:t>correlation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length</a:t>
            </a:r>
            <a:endParaRPr lang="es-ES" dirty="0">
              <a:solidFill>
                <a:srgbClr val="00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583" y="2438400"/>
            <a:ext cx="2826333" cy="539995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1676400" y="3048000"/>
            <a:ext cx="2895600" cy="533400"/>
            <a:chOff x="1676400" y="3048000"/>
            <a:chExt cx="2895600" cy="533400"/>
          </a:xfrm>
        </p:grpSpPr>
        <p:sp>
          <p:nvSpPr>
            <p:cNvPr id="10" name="CuadroTexto 9"/>
            <p:cNvSpPr txBox="1"/>
            <p:nvPr/>
          </p:nvSpPr>
          <p:spPr>
            <a:xfrm>
              <a:off x="1676400" y="3200400"/>
              <a:ext cx="2895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A89F"/>
                  </a:solidFill>
                </a:rPr>
                <a:t>Spin-spin </a:t>
              </a:r>
              <a:r>
                <a:rPr lang="es-ES" dirty="0" err="1" smtClean="0">
                  <a:solidFill>
                    <a:srgbClr val="FFA89F"/>
                  </a:solidFill>
                </a:rPr>
                <a:t>interaction</a:t>
              </a:r>
              <a:endParaRPr lang="es-ES" dirty="0">
                <a:solidFill>
                  <a:srgbClr val="FFA89F"/>
                </a:solidFill>
              </a:endParaRPr>
            </a:p>
          </p:txBody>
        </p:sp>
        <p:cxnSp>
          <p:nvCxnSpPr>
            <p:cNvPr id="12" name="Conector recto de flecha 11"/>
            <p:cNvCxnSpPr>
              <a:stCxn id="10" idx="0"/>
            </p:cNvCxnSpPr>
            <p:nvPr/>
          </p:nvCxnSpPr>
          <p:spPr bwMode="auto">
            <a:xfrm flipV="1">
              <a:off x="3124200" y="3048000"/>
              <a:ext cx="11430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Agrupar 14"/>
          <p:cNvGrpSpPr/>
          <p:nvPr/>
        </p:nvGrpSpPr>
        <p:grpSpPr>
          <a:xfrm>
            <a:off x="5334000" y="3024423"/>
            <a:ext cx="2895600" cy="785577"/>
            <a:chOff x="5334000" y="3024423"/>
            <a:chExt cx="2895600" cy="785577"/>
          </a:xfrm>
        </p:grpSpPr>
        <p:sp>
          <p:nvSpPr>
            <p:cNvPr id="16" name="CuadroTexto 15"/>
            <p:cNvSpPr txBox="1"/>
            <p:nvPr/>
          </p:nvSpPr>
          <p:spPr>
            <a:xfrm>
              <a:off x="5334000" y="3163669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A89F"/>
                  </a:solidFill>
                </a:rPr>
                <a:t>Interaction</a:t>
              </a:r>
              <a:r>
                <a:rPr lang="es-ES" dirty="0" smtClean="0">
                  <a:solidFill>
                    <a:srgbClr val="FFA89F"/>
                  </a:solidFill>
                </a:rPr>
                <a:t> </a:t>
              </a:r>
              <a:r>
                <a:rPr lang="es-ES" dirty="0" err="1" smtClean="0">
                  <a:solidFill>
                    <a:srgbClr val="FFA89F"/>
                  </a:solidFill>
                </a:rPr>
                <a:t>with</a:t>
              </a:r>
              <a:r>
                <a:rPr lang="es-ES" dirty="0" smtClean="0">
                  <a:solidFill>
                    <a:srgbClr val="FFA89F"/>
                  </a:solidFill>
                </a:rPr>
                <a:t> </a:t>
              </a:r>
              <a:r>
                <a:rPr lang="es-ES" dirty="0" err="1" smtClean="0">
                  <a:solidFill>
                    <a:srgbClr val="FFA89F"/>
                  </a:solidFill>
                </a:rPr>
                <a:t>an</a:t>
              </a:r>
              <a:r>
                <a:rPr lang="es-ES" dirty="0" smtClean="0">
                  <a:solidFill>
                    <a:srgbClr val="FFA89F"/>
                  </a:solidFill>
                </a:rPr>
                <a:t> </a:t>
              </a:r>
              <a:r>
                <a:rPr lang="es-ES" dirty="0" err="1" smtClean="0">
                  <a:solidFill>
                    <a:srgbClr val="FFA89F"/>
                  </a:solidFill>
                </a:rPr>
                <a:t>external</a:t>
              </a:r>
              <a:r>
                <a:rPr lang="es-ES" dirty="0" smtClean="0">
                  <a:solidFill>
                    <a:srgbClr val="FFA89F"/>
                  </a:solidFill>
                </a:rPr>
                <a:t> </a:t>
              </a:r>
              <a:r>
                <a:rPr lang="es-ES" dirty="0" err="1" smtClean="0">
                  <a:solidFill>
                    <a:srgbClr val="FFA89F"/>
                  </a:solidFill>
                </a:rPr>
                <a:t>magnetic</a:t>
              </a:r>
              <a:r>
                <a:rPr lang="es-ES" dirty="0" smtClean="0">
                  <a:solidFill>
                    <a:srgbClr val="FFA89F"/>
                  </a:solidFill>
                </a:rPr>
                <a:t> </a:t>
              </a:r>
              <a:r>
                <a:rPr lang="es-ES" dirty="0" err="1" smtClean="0">
                  <a:solidFill>
                    <a:srgbClr val="FFA89F"/>
                  </a:solidFill>
                </a:rPr>
                <a:t>field</a:t>
              </a:r>
              <a:endParaRPr lang="es-ES" dirty="0">
                <a:solidFill>
                  <a:srgbClr val="FFA89F"/>
                </a:solidFill>
              </a:endParaRPr>
            </a:p>
          </p:txBody>
        </p:sp>
        <p:cxnSp>
          <p:nvCxnSpPr>
            <p:cNvPr id="19" name="Conector recto de flecha 18"/>
            <p:cNvCxnSpPr>
              <a:stCxn id="16" idx="0"/>
            </p:cNvCxnSpPr>
            <p:nvPr/>
          </p:nvCxnSpPr>
          <p:spPr bwMode="auto">
            <a:xfrm flipH="1" flipV="1">
              <a:off x="5410200" y="3024423"/>
              <a:ext cx="1371600" cy="1392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A89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4681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Configurations of the 2D </a:t>
            </a:r>
            <a:r>
              <a:rPr lang="en-US" sz="2800" dirty="0" err="1" smtClean="0">
                <a:solidFill>
                  <a:srgbClr val="FFFF00"/>
                </a:solidFill>
                <a:cs typeface="+mn-cs"/>
              </a:rPr>
              <a:t>Ising</a:t>
            </a:r>
            <a:r>
              <a:rPr lang="en-US" sz="2800" dirty="0" smtClean="0">
                <a:solidFill>
                  <a:srgbClr val="FFFF00"/>
                </a:solidFill>
                <a:cs typeface="+mn-cs"/>
              </a:rPr>
              <a:t> model at zero-field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30" y="1524000"/>
            <a:ext cx="6720840" cy="2057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143000"/>
            <a:ext cx="966420" cy="25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143000"/>
            <a:ext cx="966420" cy="252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040" y="1143000"/>
            <a:ext cx="777420" cy="252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368425" y="3810000"/>
            <a:ext cx="18986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Almost</a:t>
            </a:r>
            <a:r>
              <a:rPr lang="es-ES" dirty="0" smtClean="0">
                <a:solidFill>
                  <a:schemeClr val="bg1"/>
                </a:solidFill>
              </a:rPr>
              <a:t> at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ground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state</a:t>
            </a:r>
            <a:endParaRPr lang="es-ES" dirty="0" smtClean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sz="1600" dirty="0" smtClean="0">
                <a:solidFill>
                  <a:srgbClr val="FFA89F"/>
                </a:solidFill>
              </a:rPr>
              <a:t>Single </a:t>
            </a:r>
            <a:r>
              <a:rPr lang="es-ES" sz="1600" dirty="0" err="1" smtClean="0">
                <a:solidFill>
                  <a:srgbClr val="FFA89F"/>
                </a:solidFill>
              </a:rPr>
              <a:t>large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cluster</a:t>
            </a:r>
            <a:r>
              <a:rPr lang="es-ES" sz="1600" dirty="0" smtClean="0">
                <a:solidFill>
                  <a:srgbClr val="FFA89F"/>
                </a:solidFill>
              </a:rPr>
              <a:t> of </a:t>
            </a:r>
            <a:r>
              <a:rPr lang="es-ES" sz="1600" dirty="0" err="1" smtClean="0">
                <a:solidFill>
                  <a:srgbClr val="FFA89F"/>
                </a:solidFill>
              </a:rPr>
              <a:t>ordered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spins</a:t>
            </a:r>
            <a:r>
              <a:rPr lang="es-ES" sz="1600" dirty="0" smtClean="0">
                <a:solidFill>
                  <a:srgbClr val="FFA89F"/>
                </a:solidFill>
              </a:rPr>
              <a:t> and </a:t>
            </a:r>
            <a:r>
              <a:rPr lang="es-ES" sz="1600" dirty="0" err="1" smtClean="0">
                <a:solidFill>
                  <a:srgbClr val="FFA89F"/>
                </a:solidFill>
              </a:rPr>
              <a:t>small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clusters</a:t>
            </a:r>
            <a:r>
              <a:rPr lang="es-ES" sz="1600" dirty="0" smtClean="0">
                <a:solidFill>
                  <a:srgbClr val="FFA89F"/>
                </a:solidFill>
              </a:rPr>
              <a:t> of </a:t>
            </a:r>
            <a:r>
              <a:rPr lang="es-ES" sz="1600" dirty="0" err="1" smtClean="0">
                <a:solidFill>
                  <a:srgbClr val="FFA89F"/>
                </a:solidFill>
              </a:rPr>
              <a:t>oppositely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oriented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spins</a:t>
            </a:r>
            <a:endParaRPr lang="es-ES" sz="1600" dirty="0">
              <a:solidFill>
                <a:srgbClr val="FFA89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05200" y="3810000"/>
            <a:ext cx="213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Close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phase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transition</a:t>
            </a:r>
            <a:endParaRPr lang="es-ES" dirty="0" smtClean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sz="1600" dirty="0" err="1" smtClean="0">
                <a:solidFill>
                  <a:srgbClr val="FFA89F"/>
                </a:solidFill>
              </a:rPr>
              <a:t>Broad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distribution</a:t>
            </a:r>
            <a:r>
              <a:rPr lang="es-ES" sz="1600" dirty="0" smtClean="0">
                <a:solidFill>
                  <a:srgbClr val="FFA89F"/>
                </a:solidFill>
              </a:rPr>
              <a:t> of </a:t>
            </a:r>
            <a:r>
              <a:rPr lang="es-ES" sz="1600" dirty="0" err="1" smtClean="0">
                <a:solidFill>
                  <a:srgbClr val="FFA89F"/>
                </a:solidFill>
              </a:rPr>
              <a:t>clusters</a:t>
            </a:r>
            <a:endParaRPr lang="es-ES" sz="1600" dirty="0">
              <a:solidFill>
                <a:srgbClr val="FFA89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867400" y="3810000"/>
            <a:ext cx="213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High-</a:t>
            </a:r>
            <a:r>
              <a:rPr lang="es-ES" dirty="0" err="1" smtClean="0">
                <a:solidFill>
                  <a:schemeClr val="bg1"/>
                </a:solidFill>
              </a:rPr>
              <a:t>temperature</a:t>
            </a:r>
            <a:r>
              <a:rPr lang="es-ES" dirty="0" smtClean="0">
                <a:solidFill>
                  <a:schemeClr val="bg1"/>
                </a:solidFill>
              </a:rPr>
              <a:t> (no </a:t>
            </a:r>
            <a:r>
              <a:rPr lang="es-ES" dirty="0" err="1" smtClean="0">
                <a:solidFill>
                  <a:schemeClr val="bg1"/>
                </a:solidFill>
              </a:rPr>
              <a:t>correlation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between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spins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sz="1600" dirty="0" err="1" smtClean="0">
                <a:solidFill>
                  <a:srgbClr val="FFA89F"/>
                </a:solidFill>
              </a:rPr>
              <a:t>All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clusters</a:t>
            </a:r>
            <a:r>
              <a:rPr lang="es-ES" sz="1600" dirty="0" smtClean="0">
                <a:solidFill>
                  <a:srgbClr val="FFA89F"/>
                </a:solidFill>
              </a:rPr>
              <a:t> of </a:t>
            </a:r>
            <a:r>
              <a:rPr lang="es-ES" sz="1600" dirty="0" err="1" smtClean="0">
                <a:solidFill>
                  <a:srgbClr val="FFA89F"/>
                </a:solidFill>
              </a:rPr>
              <a:t>like</a:t>
            </a:r>
            <a:r>
              <a:rPr lang="es-ES" sz="1600" dirty="0" smtClean="0">
                <a:solidFill>
                  <a:srgbClr val="FFA89F"/>
                </a:solidFill>
              </a:rPr>
              <a:t> </a:t>
            </a:r>
            <a:r>
              <a:rPr lang="es-ES" sz="1600" dirty="0" err="1" smtClean="0">
                <a:solidFill>
                  <a:srgbClr val="FFA89F"/>
                </a:solidFill>
              </a:rPr>
              <a:t>spins</a:t>
            </a:r>
            <a:r>
              <a:rPr lang="es-ES" sz="1600" dirty="0" smtClean="0">
                <a:solidFill>
                  <a:srgbClr val="FFA89F"/>
                </a:solidFill>
              </a:rPr>
              <a:t> are </a:t>
            </a:r>
            <a:r>
              <a:rPr lang="es-ES" sz="1600" dirty="0" err="1" smtClean="0">
                <a:solidFill>
                  <a:srgbClr val="FFA89F"/>
                </a:solidFill>
              </a:rPr>
              <a:t>small</a:t>
            </a:r>
            <a:endParaRPr lang="es-ES" sz="1600" dirty="0">
              <a:solidFill>
                <a:srgbClr val="FFA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3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Sampling algorithm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41350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classic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Metropolis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method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configurations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generated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previous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using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transition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probability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which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depends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difference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between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initial</a:t>
            </a:r>
            <a:r>
              <a:rPr lang="es-ES" dirty="0" smtClean="0">
                <a:solidFill>
                  <a:schemeClr val="bg1"/>
                </a:solidFill>
              </a:rPr>
              <a:t> and final </a:t>
            </a:r>
            <a:r>
              <a:rPr lang="es-ES" dirty="0" err="1" smtClean="0">
                <a:solidFill>
                  <a:schemeClr val="bg1"/>
                </a:solidFill>
              </a:rPr>
              <a:t>states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465" y="2895600"/>
            <a:ext cx="4820570" cy="722512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1219200" y="3962400"/>
            <a:ext cx="6629400" cy="381000"/>
            <a:chOff x="1219200" y="3962400"/>
            <a:chExt cx="6629400" cy="381000"/>
          </a:xfrm>
        </p:grpSpPr>
        <p:sp>
          <p:nvSpPr>
            <p:cNvPr id="9" name="CuadroTexto 8"/>
            <p:cNvSpPr txBox="1"/>
            <p:nvPr/>
          </p:nvSpPr>
          <p:spPr>
            <a:xfrm>
              <a:off x="1905000" y="3962400"/>
              <a:ext cx="594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FFFFFF"/>
                  </a:solidFill>
                </a:rPr>
                <a:t>p</a:t>
              </a:r>
              <a:r>
                <a:rPr lang="es-ES" dirty="0" err="1" smtClean="0">
                  <a:solidFill>
                    <a:srgbClr val="FFFFFF"/>
                  </a:solidFill>
                </a:rPr>
                <a:t>robability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system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being</a:t>
              </a:r>
              <a:r>
                <a:rPr lang="es-ES" dirty="0" smtClean="0">
                  <a:solidFill>
                    <a:srgbClr val="FFFFFF"/>
                  </a:solidFill>
                </a:rPr>
                <a:t> in </a:t>
              </a:r>
              <a:r>
                <a:rPr lang="es-ES" dirty="0" err="1" smtClean="0">
                  <a:solidFill>
                    <a:srgbClr val="FFFFFF"/>
                  </a:solidFill>
                </a:rPr>
                <a:t>state</a:t>
              </a:r>
              <a:r>
                <a:rPr lang="es-ES" dirty="0" smtClean="0">
                  <a:solidFill>
                    <a:srgbClr val="FFFFFF"/>
                  </a:solidFill>
                </a:rPr>
                <a:t>      at time  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3983400"/>
              <a:ext cx="721547" cy="3600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1094" y="4051201"/>
              <a:ext cx="308306" cy="21599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2760" y="4038600"/>
              <a:ext cx="223440" cy="252000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/>
        </p:nvGrpSpPr>
        <p:grpSpPr>
          <a:xfrm>
            <a:off x="1246620" y="4648200"/>
            <a:ext cx="4773180" cy="369332"/>
            <a:chOff x="1246620" y="4648200"/>
            <a:chExt cx="4773180" cy="369332"/>
          </a:xfrm>
        </p:grpSpPr>
        <p:sp>
          <p:nvSpPr>
            <p:cNvPr id="16" name="CuadroTexto 15"/>
            <p:cNvSpPr txBox="1"/>
            <p:nvPr/>
          </p:nvSpPr>
          <p:spPr>
            <a:xfrm>
              <a:off x="1981200" y="46482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FFFFFF"/>
                  </a:solidFill>
                </a:rPr>
                <a:t>i</a:t>
              </a:r>
              <a:r>
                <a:rPr lang="es-ES" dirty="0" err="1" smtClean="0">
                  <a:solidFill>
                    <a:srgbClr val="FFFFFF"/>
                  </a:solidFill>
                </a:rPr>
                <a:t>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transition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rate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from</a:t>
              </a:r>
              <a:r>
                <a:rPr lang="es-ES" dirty="0" smtClean="0">
                  <a:solidFill>
                    <a:srgbClr val="FFFFFF"/>
                  </a:solidFill>
                </a:rPr>
                <a:t>     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 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6620" y="4724400"/>
              <a:ext cx="734580" cy="2520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4737001"/>
              <a:ext cx="308306" cy="21599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3448" y="4737001"/>
              <a:ext cx="430152" cy="215999"/>
            </a:xfrm>
            <a:prstGeom prst="rect">
              <a:avLst/>
            </a:prstGeom>
          </p:spPr>
        </p:pic>
      </p:grpSp>
      <p:grpSp>
        <p:nvGrpSpPr>
          <p:cNvPr id="24" name="Agrupar 23"/>
          <p:cNvGrpSpPr/>
          <p:nvPr/>
        </p:nvGrpSpPr>
        <p:grpSpPr>
          <a:xfrm>
            <a:off x="1219200" y="5221069"/>
            <a:ext cx="7772400" cy="646331"/>
            <a:chOff x="1219200" y="5221069"/>
            <a:chExt cx="7772400" cy="646331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4400" y="5257800"/>
              <a:ext cx="1160400" cy="54000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219200" y="53456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FFFF"/>
                  </a:solidFill>
                </a:rPr>
                <a:t>In </a:t>
              </a:r>
              <a:r>
                <a:rPr lang="es-ES" dirty="0" err="1" smtClean="0">
                  <a:solidFill>
                    <a:srgbClr val="FFFFFF"/>
                  </a:solidFill>
                </a:rPr>
                <a:t>equilibriu</a:t>
              </a:r>
              <a:r>
                <a:rPr lang="es-ES" dirty="0" err="1">
                  <a:solidFill>
                    <a:srgbClr val="FFFFFF"/>
                  </a:solidFill>
                </a:rPr>
                <a:t>m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91002" y="5458804"/>
              <a:ext cx="505291" cy="179996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4648200" y="5221069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two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terms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right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hand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side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must</a:t>
              </a:r>
              <a:r>
                <a:rPr lang="es-ES" dirty="0" smtClean="0">
                  <a:solidFill>
                    <a:srgbClr val="FFFFFF"/>
                  </a:solidFill>
                </a:rPr>
                <a:t> be </a:t>
              </a:r>
              <a:r>
                <a:rPr lang="es-ES" dirty="0" err="1" smtClean="0">
                  <a:solidFill>
                    <a:srgbClr val="FFFFFF"/>
                  </a:solidFill>
                </a:rPr>
                <a:t>equal</a:t>
              </a:r>
              <a:r>
                <a:rPr lang="es-ES" dirty="0" smtClean="0">
                  <a:solidFill>
                    <a:srgbClr val="FFFFFF"/>
                  </a:solidFill>
                </a:rPr>
                <a:t> (</a:t>
              </a:r>
              <a:r>
                <a:rPr lang="es-ES" dirty="0" smtClean="0">
                  <a:solidFill>
                    <a:srgbClr val="FFFF00"/>
                  </a:solidFill>
                </a:rPr>
                <a:t>“</a:t>
              </a:r>
              <a:r>
                <a:rPr lang="es-ES" dirty="0" err="1" smtClean="0">
                  <a:solidFill>
                    <a:srgbClr val="FFFF00"/>
                  </a:solidFill>
                </a:rPr>
                <a:t>detailed</a:t>
              </a:r>
              <a:r>
                <a:rPr lang="es-ES" dirty="0" smtClean="0">
                  <a:solidFill>
                    <a:srgbClr val="FFFF00"/>
                  </a:solidFill>
                </a:rPr>
                <a:t> balance”</a:t>
              </a:r>
              <a:r>
                <a:rPr lang="es-ES" dirty="0" smtClean="0">
                  <a:solidFill>
                    <a:srgbClr val="FFFFFF"/>
                  </a:solidFill>
                </a:rPr>
                <a:t>)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6506" y="6248400"/>
            <a:ext cx="3221894" cy="3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Sampling algorithm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41350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classic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Metropolis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method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configurations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generated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previous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using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transition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probability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which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depends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difference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between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initial</a:t>
            </a:r>
            <a:r>
              <a:rPr lang="es-ES" dirty="0" smtClean="0">
                <a:solidFill>
                  <a:schemeClr val="bg1"/>
                </a:solidFill>
              </a:rPr>
              <a:t> and final </a:t>
            </a:r>
            <a:r>
              <a:rPr lang="es-ES" dirty="0" err="1" smtClean="0">
                <a:solidFill>
                  <a:schemeClr val="bg1"/>
                </a:solidFill>
              </a:rPr>
              <a:t>states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438400"/>
            <a:ext cx="3221894" cy="32399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5240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In </a:t>
            </a:r>
            <a:r>
              <a:rPr lang="es-ES" dirty="0" err="1" smtClean="0">
                <a:solidFill>
                  <a:srgbClr val="FFFFFF"/>
                </a:solidFill>
              </a:rPr>
              <a:t>equilibriu</a:t>
            </a:r>
            <a:r>
              <a:rPr lang="es-ES" dirty="0" err="1">
                <a:solidFill>
                  <a:srgbClr val="FFFFFF"/>
                </a:solidFill>
              </a:rPr>
              <a:t>m</a:t>
            </a: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304800" y="3135868"/>
            <a:ext cx="8534400" cy="369332"/>
            <a:chOff x="381000" y="3048000"/>
            <a:chExt cx="8534400" cy="369332"/>
          </a:xfrm>
        </p:grpSpPr>
        <p:sp>
          <p:nvSpPr>
            <p:cNvPr id="2" name="CuadroTexto 1"/>
            <p:cNvSpPr txBox="1"/>
            <p:nvPr/>
          </p:nvSpPr>
          <p:spPr>
            <a:xfrm>
              <a:off x="381000" y="3048000"/>
              <a:ext cx="853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probability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      -</a:t>
              </a:r>
              <a:r>
                <a:rPr lang="es-ES" dirty="0" err="1" smtClean="0">
                  <a:solidFill>
                    <a:schemeClr val="bg1"/>
                  </a:solidFill>
                </a:rPr>
                <a:t>th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state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occurring</a:t>
              </a:r>
              <a:r>
                <a:rPr lang="es-ES" dirty="0" smtClean="0">
                  <a:solidFill>
                    <a:schemeClr val="bg1"/>
                  </a:solidFill>
                </a:rPr>
                <a:t> in a </a:t>
              </a:r>
              <a:r>
                <a:rPr lang="es-ES" dirty="0" err="1" smtClean="0">
                  <a:solidFill>
                    <a:schemeClr val="bg1"/>
                  </a:solidFill>
                </a:rPr>
                <a:t>classical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given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3136801"/>
              <a:ext cx="308306" cy="215999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775" y="3657600"/>
            <a:ext cx="2286425" cy="719999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2743200" y="4583668"/>
            <a:ext cx="3810000" cy="369332"/>
            <a:chOff x="762000" y="4419600"/>
            <a:chExt cx="3810000" cy="36933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200" y="4495800"/>
              <a:ext cx="301796" cy="252000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762000" y="44196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FFFFFF"/>
                  </a:solidFill>
                </a:rPr>
                <a:t>w</a:t>
              </a:r>
              <a:r>
                <a:rPr lang="es-ES" dirty="0" err="1" smtClean="0">
                  <a:solidFill>
                    <a:srgbClr val="FFFFFF"/>
                  </a:solidFill>
                </a:rPr>
                <a:t>here</a:t>
              </a:r>
              <a:r>
                <a:rPr lang="es-ES" dirty="0" smtClean="0">
                  <a:solidFill>
                    <a:srgbClr val="FFFFFF"/>
                  </a:solidFill>
                </a:rPr>
                <a:t>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partition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function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609600" y="541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probability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usually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not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exactly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known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due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denominator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4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5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Sampling algorithm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9950" y="990600"/>
            <a:ext cx="7512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generate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     -</a:t>
            </a:r>
            <a:r>
              <a:rPr lang="es-ES" dirty="0" err="1" smtClean="0">
                <a:solidFill>
                  <a:schemeClr val="bg1"/>
                </a:solidFill>
              </a:rPr>
              <a:t>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        -</a:t>
            </a:r>
            <a:r>
              <a:rPr lang="es-ES" dirty="0" err="1" smtClean="0">
                <a:solidFill>
                  <a:schemeClr val="bg1"/>
                </a:solidFill>
              </a:rPr>
              <a:t>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state</a:t>
            </a:r>
            <a:r>
              <a:rPr lang="es-ES" dirty="0" smtClean="0">
                <a:solidFill>
                  <a:schemeClr val="bg1"/>
                </a:solidFill>
              </a:rPr>
              <a:t> in a </a:t>
            </a:r>
            <a:r>
              <a:rPr lang="es-ES" dirty="0" err="1" smtClean="0">
                <a:solidFill>
                  <a:schemeClr val="bg1"/>
                </a:solidFill>
              </a:rPr>
              <a:t>Markov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chain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relative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probability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ratio of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individual </a:t>
            </a:r>
            <a:r>
              <a:rPr lang="es-ES" dirty="0" err="1" smtClean="0">
                <a:solidFill>
                  <a:schemeClr val="bg1"/>
                </a:solidFill>
              </a:rPr>
              <a:t>probabilities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because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denominator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cancels</a:t>
            </a:r>
            <a:r>
              <a:rPr lang="es-ES" dirty="0" smtClean="0">
                <a:solidFill>
                  <a:schemeClr val="bg1"/>
                </a:solidFill>
              </a:rPr>
              <a:t>    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09600" y="213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Only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energy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between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two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states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needed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079401"/>
            <a:ext cx="308306" cy="2159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079401"/>
            <a:ext cx="430152" cy="215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474" y="2719804"/>
            <a:ext cx="1742551" cy="2519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62000" y="3352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Any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transition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satisfied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detailed</a:t>
            </a:r>
            <a:r>
              <a:rPr lang="es-ES" dirty="0" smtClean="0">
                <a:solidFill>
                  <a:schemeClr val="bg1"/>
                </a:solidFill>
              </a:rPr>
              <a:t> balance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acceptable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845410"/>
            <a:ext cx="3846277" cy="125999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2400" y="5562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w</a:t>
            </a:r>
            <a:r>
              <a:rPr lang="es-ES" dirty="0" err="1" smtClean="0">
                <a:solidFill>
                  <a:srgbClr val="FFFFFF"/>
                </a:solidFill>
              </a:rPr>
              <a:t>here</a:t>
            </a:r>
            <a:r>
              <a:rPr lang="es-ES" dirty="0" smtClean="0">
                <a:solidFill>
                  <a:srgbClr val="FFFFFF"/>
                </a:solidFill>
              </a:rPr>
              <a:t>       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time </a:t>
            </a:r>
            <a:r>
              <a:rPr lang="es-ES" dirty="0" err="1" smtClean="0">
                <a:solidFill>
                  <a:srgbClr val="FFFFFF"/>
                </a:solidFill>
              </a:rPr>
              <a:t>required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attempt</a:t>
            </a:r>
            <a:r>
              <a:rPr lang="es-ES" dirty="0" smtClean="0">
                <a:solidFill>
                  <a:srgbClr val="FFFFFF"/>
                </a:solidFill>
              </a:rPr>
              <a:t> a spin-</a:t>
            </a:r>
            <a:r>
              <a:rPr lang="es-ES" dirty="0" err="1" smtClean="0">
                <a:solidFill>
                  <a:srgbClr val="FFFFFF"/>
                </a:solidFill>
              </a:rPr>
              <a:t>flip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Often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time </a:t>
            </a:r>
            <a:r>
              <a:rPr lang="es-ES" dirty="0" err="1" smtClean="0">
                <a:solidFill>
                  <a:srgbClr val="FFFFFF"/>
                </a:solidFill>
              </a:rPr>
              <a:t>unit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set </a:t>
            </a:r>
            <a:r>
              <a:rPr lang="es-ES" dirty="0" err="1" smtClean="0">
                <a:solidFill>
                  <a:srgbClr val="FFFFFF"/>
                </a:solidFill>
              </a:rPr>
              <a:t>equal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unity</a:t>
            </a:r>
            <a:r>
              <a:rPr lang="es-ES" dirty="0" smtClean="0">
                <a:solidFill>
                  <a:srgbClr val="FFFFFF"/>
                </a:solidFill>
              </a:rPr>
              <a:t> and </a:t>
            </a:r>
            <a:r>
              <a:rPr lang="es-ES" dirty="0" err="1" smtClean="0">
                <a:solidFill>
                  <a:srgbClr val="FFFFFF"/>
                </a:solidFill>
              </a:rPr>
              <a:t>suppressed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from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5638800"/>
            <a:ext cx="336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6629400" cy="96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Metropolis importance sampling in Monte Carlo scheme 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2" name="Proceso 1"/>
          <p:cNvSpPr/>
          <p:nvPr/>
        </p:nvSpPr>
        <p:spPr bwMode="auto">
          <a:xfrm>
            <a:off x="2667000" y="990600"/>
            <a:ext cx="3810000" cy="457200"/>
          </a:xfrm>
          <a:prstGeom prst="flowChartProcess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(1) 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Choose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</a:t>
            </a:r>
            <a:r>
              <a:rPr kumimoji="0" lang="es-E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an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</a:t>
            </a:r>
            <a:r>
              <a:rPr kumimoji="0" lang="es-E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initial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</a:t>
            </a:r>
            <a:r>
              <a:rPr kumimoji="0" lang="es-E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state</a:t>
            </a: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36" name="Agrupar 35"/>
          <p:cNvGrpSpPr/>
          <p:nvPr/>
        </p:nvGrpSpPr>
        <p:grpSpPr>
          <a:xfrm>
            <a:off x="2667000" y="1447800"/>
            <a:ext cx="3810000" cy="838200"/>
            <a:chOff x="2667000" y="1752600"/>
            <a:chExt cx="3810000" cy="838200"/>
          </a:xfrm>
        </p:grpSpPr>
        <p:grpSp>
          <p:nvGrpSpPr>
            <p:cNvPr id="19" name="Agrupar 18"/>
            <p:cNvGrpSpPr/>
            <p:nvPr/>
          </p:nvGrpSpPr>
          <p:grpSpPr>
            <a:xfrm>
              <a:off x="2667000" y="2133600"/>
              <a:ext cx="3810000" cy="457200"/>
              <a:chOff x="2209800" y="2362200"/>
              <a:chExt cx="3810000" cy="457200"/>
            </a:xfrm>
          </p:grpSpPr>
          <p:sp>
            <p:nvSpPr>
              <p:cNvPr id="5" name="Proceso 4"/>
              <p:cNvSpPr/>
              <p:nvPr/>
            </p:nvSpPr>
            <p:spPr bwMode="auto">
              <a:xfrm>
                <a:off x="2209800" y="2362200"/>
                <a:ext cx="3810000" cy="457200"/>
              </a:xfrm>
              <a:prstGeom prst="flowChartProcess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(2) </a:t>
                </a:r>
                <a:r>
                  <a:rPr kumimoji="0" lang="es-ES" sz="2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Choose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a </a:t>
                </a:r>
                <a:r>
                  <a:rPr kumimoji="0" lang="es-ES" sz="2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site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endParaRPr kumimoji="0" lang="es-E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1600" y="2438400"/>
                <a:ext cx="200695" cy="252000"/>
              </a:xfrm>
              <a:prstGeom prst="rect">
                <a:avLst/>
              </a:prstGeom>
            </p:spPr>
          </p:pic>
        </p:grpSp>
        <p:cxnSp>
          <p:nvCxnSpPr>
            <p:cNvPr id="21" name="Conector recto de flecha 20"/>
            <p:cNvCxnSpPr>
              <a:stCxn id="2" idx="2"/>
              <a:endCxn id="5" idx="0"/>
            </p:cNvCxnSpPr>
            <p:nvPr/>
          </p:nvCxnSpPr>
          <p:spPr bwMode="auto">
            <a:xfrm>
              <a:off x="4572000" y="17526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Agrupar 36"/>
          <p:cNvGrpSpPr/>
          <p:nvPr/>
        </p:nvGrpSpPr>
        <p:grpSpPr>
          <a:xfrm>
            <a:off x="1600200" y="2286000"/>
            <a:ext cx="5943600" cy="1143000"/>
            <a:chOff x="1600200" y="2590800"/>
            <a:chExt cx="5943600" cy="1143000"/>
          </a:xfrm>
        </p:grpSpPr>
        <p:grpSp>
          <p:nvGrpSpPr>
            <p:cNvPr id="10" name="Agrupar 9"/>
            <p:cNvGrpSpPr/>
            <p:nvPr/>
          </p:nvGrpSpPr>
          <p:grpSpPr>
            <a:xfrm>
              <a:off x="1600200" y="2971800"/>
              <a:ext cx="5943600" cy="762000"/>
              <a:chOff x="1981200" y="3505200"/>
              <a:chExt cx="5943600" cy="762000"/>
            </a:xfrm>
          </p:grpSpPr>
          <p:sp>
            <p:nvSpPr>
              <p:cNvPr id="6" name="Proceso 5"/>
              <p:cNvSpPr/>
              <p:nvPr/>
            </p:nvSpPr>
            <p:spPr bwMode="auto">
              <a:xfrm>
                <a:off x="1981200" y="3505200"/>
                <a:ext cx="5943600" cy="762000"/>
              </a:xfrm>
              <a:prstGeom prst="flowChartProcess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(3) </a:t>
                </a:r>
                <a:r>
                  <a:rPr kumimoji="0" lang="es-ES" sz="2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Calculate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the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energy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change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       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which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results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if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the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spin at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site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   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is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overturned</a:t>
                </a:r>
                <a:r>
                  <a:rPr kumimoji="0" lang="es-ES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 </a:t>
                </a:r>
                <a:endParaRPr kumimoji="0" lang="es-E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8008" y="3581400"/>
                <a:ext cx="553792" cy="251998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4305" y="3886200"/>
                <a:ext cx="200695" cy="252000"/>
              </a:xfrm>
              <a:prstGeom prst="rect">
                <a:avLst/>
              </a:prstGeom>
            </p:spPr>
          </p:pic>
        </p:grpSp>
        <p:cxnSp>
          <p:nvCxnSpPr>
            <p:cNvPr id="24" name="Conector recto de flecha 23"/>
            <p:cNvCxnSpPr/>
            <p:nvPr/>
          </p:nvCxnSpPr>
          <p:spPr bwMode="auto">
            <a:xfrm>
              <a:off x="4572000" y="25908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Agrupar 37"/>
          <p:cNvGrpSpPr/>
          <p:nvPr/>
        </p:nvGrpSpPr>
        <p:grpSpPr>
          <a:xfrm>
            <a:off x="1371600" y="3429000"/>
            <a:ext cx="6400800" cy="838200"/>
            <a:chOff x="1371600" y="3733800"/>
            <a:chExt cx="6400800" cy="838200"/>
          </a:xfrm>
        </p:grpSpPr>
        <p:grpSp>
          <p:nvGrpSpPr>
            <p:cNvPr id="15" name="Agrupar 14"/>
            <p:cNvGrpSpPr/>
            <p:nvPr/>
          </p:nvGrpSpPr>
          <p:grpSpPr>
            <a:xfrm>
              <a:off x="1371600" y="4114800"/>
              <a:ext cx="6400800" cy="457200"/>
              <a:chOff x="1143000" y="4800600"/>
              <a:chExt cx="6400800" cy="457200"/>
            </a:xfrm>
          </p:grpSpPr>
          <p:sp>
            <p:nvSpPr>
              <p:cNvPr id="14" name="Proceso 13"/>
              <p:cNvSpPr/>
              <p:nvPr/>
            </p:nvSpPr>
            <p:spPr bwMode="auto">
              <a:xfrm>
                <a:off x="1143000" y="4800600"/>
                <a:ext cx="6400800" cy="457200"/>
              </a:xfrm>
              <a:prstGeom prst="flowChartProcess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1295400" y="4812268"/>
                <a:ext cx="571500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(4) </a:t>
                </a:r>
                <a:r>
                  <a:rPr lang="es-ES" dirty="0" err="1" smtClean="0"/>
                  <a:t>Generate</a:t>
                </a:r>
                <a:r>
                  <a:rPr lang="es-ES" dirty="0" smtClean="0"/>
                  <a:t> a </a:t>
                </a:r>
                <a:r>
                  <a:rPr lang="es-ES" dirty="0" err="1" smtClean="0"/>
                  <a:t>random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number</a:t>
                </a:r>
                <a:r>
                  <a:rPr lang="es-ES" dirty="0" smtClean="0"/>
                  <a:t>       </a:t>
                </a:r>
                <a:r>
                  <a:rPr lang="es-ES" dirty="0" err="1" smtClean="0"/>
                  <a:t>such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that</a:t>
                </a:r>
                <a:r>
                  <a:rPr lang="es-ES" dirty="0" smtClean="0"/>
                  <a:t>  </a:t>
                </a:r>
                <a:endParaRPr lang="es-ES" dirty="0"/>
              </a:p>
            </p:txBody>
          </p:sp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0600" y="4876800"/>
                <a:ext cx="323077" cy="252000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1165" y="4853400"/>
                <a:ext cx="1282635" cy="252000"/>
              </a:xfrm>
              <a:prstGeom prst="rect">
                <a:avLst/>
              </a:prstGeom>
            </p:spPr>
          </p:pic>
        </p:grpSp>
        <p:cxnSp>
          <p:nvCxnSpPr>
            <p:cNvPr id="25" name="Conector recto de flecha 24"/>
            <p:cNvCxnSpPr/>
            <p:nvPr/>
          </p:nvCxnSpPr>
          <p:spPr bwMode="auto">
            <a:xfrm>
              <a:off x="4572000" y="37338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Agrupar 38"/>
          <p:cNvGrpSpPr/>
          <p:nvPr/>
        </p:nvGrpSpPr>
        <p:grpSpPr>
          <a:xfrm>
            <a:off x="2432050" y="4267200"/>
            <a:ext cx="4273550" cy="838200"/>
            <a:chOff x="2432050" y="4572000"/>
            <a:chExt cx="4273550" cy="838200"/>
          </a:xfrm>
        </p:grpSpPr>
        <p:grpSp>
          <p:nvGrpSpPr>
            <p:cNvPr id="18" name="Agrupar 17"/>
            <p:cNvGrpSpPr/>
            <p:nvPr/>
          </p:nvGrpSpPr>
          <p:grpSpPr>
            <a:xfrm>
              <a:off x="2432050" y="4953000"/>
              <a:ext cx="4273550" cy="457200"/>
              <a:chOff x="1143000" y="5486400"/>
              <a:chExt cx="4273550" cy="457200"/>
            </a:xfrm>
            <a:solidFill>
              <a:srgbClr val="FFFFFF"/>
            </a:solidFill>
          </p:grpSpPr>
          <p:sp>
            <p:nvSpPr>
              <p:cNvPr id="16" name="Rectángulo 15"/>
              <p:cNvSpPr/>
              <p:nvPr/>
            </p:nvSpPr>
            <p:spPr bwMode="auto">
              <a:xfrm>
                <a:off x="1143000" y="5486400"/>
                <a:ext cx="4273550" cy="4572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(5) </a:t>
                </a:r>
                <a:r>
                  <a:rPr kumimoji="0" lang="es-ES" sz="2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If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                             </a:t>
                </a:r>
                <a:r>
                  <a:rPr kumimoji="0" lang="es-ES" sz="2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flip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</a:t>
                </a:r>
                <a:r>
                  <a:rPr kumimoji="0" lang="es-ES" sz="2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the</a:t>
                </a:r>
                <a:r>
                  <a:rPr kumimoji="0" lang="es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 spin </a:t>
                </a:r>
                <a:endParaRPr kumimoji="0" lang="es-E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1350" y="5562600"/>
                <a:ext cx="1911091" cy="252000"/>
              </a:xfrm>
              <a:prstGeom prst="rect">
                <a:avLst/>
              </a:prstGeom>
              <a:grpFill/>
            </p:spPr>
          </p:pic>
        </p:grpSp>
        <p:cxnSp>
          <p:nvCxnSpPr>
            <p:cNvPr id="26" name="Conector recto de flecha 25"/>
            <p:cNvCxnSpPr/>
            <p:nvPr/>
          </p:nvCxnSpPr>
          <p:spPr bwMode="auto">
            <a:xfrm>
              <a:off x="4572000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Agrupar 41"/>
          <p:cNvGrpSpPr/>
          <p:nvPr/>
        </p:nvGrpSpPr>
        <p:grpSpPr>
          <a:xfrm>
            <a:off x="2133600" y="3048000"/>
            <a:ext cx="6324600" cy="2895600"/>
            <a:chOff x="2133600" y="3352800"/>
            <a:chExt cx="6324600" cy="2895600"/>
          </a:xfrm>
        </p:grpSpPr>
        <p:sp>
          <p:nvSpPr>
            <p:cNvPr id="20" name="Proceso 19"/>
            <p:cNvSpPr/>
            <p:nvPr/>
          </p:nvSpPr>
          <p:spPr bwMode="auto">
            <a:xfrm>
              <a:off x="2133600" y="5791200"/>
              <a:ext cx="4953000" cy="457200"/>
            </a:xfrm>
            <a:prstGeom prst="flowChartProcess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(6) </a:t>
              </a: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Go</a:t>
              </a: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to</a:t>
              </a: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the</a:t>
              </a: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next</a:t>
              </a: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site</a:t>
              </a: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and </a:t>
              </a: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go</a:t>
              </a: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to</a:t>
              </a: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(3)</a:t>
              </a:r>
              <a:endParaRPr kumimoji="0" 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7" name="Conector recto de flecha 26"/>
            <p:cNvCxnSpPr/>
            <p:nvPr/>
          </p:nvCxnSpPr>
          <p:spPr bwMode="auto">
            <a:xfrm>
              <a:off x="4572000" y="5410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Conector recto 28"/>
            <p:cNvCxnSpPr>
              <a:stCxn id="20" idx="3"/>
            </p:cNvCxnSpPr>
            <p:nvPr/>
          </p:nvCxnSpPr>
          <p:spPr bwMode="auto">
            <a:xfrm>
              <a:off x="7086600" y="6019800"/>
              <a:ext cx="1371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Conector recto 30"/>
            <p:cNvCxnSpPr/>
            <p:nvPr/>
          </p:nvCxnSpPr>
          <p:spPr bwMode="auto">
            <a:xfrm flipV="1">
              <a:off x="8458200" y="3352800"/>
              <a:ext cx="0" cy="2667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Conector recto de flecha 32"/>
            <p:cNvCxnSpPr/>
            <p:nvPr/>
          </p:nvCxnSpPr>
          <p:spPr bwMode="auto">
            <a:xfrm flipH="1">
              <a:off x="7543800" y="33528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Agrupar 48"/>
          <p:cNvGrpSpPr/>
          <p:nvPr/>
        </p:nvGrpSpPr>
        <p:grpSpPr>
          <a:xfrm>
            <a:off x="228600" y="5943600"/>
            <a:ext cx="8756650" cy="914400"/>
            <a:chOff x="228600" y="5943600"/>
            <a:chExt cx="8756650" cy="914400"/>
          </a:xfrm>
        </p:grpSpPr>
        <p:sp>
          <p:nvSpPr>
            <p:cNvPr id="45" name="Proceso 44"/>
            <p:cNvSpPr/>
            <p:nvPr/>
          </p:nvSpPr>
          <p:spPr bwMode="auto">
            <a:xfrm>
              <a:off x="228600" y="6096000"/>
              <a:ext cx="8756650" cy="762000"/>
            </a:xfrm>
            <a:prstGeom prst="flowChartProcess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08063"/>
              <a:r>
                <a:rPr lang="es-ES" sz="2000" dirty="0" smtClean="0"/>
                <a:t>(7) </a:t>
              </a:r>
              <a:r>
                <a:rPr lang="es-ES" sz="2000" dirty="0" err="1" smtClean="0"/>
                <a:t>After</a:t>
              </a:r>
              <a:r>
                <a:rPr lang="es-ES" sz="2000" dirty="0" smtClean="0"/>
                <a:t> </a:t>
              </a:r>
              <a:r>
                <a:rPr lang="es-ES" sz="2000" dirty="0"/>
                <a:t>a set of </a:t>
              </a:r>
              <a:r>
                <a:rPr lang="es-ES" sz="2000" dirty="0" err="1"/>
                <a:t>spins</a:t>
              </a:r>
              <a:r>
                <a:rPr lang="es-ES" sz="2000" dirty="0"/>
                <a:t> </a:t>
              </a:r>
              <a:r>
                <a:rPr lang="es-ES" sz="2000" dirty="0" err="1"/>
                <a:t>have</a:t>
              </a:r>
              <a:r>
                <a:rPr lang="es-ES" sz="2000" dirty="0"/>
                <a:t> </a:t>
              </a:r>
              <a:r>
                <a:rPr lang="es-ES" sz="2000" dirty="0" err="1"/>
                <a:t>been</a:t>
              </a:r>
              <a:r>
                <a:rPr lang="es-ES" sz="2000" dirty="0"/>
                <a:t> </a:t>
              </a:r>
              <a:r>
                <a:rPr lang="es-ES" sz="2000" dirty="0" err="1"/>
                <a:t>considered</a:t>
              </a:r>
              <a:r>
                <a:rPr lang="es-ES" sz="2000" dirty="0"/>
                <a:t>, </a:t>
              </a:r>
              <a:r>
                <a:rPr lang="es-ES" sz="2000" dirty="0" err="1"/>
                <a:t>the</a:t>
              </a:r>
              <a:r>
                <a:rPr lang="es-ES" sz="2000" dirty="0"/>
                <a:t> </a:t>
              </a:r>
              <a:r>
                <a:rPr lang="es-ES" sz="2000" dirty="0" err="1"/>
                <a:t>properties</a:t>
              </a:r>
              <a:r>
                <a:rPr lang="es-ES" sz="2000" dirty="0"/>
                <a:t> of </a:t>
              </a:r>
              <a:r>
                <a:rPr lang="es-ES" sz="2000" dirty="0" err="1"/>
                <a:t>the</a:t>
              </a:r>
              <a:r>
                <a:rPr lang="es-ES" sz="2000" dirty="0"/>
                <a:t> </a:t>
              </a:r>
              <a:r>
                <a:rPr lang="es-ES" sz="2000" dirty="0" err="1"/>
                <a:t>system</a:t>
              </a:r>
              <a:r>
                <a:rPr lang="es-ES" sz="2000" dirty="0"/>
                <a:t> are </a:t>
              </a:r>
              <a:r>
                <a:rPr lang="es-ES" sz="2000" dirty="0" err="1"/>
                <a:t>determined</a:t>
              </a:r>
              <a:r>
                <a:rPr lang="es-ES" sz="2000" dirty="0"/>
                <a:t> and </a:t>
              </a:r>
              <a:r>
                <a:rPr lang="es-ES" sz="2000" dirty="0" err="1"/>
                <a:t>added</a:t>
              </a:r>
              <a:r>
                <a:rPr lang="es-ES" sz="2000" dirty="0"/>
                <a:t> </a:t>
              </a:r>
              <a:r>
                <a:rPr lang="es-ES" sz="2000" dirty="0" err="1"/>
                <a:t>to</a:t>
              </a:r>
              <a:r>
                <a:rPr lang="es-ES" sz="2000" dirty="0"/>
                <a:t> </a:t>
              </a:r>
              <a:r>
                <a:rPr lang="es-ES" sz="2000" dirty="0" err="1"/>
                <a:t>the</a:t>
              </a:r>
              <a:r>
                <a:rPr lang="es-ES" sz="2000" dirty="0"/>
                <a:t> </a:t>
              </a:r>
              <a:r>
                <a:rPr lang="es-ES" sz="2000" dirty="0" err="1"/>
                <a:t>statistical</a:t>
              </a:r>
              <a:r>
                <a:rPr lang="es-ES" sz="2000" dirty="0"/>
                <a:t> </a:t>
              </a:r>
              <a:r>
                <a:rPr lang="es-ES" sz="2000" dirty="0" err="1"/>
                <a:t>average</a:t>
              </a:r>
              <a:endParaRPr lang="es-ES" sz="2000" dirty="0"/>
            </a:p>
            <a:p>
              <a:pPr marL="0" marR="0" indent="0" algn="ctr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7" name="Conector recto de flecha 46"/>
            <p:cNvCxnSpPr>
              <a:endCxn id="45" idx="0"/>
            </p:cNvCxnSpPr>
            <p:nvPr/>
          </p:nvCxnSpPr>
          <p:spPr bwMode="auto">
            <a:xfrm>
              <a:off x="4572000" y="5943600"/>
              <a:ext cx="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Agrupar 52"/>
          <p:cNvGrpSpPr/>
          <p:nvPr/>
        </p:nvGrpSpPr>
        <p:grpSpPr>
          <a:xfrm>
            <a:off x="76200" y="4495800"/>
            <a:ext cx="2133600" cy="738664"/>
            <a:chOff x="76200" y="4648200"/>
            <a:chExt cx="2133600" cy="738664"/>
          </a:xfrm>
        </p:grpSpPr>
        <p:sp>
          <p:nvSpPr>
            <p:cNvPr id="51" name="CuadroTexto 50"/>
            <p:cNvSpPr txBox="1"/>
            <p:nvPr/>
          </p:nvSpPr>
          <p:spPr>
            <a:xfrm>
              <a:off x="76200" y="4648200"/>
              <a:ext cx="2133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    </a:t>
              </a:r>
              <a:r>
                <a:rPr lang="es-ES" sz="1400" dirty="0" err="1" smtClean="0">
                  <a:solidFill>
                    <a:srgbClr val="00FFFF"/>
                  </a:solidFill>
                </a:rPr>
                <a:t>must</a:t>
              </a:r>
              <a:r>
                <a:rPr lang="es-ES" sz="1400" dirty="0" smtClean="0">
                  <a:solidFill>
                    <a:srgbClr val="00FFFF"/>
                  </a:solidFill>
                </a:rPr>
                <a:t> be a </a:t>
              </a:r>
              <a:r>
                <a:rPr lang="es-ES" sz="1400" dirty="0" err="1" smtClean="0">
                  <a:solidFill>
                    <a:srgbClr val="00FFFF"/>
                  </a:solidFill>
                </a:rPr>
                <a:t>random</a:t>
              </a:r>
              <a:r>
                <a:rPr lang="es-ES" sz="1400" dirty="0" smtClean="0">
                  <a:solidFill>
                    <a:srgbClr val="00FFFF"/>
                  </a:solidFill>
                </a:rPr>
                <a:t> </a:t>
              </a:r>
              <a:r>
                <a:rPr lang="es-ES" sz="1400" dirty="0" err="1" smtClean="0">
                  <a:solidFill>
                    <a:srgbClr val="00FFFF"/>
                  </a:solidFill>
                </a:rPr>
                <a:t>number</a:t>
              </a:r>
              <a:r>
                <a:rPr lang="es-ES" sz="1400" dirty="0" smtClean="0">
                  <a:solidFill>
                    <a:srgbClr val="00FFFF"/>
                  </a:solidFill>
                </a:rPr>
                <a:t> </a:t>
              </a:r>
              <a:r>
                <a:rPr lang="es-ES" sz="1400" dirty="0" err="1" smtClean="0">
                  <a:solidFill>
                    <a:srgbClr val="00FFFF"/>
                  </a:solidFill>
                </a:rPr>
                <a:t>chosen</a:t>
              </a:r>
              <a:r>
                <a:rPr lang="es-ES" sz="1400" dirty="0" smtClean="0">
                  <a:solidFill>
                    <a:srgbClr val="00FFFF"/>
                  </a:solidFill>
                </a:rPr>
                <a:t> </a:t>
              </a:r>
              <a:r>
                <a:rPr lang="es-ES" sz="1400" dirty="0" err="1" smtClean="0">
                  <a:solidFill>
                    <a:srgbClr val="00FFFF"/>
                  </a:solidFill>
                </a:rPr>
                <a:t>uniformly</a:t>
              </a:r>
              <a:r>
                <a:rPr lang="es-ES" sz="1400" dirty="0" smtClean="0">
                  <a:solidFill>
                    <a:srgbClr val="00FFFF"/>
                  </a:solidFill>
                </a:rPr>
                <a:t> in </a:t>
              </a:r>
              <a:endParaRPr lang="es-ES" sz="1400" dirty="0">
                <a:solidFill>
                  <a:srgbClr val="00FFFF"/>
                </a:solidFill>
              </a:endParaRPr>
            </a:p>
          </p:txBody>
        </p:sp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232" y="4724400"/>
              <a:ext cx="230768" cy="179999"/>
            </a:xfrm>
            <a:prstGeom prst="rect">
              <a:avLst/>
            </a:prstGeom>
          </p:spPr>
        </p:pic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9202" y="5105401"/>
              <a:ext cx="468307" cy="25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09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6629400" cy="96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0" tIns="50339" rIns="100680" bIns="5033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cs typeface="+mn-cs"/>
              </a:rPr>
              <a:t>Metropolis importance sampling in Monte Carlo scheme </a:t>
            </a:r>
            <a:endParaRPr lang="en-US" sz="2800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3733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standard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measure</a:t>
            </a:r>
            <a:r>
              <a:rPr lang="es-ES" dirty="0" smtClean="0">
                <a:solidFill>
                  <a:schemeClr val="bg1"/>
                </a:solidFill>
              </a:rPr>
              <a:t> of Monte Carlo time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Monte Carlo </a:t>
            </a:r>
            <a:r>
              <a:rPr lang="es-ES" dirty="0" err="1" smtClean="0">
                <a:solidFill>
                  <a:schemeClr val="bg1"/>
                </a:solidFill>
              </a:rPr>
              <a:t>step</a:t>
            </a:r>
            <a:r>
              <a:rPr lang="es-ES" dirty="0" smtClean="0">
                <a:solidFill>
                  <a:schemeClr val="bg1"/>
                </a:solidFill>
              </a:rPr>
              <a:t>/</a:t>
            </a:r>
            <a:r>
              <a:rPr lang="es-ES" dirty="0" err="1" smtClean="0">
                <a:solidFill>
                  <a:schemeClr val="bg1"/>
                </a:solidFill>
              </a:rPr>
              <a:t>size</a:t>
            </a:r>
            <a:r>
              <a:rPr lang="es-ES" dirty="0" smtClean="0">
                <a:solidFill>
                  <a:schemeClr val="bg1"/>
                </a:solidFill>
              </a:rPr>
              <a:t> (MCS/</a:t>
            </a:r>
            <a:r>
              <a:rPr lang="es-ES" dirty="0" err="1" smtClean="0">
                <a:solidFill>
                  <a:schemeClr val="bg1"/>
                </a:solidFill>
              </a:rPr>
              <a:t>site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corresponds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consideration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every</a:t>
            </a:r>
            <a:r>
              <a:rPr lang="es-ES" dirty="0" smtClean="0">
                <a:solidFill>
                  <a:schemeClr val="bg1"/>
                </a:solidFill>
              </a:rPr>
              <a:t> spin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system</a:t>
            </a:r>
            <a:r>
              <a:rPr lang="es-ES" dirty="0" smtClean="0">
                <a:solidFill>
                  <a:schemeClr val="bg1"/>
                </a:solidFill>
              </a:rPr>
              <a:t> once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Once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states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sufficiently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large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initial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transients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negligeable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desired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averages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computed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427" y="5257800"/>
            <a:ext cx="3810646" cy="72021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990600" y="6172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Note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if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attempted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flip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rejected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old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state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counted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again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averaging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9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10091</TotalTime>
  <Words>679</Words>
  <Application>Microsoft Macintosh PowerPoint</Application>
  <PresentationFormat>Presentación en pantalla (4:3)</PresentationFormat>
  <Paragraphs>85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745</cp:revision>
  <cp:lastPrinted>2015-10-28T11:49:05Z</cp:lastPrinted>
  <dcterms:created xsi:type="dcterms:W3CDTF">2005-05-05T21:57:52Z</dcterms:created>
  <dcterms:modified xsi:type="dcterms:W3CDTF">2015-11-20T22:46:49Z</dcterms:modified>
</cp:coreProperties>
</file>