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310" r:id="rId2"/>
    <p:sldId id="346" r:id="rId3"/>
    <p:sldId id="347" r:id="rId4"/>
    <p:sldId id="348" r:id="rId5"/>
    <p:sldId id="349" r:id="rId6"/>
    <p:sldId id="350" r:id="rId7"/>
    <p:sldId id="36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64" r:id="rId16"/>
    <p:sldId id="358" r:id="rId17"/>
    <p:sldId id="359" r:id="rId18"/>
    <p:sldId id="361" r:id="rId19"/>
    <p:sldId id="362" r:id="rId20"/>
    <p:sldId id="363" r:id="rId21"/>
    <p:sldId id="366" r:id="rId22"/>
    <p:sldId id="367" r:id="rId23"/>
    <p:sldId id="368" r:id="rId24"/>
    <p:sldId id="369" r:id="rId25"/>
    <p:sldId id="370" r:id="rId26"/>
    <p:sldId id="371" r:id="rId27"/>
    <p:sldId id="372" r:id="rId28"/>
    <p:sldId id="373" r:id="rId29"/>
    <p:sldId id="374" r:id="rId30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14338" indent="42863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828675" indent="85725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243013" indent="128588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658938" indent="169863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A1600"/>
    <a:srgbClr val="FFA89F"/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34" d="100"/>
          <a:sy n="134" d="100"/>
        </p:scale>
        <p:origin x="-184" y="-112"/>
      </p:cViewPr>
      <p:guideLst>
        <p:guide orient="horz" pos="829"/>
        <p:guide pos="29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748"/>
    </p:cViewPr>
  </p:sorterViewPr>
  <p:notesViewPr>
    <p:cSldViewPr showGuides="1">
      <p:cViewPr varScale="1">
        <p:scale>
          <a:sx n="54" d="100"/>
          <a:sy n="54" d="100"/>
        </p:scale>
        <p:origin x="-2538" y="-84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="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="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 smtClean="0">
                <a:cs typeface="+mn-cs"/>
              </a:defRPr>
            </a:lvl1pPr>
          </a:lstStyle>
          <a:p>
            <a:pPr>
              <a:defRPr/>
            </a:pPr>
            <a:fld id="{4F8FF403-BB08-E745-A092-A55FA15BCDD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44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1433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82867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2430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65893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073859" algn="l" defTabSz="4147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8631" algn="l" defTabSz="4147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3403" algn="l" defTabSz="4147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8175" algn="l" defTabSz="4147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CFF23A-75CA-F24D-9EC3-838B8F515649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F5D809-F2DB-4044-9649-2DCEB5BB097B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F5D809-F2DB-4044-9649-2DCEB5BB097B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F5D809-F2DB-4044-9649-2DCEB5BB097B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F5D809-F2DB-4044-9649-2DCEB5BB097B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F5D809-F2DB-4044-9649-2DCEB5BB097B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F5D809-F2DB-4044-9649-2DCEB5BB097B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F5D809-F2DB-4044-9649-2DCEB5BB097B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F5D809-F2DB-4044-9649-2DCEB5BB097B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F5D809-F2DB-4044-9649-2DCEB5BB097B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F5D809-F2DB-4044-9649-2DCEB5BB097B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F5D809-F2DB-4044-9649-2DCEB5BB097B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F5D809-F2DB-4044-9649-2DCEB5BB097B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B08E3D-ECBF-B943-9C97-ED9F532D726B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07890E-90F5-A049-B5F3-AC862C6F3E12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38DE91-1846-7C4F-8A1B-440B42A709ED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20DFF9-2CC8-E94D-8B68-C94F1665D96C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1AD315-4A94-FA43-AE1F-D2E606AE8927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3367F0-3D4D-B94E-9E82-0A540DF0269C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518731-350A-2346-9BB2-C257800BADAD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455F1D-8CB6-7D4B-B370-5DC98DF8A440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BE3833-8B96-AD44-847B-163767FF8956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F5D809-F2DB-4044-9649-2DCEB5BB097B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F5D809-F2DB-4044-9649-2DCEB5BB097B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F5D809-F2DB-4044-9649-2DCEB5BB097B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3A74CC-9336-FE49-93A8-7702F2D6060C}" type="slidenum">
              <a:rPr lang="en-GB"/>
              <a:pPr/>
              <a:t>6</a:t>
            </a:fld>
            <a:endParaRPr lang="en-GB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3A74CC-9336-FE49-93A8-7702F2D6060C}" type="slidenum">
              <a:rPr lang="en-GB"/>
              <a:pPr/>
              <a:t>7</a:t>
            </a:fld>
            <a:endParaRPr lang="en-GB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BDD33-8255-DD44-88C1-B2DC3322DF0E}" type="slidenum">
              <a:rPr lang="en-GB"/>
              <a:pPr/>
              <a:t>8</a:t>
            </a:fld>
            <a:endParaRPr lang="en-GB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82A0D-2026-7A4E-BE94-BFEA2AB509B8}" type="slidenum">
              <a:rPr lang="en-GB"/>
              <a:pPr/>
              <a:t>9</a:t>
            </a:fld>
            <a:endParaRPr lang="en-GB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6395" y="2130933"/>
            <a:ext cx="7771211" cy="146914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391" y="3886700"/>
            <a:ext cx="6401219" cy="1752767"/>
          </a:xfrm>
        </p:spPr>
        <p:txBody>
          <a:bodyPr/>
          <a:lstStyle>
            <a:lvl1pPr marL="0" indent="0" algn="ctr">
              <a:buNone/>
              <a:defRPr/>
            </a:lvl1pPr>
            <a:lvl2pPr marL="414772" indent="0" algn="ctr">
              <a:buNone/>
              <a:defRPr/>
            </a:lvl2pPr>
            <a:lvl3pPr marL="829544" indent="0" algn="ctr">
              <a:buNone/>
              <a:defRPr/>
            </a:lvl3pPr>
            <a:lvl4pPr marL="1244316" indent="0" algn="ctr">
              <a:buNone/>
              <a:defRPr/>
            </a:lvl4pPr>
            <a:lvl5pPr marL="1659087" indent="0" algn="ctr">
              <a:buNone/>
              <a:defRPr/>
            </a:lvl5pPr>
            <a:lvl6pPr marL="2073859" indent="0" algn="ctr">
              <a:buNone/>
              <a:defRPr/>
            </a:lvl6pPr>
            <a:lvl7pPr marL="2488631" indent="0" algn="ctr">
              <a:buNone/>
              <a:defRPr/>
            </a:lvl7pPr>
            <a:lvl8pPr marL="2903403" indent="0" algn="ctr">
              <a:buNone/>
              <a:defRPr/>
            </a:lvl8pPr>
            <a:lvl9pPr marL="3318175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6C2D3-0C2B-7643-BDCD-FC61A2A564E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77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0551F-B75D-044F-ABD1-1500C474A1A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67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852" y="0"/>
            <a:ext cx="2171018" cy="612568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81648" cy="612568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CE8EF-B9E6-0747-BA96-BC0FDCA945D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11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8229740" cy="11435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457130" y="1599700"/>
            <a:ext cx="4047069" cy="452598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38402" y="1599700"/>
            <a:ext cx="4048467" cy="452598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13FBB-EE21-B046-8576-3D361E00AAF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44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68C90-F22A-1740-B050-F3D4951FB26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91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741" y="4407428"/>
            <a:ext cx="7772609" cy="136109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741" y="2906772"/>
            <a:ext cx="7772609" cy="1500656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72" indent="0">
              <a:buNone/>
              <a:defRPr sz="1600"/>
            </a:lvl2pPr>
            <a:lvl3pPr marL="829544" indent="0">
              <a:buNone/>
              <a:defRPr sz="1500"/>
            </a:lvl3pPr>
            <a:lvl4pPr marL="1244316" indent="0">
              <a:buNone/>
              <a:defRPr sz="1300"/>
            </a:lvl4pPr>
            <a:lvl5pPr marL="1659087" indent="0">
              <a:buNone/>
              <a:defRPr sz="1300"/>
            </a:lvl5pPr>
            <a:lvl6pPr marL="2073859" indent="0">
              <a:buNone/>
              <a:defRPr sz="1300"/>
            </a:lvl6pPr>
            <a:lvl7pPr marL="2488631" indent="0">
              <a:buNone/>
              <a:defRPr sz="1300"/>
            </a:lvl7pPr>
            <a:lvl8pPr marL="2903403" indent="0">
              <a:buNone/>
              <a:defRPr sz="1300"/>
            </a:lvl8pPr>
            <a:lvl9pPr marL="3318175" indent="0">
              <a:buNone/>
              <a:defRPr sz="13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A5B25-DD76-EB4F-8C8E-5B1210B9AAB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39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130" y="1599700"/>
            <a:ext cx="4047069" cy="45259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38402" y="1599700"/>
            <a:ext cx="4048467" cy="45259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3E602-6F60-CD42-A582-E33D6DB3C3C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0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31" y="274621"/>
            <a:ext cx="8229739" cy="11435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131" y="1535172"/>
            <a:ext cx="4040079" cy="6392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72" indent="0">
              <a:buNone/>
              <a:defRPr sz="1800" b="1"/>
            </a:lvl2pPr>
            <a:lvl3pPr marL="829544" indent="0">
              <a:buNone/>
              <a:defRPr sz="1600" b="1"/>
            </a:lvl3pPr>
            <a:lvl4pPr marL="1244316" indent="0">
              <a:buNone/>
              <a:defRPr sz="1500" b="1"/>
            </a:lvl4pPr>
            <a:lvl5pPr marL="1659087" indent="0">
              <a:buNone/>
              <a:defRPr sz="1500" b="1"/>
            </a:lvl5pPr>
            <a:lvl6pPr marL="2073859" indent="0">
              <a:buNone/>
              <a:defRPr sz="1500" b="1"/>
            </a:lvl6pPr>
            <a:lvl7pPr marL="2488631" indent="0">
              <a:buNone/>
              <a:defRPr sz="1500" b="1"/>
            </a:lvl7pPr>
            <a:lvl8pPr marL="2903403" indent="0">
              <a:buNone/>
              <a:defRPr sz="1500" b="1"/>
            </a:lvl8pPr>
            <a:lvl9pPr marL="3318175" indent="0">
              <a:buNone/>
              <a:defRPr sz="15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131" y="2174452"/>
            <a:ext cx="4040079" cy="395122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393" y="1535172"/>
            <a:ext cx="4041477" cy="6392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72" indent="0">
              <a:buNone/>
              <a:defRPr sz="1800" b="1"/>
            </a:lvl2pPr>
            <a:lvl3pPr marL="829544" indent="0">
              <a:buNone/>
              <a:defRPr sz="1600" b="1"/>
            </a:lvl3pPr>
            <a:lvl4pPr marL="1244316" indent="0">
              <a:buNone/>
              <a:defRPr sz="1500" b="1"/>
            </a:lvl4pPr>
            <a:lvl5pPr marL="1659087" indent="0">
              <a:buNone/>
              <a:defRPr sz="1500" b="1"/>
            </a:lvl5pPr>
            <a:lvl6pPr marL="2073859" indent="0">
              <a:buNone/>
              <a:defRPr sz="1500" b="1"/>
            </a:lvl6pPr>
            <a:lvl7pPr marL="2488631" indent="0">
              <a:buNone/>
              <a:defRPr sz="1500" b="1"/>
            </a:lvl7pPr>
            <a:lvl8pPr marL="2903403" indent="0">
              <a:buNone/>
              <a:defRPr sz="1500" b="1"/>
            </a:lvl8pPr>
            <a:lvl9pPr marL="3318175" indent="0">
              <a:buNone/>
              <a:defRPr sz="15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393" y="2174452"/>
            <a:ext cx="4041477" cy="395122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6E2BD-1F1E-6E45-9C0E-CDA09D4A375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762E1-994A-F845-987F-2E8B2AD14A7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3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E1425-D81D-4047-902B-E347A6B4E27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0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31" y="273120"/>
            <a:ext cx="3008391" cy="116150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4562" y="273120"/>
            <a:ext cx="5112308" cy="585256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131" y="1434628"/>
            <a:ext cx="3008391" cy="4691052"/>
          </a:xfrm>
        </p:spPr>
        <p:txBody>
          <a:bodyPr/>
          <a:lstStyle>
            <a:lvl1pPr marL="0" indent="0">
              <a:buNone/>
              <a:defRPr sz="1300"/>
            </a:lvl1pPr>
            <a:lvl2pPr marL="414772" indent="0">
              <a:buNone/>
              <a:defRPr sz="1100"/>
            </a:lvl2pPr>
            <a:lvl3pPr marL="829544" indent="0">
              <a:buNone/>
              <a:defRPr sz="900"/>
            </a:lvl3pPr>
            <a:lvl4pPr marL="1244316" indent="0">
              <a:buNone/>
              <a:defRPr sz="800"/>
            </a:lvl4pPr>
            <a:lvl5pPr marL="1659087" indent="0">
              <a:buNone/>
              <a:defRPr sz="800"/>
            </a:lvl5pPr>
            <a:lvl6pPr marL="2073859" indent="0">
              <a:buNone/>
              <a:defRPr sz="800"/>
            </a:lvl6pPr>
            <a:lvl7pPr marL="2488631" indent="0">
              <a:buNone/>
              <a:defRPr sz="800"/>
            </a:lvl7pPr>
            <a:lvl8pPr marL="2903403" indent="0">
              <a:buNone/>
              <a:defRPr sz="800"/>
            </a:lvl8pPr>
            <a:lvl9pPr marL="3318175" indent="0">
              <a:buNone/>
              <a:defRPr sz="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FA4ED-D07E-7242-928C-0C39211B06C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5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174" y="4800601"/>
            <a:ext cx="5486959" cy="56724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174" y="612268"/>
            <a:ext cx="5486959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4772" indent="0">
              <a:buNone/>
              <a:defRPr sz="2500"/>
            </a:lvl2pPr>
            <a:lvl3pPr marL="829544" indent="0">
              <a:buNone/>
              <a:defRPr sz="2200"/>
            </a:lvl3pPr>
            <a:lvl4pPr marL="1244316" indent="0">
              <a:buNone/>
              <a:defRPr sz="1800"/>
            </a:lvl4pPr>
            <a:lvl5pPr marL="1659087" indent="0">
              <a:buNone/>
              <a:defRPr sz="1800"/>
            </a:lvl5pPr>
            <a:lvl6pPr marL="2073859" indent="0">
              <a:buNone/>
              <a:defRPr sz="1800"/>
            </a:lvl6pPr>
            <a:lvl7pPr marL="2488631" indent="0">
              <a:buNone/>
              <a:defRPr sz="1800"/>
            </a:lvl7pPr>
            <a:lvl8pPr marL="2903403" indent="0">
              <a:buNone/>
              <a:defRPr sz="1800"/>
            </a:lvl8pPr>
            <a:lvl9pPr marL="3318175" indent="0">
              <a:buNone/>
              <a:defRPr sz="18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174" y="5367849"/>
            <a:ext cx="5486959" cy="804352"/>
          </a:xfrm>
        </p:spPr>
        <p:txBody>
          <a:bodyPr/>
          <a:lstStyle>
            <a:lvl1pPr marL="0" indent="0">
              <a:buNone/>
              <a:defRPr sz="1300"/>
            </a:lvl1pPr>
            <a:lvl2pPr marL="414772" indent="0">
              <a:buNone/>
              <a:defRPr sz="1100"/>
            </a:lvl2pPr>
            <a:lvl3pPr marL="829544" indent="0">
              <a:buNone/>
              <a:defRPr sz="900"/>
            </a:lvl3pPr>
            <a:lvl4pPr marL="1244316" indent="0">
              <a:buNone/>
              <a:defRPr sz="800"/>
            </a:lvl4pPr>
            <a:lvl5pPr marL="1659087" indent="0">
              <a:buNone/>
              <a:defRPr sz="800"/>
            </a:lvl5pPr>
            <a:lvl6pPr marL="2073859" indent="0">
              <a:buNone/>
              <a:defRPr sz="800"/>
            </a:lvl6pPr>
            <a:lvl7pPr marL="2488631" indent="0">
              <a:buNone/>
              <a:defRPr sz="800"/>
            </a:lvl7pPr>
            <a:lvl8pPr marL="2903403" indent="0">
              <a:buNone/>
              <a:defRPr sz="800"/>
            </a:lvl8pPr>
            <a:lvl9pPr marL="3318175" indent="0">
              <a:buNone/>
              <a:defRPr sz="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DA4D3-5DA6-FD4F-8550-51FF17924BE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7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45" tIns="45671" rIns="91345" bIns="4567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45" tIns="45671" rIns="91345" bIns="456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45" tIns="45671" rIns="91345" bIns="45671" numCol="1" anchor="t" anchorCtr="0" compatLnSpc="1">
            <a:prstTxWarp prst="textNoShape">
              <a:avLst/>
            </a:prstTxWarp>
          </a:bodyPr>
          <a:lstStyle>
            <a:lvl1pPr defTabSz="914515">
              <a:defRPr sz="1400" b="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45" tIns="45671" rIns="91345" bIns="45671" numCol="1" anchor="t" anchorCtr="0" compatLnSpc="1">
            <a:prstTxWarp prst="textNoShape">
              <a:avLst/>
            </a:prstTxWarp>
          </a:bodyPr>
          <a:lstStyle>
            <a:lvl1pPr algn="ctr" defTabSz="914515">
              <a:defRPr sz="1400" b="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45" tIns="45671" rIns="91345" bIns="45671" numCol="1" anchor="t" anchorCtr="0" compatLnSpc="1">
            <a:prstTxWarp prst="textNoShape">
              <a:avLst/>
            </a:prstTxWarp>
          </a:bodyPr>
          <a:lstStyle>
            <a:lvl1pPr algn="r" defTabSz="914515">
              <a:defRPr sz="1400" b="0" smtClean="0">
                <a:cs typeface="+mn-cs"/>
              </a:defRPr>
            </a:lvl1pPr>
          </a:lstStyle>
          <a:p>
            <a:pPr>
              <a:defRPr/>
            </a:pPr>
            <a:fld id="{4AA8C501-7687-C340-A715-E95A1ADAFC1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5pPr>
      <a:lvl6pPr marL="414772" algn="l" defTabSz="914515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6pPr>
      <a:lvl7pPr marL="829544" algn="l" defTabSz="914515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7pPr>
      <a:lvl8pPr marL="1244316" algn="l" defTabSz="914515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8pPr>
      <a:lvl9pPr marL="1659087" algn="l" defTabSz="914515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chemeClr val="bg1"/>
          </a:solidFill>
          <a:latin typeface="+mn-lt"/>
          <a:ea typeface="+mn-ea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 b="1">
          <a:solidFill>
            <a:schemeClr val="bg1"/>
          </a:solidFill>
          <a:latin typeface="+mn-lt"/>
          <a:ea typeface="+mn-ea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bg1"/>
          </a:solidFill>
          <a:latin typeface="+mn-lt"/>
          <a:ea typeface="+mn-ea"/>
        </a:defRPr>
      </a:lvl5pPr>
      <a:lvl6pPr marL="2469909" indent="-226109" algn="l" defTabSz="914515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bg1"/>
          </a:solidFill>
          <a:latin typeface="+mn-lt"/>
          <a:ea typeface="+mn-ea"/>
        </a:defRPr>
      </a:lvl6pPr>
      <a:lvl7pPr marL="2884681" indent="-226109" algn="l" defTabSz="914515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bg1"/>
          </a:solidFill>
          <a:latin typeface="+mn-lt"/>
          <a:ea typeface="+mn-ea"/>
        </a:defRPr>
      </a:lvl7pPr>
      <a:lvl8pPr marL="3299453" indent="-226109" algn="l" defTabSz="914515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bg1"/>
          </a:solidFill>
          <a:latin typeface="+mn-lt"/>
          <a:ea typeface="+mn-ea"/>
        </a:defRPr>
      </a:lvl8pPr>
      <a:lvl9pPr marL="3714225" indent="-226109" algn="l" defTabSz="914515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147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4147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4147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4147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4147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4147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4147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4147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4147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27.png"/><Relationship Id="rId7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40.png"/><Relationship Id="rId7" Type="http://schemas.openxmlformats.org/officeDocument/2006/relationships/image" Target="../media/image39.png"/><Relationship Id="rId8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5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6.png"/><Relationship Id="rId5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4.png"/><Relationship Id="rId5" Type="http://schemas.openxmlformats.org/officeDocument/2006/relationships/image" Target="../media/image76.png"/><Relationship Id="rId6" Type="http://schemas.openxmlformats.org/officeDocument/2006/relationships/image" Target="../media/image77.png"/><Relationship Id="rId7" Type="http://schemas.openxmlformats.org/officeDocument/2006/relationships/image" Target="../media/image78.png"/><Relationship Id="rId8" Type="http://schemas.openxmlformats.org/officeDocument/2006/relationships/image" Target="../media/image7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83.png"/><Relationship Id="rId8" Type="http://schemas.openxmlformats.org/officeDocument/2006/relationships/image" Target="../media/image8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image" Target="../media/image7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544513" y="4857750"/>
            <a:ext cx="3430587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45" tIns="45671" rIns="91345" bIns="456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smtClean="0">
                <a:solidFill>
                  <a:srgbClr val="FFFF00"/>
                </a:solidFill>
                <a:cs typeface="+mn-cs"/>
              </a:rPr>
              <a:t>Javier Junquera</a:t>
            </a:r>
            <a:endParaRPr lang="en-US" sz="2800" smtClean="0">
              <a:solidFill>
                <a:srgbClr val="FFFF00"/>
              </a:solidFill>
              <a:cs typeface="+mn-cs"/>
            </a:endParaRP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1612900" y="211138"/>
            <a:ext cx="5915025" cy="64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45" tIns="45671" rIns="91345" bIns="456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 smtClean="0">
                <a:solidFill>
                  <a:srgbClr val="FFFF00"/>
                </a:solidFill>
                <a:cs typeface="+mn-cs"/>
              </a:rPr>
              <a:t>Statistical mechanics</a:t>
            </a:r>
          </a:p>
        </p:txBody>
      </p:sp>
      <p:pic>
        <p:nvPicPr>
          <p:cNvPr id="3075" name="Picture 11" descr="logoUCgr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4646613"/>
            <a:ext cx="949325" cy="10207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0" y="0"/>
            <a:ext cx="6324600" cy="96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0689" tIns="50343" rIns="100689" bIns="50343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  <a:cs typeface="+mn-cs"/>
              </a:rPr>
              <a:t>Simple thermodynamic averages: mechanical energy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914400" y="1030069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kinetic</a:t>
            </a:r>
            <a:r>
              <a:rPr lang="es-ES" dirty="0" smtClean="0">
                <a:solidFill>
                  <a:srgbClr val="FFFFFF"/>
                </a:solidFill>
              </a:rPr>
              <a:t>, </a:t>
            </a:r>
            <a:r>
              <a:rPr lang="es-ES" dirty="0" err="1" smtClean="0">
                <a:solidFill>
                  <a:srgbClr val="FFFFFF"/>
                </a:solidFill>
              </a:rPr>
              <a:t>potential</a:t>
            </a:r>
            <a:r>
              <a:rPr lang="es-ES" dirty="0" smtClean="0">
                <a:solidFill>
                  <a:srgbClr val="FFFFFF"/>
                </a:solidFill>
              </a:rPr>
              <a:t>, and total </a:t>
            </a:r>
            <a:r>
              <a:rPr lang="es-ES" dirty="0" err="1" smtClean="0">
                <a:solidFill>
                  <a:srgbClr val="FFFFFF"/>
                </a:solidFill>
              </a:rPr>
              <a:t>energies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might</a:t>
            </a:r>
            <a:r>
              <a:rPr lang="es-ES" dirty="0" smtClean="0">
                <a:solidFill>
                  <a:srgbClr val="FFFFFF"/>
                </a:solidFill>
              </a:rPr>
              <a:t> be </a:t>
            </a:r>
            <a:r>
              <a:rPr lang="es-ES" dirty="0" err="1" smtClean="0">
                <a:solidFill>
                  <a:srgbClr val="FFFFFF"/>
                </a:solidFill>
              </a:rPr>
              <a:t>calculated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using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phase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functions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already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seen</a:t>
            </a:r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4212000"/>
            <a:ext cx="2961889" cy="360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65150" y="494407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00FFFF"/>
                </a:solidFill>
              </a:rPr>
              <a:t>Average</a:t>
            </a:r>
            <a:r>
              <a:rPr lang="es-ES" dirty="0" smtClean="0">
                <a:solidFill>
                  <a:srgbClr val="00FFFF"/>
                </a:solidFill>
              </a:rPr>
              <a:t> of </a:t>
            </a:r>
            <a:r>
              <a:rPr lang="es-ES" dirty="0" err="1" smtClean="0">
                <a:solidFill>
                  <a:srgbClr val="00FFFF"/>
                </a:solidFill>
              </a:rPr>
              <a:t>kinetic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energy</a:t>
            </a:r>
            <a:endParaRPr lang="es-ES" dirty="0" smtClean="0">
              <a:solidFill>
                <a:srgbClr val="00FFFF"/>
              </a:solidFill>
            </a:endParaRP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Sum of </a:t>
            </a:r>
            <a:r>
              <a:rPr lang="es-ES" dirty="0" err="1" smtClean="0">
                <a:solidFill>
                  <a:schemeClr val="bg1"/>
                </a:solidFill>
              </a:rPr>
              <a:t>contribution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from</a:t>
            </a:r>
            <a:r>
              <a:rPr lang="es-ES" dirty="0" smtClean="0">
                <a:solidFill>
                  <a:schemeClr val="bg1"/>
                </a:solidFill>
              </a:rPr>
              <a:t> individual </a:t>
            </a:r>
            <a:r>
              <a:rPr lang="es-ES" dirty="0" err="1" smtClean="0">
                <a:solidFill>
                  <a:schemeClr val="bg1"/>
                </a:solidFill>
              </a:rPr>
              <a:t>particle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momenta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4984750" y="4895671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00FFFF"/>
                </a:solidFill>
              </a:rPr>
              <a:t>Average</a:t>
            </a:r>
            <a:r>
              <a:rPr lang="es-ES" dirty="0" smtClean="0">
                <a:solidFill>
                  <a:srgbClr val="00FFFF"/>
                </a:solidFill>
              </a:rPr>
              <a:t> of </a:t>
            </a:r>
            <a:r>
              <a:rPr lang="es-ES" dirty="0" err="1" smtClean="0">
                <a:solidFill>
                  <a:srgbClr val="00FFFF"/>
                </a:solidFill>
              </a:rPr>
              <a:t>potential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energy</a:t>
            </a:r>
            <a:endParaRPr lang="es-ES" dirty="0" smtClean="0">
              <a:solidFill>
                <a:srgbClr val="00FFFF"/>
              </a:solidFill>
            </a:endParaRP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Sum </a:t>
            </a:r>
            <a:r>
              <a:rPr lang="es-ES" dirty="0" err="1" smtClean="0">
                <a:solidFill>
                  <a:schemeClr val="bg1"/>
                </a:solidFill>
              </a:rPr>
              <a:t>over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all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pairs</a:t>
            </a:r>
            <a:r>
              <a:rPr lang="es-ES" dirty="0" smtClean="0">
                <a:solidFill>
                  <a:schemeClr val="bg1"/>
                </a:solidFill>
              </a:rPr>
              <a:t>, </a:t>
            </a:r>
            <a:r>
              <a:rPr lang="es-ES" dirty="0" err="1" smtClean="0">
                <a:solidFill>
                  <a:schemeClr val="bg1"/>
                </a:solidFill>
              </a:rPr>
              <a:t>triplets</a:t>
            </a:r>
            <a:r>
              <a:rPr lang="es-ES" dirty="0" smtClean="0">
                <a:solidFill>
                  <a:schemeClr val="bg1"/>
                </a:solidFill>
              </a:rPr>
              <a:t>,… </a:t>
            </a:r>
            <a:r>
              <a:rPr lang="es-ES" dirty="0" err="1" smtClean="0">
                <a:solidFill>
                  <a:schemeClr val="bg1"/>
                </a:solidFill>
              </a:rPr>
              <a:t>depending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on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complexity</a:t>
            </a:r>
            <a:r>
              <a:rPr lang="es-ES" dirty="0" smtClean="0">
                <a:solidFill>
                  <a:schemeClr val="bg1"/>
                </a:solidFill>
              </a:rPr>
              <a:t> of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potential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energy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function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057400"/>
            <a:ext cx="2523090" cy="36000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939" y="2812438"/>
            <a:ext cx="2575621" cy="3600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391" y="3498238"/>
            <a:ext cx="2986609" cy="36000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2605" y="2431438"/>
            <a:ext cx="2961889" cy="36000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9766" y="3193438"/>
            <a:ext cx="324463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85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87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0689" tIns="50343" rIns="100689" bIns="50343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500" dirty="0" smtClean="0">
                <a:solidFill>
                  <a:srgbClr val="FFFF00"/>
                </a:solidFill>
                <a:cs typeface="+mn-cs"/>
              </a:rPr>
              <a:t>Simple thermodynamic averages:                                       </a:t>
            </a:r>
            <a:r>
              <a:rPr lang="en-US" sz="2500" dirty="0" err="1" smtClean="0">
                <a:solidFill>
                  <a:srgbClr val="FFFF00"/>
                </a:solidFill>
                <a:cs typeface="+mn-cs"/>
              </a:rPr>
              <a:t>virial</a:t>
            </a:r>
            <a:r>
              <a:rPr lang="en-US" sz="2500" dirty="0" smtClean="0">
                <a:solidFill>
                  <a:srgbClr val="FFFF00"/>
                </a:solidFill>
                <a:cs typeface="+mn-cs"/>
              </a:rPr>
              <a:t> theorem in the form of “generalized </a:t>
            </a:r>
            <a:r>
              <a:rPr lang="en-US" sz="2500" dirty="0" err="1" smtClean="0">
                <a:solidFill>
                  <a:srgbClr val="FFFF00"/>
                </a:solidFill>
                <a:cs typeface="+mn-cs"/>
              </a:rPr>
              <a:t>equipartition</a:t>
            </a:r>
            <a:r>
              <a:rPr lang="en-US" sz="2500" dirty="0" smtClean="0">
                <a:solidFill>
                  <a:srgbClr val="FFFF00"/>
                </a:solidFill>
                <a:cs typeface="+mn-cs"/>
              </a:rPr>
              <a:t>”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719" y="1641838"/>
            <a:ext cx="1987081" cy="72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209" y="2784838"/>
            <a:ext cx="198708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40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0" y="0"/>
            <a:ext cx="6934200" cy="96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0689" tIns="50343" rIns="100689" bIns="50343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  <a:cs typeface="+mn-cs"/>
              </a:rPr>
              <a:t>Simple thermodynamic averages:                                       temperature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949" y="2403838"/>
            <a:ext cx="3399601" cy="72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3623400"/>
            <a:ext cx="5799598" cy="72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18" y="4690200"/>
            <a:ext cx="2161663" cy="720000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118107" y="5867400"/>
            <a:ext cx="8991600" cy="539999"/>
            <a:chOff x="76200" y="5029200"/>
            <a:chExt cx="8991600" cy="539999"/>
          </a:xfrm>
        </p:grpSpPr>
        <p:sp>
          <p:nvSpPr>
            <p:cNvPr id="6" name="CuadroTexto 5"/>
            <p:cNvSpPr txBox="1"/>
            <p:nvPr/>
          </p:nvSpPr>
          <p:spPr>
            <a:xfrm>
              <a:off x="76200" y="5105400"/>
              <a:ext cx="899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solidFill>
                    <a:srgbClr val="FFFF00"/>
                  </a:solidFill>
                </a:rPr>
                <a:t>Familiar </a:t>
              </a:r>
              <a:r>
                <a:rPr lang="es-ES" dirty="0" err="1" smtClean="0">
                  <a:solidFill>
                    <a:srgbClr val="FFFF00"/>
                  </a:solidFill>
                </a:rPr>
                <a:t>equipartition</a:t>
              </a:r>
              <a:r>
                <a:rPr lang="es-ES" dirty="0" smtClean="0">
                  <a:solidFill>
                    <a:srgbClr val="FFFF00"/>
                  </a:solidFill>
                </a:rPr>
                <a:t> </a:t>
              </a:r>
              <a:r>
                <a:rPr lang="es-ES" dirty="0" err="1" smtClean="0">
                  <a:solidFill>
                    <a:srgbClr val="FFFF00"/>
                  </a:solidFill>
                </a:rPr>
                <a:t>energy</a:t>
              </a:r>
              <a:r>
                <a:rPr lang="es-ES" dirty="0" smtClean="0">
                  <a:solidFill>
                    <a:srgbClr val="FFFF00"/>
                  </a:solidFill>
                </a:rPr>
                <a:t>: </a:t>
              </a:r>
              <a:r>
                <a:rPr lang="es-ES" dirty="0" err="1" smtClean="0">
                  <a:solidFill>
                    <a:srgbClr val="FFFF00"/>
                  </a:solidFill>
                </a:rPr>
                <a:t>an</a:t>
              </a:r>
              <a:r>
                <a:rPr lang="es-ES" dirty="0" smtClean="0">
                  <a:solidFill>
                    <a:srgbClr val="FFFF00"/>
                  </a:solidFill>
                </a:rPr>
                <a:t> </a:t>
              </a:r>
              <a:r>
                <a:rPr lang="es-ES" dirty="0" err="1" smtClean="0">
                  <a:solidFill>
                    <a:srgbClr val="FFFF00"/>
                  </a:solidFill>
                </a:rPr>
                <a:t>average</a:t>
              </a:r>
              <a:r>
                <a:rPr lang="es-ES" dirty="0" smtClean="0">
                  <a:solidFill>
                    <a:srgbClr val="FFFF00"/>
                  </a:solidFill>
                </a:rPr>
                <a:t> </a:t>
              </a:r>
              <a:r>
                <a:rPr lang="es-ES" dirty="0" err="1" smtClean="0">
                  <a:solidFill>
                    <a:srgbClr val="FFFF00"/>
                  </a:solidFill>
                </a:rPr>
                <a:t>energy</a:t>
              </a:r>
              <a:r>
                <a:rPr lang="es-ES" dirty="0" smtClean="0">
                  <a:solidFill>
                    <a:srgbClr val="FFFF00"/>
                  </a:solidFill>
                </a:rPr>
                <a:t> of             per </a:t>
              </a:r>
              <a:r>
                <a:rPr lang="es-ES" dirty="0" err="1" smtClean="0">
                  <a:solidFill>
                    <a:srgbClr val="FFFF00"/>
                  </a:solidFill>
                </a:rPr>
                <a:t>degree</a:t>
              </a:r>
              <a:r>
                <a:rPr lang="es-ES" dirty="0" smtClean="0">
                  <a:solidFill>
                    <a:srgbClr val="FFFF00"/>
                  </a:solidFill>
                </a:rPr>
                <a:t> of </a:t>
              </a:r>
              <a:r>
                <a:rPr lang="es-ES" dirty="0" err="1" smtClean="0">
                  <a:solidFill>
                    <a:srgbClr val="FFFF00"/>
                  </a:solidFill>
                </a:rPr>
                <a:t>freedom</a:t>
              </a:r>
              <a:endParaRPr lang="es-ES" dirty="0">
                <a:solidFill>
                  <a:srgbClr val="FFFF00"/>
                </a:solidFill>
              </a:endParaRPr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53447" y="5029200"/>
              <a:ext cx="623553" cy="539999"/>
            </a:xfrm>
            <a:prstGeom prst="rect">
              <a:avLst/>
            </a:prstGeom>
          </p:spPr>
        </p:pic>
      </p:grpSp>
      <p:sp>
        <p:nvSpPr>
          <p:cNvPr id="10" name="CuadroTexto 9"/>
          <p:cNvSpPr txBox="1"/>
          <p:nvPr/>
        </p:nvSpPr>
        <p:spPr>
          <a:xfrm>
            <a:off x="1631950" y="13716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Applying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previous</a:t>
            </a:r>
            <a:r>
              <a:rPr lang="es-ES" dirty="0" smtClean="0">
                <a:solidFill>
                  <a:schemeClr val="bg1"/>
                </a:solidFill>
              </a:rPr>
              <a:t> formula </a:t>
            </a:r>
            <a:r>
              <a:rPr lang="es-ES" dirty="0" err="1" smtClean="0">
                <a:solidFill>
                  <a:schemeClr val="bg1"/>
                </a:solidFill>
              </a:rPr>
              <a:t>to</a:t>
            </a:r>
            <a:r>
              <a:rPr lang="es-ES" dirty="0" smtClean="0">
                <a:solidFill>
                  <a:schemeClr val="bg1"/>
                </a:solidFill>
              </a:rPr>
              <a:t> compute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average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kinetic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energy</a:t>
            </a:r>
            <a:r>
              <a:rPr lang="es-ES" dirty="0" smtClean="0">
                <a:solidFill>
                  <a:schemeClr val="bg1"/>
                </a:solidFill>
              </a:rPr>
              <a:t> in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 </a:t>
            </a:r>
            <a:r>
              <a:rPr lang="es-ES" dirty="0" err="1" smtClean="0">
                <a:solidFill>
                  <a:schemeClr val="bg1"/>
                </a:solidFill>
              </a:rPr>
              <a:t>atomic</a:t>
            </a:r>
            <a:r>
              <a:rPr lang="es-ES" dirty="0" smtClean="0">
                <a:solidFill>
                  <a:schemeClr val="bg1"/>
                </a:solidFill>
              </a:rPr>
              <a:t> case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422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0" y="0"/>
            <a:ext cx="6553200" cy="96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0689" tIns="50343" rIns="100689" bIns="50343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  <a:cs typeface="+mn-cs"/>
              </a:rPr>
              <a:t>Simple thermodynamic averages:                                       instantaneous temperature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14400" y="121027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We</a:t>
            </a:r>
            <a:r>
              <a:rPr lang="es-ES" dirty="0" smtClean="0">
                <a:solidFill>
                  <a:schemeClr val="bg1"/>
                </a:solidFill>
              </a:rPr>
              <a:t> can define </a:t>
            </a:r>
            <a:r>
              <a:rPr lang="es-ES" dirty="0" err="1" smtClean="0">
                <a:solidFill>
                  <a:schemeClr val="bg1"/>
                </a:solidFill>
              </a:rPr>
              <a:t>an</a:t>
            </a:r>
            <a:r>
              <a:rPr lang="es-ES" dirty="0" smtClean="0">
                <a:solidFill>
                  <a:schemeClr val="bg1"/>
                </a:solidFill>
              </a:rPr>
              <a:t> “</a:t>
            </a:r>
            <a:r>
              <a:rPr lang="es-ES" dirty="0" err="1" smtClean="0">
                <a:solidFill>
                  <a:schemeClr val="bg1"/>
                </a:solidFill>
              </a:rPr>
              <a:t>instantaneous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kinetic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energy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function</a:t>
            </a:r>
            <a:r>
              <a:rPr lang="es-ES" dirty="0" smtClean="0">
                <a:solidFill>
                  <a:schemeClr val="bg1"/>
                </a:solidFill>
              </a:rPr>
              <a:t>”          </a:t>
            </a:r>
            <a:r>
              <a:rPr lang="es-ES" dirty="0" err="1" smtClean="0">
                <a:solidFill>
                  <a:schemeClr val="bg1"/>
                </a:solidFill>
              </a:rPr>
              <a:t>from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momenta</a:t>
            </a:r>
            <a:r>
              <a:rPr lang="es-ES" dirty="0" smtClean="0">
                <a:solidFill>
                  <a:schemeClr val="bg1"/>
                </a:solidFill>
              </a:rPr>
              <a:t> of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atoms</a:t>
            </a:r>
            <a:r>
              <a:rPr lang="es-ES" dirty="0" smtClean="0">
                <a:solidFill>
                  <a:schemeClr val="bg1"/>
                </a:solidFill>
              </a:rPr>
              <a:t> at a </a:t>
            </a:r>
            <a:r>
              <a:rPr lang="es-ES" dirty="0" err="1" smtClean="0">
                <a:solidFill>
                  <a:schemeClr val="bg1"/>
                </a:solidFill>
              </a:rPr>
              <a:t>given</a:t>
            </a:r>
            <a:r>
              <a:rPr lang="es-ES" dirty="0" smtClean="0">
                <a:solidFill>
                  <a:schemeClr val="bg1"/>
                </a:solidFill>
              </a:rPr>
              <a:t> time </a:t>
            </a:r>
            <a:r>
              <a:rPr lang="es-ES" dirty="0" err="1" smtClean="0">
                <a:solidFill>
                  <a:schemeClr val="bg1"/>
                </a:solidFill>
              </a:rPr>
              <a:t>step</a:t>
            </a:r>
            <a:r>
              <a:rPr lang="es-ES" dirty="0" smtClean="0">
                <a:solidFill>
                  <a:schemeClr val="bg1"/>
                </a:solidFill>
              </a:rPr>
              <a:t> (</a:t>
            </a:r>
            <a:r>
              <a:rPr lang="es-ES" dirty="0" err="1" smtClean="0">
                <a:solidFill>
                  <a:schemeClr val="bg1"/>
                </a:solidFill>
              </a:rPr>
              <a:t>not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averaged</a:t>
            </a:r>
            <a:r>
              <a:rPr lang="es-ES" dirty="0" smtClean="0">
                <a:solidFill>
                  <a:schemeClr val="bg1"/>
                </a:solidFill>
              </a:rPr>
              <a:t>)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403838"/>
            <a:ext cx="2979600" cy="720000"/>
          </a:xfrm>
          <a:prstGeom prst="rect">
            <a:avLst/>
          </a:prstGeom>
        </p:spPr>
      </p:pic>
      <p:grpSp>
        <p:nvGrpSpPr>
          <p:cNvPr id="13" name="Agrupar 12"/>
          <p:cNvGrpSpPr/>
          <p:nvPr/>
        </p:nvGrpSpPr>
        <p:grpSpPr>
          <a:xfrm>
            <a:off x="2851150" y="3645972"/>
            <a:ext cx="3505200" cy="369332"/>
            <a:chOff x="1524000" y="3657600"/>
            <a:chExt cx="3505200" cy="369332"/>
          </a:xfrm>
        </p:grpSpPr>
        <p:sp>
          <p:nvSpPr>
            <p:cNvPr id="11" name="CuadroTexto 10"/>
            <p:cNvSpPr txBox="1"/>
            <p:nvPr/>
          </p:nvSpPr>
          <p:spPr>
            <a:xfrm>
              <a:off x="1524000" y="3657600"/>
              <a:ext cx="3505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>
                  <a:solidFill>
                    <a:srgbClr val="FFFFFF"/>
                  </a:solidFill>
                </a:rPr>
                <a:t>w</a:t>
              </a:r>
              <a:r>
                <a:rPr lang="es-ES" dirty="0" err="1" smtClean="0">
                  <a:solidFill>
                    <a:srgbClr val="FFFFFF"/>
                  </a:solidFill>
                </a:rPr>
                <a:t>hose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average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is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equal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to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endParaRPr lang="es-ES" dirty="0">
                <a:solidFill>
                  <a:srgbClr val="FFFFFF"/>
                </a:solidFill>
              </a:endParaRPr>
            </a:p>
          </p:txBody>
        </p:sp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88623" y="3746403"/>
              <a:ext cx="236692" cy="215997"/>
            </a:xfrm>
            <a:prstGeom prst="rect">
              <a:avLst/>
            </a:prstGeom>
          </p:spPr>
        </p:pic>
      </p:grpSp>
      <p:grpSp>
        <p:nvGrpSpPr>
          <p:cNvPr id="18" name="Agrupar 17"/>
          <p:cNvGrpSpPr/>
          <p:nvPr/>
        </p:nvGrpSpPr>
        <p:grpSpPr>
          <a:xfrm>
            <a:off x="762000" y="4419600"/>
            <a:ext cx="7696200" cy="923330"/>
            <a:chOff x="914400" y="4572000"/>
            <a:chExt cx="7696200" cy="923330"/>
          </a:xfrm>
        </p:grpSpPr>
        <p:sp>
          <p:nvSpPr>
            <p:cNvPr id="14" name="CuadroTexto 13"/>
            <p:cNvSpPr txBox="1"/>
            <p:nvPr/>
          </p:nvSpPr>
          <p:spPr>
            <a:xfrm>
              <a:off x="914400" y="4572000"/>
              <a:ext cx="7696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 smtClean="0">
                  <a:solidFill>
                    <a:srgbClr val="FFFFFF"/>
                  </a:solidFill>
                </a:rPr>
                <a:t>For</a:t>
              </a:r>
              <a:r>
                <a:rPr lang="es-ES" dirty="0" smtClean="0">
                  <a:solidFill>
                    <a:srgbClr val="FFFFFF"/>
                  </a:solidFill>
                </a:rPr>
                <a:t> a </a:t>
              </a:r>
              <a:r>
                <a:rPr lang="es-ES" dirty="0" err="1" smtClean="0">
                  <a:solidFill>
                    <a:srgbClr val="FFFFFF"/>
                  </a:solidFill>
                </a:rPr>
                <a:t>system</a:t>
              </a:r>
              <a:r>
                <a:rPr lang="es-ES" dirty="0" smtClean="0">
                  <a:solidFill>
                    <a:srgbClr val="FFFFFF"/>
                  </a:solidFill>
                </a:rPr>
                <a:t> of     </a:t>
              </a:r>
              <a:r>
                <a:rPr lang="es-ES" dirty="0" err="1" smtClean="0">
                  <a:solidFill>
                    <a:srgbClr val="FFFFFF"/>
                  </a:solidFill>
                </a:rPr>
                <a:t>atoms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subject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to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internal</a:t>
              </a:r>
              <a:r>
                <a:rPr lang="es-ES" dirty="0" smtClean="0">
                  <a:solidFill>
                    <a:srgbClr val="FFFFFF"/>
                  </a:solidFill>
                </a:rPr>
                <a:t> molecular </a:t>
              </a:r>
              <a:r>
                <a:rPr lang="es-ES" dirty="0" err="1" smtClean="0">
                  <a:solidFill>
                    <a:srgbClr val="FFFFFF"/>
                  </a:solidFill>
                </a:rPr>
                <a:t>constraints</a:t>
              </a:r>
              <a:r>
                <a:rPr lang="es-ES" dirty="0" smtClean="0">
                  <a:solidFill>
                    <a:srgbClr val="FFFFFF"/>
                  </a:solidFill>
                </a:rPr>
                <a:t>, </a:t>
              </a:r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number</a:t>
              </a:r>
              <a:r>
                <a:rPr lang="es-ES" dirty="0" smtClean="0">
                  <a:solidFill>
                    <a:srgbClr val="FFFFFF"/>
                  </a:solidFill>
                </a:rPr>
                <a:t> of </a:t>
              </a:r>
              <a:r>
                <a:rPr lang="es-ES" dirty="0" err="1" smtClean="0">
                  <a:solidFill>
                    <a:srgbClr val="FFFFFF"/>
                  </a:solidFill>
                </a:rPr>
                <a:t>degrees</a:t>
              </a:r>
              <a:r>
                <a:rPr lang="es-ES" dirty="0" smtClean="0">
                  <a:solidFill>
                    <a:srgbClr val="FFFFFF"/>
                  </a:solidFill>
                </a:rPr>
                <a:t> of </a:t>
              </a:r>
              <a:r>
                <a:rPr lang="es-ES" dirty="0" err="1" smtClean="0">
                  <a:solidFill>
                    <a:srgbClr val="FFFFFF"/>
                  </a:solidFill>
                </a:rPr>
                <a:t>freedom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will</a:t>
              </a:r>
              <a:r>
                <a:rPr lang="es-ES" dirty="0" smtClean="0">
                  <a:solidFill>
                    <a:srgbClr val="FFFFFF"/>
                  </a:solidFill>
                </a:rPr>
                <a:t> be                , </a:t>
              </a:r>
              <a:r>
                <a:rPr lang="es-ES" dirty="0" err="1" smtClean="0">
                  <a:solidFill>
                    <a:srgbClr val="FFFFFF"/>
                  </a:solidFill>
                </a:rPr>
                <a:t>where</a:t>
              </a:r>
              <a:r>
                <a:rPr lang="es-ES" dirty="0" smtClean="0">
                  <a:solidFill>
                    <a:srgbClr val="FFFFFF"/>
                  </a:solidFill>
                </a:rPr>
                <a:t>       </a:t>
              </a:r>
              <a:r>
                <a:rPr lang="es-ES" dirty="0" err="1" smtClean="0">
                  <a:solidFill>
                    <a:srgbClr val="FFFFFF"/>
                  </a:solidFill>
                </a:rPr>
                <a:t>is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total </a:t>
              </a:r>
              <a:r>
                <a:rPr lang="es-ES" dirty="0" err="1" smtClean="0">
                  <a:solidFill>
                    <a:srgbClr val="FFFFFF"/>
                  </a:solidFill>
                </a:rPr>
                <a:t>number</a:t>
              </a:r>
              <a:r>
                <a:rPr lang="es-ES" dirty="0" smtClean="0">
                  <a:solidFill>
                    <a:srgbClr val="FFFFFF"/>
                  </a:solidFill>
                </a:rPr>
                <a:t> of </a:t>
              </a:r>
              <a:r>
                <a:rPr lang="es-ES" dirty="0" err="1" smtClean="0">
                  <a:solidFill>
                    <a:srgbClr val="FFFFFF"/>
                  </a:solidFill>
                </a:rPr>
                <a:t>independent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internal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constraints</a:t>
              </a:r>
              <a:endParaRPr lang="es-ES" dirty="0">
                <a:solidFill>
                  <a:srgbClr val="FFFFFF"/>
                </a:solidFill>
              </a:endParaRPr>
            </a:p>
          </p:txBody>
        </p: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19400" y="4624800"/>
              <a:ext cx="327450" cy="252000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12400" y="4893600"/>
              <a:ext cx="360000" cy="288000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38800" y="4929600"/>
              <a:ext cx="966420" cy="252000"/>
            </a:xfrm>
            <a:prstGeom prst="rect">
              <a:avLst/>
            </a:prstGeom>
          </p:spPr>
        </p:pic>
      </p:grpSp>
      <p:pic>
        <p:nvPicPr>
          <p:cNvPr id="19" name="Imagen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" y="5757000"/>
            <a:ext cx="4539598" cy="720000"/>
          </a:xfrm>
          <a:prstGeom prst="rect">
            <a:avLst/>
          </a:prstGeom>
        </p:spPr>
      </p:pic>
      <p:grpSp>
        <p:nvGrpSpPr>
          <p:cNvPr id="21" name="Agrupar 20"/>
          <p:cNvGrpSpPr/>
          <p:nvPr/>
        </p:nvGrpSpPr>
        <p:grpSpPr>
          <a:xfrm>
            <a:off x="4876800" y="5562600"/>
            <a:ext cx="4191000" cy="1200329"/>
            <a:chOff x="4953000" y="5715000"/>
            <a:chExt cx="4191000" cy="1200329"/>
          </a:xfrm>
        </p:grpSpPr>
        <p:sp>
          <p:nvSpPr>
            <p:cNvPr id="20" name="CuadroTexto 19"/>
            <p:cNvSpPr txBox="1"/>
            <p:nvPr/>
          </p:nvSpPr>
          <p:spPr>
            <a:xfrm>
              <a:off x="4953000" y="5715000"/>
              <a:ext cx="4191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>
                  <a:solidFill>
                    <a:srgbClr val="FFFFFF"/>
                  </a:solidFill>
                </a:rPr>
                <a:t>In       </a:t>
              </a:r>
              <a:r>
                <a:rPr lang="es-ES" dirty="0" err="1" smtClean="0">
                  <a:solidFill>
                    <a:srgbClr val="FFFFFF"/>
                  </a:solidFill>
                </a:rPr>
                <a:t>we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should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include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fixed</a:t>
              </a:r>
              <a:r>
                <a:rPr lang="es-ES" dirty="0" smtClean="0">
                  <a:solidFill>
                    <a:srgbClr val="FFFFFF"/>
                  </a:solidFill>
                </a:rPr>
                <a:t> bond </a:t>
              </a:r>
              <a:r>
                <a:rPr lang="es-ES" dirty="0" err="1" smtClean="0">
                  <a:solidFill>
                    <a:srgbClr val="FFFFFF"/>
                  </a:solidFill>
                </a:rPr>
                <a:t>lengths</a:t>
              </a:r>
              <a:r>
                <a:rPr lang="es-ES" dirty="0" smtClean="0">
                  <a:solidFill>
                    <a:srgbClr val="FFFFFF"/>
                  </a:solidFill>
                </a:rPr>
                <a:t>, </a:t>
              </a:r>
              <a:r>
                <a:rPr lang="es-ES" dirty="0" err="1" smtClean="0">
                  <a:solidFill>
                    <a:srgbClr val="FFFFFF"/>
                  </a:solidFill>
                </a:rPr>
                <a:t>angles</a:t>
              </a:r>
              <a:r>
                <a:rPr lang="es-ES" dirty="0" smtClean="0">
                  <a:solidFill>
                    <a:srgbClr val="FFFFFF"/>
                  </a:solidFill>
                </a:rPr>
                <a:t>, </a:t>
              </a:r>
              <a:r>
                <a:rPr lang="es-ES" dirty="0" err="1" smtClean="0">
                  <a:solidFill>
                    <a:srgbClr val="FFFFFF"/>
                  </a:solidFill>
                </a:rPr>
                <a:t>or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additional</a:t>
              </a:r>
              <a:r>
                <a:rPr lang="es-ES" dirty="0" smtClean="0">
                  <a:solidFill>
                    <a:srgbClr val="FFFFFF"/>
                  </a:solidFill>
                </a:rPr>
                <a:t> global </a:t>
              </a:r>
              <a:r>
                <a:rPr lang="es-ES" dirty="0" err="1" smtClean="0">
                  <a:solidFill>
                    <a:srgbClr val="FFFFFF"/>
                  </a:solidFill>
                </a:rPr>
                <a:t>constraints</a:t>
              </a:r>
              <a:r>
                <a:rPr lang="es-ES" dirty="0" smtClean="0">
                  <a:solidFill>
                    <a:srgbClr val="FFFFFF"/>
                  </a:solidFill>
                </a:rPr>
                <a:t> (</a:t>
              </a:r>
              <a:r>
                <a:rPr lang="es-ES" dirty="0" err="1" smtClean="0">
                  <a:solidFill>
                    <a:srgbClr val="FFFFFF"/>
                  </a:solidFill>
                </a:rPr>
                <a:t>on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center of </a:t>
              </a:r>
              <a:r>
                <a:rPr lang="es-ES" dirty="0" err="1" smtClean="0">
                  <a:solidFill>
                    <a:srgbClr val="FFFFFF"/>
                  </a:solidFill>
                </a:rPr>
                <a:t>mass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motion</a:t>
              </a:r>
              <a:r>
                <a:rPr lang="es-ES" dirty="0" smtClean="0">
                  <a:solidFill>
                    <a:srgbClr val="FFFFFF"/>
                  </a:solidFill>
                </a:rPr>
                <a:t>, </a:t>
              </a:r>
              <a:r>
                <a:rPr lang="es-ES" dirty="0" err="1" smtClean="0">
                  <a:solidFill>
                    <a:srgbClr val="FFFFFF"/>
                  </a:solidFill>
                </a:rPr>
                <a:t>for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instance</a:t>
              </a:r>
              <a:r>
                <a:rPr lang="es-ES" dirty="0" smtClean="0">
                  <a:solidFill>
                    <a:srgbClr val="FFFFFF"/>
                  </a:solidFill>
                </a:rPr>
                <a:t>)</a:t>
              </a:r>
              <a:endParaRPr lang="es-ES" dirty="0">
                <a:solidFill>
                  <a:srgbClr val="FFFFFF"/>
                </a:solidFill>
              </a:endParaRPr>
            </a:p>
          </p:txBody>
        </p:sp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86400" y="5791200"/>
              <a:ext cx="360000" cy="2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3934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0" y="0"/>
            <a:ext cx="6477000" cy="96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0689" tIns="50343" rIns="100689" bIns="50343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  <a:cs typeface="+mn-cs"/>
              </a:rPr>
              <a:t>Simple thermodynamic averages:                                       pressure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14400" y="121027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Let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us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assume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that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we</a:t>
            </a:r>
            <a:r>
              <a:rPr lang="es-ES" dirty="0" smtClean="0">
                <a:solidFill>
                  <a:schemeClr val="bg1"/>
                </a:solidFill>
              </a:rPr>
              <a:t> are </a:t>
            </a:r>
            <a:r>
              <a:rPr lang="es-ES" dirty="0" err="1" smtClean="0">
                <a:solidFill>
                  <a:schemeClr val="bg1"/>
                </a:solidFill>
              </a:rPr>
              <a:t>using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Cartesian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coordinates</a:t>
            </a:r>
            <a:r>
              <a:rPr lang="es-ES" dirty="0" smtClean="0">
                <a:solidFill>
                  <a:schemeClr val="bg1"/>
                </a:solidFill>
              </a:rPr>
              <a:t>, and</a:t>
            </a:r>
          </a:p>
          <a:p>
            <a:pPr algn="ctr"/>
            <a:r>
              <a:rPr lang="es-ES" dirty="0" err="1">
                <a:solidFill>
                  <a:schemeClr val="bg1"/>
                </a:solidFill>
              </a:rPr>
              <a:t>w</a:t>
            </a:r>
            <a:r>
              <a:rPr lang="es-ES" dirty="0" err="1" smtClean="0">
                <a:solidFill>
                  <a:schemeClr val="bg1"/>
                </a:solidFill>
              </a:rPr>
              <a:t>e</a:t>
            </a:r>
            <a:r>
              <a:rPr lang="es-ES" dirty="0" smtClean="0">
                <a:solidFill>
                  <a:schemeClr val="bg1"/>
                </a:solidFill>
              </a:rPr>
              <a:t> use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Hamilton’s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equation</a:t>
            </a:r>
            <a:r>
              <a:rPr lang="es-ES" dirty="0" smtClean="0">
                <a:solidFill>
                  <a:schemeClr val="bg1"/>
                </a:solidFill>
              </a:rPr>
              <a:t> of </a:t>
            </a:r>
            <a:r>
              <a:rPr lang="es-ES" dirty="0" err="1" smtClean="0">
                <a:solidFill>
                  <a:schemeClr val="bg1"/>
                </a:solidFill>
              </a:rPr>
              <a:t>motion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850" y="2286000"/>
            <a:ext cx="1456950" cy="971996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2508000"/>
            <a:ext cx="2799224" cy="540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9258" y="3699238"/>
            <a:ext cx="3340984" cy="72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5319" y="6114254"/>
            <a:ext cx="1987081" cy="720000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 bwMode="auto">
          <a:xfrm flipV="1">
            <a:off x="6781800" y="5562600"/>
            <a:ext cx="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724400"/>
            <a:ext cx="9144000" cy="7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55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0" y="0"/>
            <a:ext cx="6629400" cy="96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0689" tIns="50343" rIns="100689" bIns="50343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  <a:cs typeface="+mn-cs"/>
              </a:rPr>
              <a:t>Simple thermodynamic averages:                                       pressure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14400" y="121027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Let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us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assume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that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we</a:t>
            </a:r>
            <a:r>
              <a:rPr lang="es-ES" dirty="0" smtClean="0">
                <a:solidFill>
                  <a:schemeClr val="bg1"/>
                </a:solidFill>
              </a:rPr>
              <a:t> are </a:t>
            </a:r>
            <a:r>
              <a:rPr lang="es-ES" dirty="0" err="1" smtClean="0">
                <a:solidFill>
                  <a:schemeClr val="bg1"/>
                </a:solidFill>
              </a:rPr>
              <a:t>using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Cartesian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coordinates</a:t>
            </a:r>
            <a:r>
              <a:rPr lang="es-ES" dirty="0" smtClean="0">
                <a:solidFill>
                  <a:schemeClr val="bg1"/>
                </a:solidFill>
              </a:rPr>
              <a:t>, and</a:t>
            </a:r>
          </a:p>
          <a:p>
            <a:pPr algn="ctr"/>
            <a:r>
              <a:rPr lang="es-ES" dirty="0" err="1">
                <a:solidFill>
                  <a:schemeClr val="bg1"/>
                </a:solidFill>
              </a:rPr>
              <a:t>w</a:t>
            </a:r>
            <a:r>
              <a:rPr lang="es-ES" dirty="0" err="1" smtClean="0">
                <a:solidFill>
                  <a:schemeClr val="bg1"/>
                </a:solidFill>
              </a:rPr>
              <a:t>e</a:t>
            </a:r>
            <a:r>
              <a:rPr lang="es-ES" dirty="0" smtClean="0">
                <a:solidFill>
                  <a:schemeClr val="bg1"/>
                </a:solidFill>
              </a:rPr>
              <a:t> use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Hamilton’s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equation</a:t>
            </a:r>
            <a:r>
              <a:rPr lang="es-ES" dirty="0" smtClean="0">
                <a:solidFill>
                  <a:schemeClr val="bg1"/>
                </a:solidFill>
              </a:rPr>
              <a:t> of </a:t>
            </a:r>
            <a:r>
              <a:rPr lang="es-ES" dirty="0" err="1" smtClean="0">
                <a:solidFill>
                  <a:schemeClr val="bg1"/>
                </a:solidFill>
              </a:rPr>
              <a:t>motion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850" y="2286000"/>
            <a:ext cx="1456950" cy="971996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2508000"/>
            <a:ext cx="2799224" cy="540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9258" y="3699238"/>
            <a:ext cx="3340984" cy="720000"/>
          </a:xfrm>
          <a:prstGeom prst="rect">
            <a:avLst/>
          </a:prstGeom>
        </p:spPr>
      </p:pic>
      <p:grpSp>
        <p:nvGrpSpPr>
          <p:cNvPr id="11" name="Agrupar 10"/>
          <p:cNvGrpSpPr/>
          <p:nvPr/>
        </p:nvGrpSpPr>
        <p:grpSpPr>
          <a:xfrm>
            <a:off x="5486400" y="5715000"/>
            <a:ext cx="3581400" cy="923330"/>
            <a:chOff x="457200" y="5867400"/>
            <a:chExt cx="3581400" cy="923330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600" y="5943600"/>
              <a:ext cx="356184" cy="288000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457200" y="5867400"/>
              <a:ext cx="3581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       </a:t>
              </a:r>
              <a:r>
                <a:rPr lang="es-ES" dirty="0" err="1" smtClean="0">
                  <a:solidFill>
                    <a:schemeClr val="bg1"/>
                  </a:solidFill>
                </a:rPr>
                <a:t>represents</a:t>
              </a:r>
              <a:r>
                <a:rPr lang="es-ES" dirty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</a:rPr>
                <a:t> sum of </a:t>
              </a:r>
              <a:r>
                <a:rPr lang="es-ES" dirty="0" err="1" smtClean="0">
                  <a:solidFill>
                    <a:schemeClr val="bg1"/>
                  </a:solidFill>
                </a:rPr>
                <a:t>internal</a:t>
              </a:r>
              <a:r>
                <a:rPr lang="es-ES" dirty="0" smtClean="0">
                  <a:solidFill>
                    <a:schemeClr val="bg1"/>
                  </a:solidFill>
                </a:rPr>
                <a:t> molecular </a:t>
              </a:r>
              <a:r>
                <a:rPr lang="es-ES" dirty="0" err="1" smtClean="0">
                  <a:solidFill>
                    <a:schemeClr val="bg1"/>
                  </a:solidFill>
                </a:rPr>
                <a:t>forces</a:t>
              </a:r>
              <a:r>
                <a:rPr lang="es-ES" dirty="0" smtClean="0">
                  <a:solidFill>
                    <a:schemeClr val="bg1"/>
                  </a:solidFill>
                </a:rPr>
                <a:t> and </a:t>
              </a:r>
              <a:r>
                <a:rPr lang="es-ES" dirty="0" err="1" smtClean="0">
                  <a:solidFill>
                    <a:schemeClr val="bg1"/>
                  </a:solidFill>
                </a:rPr>
                <a:t>external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forces</a:t>
              </a:r>
              <a:endParaRPr lang="es-E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724400"/>
            <a:ext cx="9144000" cy="7109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80" y="5833200"/>
            <a:ext cx="43404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62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0" y="0"/>
            <a:ext cx="6400800" cy="96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0689" tIns="50343" rIns="100689" bIns="50343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  <a:cs typeface="+mn-cs"/>
              </a:rPr>
              <a:t>Simple thermodynamic averages:                                       pressure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14400" y="121027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external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forces</a:t>
            </a:r>
            <a:r>
              <a:rPr lang="es-ES" dirty="0" smtClean="0">
                <a:solidFill>
                  <a:schemeClr val="bg1"/>
                </a:solidFill>
              </a:rPr>
              <a:t> are </a:t>
            </a:r>
            <a:r>
              <a:rPr lang="es-ES" dirty="0" err="1" smtClean="0">
                <a:solidFill>
                  <a:schemeClr val="bg1"/>
                </a:solidFill>
              </a:rPr>
              <a:t>related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to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external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pressure</a:t>
            </a:r>
            <a:r>
              <a:rPr lang="es-ES" dirty="0" smtClean="0">
                <a:solidFill>
                  <a:schemeClr val="bg1"/>
                </a:solidFill>
              </a:rPr>
              <a:t>. </a:t>
            </a:r>
            <a:r>
              <a:rPr lang="es-ES" dirty="0" err="1" smtClean="0">
                <a:solidFill>
                  <a:schemeClr val="bg1"/>
                </a:solidFill>
              </a:rPr>
              <a:t>Considering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effect</a:t>
            </a:r>
            <a:r>
              <a:rPr lang="es-ES" dirty="0" smtClean="0">
                <a:solidFill>
                  <a:schemeClr val="bg1"/>
                </a:solidFill>
              </a:rPr>
              <a:t> of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container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walls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on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system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750" y="2022838"/>
            <a:ext cx="2340000" cy="720000"/>
          </a:xfrm>
          <a:prstGeom prst="rect">
            <a:avLst/>
          </a:prstGeom>
        </p:spPr>
      </p:pic>
      <p:grpSp>
        <p:nvGrpSpPr>
          <p:cNvPr id="4" name="Agrupar 3"/>
          <p:cNvGrpSpPr/>
          <p:nvPr/>
        </p:nvGrpSpPr>
        <p:grpSpPr>
          <a:xfrm>
            <a:off x="1295400" y="2971800"/>
            <a:ext cx="6629400" cy="1524000"/>
            <a:chOff x="1295400" y="2971800"/>
            <a:chExt cx="6629400" cy="152400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53949" y="3775800"/>
              <a:ext cx="3699601" cy="720000"/>
            </a:xfrm>
            <a:prstGeom prst="rect">
              <a:avLst/>
            </a:prstGeom>
          </p:spPr>
        </p:pic>
        <p:sp>
          <p:nvSpPr>
            <p:cNvPr id="12" name="CuadroTexto 11"/>
            <p:cNvSpPr txBox="1"/>
            <p:nvPr/>
          </p:nvSpPr>
          <p:spPr>
            <a:xfrm>
              <a:off x="1295400" y="2971800"/>
              <a:ext cx="6629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 smtClean="0">
                  <a:solidFill>
                    <a:srgbClr val="FFFFFF"/>
                  </a:solidFill>
                </a:rPr>
                <a:t>If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we</a:t>
              </a:r>
              <a:r>
                <a:rPr lang="es-ES" dirty="0" smtClean="0">
                  <a:solidFill>
                    <a:srgbClr val="FFFFFF"/>
                  </a:solidFill>
                </a:rPr>
                <a:t> define </a:t>
              </a:r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“</a:t>
              </a:r>
              <a:r>
                <a:rPr lang="es-ES" dirty="0" err="1" smtClean="0">
                  <a:solidFill>
                    <a:srgbClr val="FFFFFF"/>
                  </a:solidFill>
                </a:rPr>
                <a:t>internal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virial</a:t>
              </a:r>
              <a:r>
                <a:rPr lang="es-ES" dirty="0" smtClean="0">
                  <a:solidFill>
                    <a:srgbClr val="FFFFFF"/>
                  </a:solidFill>
                </a:rPr>
                <a:t>”, </a:t>
              </a:r>
              <a:r>
                <a:rPr lang="es-ES" dirty="0" err="1" smtClean="0">
                  <a:solidFill>
                    <a:srgbClr val="FFFFFF"/>
                  </a:solidFill>
                </a:rPr>
                <a:t>where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we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now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restrict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our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attention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to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intermolecular </a:t>
              </a:r>
              <a:r>
                <a:rPr lang="es-ES" dirty="0" err="1" smtClean="0">
                  <a:solidFill>
                    <a:srgbClr val="FFFFFF"/>
                  </a:solidFill>
                </a:rPr>
                <a:t>forces</a:t>
              </a:r>
              <a:r>
                <a:rPr lang="es-ES" dirty="0" smtClean="0">
                  <a:solidFill>
                    <a:srgbClr val="FFFFFF"/>
                  </a:solidFill>
                </a:rPr>
                <a:t>, </a:t>
              </a:r>
              <a:r>
                <a:rPr lang="es-ES" dirty="0" err="1" smtClean="0">
                  <a:solidFill>
                    <a:srgbClr val="FFFFFF"/>
                  </a:solidFill>
                </a:rPr>
                <a:t>then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endParaRPr lang="es-E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Agrupar 5"/>
          <p:cNvGrpSpPr/>
          <p:nvPr/>
        </p:nvGrpSpPr>
        <p:grpSpPr>
          <a:xfrm>
            <a:off x="685800" y="5543403"/>
            <a:ext cx="7848600" cy="1009797"/>
            <a:chOff x="685800" y="5543403"/>
            <a:chExt cx="7848600" cy="1009797"/>
          </a:xfrm>
        </p:grpSpPr>
        <p:sp>
          <p:nvSpPr>
            <p:cNvPr id="16" name="CuadroTexto 15"/>
            <p:cNvSpPr txBox="1"/>
            <p:nvPr/>
          </p:nvSpPr>
          <p:spPr>
            <a:xfrm>
              <a:off x="685800" y="5543403"/>
              <a:ext cx="784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>
                  <a:solidFill>
                    <a:srgbClr val="FFFFFF"/>
                  </a:solidFill>
                </a:rPr>
                <a:t>So, </a:t>
              </a:r>
              <a:r>
                <a:rPr lang="es-ES" dirty="0" err="1" smtClean="0">
                  <a:solidFill>
                    <a:srgbClr val="FFFFFF"/>
                  </a:solidFill>
                </a:rPr>
                <a:t>finally</a:t>
              </a:r>
              <a:endParaRPr lang="es-ES" dirty="0">
                <a:solidFill>
                  <a:srgbClr val="FFFFFF"/>
                </a:solidFill>
              </a:endParaRPr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88058" y="6229203"/>
              <a:ext cx="2479342" cy="323997"/>
            </a:xfrm>
            <a:prstGeom prst="rect">
              <a:avLst/>
            </a:prstGeom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648200"/>
            <a:ext cx="9144000" cy="77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31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0" y="0"/>
            <a:ext cx="7086600" cy="96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0689" tIns="50343" rIns="100689" bIns="50343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  <a:cs typeface="+mn-cs"/>
              </a:rPr>
              <a:t>Simple thermodynamic averages:                                       instantaneous pressure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14400" y="121027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As </a:t>
            </a:r>
            <a:r>
              <a:rPr lang="es-ES" dirty="0" err="1" smtClean="0">
                <a:solidFill>
                  <a:schemeClr val="bg1"/>
                </a:solidFill>
              </a:rPr>
              <a:t>it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happened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with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temperature</a:t>
            </a:r>
            <a:r>
              <a:rPr lang="es-ES" dirty="0" smtClean="0">
                <a:solidFill>
                  <a:schemeClr val="bg1"/>
                </a:solidFill>
              </a:rPr>
              <a:t>, </a:t>
            </a:r>
            <a:r>
              <a:rPr lang="es-ES" dirty="0" err="1" smtClean="0">
                <a:solidFill>
                  <a:schemeClr val="bg1"/>
                </a:solidFill>
              </a:rPr>
              <a:t>we</a:t>
            </a:r>
            <a:r>
              <a:rPr lang="es-ES" dirty="0" smtClean="0">
                <a:solidFill>
                  <a:schemeClr val="bg1"/>
                </a:solidFill>
              </a:rPr>
              <a:t> can define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instantaneous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pressure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function</a:t>
            </a:r>
            <a:r>
              <a:rPr lang="es-ES" dirty="0" smtClean="0">
                <a:solidFill>
                  <a:schemeClr val="bg1"/>
                </a:solidFill>
              </a:rPr>
              <a:t> as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792" y="2023200"/>
            <a:ext cx="4211916" cy="720000"/>
          </a:xfrm>
          <a:prstGeom prst="rect">
            <a:avLst/>
          </a:prstGeom>
        </p:spPr>
      </p:pic>
      <p:grpSp>
        <p:nvGrpSpPr>
          <p:cNvPr id="6" name="Agrupar 5"/>
          <p:cNvGrpSpPr/>
          <p:nvPr/>
        </p:nvGrpSpPr>
        <p:grpSpPr>
          <a:xfrm>
            <a:off x="1295400" y="2971800"/>
            <a:ext cx="6629400" cy="369332"/>
            <a:chOff x="1295400" y="2971800"/>
            <a:chExt cx="6629400" cy="369332"/>
          </a:xfrm>
        </p:grpSpPr>
        <p:sp>
          <p:nvSpPr>
            <p:cNvPr id="12" name="CuadroTexto 11"/>
            <p:cNvSpPr txBox="1"/>
            <p:nvPr/>
          </p:nvSpPr>
          <p:spPr>
            <a:xfrm>
              <a:off x="1295400" y="2971800"/>
              <a:ext cx="662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>
                  <a:solidFill>
                    <a:srgbClr val="FFFFFF"/>
                  </a:solidFill>
                </a:rPr>
                <a:t>w</a:t>
              </a:r>
              <a:r>
                <a:rPr lang="es-ES" dirty="0" err="1" smtClean="0">
                  <a:solidFill>
                    <a:srgbClr val="FFFFFF"/>
                  </a:solidFill>
                </a:rPr>
                <a:t>hose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average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is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simply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endParaRPr lang="es-ES" dirty="0">
                <a:solidFill>
                  <a:srgbClr val="FFFFFF"/>
                </a:solidFill>
              </a:endParaRPr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09009" y="3048000"/>
              <a:ext cx="276141" cy="251996"/>
            </a:xfrm>
            <a:prstGeom prst="rect">
              <a:avLst/>
            </a:prstGeom>
          </p:spPr>
        </p:pic>
      </p:grpSp>
      <p:grpSp>
        <p:nvGrpSpPr>
          <p:cNvPr id="9" name="Agrupar 8"/>
          <p:cNvGrpSpPr/>
          <p:nvPr/>
        </p:nvGrpSpPr>
        <p:grpSpPr>
          <a:xfrm>
            <a:off x="685800" y="3657600"/>
            <a:ext cx="7848600" cy="1558200"/>
            <a:chOff x="685800" y="3657600"/>
            <a:chExt cx="7848600" cy="1558200"/>
          </a:xfrm>
        </p:grpSpPr>
        <p:sp>
          <p:nvSpPr>
            <p:cNvPr id="3" name="CuadroTexto 2"/>
            <p:cNvSpPr txBox="1"/>
            <p:nvPr/>
          </p:nvSpPr>
          <p:spPr>
            <a:xfrm>
              <a:off x="685800" y="3657600"/>
              <a:ext cx="7848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 smtClean="0">
                  <a:solidFill>
                    <a:schemeClr val="bg1"/>
                  </a:solidFill>
                </a:rPr>
                <a:t>This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definition</a:t>
              </a:r>
              <a:r>
                <a:rPr lang="es-ES" dirty="0" smtClean="0">
                  <a:solidFill>
                    <a:schemeClr val="bg1"/>
                  </a:solidFill>
                </a:rPr>
                <a:t> of </a:t>
              </a:r>
              <a:r>
                <a:rPr lang="es-ES" dirty="0" err="1" smtClean="0">
                  <a:solidFill>
                    <a:schemeClr val="bg1"/>
                  </a:solidFill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instantaneous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pressure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is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not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unique</a:t>
              </a:r>
              <a:r>
                <a:rPr lang="es-ES" dirty="0" smtClean="0">
                  <a:solidFill>
                    <a:schemeClr val="bg1"/>
                  </a:solidFill>
                </a:rPr>
                <a:t>.               </a:t>
              </a:r>
              <a:r>
                <a:rPr lang="es-ES" dirty="0" err="1" smtClean="0">
                  <a:solidFill>
                    <a:schemeClr val="bg1"/>
                  </a:solidFill>
                </a:rPr>
                <a:t>For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instance</a:t>
              </a:r>
              <a:r>
                <a:rPr lang="es-ES" dirty="0" smtClean="0">
                  <a:solidFill>
                    <a:schemeClr val="bg1"/>
                  </a:solidFill>
                </a:rPr>
                <a:t>, </a:t>
              </a:r>
              <a:r>
                <a:rPr lang="es-ES" dirty="0" err="1" smtClean="0">
                  <a:solidFill>
                    <a:schemeClr val="bg1"/>
                  </a:solidFill>
                </a:rPr>
                <a:t>for</a:t>
              </a:r>
              <a:r>
                <a:rPr lang="es-ES" dirty="0" smtClean="0">
                  <a:solidFill>
                    <a:schemeClr val="bg1"/>
                  </a:solidFill>
                </a:rPr>
                <a:t> a </a:t>
              </a:r>
              <a:r>
                <a:rPr lang="es-ES" dirty="0" err="1" smtClean="0">
                  <a:solidFill>
                    <a:schemeClr val="bg1"/>
                  </a:solidFill>
                </a:rPr>
                <a:t>constant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temperature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ensemble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we</a:t>
              </a:r>
              <a:r>
                <a:rPr lang="es-ES" dirty="0" smtClean="0">
                  <a:solidFill>
                    <a:schemeClr val="bg1"/>
                  </a:solidFill>
                </a:rPr>
                <a:t> can define</a:t>
              </a:r>
              <a:endParaRPr lang="es-ES" dirty="0">
                <a:solidFill>
                  <a:schemeClr val="bg1"/>
                </a:solidFill>
              </a:endParaRPr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62200" y="4495800"/>
              <a:ext cx="4434736" cy="720000"/>
            </a:xfrm>
            <a:prstGeom prst="rect">
              <a:avLst/>
            </a:prstGeom>
          </p:spPr>
        </p:pic>
      </p:grpSp>
      <p:grpSp>
        <p:nvGrpSpPr>
          <p:cNvPr id="7" name="Agrupar 6"/>
          <p:cNvGrpSpPr/>
          <p:nvPr/>
        </p:nvGrpSpPr>
        <p:grpSpPr>
          <a:xfrm>
            <a:off x="381000" y="5334000"/>
            <a:ext cx="8388350" cy="646331"/>
            <a:chOff x="679450" y="5410200"/>
            <a:chExt cx="8388350" cy="646331"/>
          </a:xfrm>
        </p:grpSpPr>
        <p:sp>
          <p:nvSpPr>
            <p:cNvPr id="11" name="CuadroTexto 10"/>
            <p:cNvSpPr txBox="1"/>
            <p:nvPr/>
          </p:nvSpPr>
          <p:spPr>
            <a:xfrm>
              <a:off x="679450" y="5410200"/>
              <a:ext cx="83883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 smtClean="0">
                  <a:solidFill>
                    <a:schemeClr val="bg1"/>
                  </a:solidFill>
                </a:rPr>
                <a:t>Both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definitions</a:t>
              </a:r>
              <a:r>
                <a:rPr lang="es-ES" dirty="0" smtClean="0">
                  <a:solidFill>
                    <a:schemeClr val="bg1"/>
                  </a:solidFill>
                </a:rPr>
                <a:t> of </a:t>
              </a:r>
              <a:r>
                <a:rPr lang="es-ES" dirty="0" err="1" smtClean="0">
                  <a:solidFill>
                    <a:schemeClr val="bg1"/>
                  </a:solidFill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instantaneous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pressure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give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same</a:t>
              </a:r>
              <a:r>
                <a:rPr lang="es-ES" dirty="0" smtClean="0">
                  <a:solidFill>
                    <a:schemeClr val="bg1"/>
                  </a:solidFill>
                </a:rPr>
                <a:t>       </a:t>
              </a:r>
              <a:r>
                <a:rPr lang="es-ES" dirty="0" err="1" smtClean="0">
                  <a:solidFill>
                    <a:schemeClr val="bg1"/>
                  </a:solidFill>
                </a:rPr>
                <a:t>when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averaged</a:t>
              </a:r>
              <a:r>
                <a:rPr lang="es-ES" dirty="0" smtClean="0">
                  <a:solidFill>
                    <a:schemeClr val="bg1"/>
                  </a:solidFill>
                </a:rPr>
                <a:t>, </a:t>
              </a:r>
              <a:r>
                <a:rPr lang="es-ES" dirty="0" err="1" smtClean="0">
                  <a:solidFill>
                    <a:schemeClr val="bg1"/>
                  </a:solidFill>
                </a:rPr>
                <a:t>but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their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fluctuations</a:t>
              </a:r>
              <a:r>
                <a:rPr lang="es-ES" dirty="0" smtClean="0">
                  <a:solidFill>
                    <a:schemeClr val="bg1"/>
                  </a:solidFill>
                </a:rPr>
                <a:t> in </a:t>
              </a:r>
              <a:r>
                <a:rPr lang="es-ES" dirty="0" err="1" smtClean="0">
                  <a:solidFill>
                    <a:schemeClr val="bg1"/>
                  </a:solidFill>
                </a:rPr>
                <a:t>any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ensemble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would</a:t>
              </a:r>
              <a:r>
                <a:rPr lang="es-ES" dirty="0" smtClean="0">
                  <a:solidFill>
                    <a:schemeClr val="bg1"/>
                  </a:solidFill>
                </a:rPr>
                <a:t> be </a:t>
              </a:r>
              <a:r>
                <a:rPr lang="es-ES" dirty="0" err="1" smtClean="0">
                  <a:solidFill>
                    <a:schemeClr val="bg1"/>
                  </a:solidFill>
                </a:rPr>
                <a:t>different</a:t>
              </a:r>
              <a:endParaRPr lang="es-ES" dirty="0">
                <a:solidFill>
                  <a:schemeClr val="bg1"/>
                </a:solidFill>
              </a:endParaRPr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72400" y="5463004"/>
              <a:ext cx="276141" cy="251996"/>
            </a:xfrm>
            <a:prstGeom prst="rect">
              <a:avLst/>
            </a:prstGeom>
          </p:spPr>
        </p:pic>
      </p:grpSp>
      <p:sp>
        <p:nvSpPr>
          <p:cNvPr id="8" name="CuadroTexto 7"/>
          <p:cNvSpPr txBox="1"/>
          <p:nvPr/>
        </p:nvSpPr>
        <p:spPr>
          <a:xfrm>
            <a:off x="457200" y="61722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Although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systems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simulated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we</a:t>
            </a:r>
            <a:r>
              <a:rPr lang="es-ES" dirty="0" smtClean="0">
                <a:solidFill>
                  <a:srgbClr val="FFFFFF"/>
                </a:solidFill>
              </a:rPr>
              <a:t> use </a:t>
            </a:r>
            <a:r>
              <a:rPr lang="es-ES" dirty="0" err="1" smtClean="0">
                <a:solidFill>
                  <a:srgbClr val="FFFFFF"/>
                </a:solidFill>
              </a:rPr>
              <a:t>periodic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boundary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conditions</a:t>
            </a:r>
            <a:r>
              <a:rPr lang="es-ES" dirty="0" smtClean="0">
                <a:solidFill>
                  <a:srgbClr val="FFFFFF"/>
                </a:solidFill>
              </a:rPr>
              <a:t> (and </a:t>
            </a:r>
            <a:r>
              <a:rPr lang="es-ES" dirty="0" err="1" smtClean="0">
                <a:solidFill>
                  <a:srgbClr val="FFFFFF"/>
                </a:solidFill>
              </a:rPr>
              <a:t>therefore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there</a:t>
            </a:r>
            <a:r>
              <a:rPr lang="es-ES" dirty="0" smtClean="0">
                <a:solidFill>
                  <a:srgbClr val="FFFFFF"/>
                </a:solidFill>
              </a:rPr>
              <a:t> are no </a:t>
            </a:r>
            <a:r>
              <a:rPr lang="es-ES" dirty="0" err="1" smtClean="0">
                <a:solidFill>
                  <a:srgbClr val="FFFFFF"/>
                </a:solidFill>
              </a:rPr>
              <a:t>walls</a:t>
            </a:r>
            <a:r>
              <a:rPr lang="es-ES" dirty="0" smtClean="0">
                <a:solidFill>
                  <a:srgbClr val="FFFFFF"/>
                </a:solidFill>
              </a:rPr>
              <a:t>),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results</a:t>
            </a:r>
            <a:r>
              <a:rPr lang="es-ES" dirty="0" smtClean="0">
                <a:solidFill>
                  <a:srgbClr val="FFFFFF"/>
                </a:solidFill>
              </a:rPr>
              <a:t> are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same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31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0" y="0"/>
            <a:ext cx="6324600" cy="96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0689" tIns="50343" rIns="100689" bIns="50343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  <a:cs typeface="+mn-cs"/>
              </a:rPr>
              <a:t>Simple thermodynamic averages:                                       instantaneous pressure</a:t>
            </a:r>
          </a:p>
        </p:txBody>
      </p:sp>
      <p:grpSp>
        <p:nvGrpSpPr>
          <p:cNvPr id="15" name="Agrupar 14"/>
          <p:cNvGrpSpPr/>
          <p:nvPr/>
        </p:nvGrpSpPr>
        <p:grpSpPr>
          <a:xfrm>
            <a:off x="990600" y="1030069"/>
            <a:ext cx="7239000" cy="646331"/>
            <a:chOff x="762000" y="1295400"/>
            <a:chExt cx="7239000" cy="646331"/>
          </a:xfrm>
        </p:grpSpPr>
        <p:sp>
          <p:nvSpPr>
            <p:cNvPr id="9" name="CuadroTexto 8"/>
            <p:cNvSpPr txBox="1"/>
            <p:nvPr/>
          </p:nvSpPr>
          <p:spPr>
            <a:xfrm>
              <a:off x="762000" y="1295400"/>
              <a:ext cx="7239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 smtClean="0">
                  <a:solidFill>
                    <a:srgbClr val="FFFFFF"/>
                  </a:solidFill>
                </a:rPr>
                <a:t>For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pairwise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interaction</a:t>
              </a:r>
              <a:r>
                <a:rPr lang="es-ES" dirty="0" smtClean="0">
                  <a:solidFill>
                    <a:srgbClr val="FFFFFF"/>
                  </a:solidFill>
                </a:rPr>
                <a:t>, </a:t>
              </a:r>
              <a:r>
                <a:rPr lang="es-ES" dirty="0" err="1" smtClean="0">
                  <a:solidFill>
                    <a:srgbClr val="FFFFFF"/>
                  </a:solidFill>
                </a:rPr>
                <a:t>we</a:t>
              </a:r>
              <a:r>
                <a:rPr lang="es-ES" dirty="0" smtClean="0">
                  <a:solidFill>
                    <a:srgbClr val="FFFFFF"/>
                  </a:solidFill>
                </a:rPr>
                <a:t> can </a:t>
              </a:r>
              <a:r>
                <a:rPr lang="es-ES" dirty="0" err="1" smtClean="0">
                  <a:solidFill>
                    <a:srgbClr val="FFFFFF"/>
                  </a:solidFill>
                </a:rPr>
                <a:t>express</a:t>
              </a:r>
              <a:r>
                <a:rPr lang="es-ES" dirty="0" smtClean="0">
                  <a:solidFill>
                    <a:srgbClr val="FFFFFF"/>
                  </a:solidFill>
                </a:rPr>
                <a:t>      in a </a:t>
              </a:r>
              <a:r>
                <a:rPr lang="es-ES" dirty="0" err="1" smtClean="0">
                  <a:solidFill>
                    <a:srgbClr val="FFFFFF"/>
                  </a:solidFill>
                </a:rPr>
                <a:t>form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that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is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explicitly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independent</a:t>
              </a:r>
              <a:r>
                <a:rPr lang="es-ES" dirty="0" smtClean="0">
                  <a:solidFill>
                    <a:srgbClr val="FFFFFF"/>
                  </a:solidFill>
                </a:rPr>
                <a:t> of </a:t>
              </a:r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origin</a:t>
              </a:r>
              <a:r>
                <a:rPr lang="es-ES" dirty="0" smtClean="0">
                  <a:solidFill>
                    <a:srgbClr val="FFFFFF"/>
                  </a:solidFill>
                </a:rPr>
                <a:t> of </a:t>
              </a:r>
              <a:r>
                <a:rPr lang="es-ES" dirty="0" err="1" smtClean="0">
                  <a:solidFill>
                    <a:srgbClr val="FFFFFF"/>
                  </a:solidFill>
                </a:rPr>
                <a:t>coordinates</a:t>
              </a:r>
              <a:endParaRPr lang="es-ES" dirty="0">
                <a:solidFill>
                  <a:srgbClr val="FFFFFF"/>
                </a:solidFill>
              </a:endParaRPr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98260" y="1384201"/>
              <a:ext cx="345340" cy="215999"/>
            </a:xfrm>
            <a:prstGeom prst="rect">
              <a:avLst/>
            </a:prstGeom>
          </p:spPr>
        </p:pic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018" y="1870800"/>
            <a:ext cx="6261382" cy="720000"/>
          </a:xfrm>
          <a:prstGeom prst="rect">
            <a:avLst/>
          </a:prstGeom>
        </p:spPr>
      </p:pic>
      <p:grpSp>
        <p:nvGrpSpPr>
          <p:cNvPr id="20" name="Agrupar 19"/>
          <p:cNvGrpSpPr/>
          <p:nvPr/>
        </p:nvGrpSpPr>
        <p:grpSpPr>
          <a:xfrm>
            <a:off x="2590800" y="2971800"/>
            <a:ext cx="4038600" cy="369332"/>
            <a:chOff x="3581400" y="2971800"/>
            <a:chExt cx="4038600" cy="369332"/>
          </a:xfrm>
        </p:grpSpPr>
        <p:sp>
          <p:nvSpPr>
            <p:cNvPr id="17" name="CuadroTexto 16"/>
            <p:cNvSpPr txBox="1"/>
            <p:nvPr/>
          </p:nvSpPr>
          <p:spPr>
            <a:xfrm>
              <a:off x="3581400" y="2971800"/>
              <a:ext cx="403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indices</a:t>
              </a:r>
              <a:r>
                <a:rPr lang="es-ES" dirty="0" smtClean="0">
                  <a:solidFill>
                    <a:srgbClr val="FFFFFF"/>
                  </a:solidFill>
                </a:rPr>
                <a:t>     and    are </a:t>
              </a:r>
              <a:r>
                <a:rPr lang="es-ES" dirty="0" err="1" smtClean="0">
                  <a:solidFill>
                    <a:srgbClr val="FFFFFF"/>
                  </a:solidFill>
                </a:rPr>
                <a:t>equivalent</a:t>
              </a:r>
              <a:endParaRPr lang="es-ES" dirty="0">
                <a:solidFill>
                  <a:srgbClr val="FFFFFF"/>
                </a:solidFill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28435" y="2988600"/>
              <a:ext cx="229365" cy="288000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51400" y="3048000"/>
              <a:ext cx="216000" cy="288000"/>
            </a:xfrm>
            <a:prstGeom prst="rect">
              <a:avLst/>
            </a:prstGeom>
          </p:spPr>
        </p:pic>
      </p:grpSp>
      <p:cxnSp>
        <p:nvCxnSpPr>
          <p:cNvPr id="22" name="Conector recto de flecha 21"/>
          <p:cNvCxnSpPr/>
          <p:nvPr/>
        </p:nvCxnSpPr>
        <p:spPr bwMode="auto">
          <a:xfrm flipV="1">
            <a:off x="4572000" y="2230438"/>
            <a:ext cx="0" cy="58896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5" name="Agrupar 24"/>
          <p:cNvGrpSpPr/>
          <p:nvPr/>
        </p:nvGrpSpPr>
        <p:grpSpPr>
          <a:xfrm>
            <a:off x="838200" y="3657600"/>
            <a:ext cx="7543800" cy="369332"/>
            <a:chOff x="1600200" y="3657600"/>
            <a:chExt cx="7543800" cy="369332"/>
          </a:xfrm>
        </p:grpSpPr>
        <p:sp>
          <p:nvSpPr>
            <p:cNvPr id="23" name="CuadroTexto 22"/>
            <p:cNvSpPr txBox="1"/>
            <p:nvPr/>
          </p:nvSpPr>
          <p:spPr>
            <a:xfrm>
              <a:off x="1600200" y="3657600"/>
              <a:ext cx="7543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 smtClean="0">
                  <a:solidFill>
                    <a:srgbClr val="FFFFFF"/>
                  </a:solidFill>
                </a:rPr>
                <a:t>Newton’s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third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law</a:t>
              </a:r>
              <a:r>
                <a:rPr lang="es-ES" dirty="0" smtClean="0">
                  <a:solidFill>
                    <a:srgbClr val="FFFFFF"/>
                  </a:solidFill>
                </a:rPr>
                <a:t>                 </a:t>
              </a:r>
              <a:r>
                <a:rPr lang="es-ES" dirty="0" err="1" smtClean="0">
                  <a:solidFill>
                    <a:srgbClr val="FFFFFF"/>
                  </a:solidFill>
                </a:rPr>
                <a:t>is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used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to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switch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force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indices</a:t>
              </a:r>
              <a:endParaRPr lang="es-ES" dirty="0">
                <a:solidFill>
                  <a:srgbClr val="FFFFFF"/>
                </a:solidFill>
              </a:endParaRPr>
            </a:p>
          </p:txBody>
        </p:sp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38600" y="3686638"/>
              <a:ext cx="915901" cy="288000"/>
            </a:xfrm>
            <a:prstGeom prst="rect">
              <a:avLst/>
            </a:prstGeom>
          </p:spPr>
        </p:pic>
      </p:grpSp>
      <p:pic>
        <p:nvPicPr>
          <p:cNvPr id="26" name="Imagen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7400" y="4191000"/>
            <a:ext cx="5127708" cy="720000"/>
          </a:xfrm>
          <a:prstGeom prst="rect">
            <a:avLst/>
          </a:prstGeom>
        </p:spPr>
      </p:pic>
      <p:grpSp>
        <p:nvGrpSpPr>
          <p:cNvPr id="3" name="Agrupar 2"/>
          <p:cNvGrpSpPr/>
          <p:nvPr/>
        </p:nvGrpSpPr>
        <p:grpSpPr>
          <a:xfrm>
            <a:off x="3232150" y="5169972"/>
            <a:ext cx="2787650" cy="371628"/>
            <a:chOff x="3613150" y="5169972"/>
            <a:chExt cx="2787650" cy="371628"/>
          </a:xfrm>
        </p:grpSpPr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30661" y="5181600"/>
              <a:ext cx="1770139" cy="360000"/>
            </a:xfrm>
            <a:prstGeom prst="rect">
              <a:avLst/>
            </a:prstGeom>
          </p:spPr>
        </p:pic>
        <p:sp>
          <p:nvSpPr>
            <p:cNvPr id="2" name="CuadroTexto 1"/>
            <p:cNvSpPr txBox="1"/>
            <p:nvPr/>
          </p:nvSpPr>
          <p:spPr>
            <a:xfrm>
              <a:off x="3613150" y="5169972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 smtClean="0">
                  <a:solidFill>
                    <a:schemeClr val="bg1"/>
                  </a:solidFill>
                </a:rPr>
                <a:t>where</a:t>
              </a:r>
              <a:endParaRPr lang="es-E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826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0" y="0"/>
            <a:ext cx="6858000" cy="96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0689" tIns="50343" rIns="100689" bIns="50343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  <a:cs typeface="+mn-cs"/>
              </a:rPr>
              <a:t>Simple thermodynamic averages:                                       instantaneous pressure</a:t>
            </a:r>
          </a:p>
        </p:txBody>
      </p:sp>
      <p:grpSp>
        <p:nvGrpSpPr>
          <p:cNvPr id="6" name="Agrupar 5"/>
          <p:cNvGrpSpPr/>
          <p:nvPr/>
        </p:nvGrpSpPr>
        <p:grpSpPr>
          <a:xfrm>
            <a:off x="76200" y="1066800"/>
            <a:ext cx="9067800" cy="369332"/>
            <a:chOff x="0" y="1219200"/>
            <a:chExt cx="9067800" cy="369332"/>
          </a:xfrm>
        </p:grpSpPr>
        <p:sp>
          <p:nvSpPr>
            <p:cNvPr id="4" name="CuadroTexto 3"/>
            <p:cNvSpPr txBox="1"/>
            <p:nvPr/>
          </p:nvSpPr>
          <p:spPr>
            <a:xfrm>
              <a:off x="0" y="1219200"/>
              <a:ext cx="838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solidFill>
                    <a:srgbClr val="FFFFFF"/>
                  </a:solidFill>
                </a:rPr>
                <a:t>In a </a:t>
              </a:r>
              <a:r>
                <a:rPr lang="es-ES" dirty="0" err="1" smtClean="0">
                  <a:solidFill>
                    <a:srgbClr val="FFFFFF"/>
                  </a:solidFill>
                </a:rPr>
                <a:t>simulation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that</a:t>
              </a:r>
              <a:r>
                <a:rPr lang="es-ES" dirty="0" smtClean="0">
                  <a:solidFill>
                    <a:srgbClr val="FFFFFF"/>
                  </a:solidFill>
                </a:rPr>
                <a:t> uses </a:t>
              </a:r>
              <a:r>
                <a:rPr lang="es-ES" dirty="0" err="1" smtClean="0">
                  <a:solidFill>
                    <a:srgbClr val="FFFFFF"/>
                  </a:solidFill>
                </a:rPr>
                <a:t>periodic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boundary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condition</a:t>
              </a:r>
              <a:r>
                <a:rPr lang="es-ES" dirty="0" smtClean="0">
                  <a:solidFill>
                    <a:srgbClr val="FFFFFF"/>
                  </a:solidFill>
                </a:rPr>
                <a:t>, </a:t>
              </a:r>
              <a:r>
                <a:rPr lang="es-ES" dirty="0" err="1" smtClean="0">
                  <a:solidFill>
                    <a:srgbClr val="FFFFFF"/>
                  </a:solidFill>
                </a:rPr>
                <a:t>it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is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essential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to</a:t>
              </a:r>
              <a:r>
                <a:rPr lang="es-ES" dirty="0" smtClean="0">
                  <a:solidFill>
                    <a:srgbClr val="FFFFFF"/>
                  </a:solidFill>
                </a:rPr>
                <a:t> use </a:t>
              </a:r>
              <a:endParaRPr lang="es-ES" dirty="0">
                <a:solidFill>
                  <a:srgbClr val="FFFFFF"/>
                </a:solidFill>
              </a:endParaRPr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82932" y="1219200"/>
              <a:ext cx="784868" cy="359997"/>
            </a:xfrm>
            <a:prstGeom prst="rect">
              <a:avLst/>
            </a:prstGeom>
          </p:spPr>
        </p:pic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147" y="1989002"/>
            <a:ext cx="5363053" cy="1439998"/>
          </a:xfrm>
          <a:prstGeom prst="rect">
            <a:avLst/>
          </a:prstGeom>
        </p:spPr>
      </p:pic>
      <p:grpSp>
        <p:nvGrpSpPr>
          <p:cNvPr id="12" name="Agrupar 11"/>
          <p:cNvGrpSpPr/>
          <p:nvPr/>
        </p:nvGrpSpPr>
        <p:grpSpPr>
          <a:xfrm>
            <a:off x="1377251" y="3865438"/>
            <a:ext cx="6452997" cy="539999"/>
            <a:chOff x="1066800" y="3747562"/>
            <a:chExt cx="6452997" cy="539999"/>
          </a:xfrm>
        </p:grpSpPr>
        <p:sp>
          <p:nvSpPr>
            <p:cNvPr id="10" name="CuadroTexto 9"/>
            <p:cNvSpPr txBox="1"/>
            <p:nvPr/>
          </p:nvSpPr>
          <p:spPr>
            <a:xfrm>
              <a:off x="1066800" y="3810000"/>
              <a:ext cx="563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>
                  <a:solidFill>
                    <a:srgbClr val="FFFFFF"/>
                  </a:solidFill>
                </a:rPr>
                <a:t>w</a:t>
              </a:r>
              <a:r>
                <a:rPr lang="es-ES" dirty="0" err="1" smtClean="0">
                  <a:solidFill>
                    <a:srgbClr val="FFFFFF"/>
                  </a:solidFill>
                </a:rPr>
                <a:t>here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intermolecular </a:t>
              </a:r>
              <a:r>
                <a:rPr lang="es-ES" dirty="0" err="1" smtClean="0">
                  <a:solidFill>
                    <a:srgbClr val="FFFFFF"/>
                  </a:solidFill>
                </a:rPr>
                <a:t>pair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virial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function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endParaRPr lang="es-ES" dirty="0">
                <a:solidFill>
                  <a:srgbClr val="FFFFFF"/>
                </a:solidFill>
              </a:endParaRPr>
            </a:p>
          </p:txBody>
        </p:sp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19800" y="3747562"/>
              <a:ext cx="1499997" cy="539999"/>
            </a:xfrm>
            <a:prstGeom prst="rect">
              <a:avLst/>
            </a:prstGeom>
          </p:spPr>
        </p:pic>
      </p:grpSp>
      <p:grpSp>
        <p:nvGrpSpPr>
          <p:cNvPr id="29" name="Agrupar 28"/>
          <p:cNvGrpSpPr/>
          <p:nvPr/>
        </p:nvGrpSpPr>
        <p:grpSpPr>
          <a:xfrm>
            <a:off x="228600" y="4724400"/>
            <a:ext cx="8763000" cy="646331"/>
            <a:chOff x="381000" y="4953000"/>
            <a:chExt cx="8763000" cy="646331"/>
          </a:xfrm>
        </p:grpSpPr>
        <p:sp>
          <p:nvSpPr>
            <p:cNvPr id="13" name="CuadroTexto 12"/>
            <p:cNvSpPr txBox="1"/>
            <p:nvPr/>
          </p:nvSpPr>
          <p:spPr>
            <a:xfrm>
              <a:off x="381000" y="4953000"/>
              <a:ext cx="876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 smtClean="0">
                  <a:solidFill>
                    <a:srgbClr val="FFFFFF"/>
                  </a:solidFill>
                </a:rPr>
                <a:t>Like</a:t>
              </a:r>
              <a:r>
                <a:rPr lang="es-ES" dirty="0" smtClean="0">
                  <a:solidFill>
                    <a:srgbClr val="FFFFFF"/>
                  </a:solidFill>
                </a:rPr>
                <a:t>             </a:t>
              </a:r>
              <a:r>
                <a:rPr lang="es-ES" dirty="0" err="1" smtClean="0">
                  <a:solidFill>
                    <a:srgbClr val="FFFFFF"/>
                  </a:solidFill>
                </a:rPr>
                <a:t>is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limited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by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range</a:t>
              </a:r>
              <a:r>
                <a:rPr lang="es-ES" dirty="0" smtClean="0">
                  <a:solidFill>
                    <a:srgbClr val="FFFFFF"/>
                  </a:solidFill>
                </a:rPr>
                <a:t> of </a:t>
              </a:r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interactions</a:t>
              </a:r>
              <a:r>
                <a:rPr lang="es-ES" dirty="0" smtClean="0">
                  <a:solidFill>
                    <a:srgbClr val="FFFFFF"/>
                  </a:solidFill>
                </a:rPr>
                <a:t>, and </a:t>
              </a:r>
              <a:r>
                <a:rPr lang="es-ES" dirty="0" err="1" smtClean="0">
                  <a:solidFill>
                    <a:srgbClr val="FFFFFF"/>
                  </a:solidFill>
                </a:rPr>
                <a:t>hence</a:t>
              </a:r>
              <a:r>
                <a:rPr lang="es-ES" dirty="0" smtClean="0">
                  <a:solidFill>
                    <a:srgbClr val="FFFFFF"/>
                  </a:solidFill>
                </a:rPr>
                <a:t>          </a:t>
              </a:r>
              <a:r>
                <a:rPr lang="es-ES" dirty="0" err="1" smtClean="0">
                  <a:solidFill>
                    <a:srgbClr val="FFFFFF"/>
                  </a:solidFill>
                </a:rPr>
                <a:t>should</a:t>
              </a:r>
              <a:r>
                <a:rPr lang="es-ES" dirty="0" smtClean="0">
                  <a:solidFill>
                    <a:srgbClr val="FFFFFF"/>
                  </a:solidFill>
                </a:rPr>
                <a:t> be a </a:t>
              </a:r>
              <a:r>
                <a:rPr lang="es-ES" dirty="0" err="1" smtClean="0">
                  <a:solidFill>
                    <a:srgbClr val="FFFFFF"/>
                  </a:solidFill>
                </a:rPr>
                <a:t>well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behaved</a:t>
              </a:r>
              <a:r>
                <a:rPr lang="es-ES" dirty="0" smtClean="0">
                  <a:solidFill>
                    <a:srgbClr val="FFFFFF"/>
                  </a:solidFill>
                </a:rPr>
                <a:t>, </a:t>
              </a:r>
              <a:r>
                <a:rPr lang="es-ES" dirty="0" err="1" smtClean="0">
                  <a:solidFill>
                    <a:srgbClr val="FFFFFF"/>
                  </a:solidFill>
                </a:rPr>
                <a:t>ensemble-independent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function</a:t>
              </a:r>
              <a:r>
                <a:rPr lang="es-ES" dirty="0" smtClean="0">
                  <a:solidFill>
                    <a:srgbClr val="FFFFFF"/>
                  </a:solidFill>
                </a:rPr>
                <a:t> in </a:t>
              </a:r>
              <a:r>
                <a:rPr lang="es-ES" dirty="0" err="1" smtClean="0">
                  <a:solidFill>
                    <a:srgbClr val="FFFFFF"/>
                  </a:solidFill>
                </a:rPr>
                <a:t>most</a:t>
              </a:r>
              <a:r>
                <a:rPr lang="es-ES" dirty="0" smtClean="0">
                  <a:solidFill>
                    <a:srgbClr val="FFFFFF"/>
                  </a:solidFill>
                </a:rPr>
                <a:t> cases</a:t>
              </a:r>
              <a:endParaRPr lang="es-ES" dirty="0">
                <a:solidFill>
                  <a:srgbClr val="FFFFFF"/>
                </a:solidFill>
              </a:endParaRPr>
            </a:p>
          </p:txBody>
        </p:sp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6800" y="5046000"/>
              <a:ext cx="695520" cy="288000"/>
            </a:xfrm>
            <a:prstGeom prst="rect">
              <a:avLst/>
            </a:prstGeom>
          </p:spPr>
        </p:pic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97177" y="5029200"/>
              <a:ext cx="556223" cy="2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7664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0" y="0"/>
            <a:ext cx="8839200" cy="96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0689" tIns="50343" rIns="100689" bIns="50343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  <a:cs typeface="+mn-cs"/>
              </a:rPr>
              <a:t>From the microscopic to the macroscopic level: the realm of statistical mechanics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609600" y="1066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00"/>
                </a:solidFill>
              </a:rPr>
              <a:t>Computer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simulations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81000" y="1715869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Generates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information</a:t>
            </a:r>
            <a:r>
              <a:rPr lang="es-ES" dirty="0" smtClean="0">
                <a:solidFill>
                  <a:schemeClr val="bg1"/>
                </a:solidFill>
              </a:rPr>
              <a:t> at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microscopic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level</a:t>
            </a:r>
            <a:endParaRPr lang="es-ES" dirty="0">
              <a:solidFill>
                <a:srgbClr val="00FFFF"/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550" y="2660038"/>
            <a:ext cx="2523090" cy="36000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1550" y="3422038"/>
            <a:ext cx="2575621" cy="360000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304800" y="266700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 smtClean="0">
                <a:solidFill>
                  <a:schemeClr val="bg1"/>
                </a:solidFill>
              </a:rPr>
              <a:t>Atomic</a:t>
            </a:r>
            <a:r>
              <a:rPr lang="es-ES" sz="1600" dirty="0" smtClean="0">
                <a:solidFill>
                  <a:schemeClr val="bg1"/>
                </a:solidFill>
              </a:rPr>
              <a:t> positions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04800" y="3432761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 smtClean="0">
                <a:solidFill>
                  <a:schemeClr val="bg1"/>
                </a:solidFill>
              </a:rPr>
              <a:t>Momenta</a:t>
            </a:r>
            <a:endParaRPr lang="es-ES" sz="1600" dirty="0">
              <a:solidFill>
                <a:schemeClr val="bg1"/>
              </a:solidFill>
            </a:endParaRPr>
          </a:p>
        </p:txBody>
      </p:sp>
      <p:grpSp>
        <p:nvGrpSpPr>
          <p:cNvPr id="24" name="Agrupar 23"/>
          <p:cNvGrpSpPr/>
          <p:nvPr/>
        </p:nvGrpSpPr>
        <p:grpSpPr>
          <a:xfrm>
            <a:off x="76200" y="4715470"/>
            <a:ext cx="5029200" cy="923330"/>
            <a:chOff x="76200" y="4419600"/>
            <a:chExt cx="5334000" cy="923330"/>
          </a:xfrm>
        </p:grpSpPr>
        <p:sp>
          <p:nvSpPr>
            <p:cNvPr id="21" name="CuadroTexto 20"/>
            <p:cNvSpPr txBox="1"/>
            <p:nvPr/>
          </p:nvSpPr>
          <p:spPr>
            <a:xfrm>
              <a:off x="76200" y="4419600"/>
              <a:ext cx="533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>
                  <a:solidFill>
                    <a:srgbClr val="FFFFFF"/>
                  </a:solidFill>
                </a:rPr>
                <a:t>Can be </a:t>
              </a:r>
              <a:r>
                <a:rPr lang="es-ES" dirty="0" err="1" smtClean="0">
                  <a:solidFill>
                    <a:srgbClr val="FFFFFF"/>
                  </a:solidFill>
                </a:rPr>
                <a:t>thought</a:t>
              </a:r>
              <a:r>
                <a:rPr lang="es-ES" dirty="0" smtClean="0">
                  <a:solidFill>
                    <a:srgbClr val="FFFFFF"/>
                  </a:solidFill>
                </a:rPr>
                <a:t> of as </a:t>
              </a:r>
              <a:r>
                <a:rPr lang="es-ES" dirty="0" err="1" smtClean="0">
                  <a:solidFill>
                    <a:srgbClr val="FFFFFF"/>
                  </a:solidFill>
                </a:rPr>
                <a:t>coordinates</a:t>
              </a:r>
              <a:r>
                <a:rPr lang="es-ES" dirty="0" smtClean="0">
                  <a:solidFill>
                    <a:srgbClr val="FFFFFF"/>
                  </a:solidFill>
                </a:rPr>
                <a:t> of a multidimensional </a:t>
              </a:r>
              <a:r>
                <a:rPr lang="es-ES" dirty="0" err="1" smtClean="0">
                  <a:solidFill>
                    <a:srgbClr val="FFFFFF"/>
                  </a:solidFill>
                </a:rPr>
                <a:t>space</a:t>
              </a:r>
              <a:r>
                <a:rPr lang="es-ES" dirty="0">
                  <a:solidFill>
                    <a:srgbClr val="FFFFFF"/>
                  </a:solidFill>
                </a:rPr>
                <a:t> </a:t>
              </a:r>
              <a:r>
                <a:rPr lang="es-ES" dirty="0" smtClean="0">
                  <a:solidFill>
                    <a:srgbClr val="FFFFFF"/>
                  </a:solidFill>
                </a:rPr>
                <a:t>of       </a:t>
              </a:r>
              <a:r>
                <a:rPr lang="es-ES" dirty="0" err="1" smtClean="0">
                  <a:solidFill>
                    <a:srgbClr val="FFFFFF"/>
                  </a:solidFill>
                </a:rPr>
                <a:t>dimensions</a:t>
              </a:r>
              <a:r>
                <a:rPr lang="es-ES" dirty="0" smtClean="0">
                  <a:solidFill>
                    <a:srgbClr val="FFFFFF"/>
                  </a:solidFill>
                </a:rPr>
                <a:t>: </a:t>
              </a:r>
            </a:p>
            <a:p>
              <a:pPr algn="ctr"/>
              <a:r>
                <a:rPr lang="es-ES" dirty="0" err="1" smtClean="0">
                  <a:solidFill>
                    <a:srgbClr val="FFFF00"/>
                  </a:solidFill>
                </a:rPr>
                <a:t>the</a:t>
              </a:r>
              <a:r>
                <a:rPr lang="es-ES" dirty="0" smtClean="0">
                  <a:solidFill>
                    <a:srgbClr val="FFFF00"/>
                  </a:solidFill>
                </a:rPr>
                <a:t> </a:t>
              </a:r>
              <a:r>
                <a:rPr lang="es-ES" dirty="0" err="1" smtClean="0">
                  <a:solidFill>
                    <a:srgbClr val="FFFF00"/>
                  </a:solidFill>
                </a:rPr>
                <a:t>phase</a:t>
              </a:r>
              <a:r>
                <a:rPr lang="es-ES" dirty="0" smtClean="0">
                  <a:solidFill>
                    <a:srgbClr val="FFFF00"/>
                  </a:solidFill>
                </a:rPr>
                <a:t> </a:t>
              </a:r>
              <a:r>
                <a:rPr lang="es-ES" dirty="0" err="1" smtClean="0">
                  <a:solidFill>
                    <a:srgbClr val="FFFF00"/>
                  </a:solidFill>
                </a:rPr>
                <a:t>space</a:t>
              </a:r>
              <a:endParaRPr lang="es-ES" dirty="0">
                <a:solidFill>
                  <a:srgbClr val="FFFF00"/>
                </a:solidFill>
              </a:endParaRPr>
            </a:p>
          </p:txBody>
        </p:sp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40290" y="4800600"/>
              <a:ext cx="410011" cy="215999"/>
            </a:xfrm>
            <a:prstGeom prst="rect">
              <a:avLst/>
            </a:prstGeom>
          </p:spPr>
        </p:pic>
      </p:grpSp>
      <p:sp>
        <p:nvSpPr>
          <p:cNvPr id="26" name="CuadroTexto 25"/>
          <p:cNvSpPr txBox="1"/>
          <p:nvPr/>
        </p:nvSpPr>
        <p:spPr>
          <a:xfrm>
            <a:off x="5257800" y="1055172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00"/>
                </a:solidFill>
              </a:rPr>
              <a:t>Thermodynamic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state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5334000" y="266700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 smtClean="0">
                <a:solidFill>
                  <a:schemeClr val="bg1"/>
                </a:solidFill>
              </a:rPr>
              <a:t>Pressure</a:t>
            </a:r>
            <a:endParaRPr lang="es-ES" sz="1600" dirty="0" smtClean="0">
              <a:solidFill>
                <a:schemeClr val="bg1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5334000" y="342900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 smtClean="0">
                <a:solidFill>
                  <a:schemeClr val="bg1"/>
                </a:solidFill>
              </a:rPr>
              <a:t>Temperature</a:t>
            </a:r>
            <a:endParaRPr lang="es-ES" sz="1600" dirty="0" smtClean="0">
              <a:solidFill>
                <a:schemeClr val="bg1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5334000" y="41148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 smtClean="0">
                <a:solidFill>
                  <a:schemeClr val="bg1"/>
                </a:solidFill>
              </a:rPr>
              <a:t>Number</a:t>
            </a:r>
            <a:r>
              <a:rPr lang="es-ES" sz="1600" dirty="0" smtClean="0">
                <a:solidFill>
                  <a:schemeClr val="bg1"/>
                </a:solidFill>
              </a:rPr>
              <a:t> of </a:t>
            </a:r>
            <a:r>
              <a:rPr lang="es-ES" sz="1600" dirty="0" err="1" smtClean="0">
                <a:solidFill>
                  <a:schemeClr val="bg1"/>
                </a:solidFill>
              </a:rPr>
              <a:t>particles</a:t>
            </a:r>
            <a:endParaRPr lang="es-ES" sz="1600" dirty="0" smtClean="0">
              <a:solidFill>
                <a:schemeClr val="bg1"/>
              </a:solidFill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6200" y="2743200"/>
            <a:ext cx="276144" cy="25200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6200" y="3481800"/>
            <a:ext cx="276144" cy="252000"/>
          </a:xfrm>
          <a:prstGeom prst="rect">
            <a:avLst/>
          </a:prstGeom>
        </p:spPr>
      </p:pic>
      <p:sp>
        <p:nvSpPr>
          <p:cNvPr id="33" name="CuadroTexto 32"/>
          <p:cNvSpPr txBox="1"/>
          <p:nvPr/>
        </p:nvSpPr>
        <p:spPr>
          <a:xfrm>
            <a:off x="5029200" y="1715869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Defined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by</a:t>
            </a:r>
            <a:r>
              <a:rPr lang="es-ES" dirty="0" smtClean="0">
                <a:solidFill>
                  <a:schemeClr val="bg1"/>
                </a:solidFill>
              </a:rPr>
              <a:t> a </a:t>
            </a:r>
            <a:r>
              <a:rPr lang="es-ES" dirty="0" err="1" smtClean="0">
                <a:solidFill>
                  <a:schemeClr val="bg1"/>
                </a:solidFill>
              </a:rPr>
              <a:t>small</a:t>
            </a:r>
            <a:r>
              <a:rPr lang="es-ES" dirty="0" smtClean="0">
                <a:solidFill>
                  <a:schemeClr val="bg1"/>
                </a:solidFill>
              </a:rPr>
              <a:t> set of  </a:t>
            </a:r>
            <a:r>
              <a:rPr lang="es-ES" dirty="0" err="1" smtClean="0">
                <a:solidFill>
                  <a:srgbClr val="00FFFF"/>
                </a:solidFill>
              </a:rPr>
              <a:t>macroscopic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parameters</a:t>
            </a:r>
            <a:endParaRPr lang="es-ES" dirty="0">
              <a:solidFill>
                <a:srgbClr val="00FFFF"/>
              </a:solidFill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6200" y="4167600"/>
            <a:ext cx="327449" cy="252000"/>
          </a:xfrm>
          <a:prstGeom prst="rect">
            <a:avLst/>
          </a:prstGeom>
        </p:spPr>
      </p:pic>
      <p:sp>
        <p:nvSpPr>
          <p:cNvPr id="36" name="CuadroTexto 35"/>
          <p:cNvSpPr txBox="1"/>
          <p:nvPr/>
        </p:nvSpPr>
        <p:spPr>
          <a:xfrm>
            <a:off x="5029200" y="4724400"/>
            <a:ext cx="3733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Other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thermodynamic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properties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may</a:t>
            </a:r>
            <a:r>
              <a:rPr lang="es-ES" dirty="0" smtClean="0">
                <a:solidFill>
                  <a:schemeClr val="bg1"/>
                </a:solidFill>
              </a:rPr>
              <a:t> be </a:t>
            </a:r>
            <a:r>
              <a:rPr lang="es-ES" dirty="0" err="1" smtClean="0">
                <a:solidFill>
                  <a:schemeClr val="bg1"/>
                </a:solidFill>
              </a:rPr>
              <a:t>derived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through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knowledge</a:t>
            </a:r>
            <a:r>
              <a:rPr lang="es-ES" dirty="0" smtClean="0">
                <a:solidFill>
                  <a:schemeClr val="bg1"/>
                </a:solidFill>
              </a:rPr>
              <a:t> of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equation</a:t>
            </a:r>
            <a:r>
              <a:rPr lang="es-ES" dirty="0" smtClean="0">
                <a:solidFill>
                  <a:schemeClr val="bg1"/>
                </a:solidFill>
              </a:rPr>
              <a:t> of </a:t>
            </a:r>
            <a:r>
              <a:rPr lang="es-ES" dirty="0" err="1" smtClean="0">
                <a:solidFill>
                  <a:schemeClr val="bg1"/>
                </a:solidFill>
              </a:rPr>
              <a:t>state</a:t>
            </a:r>
            <a:r>
              <a:rPr lang="es-ES" dirty="0" smtClean="0">
                <a:solidFill>
                  <a:schemeClr val="bg1"/>
                </a:solidFill>
              </a:rPr>
              <a:t> and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fundamental </a:t>
            </a:r>
            <a:r>
              <a:rPr lang="es-ES" dirty="0" err="1" smtClean="0">
                <a:solidFill>
                  <a:schemeClr val="bg1"/>
                </a:solidFill>
              </a:rPr>
              <a:t>equations</a:t>
            </a:r>
            <a:r>
              <a:rPr lang="es-ES" dirty="0" smtClean="0">
                <a:solidFill>
                  <a:schemeClr val="bg1"/>
                </a:solidFill>
              </a:rPr>
              <a:t> of </a:t>
            </a:r>
            <a:r>
              <a:rPr lang="es-ES" dirty="0" err="1" smtClean="0">
                <a:solidFill>
                  <a:schemeClr val="bg1"/>
                </a:solidFill>
              </a:rPr>
              <a:t>thermodynamics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16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0" y="0"/>
            <a:ext cx="6324600" cy="96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0689" tIns="50343" rIns="100689" bIns="50343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  <a:cs typeface="+mn-cs"/>
              </a:rPr>
              <a:t>Simple thermodynamic averages:                                       number of molecules and volume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404" y="2443066"/>
            <a:ext cx="644291" cy="36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0736" y="2443066"/>
            <a:ext cx="618027" cy="360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03250" y="1752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Average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number</a:t>
            </a:r>
            <a:r>
              <a:rPr lang="es-ES" dirty="0" smtClean="0">
                <a:solidFill>
                  <a:srgbClr val="FFFFFF"/>
                </a:solidFill>
              </a:rPr>
              <a:t> of </a:t>
            </a:r>
            <a:r>
              <a:rPr lang="es-ES" dirty="0" err="1" smtClean="0">
                <a:solidFill>
                  <a:srgbClr val="FFFFFF"/>
                </a:solidFill>
              </a:rPr>
              <a:t>particles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5251450" y="1752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Average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number</a:t>
            </a:r>
            <a:r>
              <a:rPr lang="es-ES" dirty="0" smtClean="0">
                <a:solidFill>
                  <a:srgbClr val="FFFFFF"/>
                </a:solidFill>
              </a:rPr>
              <a:t> of </a:t>
            </a:r>
            <a:r>
              <a:rPr lang="es-ES" dirty="0" err="1" smtClean="0">
                <a:solidFill>
                  <a:srgbClr val="FFFFFF"/>
                </a:solidFill>
              </a:rPr>
              <a:t>particles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1750" y="3886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FFFF"/>
                </a:solidFill>
              </a:rPr>
              <a:t>Are </a:t>
            </a:r>
            <a:r>
              <a:rPr lang="es-ES" dirty="0" err="1" smtClean="0">
                <a:solidFill>
                  <a:srgbClr val="FFFFFF"/>
                </a:solidFill>
              </a:rPr>
              <a:t>easily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evaluated</a:t>
            </a:r>
            <a:r>
              <a:rPr lang="es-ES" dirty="0" smtClean="0">
                <a:solidFill>
                  <a:srgbClr val="FFFFFF"/>
                </a:solidFill>
              </a:rPr>
              <a:t> in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simulation</a:t>
            </a:r>
            <a:r>
              <a:rPr lang="es-ES" dirty="0" smtClean="0">
                <a:solidFill>
                  <a:srgbClr val="FFFFFF"/>
                </a:solidFill>
              </a:rPr>
              <a:t> of </a:t>
            </a:r>
            <a:r>
              <a:rPr lang="es-ES" dirty="0" err="1" smtClean="0">
                <a:solidFill>
                  <a:srgbClr val="FFFFFF"/>
                </a:solidFill>
              </a:rPr>
              <a:t>ensembles</a:t>
            </a:r>
            <a:r>
              <a:rPr lang="es-ES" dirty="0" smtClean="0">
                <a:solidFill>
                  <a:srgbClr val="FFFFFF"/>
                </a:solidFill>
              </a:rPr>
              <a:t> in </a:t>
            </a:r>
            <a:r>
              <a:rPr lang="es-ES" dirty="0" err="1" smtClean="0">
                <a:solidFill>
                  <a:srgbClr val="FFFFFF"/>
                </a:solidFill>
              </a:rPr>
              <a:t>which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these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quantities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vary</a:t>
            </a:r>
            <a:r>
              <a:rPr lang="es-ES" dirty="0" smtClean="0">
                <a:solidFill>
                  <a:srgbClr val="FFFFFF"/>
                </a:solidFill>
              </a:rPr>
              <a:t>, and </a:t>
            </a:r>
            <a:r>
              <a:rPr lang="es-ES" dirty="0" err="1" smtClean="0">
                <a:solidFill>
                  <a:srgbClr val="FFFFFF"/>
                </a:solidFill>
              </a:rPr>
              <a:t>derived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functions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such</a:t>
            </a:r>
            <a:r>
              <a:rPr lang="es-ES" dirty="0" smtClean="0">
                <a:solidFill>
                  <a:srgbClr val="FFFFFF"/>
                </a:solidFill>
              </a:rPr>
              <a:t> as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enthalpy</a:t>
            </a:r>
            <a:r>
              <a:rPr lang="es-ES" dirty="0" smtClean="0">
                <a:solidFill>
                  <a:srgbClr val="FFFFFF"/>
                </a:solidFill>
              </a:rPr>
              <a:t> are </a:t>
            </a:r>
            <a:r>
              <a:rPr lang="es-ES" dirty="0" err="1" smtClean="0">
                <a:solidFill>
                  <a:srgbClr val="FFFFFF"/>
                </a:solidFill>
              </a:rPr>
              <a:t>easily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calculated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from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above</a:t>
            </a:r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307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3565525" y="2133600"/>
            <a:ext cx="1944688" cy="1801813"/>
            <a:chOff x="3565525" y="1222375"/>
            <a:chExt cx="1944688" cy="1801813"/>
          </a:xfrm>
        </p:grpSpPr>
        <p:sp>
          <p:nvSpPr>
            <p:cNvPr id="427011" name="Rectangle 3" descr="Wide upward diagonal"/>
            <p:cNvSpPr>
              <a:spLocks noChangeArrowheads="1"/>
            </p:cNvSpPr>
            <p:nvPr/>
          </p:nvSpPr>
          <p:spPr bwMode="auto">
            <a:xfrm>
              <a:off x="3565525" y="1222375"/>
              <a:ext cx="1944688" cy="1801813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954" tIns="41477" rIns="82954" bIns="41477" anchor="ctr"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427012" name="Rectangle 4"/>
            <p:cNvSpPr>
              <a:spLocks noChangeArrowheads="1"/>
            </p:cNvSpPr>
            <p:nvPr/>
          </p:nvSpPr>
          <p:spPr bwMode="auto">
            <a:xfrm>
              <a:off x="3765550" y="1412875"/>
              <a:ext cx="1611313" cy="14398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954" tIns="41477" rIns="82954" bIns="41477" anchor="ctr"/>
            <a:lstStyle/>
            <a:p>
              <a:pPr algn="ctr" eaLnBrk="0" hangingPunct="0">
                <a:defRPr/>
              </a:pPr>
              <a:endParaRPr lang="en-US" sz="2200" b="0">
                <a:latin typeface="Times New Roman" charset="0"/>
              </a:endParaRPr>
            </a:p>
            <a:p>
              <a:pPr algn="ctr" eaLnBrk="0" hangingPunct="0">
                <a:defRPr/>
              </a:pPr>
              <a:endParaRPr lang="en-US" sz="2200" b="0">
                <a:latin typeface="Times New Roman" charset="0"/>
              </a:endParaRPr>
            </a:p>
            <a:p>
              <a:pPr algn="ctr" eaLnBrk="0" hangingPunct="0">
                <a:defRPr/>
              </a:pPr>
              <a:r>
                <a:rPr lang="en-US" sz="2200"/>
                <a:t>T Reservoir</a:t>
              </a:r>
            </a:p>
          </p:txBody>
        </p:sp>
        <p:sp>
          <p:nvSpPr>
            <p:cNvPr id="427013" name="Rectangle 5" descr="Large confetti"/>
            <p:cNvSpPr>
              <a:spLocks noChangeArrowheads="1"/>
            </p:cNvSpPr>
            <p:nvPr/>
          </p:nvSpPr>
          <p:spPr bwMode="auto">
            <a:xfrm>
              <a:off x="3765550" y="1798638"/>
              <a:ext cx="1611313" cy="217487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954" tIns="41477" rIns="82954" bIns="41477" anchor="ctr"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427014" name="Text Box 6"/>
            <p:cNvSpPr txBox="1">
              <a:spLocks noChangeArrowheads="1"/>
            </p:cNvSpPr>
            <p:nvPr/>
          </p:nvSpPr>
          <p:spPr bwMode="auto">
            <a:xfrm>
              <a:off x="3960813" y="1374775"/>
              <a:ext cx="1327150" cy="422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954" tIns="41477" rIns="82954" bIns="41477">
              <a:spAutoFit/>
            </a:bodyPr>
            <a:lstStyle/>
            <a:p>
              <a:pPr eaLnBrk="0" hangingPunct="0">
                <a:defRPr/>
              </a:pPr>
              <a:r>
                <a:rPr lang="en-US" sz="2200"/>
                <a:t>SYSTEM</a:t>
              </a:r>
            </a:p>
          </p:txBody>
        </p:sp>
      </p:grpSp>
      <p:sp>
        <p:nvSpPr>
          <p:cNvPr id="427015" name="Text Box 7"/>
          <p:cNvSpPr txBox="1">
            <a:spLocks noChangeArrowheads="1"/>
          </p:cNvSpPr>
          <p:nvPr/>
        </p:nvSpPr>
        <p:spPr bwMode="auto">
          <a:xfrm>
            <a:off x="152400" y="3886200"/>
            <a:ext cx="7840663" cy="119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s-ES" dirty="0" err="1" smtClean="0">
                <a:solidFill>
                  <a:srgbClr val="FFFF00"/>
                </a:solidFill>
                <a:cs typeface="+mn-cs"/>
              </a:rPr>
              <a:t>Simulate</a:t>
            </a:r>
            <a:r>
              <a:rPr lang="es-ES" dirty="0" smtClean="0">
                <a:solidFill>
                  <a:srgbClr val="FFFF00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rgbClr val="FFFF00"/>
                </a:solidFill>
                <a:cs typeface="+mn-cs"/>
              </a:rPr>
              <a:t>an</a:t>
            </a:r>
            <a:r>
              <a:rPr lang="es-ES" dirty="0" smtClean="0">
                <a:solidFill>
                  <a:srgbClr val="FFFF00"/>
                </a:solidFill>
                <a:cs typeface="+mn-cs"/>
              </a:rPr>
              <a:t> “extended </a:t>
            </a:r>
            <a:r>
              <a:rPr lang="es-ES" dirty="0" err="1" smtClean="0">
                <a:solidFill>
                  <a:srgbClr val="FFFF00"/>
                </a:solidFill>
                <a:cs typeface="+mn-cs"/>
              </a:rPr>
              <a:t>system</a:t>
            </a:r>
            <a:r>
              <a:rPr lang="es-ES" dirty="0" smtClean="0">
                <a:solidFill>
                  <a:srgbClr val="FFFF00"/>
                </a:solidFill>
                <a:cs typeface="+mn-cs"/>
              </a:rPr>
              <a:t>”:</a:t>
            </a:r>
            <a:r>
              <a:rPr lang="es-ES" dirty="0" smtClean="0">
                <a:cs typeface="+mn-cs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s-ES" dirty="0" smtClean="0">
                <a:cs typeface="+mn-cs"/>
              </a:rPr>
              <a:t>	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-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the</a:t>
            </a:r>
            <a:r>
              <a:rPr lang="es-ES" dirty="0" smtClean="0">
                <a:solidFill>
                  <a:srgbClr val="FFFF00"/>
                </a:solidFill>
                <a:cs typeface="+mn-cs"/>
              </a:rPr>
              <a:t> real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system</a:t>
            </a:r>
            <a:endParaRPr lang="es-ES" dirty="0" smtClean="0">
              <a:solidFill>
                <a:schemeClr val="bg1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es-ES" dirty="0" smtClean="0">
                <a:cs typeface="+mn-cs"/>
              </a:rPr>
              <a:t>	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-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an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rgbClr val="FFFF00"/>
                </a:solidFill>
                <a:cs typeface="+mn-cs"/>
              </a:rPr>
              <a:t>external</a:t>
            </a:r>
            <a:r>
              <a:rPr lang="es-ES" dirty="0" smtClean="0">
                <a:solidFill>
                  <a:srgbClr val="FFFF00"/>
                </a:solidFill>
                <a:cs typeface="+mn-cs"/>
              </a:rPr>
              <a:t> (virtual)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system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,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acting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as a </a:t>
            </a:r>
            <a:r>
              <a:rPr lang="es-ES" dirty="0" err="1" smtClean="0">
                <a:solidFill>
                  <a:srgbClr val="FFFF00"/>
                </a:solidFill>
                <a:cs typeface="+mn-cs"/>
              </a:rPr>
              <a:t>heat</a:t>
            </a:r>
            <a:r>
              <a:rPr lang="es-ES" dirty="0" smtClean="0">
                <a:solidFill>
                  <a:srgbClr val="FFFF00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rgbClr val="FFFF00"/>
                </a:solidFill>
                <a:cs typeface="+mn-cs"/>
              </a:rPr>
              <a:t>reservoir</a:t>
            </a:r>
            <a:endParaRPr lang="es-ES" dirty="0" smtClean="0">
              <a:solidFill>
                <a:srgbClr val="FFFF00"/>
              </a:solidFill>
              <a:cs typeface="+mn-cs"/>
            </a:endParaRPr>
          </a:p>
        </p:txBody>
      </p:sp>
      <p:sp>
        <p:nvSpPr>
          <p:cNvPr id="427016" name="Text Box 8"/>
          <p:cNvSpPr txBox="1">
            <a:spLocks noChangeArrowheads="1"/>
          </p:cNvSpPr>
          <p:nvPr/>
        </p:nvSpPr>
        <p:spPr bwMode="auto">
          <a:xfrm>
            <a:off x="152400" y="5105400"/>
            <a:ext cx="8763000" cy="91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s-ES" dirty="0" err="1" smtClean="0">
                <a:solidFill>
                  <a:schemeClr val="bg1"/>
                </a:solidFill>
                <a:cs typeface="+mn-cs"/>
              </a:rPr>
              <a:t>The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rgbClr val="FFFF00"/>
                </a:solidFill>
                <a:cs typeface="+mn-cs"/>
              </a:rPr>
              <a:t>energy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is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allowed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to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rgbClr val="FFFF00"/>
                </a:solidFill>
                <a:cs typeface="+mn-cs"/>
              </a:rPr>
              <a:t>flow</a:t>
            </a:r>
            <a:r>
              <a:rPr lang="es-ES" dirty="0" smtClean="0">
                <a:solidFill>
                  <a:srgbClr val="FFFF00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rgbClr val="FFFF00"/>
                </a:solidFill>
                <a:cs typeface="+mn-cs"/>
              </a:rPr>
              <a:t>dynamically</a:t>
            </a:r>
            <a:r>
              <a:rPr lang="es-ES" dirty="0" smtClean="0">
                <a:solidFill>
                  <a:srgbClr val="FFFF00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rgbClr val="FFFF00"/>
                </a:solidFill>
                <a:cs typeface="+mn-cs"/>
              </a:rPr>
              <a:t>from</a:t>
            </a:r>
            <a:r>
              <a:rPr lang="es-ES" dirty="0" smtClean="0">
                <a:solidFill>
                  <a:srgbClr val="FFFF00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rgbClr val="FFFF00"/>
                </a:solidFill>
                <a:cs typeface="+mn-cs"/>
              </a:rPr>
              <a:t>the</a:t>
            </a:r>
            <a:r>
              <a:rPr lang="es-ES" dirty="0" smtClean="0">
                <a:solidFill>
                  <a:srgbClr val="FFFF00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rgbClr val="FFFF00"/>
                </a:solidFill>
                <a:cs typeface="+mn-cs"/>
              </a:rPr>
              <a:t>reservoir</a:t>
            </a:r>
            <a:r>
              <a:rPr lang="es-ES" dirty="0" smtClean="0">
                <a:solidFill>
                  <a:srgbClr val="FFFF00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rgbClr val="FFFF00"/>
                </a:solidFill>
                <a:cs typeface="+mn-cs"/>
              </a:rPr>
              <a:t>to</a:t>
            </a:r>
            <a:r>
              <a:rPr lang="es-ES" dirty="0" smtClean="0">
                <a:solidFill>
                  <a:srgbClr val="FFFF00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rgbClr val="FFFF00"/>
                </a:solidFill>
                <a:cs typeface="+mn-cs"/>
              </a:rPr>
              <a:t>the</a:t>
            </a:r>
            <a:r>
              <a:rPr lang="es-ES" dirty="0" smtClean="0">
                <a:solidFill>
                  <a:srgbClr val="FFFF00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rgbClr val="FFFF00"/>
                </a:solidFill>
                <a:cs typeface="+mn-cs"/>
              </a:rPr>
              <a:t>system</a:t>
            </a:r>
            <a:r>
              <a:rPr lang="es-ES" dirty="0" smtClean="0">
                <a:solidFill>
                  <a:srgbClr val="FFFF00"/>
                </a:solidFill>
                <a:cs typeface="+mn-cs"/>
              </a:rPr>
              <a:t> and back.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The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rgbClr val="FFFF00"/>
                </a:solidFill>
                <a:cs typeface="+mn-cs"/>
              </a:rPr>
              <a:t>heat</a:t>
            </a:r>
            <a:r>
              <a:rPr lang="es-ES" dirty="0" smtClean="0">
                <a:solidFill>
                  <a:srgbClr val="FFFF00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rgbClr val="FFFF00"/>
                </a:solidFill>
                <a:cs typeface="+mn-cs"/>
              </a:rPr>
              <a:t>reservoir</a:t>
            </a:r>
            <a:r>
              <a:rPr lang="es-ES" dirty="0" smtClean="0">
                <a:solidFill>
                  <a:srgbClr val="FFFF00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rgbClr val="FFFF00"/>
                </a:solidFill>
                <a:cs typeface="+mn-cs"/>
              </a:rPr>
              <a:t>controls</a:t>
            </a:r>
            <a:r>
              <a:rPr lang="es-ES" dirty="0" smtClean="0">
                <a:solidFill>
                  <a:srgbClr val="FFFF00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rgbClr val="FFFF00"/>
                </a:solidFill>
                <a:cs typeface="+mn-cs"/>
              </a:rPr>
              <a:t>the</a:t>
            </a:r>
            <a:r>
              <a:rPr lang="es-ES" dirty="0" smtClean="0">
                <a:solidFill>
                  <a:srgbClr val="FFFF00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rgbClr val="FFFF00"/>
                </a:solidFill>
                <a:cs typeface="+mn-cs"/>
              </a:rPr>
              <a:t>temperature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of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the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given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system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, i. e.,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the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temperature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fluctuates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around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a target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value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.</a:t>
            </a:r>
          </a:p>
        </p:txBody>
      </p:sp>
      <p:grpSp>
        <p:nvGrpSpPr>
          <p:cNvPr id="50184" name="Group 12"/>
          <p:cNvGrpSpPr>
            <a:grpSpLocks/>
          </p:cNvGrpSpPr>
          <p:nvPr/>
        </p:nvGrpSpPr>
        <p:grpSpPr bwMode="auto">
          <a:xfrm>
            <a:off x="152400" y="6096000"/>
            <a:ext cx="7772400" cy="663575"/>
            <a:chOff x="678" y="4128"/>
            <a:chExt cx="5761" cy="442"/>
          </a:xfrm>
        </p:grpSpPr>
        <p:sp>
          <p:nvSpPr>
            <p:cNvPr id="427017" name="Text Box 9"/>
            <p:cNvSpPr txBox="1">
              <a:spLocks noChangeArrowheads="1"/>
            </p:cNvSpPr>
            <p:nvPr/>
          </p:nvSpPr>
          <p:spPr bwMode="auto">
            <a:xfrm>
              <a:off x="678" y="4128"/>
              <a:ext cx="5761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rgbClr val="FFFF00"/>
                  </a:solidFill>
                  <a:cs typeface="+mn-cs"/>
                </a:rPr>
                <a:t>reservoir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is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simply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included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by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an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smtClean="0">
                  <a:solidFill>
                    <a:srgbClr val="FFFF00"/>
                  </a:solidFill>
                  <a:cs typeface="+mn-cs"/>
                </a:rPr>
                <a:t>extra </a:t>
              </a:r>
              <a:r>
                <a:rPr lang="es-ES" dirty="0" err="1" smtClean="0">
                  <a:solidFill>
                    <a:srgbClr val="FFFF00"/>
                  </a:solidFill>
                  <a:cs typeface="+mn-cs"/>
                </a:rPr>
                <a:t>degree</a:t>
              </a:r>
              <a:r>
                <a:rPr lang="es-ES" dirty="0" smtClean="0">
                  <a:solidFill>
                    <a:srgbClr val="FFFF00"/>
                  </a:solidFill>
                  <a:cs typeface="+mn-cs"/>
                </a:rPr>
                <a:t> of </a:t>
              </a:r>
              <a:r>
                <a:rPr lang="es-ES" dirty="0" err="1" smtClean="0">
                  <a:solidFill>
                    <a:srgbClr val="FFFF00"/>
                  </a:solidFill>
                  <a:cs typeface="+mn-cs"/>
                </a:rPr>
                <a:t>freedom</a:t>
              </a:r>
              <a:r>
                <a:rPr lang="es-ES" dirty="0" smtClean="0">
                  <a:solidFill>
                    <a:srgbClr val="FFFF00"/>
                  </a:solidFill>
                  <a:cs typeface="+mn-cs"/>
                </a:rPr>
                <a:t>,    , </a:t>
              </a:r>
              <a:r>
                <a:rPr lang="es-ES" dirty="0" err="1" smtClean="0">
                  <a:solidFill>
                    <a:srgbClr val="FFFF00"/>
                  </a:solidFill>
                  <a:cs typeface="+mn-cs"/>
                </a:rPr>
                <a:t>with</a:t>
              </a:r>
              <a:r>
                <a:rPr lang="es-ES" dirty="0" smtClean="0">
                  <a:solidFill>
                    <a:srgbClr val="FFFF00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rgbClr val="FFFF00"/>
                  </a:solidFill>
                  <a:cs typeface="+mn-cs"/>
                </a:rPr>
                <a:t>momentum</a:t>
              </a:r>
              <a:r>
                <a:rPr lang="es-ES" dirty="0" smtClean="0">
                  <a:solidFill>
                    <a:srgbClr val="FFFF00"/>
                  </a:solidFill>
                  <a:cs typeface="+mn-cs"/>
                </a:rPr>
                <a:t> </a:t>
              </a:r>
            </a:p>
          </p:txBody>
        </p:sp>
        <p:pic>
          <p:nvPicPr>
            <p:cNvPr id="50186" name="Picture 10" descr="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4" y="4228"/>
              <a:ext cx="132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7" name="Picture 11" descr="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9" y="4397"/>
              <a:ext cx="20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0" y="0"/>
            <a:ext cx="7543800" cy="96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0689" tIns="50343" rIns="100689" bIns="50343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  <a:cs typeface="+mn-cs"/>
              </a:rPr>
              <a:t>Constant temperature molecular dynamics: the canonical ensemble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0727" y="410400"/>
            <a:ext cx="1730473" cy="504000"/>
          </a:xfrm>
          <a:prstGeom prst="rect">
            <a:avLst/>
          </a:prstGeom>
        </p:spPr>
      </p:pic>
      <p:grpSp>
        <p:nvGrpSpPr>
          <p:cNvPr id="16" name="Agrupar 15"/>
          <p:cNvGrpSpPr/>
          <p:nvPr/>
        </p:nvGrpSpPr>
        <p:grpSpPr>
          <a:xfrm>
            <a:off x="31750" y="1134070"/>
            <a:ext cx="9144000" cy="923330"/>
            <a:chOff x="31750" y="3886200"/>
            <a:chExt cx="9144000" cy="923330"/>
          </a:xfrm>
        </p:grpSpPr>
        <p:sp>
          <p:nvSpPr>
            <p:cNvPr id="17" name="CuadroTexto 16"/>
            <p:cNvSpPr txBox="1"/>
            <p:nvPr/>
          </p:nvSpPr>
          <p:spPr>
            <a:xfrm>
              <a:off x="31750" y="3886200"/>
              <a:ext cx="914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solidFill>
                    <a:srgbClr val="FFFFFF"/>
                  </a:solidFill>
                </a:rPr>
                <a:t>A </a:t>
              </a:r>
              <a:r>
                <a:rPr lang="es-ES" dirty="0" err="1" smtClean="0">
                  <a:solidFill>
                    <a:srgbClr val="FFFFFF"/>
                  </a:solidFill>
                </a:rPr>
                <a:t>physical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picture</a:t>
              </a:r>
              <a:r>
                <a:rPr lang="es-ES" dirty="0" smtClean="0">
                  <a:solidFill>
                    <a:srgbClr val="FFFFFF"/>
                  </a:solidFill>
                </a:rPr>
                <a:t> of a </a:t>
              </a:r>
              <a:r>
                <a:rPr lang="es-ES" dirty="0" err="1" smtClean="0">
                  <a:solidFill>
                    <a:srgbClr val="FFFFFF"/>
                  </a:solidFill>
                </a:rPr>
                <a:t>system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corresponding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to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canonical  </a:t>
              </a:r>
              <a:r>
                <a:rPr lang="es-ES" dirty="0" err="1" smtClean="0">
                  <a:solidFill>
                    <a:srgbClr val="FFFFFF"/>
                  </a:solidFill>
                </a:rPr>
                <a:t>ensemble</a:t>
              </a:r>
              <a:r>
                <a:rPr lang="es-ES" dirty="0" smtClean="0">
                  <a:solidFill>
                    <a:srgbClr val="FFFFFF"/>
                  </a:solidFill>
                </a:rPr>
                <a:t>    </a:t>
              </a:r>
            </a:p>
            <a:p>
              <a:pPr algn="ctr"/>
              <a:r>
                <a:rPr lang="es-ES" dirty="0" err="1" smtClean="0">
                  <a:solidFill>
                    <a:srgbClr val="FFFFFF"/>
                  </a:solidFill>
                </a:rPr>
                <a:t>Involves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weak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interactions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between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molecules</a:t>
              </a:r>
              <a:r>
                <a:rPr lang="es-ES" dirty="0" smtClean="0">
                  <a:solidFill>
                    <a:srgbClr val="FFFFFF"/>
                  </a:solidFill>
                </a:rPr>
                <a:t> of </a:t>
              </a:r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system</a:t>
              </a:r>
              <a:r>
                <a:rPr lang="es-ES" dirty="0" smtClean="0">
                  <a:solidFill>
                    <a:srgbClr val="FFFFFF"/>
                  </a:solidFill>
                </a:rPr>
                <a:t> and </a:t>
              </a:r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particles</a:t>
              </a:r>
              <a:r>
                <a:rPr lang="es-ES" dirty="0" smtClean="0">
                  <a:solidFill>
                    <a:srgbClr val="FFFFFF"/>
                  </a:solidFill>
                </a:rPr>
                <a:t> of a </a:t>
              </a:r>
              <a:r>
                <a:rPr lang="es-ES" dirty="0" err="1" smtClean="0">
                  <a:solidFill>
                    <a:srgbClr val="FFFFFF"/>
                  </a:solidFill>
                </a:rPr>
                <a:t>heat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bath</a:t>
              </a:r>
              <a:r>
                <a:rPr lang="es-ES" dirty="0" smtClean="0">
                  <a:solidFill>
                    <a:srgbClr val="FFFFFF"/>
                  </a:solidFill>
                </a:rPr>
                <a:t> at a </a:t>
              </a:r>
              <a:r>
                <a:rPr lang="es-ES" dirty="0" err="1" smtClean="0">
                  <a:solidFill>
                    <a:srgbClr val="FFFFFF"/>
                  </a:solidFill>
                </a:rPr>
                <a:t>specific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temperature</a:t>
              </a:r>
              <a:endParaRPr lang="es-ES" dirty="0">
                <a:solidFill>
                  <a:srgbClr val="FFFFFF"/>
                </a:solidFill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78959" y="3962400"/>
              <a:ext cx="988841" cy="2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6852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48600" cy="908050"/>
          </a:xfrm>
        </p:spPr>
        <p:txBody>
          <a:bodyPr/>
          <a:lstStyle/>
          <a:p>
            <a:pPr defTabSz="914515" eaLnBrk="1" hangingPunct="1">
              <a:defRPr/>
            </a:pPr>
            <a:r>
              <a:rPr lang="en-US" dirty="0" smtClean="0">
                <a:cs typeface="+mj-cs"/>
              </a:rPr>
              <a:t>Constant temperature molecular dynamics: variables of the Nose-Hoover thermostat</a:t>
            </a:r>
          </a:p>
        </p:txBody>
      </p:sp>
      <p:sp>
        <p:nvSpPr>
          <p:cNvPr id="424965" name="Rectangle 5" descr="Wide upward diagonal"/>
          <p:cNvSpPr>
            <a:spLocks noChangeArrowheads="1"/>
          </p:cNvSpPr>
          <p:nvPr/>
        </p:nvSpPr>
        <p:spPr bwMode="auto">
          <a:xfrm>
            <a:off x="3565525" y="1439863"/>
            <a:ext cx="1944688" cy="180022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54" tIns="41477" rIns="82954" bIns="41477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424966" name="Rectangle 6"/>
          <p:cNvSpPr>
            <a:spLocks noChangeArrowheads="1"/>
          </p:cNvSpPr>
          <p:nvPr/>
        </p:nvSpPr>
        <p:spPr bwMode="auto">
          <a:xfrm>
            <a:off x="3765550" y="1628775"/>
            <a:ext cx="1611313" cy="14398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54" tIns="41477" rIns="82954" bIns="41477" anchor="ctr"/>
          <a:lstStyle/>
          <a:p>
            <a:pPr algn="ctr" eaLnBrk="0" hangingPunct="0">
              <a:defRPr/>
            </a:pPr>
            <a:endParaRPr lang="en-US" sz="2200" b="0">
              <a:latin typeface="Times New Roman" charset="0"/>
            </a:endParaRPr>
          </a:p>
          <a:p>
            <a:pPr algn="ctr" eaLnBrk="0" hangingPunct="0">
              <a:defRPr/>
            </a:pPr>
            <a:endParaRPr lang="en-US" sz="2200" b="0">
              <a:latin typeface="Times New Roman" charset="0"/>
            </a:endParaRPr>
          </a:p>
          <a:p>
            <a:pPr algn="ctr" eaLnBrk="0" hangingPunct="0">
              <a:defRPr/>
            </a:pPr>
            <a:r>
              <a:rPr lang="en-US" sz="2200"/>
              <a:t>T Reservoir</a:t>
            </a:r>
          </a:p>
        </p:txBody>
      </p:sp>
      <p:sp>
        <p:nvSpPr>
          <p:cNvPr id="424967" name="Rectangle 7" descr="Large confetti"/>
          <p:cNvSpPr>
            <a:spLocks noChangeArrowheads="1"/>
          </p:cNvSpPr>
          <p:nvPr/>
        </p:nvSpPr>
        <p:spPr bwMode="auto">
          <a:xfrm>
            <a:off x="3765550" y="2016125"/>
            <a:ext cx="1611313" cy="215900"/>
          </a:xfrm>
          <a:prstGeom prst="rect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54" tIns="41477" rIns="82954" bIns="41477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424968" name="Text Box 8"/>
          <p:cNvSpPr txBox="1">
            <a:spLocks noChangeArrowheads="1"/>
          </p:cNvSpPr>
          <p:nvPr/>
        </p:nvSpPr>
        <p:spPr bwMode="auto">
          <a:xfrm>
            <a:off x="3960813" y="1590675"/>
            <a:ext cx="13271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54" tIns="41477" rIns="82954" bIns="41477">
            <a:spAutoFit/>
          </a:bodyPr>
          <a:lstStyle/>
          <a:p>
            <a:pPr eaLnBrk="0" hangingPunct="0">
              <a:defRPr/>
            </a:pPr>
            <a:r>
              <a:rPr lang="en-US" sz="2200"/>
              <a:t>SYSTEM</a:t>
            </a:r>
          </a:p>
        </p:txBody>
      </p:sp>
      <p:grpSp>
        <p:nvGrpSpPr>
          <p:cNvPr id="52230" name="Group 17"/>
          <p:cNvGrpSpPr>
            <a:grpSpLocks/>
          </p:cNvGrpSpPr>
          <p:nvPr/>
        </p:nvGrpSpPr>
        <p:grpSpPr bwMode="auto">
          <a:xfrm>
            <a:off x="152400" y="3860800"/>
            <a:ext cx="8915400" cy="1892300"/>
            <a:chOff x="678" y="2573"/>
            <a:chExt cx="5863" cy="1261"/>
          </a:xfrm>
        </p:grpSpPr>
        <p:sp>
          <p:nvSpPr>
            <p:cNvPr id="424970" name="Text Box 10"/>
            <p:cNvSpPr txBox="1">
              <a:spLocks noChangeArrowheads="1"/>
            </p:cNvSpPr>
            <p:nvPr/>
          </p:nvSpPr>
          <p:spPr bwMode="auto">
            <a:xfrm>
              <a:off x="678" y="2573"/>
              <a:ext cx="5863" cy="1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rgbClr val="FFFF00"/>
                  </a:solidFill>
                  <a:cs typeface="+mn-cs"/>
                </a:rPr>
                <a:t>heat</a:t>
              </a:r>
              <a:r>
                <a:rPr lang="es-ES" dirty="0" smtClean="0">
                  <a:solidFill>
                    <a:srgbClr val="FFFF00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rgbClr val="FFFF00"/>
                  </a:solidFill>
                  <a:cs typeface="+mn-cs"/>
                </a:rPr>
                <a:t>bath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is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considered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as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an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integral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part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of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system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by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addition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of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s-ES" dirty="0" smtClean="0">
                  <a:cs typeface="+mn-cs"/>
                </a:rPr>
                <a:t>	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-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an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smtClean="0">
                  <a:solidFill>
                    <a:srgbClr val="FFFF00"/>
                  </a:solidFill>
                  <a:cs typeface="+mn-cs"/>
                </a:rPr>
                <a:t>extra </a:t>
              </a:r>
              <a:r>
                <a:rPr lang="es-ES" dirty="0" err="1" smtClean="0">
                  <a:solidFill>
                    <a:srgbClr val="FFFF00"/>
                  </a:solidFill>
                  <a:cs typeface="+mn-cs"/>
                </a:rPr>
                <a:t>degree</a:t>
              </a:r>
              <a:r>
                <a:rPr lang="es-ES" dirty="0" smtClean="0">
                  <a:solidFill>
                    <a:srgbClr val="FFFF00"/>
                  </a:solidFill>
                  <a:cs typeface="+mn-cs"/>
                </a:rPr>
                <a:t> of </a:t>
              </a:r>
              <a:r>
                <a:rPr lang="es-ES" dirty="0" err="1" smtClean="0">
                  <a:solidFill>
                    <a:srgbClr val="FFFF00"/>
                  </a:solidFill>
                  <a:cs typeface="+mn-cs"/>
                </a:rPr>
                <a:t>freedom</a:t>
              </a:r>
              <a:r>
                <a:rPr lang="es-ES" dirty="0" smtClean="0">
                  <a:solidFill>
                    <a:srgbClr val="FFFF00"/>
                  </a:solidFill>
                  <a:cs typeface="+mn-cs"/>
                </a:rPr>
                <a:t>,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s-ES" dirty="0" smtClean="0">
                  <a:cs typeface="+mn-cs"/>
                </a:rPr>
                <a:t>	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-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an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smtClean="0">
                  <a:solidFill>
                    <a:srgbClr val="FFFF00"/>
                  </a:solidFill>
                  <a:cs typeface="+mn-cs"/>
                </a:rPr>
                <a:t>extra </a:t>
              </a:r>
              <a:r>
                <a:rPr lang="es-ES" dirty="0" err="1" smtClean="0">
                  <a:solidFill>
                    <a:srgbClr val="FFFF00"/>
                  </a:solidFill>
                  <a:cs typeface="+mn-cs"/>
                </a:rPr>
                <a:t>mometum</a:t>
              </a:r>
              <a:r>
                <a:rPr lang="es-ES" dirty="0" smtClean="0">
                  <a:solidFill>
                    <a:srgbClr val="FFFF00"/>
                  </a:solidFill>
                  <a:cs typeface="+mn-cs"/>
                </a:rPr>
                <a:t>, 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s-ES" dirty="0" smtClean="0">
                  <a:solidFill>
                    <a:srgbClr val="FFFF00"/>
                  </a:solidFill>
                  <a:cs typeface="+mn-cs"/>
                </a:rPr>
                <a:t>	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- a</a:t>
              </a:r>
              <a:r>
                <a:rPr lang="es-ES" dirty="0" smtClean="0">
                  <a:solidFill>
                    <a:srgbClr val="FFFF00"/>
                  </a:solidFill>
                  <a:cs typeface="+mn-cs"/>
                </a:rPr>
                <a:t> “</a:t>
              </a:r>
              <a:r>
                <a:rPr lang="es-ES" dirty="0" err="1" smtClean="0">
                  <a:solidFill>
                    <a:srgbClr val="FFFF00"/>
                  </a:solidFill>
                  <a:cs typeface="+mn-cs"/>
                </a:rPr>
                <a:t>mass</a:t>
              </a:r>
              <a:r>
                <a:rPr lang="es-ES" dirty="0" smtClean="0">
                  <a:solidFill>
                    <a:srgbClr val="FFFF00"/>
                  </a:solidFill>
                  <a:cs typeface="+mn-cs"/>
                </a:rPr>
                <a:t>”,             , [</a:t>
              </a:r>
              <a:r>
                <a:rPr lang="es-ES" dirty="0" err="1" smtClean="0">
                  <a:solidFill>
                    <a:srgbClr val="FFFF00"/>
                  </a:solidFill>
                  <a:cs typeface="+mn-cs"/>
                </a:rPr>
                <a:t>dimensions</a:t>
              </a:r>
              <a:r>
                <a:rPr lang="es-ES" dirty="0" smtClean="0">
                  <a:solidFill>
                    <a:srgbClr val="FFFF00"/>
                  </a:solidFill>
                  <a:cs typeface="+mn-cs"/>
                </a:rPr>
                <a:t>: (</a:t>
              </a:r>
              <a:r>
                <a:rPr lang="es-ES" dirty="0" err="1" smtClean="0">
                  <a:solidFill>
                    <a:srgbClr val="FFFF00"/>
                  </a:solidFill>
                  <a:cs typeface="+mn-cs"/>
                </a:rPr>
                <a:t>energy</a:t>
              </a:r>
              <a:r>
                <a:rPr lang="es-ES" dirty="0" smtClean="0">
                  <a:solidFill>
                    <a:srgbClr val="FFFF00"/>
                  </a:solidFill>
                  <a:cs typeface="+mn-cs"/>
                </a:rPr>
                <a:t>) </a:t>
              </a:r>
              <a:r>
                <a:rPr lang="es-ES" dirty="0" smtClean="0">
                  <a:solidFill>
                    <a:srgbClr val="FFFF00"/>
                  </a:solidFill>
                  <a:cs typeface="+mn-cs"/>
                  <a:sym typeface="Symbol" charset="0"/>
                </a:rPr>
                <a:t> </a:t>
              </a:r>
              <a:r>
                <a:rPr lang="es-ES" dirty="0" smtClean="0">
                  <a:solidFill>
                    <a:srgbClr val="FFFF00"/>
                  </a:solidFill>
                  <a:cs typeface="+mn-cs"/>
                </a:rPr>
                <a:t>(times)</a:t>
              </a:r>
              <a:r>
                <a:rPr lang="es-ES" baseline="30000" dirty="0" smtClean="0">
                  <a:solidFill>
                    <a:srgbClr val="FFFF00"/>
                  </a:solidFill>
                  <a:cs typeface="+mn-cs"/>
                </a:rPr>
                <a:t>2</a:t>
              </a:r>
              <a:r>
                <a:rPr lang="es-ES" dirty="0" smtClean="0">
                  <a:solidFill>
                    <a:srgbClr val="FFFF00"/>
                  </a:solidFill>
                  <a:cs typeface="+mn-cs"/>
                </a:rPr>
                <a:t>] .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This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variable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controls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rate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of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temperature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fluctuations</a:t>
              </a:r>
              <a:endParaRPr lang="es-ES" dirty="0" smtClean="0">
                <a:solidFill>
                  <a:schemeClr val="bg1"/>
                </a:solidFill>
                <a:cs typeface="+mn-cs"/>
              </a:endParaRPr>
            </a:p>
          </p:txBody>
        </p:sp>
        <p:pic>
          <p:nvPicPr>
            <p:cNvPr id="52232" name="Picture 13" descr="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3" y="3199"/>
              <a:ext cx="20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3" name="Picture 14" descr="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6" y="3467"/>
              <a:ext cx="50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4" name="Picture 15" descr="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4" y="2939"/>
              <a:ext cx="132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12672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defTabSz="914515" eaLnBrk="1" hangingPunct="1">
              <a:defRPr/>
            </a:pPr>
            <a:r>
              <a:rPr lang="en-US" sz="2200" dirty="0" smtClean="0">
                <a:cs typeface="+mj-cs"/>
              </a:rPr>
              <a:t>Constant temperature molecular dynamics:                                  variables of the Nose-Hoover thermostat: the artificial variable </a:t>
            </a:r>
          </a:p>
        </p:txBody>
      </p:sp>
      <p:sp>
        <p:nvSpPr>
          <p:cNvPr id="429059" name="Rectangle 3" descr="Wide upward diagonal"/>
          <p:cNvSpPr>
            <a:spLocks noChangeArrowheads="1"/>
          </p:cNvSpPr>
          <p:nvPr/>
        </p:nvSpPr>
        <p:spPr bwMode="auto">
          <a:xfrm>
            <a:off x="3565525" y="1439863"/>
            <a:ext cx="1944688" cy="180022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54" tIns="41477" rIns="82954" bIns="41477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429060" name="Rectangle 4"/>
          <p:cNvSpPr>
            <a:spLocks noChangeArrowheads="1"/>
          </p:cNvSpPr>
          <p:nvPr/>
        </p:nvSpPr>
        <p:spPr bwMode="auto">
          <a:xfrm>
            <a:off x="3765550" y="1628775"/>
            <a:ext cx="1611313" cy="14398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54" tIns="41477" rIns="82954" bIns="41477" anchor="ctr"/>
          <a:lstStyle/>
          <a:p>
            <a:pPr algn="ctr" eaLnBrk="0" hangingPunct="0">
              <a:defRPr/>
            </a:pPr>
            <a:endParaRPr lang="en-US" sz="2200" b="0">
              <a:latin typeface="Times New Roman" charset="0"/>
            </a:endParaRPr>
          </a:p>
          <a:p>
            <a:pPr algn="ctr" eaLnBrk="0" hangingPunct="0">
              <a:defRPr/>
            </a:pPr>
            <a:endParaRPr lang="en-US" sz="2200" b="0">
              <a:latin typeface="Times New Roman" charset="0"/>
            </a:endParaRPr>
          </a:p>
          <a:p>
            <a:pPr algn="ctr" eaLnBrk="0" hangingPunct="0">
              <a:defRPr/>
            </a:pPr>
            <a:r>
              <a:rPr lang="en-US" sz="2200"/>
              <a:t>T Reservoir</a:t>
            </a:r>
          </a:p>
        </p:txBody>
      </p:sp>
      <p:sp>
        <p:nvSpPr>
          <p:cNvPr id="429061" name="Rectangle 5" descr="Large confetti"/>
          <p:cNvSpPr>
            <a:spLocks noChangeArrowheads="1"/>
          </p:cNvSpPr>
          <p:nvPr/>
        </p:nvSpPr>
        <p:spPr bwMode="auto">
          <a:xfrm>
            <a:off x="3765550" y="2016125"/>
            <a:ext cx="1611313" cy="215900"/>
          </a:xfrm>
          <a:prstGeom prst="rect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54" tIns="41477" rIns="82954" bIns="41477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429062" name="Text Box 6"/>
          <p:cNvSpPr txBox="1">
            <a:spLocks noChangeArrowheads="1"/>
          </p:cNvSpPr>
          <p:nvPr/>
        </p:nvSpPr>
        <p:spPr bwMode="auto">
          <a:xfrm>
            <a:off x="3960813" y="1590675"/>
            <a:ext cx="13271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54" tIns="41477" rIns="82954" bIns="41477">
            <a:spAutoFit/>
          </a:bodyPr>
          <a:lstStyle/>
          <a:p>
            <a:pPr eaLnBrk="0" hangingPunct="0">
              <a:defRPr/>
            </a:pPr>
            <a:r>
              <a:rPr lang="en-US" sz="2200"/>
              <a:t>SYSTEM</a:t>
            </a:r>
          </a:p>
        </p:txBody>
      </p:sp>
      <p:sp>
        <p:nvSpPr>
          <p:cNvPr id="429064" name="Text Box 8"/>
          <p:cNvSpPr txBox="1">
            <a:spLocks noChangeArrowheads="1"/>
          </p:cNvSpPr>
          <p:nvPr/>
        </p:nvSpPr>
        <p:spPr bwMode="auto">
          <a:xfrm>
            <a:off x="533400" y="3860800"/>
            <a:ext cx="7864475" cy="105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s-ES" dirty="0" err="1" smtClean="0">
                <a:solidFill>
                  <a:schemeClr val="bg1"/>
                </a:solidFill>
                <a:cs typeface="+mn-cs"/>
              </a:rPr>
              <a:t>The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extra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degree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of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freedom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(artificial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parameter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) </a:t>
            </a:r>
            <a:r>
              <a:rPr lang="es-ES" b="0" i="1" dirty="0" smtClean="0">
                <a:solidFill>
                  <a:schemeClr val="bg1"/>
                </a:solidFill>
                <a:latin typeface="Times New Roman" charset="0"/>
                <a:cs typeface="+mn-cs"/>
              </a:rPr>
              <a:t>s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,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plays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the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role of a time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scaling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parameter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s-ES" dirty="0" err="1" smtClean="0">
                <a:solidFill>
                  <a:schemeClr val="bg1"/>
                </a:solidFill>
                <a:cs typeface="+mn-cs"/>
              </a:rPr>
              <a:t>The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time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scale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in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the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extended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system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,      ,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is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scaled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by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the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factor </a:t>
            </a:r>
            <a:r>
              <a:rPr lang="es-ES" b="0" i="1" dirty="0" smtClean="0">
                <a:solidFill>
                  <a:schemeClr val="bg1"/>
                </a:solidFill>
                <a:latin typeface="Times New Roman" charset="0"/>
                <a:cs typeface="+mn-cs"/>
              </a:rPr>
              <a:t>s</a:t>
            </a:r>
            <a:endParaRPr lang="es-ES" b="0" i="1" dirty="0" smtClean="0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pic>
        <p:nvPicPr>
          <p:cNvPr id="54279" name="Picture 12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5" y="547688"/>
            <a:ext cx="185738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13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716463"/>
            <a:ext cx="169862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14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5692775"/>
            <a:ext cx="10064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15" descr="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3" y="5513388"/>
            <a:ext cx="7969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9072" name="Text Box 16"/>
          <p:cNvSpPr txBox="1">
            <a:spLocks noChangeArrowheads="1"/>
          </p:cNvSpPr>
          <p:nvPr/>
        </p:nvSpPr>
        <p:spPr bwMode="auto">
          <a:xfrm>
            <a:off x="2324100" y="6165850"/>
            <a:ext cx="2347913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s-ES" sz="1600" smtClean="0">
                <a:solidFill>
                  <a:srgbClr val="00FFFF"/>
                </a:solidFill>
                <a:cs typeface="+mn-cs"/>
              </a:rPr>
              <a:t>Real time </a:t>
            </a:r>
          </a:p>
        </p:txBody>
      </p:sp>
      <p:sp>
        <p:nvSpPr>
          <p:cNvPr id="429073" name="Text Box 17"/>
          <p:cNvSpPr txBox="1">
            <a:spLocks noChangeArrowheads="1"/>
          </p:cNvSpPr>
          <p:nvPr/>
        </p:nvSpPr>
        <p:spPr bwMode="auto">
          <a:xfrm>
            <a:off x="76200" y="6151563"/>
            <a:ext cx="23495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s-ES" sz="1600" smtClean="0">
                <a:solidFill>
                  <a:srgbClr val="00FFFF"/>
                </a:solidFill>
                <a:cs typeface="+mn-cs"/>
              </a:rPr>
              <a:t>Virtual time in the extended system </a:t>
            </a:r>
          </a:p>
        </p:txBody>
      </p:sp>
      <p:sp>
        <p:nvSpPr>
          <p:cNvPr id="429074" name="Line 18"/>
          <p:cNvSpPr>
            <a:spLocks noChangeShapeType="1"/>
          </p:cNvSpPr>
          <p:nvPr/>
        </p:nvSpPr>
        <p:spPr bwMode="auto">
          <a:xfrm flipH="1" flipV="1">
            <a:off x="2760663" y="5949950"/>
            <a:ext cx="736600" cy="215900"/>
          </a:xfrm>
          <a:prstGeom prst="line">
            <a:avLst/>
          </a:prstGeom>
          <a:noFill/>
          <a:ln w="31750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429075" name="Line 19"/>
          <p:cNvSpPr>
            <a:spLocks noChangeShapeType="1"/>
          </p:cNvSpPr>
          <p:nvPr/>
        </p:nvSpPr>
        <p:spPr bwMode="auto">
          <a:xfrm flipV="1">
            <a:off x="1284288" y="5949950"/>
            <a:ext cx="738187" cy="215900"/>
          </a:xfrm>
          <a:prstGeom prst="line">
            <a:avLst/>
          </a:prstGeom>
          <a:noFill/>
          <a:ln w="31750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/>
          <a:lstStyle/>
          <a:p>
            <a:pPr>
              <a:defRPr/>
            </a:pPr>
            <a:endParaRPr lang="es-E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224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defTabSz="914515" eaLnBrk="1" hangingPunct="1">
              <a:defRPr/>
            </a:pPr>
            <a:r>
              <a:rPr lang="en-US" sz="2200" smtClean="0">
                <a:cs typeface="+mj-cs"/>
              </a:rPr>
              <a:t>Constant temperature molecular dynamics:                                  variables of the Nose-Hoover thermostat: the artificial momentum </a:t>
            </a:r>
          </a:p>
        </p:txBody>
      </p:sp>
      <p:sp>
        <p:nvSpPr>
          <p:cNvPr id="431107" name="Rectangle 3" descr="Wide upward diagonal"/>
          <p:cNvSpPr>
            <a:spLocks noChangeArrowheads="1"/>
          </p:cNvSpPr>
          <p:nvPr/>
        </p:nvSpPr>
        <p:spPr bwMode="auto">
          <a:xfrm>
            <a:off x="3565525" y="1439863"/>
            <a:ext cx="1944688" cy="180022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54" tIns="41477" rIns="82954" bIns="41477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431108" name="Rectangle 4"/>
          <p:cNvSpPr>
            <a:spLocks noChangeArrowheads="1"/>
          </p:cNvSpPr>
          <p:nvPr/>
        </p:nvSpPr>
        <p:spPr bwMode="auto">
          <a:xfrm>
            <a:off x="3765550" y="1628775"/>
            <a:ext cx="1611313" cy="14398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54" tIns="41477" rIns="82954" bIns="41477" anchor="ctr"/>
          <a:lstStyle/>
          <a:p>
            <a:pPr algn="ctr" eaLnBrk="0" hangingPunct="0">
              <a:defRPr/>
            </a:pPr>
            <a:endParaRPr lang="en-US" sz="2200" b="0">
              <a:latin typeface="Times New Roman" charset="0"/>
            </a:endParaRPr>
          </a:p>
          <a:p>
            <a:pPr algn="ctr" eaLnBrk="0" hangingPunct="0">
              <a:defRPr/>
            </a:pPr>
            <a:endParaRPr lang="en-US" sz="2200" b="0">
              <a:latin typeface="Times New Roman" charset="0"/>
            </a:endParaRPr>
          </a:p>
          <a:p>
            <a:pPr algn="ctr" eaLnBrk="0" hangingPunct="0">
              <a:defRPr/>
            </a:pPr>
            <a:r>
              <a:rPr lang="en-US" sz="2200"/>
              <a:t>T Reservoir</a:t>
            </a:r>
          </a:p>
        </p:txBody>
      </p:sp>
      <p:sp>
        <p:nvSpPr>
          <p:cNvPr id="431109" name="Rectangle 5" descr="Large confetti"/>
          <p:cNvSpPr>
            <a:spLocks noChangeArrowheads="1"/>
          </p:cNvSpPr>
          <p:nvPr/>
        </p:nvSpPr>
        <p:spPr bwMode="auto">
          <a:xfrm>
            <a:off x="3765550" y="2016125"/>
            <a:ext cx="1611313" cy="215900"/>
          </a:xfrm>
          <a:prstGeom prst="rect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54" tIns="41477" rIns="82954" bIns="41477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431110" name="Text Box 6"/>
          <p:cNvSpPr txBox="1">
            <a:spLocks noChangeArrowheads="1"/>
          </p:cNvSpPr>
          <p:nvPr/>
        </p:nvSpPr>
        <p:spPr bwMode="auto">
          <a:xfrm>
            <a:off x="3960813" y="1590675"/>
            <a:ext cx="13271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54" tIns="41477" rIns="82954" bIns="41477">
            <a:spAutoFit/>
          </a:bodyPr>
          <a:lstStyle/>
          <a:p>
            <a:pPr eaLnBrk="0" hangingPunct="0">
              <a:defRPr/>
            </a:pPr>
            <a:r>
              <a:rPr lang="en-US" sz="2200"/>
              <a:t>SYSTEM</a:t>
            </a:r>
          </a:p>
        </p:txBody>
      </p:sp>
      <p:sp>
        <p:nvSpPr>
          <p:cNvPr id="431111" name="Text Box 7"/>
          <p:cNvSpPr txBox="1">
            <a:spLocks noChangeArrowheads="1"/>
          </p:cNvSpPr>
          <p:nvPr/>
        </p:nvSpPr>
        <p:spPr bwMode="auto">
          <a:xfrm>
            <a:off x="846138" y="3457575"/>
            <a:ext cx="74485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s-ES" smtClean="0">
                <a:solidFill>
                  <a:schemeClr val="bg1"/>
                </a:solidFill>
                <a:cs typeface="+mn-cs"/>
              </a:rPr>
              <a:t>The atomic coordinates are identical in both systems </a:t>
            </a:r>
          </a:p>
        </p:txBody>
      </p:sp>
      <p:sp>
        <p:nvSpPr>
          <p:cNvPr id="431116" name="Text Box 12"/>
          <p:cNvSpPr txBox="1">
            <a:spLocks noChangeArrowheads="1"/>
          </p:cNvSpPr>
          <p:nvPr/>
        </p:nvSpPr>
        <p:spPr bwMode="auto">
          <a:xfrm>
            <a:off x="4537075" y="4500563"/>
            <a:ext cx="23495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s-ES" sz="1600" smtClean="0">
                <a:solidFill>
                  <a:srgbClr val="00FFFF"/>
                </a:solidFill>
                <a:cs typeface="+mn-cs"/>
              </a:rPr>
              <a:t>Atomic coordinates in the real system </a:t>
            </a:r>
          </a:p>
        </p:txBody>
      </p:sp>
      <p:sp>
        <p:nvSpPr>
          <p:cNvPr id="431117" name="Text Box 13"/>
          <p:cNvSpPr txBox="1">
            <a:spLocks noChangeArrowheads="1"/>
          </p:cNvSpPr>
          <p:nvPr/>
        </p:nvSpPr>
        <p:spPr bwMode="auto">
          <a:xfrm>
            <a:off x="2290763" y="4484688"/>
            <a:ext cx="23495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s-ES" sz="1600" smtClean="0">
                <a:solidFill>
                  <a:srgbClr val="00FFFF"/>
                </a:solidFill>
                <a:cs typeface="+mn-cs"/>
              </a:rPr>
              <a:t>Atomic coordinates in the extended system </a:t>
            </a:r>
          </a:p>
        </p:txBody>
      </p:sp>
      <p:sp>
        <p:nvSpPr>
          <p:cNvPr id="431118" name="Line 14"/>
          <p:cNvSpPr>
            <a:spLocks noChangeShapeType="1"/>
          </p:cNvSpPr>
          <p:nvPr/>
        </p:nvSpPr>
        <p:spPr bwMode="auto">
          <a:xfrm flipH="1" flipV="1">
            <a:off x="4975225" y="4284663"/>
            <a:ext cx="736600" cy="215900"/>
          </a:xfrm>
          <a:prstGeom prst="line">
            <a:avLst/>
          </a:prstGeom>
          <a:noFill/>
          <a:ln w="31750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431119" name="Line 15"/>
          <p:cNvSpPr>
            <a:spLocks noChangeShapeType="1"/>
          </p:cNvSpPr>
          <p:nvPr/>
        </p:nvSpPr>
        <p:spPr bwMode="auto">
          <a:xfrm flipV="1">
            <a:off x="3498850" y="4284663"/>
            <a:ext cx="738188" cy="215900"/>
          </a:xfrm>
          <a:prstGeom prst="line">
            <a:avLst/>
          </a:prstGeom>
          <a:noFill/>
          <a:ln w="31750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/>
          <a:lstStyle/>
          <a:p>
            <a:pPr>
              <a:defRPr/>
            </a:pPr>
            <a:endParaRPr lang="es-ES">
              <a:cs typeface="+mn-cs"/>
            </a:endParaRPr>
          </a:p>
        </p:txBody>
      </p:sp>
      <p:pic>
        <p:nvPicPr>
          <p:cNvPr id="56331" name="Picture 16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4005263"/>
            <a:ext cx="773113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2" name="Picture 17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5286375"/>
            <a:ext cx="519906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1122" name="Text Box 18"/>
          <p:cNvSpPr txBox="1">
            <a:spLocks noChangeArrowheads="1"/>
          </p:cNvSpPr>
          <p:nvPr/>
        </p:nvSpPr>
        <p:spPr bwMode="auto">
          <a:xfrm>
            <a:off x="109538" y="5949950"/>
            <a:ext cx="23479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s-ES" sz="1600" smtClean="0">
                <a:solidFill>
                  <a:srgbClr val="00FFFF"/>
                </a:solidFill>
                <a:cs typeface="+mn-cs"/>
              </a:rPr>
              <a:t>Momentum in the extended system </a:t>
            </a:r>
          </a:p>
        </p:txBody>
      </p:sp>
      <p:sp>
        <p:nvSpPr>
          <p:cNvPr id="431123" name="Line 19"/>
          <p:cNvSpPr>
            <a:spLocks noChangeShapeType="1"/>
          </p:cNvSpPr>
          <p:nvPr/>
        </p:nvSpPr>
        <p:spPr bwMode="auto">
          <a:xfrm flipV="1">
            <a:off x="1284288" y="5734050"/>
            <a:ext cx="738187" cy="215900"/>
          </a:xfrm>
          <a:prstGeom prst="line">
            <a:avLst/>
          </a:prstGeom>
          <a:noFill/>
          <a:ln w="31750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431124" name="Line 20"/>
          <p:cNvSpPr>
            <a:spLocks noChangeShapeType="1"/>
          </p:cNvSpPr>
          <p:nvPr/>
        </p:nvSpPr>
        <p:spPr bwMode="auto">
          <a:xfrm flipH="1" flipV="1">
            <a:off x="7054850" y="5734050"/>
            <a:ext cx="736600" cy="215900"/>
          </a:xfrm>
          <a:prstGeom prst="line">
            <a:avLst/>
          </a:prstGeom>
          <a:noFill/>
          <a:ln w="31750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431125" name="Text Box 21"/>
          <p:cNvSpPr txBox="1">
            <a:spLocks noChangeArrowheads="1"/>
          </p:cNvSpPr>
          <p:nvPr/>
        </p:nvSpPr>
        <p:spPr bwMode="auto">
          <a:xfrm>
            <a:off x="6719888" y="5949950"/>
            <a:ext cx="20796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s-ES" sz="1600" smtClean="0">
                <a:solidFill>
                  <a:srgbClr val="00FFFF"/>
                </a:solidFill>
                <a:cs typeface="+mn-cs"/>
              </a:rPr>
              <a:t>Momentum in the real system </a:t>
            </a:r>
          </a:p>
        </p:txBody>
      </p:sp>
    </p:spTree>
    <p:extLst>
      <p:ext uri="{BB962C8B-B14F-4D97-AF65-F5344CB8AC3E}">
        <p14:creationId xmlns:p14="http://schemas.microsoft.com/office/powerpoint/2010/main" val="2439784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defTabSz="914515" eaLnBrk="1" hangingPunct="1">
              <a:defRPr/>
            </a:pPr>
            <a:r>
              <a:rPr lang="en-US" sz="2200" smtClean="0">
                <a:cs typeface="+mj-cs"/>
              </a:rPr>
              <a:t>Constant temperature molecular dynamics:                                  variables of the Nose-Hoover thermostat: the extended Lagrangian </a:t>
            </a:r>
          </a:p>
        </p:txBody>
      </p:sp>
      <p:sp>
        <p:nvSpPr>
          <p:cNvPr id="433159" name="Text Box 7"/>
          <p:cNvSpPr txBox="1">
            <a:spLocks noChangeArrowheads="1"/>
          </p:cNvSpPr>
          <p:nvPr/>
        </p:nvSpPr>
        <p:spPr bwMode="auto">
          <a:xfrm>
            <a:off x="846138" y="1296988"/>
            <a:ext cx="74485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s-ES" smtClean="0">
                <a:solidFill>
                  <a:schemeClr val="bg1"/>
                </a:solidFill>
                <a:cs typeface="+mn-cs"/>
              </a:rPr>
              <a:t>The Lagrangian of the extended system is  </a:t>
            </a:r>
          </a:p>
        </p:txBody>
      </p:sp>
      <p:sp>
        <p:nvSpPr>
          <p:cNvPr id="433171" name="Text Box 19"/>
          <p:cNvSpPr txBox="1">
            <a:spLocks noChangeArrowheads="1"/>
          </p:cNvSpPr>
          <p:nvPr/>
        </p:nvSpPr>
        <p:spPr bwMode="auto">
          <a:xfrm>
            <a:off x="1889125" y="2881313"/>
            <a:ext cx="39592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s-ES" smtClean="0">
                <a:solidFill>
                  <a:srgbClr val="00FFFF"/>
                </a:solidFill>
                <a:cs typeface="+mn-cs"/>
              </a:rPr>
              <a:t>Kinetic energy minus the potential energy of the real system</a:t>
            </a:r>
          </a:p>
        </p:txBody>
      </p:sp>
      <p:sp>
        <p:nvSpPr>
          <p:cNvPr id="433172" name="AutoShape 20"/>
          <p:cNvSpPr>
            <a:spLocks/>
          </p:cNvSpPr>
          <p:nvPr/>
        </p:nvSpPr>
        <p:spPr bwMode="auto">
          <a:xfrm rot="5400000">
            <a:off x="3963987" y="1309688"/>
            <a:ext cx="142875" cy="3086100"/>
          </a:xfrm>
          <a:prstGeom prst="rightBrace">
            <a:avLst>
              <a:gd name="adj1" fmla="val 191667"/>
              <a:gd name="adj2" fmla="val 50000"/>
            </a:avLst>
          </a:prstGeom>
          <a:noFill/>
          <a:ln w="3175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54" tIns="41477" rIns="82954" bIns="41477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pic>
        <p:nvPicPr>
          <p:cNvPr id="58373" name="Picture 21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0" y="4578350"/>
            <a:ext cx="130492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3175" name="Text Box 23"/>
          <p:cNvSpPr txBox="1">
            <a:spLocks noChangeArrowheads="1"/>
          </p:cNvSpPr>
          <p:nvPr/>
        </p:nvSpPr>
        <p:spPr bwMode="auto">
          <a:xfrm>
            <a:off x="5578475" y="2852738"/>
            <a:ext cx="22145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s-ES" smtClean="0">
                <a:solidFill>
                  <a:srgbClr val="00FFFF"/>
                </a:solidFill>
                <a:cs typeface="+mn-cs"/>
              </a:rPr>
              <a:t>Kinetic energy of the thermostat</a:t>
            </a:r>
          </a:p>
        </p:txBody>
      </p:sp>
      <p:sp>
        <p:nvSpPr>
          <p:cNvPr id="433177" name="Text Box 25"/>
          <p:cNvSpPr txBox="1">
            <a:spLocks noChangeArrowheads="1"/>
          </p:cNvSpPr>
          <p:nvPr/>
        </p:nvSpPr>
        <p:spPr bwMode="auto">
          <a:xfrm>
            <a:off x="7524750" y="2852738"/>
            <a:ext cx="161131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s-ES" smtClean="0">
                <a:solidFill>
                  <a:srgbClr val="00FFFF"/>
                </a:solidFill>
                <a:cs typeface="+mn-cs"/>
              </a:rPr>
              <a:t>Extra potential</a:t>
            </a:r>
          </a:p>
        </p:txBody>
      </p:sp>
      <p:sp>
        <p:nvSpPr>
          <p:cNvPr id="433179" name="Text Box 27"/>
          <p:cNvSpPr txBox="1">
            <a:spLocks noChangeArrowheads="1"/>
          </p:cNvSpPr>
          <p:nvPr/>
        </p:nvSpPr>
        <p:spPr bwMode="auto">
          <a:xfrm>
            <a:off x="1619250" y="3744913"/>
            <a:ext cx="590391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s-ES" smtClean="0">
                <a:solidFill>
                  <a:schemeClr val="bg1"/>
                </a:solidFill>
                <a:cs typeface="+mn-cs"/>
              </a:rPr>
              <a:t>The extra potential is chosen to ensure that the algorithm produces a canonical ensemble</a:t>
            </a:r>
          </a:p>
        </p:txBody>
      </p:sp>
      <p:grpSp>
        <p:nvGrpSpPr>
          <p:cNvPr id="2" name="Agrupar 1"/>
          <p:cNvGrpSpPr/>
          <p:nvPr/>
        </p:nvGrpSpPr>
        <p:grpSpPr>
          <a:xfrm>
            <a:off x="1590675" y="4962819"/>
            <a:ext cx="6105525" cy="1437981"/>
            <a:chOff x="2352675" y="4918075"/>
            <a:chExt cx="6105525" cy="1437981"/>
          </a:xfrm>
        </p:grpSpPr>
        <p:sp>
          <p:nvSpPr>
            <p:cNvPr id="433174" name="Text Box 22"/>
            <p:cNvSpPr txBox="1">
              <a:spLocks noChangeArrowheads="1"/>
            </p:cNvSpPr>
            <p:nvPr/>
          </p:nvSpPr>
          <p:spPr bwMode="auto">
            <a:xfrm>
              <a:off x="2352675" y="4918075"/>
              <a:ext cx="6105525" cy="14379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82954" tIns="41477" rIns="82954" bIns="41477"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s-ES" sz="1600" dirty="0" smtClean="0">
                  <a:solidFill>
                    <a:srgbClr val="00FFFF"/>
                  </a:solidFill>
                  <a:cs typeface="+mn-cs"/>
                </a:rPr>
                <a:t>         </a:t>
              </a:r>
              <a:r>
                <a:rPr lang="es-ES" sz="1600" dirty="0" err="1" smtClean="0">
                  <a:solidFill>
                    <a:srgbClr val="00FFFF"/>
                  </a:solidFill>
                  <a:cs typeface="+mn-cs"/>
                </a:rPr>
                <a:t>Numbers</a:t>
              </a:r>
              <a:r>
                <a:rPr lang="es-ES" sz="1600" dirty="0" smtClean="0">
                  <a:solidFill>
                    <a:srgbClr val="00FFFF"/>
                  </a:solidFill>
                  <a:cs typeface="+mn-cs"/>
                </a:rPr>
                <a:t> of </a:t>
              </a:r>
              <a:r>
                <a:rPr lang="es-ES" sz="1600" dirty="0" err="1" smtClean="0">
                  <a:solidFill>
                    <a:srgbClr val="00FFFF"/>
                  </a:solidFill>
                  <a:cs typeface="+mn-cs"/>
                </a:rPr>
                <a:t>degree</a:t>
              </a:r>
              <a:r>
                <a:rPr lang="es-ES" sz="1600" dirty="0" smtClean="0">
                  <a:solidFill>
                    <a:srgbClr val="00FFFF"/>
                  </a:solidFill>
                  <a:cs typeface="+mn-cs"/>
                </a:rPr>
                <a:t> of </a:t>
              </a:r>
              <a:r>
                <a:rPr lang="es-ES" sz="1600" dirty="0" err="1" smtClean="0">
                  <a:solidFill>
                    <a:srgbClr val="00FFFF"/>
                  </a:solidFill>
                  <a:cs typeface="+mn-cs"/>
                </a:rPr>
                <a:t>freedom</a:t>
              </a:r>
              <a:r>
                <a:rPr lang="es-ES" sz="1600" dirty="0" smtClean="0">
                  <a:solidFill>
                    <a:srgbClr val="00FFFF"/>
                  </a:solidFill>
                  <a:cs typeface="+mn-cs"/>
                </a:rPr>
                <a:t>: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s-ES" sz="1600" dirty="0" smtClean="0">
                  <a:solidFill>
                    <a:srgbClr val="00FFFF"/>
                  </a:solidFill>
                  <a:cs typeface="+mn-cs"/>
                </a:rPr>
                <a:t>	3N 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s-ES" sz="1600" dirty="0" smtClean="0">
                  <a:solidFill>
                    <a:srgbClr val="00FFFF"/>
                  </a:solidFill>
                  <a:cs typeface="+mn-cs"/>
                </a:rPr>
                <a:t>	3N-3 </a:t>
              </a:r>
              <a:r>
                <a:rPr lang="es-ES" sz="1600" dirty="0" err="1" smtClean="0">
                  <a:solidFill>
                    <a:srgbClr val="00FFFF"/>
                  </a:solidFill>
                  <a:cs typeface="+mn-cs"/>
                </a:rPr>
                <a:t>if</a:t>
              </a:r>
              <a:r>
                <a:rPr lang="es-ES" sz="1600" dirty="0" smtClean="0">
                  <a:solidFill>
                    <a:srgbClr val="00FFFF"/>
                  </a:solidFill>
                  <a:cs typeface="+mn-cs"/>
                </a:rPr>
                <a:t> </a:t>
              </a:r>
              <a:r>
                <a:rPr lang="es-ES" sz="1600" dirty="0" err="1" smtClean="0">
                  <a:solidFill>
                    <a:srgbClr val="00FFFF"/>
                  </a:solidFill>
                  <a:cs typeface="+mn-cs"/>
                </a:rPr>
                <a:t>the</a:t>
              </a:r>
              <a:r>
                <a:rPr lang="es-ES" sz="1600" dirty="0" smtClean="0">
                  <a:solidFill>
                    <a:srgbClr val="00FFFF"/>
                  </a:solidFill>
                  <a:cs typeface="+mn-cs"/>
                </a:rPr>
                <a:t> total </a:t>
              </a:r>
              <a:r>
                <a:rPr lang="es-ES" sz="1600" dirty="0" err="1" smtClean="0">
                  <a:solidFill>
                    <a:srgbClr val="00FFFF"/>
                  </a:solidFill>
                  <a:cs typeface="+mn-cs"/>
                </a:rPr>
                <a:t>momentum</a:t>
              </a:r>
              <a:r>
                <a:rPr lang="es-ES" sz="1600" dirty="0" smtClean="0">
                  <a:solidFill>
                    <a:srgbClr val="00FFFF"/>
                  </a:solidFill>
                  <a:cs typeface="+mn-cs"/>
                </a:rPr>
                <a:t> </a:t>
              </a:r>
              <a:r>
                <a:rPr lang="es-ES" sz="1600" dirty="0" err="1" smtClean="0">
                  <a:solidFill>
                    <a:srgbClr val="00FFFF"/>
                  </a:solidFill>
                  <a:cs typeface="+mn-cs"/>
                </a:rPr>
                <a:t>is</a:t>
              </a:r>
              <a:r>
                <a:rPr lang="es-ES" sz="1600" dirty="0" smtClean="0">
                  <a:solidFill>
                    <a:srgbClr val="00FFFF"/>
                  </a:solidFill>
                  <a:cs typeface="+mn-cs"/>
                </a:rPr>
                <a:t> </a:t>
              </a:r>
              <a:r>
                <a:rPr lang="es-ES" sz="1600" dirty="0" err="1" smtClean="0">
                  <a:solidFill>
                    <a:srgbClr val="00FFFF"/>
                  </a:solidFill>
                  <a:cs typeface="+mn-cs"/>
                </a:rPr>
                <a:t>fixed</a:t>
              </a:r>
              <a:endParaRPr lang="es-ES" sz="1600" dirty="0" smtClean="0">
                <a:solidFill>
                  <a:srgbClr val="00FFFF"/>
                </a:solidFill>
                <a:cs typeface="+mn-cs"/>
              </a:endParaRPr>
            </a:p>
            <a:p>
              <a:pPr>
                <a:spcBef>
                  <a:spcPct val="50000"/>
                </a:spcBef>
                <a:defRPr/>
              </a:pPr>
              <a:r>
                <a:rPr lang="es-ES" sz="1600" dirty="0" smtClean="0">
                  <a:solidFill>
                    <a:srgbClr val="00FFFF"/>
                  </a:solidFill>
                  <a:cs typeface="+mn-cs"/>
                </a:rPr>
                <a:t>+1 </a:t>
              </a:r>
              <a:r>
                <a:rPr lang="es-ES" sz="1600" dirty="0" err="1" smtClean="0">
                  <a:solidFill>
                    <a:srgbClr val="00FFFF"/>
                  </a:solidFill>
                  <a:cs typeface="+mn-cs"/>
                </a:rPr>
                <a:t>because</a:t>
              </a:r>
              <a:r>
                <a:rPr lang="es-ES" sz="1600" dirty="0" smtClean="0">
                  <a:solidFill>
                    <a:srgbClr val="00FFFF"/>
                  </a:solidFill>
                  <a:cs typeface="+mn-cs"/>
                </a:rPr>
                <a:t> of </a:t>
              </a:r>
              <a:r>
                <a:rPr lang="es-ES" sz="1600" dirty="0" err="1" smtClean="0">
                  <a:solidFill>
                    <a:srgbClr val="00FFFF"/>
                  </a:solidFill>
                  <a:cs typeface="+mn-cs"/>
                </a:rPr>
                <a:t>the</a:t>
              </a:r>
              <a:r>
                <a:rPr lang="es-ES" sz="1600" dirty="0" smtClean="0">
                  <a:solidFill>
                    <a:srgbClr val="00FFFF"/>
                  </a:solidFill>
                  <a:cs typeface="+mn-cs"/>
                </a:rPr>
                <a:t> extra </a:t>
              </a:r>
              <a:r>
                <a:rPr lang="es-ES" sz="1600" dirty="0" err="1" smtClean="0">
                  <a:solidFill>
                    <a:srgbClr val="00FFFF"/>
                  </a:solidFill>
                  <a:cs typeface="+mn-cs"/>
                </a:rPr>
                <a:t>degree</a:t>
              </a:r>
              <a:r>
                <a:rPr lang="es-ES" sz="1600" dirty="0" smtClean="0">
                  <a:solidFill>
                    <a:srgbClr val="00FFFF"/>
                  </a:solidFill>
                  <a:cs typeface="+mn-cs"/>
                </a:rPr>
                <a:t> of </a:t>
              </a:r>
              <a:r>
                <a:rPr lang="es-ES" sz="1600" dirty="0" err="1" smtClean="0">
                  <a:solidFill>
                    <a:srgbClr val="00FFFF"/>
                  </a:solidFill>
                  <a:cs typeface="+mn-cs"/>
                </a:rPr>
                <a:t>freedom</a:t>
              </a:r>
              <a:r>
                <a:rPr lang="es-ES" sz="1600" dirty="0" smtClean="0">
                  <a:solidFill>
                    <a:srgbClr val="00FFFF"/>
                  </a:solidFill>
                  <a:cs typeface="+mn-cs"/>
                </a:rPr>
                <a:t> of </a:t>
              </a:r>
              <a:r>
                <a:rPr lang="es-ES" sz="1600" dirty="0" err="1" smtClean="0">
                  <a:solidFill>
                    <a:srgbClr val="00FFFF"/>
                  </a:solidFill>
                  <a:cs typeface="+mn-cs"/>
                </a:rPr>
                <a:t>the</a:t>
              </a:r>
              <a:r>
                <a:rPr lang="es-ES" sz="1600" dirty="0" smtClean="0">
                  <a:solidFill>
                    <a:srgbClr val="00FFFF"/>
                  </a:solidFill>
                  <a:cs typeface="+mn-cs"/>
                </a:rPr>
                <a:t> </a:t>
              </a:r>
              <a:r>
                <a:rPr lang="es-ES" sz="1600" dirty="0" err="1" smtClean="0">
                  <a:solidFill>
                    <a:srgbClr val="00FFFF"/>
                  </a:solidFill>
                  <a:cs typeface="+mn-cs"/>
                </a:rPr>
                <a:t>thermostat</a:t>
              </a:r>
              <a:endParaRPr lang="es-ES" sz="1600" dirty="0" smtClean="0">
                <a:solidFill>
                  <a:srgbClr val="00FFFF"/>
                </a:solidFill>
                <a:cs typeface="+mn-cs"/>
              </a:endParaRPr>
            </a:p>
          </p:txBody>
        </p:sp>
        <p:pic>
          <p:nvPicPr>
            <p:cNvPr id="58378" name="Picture 28" descr="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9825" y="4941888"/>
              <a:ext cx="417513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8379" name="Picture 29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941513"/>
            <a:ext cx="781685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415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defTabSz="914515" eaLnBrk="1" hangingPunct="1">
              <a:defRPr/>
            </a:pPr>
            <a:r>
              <a:rPr lang="en-US" sz="2200" smtClean="0">
                <a:cs typeface="+mj-cs"/>
              </a:rPr>
              <a:t>Constant temperature molecular dynamics:                                         the Lagrangian equations for the Nose-Hoover thermostat</a:t>
            </a:r>
          </a:p>
        </p:txBody>
      </p:sp>
      <p:sp>
        <p:nvSpPr>
          <p:cNvPr id="437251" name="Text Box 3"/>
          <p:cNvSpPr txBox="1">
            <a:spLocks noChangeArrowheads="1"/>
          </p:cNvSpPr>
          <p:nvPr/>
        </p:nvSpPr>
        <p:spPr bwMode="auto">
          <a:xfrm>
            <a:off x="1282700" y="2160588"/>
            <a:ext cx="657701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s-ES" smtClean="0">
                <a:solidFill>
                  <a:schemeClr val="bg1"/>
                </a:solidFill>
                <a:cs typeface="+mn-cs"/>
              </a:rPr>
              <a:t>The Lagrangian equations of motions are</a:t>
            </a:r>
          </a:p>
        </p:txBody>
      </p:sp>
      <p:pic>
        <p:nvPicPr>
          <p:cNvPr id="60419" name="Picture 5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8" y="2862263"/>
            <a:ext cx="2738437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6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077913"/>
            <a:ext cx="78168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7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740150"/>
            <a:ext cx="23431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9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4824413"/>
            <a:ext cx="32512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10" descr="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706938"/>
            <a:ext cx="53371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11" descr="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5853113"/>
            <a:ext cx="26558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442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Text Box 3"/>
          <p:cNvSpPr txBox="1">
            <a:spLocks noChangeArrowheads="1"/>
          </p:cNvSpPr>
          <p:nvPr/>
        </p:nvSpPr>
        <p:spPr bwMode="auto">
          <a:xfrm>
            <a:off x="1282700" y="2160588"/>
            <a:ext cx="657701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s-ES" smtClean="0">
                <a:solidFill>
                  <a:schemeClr val="bg1"/>
                </a:solidFill>
                <a:cs typeface="+mn-cs"/>
              </a:rPr>
              <a:t>The Lagrangian equations of motions are</a:t>
            </a:r>
          </a:p>
        </p:txBody>
      </p:sp>
      <p:pic>
        <p:nvPicPr>
          <p:cNvPr id="62466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077913"/>
            <a:ext cx="78168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10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2874963"/>
            <a:ext cx="2592387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11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3783013"/>
            <a:ext cx="12001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13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5" y="4808538"/>
            <a:ext cx="203676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14" descr="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25" y="4751388"/>
            <a:ext cx="2414588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15" descr="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5808663"/>
            <a:ext cx="33416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9313" name="Rectangle 1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defTabSz="914515" eaLnBrk="1" hangingPunct="1">
              <a:defRPr/>
            </a:pPr>
            <a:r>
              <a:rPr lang="en-US" sz="2400" smtClean="0">
                <a:cs typeface="+mj-cs"/>
              </a:rPr>
              <a:t>Constant temperature molecular dynamics:                                         the Lagrangian equations for the Nose-Hoover thermostat</a:t>
            </a:r>
          </a:p>
        </p:txBody>
      </p:sp>
    </p:spTree>
    <p:extLst>
      <p:ext uri="{BB962C8B-B14F-4D97-AF65-F5344CB8AC3E}">
        <p14:creationId xmlns:p14="http://schemas.microsoft.com/office/powerpoint/2010/main" val="3289269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Text Box 2"/>
          <p:cNvSpPr txBox="1">
            <a:spLocks noChangeArrowheads="1"/>
          </p:cNvSpPr>
          <p:nvPr/>
        </p:nvSpPr>
        <p:spPr bwMode="auto">
          <a:xfrm>
            <a:off x="1282700" y="1296988"/>
            <a:ext cx="657701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s-ES" smtClean="0">
                <a:solidFill>
                  <a:schemeClr val="bg1"/>
                </a:solidFill>
                <a:cs typeface="+mn-cs"/>
              </a:rPr>
              <a:t>The Lagrangian equations of motions are</a:t>
            </a:r>
          </a:p>
        </p:txBody>
      </p:sp>
      <p:pic>
        <p:nvPicPr>
          <p:cNvPr id="64514" name="Picture 8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3000375"/>
            <a:ext cx="3341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1353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defTabSz="914515" eaLnBrk="1" hangingPunct="1">
              <a:defRPr/>
            </a:pPr>
            <a:r>
              <a:rPr lang="en-US" sz="2400" dirty="0" smtClean="0">
                <a:cs typeface="+mj-cs"/>
              </a:rPr>
              <a:t>Constant temperature molecular dynamics:                                         the </a:t>
            </a:r>
            <a:r>
              <a:rPr lang="en-US" sz="2400" dirty="0" err="1" smtClean="0">
                <a:cs typeface="+mj-cs"/>
              </a:rPr>
              <a:t>Lagrangian</a:t>
            </a:r>
            <a:r>
              <a:rPr lang="en-US" sz="2400" dirty="0" smtClean="0">
                <a:cs typeface="+mj-cs"/>
              </a:rPr>
              <a:t> equations for the Nose-Hoover thermostat</a:t>
            </a:r>
          </a:p>
        </p:txBody>
      </p:sp>
      <p:pic>
        <p:nvPicPr>
          <p:cNvPr id="64516" name="Picture 10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1962150"/>
            <a:ext cx="26558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1355" name="Text Box 11"/>
          <p:cNvSpPr txBox="1">
            <a:spLocks noChangeArrowheads="1"/>
          </p:cNvSpPr>
          <p:nvPr/>
        </p:nvSpPr>
        <p:spPr bwMode="auto">
          <a:xfrm>
            <a:off x="309563" y="4826000"/>
            <a:ext cx="8523287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s-ES" smtClean="0">
                <a:solidFill>
                  <a:schemeClr val="bg1"/>
                </a:solidFill>
                <a:cs typeface="+mn-cs"/>
              </a:rPr>
              <a:t>These equations sample a microcanonical ensemble in the extended system. The extended system Hamiltonian is conserved</a:t>
            </a:r>
          </a:p>
        </p:txBody>
      </p:sp>
      <p:sp>
        <p:nvSpPr>
          <p:cNvPr id="441356" name="Text Box 12"/>
          <p:cNvSpPr txBox="1">
            <a:spLocks noChangeArrowheads="1"/>
          </p:cNvSpPr>
          <p:nvPr/>
        </p:nvSpPr>
        <p:spPr bwMode="auto">
          <a:xfrm>
            <a:off x="0" y="4135037"/>
            <a:ext cx="9144000" cy="3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s-ES" dirty="0" err="1" smtClean="0">
                <a:solidFill>
                  <a:schemeClr val="bg1"/>
                </a:solidFill>
                <a:cs typeface="+mn-cs"/>
              </a:rPr>
              <a:t>The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equations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of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motion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are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solved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using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the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standard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predictor-corrector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method</a:t>
            </a:r>
            <a:endParaRPr lang="es-ES" dirty="0" smtClean="0">
              <a:solidFill>
                <a:schemeClr val="bg1"/>
              </a:solidFill>
              <a:cs typeface="+mn-cs"/>
            </a:endParaRPr>
          </a:p>
        </p:txBody>
      </p:sp>
      <p:sp>
        <p:nvSpPr>
          <p:cNvPr id="441357" name="Text Box 13"/>
          <p:cNvSpPr txBox="1">
            <a:spLocks noChangeArrowheads="1"/>
          </p:cNvSpPr>
          <p:nvPr/>
        </p:nvSpPr>
        <p:spPr bwMode="auto">
          <a:xfrm>
            <a:off x="309563" y="5762625"/>
            <a:ext cx="8523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s-ES" smtClean="0">
                <a:solidFill>
                  <a:srgbClr val="FFFF00"/>
                </a:solidFill>
                <a:cs typeface="+mn-cs"/>
              </a:rPr>
              <a:t>However, the energy of the real system is not constant. Accompanying the fluctuations of </a:t>
            </a:r>
            <a:r>
              <a:rPr lang="es-ES" b="0" i="1" smtClean="0">
                <a:solidFill>
                  <a:srgbClr val="FFFF00"/>
                </a:solidFill>
                <a:latin typeface="Times New Roman" charset="0"/>
                <a:cs typeface="+mn-cs"/>
              </a:rPr>
              <a:t>s</a:t>
            </a:r>
            <a:r>
              <a:rPr lang="es-ES" smtClean="0">
                <a:solidFill>
                  <a:srgbClr val="FFFF00"/>
                </a:solidFill>
                <a:cs typeface="+mn-cs"/>
              </a:rPr>
              <a:t>, heat transfers occur between the system and a heat bath, which regulate the system temperature.</a:t>
            </a:r>
          </a:p>
        </p:txBody>
      </p:sp>
    </p:spTree>
    <p:extLst>
      <p:ext uri="{BB962C8B-B14F-4D97-AF65-F5344CB8AC3E}">
        <p14:creationId xmlns:p14="http://schemas.microsoft.com/office/powerpoint/2010/main" val="1820617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defTabSz="914515" eaLnBrk="1" hangingPunct="1">
              <a:defRPr/>
            </a:pPr>
            <a:r>
              <a:rPr lang="en-US" dirty="0" smtClean="0">
                <a:cs typeface="+mj-cs"/>
              </a:rPr>
              <a:t>Constant temperature molecular dynamics:                                       Choice of Q in the Nose-Hoover thermostat</a:t>
            </a:r>
          </a:p>
        </p:txBody>
      </p:sp>
      <p:sp>
        <p:nvSpPr>
          <p:cNvPr id="443401" name="Text Box 9"/>
          <p:cNvSpPr txBox="1">
            <a:spLocks noChangeArrowheads="1"/>
          </p:cNvSpPr>
          <p:nvPr/>
        </p:nvSpPr>
        <p:spPr bwMode="auto">
          <a:xfrm>
            <a:off x="1350963" y="2160588"/>
            <a:ext cx="241458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s-ES" smtClean="0">
                <a:solidFill>
                  <a:srgbClr val="00FFFF"/>
                </a:solidFill>
                <a:cs typeface="+mn-cs"/>
              </a:rPr>
              <a:t>Too high</a:t>
            </a:r>
          </a:p>
        </p:txBody>
      </p:sp>
      <p:sp>
        <p:nvSpPr>
          <p:cNvPr id="443402" name="Text Box 10"/>
          <p:cNvSpPr txBox="1">
            <a:spLocks noChangeArrowheads="1"/>
          </p:cNvSpPr>
          <p:nvPr/>
        </p:nvSpPr>
        <p:spPr bwMode="auto">
          <a:xfrm>
            <a:off x="5376863" y="2160588"/>
            <a:ext cx="241458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s-ES" smtClean="0">
                <a:solidFill>
                  <a:srgbClr val="00FFFF"/>
                </a:solidFill>
                <a:cs typeface="+mn-cs"/>
              </a:rPr>
              <a:t>Too low</a:t>
            </a:r>
          </a:p>
        </p:txBody>
      </p:sp>
      <p:sp>
        <p:nvSpPr>
          <p:cNvPr id="443403" name="Text Box 11"/>
          <p:cNvSpPr txBox="1">
            <a:spLocks noChangeArrowheads="1"/>
          </p:cNvSpPr>
          <p:nvPr/>
        </p:nvSpPr>
        <p:spPr bwMode="auto">
          <a:xfrm>
            <a:off x="814388" y="3097213"/>
            <a:ext cx="3487737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s-ES" smtClean="0">
                <a:solidFill>
                  <a:schemeClr val="bg1"/>
                </a:solidFill>
                <a:cs typeface="+mn-cs"/>
              </a:rPr>
              <a:t>Slow energy flow between the system and the reservoir</a:t>
            </a:r>
          </a:p>
        </p:txBody>
      </p:sp>
      <p:grpSp>
        <p:nvGrpSpPr>
          <p:cNvPr id="66565" name="Group 14"/>
          <p:cNvGrpSpPr>
            <a:grpSpLocks/>
          </p:cNvGrpSpPr>
          <p:nvPr/>
        </p:nvGrpSpPr>
        <p:grpSpPr bwMode="auto">
          <a:xfrm>
            <a:off x="814388" y="4394200"/>
            <a:ext cx="3487737" cy="663575"/>
            <a:chOff x="582" y="2928"/>
            <a:chExt cx="2496" cy="442"/>
          </a:xfrm>
        </p:grpSpPr>
        <p:sp>
          <p:nvSpPr>
            <p:cNvPr id="443404" name="Text Box 12"/>
            <p:cNvSpPr txBox="1">
              <a:spLocks noChangeArrowheads="1"/>
            </p:cNvSpPr>
            <p:nvPr/>
          </p:nvSpPr>
          <p:spPr bwMode="auto">
            <a:xfrm>
              <a:off x="582" y="2928"/>
              <a:ext cx="249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s-ES" smtClean="0">
                  <a:solidFill>
                    <a:schemeClr val="bg1"/>
                  </a:solidFill>
                  <a:cs typeface="+mn-cs"/>
                </a:rPr>
                <a:t>          regain conventional Molecular Dynamics</a:t>
              </a:r>
            </a:p>
          </p:txBody>
        </p:sp>
        <p:pic>
          <p:nvPicPr>
            <p:cNvPr id="66568" name="Picture 13" descr="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" y="2970"/>
              <a:ext cx="536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3407" name="Text Box 15"/>
          <p:cNvSpPr txBox="1">
            <a:spLocks noChangeArrowheads="1"/>
          </p:cNvSpPr>
          <p:nvPr/>
        </p:nvSpPr>
        <p:spPr bwMode="auto">
          <a:xfrm>
            <a:off x="4840288" y="3068638"/>
            <a:ext cx="34893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s-ES" smtClean="0">
                <a:solidFill>
                  <a:schemeClr val="bg1"/>
                </a:solidFill>
                <a:cs typeface="+mn-cs"/>
              </a:rPr>
              <a:t>Long lived weakly damping oscillations of energy occur, resulting in poor equilibration</a:t>
            </a:r>
          </a:p>
        </p:txBody>
      </p:sp>
    </p:spTree>
    <p:extLst>
      <p:ext uri="{BB962C8B-B14F-4D97-AF65-F5344CB8AC3E}">
        <p14:creationId xmlns:p14="http://schemas.microsoft.com/office/powerpoint/2010/main" val="602455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0" y="0"/>
            <a:ext cx="7772400" cy="532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0689" tIns="50343" rIns="100689" bIns="50343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  <a:cs typeface="+mn-cs"/>
              </a:rPr>
              <a:t>Statistical sampling from ensembles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143000"/>
            <a:ext cx="226347" cy="252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676400" y="107846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FF"/>
                </a:solidFill>
              </a:rPr>
              <a:t>A particular </a:t>
            </a:r>
            <a:r>
              <a:rPr lang="es-ES" dirty="0" err="1" smtClean="0">
                <a:solidFill>
                  <a:srgbClr val="FFFFFF"/>
                </a:solidFill>
              </a:rPr>
              <a:t>point</a:t>
            </a:r>
            <a:r>
              <a:rPr lang="es-ES" dirty="0" smtClean="0">
                <a:solidFill>
                  <a:srgbClr val="FFFFFF"/>
                </a:solidFill>
              </a:rPr>
              <a:t> in </a:t>
            </a:r>
            <a:r>
              <a:rPr lang="es-ES" dirty="0" err="1" smtClean="0">
                <a:solidFill>
                  <a:srgbClr val="FFFFFF"/>
                </a:solidFill>
              </a:rPr>
              <a:t>phase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space</a:t>
            </a:r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953" y="1676400"/>
            <a:ext cx="351593" cy="252000"/>
          </a:xfrm>
          <a:prstGeom prst="rect">
            <a:avLst/>
          </a:prstGeom>
        </p:spPr>
      </p:pic>
      <p:sp>
        <p:nvSpPr>
          <p:cNvPr id="31" name="CuadroTexto 30"/>
          <p:cNvSpPr txBox="1"/>
          <p:nvPr/>
        </p:nvSpPr>
        <p:spPr>
          <a:xfrm>
            <a:off x="1676400" y="16002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FF"/>
                </a:solidFill>
              </a:rPr>
              <a:t>A </a:t>
            </a:r>
            <a:r>
              <a:rPr lang="es-ES" dirty="0" err="1" smtClean="0">
                <a:solidFill>
                  <a:srgbClr val="FFFFFF"/>
                </a:solidFill>
              </a:rPr>
              <a:t>given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property</a:t>
            </a:r>
            <a:r>
              <a:rPr lang="es-ES" dirty="0" smtClean="0">
                <a:solidFill>
                  <a:srgbClr val="FFFFFF"/>
                </a:solidFill>
              </a:rPr>
              <a:t> (</a:t>
            </a:r>
            <a:r>
              <a:rPr lang="es-ES" dirty="0" err="1" smtClean="0">
                <a:solidFill>
                  <a:srgbClr val="FFFFFF"/>
                </a:solidFill>
              </a:rPr>
              <a:t>for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instance</a:t>
            </a:r>
            <a:r>
              <a:rPr lang="es-ES" dirty="0" smtClean="0">
                <a:solidFill>
                  <a:srgbClr val="FFFFFF"/>
                </a:solidFill>
              </a:rPr>
              <a:t>,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potential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energy</a:t>
            </a:r>
            <a:r>
              <a:rPr lang="es-ES" dirty="0" smtClean="0">
                <a:solidFill>
                  <a:srgbClr val="FFFFFF"/>
                </a:solidFill>
              </a:rPr>
              <a:t>)</a:t>
            </a:r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209" y="2209800"/>
            <a:ext cx="505082" cy="252000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1676400" y="21336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FFFFFF"/>
                </a:solidFill>
              </a:rPr>
              <a:t>Instantaneous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value</a:t>
            </a:r>
            <a:r>
              <a:rPr lang="es-ES" dirty="0" smtClean="0">
                <a:solidFill>
                  <a:srgbClr val="FFFFFF"/>
                </a:solidFill>
              </a:rPr>
              <a:t> of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property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when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system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is</a:t>
            </a:r>
            <a:r>
              <a:rPr lang="es-ES" dirty="0" smtClean="0">
                <a:solidFill>
                  <a:srgbClr val="FFFFFF"/>
                </a:solidFill>
              </a:rPr>
              <a:t> at </a:t>
            </a:r>
            <a:r>
              <a:rPr lang="es-ES" dirty="0" err="1" smtClean="0">
                <a:solidFill>
                  <a:srgbClr val="FFFFFF"/>
                </a:solidFill>
              </a:rPr>
              <a:t>point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2180638"/>
            <a:ext cx="226347" cy="252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62000" y="28194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It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is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reasonable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to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assume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that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experimentally</a:t>
            </a:r>
            <a:r>
              <a:rPr lang="es-ES" dirty="0" smtClean="0">
                <a:solidFill>
                  <a:srgbClr val="FFFFFF"/>
                </a:solidFill>
              </a:rPr>
              <a:t> observable </a:t>
            </a:r>
            <a:r>
              <a:rPr lang="es-ES" dirty="0" err="1" smtClean="0">
                <a:solidFill>
                  <a:srgbClr val="FFFFFF"/>
                </a:solidFill>
              </a:rPr>
              <a:t>macroscopic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property</a:t>
            </a:r>
            <a:r>
              <a:rPr lang="es-ES" dirty="0" smtClean="0">
                <a:solidFill>
                  <a:srgbClr val="FFFFFF"/>
                </a:solidFill>
              </a:rPr>
              <a:t>         </a:t>
            </a:r>
            <a:r>
              <a:rPr lang="es-ES" dirty="0" err="1" smtClean="0">
                <a:solidFill>
                  <a:srgbClr val="FFFFFF"/>
                </a:solidFill>
              </a:rPr>
              <a:t>is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really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time </a:t>
            </a:r>
            <a:r>
              <a:rPr lang="es-ES" dirty="0" err="1" smtClean="0">
                <a:solidFill>
                  <a:srgbClr val="FFFFFF"/>
                </a:solidFill>
              </a:rPr>
              <a:t>average</a:t>
            </a:r>
            <a:r>
              <a:rPr lang="es-ES" dirty="0" smtClean="0">
                <a:solidFill>
                  <a:srgbClr val="FFFFFF"/>
                </a:solidFill>
              </a:rPr>
              <a:t> of         </a:t>
            </a:r>
            <a:r>
              <a:rPr lang="es-ES" dirty="0" err="1" smtClean="0">
                <a:solidFill>
                  <a:srgbClr val="FFFFFF"/>
                </a:solidFill>
              </a:rPr>
              <a:t>taken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over</a:t>
            </a:r>
            <a:r>
              <a:rPr lang="es-ES" dirty="0" smtClean="0">
                <a:solidFill>
                  <a:srgbClr val="FFFFFF"/>
                </a:solidFill>
              </a:rPr>
              <a:t> a </a:t>
            </a:r>
            <a:r>
              <a:rPr lang="es-ES" dirty="0" err="1" smtClean="0">
                <a:solidFill>
                  <a:srgbClr val="FFFFFF"/>
                </a:solidFill>
              </a:rPr>
              <a:t>long</a:t>
            </a:r>
            <a:r>
              <a:rPr lang="es-ES" dirty="0" smtClean="0">
                <a:solidFill>
                  <a:srgbClr val="FFFFFF"/>
                </a:solidFill>
              </a:rPr>
              <a:t> time </a:t>
            </a:r>
            <a:r>
              <a:rPr lang="es-ES" dirty="0" err="1" smtClean="0">
                <a:solidFill>
                  <a:srgbClr val="FFFFFF"/>
                </a:solidFill>
              </a:rPr>
              <a:t>interval</a:t>
            </a:r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8400" y="3177000"/>
            <a:ext cx="504000" cy="252000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8718" y="3177000"/>
            <a:ext cx="505082" cy="252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" y="4309201"/>
            <a:ext cx="6917282" cy="71999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914400" y="555367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equations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governing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this</a:t>
            </a:r>
            <a:r>
              <a:rPr lang="es-ES" dirty="0" smtClean="0">
                <a:solidFill>
                  <a:srgbClr val="FFFFFF"/>
                </a:solidFill>
              </a:rPr>
              <a:t> time </a:t>
            </a:r>
            <a:r>
              <a:rPr lang="es-ES" dirty="0" err="1" smtClean="0">
                <a:solidFill>
                  <a:srgbClr val="FFFFFF"/>
                </a:solidFill>
              </a:rPr>
              <a:t>evolution</a:t>
            </a:r>
            <a:endParaRPr lang="es-ES" dirty="0" smtClean="0">
              <a:solidFill>
                <a:srgbClr val="FFFFFF"/>
              </a:solidFill>
            </a:endParaRPr>
          </a:p>
          <a:p>
            <a:pPr algn="ctr"/>
            <a:r>
              <a:rPr lang="es-ES" dirty="0" smtClean="0">
                <a:solidFill>
                  <a:srgbClr val="FFFFFF"/>
                </a:solidFill>
              </a:rPr>
              <a:t> (</a:t>
            </a:r>
            <a:r>
              <a:rPr lang="es-ES" dirty="0" err="1" smtClean="0">
                <a:solidFill>
                  <a:srgbClr val="FFFFFF"/>
                </a:solidFill>
              </a:rPr>
              <a:t>Newton's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equation</a:t>
            </a:r>
            <a:r>
              <a:rPr lang="es-ES" dirty="0" smtClean="0">
                <a:solidFill>
                  <a:srgbClr val="FFFFFF"/>
                </a:solidFill>
              </a:rPr>
              <a:t> of </a:t>
            </a:r>
            <a:r>
              <a:rPr lang="es-ES" dirty="0" err="1" smtClean="0">
                <a:solidFill>
                  <a:srgbClr val="FFFFFF"/>
                </a:solidFill>
              </a:rPr>
              <a:t>motion</a:t>
            </a:r>
            <a:r>
              <a:rPr lang="es-ES" dirty="0" smtClean="0">
                <a:solidFill>
                  <a:srgbClr val="FFFFFF"/>
                </a:solidFill>
              </a:rPr>
              <a:t> in a simple </a:t>
            </a:r>
            <a:r>
              <a:rPr lang="es-ES" dirty="0" err="1" smtClean="0">
                <a:solidFill>
                  <a:srgbClr val="FFFFFF"/>
                </a:solidFill>
              </a:rPr>
              <a:t>classical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system</a:t>
            </a:r>
            <a:r>
              <a:rPr lang="es-ES" dirty="0" smtClean="0">
                <a:solidFill>
                  <a:srgbClr val="FFFFFF"/>
                </a:solidFill>
              </a:rPr>
              <a:t>) </a:t>
            </a:r>
          </a:p>
          <a:p>
            <a:pPr algn="ctr"/>
            <a:r>
              <a:rPr lang="es-ES" dirty="0" smtClean="0">
                <a:solidFill>
                  <a:srgbClr val="FFFFFF"/>
                </a:solidFill>
              </a:rPr>
              <a:t>are </a:t>
            </a:r>
            <a:r>
              <a:rPr lang="es-ES" dirty="0" err="1" smtClean="0">
                <a:solidFill>
                  <a:srgbClr val="FFFFFF"/>
                </a:solidFill>
              </a:rPr>
              <a:t>well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known</a:t>
            </a:r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14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0" y="0"/>
            <a:ext cx="7772400" cy="532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0689" tIns="50343" rIns="100689" bIns="50343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  <a:cs typeface="+mn-cs"/>
              </a:rPr>
              <a:t>Statistical sampling from ensembles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109" y="879838"/>
            <a:ext cx="6917282" cy="71999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914400" y="181987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equations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governing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this</a:t>
            </a:r>
            <a:r>
              <a:rPr lang="es-ES" dirty="0" smtClean="0">
                <a:solidFill>
                  <a:srgbClr val="FFFFFF"/>
                </a:solidFill>
              </a:rPr>
              <a:t> time </a:t>
            </a:r>
            <a:r>
              <a:rPr lang="es-ES" dirty="0" err="1" smtClean="0">
                <a:solidFill>
                  <a:srgbClr val="FFFFFF"/>
                </a:solidFill>
              </a:rPr>
              <a:t>evolution</a:t>
            </a:r>
            <a:endParaRPr lang="es-ES" dirty="0" smtClean="0">
              <a:solidFill>
                <a:srgbClr val="FFFFFF"/>
              </a:solidFill>
            </a:endParaRPr>
          </a:p>
          <a:p>
            <a:pPr algn="ctr"/>
            <a:r>
              <a:rPr lang="es-ES" dirty="0" smtClean="0">
                <a:solidFill>
                  <a:srgbClr val="FFFFFF"/>
                </a:solidFill>
              </a:rPr>
              <a:t> (</a:t>
            </a:r>
            <a:r>
              <a:rPr lang="es-ES" dirty="0" err="1" smtClean="0">
                <a:solidFill>
                  <a:srgbClr val="FFFFFF"/>
                </a:solidFill>
              </a:rPr>
              <a:t>Newton's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equation</a:t>
            </a:r>
            <a:r>
              <a:rPr lang="es-ES" dirty="0" smtClean="0">
                <a:solidFill>
                  <a:srgbClr val="FFFFFF"/>
                </a:solidFill>
              </a:rPr>
              <a:t> of </a:t>
            </a:r>
            <a:r>
              <a:rPr lang="es-ES" dirty="0" err="1" smtClean="0">
                <a:solidFill>
                  <a:srgbClr val="FFFFFF"/>
                </a:solidFill>
              </a:rPr>
              <a:t>motion</a:t>
            </a:r>
            <a:r>
              <a:rPr lang="es-ES" dirty="0" smtClean="0">
                <a:solidFill>
                  <a:srgbClr val="FFFFFF"/>
                </a:solidFill>
              </a:rPr>
              <a:t> in a simple </a:t>
            </a:r>
            <a:r>
              <a:rPr lang="es-ES" dirty="0" err="1" smtClean="0">
                <a:solidFill>
                  <a:srgbClr val="FFFFFF"/>
                </a:solidFill>
              </a:rPr>
              <a:t>classical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system</a:t>
            </a:r>
            <a:r>
              <a:rPr lang="es-ES" dirty="0" smtClean="0">
                <a:solidFill>
                  <a:srgbClr val="FFFFFF"/>
                </a:solidFill>
              </a:rPr>
              <a:t>) </a:t>
            </a:r>
          </a:p>
          <a:p>
            <a:pPr algn="ctr"/>
            <a:r>
              <a:rPr lang="es-ES" dirty="0" smtClean="0">
                <a:solidFill>
                  <a:srgbClr val="FFFFFF"/>
                </a:solidFill>
              </a:rPr>
              <a:t>are </a:t>
            </a:r>
            <a:r>
              <a:rPr lang="es-ES" dirty="0" err="1" smtClean="0">
                <a:solidFill>
                  <a:srgbClr val="FFFFFF"/>
                </a:solidFill>
              </a:rPr>
              <a:t>well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known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28600" y="288667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But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we</a:t>
            </a:r>
            <a:r>
              <a:rPr lang="es-ES" dirty="0" smtClean="0">
                <a:solidFill>
                  <a:schemeClr val="bg1"/>
                </a:solidFill>
              </a:rPr>
              <a:t> can </a:t>
            </a:r>
            <a:r>
              <a:rPr lang="es-ES" dirty="0" err="1" smtClean="0">
                <a:solidFill>
                  <a:schemeClr val="bg1"/>
                </a:solidFill>
              </a:rPr>
              <a:t>not</a:t>
            </a:r>
            <a:r>
              <a:rPr lang="es-ES" dirty="0" smtClean="0">
                <a:solidFill>
                  <a:schemeClr val="bg1"/>
                </a:solidFill>
              </a:rPr>
              <a:t> hope </a:t>
            </a:r>
            <a:r>
              <a:rPr lang="es-ES" dirty="0" err="1" smtClean="0">
                <a:solidFill>
                  <a:schemeClr val="bg1"/>
                </a:solidFill>
              </a:rPr>
              <a:t>to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extend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integration</a:t>
            </a:r>
            <a:r>
              <a:rPr lang="es-ES" dirty="0" smtClean="0">
                <a:solidFill>
                  <a:schemeClr val="bg1"/>
                </a:solidFill>
              </a:rPr>
              <a:t> of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dynamical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equations</a:t>
            </a:r>
            <a:r>
              <a:rPr lang="es-ES" dirty="0" smtClean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s-ES" dirty="0" err="1" smtClean="0">
                <a:solidFill>
                  <a:schemeClr val="bg1"/>
                </a:solidFill>
              </a:rPr>
              <a:t>For</a:t>
            </a:r>
            <a:r>
              <a:rPr lang="es-ES" dirty="0" smtClean="0">
                <a:solidFill>
                  <a:schemeClr val="bg1"/>
                </a:solidFill>
              </a:rPr>
              <a:t> a </a:t>
            </a:r>
            <a:r>
              <a:rPr lang="es-ES" dirty="0" err="1" smtClean="0">
                <a:solidFill>
                  <a:schemeClr val="bg1"/>
                </a:solidFill>
              </a:rPr>
              <a:t>truly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macroscopic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number</a:t>
            </a:r>
            <a:r>
              <a:rPr lang="es-ES" dirty="0" smtClean="0">
                <a:solidFill>
                  <a:schemeClr val="bg1"/>
                </a:solidFill>
              </a:rPr>
              <a:t> 10</a:t>
            </a:r>
            <a:r>
              <a:rPr lang="es-ES" baseline="30000" dirty="0" smtClean="0">
                <a:solidFill>
                  <a:schemeClr val="bg1"/>
                </a:solidFill>
              </a:rPr>
              <a:t>23</a:t>
            </a:r>
          </a:p>
          <a:p>
            <a:pPr marL="285750" indent="-285750">
              <a:buFontTx/>
              <a:buChar char="-"/>
            </a:pPr>
            <a:r>
              <a:rPr lang="es-ES" dirty="0" err="1" smtClean="0">
                <a:solidFill>
                  <a:schemeClr val="bg1"/>
                </a:solidFill>
              </a:rPr>
              <a:t>To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infinite</a:t>
            </a:r>
            <a:r>
              <a:rPr lang="es-ES" dirty="0" smtClean="0">
                <a:solidFill>
                  <a:schemeClr val="bg1"/>
                </a:solidFill>
              </a:rPr>
              <a:t> time</a:t>
            </a:r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13" name="Agrupar 12"/>
          <p:cNvGrpSpPr/>
          <p:nvPr/>
        </p:nvGrpSpPr>
        <p:grpSpPr>
          <a:xfrm>
            <a:off x="336550" y="4191000"/>
            <a:ext cx="8534400" cy="923330"/>
            <a:chOff x="336550" y="4495800"/>
            <a:chExt cx="8534400" cy="923330"/>
          </a:xfrm>
        </p:grpSpPr>
        <p:sp>
          <p:nvSpPr>
            <p:cNvPr id="16" name="CuadroTexto 15"/>
            <p:cNvSpPr txBox="1"/>
            <p:nvPr/>
          </p:nvSpPr>
          <p:spPr>
            <a:xfrm>
              <a:off x="336550" y="4495800"/>
              <a:ext cx="8534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>
                  <a:solidFill>
                    <a:schemeClr val="bg1"/>
                  </a:solidFill>
                </a:rPr>
                <a:t>W</a:t>
              </a:r>
              <a:r>
                <a:rPr lang="es-ES" dirty="0" err="1" smtClean="0">
                  <a:solidFill>
                    <a:schemeClr val="bg1"/>
                  </a:solidFill>
                </a:rPr>
                <a:t>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might</a:t>
              </a:r>
              <a:r>
                <a:rPr lang="es-ES" dirty="0" smtClean="0">
                  <a:solidFill>
                    <a:schemeClr val="bg1"/>
                  </a:solidFill>
                </a:rPr>
                <a:t> be </a:t>
              </a:r>
              <a:r>
                <a:rPr lang="es-ES" dirty="0" err="1" smtClean="0">
                  <a:solidFill>
                    <a:schemeClr val="bg1"/>
                  </a:solidFill>
                </a:rPr>
                <a:t>satisfied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to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average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over</a:t>
              </a:r>
              <a:r>
                <a:rPr lang="es-ES" dirty="0" smtClean="0">
                  <a:solidFill>
                    <a:schemeClr val="bg1"/>
                  </a:solidFill>
                </a:rPr>
                <a:t>:</a:t>
              </a:r>
            </a:p>
            <a:p>
              <a:pPr marL="285750" indent="-285750">
                <a:buFontTx/>
                <a:buChar char="-"/>
              </a:pPr>
              <a:r>
                <a:rPr lang="es-ES" dirty="0" smtClean="0">
                  <a:solidFill>
                    <a:schemeClr val="bg1"/>
                  </a:solidFill>
                </a:rPr>
                <a:t>A </a:t>
              </a:r>
              <a:r>
                <a:rPr lang="es-ES" dirty="0" err="1" smtClean="0">
                  <a:solidFill>
                    <a:schemeClr val="bg1"/>
                  </a:solidFill>
                </a:rPr>
                <a:t>system</a:t>
              </a:r>
              <a:r>
                <a:rPr lang="es-ES" dirty="0" smtClean="0">
                  <a:solidFill>
                    <a:schemeClr val="bg1"/>
                  </a:solidFill>
                </a:rPr>
                <a:t> of </a:t>
              </a:r>
              <a:r>
                <a:rPr lang="es-ES" dirty="0" err="1" smtClean="0">
                  <a:solidFill>
                    <a:schemeClr val="bg1"/>
                  </a:solidFill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order</a:t>
              </a:r>
              <a:r>
                <a:rPr lang="es-ES" dirty="0" smtClean="0">
                  <a:solidFill>
                    <a:schemeClr val="bg1"/>
                  </a:solidFill>
                </a:rPr>
                <a:t> of </a:t>
              </a:r>
              <a:r>
                <a:rPr lang="es-ES" dirty="0" err="1" smtClean="0">
                  <a:solidFill>
                    <a:schemeClr val="bg1"/>
                  </a:solidFill>
                </a:rPr>
                <a:t>thousand</a:t>
              </a:r>
              <a:r>
                <a:rPr lang="es-ES" dirty="0" smtClean="0">
                  <a:solidFill>
                    <a:schemeClr val="bg1"/>
                  </a:solidFill>
                </a:rPr>
                <a:t> of </a:t>
              </a:r>
              <a:r>
                <a:rPr lang="es-ES" dirty="0" err="1" smtClean="0">
                  <a:solidFill>
                    <a:schemeClr val="bg1"/>
                  </a:solidFill>
                </a:rPr>
                <a:t>atoms</a:t>
              </a:r>
              <a:r>
                <a:rPr lang="es-ES" dirty="0" smtClean="0">
                  <a:solidFill>
                    <a:schemeClr val="bg1"/>
                  </a:solidFill>
                </a:rPr>
                <a:t>  </a:t>
              </a:r>
              <a:r>
                <a:rPr lang="es-ES" dirty="0" smtClean="0">
                  <a:solidFill>
                    <a:srgbClr val="FFFF00"/>
                  </a:solidFill>
                </a:rPr>
                <a:t>(</a:t>
              </a:r>
              <a:r>
                <a:rPr lang="es-ES" dirty="0" err="1" smtClean="0">
                  <a:solidFill>
                    <a:srgbClr val="FFFF00"/>
                  </a:solidFill>
                </a:rPr>
                <a:t>length</a:t>
              </a:r>
              <a:r>
                <a:rPr lang="es-ES" dirty="0" smtClean="0">
                  <a:solidFill>
                    <a:srgbClr val="FFFF00"/>
                  </a:solidFill>
                </a:rPr>
                <a:t> and </a:t>
              </a:r>
              <a:r>
                <a:rPr lang="es-ES" dirty="0" err="1" smtClean="0">
                  <a:solidFill>
                    <a:srgbClr val="FFFF00"/>
                  </a:solidFill>
                </a:rPr>
                <a:t>size</a:t>
              </a:r>
              <a:r>
                <a:rPr lang="es-ES" dirty="0" smtClean="0">
                  <a:solidFill>
                    <a:srgbClr val="FFFF00"/>
                  </a:solidFill>
                </a:rPr>
                <a:t> </a:t>
              </a:r>
              <a:r>
                <a:rPr lang="es-ES" dirty="0" err="1" smtClean="0">
                  <a:solidFill>
                    <a:srgbClr val="FFFF00"/>
                  </a:solidFill>
                </a:rPr>
                <a:t>scale</a:t>
              </a:r>
              <a:r>
                <a:rPr lang="es-ES" dirty="0" smtClean="0">
                  <a:solidFill>
                    <a:srgbClr val="FFFF00"/>
                  </a:solidFill>
                </a:rPr>
                <a:t>)</a:t>
              </a:r>
              <a:endParaRPr lang="es-ES" baseline="30000" dirty="0" smtClean="0">
                <a:solidFill>
                  <a:srgbClr val="FFFF00"/>
                </a:solidFill>
              </a:endParaRPr>
            </a:p>
            <a:p>
              <a:pPr marL="285750" indent="-285750">
                <a:buFontTx/>
                <a:buChar char="-"/>
              </a:pPr>
              <a:r>
                <a:rPr lang="es-ES" dirty="0" err="1" smtClean="0">
                  <a:solidFill>
                    <a:schemeClr val="bg1"/>
                  </a:solidFill>
                </a:rPr>
                <a:t>Over</a:t>
              </a:r>
              <a:r>
                <a:rPr lang="es-ES" dirty="0" smtClean="0">
                  <a:solidFill>
                    <a:schemeClr val="bg1"/>
                  </a:solidFill>
                </a:rPr>
                <a:t> a </a:t>
              </a:r>
              <a:r>
                <a:rPr lang="es-ES" dirty="0" err="1" smtClean="0">
                  <a:solidFill>
                    <a:schemeClr val="bg1"/>
                  </a:solidFill>
                </a:rPr>
                <a:t>long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but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finite</a:t>
              </a:r>
              <a:r>
                <a:rPr lang="es-ES" dirty="0" smtClean="0">
                  <a:solidFill>
                    <a:schemeClr val="bg1"/>
                  </a:solidFill>
                </a:rPr>
                <a:t> time           </a:t>
              </a:r>
              <a:r>
                <a:rPr lang="es-ES" dirty="0" smtClean="0">
                  <a:solidFill>
                    <a:srgbClr val="FFFF00"/>
                  </a:solidFill>
                </a:rPr>
                <a:t>(time </a:t>
              </a:r>
              <a:r>
                <a:rPr lang="es-ES" dirty="0" err="1" smtClean="0">
                  <a:solidFill>
                    <a:srgbClr val="FFFF00"/>
                  </a:solidFill>
                </a:rPr>
                <a:t>scale</a:t>
              </a:r>
              <a:r>
                <a:rPr lang="es-ES" dirty="0" smtClean="0">
                  <a:solidFill>
                    <a:srgbClr val="FFFF00"/>
                  </a:solidFill>
                </a:rPr>
                <a:t>)</a:t>
              </a:r>
              <a:endParaRPr lang="es-ES" dirty="0">
                <a:solidFill>
                  <a:srgbClr val="FFFF00"/>
                </a:solidFill>
              </a:endParaRPr>
            </a:p>
          </p:txBody>
        </p:sp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42670" y="5105400"/>
              <a:ext cx="472130" cy="287999"/>
            </a:xfrm>
            <a:prstGeom prst="rect">
              <a:avLst/>
            </a:prstGeom>
          </p:spPr>
        </p:pic>
      </p:grpSp>
      <p:grpSp>
        <p:nvGrpSpPr>
          <p:cNvPr id="17" name="Agrupar 16"/>
          <p:cNvGrpSpPr/>
          <p:nvPr/>
        </p:nvGrpSpPr>
        <p:grpSpPr>
          <a:xfrm>
            <a:off x="76200" y="5562600"/>
            <a:ext cx="5384490" cy="923330"/>
            <a:chOff x="76200" y="5867400"/>
            <a:chExt cx="5384490" cy="923330"/>
          </a:xfrm>
        </p:grpSpPr>
        <p:sp>
          <p:nvSpPr>
            <p:cNvPr id="14" name="CuadroTexto 13"/>
            <p:cNvSpPr txBox="1"/>
            <p:nvPr/>
          </p:nvSpPr>
          <p:spPr>
            <a:xfrm>
              <a:off x="76200" y="5867400"/>
              <a:ext cx="4572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 smtClean="0">
                  <a:solidFill>
                    <a:schemeClr val="bg1"/>
                  </a:solidFill>
                </a:rPr>
                <a:t>That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is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what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we</a:t>
              </a:r>
              <a:r>
                <a:rPr lang="es-ES" dirty="0" smtClean="0">
                  <a:solidFill>
                    <a:schemeClr val="bg1"/>
                  </a:solidFill>
                </a:rPr>
                <a:t> do in MD </a:t>
              </a:r>
              <a:r>
                <a:rPr lang="es-ES" dirty="0" err="1" smtClean="0">
                  <a:solidFill>
                    <a:schemeClr val="bg1"/>
                  </a:solidFill>
                </a:rPr>
                <a:t>simulations</a:t>
              </a:r>
              <a:r>
                <a:rPr lang="es-ES" dirty="0" smtClean="0">
                  <a:solidFill>
                    <a:schemeClr val="bg1"/>
                  </a:solidFill>
                </a:rPr>
                <a:t>:</a:t>
              </a:r>
            </a:p>
            <a:p>
              <a:r>
                <a:rPr lang="es-ES" dirty="0" err="1" smtClean="0">
                  <a:solidFill>
                    <a:schemeClr val="bg1"/>
                  </a:solidFill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equations</a:t>
              </a:r>
              <a:r>
                <a:rPr lang="es-ES" dirty="0" smtClean="0">
                  <a:solidFill>
                    <a:schemeClr val="bg1"/>
                  </a:solidFill>
                </a:rPr>
                <a:t> of </a:t>
              </a:r>
              <a:r>
                <a:rPr lang="es-ES" dirty="0" err="1" smtClean="0">
                  <a:solidFill>
                    <a:schemeClr val="bg1"/>
                  </a:solidFill>
                </a:rPr>
                <a:t>motion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is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solved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step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by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step</a:t>
              </a:r>
              <a:r>
                <a:rPr lang="es-ES" dirty="0" smtClean="0">
                  <a:solidFill>
                    <a:schemeClr val="bg1"/>
                  </a:solidFill>
                </a:rPr>
                <a:t> a </a:t>
              </a:r>
              <a:r>
                <a:rPr lang="es-ES" dirty="0" err="1" smtClean="0">
                  <a:solidFill>
                    <a:schemeClr val="bg1"/>
                  </a:solidFill>
                </a:rPr>
                <a:t>large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number</a:t>
              </a:r>
              <a:r>
                <a:rPr lang="es-ES" dirty="0" smtClean="0">
                  <a:solidFill>
                    <a:schemeClr val="bg1"/>
                  </a:solidFill>
                </a:rPr>
                <a:t> of </a:t>
              </a:r>
              <a:r>
                <a:rPr lang="es-ES" dirty="0" err="1" smtClean="0">
                  <a:solidFill>
                    <a:schemeClr val="bg1"/>
                  </a:solidFill>
                </a:rPr>
                <a:t>steps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endParaRPr lang="es-ES" dirty="0">
                <a:solidFill>
                  <a:schemeClr val="bg1"/>
                </a:solidFill>
              </a:endParaRPr>
            </a:p>
          </p:txBody>
        </p: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57600" y="6421800"/>
              <a:ext cx="1803090" cy="360000"/>
            </a:xfrm>
            <a:prstGeom prst="rect">
              <a:avLst/>
            </a:prstGeom>
          </p:spPr>
        </p:pic>
      </p:grpSp>
      <p:pic>
        <p:nvPicPr>
          <p:cNvPr id="18" name="Imagen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8528" y="5528400"/>
            <a:ext cx="372444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52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0" y="0"/>
            <a:ext cx="8839200" cy="48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0689" tIns="50343" rIns="100689" bIns="50343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500" dirty="0" smtClean="0">
                <a:solidFill>
                  <a:srgbClr val="FFFF00"/>
                </a:solidFill>
                <a:cs typeface="+mn-cs"/>
              </a:rPr>
              <a:t>Practical questions regarding the validity of the method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1750" y="2001838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Whether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or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not</a:t>
            </a:r>
            <a:r>
              <a:rPr lang="es-ES" dirty="0" smtClean="0">
                <a:solidFill>
                  <a:srgbClr val="FFFFFF"/>
                </a:solidFill>
              </a:rPr>
              <a:t> a </a:t>
            </a:r>
            <a:r>
              <a:rPr lang="es-ES" dirty="0" err="1" smtClean="0">
                <a:solidFill>
                  <a:srgbClr val="FFFFFF"/>
                </a:solidFill>
              </a:rPr>
              <a:t>sufficient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region</a:t>
            </a:r>
            <a:r>
              <a:rPr lang="es-ES" dirty="0" smtClean="0">
                <a:solidFill>
                  <a:srgbClr val="FFFFFF"/>
                </a:solidFill>
              </a:rPr>
              <a:t> of </a:t>
            </a:r>
            <a:r>
              <a:rPr lang="es-ES" dirty="0" err="1" smtClean="0">
                <a:solidFill>
                  <a:srgbClr val="FFFFFF"/>
                </a:solidFill>
              </a:rPr>
              <a:t>phase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space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is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explored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by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system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trajectory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within</a:t>
            </a:r>
            <a:r>
              <a:rPr lang="es-ES" dirty="0" smtClean="0">
                <a:solidFill>
                  <a:srgbClr val="FFFFFF"/>
                </a:solidFill>
              </a:rPr>
              <a:t> a </a:t>
            </a:r>
            <a:r>
              <a:rPr lang="es-ES" dirty="0" err="1" smtClean="0">
                <a:solidFill>
                  <a:srgbClr val="FFFFFF"/>
                </a:solidFill>
              </a:rPr>
              <a:t>feasible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amount</a:t>
            </a:r>
            <a:r>
              <a:rPr lang="es-ES" dirty="0" smtClean="0">
                <a:solidFill>
                  <a:srgbClr val="FFFFFF"/>
                </a:solidFill>
              </a:rPr>
              <a:t> of </a:t>
            </a:r>
            <a:r>
              <a:rPr lang="es-ES" dirty="0" err="1" smtClean="0">
                <a:solidFill>
                  <a:srgbClr val="FFFFFF"/>
                </a:solidFill>
              </a:rPr>
              <a:t>computer</a:t>
            </a:r>
            <a:r>
              <a:rPr lang="es-ES" dirty="0" smtClean="0">
                <a:solidFill>
                  <a:srgbClr val="FFFFFF"/>
                </a:solidFill>
              </a:rPr>
              <a:t> time</a:t>
            </a:r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879838"/>
            <a:ext cx="3724443" cy="720000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4724400" y="2005608"/>
            <a:ext cx="441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Whether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thermodynamic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consistency</a:t>
            </a:r>
            <a:r>
              <a:rPr lang="es-ES" dirty="0" smtClean="0">
                <a:solidFill>
                  <a:srgbClr val="FFFFFF"/>
                </a:solidFill>
              </a:rPr>
              <a:t> can be </a:t>
            </a:r>
            <a:r>
              <a:rPr lang="es-ES" dirty="0" err="1" smtClean="0">
                <a:solidFill>
                  <a:srgbClr val="FFFFFF"/>
                </a:solidFill>
              </a:rPr>
              <a:t>attained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between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simulation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with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identical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macroscopic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parameters</a:t>
            </a:r>
            <a:r>
              <a:rPr lang="es-ES" dirty="0" smtClean="0">
                <a:solidFill>
                  <a:srgbClr val="FFFFFF"/>
                </a:solidFill>
              </a:rPr>
              <a:t> (</a:t>
            </a:r>
            <a:r>
              <a:rPr lang="es-ES" dirty="0" err="1" smtClean="0">
                <a:solidFill>
                  <a:srgbClr val="FFFFFF"/>
                </a:solidFill>
              </a:rPr>
              <a:t>density</a:t>
            </a:r>
            <a:r>
              <a:rPr lang="es-ES" dirty="0" smtClean="0">
                <a:solidFill>
                  <a:srgbClr val="FFFFFF"/>
                </a:solidFill>
              </a:rPr>
              <a:t>, </a:t>
            </a:r>
            <a:r>
              <a:rPr lang="es-ES" dirty="0" err="1" smtClean="0">
                <a:solidFill>
                  <a:srgbClr val="FFFFFF"/>
                </a:solidFill>
              </a:rPr>
              <a:t>energy</a:t>
            </a:r>
            <a:r>
              <a:rPr lang="es-ES" dirty="0" smtClean="0">
                <a:solidFill>
                  <a:srgbClr val="FFFFFF"/>
                </a:solidFill>
              </a:rPr>
              <a:t>,…)</a:t>
            </a:r>
          </a:p>
          <a:p>
            <a:pPr algn="ctr"/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but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different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initial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conditions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31850" y="4865172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00"/>
                </a:solidFill>
              </a:rPr>
              <a:t>Such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simulation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runs</a:t>
            </a:r>
            <a:r>
              <a:rPr lang="es-ES" dirty="0" smtClean="0">
                <a:solidFill>
                  <a:srgbClr val="FFFF00"/>
                </a:solidFill>
              </a:rPr>
              <a:t> are </a:t>
            </a:r>
            <a:r>
              <a:rPr lang="es-ES" dirty="0" err="1" smtClean="0">
                <a:solidFill>
                  <a:srgbClr val="FFFF00"/>
                </a:solidFill>
              </a:rPr>
              <a:t>within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the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power</a:t>
            </a:r>
            <a:r>
              <a:rPr lang="es-ES" dirty="0" smtClean="0">
                <a:solidFill>
                  <a:srgbClr val="FFFF00"/>
                </a:solidFill>
              </a:rPr>
              <a:t> of </a:t>
            </a:r>
            <a:r>
              <a:rPr lang="es-ES" dirty="0" err="1" smtClean="0">
                <a:solidFill>
                  <a:srgbClr val="FFFF00"/>
                </a:solidFill>
              </a:rPr>
              <a:t>modern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computers</a:t>
            </a:r>
            <a:endParaRPr lang="es-E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086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Ergodicity</a:t>
            </a:r>
            <a:endParaRPr lang="en-GB" dirty="0"/>
          </a:p>
        </p:txBody>
      </p:sp>
      <p:sp>
        <p:nvSpPr>
          <p:cNvPr id="8208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95300" y="1219200"/>
            <a:ext cx="8153400" cy="4897438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b="0" dirty="0">
                <a:latin typeface="Arial Unicode MS" charset="0"/>
              </a:rPr>
              <a:t>In MD we want to replace a full sampling on the appropriate statistical ensemble by a SINGLE very long trajectory. </a:t>
            </a:r>
          </a:p>
          <a:p>
            <a:pPr>
              <a:lnSpc>
                <a:spcPct val="80000"/>
              </a:lnSpc>
            </a:pPr>
            <a:endParaRPr lang="en-US" sz="1800" b="0" dirty="0">
              <a:latin typeface="Arial Unicode MS" charset="0"/>
            </a:endParaRPr>
          </a:p>
          <a:p>
            <a:pPr>
              <a:lnSpc>
                <a:spcPct val="80000"/>
              </a:lnSpc>
            </a:pPr>
            <a:r>
              <a:rPr lang="en-US" sz="1800" b="0" dirty="0">
                <a:latin typeface="Arial Unicode MS" charset="0"/>
              </a:rPr>
              <a:t>This is OK only if system is </a:t>
            </a:r>
            <a:r>
              <a:rPr lang="en-US" sz="1800" b="0" dirty="0" err="1">
                <a:solidFill>
                  <a:srgbClr val="FFFF00"/>
                </a:solidFill>
                <a:latin typeface="Arial Unicode MS" charset="0"/>
              </a:rPr>
              <a:t>ergodic</a:t>
            </a:r>
            <a:r>
              <a:rPr lang="en-US" sz="1800" b="0" dirty="0">
                <a:solidFill>
                  <a:srgbClr val="FFFF00"/>
                </a:solidFill>
                <a:latin typeface="Arial Unicode MS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en-US" sz="1800" b="0" dirty="0">
              <a:latin typeface="Arial Unicode MS" charset="0"/>
            </a:endParaRPr>
          </a:p>
          <a:p>
            <a:pPr>
              <a:lnSpc>
                <a:spcPct val="80000"/>
              </a:lnSpc>
            </a:pPr>
            <a:r>
              <a:rPr lang="en-US" sz="1800" b="0" i="1" dirty="0" err="1">
                <a:solidFill>
                  <a:srgbClr val="FFFF00"/>
                </a:solidFill>
                <a:latin typeface="Arial Unicode MS" charset="0"/>
              </a:rPr>
              <a:t>Ergodic</a:t>
            </a:r>
            <a:r>
              <a:rPr lang="en-US" sz="1800" b="0" i="1" dirty="0">
                <a:solidFill>
                  <a:srgbClr val="FFFF00"/>
                </a:solidFill>
                <a:latin typeface="Arial Unicode MS" charset="0"/>
              </a:rPr>
              <a:t> Hypothesis</a:t>
            </a:r>
            <a:r>
              <a:rPr lang="en-US" sz="1800" b="0" i="1" dirty="0">
                <a:latin typeface="Arial Unicode MS" charset="0"/>
              </a:rPr>
              <a:t>: a phase point for any isolated system passes in succession through every point compatible with the energy of the system before finally returning to its original position in phase space</a:t>
            </a:r>
            <a:r>
              <a:rPr lang="en-US" sz="1800" b="0" dirty="0">
                <a:latin typeface="Arial Unicode MS" charset="0"/>
              </a:rPr>
              <a:t>. </a:t>
            </a:r>
            <a:r>
              <a:rPr lang="en-US" sz="1800" b="0" i="1" dirty="0">
                <a:latin typeface="Arial Unicode MS" charset="0"/>
              </a:rPr>
              <a:t>This journey takes a Poincare cycle. </a:t>
            </a:r>
          </a:p>
          <a:p>
            <a:pPr>
              <a:lnSpc>
                <a:spcPct val="80000"/>
              </a:lnSpc>
            </a:pPr>
            <a:endParaRPr lang="en-US" sz="1800" b="0" dirty="0">
              <a:latin typeface="Arial Unicode MS" charset="0"/>
            </a:endParaRPr>
          </a:p>
          <a:p>
            <a:pPr>
              <a:lnSpc>
                <a:spcPct val="80000"/>
              </a:lnSpc>
            </a:pPr>
            <a:r>
              <a:rPr lang="en-US" sz="1800" b="0" i="1" dirty="0">
                <a:latin typeface="Arial Unicode MS" charset="0"/>
              </a:rPr>
              <a:t>In other words, </a:t>
            </a:r>
            <a:r>
              <a:rPr lang="en-US" sz="1800" b="0" i="1" dirty="0" err="1">
                <a:solidFill>
                  <a:srgbClr val="FFFF00"/>
                </a:solidFill>
                <a:latin typeface="Arial Unicode MS" charset="0"/>
              </a:rPr>
              <a:t>Ergodic</a:t>
            </a:r>
            <a:r>
              <a:rPr lang="en-US" sz="1800" b="0" i="1" dirty="0">
                <a:solidFill>
                  <a:srgbClr val="FFFF00"/>
                </a:solidFill>
                <a:latin typeface="Arial Unicode MS" charset="0"/>
              </a:rPr>
              <a:t> </a:t>
            </a:r>
            <a:r>
              <a:rPr lang="en-US" sz="1800" b="0" i="1" dirty="0" smtClean="0">
                <a:solidFill>
                  <a:srgbClr val="FFFF00"/>
                </a:solidFill>
                <a:latin typeface="Arial Unicode MS" charset="0"/>
              </a:rPr>
              <a:t>hypothesis</a:t>
            </a:r>
            <a:r>
              <a:rPr lang="en-US" sz="1800" b="0" dirty="0" smtClean="0">
                <a:latin typeface="Arial Unicode MS" charset="0"/>
              </a:rPr>
              <a:t>: </a:t>
            </a:r>
            <a:r>
              <a:rPr lang="en-US" sz="1800" b="0" dirty="0">
                <a:latin typeface="Arial Unicode MS" charset="0"/>
              </a:rPr>
              <a:t>each state consistent with our knowledge is equally “likely”.</a:t>
            </a:r>
            <a:endParaRPr lang="es-ES" sz="1800" b="0" dirty="0">
              <a:latin typeface="Arial Unicode MS" charset="0"/>
            </a:endParaRPr>
          </a:p>
          <a:p>
            <a:pPr>
              <a:lnSpc>
                <a:spcPct val="80000"/>
              </a:lnSpc>
            </a:pPr>
            <a:endParaRPr lang="en-US" sz="1800" b="0" dirty="0">
              <a:latin typeface="Arial Unicode MS" charset="0"/>
            </a:endParaRPr>
          </a:p>
          <a:p>
            <a:pPr lvl="1">
              <a:lnSpc>
                <a:spcPct val="80000"/>
              </a:lnSpc>
            </a:pPr>
            <a:r>
              <a:rPr lang="en-US" b="0" dirty="0">
                <a:latin typeface="Arial Unicode MS" charset="0"/>
              </a:rPr>
              <a:t>Implies the average value does not depend on initial conditions.</a:t>
            </a:r>
          </a:p>
          <a:p>
            <a:pPr lvl="1">
              <a:lnSpc>
                <a:spcPct val="80000"/>
              </a:lnSpc>
            </a:pPr>
            <a:r>
              <a:rPr lang="en-US" b="0" dirty="0">
                <a:latin typeface="Arial Unicode MS" charset="0"/>
              </a:rPr>
              <a:t> &lt;A&gt;</a:t>
            </a:r>
            <a:r>
              <a:rPr lang="en-US" b="0" baseline="-25000" dirty="0">
                <a:latin typeface="Arial Unicode MS" charset="0"/>
              </a:rPr>
              <a:t>time</a:t>
            </a:r>
            <a:r>
              <a:rPr lang="en-US" b="0" dirty="0">
                <a:latin typeface="Arial Unicode MS" charset="0"/>
              </a:rPr>
              <a:t>= &lt;A&gt;</a:t>
            </a:r>
            <a:r>
              <a:rPr lang="en-US" b="0" baseline="-25000" dirty="0">
                <a:latin typeface="Arial Unicode MS" charset="0"/>
              </a:rPr>
              <a:t>ensemble</a:t>
            </a:r>
            <a:r>
              <a:rPr lang="en-US" b="0" dirty="0">
                <a:latin typeface="Arial Unicode MS" charset="0"/>
              </a:rPr>
              <a:t> ,  so  &lt;</a:t>
            </a:r>
            <a:r>
              <a:rPr lang="en-US" b="0" dirty="0" err="1">
                <a:latin typeface="Arial Unicode MS" charset="0"/>
              </a:rPr>
              <a:t>A</a:t>
            </a:r>
            <a:r>
              <a:rPr lang="en-US" b="0" baseline="-25000" dirty="0" err="1">
                <a:latin typeface="Arial Unicode MS" charset="0"/>
              </a:rPr>
              <a:t>time</a:t>
            </a:r>
            <a:r>
              <a:rPr lang="en-US" b="0" dirty="0">
                <a:latin typeface="Arial Unicode MS" charset="0"/>
              </a:rPr>
              <a:t>&gt; = (1/N</a:t>
            </a:r>
            <a:r>
              <a:rPr lang="en-US" b="0" baseline="-25000" dirty="0">
                <a:latin typeface="Arial Unicode MS" charset="0"/>
              </a:rPr>
              <a:t>MD</a:t>
            </a:r>
            <a:r>
              <a:rPr lang="en-US" b="0" dirty="0">
                <a:latin typeface="Arial Unicode MS" charset="0"/>
              </a:rPr>
              <a:t>) </a:t>
            </a:r>
            <a:r>
              <a:rPr lang="en-US" b="0" dirty="0">
                <a:latin typeface="Arial Unicode MS" charset="0"/>
                <a:sym typeface="Symbol" charset="0"/>
              </a:rPr>
              <a:t>= ∑</a:t>
            </a:r>
            <a:r>
              <a:rPr lang="en-US" b="0" baseline="-25000" dirty="0">
                <a:latin typeface="Arial Unicode MS" charset="0"/>
                <a:sym typeface="Symbol" charset="0"/>
              </a:rPr>
              <a:t>t=1,N</a:t>
            </a:r>
            <a:r>
              <a:rPr lang="en-US" b="0" dirty="0">
                <a:latin typeface="Arial Unicode MS" charset="0"/>
                <a:sym typeface="Symbol" charset="0"/>
              </a:rPr>
              <a:t> A</a:t>
            </a:r>
            <a:r>
              <a:rPr lang="en-US" b="0" baseline="-25000" dirty="0">
                <a:latin typeface="Arial Unicode MS" charset="0"/>
                <a:sym typeface="Symbol" charset="0"/>
              </a:rPr>
              <a:t>t   </a:t>
            </a:r>
            <a:r>
              <a:rPr lang="en-US" b="0" dirty="0">
                <a:latin typeface="Arial Unicode MS" charset="0"/>
              </a:rPr>
              <a:t>is good estimator.</a:t>
            </a:r>
            <a:endParaRPr lang="en-US" b="0" baseline="-25000" dirty="0">
              <a:latin typeface="Arial Unicode MS" charset="0"/>
              <a:sym typeface="Symbol" charset="0"/>
            </a:endParaRPr>
          </a:p>
          <a:p>
            <a:pPr>
              <a:lnSpc>
                <a:spcPct val="80000"/>
              </a:lnSpc>
            </a:pPr>
            <a:endParaRPr lang="en-US" sz="1800" b="0" dirty="0">
              <a:latin typeface="Arial Unicode MS" charset="0"/>
            </a:endParaRPr>
          </a:p>
          <a:p>
            <a:pPr>
              <a:lnSpc>
                <a:spcPct val="80000"/>
              </a:lnSpc>
            </a:pPr>
            <a:r>
              <a:rPr lang="en-US" sz="1800" b="0" dirty="0">
                <a:solidFill>
                  <a:srgbClr val="FFFF00"/>
                </a:solidFill>
                <a:latin typeface="Arial Unicode MS" charset="0"/>
              </a:rPr>
              <a:t>Are systems in nature really </a:t>
            </a:r>
            <a:r>
              <a:rPr lang="en-US" sz="1800" b="0" dirty="0" err="1">
                <a:solidFill>
                  <a:srgbClr val="FFFF00"/>
                </a:solidFill>
                <a:latin typeface="Arial Unicode MS" charset="0"/>
              </a:rPr>
              <a:t>ergodic</a:t>
            </a:r>
            <a:r>
              <a:rPr lang="en-US" sz="1800" b="0" dirty="0">
                <a:solidFill>
                  <a:srgbClr val="FFFF00"/>
                </a:solidFill>
                <a:latin typeface="Arial Unicode MS" charset="0"/>
              </a:rPr>
              <a:t>? </a:t>
            </a:r>
            <a:r>
              <a:rPr lang="en-US" sz="1800" b="0" dirty="0">
                <a:latin typeface="Arial Unicode MS" charset="0"/>
              </a:rPr>
              <a:t>Not always! </a:t>
            </a:r>
          </a:p>
          <a:p>
            <a:pPr lvl="1">
              <a:lnSpc>
                <a:spcPct val="80000"/>
              </a:lnSpc>
            </a:pPr>
            <a:r>
              <a:rPr lang="en-US" b="0" dirty="0">
                <a:latin typeface="Arial Unicode MS" charset="0"/>
              </a:rPr>
              <a:t>Non-</a:t>
            </a:r>
            <a:r>
              <a:rPr lang="en-US" b="0" dirty="0" err="1">
                <a:latin typeface="Arial Unicode MS" charset="0"/>
              </a:rPr>
              <a:t>ergodic</a:t>
            </a:r>
            <a:r>
              <a:rPr lang="en-US" b="0" dirty="0">
                <a:latin typeface="Arial Unicode MS" charset="0"/>
              </a:rPr>
              <a:t> examples are glasses, folding proteins (in practice) and harmonic crystals (in principle).</a:t>
            </a:r>
          </a:p>
          <a:p>
            <a:pPr>
              <a:lnSpc>
                <a:spcPct val="80000"/>
              </a:lnSpc>
            </a:pPr>
            <a:endParaRPr lang="en-US" sz="1200" b="0" dirty="0">
              <a:latin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605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Ergodicity</a:t>
            </a:r>
            <a:endParaRPr lang="en-GB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371600"/>
            <a:ext cx="5730705" cy="720000"/>
          </a:xfrm>
          <a:prstGeom prst="rect">
            <a:avLst/>
          </a:prstGeom>
        </p:spPr>
      </p:pic>
      <p:grpSp>
        <p:nvGrpSpPr>
          <p:cNvPr id="6" name="Agrupar 5"/>
          <p:cNvGrpSpPr/>
          <p:nvPr/>
        </p:nvGrpSpPr>
        <p:grpSpPr>
          <a:xfrm>
            <a:off x="2590800" y="2459400"/>
            <a:ext cx="4114800" cy="436200"/>
            <a:chOff x="838200" y="2514600"/>
            <a:chExt cx="4114800" cy="436200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2590800"/>
              <a:ext cx="978027" cy="360000"/>
            </a:xfrm>
            <a:prstGeom prst="rect">
              <a:avLst/>
            </a:prstGeom>
          </p:spPr>
        </p:pic>
        <p:sp>
          <p:nvSpPr>
            <p:cNvPr id="5" name="CuadroTexto 4"/>
            <p:cNvSpPr txBox="1"/>
            <p:nvPr/>
          </p:nvSpPr>
          <p:spPr>
            <a:xfrm>
              <a:off x="838200" y="2514600"/>
              <a:ext cx="411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solidFill>
                    <a:srgbClr val="FFFFFF"/>
                  </a:solidFill>
                </a:rPr>
                <a:t>              </a:t>
              </a:r>
              <a:r>
                <a:rPr lang="es-ES" dirty="0" err="1" smtClean="0">
                  <a:solidFill>
                    <a:srgbClr val="FFFFFF"/>
                  </a:solidFill>
                </a:rPr>
                <a:t>is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phase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space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density</a:t>
              </a:r>
              <a:endParaRPr lang="es-ES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026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914400"/>
          </a:xfrm>
        </p:spPr>
        <p:txBody>
          <a:bodyPr/>
          <a:lstStyle/>
          <a:p>
            <a:r>
              <a:rPr lang="en-GB" dirty="0"/>
              <a:t>Different aspects of </a:t>
            </a:r>
            <a:r>
              <a:rPr lang="en-GB" dirty="0" err="1"/>
              <a:t>ergodicity</a:t>
            </a:r>
            <a:endParaRPr lang="en-GB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4876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000" dirty="0"/>
              <a:t>The system relaxes on a “reasonable” time scale towards a unique equilibrium state (</a:t>
            </a:r>
            <a:r>
              <a:rPr lang="en-GB" sz="2000" dirty="0" err="1"/>
              <a:t>microcanonical</a:t>
            </a:r>
            <a:r>
              <a:rPr lang="en-GB" sz="2000" dirty="0"/>
              <a:t> state)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GB" sz="1500" dirty="0"/>
          </a:p>
          <a:p>
            <a:pPr>
              <a:lnSpc>
                <a:spcPct val="90000"/>
              </a:lnSpc>
            </a:pPr>
            <a:r>
              <a:rPr lang="en-GB" sz="2000" dirty="0"/>
              <a:t>Trajectories wander irregularly through the energy surface eventually sampling all of </a:t>
            </a:r>
            <a:r>
              <a:rPr lang="en-GB" sz="2000" dirty="0" err="1"/>
              <a:t>accesible</a:t>
            </a:r>
            <a:r>
              <a:rPr lang="en-GB" sz="2000" dirty="0"/>
              <a:t> phase space.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/>
              <a:t>	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Trajectories initially close together separate </a:t>
            </a:r>
            <a:r>
              <a:rPr lang="en-GB" sz="2000" dirty="0" err="1"/>
              <a:t>rapidily</a:t>
            </a:r>
            <a:r>
              <a:rPr lang="en-GB" sz="2000" dirty="0"/>
              <a:t> (Sensitivity to initial conditions).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2600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dirty="0" err="1">
                <a:solidFill>
                  <a:srgbClr val="FFFF00"/>
                </a:solidFill>
              </a:rPr>
              <a:t>Ergodic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behavior</a:t>
            </a:r>
            <a:r>
              <a:rPr lang="en-GB" dirty="0">
                <a:solidFill>
                  <a:srgbClr val="FFFF00"/>
                </a:solidFill>
              </a:rPr>
              <a:t> makes possible the use of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dirty="0">
                <a:solidFill>
                  <a:srgbClr val="FFFF00"/>
                </a:solidFill>
              </a:rPr>
              <a:t>statistical methods on MD of small system. </a:t>
            </a:r>
            <a:endParaRPr lang="en-GB" dirty="0" smtClean="0">
              <a:solidFill>
                <a:srgbClr val="FFFF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GB" dirty="0">
              <a:solidFill>
                <a:srgbClr val="FFFF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dirty="0"/>
              <a:t>Small round-off errors and other mathematical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dirty="0"/>
              <a:t>approximations should not matter.</a:t>
            </a:r>
          </a:p>
        </p:txBody>
      </p:sp>
    </p:spTree>
    <p:extLst>
      <p:ext uri="{BB962C8B-B14F-4D97-AF65-F5344CB8AC3E}">
        <p14:creationId xmlns:p14="http://schemas.microsoft.com/office/powerpoint/2010/main" val="3397670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1" name="Picture 5" descr="msotw9_temp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2"/>
          <a:stretch>
            <a:fillRect/>
          </a:stretch>
        </p:blipFill>
        <p:spPr bwMode="auto">
          <a:xfrm rot="21540000">
            <a:off x="533400" y="1905000"/>
            <a:ext cx="5976938" cy="424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6982" name="Picture 6" descr="msotw9_temp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8" y="1905000"/>
            <a:ext cx="19145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6983" name="Picture 7" descr="msotw9_temp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3994150"/>
            <a:ext cx="2209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6984" name="Text Box 8"/>
          <p:cNvSpPr txBox="1">
            <a:spLocks noChangeArrowheads="1"/>
          </p:cNvSpPr>
          <p:nvPr/>
        </p:nvSpPr>
        <p:spPr bwMode="auto">
          <a:xfrm>
            <a:off x="2768600" y="1066800"/>
            <a:ext cx="36703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From J.M. Haile: MD Simulations</a:t>
            </a:r>
          </a:p>
        </p:txBody>
      </p:sp>
      <p:sp>
        <p:nvSpPr>
          <p:cNvPr id="126988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762000"/>
          </a:xfrm>
        </p:spPr>
        <p:txBody>
          <a:bodyPr/>
          <a:lstStyle/>
          <a:p>
            <a:r>
              <a:rPr lang="en-US" dirty="0"/>
              <a:t>Particle in a smooth/rough circle</a:t>
            </a:r>
          </a:p>
        </p:txBody>
      </p:sp>
    </p:spTree>
    <p:extLst>
      <p:ext uri="{BB962C8B-B14F-4D97-AF65-F5344CB8AC3E}">
        <p14:creationId xmlns:p14="http://schemas.microsoft.com/office/powerpoint/2010/main" val="330037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6410</TotalTime>
  <Words>1575</Words>
  <Application>Microsoft Macintosh PowerPoint</Application>
  <PresentationFormat>Presentación en pantalla (4:3)</PresentationFormat>
  <Paragraphs>209</Paragraphs>
  <Slides>29</Slides>
  <Notes>29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blank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Ergodicity</vt:lpstr>
      <vt:lpstr>Ergodicity</vt:lpstr>
      <vt:lpstr>Different aspects of ergodicity</vt:lpstr>
      <vt:lpstr>Particle in a smooth/rough circle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Constant temperature molecular dynamics: variables of the Nose-Hoover thermostat</vt:lpstr>
      <vt:lpstr>Constant temperature molecular dynamics:                                  variables of the Nose-Hoover thermostat: the artificial variable </vt:lpstr>
      <vt:lpstr>Constant temperature molecular dynamics:                                  variables of the Nose-Hoover thermostat: the artificial momentum </vt:lpstr>
      <vt:lpstr>Constant temperature molecular dynamics:                                  variables of the Nose-Hoover thermostat: the extended Lagrangian </vt:lpstr>
      <vt:lpstr>Constant temperature molecular dynamics:                                         the Lagrangian equations for the Nose-Hoover thermostat</vt:lpstr>
      <vt:lpstr>Constant temperature molecular dynamics:                                         the Lagrangian equations for the Nose-Hoover thermostat</vt:lpstr>
      <vt:lpstr>Constant temperature molecular dynamics:                                         the Lagrangian equations for the Nose-Hoover thermostat</vt:lpstr>
      <vt:lpstr>Constant temperature molecular dynamics:                                       Choice of Q in the Nose-Hoover thermostat</vt:lpstr>
    </vt:vector>
  </TitlesOfParts>
  <Company>Universidad de Cantabria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Difficulty: how to deal accurately with both the core and valence electrons</dc:title>
  <dc:creator>Javier</dc:creator>
  <cp:lastModifiedBy>Francisco Javier Junquera Quintana</cp:lastModifiedBy>
  <cp:revision>662</cp:revision>
  <cp:lastPrinted>2012-10-10T13:22:52Z</cp:lastPrinted>
  <dcterms:created xsi:type="dcterms:W3CDTF">2005-05-05T21:57:52Z</dcterms:created>
  <dcterms:modified xsi:type="dcterms:W3CDTF">2012-10-15T07:25:00Z</dcterms:modified>
</cp:coreProperties>
</file>