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35" r:id="rId2"/>
    <p:sldId id="295" r:id="rId3"/>
    <p:sldId id="347" r:id="rId4"/>
    <p:sldId id="341" r:id="rId5"/>
    <p:sldId id="342" r:id="rId6"/>
    <p:sldId id="366" r:id="rId7"/>
    <p:sldId id="343" r:id="rId8"/>
    <p:sldId id="344" r:id="rId9"/>
    <p:sldId id="345" r:id="rId10"/>
    <p:sldId id="346" r:id="rId11"/>
    <p:sldId id="372" r:id="rId12"/>
    <p:sldId id="373" r:id="rId13"/>
    <p:sldId id="354" r:id="rId14"/>
    <p:sldId id="356" r:id="rId15"/>
    <p:sldId id="363" r:id="rId16"/>
    <p:sldId id="358" r:id="rId17"/>
    <p:sldId id="360" r:id="rId18"/>
    <p:sldId id="361" r:id="rId19"/>
    <p:sldId id="367" r:id="rId20"/>
    <p:sldId id="362" r:id="rId21"/>
    <p:sldId id="349" r:id="rId22"/>
    <p:sldId id="352" r:id="rId23"/>
    <p:sldId id="353" r:id="rId24"/>
    <p:sldId id="355" r:id="rId25"/>
    <p:sldId id="357" r:id="rId26"/>
    <p:sldId id="359" r:id="rId27"/>
    <p:sldId id="350" r:id="rId28"/>
    <p:sldId id="368" r:id="rId29"/>
    <p:sldId id="369" r:id="rId30"/>
    <p:sldId id="371" r:id="rId31"/>
    <p:sldId id="370" r:id="rId32"/>
    <p:sldId id="364" r:id="rId33"/>
    <p:sldId id="365" r:id="rId34"/>
    <p:sldId id="351" r:id="rId35"/>
    <p:sldId id="374" r:id="rId36"/>
    <p:sldId id="375" r:id="rId37"/>
    <p:sldId id="376" r:id="rId38"/>
    <p:sldId id="377" r:id="rId39"/>
    <p:sldId id="378" r:id="rId40"/>
    <p:sldId id="379" r:id="rId41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00"/>
    <a:srgbClr val="CC00CC"/>
    <a:srgbClr val="FF33CC"/>
    <a:srgbClr val="6666FF"/>
    <a:srgbClr val="FF9933"/>
    <a:srgbClr val="FF3300"/>
    <a:srgbClr val="00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3" d="100"/>
          <a:sy n="113" d="100"/>
        </p:scale>
        <p:origin x="-1928" y="-112"/>
      </p:cViewPr>
      <p:guideLst>
        <p:guide orient="horz" pos="3743"/>
        <p:guide pos="24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48" d="100"/>
          <a:sy n="48" d="100"/>
        </p:scale>
        <p:origin x="-2634" y="-96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smtClean="0">
                <a:cs typeface="+mn-cs"/>
              </a:defRPr>
            </a:lvl1pPr>
          </a:lstStyle>
          <a:p>
            <a:pPr>
              <a:defRPr/>
            </a:pPr>
            <a:fld id="{1CA7BA97-243A-E64E-9683-72EB9149324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577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smtClean="0">
                <a:cs typeface="+mn-cs"/>
              </a:defRPr>
            </a:lvl1pPr>
          </a:lstStyle>
          <a:p>
            <a:pPr>
              <a:defRPr/>
            </a:pPr>
            <a:fld id="{D071FC44-1B60-CE47-BAB5-A45AE7AFF445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802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CE28-7013-2D45-BE3F-8B0EB0E3CAFC}" type="slidenum">
              <a:rPr lang="es-ES"/>
              <a:pPr>
                <a:defRPr/>
              </a:pPr>
              <a:t>1</a:t>
            </a:fld>
            <a:endParaRPr lang="es-E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10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11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12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13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14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15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16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17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18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19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4AC406-A5F2-8E42-9F61-F7975A382222}" type="slidenum">
              <a:rPr lang="es-ES"/>
              <a:pPr>
                <a:defRPr/>
              </a:pPr>
              <a:t>2</a:t>
            </a:fld>
            <a:endParaRPr lang="es-E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20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21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22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23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24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25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26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27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28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29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4AC406-A5F2-8E42-9F61-F7975A382222}" type="slidenum">
              <a:rPr lang="es-ES"/>
              <a:pPr>
                <a:defRPr/>
              </a:pPr>
              <a:t>3</a:t>
            </a:fld>
            <a:endParaRPr lang="es-E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30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31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32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33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34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35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4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5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6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7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8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AF249-1BEF-B244-AAAE-BA0BB089ACD1}" type="slidenum">
              <a:rPr lang="es-ES"/>
              <a:pPr>
                <a:defRPr/>
              </a:pPr>
              <a:t>9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271" y="2130426"/>
            <a:ext cx="7773458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865" y="3886200"/>
            <a:ext cx="640027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F8633-30A9-EF43-B39B-06504501022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292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2662E-BC3B-BA4E-B78C-D45CDB0082F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9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136" y="274639"/>
            <a:ext cx="2057135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729" y="274639"/>
            <a:ext cx="6044407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B73CF-3A0D-6A48-ADA5-0E990993FF5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306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20E1F2-63EA-2142-B5F2-AA89D52E9CC7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38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A43BB-FC8E-0E47-999C-CC2CBB627591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02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13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13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FB3D8-3A0D-6C4A-BDDE-7B1CC3050C6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46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730" y="1600201"/>
            <a:ext cx="405077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35500" y="1600201"/>
            <a:ext cx="405077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285E0-8D5F-8A47-BB06-5D54CB8E98D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986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729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729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4761" y="1535113"/>
            <a:ext cx="40415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4761" y="2174875"/>
            <a:ext cx="40415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FD0A0-D8A2-7E44-99CB-60DF1E61AD9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318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4978B-41C4-B247-9AD2-B5FA753E40B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01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7E5CC-CE83-584A-A338-0DA27471BB7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367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72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452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729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BD9C3-902D-AA4B-A93F-8B120DA8676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79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553" y="4800600"/>
            <a:ext cx="548613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553" y="612775"/>
            <a:ext cx="548613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553" y="5367338"/>
            <a:ext cx="548613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42301-DC2D-9940-8A19-CEDA617E1D5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48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B2652F20-8267-024D-8B42-B47B13FA8FB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png"/><Relationship Id="rId8" Type="http://schemas.openxmlformats.org/officeDocument/2006/relationships/image" Target="../media/image38.emf"/><Relationship Id="rId9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61.emf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jpe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4" Type="http://schemas.openxmlformats.org/officeDocument/2006/relationships/image" Target="../media/image24.png"/><Relationship Id="rId5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5.emf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3.png"/><Relationship Id="rId12" Type="http://schemas.openxmlformats.org/officeDocument/2006/relationships/image" Target="../media/image94.png"/><Relationship Id="rId13" Type="http://schemas.openxmlformats.org/officeDocument/2006/relationships/image" Target="../media/image95.png"/><Relationship Id="rId14" Type="http://schemas.openxmlformats.org/officeDocument/2006/relationships/image" Target="../media/image96.png"/><Relationship Id="rId15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5.emf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4" Type="http://schemas.openxmlformats.org/officeDocument/2006/relationships/image" Target="../media/image110.png"/><Relationship Id="rId5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4" Type="http://schemas.openxmlformats.org/officeDocument/2006/relationships/image" Target="../media/image114.png"/><Relationship Id="rId5" Type="http://schemas.openxmlformats.org/officeDocument/2006/relationships/image" Target="../media/image115.png"/><Relationship Id="rId6" Type="http://schemas.openxmlformats.org/officeDocument/2006/relationships/image" Target="../media/image116.png"/><Relationship Id="rId7" Type="http://schemas.openxmlformats.org/officeDocument/2006/relationships/image" Target="../media/image117.png"/><Relationship Id="rId8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4" Type="http://schemas.openxmlformats.org/officeDocument/2006/relationships/image" Target="../media/image12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2.emf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1.png"/><Relationship Id="rId12" Type="http://schemas.openxmlformats.org/officeDocument/2006/relationships/image" Target="../media/image132.png"/><Relationship Id="rId13" Type="http://schemas.openxmlformats.org/officeDocument/2006/relationships/image" Target="../media/image133.png"/><Relationship Id="rId14" Type="http://schemas.openxmlformats.org/officeDocument/2006/relationships/image" Target="../media/image13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3.png"/><Relationship Id="rId3" Type="http://schemas.openxmlformats.org/officeDocument/2006/relationships/image" Target="../media/image91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Relationship Id="rId6" Type="http://schemas.openxmlformats.org/officeDocument/2006/relationships/image" Target="../media/image126.png"/><Relationship Id="rId7" Type="http://schemas.openxmlformats.org/officeDocument/2006/relationships/image" Target="../media/image127.png"/><Relationship Id="rId8" Type="http://schemas.openxmlformats.org/officeDocument/2006/relationships/image" Target="../media/image128.png"/><Relationship Id="rId9" Type="http://schemas.openxmlformats.org/officeDocument/2006/relationships/image" Target="../media/image129.png"/><Relationship Id="rId10" Type="http://schemas.openxmlformats.org/officeDocument/2006/relationships/image" Target="../media/image1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4" Type="http://schemas.openxmlformats.org/officeDocument/2006/relationships/image" Target="../media/image137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javier.junquera@unican.es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6" Type="http://schemas.openxmlformats.org/officeDocument/2006/relationships/image" Target="../media/image142.emf"/><Relationship Id="rId7" Type="http://schemas.openxmlformats.org/officeDocument/2006/relationships/image" Target="../media/image143.png"/><Relationship Id="rId8" Type="http://schemas.openxmlformats.org/officeDocument/2006/relationships/image" Target="../media/image144.png"/><Relationship Id="rId9" Type="http://schemas.openxmlformats.org/officeDocument/2006/relationships/image" Target="../media/image145.png"/><Relationship Id="rId10" Type="http://schemas.openxmlformats.org/officeDocument/2006/relationships/image" Target="../media/image146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125678" y="5653089"/>
            <a:ext cx="3531922" cy="58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FF00"/>
                </a:solidFill>
                <a:cs typeface="+mn-cs"/>
              </a:rPr>
              <a:t>Javier </a:t>
            </a:r>
            <a:r>
              <a:rPr lang="en-US" sz="3200" b="1" dirty="0" err="1">
                <a:solidFill>
                  <a:srgbClr val="FFFF00"/>
                </a:solidFill>
                <a:cs typeface="+mn-cs"/>
              </a:rPr>
              <a:t>Junquera</a:t>
            </a:r>
            <a:endParaRPr lang="en-US" sz="2800" b="1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533136" y="228601"/>
            <a:ext cx="8077729" cy="20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9" tIns="45694" rIns="91389" bIns="4569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FF00"/>
                </a:solidFill>
                <a:cs typeface="+mn-cs"/>
              </a:rPr>
              <a:t>Introducci</a:t>
            </a:r>
            <a:r>
              <a:rPr lang="en-US" sz="3600" b="1" dirty="0" err="1">
                <a:solidFill>
                  <a:srgbClr val="FFFF00"/>
                </a:solidFill>
                <a:cs typeface="Arial" charset="0"/>
              </a:rPr>
              <a:t>ón</a:t>
            </a:r>
            <a:r>
              <a:rPr lang="en-US" sz="3600" b="1" dirty="0">
                <a:solidFill>
                  <a:srgbClr val="FFFF00"/>
                </a:solidFill>
                <a:cs typeface="Arial" charset="0"/>
              </a:rPr>
              <a:t> a la </a:t>
            </a:r>
            <a:r>
              <a:rPr lang="en-US" sz="3600" b="1" dirty="0" err="1">
                <a:solidFill>
                  <a:srgbClr val="FFFF00"/>
                </a:solidFill>
                <a:cs typeface="Arial" charset="0"/>
              </a:rPr>
              <a:t>asignatura</a:t>
            </a:r>
            <a:r>
              <a:rPr lang="en-US" sz="3600" b="1" dirty="0">
                <a:solidFill>
                  <a:srgbClr val="FFFF00"/>
                </a:solidFill>
                <a:cs typeface="Arial" charset="0"/>
              </a:rPr>
              <a:t> de </a:t>
            </a:r>
            <a:r>
              <a:rPr lang="en-US" sz="3600" b="1" dirty="0" err="1" smtClean="0">
                <a:solidFill>
                  <a:srgbClr val="FFFF00"/>
                </a:solidFill>
                <a:cs typeface="Arial" charset="0"/>
              </a:rPr>
              <a:t>Computación</a:t>
            </a:r>
            <a:r>
              <a:rPr lang="en-US" sz="3600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cs typeface="Arial" charset="0"/>
              </a:rPr>
              <a:t>Avanzada</a:t>
            </a:r>
            <a:endParaRPr lang="en-US" sz="3600" b="1" dirty="0">
              <a:solidFill>
                <a:srgbClr val="FFFF00"/>
              </a:solidFill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3600" b="1" dirty="0" err="1" smtClean="0">
                <a:solidFill>
                  <a:srgbClr val="FFFF00"/>
                </a:solidFill>
                <a:cs typeface="Arial" charset="0"/>
                <a:sym typeface="Symbol" charset="0"/>
              </a:rPr>
              <a:t>Grado</a:t>
            </a:r>
            <a:r>
              <a:rPr lang="en-US" sz="3600" b="1" dirty="0" smtClean="0">
                <a:solidFill>
                  <a:srgbClr val="FFFF00"/>
                </a:solidFill>
                <a:cs typeface="Arial" charset="0"/>
                <a:sym typeface="Symbol" charset="0"/>
              </a:rPr>
              <a:t> en </a:t>
            </a:r>
            <a:r>
              <a:rPr lang="en-US" sz="3600" b="1" dirty="0" err="1" smtClean="0">
                <a:solidFill>
                  <a:srgbClr val="FFFF00"/>
                </a:solidFill>
                <a:cs typeface="Arial" charset="0"/>
                <a:sym typeface="Symbol" charset="0"/>
              </a:rPr>
              <a:t>Física</a:t>
            </a:r>
            <a:endParaRPr lang="en-US" sz="3600" b="1" dirty="0">
              <a:solidFill>
                <a:srgbClr val="FFFF00"/>
              </a:solidFill>
              <a:cs typeface="Arial" charset="0"/>
              <a:sym typeface="Symbol" charset="0"/>
            </a:endParaRPr>
          </a:p>
        </p:txBody>
      </p:sp>
      <p:pic>
        <p:nvPicPr>
          <p:cNvPr id="4099" name="Picture 10" descr="logoUCgr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604" y="5270501"/>
            <a:ext cx="1338792" cy="13446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30" descr="logo-t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5614989"/>
            <a:ext cx="1190625" cy="6572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The effective pair potential</a:t>
            </a:r>
          </a:p>
        </p:txBody>
      </p:sp>
      <p:grpSp>
        <p:nvGrpSpPr>
          <p:cNvPr id="32" name="Agrupar 31"/>
          <p:cNvGrpSpPr/>
          <p:nvPr/>
        </p:nvGrpSpPr>
        <p:grpSpPr>
          <a:xfrm>
            <a:off x="0" y="1143000"/>
            <a:ext cx="9144000" cy="1883229"/>
            <a:chOff x="0" y="1143000"/>
            <a:chExt cx="9144000" cy="1883229"/>
          </a:xfrm>
        </p:grpSpPr>
        <p:sp>
          <p:nvSpPr>
            <p:cNvPr id="33" name="CuadroTexto 32"/>
            <p:cNvSpPr txBox="1"/>
            <p:nvPr/>
          </p:nvSpPr>
          <p:spPr>
            <a:xfrm>
              <a:off x="152400" y="1143000"/>
              <a:ext cx="883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potential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energy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may</a:t>
              </a:r>
              <a:r>
                <a:rPr lang="es-ES" b="1" dirty="0" smtClean="0">
                  <a:solidFill>
                    <a:srgbClr val="FFFFFF"/>
                  </a:solidFill>
                </a:rPr>
                <a:t> be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divided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into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terms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depending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on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coordinates</a:t>
              </a:r>
              <a:r>
                <a:rPr lang="es-ES" b="1" dirty="0" smtClean="0">
                  <a:solidFill>
                    <a:srgbClr val="FFFFFF"/>
                  </a:solidFill>
                </a:rPr>
                <a:t> of individual,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pairs</a:t>
              </a:r>
              <a:r>
                <a:rPr lang="es-ES" b="1" dirty="0" smtClean="0">
                  <a:solidFill>
                    <a:srgbClr val="FFFFFF"/>
                  </a:solidFill>
                </a:rPr>
                <a:t>,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triplets</a:t>
              </a:r>
              <a:r>
                <a:rPr lang="es-ES" b="1" dirty="0" smtClean="0">
                  <a:solidFill>
                    <a:srgbClr val="FFFFFF"/>
                  </a:solidFill>
                </a:rPr>
                <a:t>, etc.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209800"/>
              <a:ext cx="9144000" cy="816429"/>
            </a:xfrm>
            <a:prstGeom prst="rect">
              <a:avLst/>
            </a:prstGeom>
          </p:spPr>
        </p:pic>
      </p:grpSp>
      <p:grpSp>
        <p:nvGrpSpPr>
          <p:cNvPr id="5" name="Agrupar 4"/>
          <p:cNvGrpSpPr/>
          <p:nvPr/>
        </p:nvGrpSpPr>
        <p:grpSpPr>
          <a:xfrm>
            <a:off x="152400" y="3200400"/>
            <a:ext cx="8839200" cy="1858798"/>
            <a:chOff x="152400" y="3200400"/>
            <a:chExt cx="8839200" cy="1858798"/>
          </a:xfrm>
        </p:grpSpPr>
        <p:sp>
          <p:nvSpPr>
            <p:cNvPr id="2" name="CuadroTexto 1"/>
            <p:cNvSpPr txBox="1"/>
            <p:nvPr/>
          </p:nvSpPr>
          <p:spPr>
            <a:xfrm>
              <a:off x="152400" y="3200400"/>
              <a:ext cx="8839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pairwise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approximation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gives</a:t>
              </a:r>
              <a:r>
                <a:rPr lang="es-ES" b="1" dirty="0" smtClean="0">
                  <a:solidFill>
                    <a:schemeClr val="bg1"/>
                  </a:solidFill>
                </a:rPr>
                <a:t> a </a:t>
              </a:r>
              <a:r>
                <a:rPr lang="es-ES" b="1" dirty="0" err="1" smtClean="0">
                  <a:solidFill>
                    <a:schemeClr val="bg1"/>
                  </a:solidFill>
                </a:rPr>
                <a:t>remarkably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good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description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because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average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three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body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effects</a:t>
              </a:r>
              <a:r>
                <a:rPr lang="es-ES" b="1" dirty="0" smtClean="0">
                  <a:solidFill>
                    <a:srgbClr val="FFFF00"/>
                  </a:solidFill>
                </a:rPr>
                <a:t> can be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partially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included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by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defining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an</a:t>
              </a:r>
              <a:r>
                <a:rPr lang="es-ES" b="1" dirty="0" smtClean="0">
                  <a:solidFill>
                    <a:srgbClr val="FFFF00"/>
                  </a:solidFill>
                </a:rPr>
                <a:t> “</a:t>
              </a:r>
              <a:r>
                <a:rPr lang="es-ES" b="1" dirty="0" err="1" smtClean="0">
                  <a:solidFill>
                    <a:srgbClr val="FFFF00"/>
                  </a:solidFill>
                </a:rPr>
                <a:t>effective</a:t>
              </a:r>
              <a:r>
                <a:rPr lang="es-ES" b="1" dirty="0" smtClean="0">
                  <a:solidFill>
                    <a:srgbClr val="FFFF00"/>
                  </a:solidFill>
                </a:rPr>
                <a:t>”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pair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potential</a:t>
              </a:r>
              <a:endParaRPr lang="es-ES" b="1" dirty="0">
                <a:solidFill>
                  <a:srgbClr val="FFFF00"/>
                </a:solidFill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7469" y="4267200"/>
              <a:ext cx="4329062" cy="791998"/>
            </a:xfrm>
            <a:prstGeom prst="rect">
              <a:avLst/>
            </a:prstGeom>
          </p:spPr>
        </p:pic>
      </p:grpSp>
      <p:sp>
        <p:nvSpPr>
          <p:cNvPr id="35" name="CuadroTexto 34"/>
          <p:cNvSpPr txBox="1"/>
          <p:nvPr/>
        </p:nvSpPr>
        <p:spPr>
          <a:xfrm>
            <a:off x="152400" y="5943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A </a:t>
            </a:r>
            <a:r>
              <a:rPr lang="es-ES" sz="1600" b="1" dirty="0" err="1" smtClean="0">
                <a:solidFill>
                  <a:schemeClr val="bg1"/>
                </a:solidFill>
              </a:rPr>
              <a:t>consequence</a:t>
            </a:r>
            <a:r>
              <a:rPr lang="es-ES" sz="1600" b="1" dirty="0" smtClean="0">
                <a:solidFill>
                  <a:schemeClr val="bg1"/>
                </a:solidFill>
              </a:rPr>
              <a:t> of </a:t>
            </a:r>
            <a:r>
              <a:rPr lang="es-ES" sz="1600" b="1" dirty="0" err="1" smtClean="0">
                <a:solidFill>
                  <a:schemeClr val="bg1"/>
                </a:solidFill>
              </a:rPr>
              <a:t>this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approximation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is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that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the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effective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pair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potential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needed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to</a:t>
            </a:r>
            <a:r>
              <a:rPr lang="es-ES" sz="1600" b="1" dirty="0" smtClean="0">
                <a:solidFill>
                  <a:schemeClr val="bg1"/>
                </a:solidFill>
              </a:rPr>
              <a:t> reproduce experimental data </a:t>
            </a:r>
            <a:r>
              <a:rPr lang="es-ES" sz="1600" b="1" dirty="0" err="1" smtClean="0">
                <a:solidFill>
                  <a:schemeClr val="bg1"/>
                </a:solidFill>
              </a:rPr>
              <a:t>may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turn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out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to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depend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on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the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density</a:t>
            </a:r>
            <a:r>
              <a:rPr lang="es-ES" sz="1600" b="1" dirty="0" smtClean="0">
                <a:solidFill>
                  <a:schemeClr val="bg1"/>
                </a:solidFill>
              </a:rPr>
              <a:t>, </a:t>
            </a:r>
            <a:r>
              <a:rPr lang="es-ES" sz="1600" b="1" dirty="0" err="1" smtClean="0">
                <a:solidFill>
                  <a:schemeClr val="bg1"/>
                </a:solidFill>
              </a:rPr>
              <a:t>temperature</a:t>
            </a:r>
            <a:r>
              <a:rPr lang="es-ES" sz="1600" b="1" dirty="0" smtClean="0">
                <a:solidFill>
                  <a:schemeClr val="bg1"/>
                </a:solidFill>
              </a:rPr>
              <a:t>, etc. </a:t>
            </a:r>
            <a:r>
              <a:rPr lang="es-ES" sz="1600" b="1" dirty="0" err="1">
                <a:solidFill>
                  <a:schemeClr val="bg1"/>
                </a:solidFill>
              </a:rPr>
              <a:t>w</a:t>
            </a:r>
            <a:r>
              <a:rPr lang="es-ES" sz="1600" b="1" dirty="0" err="1" smtClean="0">
                <a:solidFill>
                  <a:schemeClr val="bg1"/>
                </a:solidFill>
              </a:rPr>
              <a:t>hile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the</a:t>
            </a:r>
            <a:r>
              <a:rPr lang="es-ES" sz="1600" b="1" dirty="0" smtClean="0">
                <a:solidFill>
                  <a:schemeClr val="bg1"/>
                </a:solidFill>
              </a:rPr>
              <a:t>  true </a:t>
            </a:r>
            <a:r>
              <a:rPr lang="es-ES" sz="1600" b="1" dirty="0" err="1" smtClean="0">
                <a:solidFill>
                  <a:schemeClr val="bg1"/>
                </a:solidFill>
              </a:rPr>
              <a:t>two-body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potential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does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not</a:t>
            </a:r>
            <a:r>
              <a:rPr lang="es-ES" sz="1600" b="1" dirty="0" smtClean="0">
                <a:solidFill>
                  <a:schemeClr val="bg1"/>
                </a:solidFill>
              </a:rPr>
              <a:t>.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52400" y="5130224"/>
            <a:ext cx="883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 smtClean="0">
                <a:solidFill>
                  <a:schemeClr val="bg1"/>
                </a:solidFill>
              </a:rPr>
              <a:t>The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pair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potentials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appearing</a:t>
            </a:r>
            <a:r>
              <a:rPr lang="es-ES" sz="1600" b="1" dirty="0" smtClean="0">
                <a:solidFill>
                  <a:schemeClr val="bg1"/>
                </a:solidFill>
              </a:rPr>
              <a:t> in </a:t>
            </a:r>
            <a:r>
              <a:rPr lang="es-ES" sz="1600" b="1" dirty="0" err="1" smtClean="0">
                <a:solidFill>
                  <a:schemeClr val="bg1"/>
                </a:solidFill>
              </a:rPr>
              <a:t>computer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simulations</a:t>
            </a:r>
            <a:r>
              <a:rPr lang="es-ES" sz="1600" b="1" dirty="0" smtClean="0">
                <a:solidFill>
                  <a:schemeClr val="bg1"/>
                </a:solidFill>
              </a:rPr>
              <a:t> are </a:t>
            </a:r>
            <a:r>
              <a:rPr lang="es-ES" sz="1600" b="1" dirty="0" err="1" smtClean="0">
                <a:solidFill>
                  <a:schemeClr val="bg1"/>
                </a:solidFill>
              </a:rPr>
              <a:t>generally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to</a:t>
            </a:r>
            <a:r>
              <a:rPr lang="es-ES" sz="1600" b="1" dirty="0" smtClean="0">
                <a:solidFill>
                  <a:schemeClr val="bg1"/>
                </a:solidFill>
              </a:rPr>
              <a:t> be </a:t>
            </a:r>
            <a:r>
              <a:rPr lang="es-ES" sz="1600" b="1" dirty="0" err="1" smtClean="0">
                <a:solidFill>
                  <a:schemeClr val="bg1"/>
                </a:solidFill>
              </a:rPr>
              <a:t>regarded</a:t>
            </a:r>
            <a:r>
              <a:rPr lang="es-ES" sz="1600" b="1" dirty="0" smtClean="0">
                <a:solidFill>
                  <a:schemeClr val="bg1"/>
                </a:solidFill>
              </a:rPr>
              <a:t> as </a:t>
            </a:r>
            <a:r>
              <a:rPr lang="es-ES" sz="1600" b="1" dirty="0" err="1" smtClean="0">
                <a:solidFill>
                  <a:schemeClr val="bg1"/>
                </a:solidFill>
              </a:rPr>
              <a:t>effective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pair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potentials</a:t>
            </a:r>
            <a:r>
              <a:rPr lang="es-ES" sz="1600" b="1" dirty="0" smtClean="0">
                <a:solidFill>
                  <a:schemeClr val="bg1"/>
                </a:solidFill>
              </a:rPr>
              <a:t> of </a:t>
            </a:r>
            <a:r>
              <a:rPr lang="es-ES" sz="1600" b="1" dirty="0" err="1" smtClean="0">
                <a:solidFill>
                  <a:schemeClr val="bg1"/>
                </a:solidFill>
              </a:rPr>
              <a:t>this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kind</a:t>
            </a:r>
            <a:r>
              <a:rPr lang="es-ES" sz="1600" b="1" dirty="0" smtClean="0">
                <a:solidFill>
                  <a:schemeClr val="bg1"/>
                </a:solidFill>
              </a:rPr>
              <a:t>, </a:t>
            </a:r>
            <a:r>
              <a:rPr lang="es-ES" sz="1600" b="1" dirty="0" err="1" smtClean="0">
                <a:solidFill>
                  <a:schemeClr val="bg1"/>
                </a:solidFill>
              </a:rPr>
              <a:t>representing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many-body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effects</a:t>
            </a:r>
            <a:endParaRPr lang="es-ES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2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Types of bonds</a:t>
            </a:r>
          </a:p>
        </p:txBody>
      </p:sp>
      <p:pic>
        <p:nvPicPr>
          <p:cNvPr id="4" name="Imagen 3" descr="Potentials_0 (arrastrad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1022350"/>
            <a:ext cx="45466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8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Types of simulations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905000" y="729734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What</a:t>
            </a:r>
            <a:r>
              <a:rPr lang="es-ES" b="1" dirty="0" smtClean="0">
                <a:solidFill>
                  <a:srgbClr val="FFFF00"/>
                </a:solidFill>
              </a:rPr>
              <a:t> do </a:t>
            </a:r>
            <a:r>
              <a:rPr lang="es-ES" b="1" dirty="0" err="1" smtClean="0">
                <a:solidFill>
                  <a:srgbClr val="FFFF00"/>
                </a:solidFill>
              </a:rPr>
              <a:t>we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want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regarding</a:t>
            </a:r>
            <a:r>
              <a:rPr lang="es-ES" b="1" dirty="0" smtClean="0">
                <a:solidFill>
                  <a:srgbClr val="FFFF00"/>
                </a:solidFill>
              </a:rPr>
              <a:t>…?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38200" y="1676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model</a:t>
            </a:r>
            <a:r>
              <a:rPr lang="es-ES" b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es-ES" b="1" dirty="0" smtClean="0">
                <a:solidFill>
                  <a:srgbClr val="FFFF00"/>
                </a:solidFill>
              </a:rPr>
              <a:t>	</a:t>
            </a:r>
            <a:r>
              <a:rPr lang="es-ES" b="1" dirty="0" smtClean="0">
                <a:solidFill>
                  <a:schemeClr val="bg1"/>
                </a:solidFill>
              </a:rPr>
              <a:t>-</a:t>
            </a:r>
            <a:r>
              <a:rPr lang="es-ES" b="1" dirty="0" err="1" smtClean="0">
                <a:solidFill>
                  <a:schemeClr val="bg1"/>
                </a:solidFill>
              </a:rPr>
              <a:t>Realistic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or</a:t>
            </a:r>
            <a:r>
              <a:rPr lang="es-ES" b="1" dirty="0" smtClean="0">
                <a:solidFill>
                  <a:schemeClr val="bg1"/>
                </a:solidFill>
              </a:rPr>
              <a:t> more </a:t>
            </a:r>
            <a:r>
              <a:rPr lang="es-ES" b="1" dirty="0" err="1" smtClean="0">
                <a:solidFill>
                  <a:schemeClr val="bg1"/>
                </a:solidFill>
              </a:rPr>
              <a:t>approximate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38200" y="29718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energy</a:t>
            </a:r>
            <a:r>
              <a:rPr lang="es-ES" b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es-ES" b="1" dirty="0" smtClean="0">
                <a:solidFill>
                  <a:srgbClr val="FFFF00"/>
                </a:solidFill>
              </a:rPr>
              <a:t>	</a:t>
            </a:r>
            <a:r>
              <a:rPr lang="es-ES" b="1" dirty="0" smtClean="0">
                <a:solidFill>
                  <a:schemeClr val="bg1"/>
                </a:solidFill>
              </a:rPr>
              <a:t>-</a:t>
            </a:r>
            <a:r>
              <a:rPr lang="es-ES" b="1" dirty="0" err="1" smtClean="0">
                <a:solidFill>
                  <a:schemeClr val="bg1"/>
                </a:solidFill>
              </a:rPr>
              <a:t>Prevalence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repulsion</a:t>
            </a:r>
            <a:r>
              <a:rPr lang="es-ES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es-ES" b="1" dirty="0">
                <a:solidFill>
                  <a:schemeClr val="bg1"/>
                </a:solidFill>
              </a:rPr>
              <a:t>	</a:t>
            </a:r>
            <a:r>
              <a:rPr lang="es-ES" b="1" dirty="0" smtClean="0">
                <a:solidFill>
                  <a:schemeClr val="bg1"/>
                </a:solidFill>
              </a:rPr>
              <a:t>-Bonds are </a:t>
            </a:r>
            <a:r>
              <a:rPr lang="es-ES" b="1" dirty="0" err="1" smtClean="0">
                <a:solidFill>
                  <a:schemeClr val="bg1"/>
                </a:solidFill>
              </a:rPr>
              <a:t>broken</a:t>
            </a:r>
            <a:r>
              <a:rPr lang="es-ES" b="1" dirty="0" smtClean="0">
                <a:solidFill>
                  <a:schemeClr val="bg1"/>
                </a:solidFill>
              </a:rPr>
              <a:t>?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38200" y="44958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scale</a:t>
            </a:r>
            <a:r>
              <a:rPr lang="es-ES" b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es-ES" b="1" dirty="0" smtClean="0">
                <a:solidFill>
                  <a:srgbClr val="FFFF00"/>
                </a:solidFill>
              </a:rPr>
              <a:t>	</a:t>
            </a:r>
            <a:r>
              <a:rPr lang="es-ES" b="1" dirty="0" smtClean="0">
                <a:solidFill>
                  <a:schemeClr val="bg1"/>
                </a:solidFill>
              </a:rPr>
              <a:t>-</a:t>
            </a:r>
            <a:r>
              <a:rPr lang="es-ES" b="1" dirty="0" err="1" smtClean="0">
                <a:solidFill>
                  <a:schemeClr val="bg1"/>
                </a:solidFill>
              </a:rPr>
              <a:t>Atoms</a:t>
            </a:r>
            <a:r>
              <a:rPr lang="es-ES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es-ES" b="1" dirty="0">
                <a:solidFill>
                  <a:schemeClr val="bg1"/>
                </a:solidFill>
              </a:rPr>
              <a:t>	</a:t>
            </a:r>
            <a:r>
              <a:rPr lang="es-ES" b="1" dirty="0" smtClean="0">
                <a:solidFill>
                  <a:schemeClr val="bg1"/>
                </a:solidFill>
              </a:rPr>
              <a:t>-</a:t>
            </a:r>
            <a:r>
              <a:rPr lang="es-ES" b="1" dirty="0" err="1" smtClean="0">
                <a:solidFill>
                  <a:schemeClr val="bg1"/>
                </a:solidFill>
              </a:rPr>
              <a:t>Molecules</a:t>
            </a:r>
            <a:r>
              <a:rPr lang="es-ES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es-ES" b="1" dirty="0">
                <a:solidFill>
                  <a:schemeClr val="bg1"/>
                </a:solidFill>
              </a:rPr>
              <a:t>	</a:t>
            </a:r>
            <a:r>
              <a:rPr lang="es-ES" b="1" dirty="0" smtClean="0">
                <a:solidFill>
                  <a:schemeClr val="bg1"/>
                </a:solidFill>
              </a:rPr>
              <a:t>-Continuum?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50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Example of ideal effective pair potentials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990600"/>
            <a:ext cx="4003841" cy="5060263"/>
          </a:xfrm>
          <a:prstGeom prst="rect">
            <a:avLst/>
          </a:prstGeom>
        </p:spPr>
      </p:pic>
      <p:grpSp>
        <p:nvGrpSpPr>
          <p:cNvPr id="21" name="Agrupar 20"/>
          <p:cNvGrpSpPr/>
          <p:nvPr/>
        </p:nvGrpSpPr>
        <p:grpSpPr>
          <a:xfrm>
            <a:off x="5422900" y="990600"/>
            <a:ext cx="3721100" cy="2641600"/>
            <a:chOff x="5422900" y="990600"/>
            <a:chExt cx="3721100" cy="2641600"/>
          </a:xfrm>
        </p:grpSpPr>
        <p:sp>
          <p:nvSpPr>
            <p:cNvPr id="13" name="Rectángulo 12"/>
            <p:cNvSpPr/>
            <p:nvPr/>
          </p:nvSpPr>
          <p:spPr>
            <a:xfrm>
              <a:off x="6477000" y="2286000"/>
              <a:ext cx="2667000" cy="5334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6705600" y="990600"/>
              <a:ext cx="2438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err="1" smtClean="0">
                  <a:solidFill>
                    <a:srgbClr val="00CCFF"/>
                  </a:solidFill>
                </a:rPr>
                <a:t>Square-well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potential</a:t>
              </a:r>
              <a:endParaRPr lang="es-ES" sz="1600" b="1" dirty="0">
                <a:solidFill>
                  <a:srgbClr val="00CCFF"/>
                </a:solidFill>
              </a:endParaRPr>
            </a:p>
          </p:txBody>
        </p:sp>
        <p:pic>
          <p:nvPicPr>
            <p:cNvPr id="11" name="Imagen 10" descr="JChemPhys_31_459 (arrastrado)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900" y="1524000"/>
              <a:ext cx="3721100" cy="762000"/>
            </a:xfrm>
            <a:prstGeom prst="rect">
              <a:avLst/>
            </a:prstGeom>
          </p:spPr>
        </p:pic>
        <p:pic>
          <p:nvPicPr>
            <p:cNvPr id="12" name="Imagen 11" descr="JChemPhys_31_459 (arrastrado)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2298700"/>
              <a:ext cx="1739900" cy="215900"/>
            </a:xfrm>
            <a:prstGeom prst="rect">
              <a:avLst/>
            </a:prstGeom>
          </p:spPr>
        </p:pic>
        <p:pic>
          <p:nvPicPr>
            <p:cNvPr id="15" name="Imagen 14" descr="JChemPhys_31_459 (arrastrado)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000" y="2819400"/>
              <a:ext cx="2921000" cy="812800"/>
            </a:xfrm>
            <a:prstGeom prst="rect">
              <a:avLst/>
            </a:prstGeom>
          </p:spPr>
        </p:pic>
      </p:grpSp>
      <p:grpSp>
        <p:nvGrpSpPr>
          <p:cNvPr id="25" name="Agrupar 24"/>
          <p:cNvGrpSpPr/>
          <p:nvPr/>
        </p:nvGrpSpPr>
        <p:grpSpPr>
          <a:xfrm>
            <a:off x="-9512" y="3886200"/>
            <a:ext cx="2457424" cy="1828800"/>
            <a:chOff x="-9512" y="3886200"/>
            <a:chExt cx="2457424" cy="1828800"/>
          </a:xfrm>
        </p:grpSpPr>
        <p:sp>
          <p:nvSpPr>
            <p:cNvPr id="22" name="CuadroTexto 21"/>
            <p:cNvSpPr txBox="1"/>
            <p:nvPr/>
          </p:nvSpPr>
          <p:spPr>
            <a:xfrm>
              <a:off x="0" y="3886200"/>
              <a:ext cx="2438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err="1" smtClean="0">
                  <a:solidFill>
                    <a:srgbClr val="00CCFF"/>
                  </a:solidFill>
                </a:rPr>
                <a:t>Soft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sphere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potential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</a:p>
            <a:p>
              <a:pPr algn="ctr"/>
              <a:r>
                <a:rPr lang="es-ES" sz="1600" b="1" dirty="0" smtClean="0">
                  <a:solidFill>
                    <a:srgbClr val="00CCFF"/>
                  </a:solidFill>
                </a:rPr>
                <a:t>(</a:t>
              </a:r>
              <a:r>
                <a:rPr lang="es-ES" sz="1600" b="1" dirty="0" err="1" smtClean="0">
                  <a:solidFill>
                    <a:srgbClr val="00CCFF"/>
                  </a:solidFill>
                  <a:latin typeface="Symbol" charset="2"/>
                  <a:cs typeface="Symbol" charset="2"/>
                </a:rPr>
                <a:t>ν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=1)</a:t>
              </a:r>
              <a:endParaRPr lang="es-ES" sz="1600" b="1" dirty="0">
                <a:solidFill>
                  <a:srgbClr val="00CCFF"/>
                </a:solidFill>
              </a:endParaRPr>
            </a:p>
          </p:txBody>
        </p:sp>
        <p:grpSp>
          <p:nvGrpSpPr>
            <p:cNvPr id="18" name="Agrupar 17"/>
            <p:cNvGrpSpPr/>
            <p:nvPr/>
          </p:nvGrpSpPr>
          <p:grpSpPr>
            <a:xfrm>
              <a:off x="-9512" y="4724400"/>
              <a:ext cx="2457424" cy="990600"/>
              <a:chOff x="-9512" y="4724400"/>
              <a:chExt cx="2457424" cy="990600"/>
            </a:xfrm>
          </p:grpSpPr>
          <p:pic>
            <p:nvPicPr>
              <p:cNvPr id="16" name="Imagen 1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512" y="4724400"/>
                <a:ext cx="2457424" cy="475554"/>
              </a:xfrm>
              <a:prstGeom prst="rect">
                <a:avLst/>
              </a:prstGeom>
            </p:spPr>
          </p:pic>
          <p:sp>
            <p:nvSpPr>
              <p:cNvPr id="17" name="CuadroTexto 16"/>
              <p:cNvSpPr txBox="1"/>
              <p:nvPr/>
            </p:nvSpPr>
            <p:spPr>
              <a:xfrm>
                <a:off x="152400" y="5345668"/>
                <a:ext cx="2209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b="1" dirty="0" smtClean="0">
                    <a:solidFill>
                      <a:schemeClr val="bg1"/>
                    </a:solidFill>
                  </a:rPr>
                  <a:t>No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attractive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part</a:t>
                </a:r>
                <a:endParaRPr lang="es-E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4" name="Agrupar 23"/>
          <p:cNvGrpSpPr/>
          <p:nvPr/>
        </p:nvGrpSpPr>
        <p:grpSpPr>
          <a:xfrm>
            <a:off x="6477000" y="3911024"/>
            <a:ext cx="2667000" cy="2758083"/>
            <a:chOff x="6477000" y="3911024"/>
            <a:chExt cx="2667000" cy="2758083"/>
          </a:xfrm>
        </p:grpSpPr>
        <p:sp>
          <p:nvSpPr>
            <p:cNvPr id="23" name="CuadroTexto 22"/>
            <p:cNvSpPr txBox="1"/>
            <p:nvPr/>
          </p:nvSpPr>
          <p:spPr>
            <a:xfrm>
              <a:off x="6629400" y="3911024"/>
              <a:ext cx="2438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err="1" smtClean="0">
                  <a:solidFill>
                    <a:srgbClr val="00CCFF"/>
                  </a:solidFill>
                </a:rPr>
                <a:t>Soft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sphere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potential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</a:p>
            <a:p>
              <a:pPr algn="ctr"/>
              <a:r>
                <a:rPr lang="es-ES" sz="1600" b="1" dirty="0" smtClean="0">
                  <a:solidFill>
                    <a:srgbClr val="00CCFF"/>
                  </a:solidFill>
                </a:rPr>
                <a:t>(</a:t>
              </a:r>
              <a:r>
                <a:rPr lang="es-ES" sz="1600" b="1" dirty="0" err="1" smtClean="0">
                  <a:solidFill>
                    <a:srgbClr val="00CCFF"/>
                  </a:solidFill>
                  <a:latin typeface="Symbol" charset="2"/>
                  <a:cs typeface="Symbol" charset="2"/>
                </a:rPr>
                <a:t>ν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=12)</a:t>
              </a:r>
              <a:endParaRPr lang="es-ES" sz="1600" b="1" dirty="0">
                <a:solidFill>
                  <a:srgbClr val="00CCFF"/>
                </a:solidFill>
              </a:endParaRPr>
            </a:p>
          </p:txBody>
        </p:sp>
        <p:grpSp>
          <p:nvGrpSpPr>
            <p:cNvPr id="27" name="Agrupar 26"/>
            <p:cNvGrpSpPr/>
            <p:nvPr/>
          </p:nvGrpSpPr>
          <p:grpSpPr>
            <a:xfrm>
              <a:off x="6477000" y="4724400"/>
              <a:ext cx="2667000" cy="1944707"/>
              <a:chOff x="-142888" y="4724400"/>
              <a:chExt cx="2667000" cy="1944707"/>
            </a:xfrm>
          </p:grpSpPr>
          <p:pic>
            <p:nvPicPr>
              <p:cNvPr id="28" name="Imagen 2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512" y="4724400"/>
                <a:ext cx="2457424" cy="475554"/>
              </a:xfrm>
              <a:prstGeom prst="rect">
                <a:avLst/>
              </a:prstGeom>
            </p:spPr>
          </p:pic>
          <p:sp>
            <p:nvSpPr>
              <p:cNvPr id="29" name="CuadroTexto 28"/>
              <p:cNvSpPr txBox="1"/>
              <p:nvPr/>
            </p:nvSpPr>
            <p:spPr>
              <a:xfrm>
                <a:off x="-142888" y="5345668"/>
                <a:ext cx="2667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600" b="1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es-ES" sz="1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sz="1600" b="1" dirty="0" err="1" smtClean="0">
                    <a:solidFill>
                      <a:schemeClr val="bg1"/>
                    </a:solidFill>
                  </a:rPr>
                  <a:t>soft-sphere</a:t>
                </a:r>
                <a:r>
                  <a:rPr lang="es-ES" sz="1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sz="1600" b="1" dirty="0" err="1" smtClean="0">
                    <a:solidFill>
                      <a:schemeClr val="bg1"/>
                    </a:solidFill>
                  </a:rPr>
                  <a:t>potential</a:t>
                </a:r>
                <a:r>
                  <a:rPr lang="es-ES" sz="1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sz="1600" b="1" dirty="0" err="1" smtClean="0">
                    <a:solidFill>
                      <a:schemeClr val="bg1"/>
                    </a:solidFill>
                  </a:rPr>
                  <a:t>becomes</a:t>
                </a:r>
                <a:r>
                  <a:rPr lang="es-ES" sz="1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sz="1600" b="1" dirty="0" err="1" smtClean="0">
                    <a:solidFill>
                      <a:schemeClr val="bg1"/>
                    </a:solidFill>
                  </a:rPr>
                  <a:t>progressively</a:t>
                </a:r>
                <a:r>
                  <a:rPr lang="es-ES" sz="1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sz="1600" b="1" dirty="0" err="1" smtClean="0">
                    <a:solidFill>
                      <a:schemeClr val="bg1"/>
                    </a:solidFill>
                  </a:rPr>
                  <a:t>harder</a:t>
                </a:r>
                <a:r>
                  <a:rPr lang="es-ES" sz="1600" b="1" dirty="0" smtClean="0">
                    <a:solidFill>
                      <a:schemeClr val="bg1"/>
                    </a:solidFill>
                  </a:rPr>
                  <a:t> as </a:t>
                </a:r>
                <a:r>
                  <a:rPr lang="es-ES" sz="1600" b="1" dirty="0" err="1" smtClean="0">
                    <a:solidFill>
                      <a:srgbClr val="FFFFFF"/>
                    </a:solidFill>
                    <a:latin typeface="Symbol" charset="2"/>
                    <a:cs typeface="Symbol" charset="2"/>
                  </a:rPr>
                  <a:t>ν</a:t>
                </a:r>
                <a:r>
                  <a:rPr lang="es-ES" sz="1600" b="1" dirty="0" smtClean="0">
                    <a:solidFill>
                      <a:srgbClr val="FFFFFF"/>
                    </a:solidFill>
                    <a:latin typeface="Symbol" charset="2"/>
                    <a:cs typeface="Symbol" charset="2"/>
                  </a:rPr>
                  <a:t> </a:t>
                </a:r>
                <a:r>
                  <a:rPr lang="es-ES" sz="1600" b="1" dirty="0" err="1" smtClean="0">
                    <a:solidFill>
                      <a:schemeClr val="bg1"/>
                    </a:solidFill>
                    <a:latin typeface="+mn-lt"/>
                    <a:cs typeface="Symbol" charset="2"/>
                  </a:rPr>
                  <a:t>increases</a:t>
                </a:r>
                <a:r>
                  <a:rPr lang="es-ES" sz="1600" b="1" dirty="0" smtClean="0">
                    <a:solidFill>
                      <a:schemeClr val="bg1"/>
                    </a:solidFill>
                    <a:latin typeface="+mn-lt"/>
                  </a:rPr>
                  <a:t> </a:t>
                </a:r>
              </a:p>
              <a:p>
                <a:pPr algn="ctr"/>
                <a:endParaRPr lang="es-ES" sz="1600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s-ES" sz="1600" b="1" dirty="0" smtClean="0">
                    <a:solidFill>
                      <a:schemeClr val="bg1"/>
                    </a:solidFill>
                  </a:rPr>
                  <a:t>No </a:t>
                </a:r>
                <a:r>
                  <a:rPr lang="es-ES" sz="1600" b="1" dirty="0" err="1" smtClean="0">
                    <a:solidFill>
                      <a:schemeClr val="bg1"/>
                    </a:solidFill>
                  </a:rPr>
                  <a:t>attractive</a:t>
                </a:r>
                <a:r>
                  <a:rPr lang="es-ES" sz="1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sz="1600" b="1" dirty="0" err="1" smtClean="0">
                    <a:solidFill>
                      <a:schemeClr val="bg1"/>
                    </a:solidFill>
                  </a:rPr>
                  <a:t>part</a:t>
                </a:r>
                <a:endParaRPr lang="es-E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0" name="Agrupar 19"/>
          <p:cNvGrpSpPr/>
          <p:nvPr/>
        </p:nvGrpSpPr>
        <p:grpSpPr>
          <a:xfrm>
            <a:off x="0" y="990600"/>
            <a:ext cx="6629400" cy="2671465"/>
            <a:chOff x="0" y="990600"/>
            <a:chExt cx="6629400" cy="2671465"/>
          </a:xfrm>
        </p:grpSpPr>
        <p:sp>
          <p:nvSpPr>
            <p:cNvPr id="10" name="Rectángulo 9"/>
            <p:cNvSpPr/>
            <p:nvPr/>
          </p:nvSpPr>
          <p:spPr>
            <a:xfrm>
              <a:off x="0" y="2286000"/>
              <a:ext cx="2743200" cy="2286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0" y="990600"/>
              <a:ext cx="2438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err="1" smtClean="0">
                  <a:solidFill>
                    <a:srgbClr val="00CCFF"/>
                  </a:solidFill>
                </a:rPr>
                <a:t>Hard-sphere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potential</a:t>
              </a:r>
              <a:endParaRPr lang="es-ES" sz="1600" b="1" dirty="0">
                <a:solidFill>
                  <a:srgbClr val="00CCFF"/>
                </a:solidFill>
              </a:endParaRPr>
            </a:p>
          </p:txBody>
        </p:sp>
        <p:pic>
          <p:nvPicPr>
            <p:cNvPr id="8" name="Imagen 7" descr="JChemPhys_27_1208 (arrastrado)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83963"/>
              <a:ext cx="2743200" cy="802037"/>
            </a:xfrm>
            <a:prstGeom prst="rect">
              <a:avLst/>
            </a:prstGeom>
          </p:spPr>
        </p:pic>
        <p:pic>
          <p:nvPicPr>
            <p:cNvPr id="9" name="Imagen 8" descr="JChemPhys_27_1208 (arrastrado)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00" y="2286000"/>
              <a:ext cx="1803400" cy="228600"/>
            </a:xfrm>
            <a:prstGeom prst="rect">
              <a:avLst/>
            </a:prstGeom>
          </p:spPr>
        </p:pic>
        <p:sp>
          <p:nvSpPr>
            <p:cNvPr id="19" name="CuadroTexto 18"/>
            <p:cNvSpPr txBox="1"/>
            <p:nvPr/>
          </p:nvSpPr>
          <p:spPr>
            <a:xfrm>
              <a:off x="2590800" y="3200400"/>
              <a:ext cx="403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err="1" smtClean="0"/>
                <a:t>Discovery</a:t>
              </a:r>
              <a:r>
                <a:rPr lang="es-ES" sz="1200" b="1" dirty="0" smtClean="0"/>
                <a:t> of non-trivial </a:t>
              </a:r>
              <a:r>
                <a:rPr lang="es-ES" sz="1200" b="1" dirty="0" err="1" smtClean="0"/>
                <a:t>phase</a:t>
              </a:r>
              <a:r>
                <a:rPr lang="es-ES" sz="1200" b="1" dirty="0" smtClean="0"/>
                <a:t> </a:t>
              </a:r>
              <a:r>
                <a:rPr lang="es-ES" sz="1200" b="1" dirty="0" err="1" smtClean="0"/>
                <a:t>transitions</a:t>
              </a:r>
              <a:r>
                <a:rPr lang="es-ES" sz="1200" b="1" dirty="0" smtClean="0"/>
                <a:t>, </a:t>
              </a:r>
            </a:p>
            <a:p>
              <a:pPr algn="ctr"/>
              <a:r>
                <a:rPr lang="es-ES" sz="1200" b="1" dirty="0" err="1" smtClean="0"/>
                <a:t>not</a:t>
              </a:r>
              <a:r>
                <a:rPr lang="es-ES" sz="1200" b="1" dirty="0" smtClean="0"/>
                <a:t> </a:t>
              </a:r>
              <a:r>
                <a:rPr lang="es-ES" sz="1200" b="1" dirty="0" err="1" smtClean="0"/>
                <a:t>evident</a:t>
              </a:r>
              <a:r>
                <a:rPr lang="es-ES" sz="1200" b="1" dirty="0" smtClean="0"/>
                <a:t> </a:t>
              </a:r>
              <a:r>
                <a:rPr lang="es-ES" sz="1200" b="1" dirty="0" err="1" smtClean="0"/>
                <a:t>just</a:t>
              </a:r>
              <a:r>
                <a:rPr lang="es-ES" sz="1200" b="1" dirty="0" smtClean="0"/>
                <a:t> </a:t>
              </a:r>
              <a:r>
                <a:rPr lang="es-ES" sz="1200" b="1" dirty="0" err="1" smtClean="0"/>
                <a:t>looking</a:t>
              </a:r>
              <a:r>
                <a:rPr lang="es-ES" sz="1200" b="1" dirty="0" smtClean="0"/>
                <a:t> </a:t>
              </a:r>
              <a:r>
                <a:rPr lang="es-ES" sz="1200" b="1" dirty="0" err="1" smtClean="0"/>
                <a:t>the</a:t>
              </a:r>
              <a:r>
                <a:rPr lang="es-ES" sz="1200" b="1" dirty="0" smtClean="0"/>
                <a:t> </a:t>
              </a:r>
              <a:r>
                <a:rPr lang="es-ES" sz="1200" b="1" dirty="0" err="1" smtClean="0"/>
                <a:t>equations</a:t>
              </a:r>
              <a:endParaRPr lang="es-E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8693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It is useful to divide realistic potentials in separate attractive and repulsive components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447800" y="9144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Attractive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interaction</a:t>
            </a:r>
            <a:endParaRPr lang="es-ES" b="1" dirty="0" smtClean="0">
              <a:solidFill>
                <a:srgbClr val="FFFF00"/>
              </a:solidFill>
            </a:endParaRPr>
          </a:p>
          <a:p>
            <a:pPr algn="ctr"/>
            <a:r>
              <a:rPr lang="es-ES" b="1" dirty="0" smtClean="0">
                <a:solidFill>
                  <a:srgbClr val="00CCFF"/>
                </a:solidFill>
              </a:rPr>
              <a:t>Van der Waals-London </a:t>
            </a:r>
            <a:r>
              <a:rPr lang="es-ES" b="1" dirty="0" err="1" smtClean="0">
                <a:solidFill>
                  <a:srgbClr val="00CCFF"/>
                </a:solidFill>
              </a:rPr>
              <a:t>or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fluctuating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dipole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interaction</a:t>
            </a:r>
            <a:endParaRPr lang="es-ES" b="1" dirty="0" smtClean="0">
              <a:solidFill>
                <a:srgbClr val="00CCFF"/>
              </a:solidFill>
            </a:endParaRPr>
          </a:p>
          <a:p>
            <a:pPr algn="ctr"/>
            <a:r>
              <a:rPr lang="es-ES" b="1" dirty="0" err="1" smtClean="0">
                <a:solidFill>
                  <a:srgbClr val="00CCFF"/>
                </a:solidFill>
              </a:rPr>
              <a:t>Classical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argument</a:t>
            </a:r>
            <a:endParaRPr lang="es-ES" b="1" dirty="0">
              <a:solidFill>
                <a:srgbClr val="00CC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105400" y="6211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FF6600"/>
                </a:solidFill>
              </a:rPr>
              <a:t>J. D. Jackson</a:t>
            </a:r>
          </a:p>
          <a:p>
            <a:pPr algn="ctr"/>
            <a:r>
              <a:rPr lang="es-ES" sz="1200" b="1" dirty="0" err="1" smtClean="0">
                <a:solidFill>
                  <a:srgbClr val="FF6600"/>
                </a:solidFill>
              </a:rPr>
              <a:t>Classical</a:t>
            </a:r>
            <a:r>
              <a:rPr lang="es-ES" sz="1200" b="1" dirty="0" smtClean="0">
                <a:solidFill>
                  <a:srgbClr val="FF6600"/>
                </a:solidFill>
              </a:rPr>
              <a:t> </a:t>
            </a:r>
            <a:r>
              <a:rPr lang="es-ES" sz="1200" b="1" dirty="0" err="1" smtClean="0">
                <a:solidFill>
                  <a:srgbClr val="FF6600"/>
                </a:solidFill>
              </a:rPr>
              <a:t>Electrodynamics</a:t>
            </a:r>
            <a:r>
              <a:rPr lang="es-ES" sz="1200" b="1" dirty="0" smtClean="0">
                <a:solidFill>
                  <a:srgbClr val="FF6600"/>
                </a:solidFill>
              </a:rPr>
              <a:t> (</a:t>
            </a:r>
            <a:r>
              <a:rPr lang="es-ES" sz="1200" b="1" dirty="0" err="1" smtClean="0">
                <a:solidFill>
                  <a:srgbClr val="FF6600"/>
                </a:solidFill>
              </a:rPr>
              <a:t>Chapter</a:t>
            </a:r>
            <a:r>
              <a:rPr lang="es-ES" sz="1200" b="1" dirty="0" smtClean="0">
                <a:solidFill>
                  <a:srgbClr val="FF6600"/>
                </a:solidFill>
              </a:rPr>
              <a:t> 4)</a:t>
            </a:r>
          </a:p>
          <a:p>
            <a:pPr algn="ctr"/>
            <a:r>
              <a:rPr lang="es-ES" sz="1200" b="1" dirty="0" smtClean="0">
                <a:solidFill>
                  <a:srgbClr val="FF6600"/>
                </a:solidFill>
              </a:rPr>
              <a:t>John </a:t>
            </a:r>
            <a:r>
              <a:rPr lang="es-ES" sz="1200" b="1" dirty="0" err="1" smtClean="0">
                <a:solidFill>
                  <a:srgbClr val="FF6600"/>
                </a:solidFill>
              </a:rPr>
              <a:t>Wiley</a:t>
            </a:r>
            <a:r>
              <a:rPr lang="es-ES" sz="1200" b="1" dirty="0" smtClean="0">
                <a:solidFill>
                  <a:srgbClr val="FF6600"/>
                </a:solidFill>
              </a:rPr>
              <a:t> and </a:t>
            </a:r>
            <a:r>
              <a:rPr lang="es-ES" sz="1200" b="1" dirty="0" err="1" smtClean="0">
                <a:solidFill>
                  <a:srgbClr val="FF6600"/>
                </a:solidFill>
              </a:rPr>
              <a:t>Sons</a:t>
            </a:r>
            <a:r>
              <a:rPr lang="es-ES" sz="1200" b="1" dirty="0" smtClean="0">
                <a:solidFill>
                  <a:srgbClr val="FF6600"/>
                </a:solidFill>
              </a:rPr>
              <a:t> </a:t>
            </a:r>
            <a:endParaRPr lang="es-ES" sz="1200" b="1" dirty="0">
              <a:solidFill>
                <a:srgbClr val="FF66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57200" y="18682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FF6600"/>
                </a:solidFill>
              </a:rPr>
              <a:t>C. </a:t>
            </a:r>
            <a:r>
              <a:rPr lang="es-ES" sz="1200" b="1" dirty="0" err="1" smtClean="0">
                <a:solidFill>
                  <a:srgbClr val="FF6600"/>
                </a:solidFill>
              </a:rPr>
              <a:t>Kittel</a:t>
            </a:r>
            <a:endParaRPr lang="es-ES" sz="1200" b="1" dirty="0" smtClean="0">
              <a:solidFill>
                <a:srgbClr val="FF6600"/>
              </a:solidFill>
            </a:endParaRPr>
          </a:p>
          <a:p>
            <a:pPr algn="ctr"/>
            <a:r>
              <a:rPr lang="es-ES" sz="1200" b="1" dirty="0" err="1" smtClean="0">
                <a:solidFill>
                  <a:srgbClr val="FF6600"/>
                </a:solidFill>
              </a:rPr>
              <a:t>Introduction</a:t>
            </a:r>
            <a:r>
              <a:rPr lang="es-ES" sz="1200" b="1" dirty="0" smtClean="0">
                <a:solidFill>
                  <a:srgbClr val="FF6600"/>
                </a:solidFill>
              </a:rPr>
              <a:t> </a:t>
            </a:r>
            <a:r>
              <a:rPr lang="es-ES" sz="1200" b="1" dirty="0" err="1" smtClean="0">
                <a:solidFill>
                  <a:srgbClr val="FF6600"/>
                </a:solidFill>
              </a:rPr>
              <a:t>to</a:t>
            </a:r>
            <a:r>
              <a:rPr lang="es-ES" sz="1200" b="1" dirty="0" smtClean="0">
                <a:solidFill>
                  <a:srgbClr val="FF6600"/>
                </a:solidFill>
              </a:rPr>
              <a:t> Solid </a:t>
            </a:r>
            <a:r>
              <a:rPr lang="es-ES" sz="1200" b="1" dirty="0" err="1" smtClean="0">
                <a:solidFill>
                  <a:srgbClr val="FF6600"/>
                </a:solidFill>
              </a:rPr>
              <a:t>State</a:t>
            </a:r>
            <a:r>
              <a:rPr lang="es-ES" sz="1200" b="1" dirty="0" smtClean="0">
                <a:solidFill>
                  <a:srgbClr val="FF6600"/>
                </a:solidFill>
              </a:rPr>
              <a:t> </a:t>
            </a:r>
            <a:r>
              <a:rPr lang="es-ES" sz="1200" b="1" dirty="0" err="1" smtClean="0">
                <a:solidFill>
                  <a:srgbClr val="FF6600"/>
                </a:solidFill>
              </a:rPr>
              <a:t>Physics</a:t>
            </a:r>
            <a:r>
              <a:rPr lang="es-ES" sz="1200" b="1" dirty="0" smtClean="0">
                <a:solidFill>
                  <a:srgbClr val="FF6600"/>
                </a:solidFill>
              </a:rPr>
              <a:t> (3rd </a:t>
            </a:r>
            <a:r>
              <a:rPr lang="es-ES" sz="1200" b="1" dirty="0" err="1" smtClean="0">
                <a:solidFill>
                  <a:srgbClr val="FF6600"/>
                </a:solidFill>
              </a:rPr>
              <a:t>Edition</a:t>
            </a:r>
            <a:r>
              <a:rPr lang="es-ES" sz="1200" b="1" dirty="0" smtClean="0">
                <a:solidFill>
                  <a:srgbClr val="FF6600"/>
                </a:solidFill>
              </a:rPr>
              <a:t>)</a:t>
            </a:r>
          </a:p>
          <a:p>
            <a:pPr algn="ctr"/>
            <a:r>
              <a:rPr lang="es-ES" sz="1200" b="1" dirty="0" smtClean="0">
                <a:solidFill>
                  <a:srgbClr val="FF6600"/>
                </a:solidFill>
              </a:rPr>
              <a:t>John </a:t>
            </a:r>
            <a:r>
              <a:rPr lang="es-ES" sz="1200" b="1" dirty="0" err="1" smtClean="0">
                <a:solidFill>
                  <a:srgbClr val="FF6600"/>
                </a:solidFill>
              </a:rPr>
              <a:t>Wiley</a:t>
            </a:r>
            <a:r>
              <a:rPr lang="es-ES" sz="1200" b="1" dirty="0" smtClean="0">
                <a:solidFill>
                  <a:srgbClr val="FF6600"/>
                </a:solidFill>
              </a:rPr>
              <a:t> and </a:t>
            </a:r>
            <a:r>
              <a:rPr lang="es-ES" sz="1200" b="1" dirty="0" err="1" smtClean="0">
                <a:solidFill>
                  <a:srgbClr val="FF6600"/>
                </a:solidFill>
              </a:rPr>
              <a:t>sons</a:t>
            </a:r>
            <a:endParaRPr lang="es-ES" sz="1200" b="1" dirty="0">
              <a:solidFill>
                <a:srgbClr val="FF660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" y="2574994"/>
            <a:ext cx="3435350" cy="3063806"/>
          </a:xfrm>
          <a:prstGeom prst="rect">
            <a:avLst/>
          </a:prstGeom>
        </p:spPr>
      </p:pic>
      <p:grpSp>
        <p:nvGrpSpPr>
          <p:cNvPr id="26" name="Agrupar 25"/>
          <p:cNvGrpSpPr/>
          <p:nvPr/>
        </p:nvGrpSpPr>
        <p:grpSpPr>
          <a:xfrm>
            <a:off x="4724400" y="2209800"/>
            <a:ext cx="4267200" cy="1177200"/>
            <a:chOff x="4724400" y="2209800"/>
            <a:chExt cx="4267200" cy="117720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9200" y="2667000"/>
              <a:ext cx="3696481" cy="720000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4724400" y="2209800"/>
              <a:ext cx="426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chemeClr val="bg1"/>
                  </a:solidFill>
                </a:rPr>
                <a:t>Electric </a:t>
              </a:r>
              <a:r>
                <a:rPr lang="es-ES" sz="1400" b="1" dirty="0" err="1" smtClean="0">
                  <a:solidFill>
                    <a:schemeClr val="bg1"/>
                  </a:solidFill>
                </a:rPr>
                <a:t>field</a:t>
              </a:r>
              <a:r>
                <a:rPr lang="es-ES" sz="14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400" b="1" dirty="0" err="1" smtClean="0">
                  <a:solidFill>
                    <a:schemeClr val="bg1"/>
                  </a:solidFill>
                </a:rPr>
                <a:t>produced</a:t>
              </a:r>
              <a:r>
                <a:rPr lang="es-ES" sz="14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400" b="1" dirty="0" err="1" smtClean="0">
                  <a:solidFill>
                    <a:schemeClr val="bg1"/>
                  </a:solidFill>
                </a:rPr>
                <a:t>by</a:t>
              </a:r>
              <a:r>
                <a:rPr lang="es-ES" sz="14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400" b="1" dirty="0" err="1" smtClean="0">
                  <a:solidFill>
                    <a:schemeClr val="bg1"/>
                  </a:solidFill>
                </a:rPr>
                <a:t>dipole</a:t>
              </a:r>
              <a:r>
                <a:rPr lang="es-ES" sz="1400" b="1" dirty="0" smtClean="0">
                  <a:solidFill>
                    <a:schemeClr val="bg1"/>
                  </a:solidFill>
                </a:rPr>
                <a:t> 1 </a:t>
              </a:r>
              <a:r>
                <a:rPr lang="es-ES" sz="1400" b="1" dirty="0" err="1" smtClean="0">
                  <a:solidFill>
                    <a:schemeClr val="bg1"/>
                  </a:solidFill>
                </a:rPr>
                <a:t>on</a:t>
              </a:r>
              <a:r>
                <a:rPr lang="es-ES" sz="1400" b="1" dirty="0" smtClean="0">
                  <a:solidFill>
                    <a:schemeClr val="bg1"/>
                  </a:solidFill>
                </a:rPr>
                <a:t> position 2</a:t>
              </a:r>
            </a:p>
          </p:txBody>
        </p:sp>
      </p:grpSp>
      <p:grpSp>
        <p:nvGrpSpPr>
          <p:cNvPr id="27" name="Agrupar 26"/>
          <p:cNvGrpSpPr/>
          <p:nvPr/>
        </p:nvGrpSpPr>
        <p:grpSpPr>
          <a:xfrm>
            <a:off x="4724400" y="3429000"/>
            <a:ext cx="4267200" cy="1101000"/>
            <a:chOff x="4724400" y="3429000"/>
            <a:chExt cx="4267200" cy="110100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64975" y="3810000"/>
              <a:ext cx="2236025" cy="720000"/>
            </a:xfrm>
            <a:prstGeom prst="rect">
              <a:avLst/>
            </a:prstGeom>
          </p:spPr>
        </p:pic>
        <p:sp>
          <p:nvSpPr>
            <p:cNvPr id="15" name="CuadroTexto 14"/>
            <p:cNvSpPr txBox="1"/>
            <p:nvPr/>
          </p:nvSpPr>
          <p:spPr>
            <a:xfrm>
              <a:off x="4724400" y="3429000"/>
              <a:ext cx="426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chemeClr val="bg1"/>
                  </a:solidFill>
                </a:rPr>
                <a:t>Instantaneous</a:t>
              </a:r>
              <a:r>
                <a:rPr lang="es-ES" sz="14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400" b="1" dirty="0" err="1" smtClean="0">
                  <a:solidFill>
                    <a:schemeClr val="bg1"/>
                  </a:solidFill>
                </a:rPr>
                <a:t>dipole</a:t>
              </a:r>
              <a:r>
                <a:rPr lang="es-ES" sz="14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400" b="1" dirty="0" err="1" smtClean="0">
                  <a:solidFill>
                    <a:schemeClr val="bg1"/>
                  </a:solidFill>
                </a:rPr>
                <a:t>induced</a:t>
              </a:r>
              <a:r>
                <a:rPr lang="es-ES" sz="14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400" b="1" dirty="0" err="1" smtClean="0">
                  <a:solidFill>
                    <a:schemeClr val="bg1"/>
                  </a:solidFill>
                </a:rPr>
                <a:t>by</a:t>
              </a:r>
              <a:r>
                <a:rPr lang="es-ES" sz="14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400" b="1" dirty="0" err="1" smtClean="0">
                  <a:solidFill>
                    <a:schemeClr val="bg1"/>
                  </a:solidFill>
                </a:rPr>
                <a:t>this</a:t>
              </a:r>
              <a:r>
                <a:rPr lang="es-ES" sz="14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400" b="1" dirty="0" err="1" smtClean="0">
                  <a:solidFill>
                    <a:schemeClr val="bg1"/>
                  </a:solidFill>
                </a:rPr>
                <a:t>field</a:t>
              </a:r>
              <a:r>
                <a:rPr lang="es-ES" sz="14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400" b="1" dirty="0" err="1" smtClean="0">
                  <a:solidFill>
                    <a:schemeClr val="bg1"/>
                  </a:solidFill>
                </a:rPr>
                <a:t>on</a:t>
              </a:r>
              <a:r>
                <a:rPr lang="es-ES" sz="1400" b="1" dirty="0" smtClean="0">
                  <a:solidFill>
                    <a:schemeClr val="bg1"/>
                  </a:solidFill>
                </a:rPr>
                <a:t> 2</a:t>
              </a:r>
            </a:p>
          </p:txBody>
        </p:sp>
      </p:grpSp>
      <p:grpSp>
        <p:nvGrpSpPr>
          <p:cNvPr id="28" name="Agrupar 27"/>
          <p:cNvGrpSpPr/>
          <p:nvPr/>
        </p:nvGrpSpPr>
        <p:grpSpPr>
          <a:xfrm>
            <a:off x="4724400" y="4646711"/>
            <a:ext cx="4267200" cy="1144489"/>
            <a:chOff x="4724400" y="4646711"/>
            <a:chExt cx="4267200" cy="1144489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8310" y="5071200"/>
              <a:ext cx="4099379" cy="720000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4724400" y="4646711"/>
              <a:ext cx="426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chemeClr val="bg1"/>
                  </a:solidFill>
                </a:rPr>
                <a:t>Potential</a:t>
              </a:r>
              <a:r>
                <a:rPr lang="es-ES" sz="14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400" b="1" dirty="0" err="1" smtClean="0">
                  <a:solidFill>
                    <a:schemeClr val="bg1"/>
                  </a:solidFill>
                </a:rPr>
                <a:t>energy</a:t>
              </a:r>
              <a:r>
                <a:rPr lang="es-ES" sz="1400" b="1" dirty="0" smtClean="0">
                  <a:solidFill>
                    <a:schemeClr val="bg1"/>
                  </a:solidFill>
                </a:rPr>
                <a:t> of </a:t>
              </a:r>
              <a:r>
                <a:rPr lang="es-ES" sz="1400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sz="14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400" b="1" dirty="0" err="1" smtClean="0">
                  <a:solidFill>
                    <a:schemeClr val="bg1"/>
                  </a:solidFill>
                </a:rPr>
                <a:t>dipole</a:t>
              </a:r>
              <a:r>
                <a:rPr lang="es-ES" sz="14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400" b="1" dirty="0" err="1" smtClean="0">
                  <a:solidFill>
                    <a:schemeClr val="bg1"/>
                  </a:solidFill>
                </a:rPr>
                <a:t>moment</a:t>
              </a:r>
              <a:endParaRPr lang="es-ES" sz="14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Agrupar 24"/>
          <p:cNvGrpSpPr/>
          <p:nvPr/>
        </p:nvGrpSpPr>
        <p:grpSpPr>
          <a:xfrm>
            <a:off x="0" y="5791200"/>
            <a:ext cx="2057400" cy="1066800"/>
            <a:chOff x="0" y="5791200"/>
            <a:chExt cx="2057400" cy="1066800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6498000"/>
              <a:ext cx="390600" cy="360000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0920" y="5867400"/>
              <a:ext cx="456480" cy="360000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2000" y="6345600"/>
              <a:ext cx="480600" cy="360000"/>
            </a:xfrm>
            <a:prstGeom prst="rect">
              <a:avLst/>
            </a:prstGeom>
          </p:spPr>
        </p:pic>
        <p:cxnSp>
          <p:nvCxnSpPr>
            <p:cNvPr id="17" name="Conector recto de flecha 16"/>
            <p:cNvCxnSpPr/>
            <p:nvPr/>
          </p:nvCxnSpPr>
          <p:spPr>
            <a:xfrm flipH="1" flipV="1">
              <a:off x="304800" y="6324600"/>
              <a:ext cx="228600" cy="3810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ipse 17"/>
            <p:cNvSpPr>
              <a:spLocks noChangeAspect="1"/>
            </p:cNvSpPr>
            <p:nvPr/>
          </p:nvSpPr>
          <p:spPr>
            <a:xfrm>
              <a:off x="381000" y="647700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0" name="Conector recto de flecha 19"/>
            <p:cNvCxnSpPr/>
            <p:nvPr/>
          </p:nvCxnSpPr>
          <p:spPr>
            <a:xfrm flipV="1">
              <a:off x="442456" y="6096000"/>
              <a:ext cx="1081544" cy="391544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de flecha 21"/>
            <p:cNvCxnSpPr/>
            <p:nvPr/>
          </p:nvCxnSpPr>
          <p:spPr>
            <a:xfrm>
              <a:off x="1447800" y="5791200"/>
              <a:ext cx="151680" cy="722309"/>
            </a:xfrm>
            <a:prstGeom prst="straightConnector1">
              <a:avLst/>
            </a:prstGeom>
            <a:ln>
              <a:solidFill>
                <a:srgbClr val="00CC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Agrupar 23"/>
          <p:cNvGrpSpPr/>
          <p:nvPr/>
        </p:nvGrpSpPr>
        <p:grpSpPr>
          <a:xfrm>
            <a:off x="1828800" y="6498000"/>
            <a:ext cx="3581400" cy="360000"/>
            <a:chOff x="1828800" y="6498000"/>
            <a:chExt cx="3581400" cy="36000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28800" y="6498000"/>
              <a:ext cx="480600" cy="360000"/>
            </a:xfrm>
            <a:prstGeom prst="rect">
              <a:avLst/>
            </a:prstGeom>
          </p:spPr>
        </p:pic>
        <p:sp>
          <p:nvSpPr>
            <p:cNvPr id="23" name="CuadroTexto 22"/>
            <p:cNvSpPr txBox="1"/>
            <p:nvPr/>
          </p:nvSpPr>
          <p:spPr>
            <a:xfrm>
              <a:off x="2286000" y="6581001"/>
              <a:ext cx="3124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 err="1" smtClean="0">
                  <a:solidFill>
                    <a:srgbClr val="FFFFFF"/>
                  </a:solidFill>
                </a:rPr>
                <a:t>Is</a:t>
              </a:r>
              <a:r>
                <a:rPr lang="es-ES" sz="1200" b="1" dirty="0" smtClean="0">
                  <a:solidFill>
                    <a:srgbClr val="FFFFFF"/>
                  </a:solidFill>
                </a:rPr>
                <a:t> </a:t>
              </a:r>
              <a:r>
                <a:rPr lang="es-ES" sz="1200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sz="1200" b="1" dirty="0" smtClean="0">
                  <a:solidFill>
                    <a:srgbClr val="FFFFFF"/>
                  </a:solidFill>
                </a:rPr>
                <a:t> </a:t>
              </a:r>
              <a:r>
                <a:rPr lang="es-ES" sz="1200" b="1" dirty="0" err="1" smtClean="0">
                  <a:solidFill>
                    <a:srgbClr val="FFFFFF"/>
                  </a:solidFill>
                </a:rPr>
                <a:t>unit</a:t>
              </a:r>
              <a:r>
                <a:rPr lang="es-ES" sz="1200" b="1" dirty="0">
                  <a:solidFill>
                    <a:srgbClr val="FFFFFF"/>
                  </a:solidFill>
                </a:rPr>
                <a:t> </a:t>
              </a:r>
              <a:r>
                <a:rPr lang="es-ES" sz="1200" b="1" dirty="0" smtClean="0">
                  <a:solidFill>
                    <a:srgbClr val="FFFFFF"/>
                  </a:solidFill>
                </a:rPr>
                <a:t>vector </a:t>
              </a:r>
              <a:r>
                <a:rPr lang="es-ES" sz="1200" b="1" dirty="0" err="1" smtClean="0">
                  <a:solidFill>
                    <a:srgbClr val="FFFFFF"/>
                  </a:solidFill>
                </a:rPr>
                <a:t>directed</a:t>
              </a:r>
              <a:r>
                <a:rPr lang="es-ES" sz="1200" b="1" dirty="0" smtClean="0">
                  <a:solidFill>
                    <a:srgbClr val="FFFFFF"/>
                  </a:solidFill>
                </a:rPr>
                <a:t> </a:t>
              </a:r>
              <a:r>
                <a:rPr lang="es-ES" sz="1200" b="1" dirty="0" err="1" smtClean="0">
                  <a:solidFill>
                    <a:srgbClr val="FFFFFF"/>
                  </a:solidFill>
                </a:rPr>
                <a:t>from</a:t>
              </a:r>
              <a:r>
                <a:rPr lang="es-ES" sz="1200" b="1" dirty="0" smtClean="0">
                  <a:solidFill>
                    <a:srgbClr val="FFFFFF"/>
                  </a:solidFill>
                </a:rPr>
                <a:t> 1 </a:t>
              </a:r>
              <a:r>
                <a:rPr lang="es-ES" sz="1200" b="1" dirty="0" err="1" smtClean="0">
                  <a:solidFill>
                    <a:srgbClr val="FFFFFF"/>
                  </a:solidFill>
                </a:rPr>
                <a:t>to</a:t>
              </a:r>
              <a:r>
                <a:rPr lang="es-ES" sz="1200" b="1" dirty="0" smtClean="0">
                  <a:solidFill>
                    <a:srgbClr val="FFFFFF"/>
                  </a:solidFill>
                </a:rPr>
                <a:t> 2</a:t>
              </a:r>
              <a:endParaRPr lang="es-ES" sz="1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56384" name="Agrupar 656383"/>
          <p:cNvGrpSpPr/>
          <p:nvPr/>
        </p:nvGrpSpPr>
        <p:grpSpPr>
          <a:xfrm>
            <a:off x="7010400" y="5486400"/>
            <a:ext cx="2133600" cy="612577"/>
            <a:chOff x="7010400" y="5486400"/>
            <a:chExt cx="2133600" cy="612577"/>
          </a:xfrm>
        </p:grpSpPr>
        <p:sp>
          <p:nvSpPr>
            <p:cNvPr id="29" name="CuadroTexto 28"/>
            <p:cNvSpPr txBox="1"/>
            <p:nvPr/>
          </p:nvSpPr>
          <p:spPr>
            <a:xfrm>
              <a:off x="7010400" y="5791200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rgbClr val="FFFFFF"/>
                  </a:solidFill>
                </a:rPr>
                <a:t>Always</a:t>
              </a:r>
              <a:r>
                <a:rPr lang="es-ES" sz="1400" b="1" dirty="0" smtClean="0">
                  <a:solidFill>
                    <a:srgbClr val="FFFFFF"/>
                  </a:solidFill>
                </a:rPr>
                <a:t> </a:t>
              </a:r>
              <a:r>
                <a:rPr lang="es-ES" sz="1400" b="1" dirty="0" err="1" smtClean="0">
                  <a:solidFill>
                    <a:srgbClr val="FFFFFF"/>
                  </a:solidFill>
                </a:rPr>
                <a:t>attractive</a:t>
              </a:r>
              <a:endParaRPr lang="es-ES" sz="1400" b="1" dirty="0">
                <a:solidFill>
                  <a:srgbClr val="FFFFFF"/>
                </a:solidFill>
              </a:endParaRPr>
            </a:p>
          </p:txBody>
        </p:sp>
        <p:cxnSp>
          <p:nvCxnSpPr>
            <p:cNvPr id="31" name="Conector recto de flecha 30"/>
            <p:cNvCxnSpPr>
              <a:stCxn id="29" idx="0"/>
            </p:cNvCxnSpPr>
            <p:nvPr/>
          </p:nvCxnSpPr>
          <p:spPr>
            <a:xfrm flipV="1">
              <a:off x="8077200" y="5486400"/>
              <a:ext cx="304800" cy="3048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6385" name="Imagen 65638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0600" y="5744400"/>
            <a:ext cx="143418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0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It is useful to divide realistic potentials in separate attractive and repulsive components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447800" y="9144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Attractive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interaction</a:t>
            </a:r>
            <a:endParaRPr lang="es-ES" b="1" dirty="0" smtClean="0">
              <a:solidFill>
                <a:srgbClr val="FFFF00"/>
              </a:solidFill>
            </a:endParaRPr>
          </a:p>
          <a:p>
            <a:pPr algn="ctr"/>
            <a:r>
              <a:rPr lang="es-ES" b="1" dirty="0" smtClean="0">
                <a:solidFill>
                  <a:srgbClr val="00CCFF"/>
                </a:solidFill>
              </a:rPr>
              <a:t>Van der Waals-London </a:t>
            </a:r>
            <a:r>
              <a:rPr lang="es-ES" b="1" dirty="0" err="1" smtClean="0">
                <a:solidFill>
                  <a:srgbClr val="00CCFF"/>
                </a:solidFill>
              </a:rPr>
              <a:t>or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fluctuating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dipole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interaction</a:t>
            </a:r>
            <a:endParaRPr lang="es-ES" b="1" dirty="0" smtClean="0">
              <a:solidFill>
                <a:srgbClr val="00CCFF"/>
              </a:solidFill>
            </a:endParaRPr>
          </a:p>
          <a:p>
            <a:pPr algn="ctr"/>
            <a:r>
              <a:rPr lang="es-ES" b="1" dirty="0" smtClean="0">
                <a:solidFill>
                  <a:srgbClr val="00CCFF"/>
                </a:solidFill>
              </a:rPr>
              <a:t>Quantum </a:t>
            </a:r>
            <a:r>
              <a:rPr lang="es-ES" b="1" dirty="0" err="1" smtClean="0">
                <a:solidFill>
                  <a:srgbClr val="00CCFF"/>
                </a:solidFill>
              </a:rPr>
              <a:t>argument</a:t>
            </a:r>
            <a:endParaRPr lang="es-ES" b="1" dirty="0">
              <a:solidFill>
                <a:srgbClr val="00CCFF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819400" y="620967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FF6600"/>
                </a:solidFill>
              </a:rPr>
              <a:t>C. </a:t>
            </a:r>
            <a:r>
              <a:rPr lang="es-ES" sz="1200" b="1" dirty="0" err="1" smtClean="0">
                <a:solidFill>
                  <a:srgbClr val="FF6600"/>
                </a:solidFill>
              </a:rPr>
              <a:t>Kittel</a:t>
            </a:r>
            <a:endParaRPr lang="es-ES" sz="1200" b="1" dirty="0" smtClean="0">
              <a:solidFill>
                <a:srgbClr val="FF6600"/>
              </a:solidFill>
            </a:endParaRPr>
          </a:p>
          <a:p>
            <a:pPr algn="ctr"/>
            <a:r>
              <a:rPr lang="es-ES" sz="1200" b="1" dirty="0" err="1" smtClean="0">
                <a:solidFill>
                  <a:srgbClr val="FF6600"/>
                </a:solidFill>
              </a:rPr>
              <a:t>Introduction</a:t>
            </a:r>
            <a:r>
              <a:rPr lang="es-ES" sz="1200" b="1" dirty="0" smtClean="0">
                <a:solidFill>
                  <a:srgbClr val="FF6600"/>
                </a:solidFill>
              </a:rPr>
              <a:t> </a:t>
            </a:r>
            <a:r>
              <a:rPr lang="es-ES" sz="1200" b="1" dirty="0" err="1" smtClean="0">
                <a:solidFill>
                  <a:srgbClr val="FF6600"/>
                </a:solidFill>
              </a:rPr>
              <a:t>to</a:t>
            </a:r>
            <a:r>
              <a:rPr lang="es-ES" sz="1200" b="1" dirty="0" smtClean="0">
                <a:solidFill>
                  <a:srgbClr val="FF6600"/>
                </a:solidFill>
              </a:rPr>
              <a:t> Solid </a:t>
            </a:r>
            <a:r>
              <a:rPr lang="es-ES" sz="1200" b="1" dirty="0" err="1" smtClean="0">
                <a:solidFill>
                  <a:srgbClr val="FF6600"/>
                </a:solidFill>
              </a:rPr>
              <a:t>State</a:t>
            </a:r>
            <a:r>
              <a:rPr lang="es-ES" sz="1200" b="1" dirty="0" smtClean="0">
                <a:solidFill>
                  <a:srgbClr val="FF6600"/>
                </a:solidFill>
              </a:rPr>
              <a:t> </a:t>
            </a:r>
            <a:r>
              <a:rPr lang="es-ES" sz="1200" b="1" dirty="0" err="1" smtClean="0">
                <a:solidFill>
                  <a:srgbClr val="FF6600"/>
                </a:solidFill>
              </a:rPr>
              <a:t>Physics</a:t>
            </a:r>
            <a:r>
              <a:rPr lang="es-ES" sz="1200" b="1" dirty="0" smtClean="0">
                <a:solidFill>
                  <a:srgbClr val="FF6600"/>
                </a:solidFill>
              </a:rPr>
              <a:t> (3rd </a:t>
            </a:r>
            <a:r>
              <a:rPr lang="es-ES" sz="1200" b="1" dirty="0" err="1" smtClean="0">
                <a:solidFill>
                  <a:srgbClr val="FF6600"/>
                </a:solidFill>
              </a:rPr>
              <a:t>Edition</a:t>
            </a:r>
            <a:r>
              <a:rPr lang="es-ES" sz="1200" b="1" dirty="0" smtClean="0">
                <a:solidFill>
                  <a:srgbClr val="FF6600"/>
                </a:solidFill>
              </a:rPr>
              <a:t>)</a:t>
            </a:r>
          </a:p>
          <a:p>
            <a:pPr algn="ctr"/>
            <a:r>
              <a:rPr lang="es-ES" sz="1200" b="1" dirty="0" smtClean="0">
                <a:solidFill>
                  <a:srgbClr val="FF6600"/>
                </a:solidFill>
              </a:rPr>
              <a:t>John </a:t>
            </a:r>
            <a:r>
              <a:rPr lang="es-ES" sz="1200" b="1" dirty="0" err="1" smtClean="0">
                <a:solidFill>
                  <a:srgbClr val="FF6600"/>
                </a:solidFill>
              </a:rPr>
              <a:t>Wiley</a:t>
            </a:r>
            <a:r>
              <a:rPr lang="es-ES" sz="1200" b="1" dirty="0" smtClean="0">
                <a:solidFill>
                  <a:srgbClr val="FF6600"/>
                </a:solidFill>
              </a:rPr>
              <a:t> and </a:t>
            </a:r>
            <a:r>
              <a:rPr lang="es-ES" sz="1200" b="1" dirty="0" err="1" smtClean="0">
                <a:solidFill>
                  <a:srgbClr val="FF6600"/>
                </a:solidFill>
              </a:rPr>
              <a:t>sons</a:t>
            </a:r>
            <a:endParaRPr lang="es-ES" sz="1200" b="1" dirty="0">
              <a:solidFill>
                <a:srgbClr val="FF66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524000" y="21452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Hamiltonian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for</a:t>
            </a:r>
            <a:r>
              <a:rPr lang="es-ES" b="1" dirty="0" smtClean="0">
                <a:solidFill>
                  <a:schemeClr val="bg1"/>
                </a:solidFill>
              </a:rPr>
              <a:t> a </a:t>
            </a:r>
            <a:r>
              <a:rPr lang="es-ES" b="1" dirty="0" err="1" smtClean="0">
                <a:solidFill>
                  <a:schemeClr val="bg1"/>
                </a:solidFill>
              </a:rPr>
              <a:t>system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two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interacting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oscillators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819400"/>
            <a:ext cx="3419972" cy="359997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1219200" y="34290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Where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perturbative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term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dipole-dipole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interaction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4114800"/>
            <a:ext cx="4056480" cy="720000"/>
          </a:xfrm>
          <a:prstGeom prst="rect">
            <a:avLst/>
          </a:prstGeom>
        </p:spPr>
      </p:pic>
      <p:sp>
        <p:nvSpPr>
          <p:cNvPr id="37" name="CuadroTexto 36"/>
          <p:cNvSpPr txBox="1"/>
          <p:nvPr/>
        </p:nvSpPr>
        <p:spPr>
          <a:xfrm>
            <a:off x="381000" y="48768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From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first-order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perturbation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theory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we</a:t>
            </a:r>
            <a:r>
              <a:rPr lang="es-ES" b="1" dirty="0" smtClean="0">
                <a:solidFill>
                  <a:schemeClr val="bg1"/>
                </a:solidFill>
              </a:rPr>
              <a:t> can compute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change</a:t>
            </a:r>
            <a:r>
              <a:rPr lang="es-ES" b="1" dirty="0" smtClean="0">
                <a:solidFill>
                  <a:schemeClr val="bg1"/>
                </a:solidFill>
              </a:rPr>
              <a:t> in </a:t>
            </a:r>
            <a:r>
              <a:rPr lang="es-ES" b="1" dirty="0" err="1" smtClean="0">
                <a:solidFill>
                  <a:schemeClr val="bg1"/>
                </a:solidFill>
              </a:rPr>
              <a:t>energy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5410200"/>
            <a:ext cx="394952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8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It is useful to divide realistic potentials in separate attractive and repulsive components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981200" y="1110734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Repulsive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interaction</a:t>
            </a:r>
            <a:endParaRPr lang="es-ES" b="1" dirty="0">
              <a:solidFill>
                <a:srgbClr val="FFFF00"/>
              </a:solidFill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381000" y="2819400"/>
            <a:ext cx="8749709" cy="2294930"/>
            <a:chOff x="381000" y="2819400"/>
            <a:chExt cx="8749709" cy="2294930"/>
          </a:xfrm>
        </p:grpSpPr>
        <p:sp>
          <p:nvSpPr>
            <p:cNvPr id="3" name="CuadroTexto 2"/>
            <p:cNvSpPr txBox="1"/>
            <p:nvPr/>
          </p:nvSpPr>
          <p:spPr>
            <a:xfrm>
              <a:off x="3949109" y="2819400"/>
              <a:ext cx="5181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chemeClr val="bg1"/>
                  </a:solidFill>
                </a:rPr>
                <a:t>As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two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atoms</a:t>
              </a:r>
              <a:r>
                <a:rPr lang="es-ES" b="1" dirty="0" smtClean="0">
                  <a:solidFill>
                    <a:schemeClr val="bg1"/>
                  </a:solidFill>
                </a:rPr>
                <a:t> are </a:t>
              </a:r>
              <a:r>
                <a:rPr lang="es-ES" b="1" dirty="0" err="1" smtClean="0">
                  <a:solidFill>
                    <a:schemeClr val="bg1"/>
                  </a:solidFill>
                </a:rPr>
                <a:t>brought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together</a:t>
              </a:r>
              <a:r>
                <a:rPr lang="es-ES" b="1" dirty="0" smtClean="0">
                  <a:solidFill>
                    <a:schemeClr val="bg1"/>
                  </a:solidFill>
                </a:rPr>
                <a:t>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their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charge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distribution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gradually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overlaps</a:t>
              </a:r>
              <a:r>
                <a:rPr lang="es-ES" b="1" dirty="0" smtClean="0">
                  <a:solidFill>
                    <a:schemeClr val="bg1"/>
                  </a:solidFill>
                </a:rPr>
                <a:t>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changing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energy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system</a:t>
              </a:r>
              <a:r>
                <a:rPr lang="es-ES" b="1" dirty="0" smtClean="0">
                  <a:solidFill>
                    <a:schemeClr val="bg1"/>
                  </a:solidFill>
                </a:rPr>
                <a:t>. </a:t>
              </a:r>
            </a:p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overlap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energy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repulsive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due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to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endParaRPr lang="es-ES" b="1" dirty="0">
                <a:solidFill>
                  <a:srgbClr val="FFFF00"/>
                </a:solidFill>
              </a:endParaRP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4267200" y="4191000"/>
              <a:ext cx="4648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rgbClr val="FFFF00"/>
                  </a:solidFill>
                </a:rPr>
                <a:t>Pauli </a:t>
              </a:r>
              <a:r>
                <a:rPr lang="es-ES" b="1" dirty="0" err="1">
                  <a:solidFill>
                    <a:srgbClr val="FFFF00"/>
                  </a:solidFill>
                </a:rPr>
                <a:t>exclusion</a:t>
              </a:r>
              <a:r>
                <a:rPr lang="es-ES" b="1" dirty="0">
                  <a:solidFill>
                    <a:srgbClr val="FFFF00"/>
                  </a:solidFill>
                </a:rPr>
                <a:t> </a:t>
              </a:r>
              <a:r>
                <a:rPr lang="es-ES" b="1" dirty="0" err="1">
                  <a:solidFill>
                    <a:srgbClr val="FFFF00"/>
                  </a:solidFill>
                </a:rPr>
                <a:t>principle</a:t>
              </a:r>
              <a:r>
                <a:rPr lang="es-ES" b="1" dirty="0">
                  <a:solidFill>
                    <a:srgbClr val="FFFF00"/>
                  </a:solidFill>
                </a:rPr>
                <a:t>: </a:t>
              </a:r>
            </a:p>
            <a:p>
              <a:pPr algn="ctr"/>
              <a:r>
                <a:rPr lang="es-ES" b="1" dirty="0">
                  <a:solidFill>
                    <a:srgbClr val="FFFF00"/>
                  </a:solidFill>
                </a:rPr>
                <a:t>No </a:t>
              </a:r>
              <a:r>
                <a:rPr lang="es-ES" b="1" dirty="0" err="1">
                  <a:solidFill>
                    <a:srgbClr val="FFFF00"/>
                  </a:solidFill>
                </a:rPr>
                <a:t>two</a:t>
              </a:r>
              <a:r>
                <a:rPr lang="es-ES" b="1" dirty="0">
                  <a:solidFill>
                    <a:srgbClr val="FFFF00"/>
                  </a:solidFill>
                </a:rPr>
                <a:t> </a:t>
              </a:r>
              <a:r>
                <a:rPr lang="es-ES" b="1" dirty="0" err="1">
                  <a:solidFill>
                    <a:srgbClr val="FFFF00"/>
                  </a:solidFill>
                </a:rPr>
                <a:t>electrons</a:t>
              </a:r>
              <a:r>
                <a:rPr lang="es-ES" b="1" dirty="0">
                  <a:solidFill>
                    <a:srgbClr val="FFFF00"/>
                  </a:solidFill>
                </a:rPr>
                <a:t> can </a:t>
              </a:r>
              <a:r>
                <a:rPr lang="es-ES" b="1" dirty="0" err="1">
                  <a:solidFill>
                    <a:srgbClr val="FFFF00"/>
                  </a:solidFill>
                </a:rPr>
                <a:t>have</a:t>
              </a:r>
              <a:r>
                <a:rPr lang="es-ES" b="1" dirty="0">
                  <a:solidFill>
                    <a:srgbClr val="FFFF00"/>
                  </a:solidFill>
                </a:rPr>
                <a:t> </a:t>
              </a:r>
              <a:r>
                <a:rPr lang="es-ES" b="1" dirty="0" err="1">
                  <a:solidFill>
                    <a:srgbClr val="FFFF00"/>
                  </a:solidFill>
                </a:rPr>
                <a:t>all</a:t>
              </a:r>
              <a:r>
                <a:rPr lang="es-ES" b="1" dirty="0">
                  <a:solidFill>
                    <a:srgbClr val="FFFF00"/>
                  </a:solidFill>
                </a:rPr>
                <a:t> </a:t>
              </a:r>
              <a:r>
                <a:rPr lang="es-ES" b="1" dirty="0" err="1">
                  <a:solidFill>
                    <a:srgbClr val="FFFF00"/>
                  </a:solidFill>
                </a:rPr>
                <a:t>their</a:t>
              </a:r>
              <a:r>
                <a:rPr lang="es-ES" b="1" dirty="0">
                  <a:solidFill>
                    <a:srgbClr val="FFFF00"/>
                  </a:solidFill>
                </a:rPr>
                <a:t> quantum </a:t>
              </a:r>
              <a:r>
                <a:rPr lang="es-ES" b="1" dirty="0" err="1">
                  <a:solidFill>
                    <a:srgbClr val="FFFF00"/>
                  </a:solidFill>
                </a:rPr>
                <a:t>numbers</a:t>
              </a:r>
              <a:r>
                <a:rPr lang="es-ES" b="1" dirty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equal</a:t>
              </a:r>
              <a:endParaRPr lang="es-ES" b="1" dirty="0">
                <a:solidFill>
                  <a:srgbClr val="FFFF00"/>
                </a:solidFill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2971800"/>
              <a:ext cx="3346450" cy="1919512"/>
            </a:xfrm>
            <a:prstGeom prst="rect">
              <a:avLst/>
            </a:prstGeom>
          </p:spPr>
        </p:pic>
      </p:grpSp>
      <p:grpSp>
        <p:nvGrpSpPr>
          <p:cNvPr id="12" name="Agrupar 11"/>
          <p:cNvGrpSpPr/>
          <p:nvPr/>
        </p:nvGrpSpPr>
        <p:grpSpPr>
          <a:xfrm>
            <a:off x="0" y="5105400"/>
            <a:ext cx="9144000" cy="1760349"/>
            <a:chOff x="0" y="5105400"/>
            <a:chExt cx="9144000" cy="1760349"/>
          </a:xfrm>
        </p:grpSpPr>
        <p:sp>
          <p:nvSpPr>
            <p:cNvPr id="7" name="CuadroTexto 6"/>
            <p:cNvSpPr txBox="1"/>
            <p:nvPr/>
          </p:nvSpPr>
          <p:spPr>
            <a:xfrm>
              <a:off x="0" y="5105400"/>
              <a:ext cx="8991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err="1" smtClean="0">
                  <a:solidFill>
                    <a:schemeClr val="bg1"/>
                  </a:solidFill>
                </a:rPr>
                <a:t>When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charge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of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two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atoms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overlap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there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is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a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tendency</a:t>
              </a:r>
              <a:r>
                <a:rPr lang="es-ES" sz="1600" b="1" smtClean="0">
                  <a:solidFill>
                    <a:schemeClr val="bg1"/>
                  </a:solidFill>
                </a:rPr>
                <a:t> for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electrons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from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atom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B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to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occupy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in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part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states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of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atom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A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already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occupied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by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electrons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of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atom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A and viceversa. </a:t>
              </a: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76200" y="5715000"/>
              <a:ext cx="8991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err="1" smtClean="0">
                  <a:solidFill>
                    <a:schemeClr val="bg1"/>
                  </a:solidFill>
                </a:rPr>
                <a:t>Electron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distribution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of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atoms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with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closed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shells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can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overlap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only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if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accompanied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by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a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partial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promotion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of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electrons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to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higher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unoccpied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levels</a:t>
              </a:r>
              <a:r>
                <a:rPr lang="es-ES" sz="1600" b="1" dirty="0">
                  <a:solidFill>
                    <a:schemeClr val="bg1"/>
                  </a:solidFill>
                </a:rPr>
                <a:t> </a:t>
              </a:r>
              <a:endParaRPr lang="es-ES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152400" y="6280973"/>
              <a:ext cx="8991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solidFill>
                    <a:srgbClr val="FFFF00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FFFF00"/>
                  </a:solidFill>
                </a:rPr>
                <a:t>Electron</a:t>
              </a:r>
              <a:r>
                <a:rPr lang="es-ES" sz="1600" b="1" dirty="0" smtClean="0">
                  <a:solidFill>
                    <a:srgbClr val="FFFF00"/>
                  </a:solidFill>
                </a:rPr>
                <a:t> </a:t>
              </a:r>
              <a:r>
                <a:rPr lang="es-ES" sz="1600" b="1" dirty="0" err="1">
                  <a:solidFill>
                    <a:srgbClr val="FFFF00"/>
                  </a:solidFill>
                </a:rPr>
                <a:t>overlap</a:t>
              </a:r>
              <a:r>
                <a:rPr lang="es-ES" sz="1600" b="1" dirty="0">
                  <a:solidFill>
                    <a:srgbClr val="FFFF00"/>
                  </a:solidFill>
                </a:rPr>
                <a:t> </a:t>
              </a:r>
              <a:r>
                <a:rPr lang="es-ES" sz="1600" b="1" dirty="0" err="1">
                  <a:solidFill>
                    <a:srgbClr val="FFFF00"/>
                  </a:solidFill>
                </a:rPr>
                <a:t>increases</a:t>
              </a:r>
              <a:r>
                <a:rPr lang="es-ES" sz="1600" b="1" dirty="0">
                  <a:solidFill>
                    <a:srgbClr val="FFFF00"/>
                  </a:solidFill>
                </a:rPr>
                <a:t> </a:t>
              </a:r>
              <a:r>
                <a:rPr lang="es-ES" sz="1600" b="1" dirty="0" err="1">
                  <a:solidFill>
                    <a:srgbClr val="FFFF00"/>
                  </a:solidFill>
                </a:rPr>
                <a:t>the</a:t>
              </a:r>
              <a:r>
                <a:rPr lang="es-ES" sz="1600" b="1" dirty="0">
                  <a:solidFill>
                    <a:srgbClr val="FFFF00"/>
                  </a:solidFill>
                </a:rPr>
                <a:t> total </a:t>
              </a:r>
              <a:r>
                <a:rPr lang="es-ES" sz="1600" b="1" dirty="0" err="1">
                  <a:solidFill>
                    <a:srgbClr val="FFFF00"/>
                  </a:solidFill>
                </a:rPr>
                <a:t>energy</a:t>
              </a:r>
              <a:r>
                <a:rPr lang="es-ES" sz="1600" b="1" dirty="0">
                  <a:solidFill>
                    <a:srgbClr val="FFFF00"/>
                  </a:solidFill>
                </a:rPr>
                <a:t> of </a:t>
              </a:r>
              <a:r>
                <a:rPr lang="es-ES" sz="1600" b="1" dirty="0" err="1">
                  <a:solidFill>
                    <a:srgbClr val="FFFF00"/>
                  </a:solidFill>
                </a:rPr>
                <a:t>the</a:t>
              </a:r>
              <a:r>
                <a:rPr lang="es-ES" sz="1600" b="1" dirty="0">
                  <a:solidFill>
                    <a:srgbClr val="FFFF00"/>
                  </a:solidFill>
                </a:rPr>
                <a:t> </a:t>
              </a:r>
              <a:r>
                <a:rPr lang="es-ES" sz="1600" b="1" dirty="0" err="1">
                  <a:solidFill>
                    <a:srgbClr val="FFFF00"/>
                  </a:solidFill>
                </a:rPr>
                <a:t>system</a:t>
              </a:r>
              <a:r>
                <a:rPr lang="es-ES" sz="1600" b="1" dirty="0">
                  <a:solidFill>
                    <a:srgbClr val="FFFF00"/>
                  </a:solidFill>
                </a:rPr>
                <a:t> and </a:t>
              </a:r>
              <a:r>
                <a:rPr lang="es-ES" sz="1600" b="1" dirty="0" err="1">
                  <a:solidFill>
                    <a:srgbClr val="FFFF00"/>
                  </a:solidFill>
                </a:rPr>
                <a:t>gives</a:t>
              </a:r>
              <a:r>
                <a:rPr lang="es-ES" sz="1600" b="1" dirty="0">
                  <a:solidFill>
                    <a:srgbClr val="FFFF00"/>
                  </a:solidFill>
                </a:rPr>
                <a:t> a </a:t>
              </a:r>
              <a:r>
                <a:rPr lang="es-ES" sz="1600" b="1" dirty="0" err="1">
                  <a:solidFill>
                    <a:srgbClr val="FFFF00"/>
                  </a:solidFill>
                </a:rPr>
                <a:t>repulsive</a:t>
              </a:r>
              <a:r>
                <a:rPr lang="es-ES" sz="1600" b="1" dirty="0">
                  <a:solidFill>
                    <a:srgbClr val="FFFF00"/>
                  </a:solidFill>
                </a:rPr>
                <a:t> </a:t>
              </a:r>
              <a:r>
                <a:rPr lang="es-ES" sz="1600" b="1" dirty="0" err="1">
                  <a:solidFill>
                    <a:srgbClr val="FFFF00"/>
                  </a:solidFill>
                </a:rPr>
                <a:t>contribution</a:t>
              </a:r>
              <a:r>
                <a:rPr lang="es-ES" sz="1600" b="1" dirty="0">
                  <a:solidFill>
                    <a:srgbClr val="FFFF00"/>
                  </a:solidFill>
                </a:rPr>
                <a:t> </a:t>
              </a:r>
              <a:r>
                <a:rPr lang="es-ES" sz="1600" b="1" dirty="0" err="1">
                  <a:solidFill>
                    <a:srgbClr val="FFFF00"/>
                  </a:solidFill>
                </a:rPr>
                <a:t>to</a:t>
              </a:r>
              <a:r>
                <a:rPr lang="es-ES" sz="1600" b="1" dirty="0">
                  <a:solidFill>
                    <a:srgbClr val="FFFF00"/>
                  </a:solidFill>
                </a:rPr>
                <a:t> </a:t>
              </a:r>
              <a:r>
                <a:rPr lang="es-ES" sz="1600" b="1" dirty="0" err="1">
                  <a:solidFill>
                    <a:srgbClr val="FFFF00"/>
                  </a:solidFill>
                </a:rPr>
                <a:t>the</a:t>
              </a:r>
              <a:r>
                <a:rPr lang="es-ES" sz="1600" b="1" dirty="0">
                  <a:solidFill>
                    <a:srgbClr val="FFFF00"/>
                  </a:solidFill>
                </a:rPr>
                <a:t> </a:t>
              </a:r>
              <a:r>
                <a:rPr lang="es-ES" sz="1600" b="1" dirty="0" err="1">
                  <a:solidFill>
                    <a:srgbClr val="FFFF00"/>
                  </a:solidFill>
                </a:rPr>
                <a:t>interaction</a:t>
              </a:r>
              <a:endParaRPr lang="es-ES" sz="1600" b="1" dirty="0" smtClean="0">
                <a:solidFill>
                  <a:srgbClr val="FFFF00"/>
                </a:solidFill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529539"/>
            <a:ext cx="3111500" cy="14422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1801200"/>
            <a:ext cx="1525760" cy="7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3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The repulsive interaction is exponential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524000" y="1110734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Born</a:t>
            </a:r>
            <a:r>
              <a:rPr lang="es-ES" b="1" dirty="0" smtClean="0">
                <a:solidFill>
                  <a:srgbClr val="FFFF00"/>
                </a:solidFill>
              </a:rPr>
              <a:t>-Mayer </a:t>
            </a:r>
            <a:r>
              <a:rPr lang="es-ES" b="1" dirty="0" err="1" smtClean="0">
                <a:solidFill>
                  <a:srgbClr val="FFFF00"/>
                </a:solidFill>
              </a:rPr>
              <a:t>potential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676400"/>
            <a:ext cx="2352672" cy="504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2438400"/>
            <a:ext cx="3352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1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It is useful to divide realistic potentials in separate attractive and repulsive components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524000" y="1110734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 Buckingham </a:t>
            </a:r>
            <a:r>
              <a:rPr lang="es-ES" b="1" dirty="0" err="1" smtClean="0">
                <a:solidFill>
                  <a:srgbClr val="FFFF00"/>
                </a:solidFill>
              </a:rPr>
              <a:t>potential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915" y="1752600"/>
            <a:ext cx="3226169" cy="4319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09600" y="5380672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chemeClr val="bg1"/>
                </a:solidFill>
              </a:rPr>
              <a:t>Because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exponential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term</a:t>
            </a:r>
            <a:r>
              <a:rPr lang="es-ES" b="1" dirty="0">
                <a:solidFill>
                  <a:schemeClr val="bg1"/>
                </a:solidFill>
              </a:rPr>
              <a:t> converges </a:t>
            </a:r>
            <a:r>
              <a:rPr lang="es-ES" b="1" dirty="0" err="1">
                <a:solidFill>
                  <a:schemeClr val="bg1"/>
                </a:solidFill>
              </a:rPr>
              <a:t>to</a:t>
            </a:r>
            <a:r>
              <a:rPr lang="es-ES" b="1" dirty="0">
                <a:solidFill>
                  <a:schemeClr val="bg1"/>
                </a:solidFill>
              </a:rPr>
              <a:t> a </a:t>
            </a:r>
            <a:r>
              <a:rPr lang="es-ES" b="1" dirty="0" err="1">
                <a:solidFill>
                  <a:schemeClr val="bg1"/>
                </a:solidFill>
              </a:rPr>
              <a:t>constant</a:t>
            </a:r>
            <a:r>
              <a:rPr lang="es-ES" b="1" dirty="0">
                <a:solidFill>
                  <a:schemeClr val="bg1"/>
                </a:solidFill>
              </a:rPr>
              <a:t> as </a:t>
            </a:r>
            <a:r>
              <a:rPr lang="es-ES" b="1" dirty="0" smtClean="0">
                <a:solidFill>
                  <a:schemeClr val="bg1"/>
                </a:solidFill>
              </a:rPr>
              <a:t>             , </a:t>
            </a:r>
            <a:r>
              <a:rPr lang="es-ES" b="1" dirty="0" err="1">
                <a:solidFill>
                  <a:schemeClr val="bg1"/>
                </a:solidFill>
              </a:rPr>
              <a:t>while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 </a:t>
            </a:r>
            <a:r>
              <a:rPr lang="es-ES" b="1" dirty="0" err="1">
                <a:solidFill>
                  <a:schemeClr val="bg1"/>
                </a:solidFill>
              </a:rPr>
              <a:t>term</a:t>
            </a:r>
            <a:r>
              <a:rPr lang="es-ES" b="1" dirty="0">
                <a:solidFill>
                  <a:schemeClr val="bg1"/>
                </a:solidFill>
              </a:rPr>
              <a:t> diverges,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Buckingham </a:t>
            </a:r>
            <a:r>
              <a:rPr lang="es-ES" b="1" dirty="0" err="1">
                <a:solidFill>
                  <a:schemeClr val="bg1"/>
                </a:solidFill>
              </a:rPr>
              <a:t>potential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“</a:t>
            </a:r>
            <a:r>
              <a:rPr lang="es-ES" b="1" dirty="0" err="1" smtClean="0">
                <a:solidFill>
                  <a:schemeClr val="bg1"/>
                </a:solidFill>
              </a:rPr>
              <a:t>turns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over</a:t>
            </a:r>
            <a:r>
              <a:rPr lang="es-ES" b="1" dirty="0" smtClean="0">
                <a:solidFill>
                  <a:schemeClr val="bg1"/>
                </a:solidFill>
              </a:rPr>
              <a:t>” </a:t>
            </a:r>
            <a:r>
              <a:rPr lang="es-ES" b="1" dirty="0">
                <a:solidFill>
                  <a:schemeClr val="bg1"/>
                </a:solidFill>
              </a:rPr>
              <a:t>as  </a:t>
            </a:r>
            <a:r>
              <a:rPr lang="es-ES" b="1" dirty="0" err="1">
                <a:solidFill>
                  <a:schemeClr val="bg1"/>
                </a:solidFill>
              </a:rPr>
              <a:t>becomes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small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This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may</a:t>
            </a:r>
            <a:r>
              <a:rPr lang="es-ES" b="1" dirty="0">
                <a:solidFill>
                  <a:schemeClr val="bg1"/>
                </a:solidFill>
              </a:rPr>
              <a:t> be </a:t>
            </a:r>
            <a:r>
              <a:rPr lang="es-ES" b="1" dirty="0" err="1">
                <a:solidFill>
                  <a:schemeClr val="bg1"/>
                </a:solidFill>
              </a:rPr>
              <a:t>problematic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when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dealing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with</a:t>
            </a:r>
            <a:r>
              <a:rPr lang="es-ES" b="1" dirty="0">
                <a:solidFill>
                  <a:schemeClr val="bg1"/>
                </a:solidFill>
              </a:rPr>
              <a:t> a </a:t>
            </a:r>
            <a:r>
              <a:rPr lang="es-ES" b="1" dirty="0" err="1">
                <a:solidFill>
                  <a:schemeClr val="bg1"/>
                </a:solidFill>
              </a:rPr>
              <a:t>structure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with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very</a:t>
            </a:r>
            <a:r>
              <a:rPr lang="es-ES" b="1" dirty="0">
                <a:solidFill>
                  <a:schemeClr val="bg1"/>
                </a:solidFill>
              </a:rPr>
              <a:t> short </a:t>
            </a:r>
            <a:r>
              <a:rPr lang="es-ES" b="1" dirty="0" err="1">
                <a:solidFill>
                  <a:schemeClr val="bg1"/>
                </a:solidFill>
              </a:rPr>
              <a:t>interatomic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distances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918" y="5410200"/>
            <a:ext cx="804282" cy="25199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943600" y="3352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FF6600"/>
                </a:solidFill>
              </a:rPr>
              <a:t>F. Jensen</a:t>
            </a:r>
          </a:p>
          <a:p>
            <a:pPr algn="ctr"/>
            <a:r>
              <a:rPr lang="es-ES" sz="1200" b="1" dirty="0" err="1" smtClean="0">
                <a:solidFill>
                  <a:srgbClr val="FF6600"/>
                </a:solidFill>
              </a:rPr>
              <a:t>Introduction</a:t>
            </a:r>
            <a:r>
              <a:rPr lang="es-ES" sz="1200" b="1" dirty="0" smtClean="0">
                <a:solidFill>
                  <a:srgbClr val="FF6600"/>
                </a:solidFill>
              </a:rPr>
              <a:t> </a:t>
            </a:r>
            <a:r>
              <a:rPr lang="es-ES" sz="1200" b="1" dirty="0" err="1" smtClean="0">
                <a:solidFill>
                  <a:srgbClr val="FF6600"/>
                </a:solidFill>
              </a:rPr>
              <a:t>to</a:t>
            </a:r>
            <a:r>
              <a:rPr lang="es-ES" sz="1200" b="1" dirty="0" smtClean="0">
                <a:solidFill>
                  <a:srgbClr val="FF6600"/>
                </a:solidFill>
              </a:rPr>
              <a:t> </a:t>
            </a:r>
            <a:r>
              <a:rPr lang="es-ES" sz="1200" b="1" dirty="0" err="1" smtClean="0">
                <a:solidFill>
                  <a:srgbClr val="FF6600"/>
                </a:solidFill>
              </a:rPr>
              <a:t>Computational</a:t>
            </a:r>
            <a:r>
              <a:rPr lang="es-ES" sz="1200" b="1" dirty="0" smtClean="0">
                <a:solidFill>
                  <a:srgbClr val="FF6600"/>
                </a:solidFill>
              </a:rPr>
              <a:t> </a:t>
            </a:r>
            <a:r>
              <a:rPr lang="es-ES" sz="1200" b="1" dirty="0" err="1" smtClean="0">
                <a:solidFill>
                  <a:srgbClr val="FF6600"/>
                </a:solidFill>
              </a:rPr>
              <a:t>Chemistry</a:t>
            </a:r>
            <a:endParaRPr lang="es-ES" sz="1200" b="1" dirty="0" smtClean="0">
              <a:solidFill>
                <a:srgbClr val="FF6600"/>
              </a:solidFill>
            </a:endParaRPr>
          </a:p>
          <a:p>
            <a:pPr algn="ctr"/>
            <a:r>
              <a:rPr lang="es-ES" sz="1200" b="1" dirty="0" smtClean="0">
                <a:solidFill>
                  <a:srgbClr val="FF6600"/>
                </a:solidFill>
              </a:rPr>
              <a:t>John </a:t>
            </a:r>
            <a:r>
              <a:rPr lang="es-ES" sz="1200" b="1" dirty="0" err="1" smtClean="0">
                <a:solidFill>
                  <a:srgbClr val="FF6600"/>
                </a:solidFill>
              </a:rPr>
              <a:t>Wiley</a:t>
            </a:r>
            <a:r>
              <a:rPr lang="es-ES" sz="1200" b="1" dirty="0" smtClean="0">
                <a:solidFill>
                  <a:srgbClr val="FF6600"/>
                </a:solidFill>
              </a:rPr>
              <a:t> and </a:t>
            </a:r>
            <a:r>
              <a:rPr lang="es-ES" sz="1200" b="1" dirty="0" err="1" smtClean="0">
                <a:solidFill>
                  <a:srgbClr val="FF6600"/>
                </a:solidFill>
              </a:rPr>
              <a:t>Sons</a:t>
            </a:r>
            <a:r>
              <a:rPr lang="es-ES" sz="1200" b="1" dirty="0" smtClean="0">
                <a:solidFill>
                  <a:srgbClr val="FF6600"/>
                </a:solidFill>
              </a:rPr>
              <a:t> </a:t>
            </a:r>
            <a:endParaRPr lang="es-ES" sz="1200" b="1" dirty="0">
              <a:solidFill>
                <a:srgbClr val="FF6600"/>
              </a:solidFill>
            </a:endParaRPr>
          </a:p>
        </p:txBody>
      </p:sp>
      <p:pic>
        <p:nvPicPr>
          <p:cNvPr id="7" name="Imagen 6" descr="Jensen_F.-Introduction_to_Computational_Chemistry_(2007) (arrastrado)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2273300"/>
            <a:ext cx="34671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9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It is useful to divide realistic potentials in separate attractive and repulsive components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524000" y="1110734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Lennard</a:t>
            </a:r>
            <a:r>
              <a:rPr lang="es-ES" b="1" dirty="0" smtClean="0">
                <a:solidFill>
                  <a:srgbClr val="FFFF00"/>
                </a:solidFill>
              </a:rPr>
              <a:t>-Jones </a:t>
            </a:r>
            <a:r>
              <a:rPr lang="es-ES" b="1" dirty="0" err="1" smtClean="0">
                <a:solidFill>
                  <a:srgbClr val="FFFF00"/>
                </a:solidFill>
              </a:rPr>
              <a:t>potential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90600" y="5505271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err="1">
                <a:solidFill>
                  <a:srgbClr val="FFFFFF"/>
                </a:solidFill>
              </a:rPr>
              <a:t>T</a:t>
            </a:r>
            <a:r>
              <a:rPr lang="es-ES" b="1" dirty="0" err="1" smtClean="0">
                <a:solidFill>
                  <a:srgbClr val="FFFFFF"/>
                </a:solidFill>
              </a:rPr>
              <a:t>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>
                <a:solidFill>
                  <a:srgbClr val="FFFFFF"/>
                </a:solidFill>
              </a:rPr>
              <a:t>repulsive</a:t>
            </a:r>
            <a:r>
              <a:rPr lang="es-ES" b="1" dirty="0">
                <a:solidFill>
                  <a:srgbClr val="FFFFFF"/>
                </a:solidFill>
              </a:rPr>
              <a:t> </a:t>
            </a:r>
            <a:r>
              <a:rPr lang="es-ES" b="1" dirty="0" err="1">
                <a:solidFill>
                  <a:srgbClr val="FFFFFF"/>
                </a:solidFill>
              </a:rPr>
              <a:t>term</a:t>
            </a:r>
            <a:r>
              <a:rPr lang="es-ES" b="1" dirty="0">
                <a:solidFill>
                  <a:srgbClr val="FFFFFF"/>
                </a:solidFill>
              </a:rPr>
              <a:t> has no </a:t>
            </a:r>
            <a:r>
              <a:rPr lang="es-ES" b="1" dirty="0" err="1">
                <a:solidFill>
                  <a:srgbClr val="FFFFFF"/>
                </a:solidFill>
              </a:rPr>
              <a:t>theoretical</a:t>
            </a:r>
            <a:r>
              <a:rPr lang="es-ES" b="1" dirty="0">
                <a:solidFill>
                  <a:srgbClr val="FFFFFF"/>
                </a:solidFill>
              </a:rPr>
              <a:t> </a:t>
            </a:r>
            <a:r>
              <a:rPr lang="es-ES" b="1" dirty="0" err="1">
                <a:solidFill>
                  <a:srgbClr val="FFFFFF"/>
                </a:solidFill>
              </a:rPr>
              <a:t>justification</a:t>
            </a:r>
            <a:r>
              <a:rPr lang="es-ES" b="1" dirty="0">
                <a:solidFill>
                  <a:srgbClr val="FFFFFF"/>
                </a:solidFill>
              </a:rPr>
              <a:t>. </a:t>
            </a:r>
            <a:endParaRPr lang="es-ES" b="1" dirty="0" smtClean="0">
              <a:solidFill>
                <a:srgbClr val="FFFFFF"/>
              </a:solidFill>
            </a:endParaRPr>
          </a:p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It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>
                <a:solidFill>
                  <a:srgbClr val="FFFFFF"/>
                </a:solidFill>
              </a:rPr>
              <a:t>is</a:t>
            </a:r>
            <a:r>
              <a:rPr lang="es-ES" b="1" dirty="0">
                <a:solidFill>
                  <a:srgbClr val="FFFFFF"/>
                </a:solidFill>
              </a:rPr>
              <a:t> </a:t>
            </a:r>
            <a:r>
              <a:rPr lang="es-ES" b="1" dirty="0" err="1">
                <a:solidFill>
                  <a:srgbClr val="FFFFFF"/>
                </a:solidFill>
              </a:rPr>
              <a:t>used</a:t>
            </a:r>
            <a:r>
              <a:rPr lang="es-ES" b="1" dirty="0">
                <a:solidFill>
                  <a:srgbClr val="FFFFFF"/>
                </a:solidFill>
              </a:rPr>
              <a:t> </a:t>
            </a:r>
            <a:r>
              <a:rPr lang="es-ES" b="1" dirty="0" err="1">
                <a:solidFill>
                  <a:srgbClr val="FFFFFF"/>
                </a:solidFill>
              </a:rPr>
              <a:t>because</a:t>
            </a:r>
            <a:r>
              <a:rPr lang="es-ES" b="1" dirty="0">
                <a:solidFill>
                  <a:srgbClr val="FFFFFF"/>
                </a:solidFill>
              </a:rPr>
              <a:t> </a:t>
            </a:r>
            <a:r>
              <a:rPr lang="es-ES" b="1" dirty="0" err="1">
                <a:solidFill>
                  <a:srgbClr val="FFFFFF"/>
                </a:solidFill>
              </a:rPr>
              <a:t>it</a:t>
            </a:r>
            <a:r>
              <a:rPr lang="es-ES" b="1" dirty="0">
                <a:solidFill>
                  <a:srgbClr val="FFFFFF"/>
                </a:solidFill>
              </a:rPr>
              <a:t> </a:t>
            </a:r>
            <a:r>
              <a:rPr lang="es-ES" b="1" dirty="0" err="1">
                <a:solidFill>
                  <a:srgbClr val="FFFFFF"/>
                </a:solidFill>
              </a:rPr>
              <a:t>approximates</a:t>
            </a:r>
            <a:r>
              <a:rPr lang="es-ES" b="1" dirty="0">
                <a:solidFill>
                  <a:srgbClr val="FFFFFF"/>
                </a:solidFill>
              </a:rPr>
              <a:t> </a:t>
            </a:r>
            <a:r>
              <a:rPr lang="es-ES" b="1" dirty="0" err="1">
                <a:solidFill>
                  <a:srgbClr val="FFFFFF"/>
                </a:solidFill>
              </a:rPr>
              <a:t>the</a:t>
            </a:r>
            <a:r>
              <a:rPr lang="es-ES" b="1" dirty="0">
                <a:solidFill>
                  <a:srgbClr val="FFFFFF"/>
                </a:solidFill>
              </a:rPr>
              <a:t> Pauli </a:t>
            </a:r>
            <a:r>
              <a:rPr lang="es-ES" b="1" dirty="0" err="1">
                <a:solidFill>
                  <a:srgbClr val="FFFFFF"/>
                </a:solidFill>
              </a:rPr>
              <a:t>repulsion</a:t>
            </a:r>
            <a:r>
              <a:rPr lang="es-ES" b="1" dirty="0">
                <a:solidFill>
                  <a:srgbClr val="FFFFFF"/>
                </a:solidFill>
              </a:rPr>
              <a:t> </a:t>
            </a:r>
            <a:r>
              <a:rPr lang="es-ES" b="1" dirty="0" err="1">
                <a:solidFill>
                  <a:srgbClr val="FFFFFF"/>
                </a:solidFill>
              </a:rPr>
              <a:t>well</a:t>
            </a:r>
            <a:r>
              <a:rPr lang="es-ES" b="1" dirty="0">
                <a:solidFill>
                  <a:srgbClr val="FFFFFF"/>
                </a:solidFill>
              </a:rPr>
              <a:t>, and </a:t>
            </a:r>
            <a:r>
              <a:rPr lang="es-ES" b="1" dirty="0" err="1">
                <a:solidFill>
                  <a:srgbClr val="FFFFFF"/>
                </a:solidFill>
              </a:rPr>
              <a:t>is</a:t>
            </a:r>
            <a:r>
              <a:rPr lang="es-ES" b="1" dirty="0">
                <a:solidFill>
                  <a:srgbClr val="FFFFFF"/>
                </a:solidFill>
              </a:rPr>
              <a:t> more </a:t>
            </a:r>
            <a:r>
              <a:rPr lang="es-ES" b="1" dirty="0" err="1">
                <a:solidFill>
                  <a:srgbClr val="FFFFFF"/>
                </a:solidFill>
              </a:rPr>
              <a:t>convenient</a:t>
            </a:r>
            <a:r>
              <a:rPr lang="es-ES" b="1" dirty="0">
                <a:solidFill>
                  <a:srgbClr val="FFFFFF"/>
                </a:solidFill>
              </a:rPr>
              <a:t> </a:t>
            </a:r>
            <a:r>
              <a:rPr lang="es-ES" b="1" dirty="0" err="1">
                <a:solidFill>
                  <a:srgbClr val="FFFFFF"/>
                </a:solidFill>
              </a:rPr>
              <a:t>due</a:t>
            </a:r>
            <a:r>
              <a:rPr lang="es-ES" b="1" dirty="0">
                <a:solidFill>
                  <a:srgbClr val="FFFFFF"/>
                </a:solidFill>
              </a:rPr>
              <a:t> </a:t>
            </a:r>
            <a:r>
              <a:rPr lang="es-ES" b="1" dirty="0" err="1">
                <a:solidFill>
                  <a:srgbClr val="FFFFFF"/>
                </a:solidFill>
              </a:rPr>
              <a:t>to</a:t>
            </a:r>
            <a:r>
              <a:rPr lang="es-ES" b="1" dirty="0">
                <a:solidFill>
                  <a:srgbClr val="FFFFFF"/>
                </a:solidFill>
              </a:rPr>
              <a:t> </a:t>
            </a:r>
            <a:r>
              <a:rPr lang="es-ES" b="1" dirty="0" err="1">
                <a:solidFill>
                  <a:srgbClr val="FFFFFF"/>
                </a:solidFill>
              </a:rPr>
              <a:t>the</a:t>
            </a:r>
            <a:r>
              <a:rPr lang="es-ES" b="1" dirty="0">
                <a:solidFill>
                  <a:srgbClr val="FFFFFF"/>
                </a:solidFill>
              </a:rPr>
              <a:t> </a:t>
            </a:r>
            <a:r>
              <a:rPr lang="es-ES" b="1" dirty="0" err="1">
                <a:solidFill>
                  <a:srgbClr val="FFFFFF"/>
                </a:solidFill>
              </a:rPr>
              <a:t>relative</a:t>
            </a:r>
            <a:r>
              <a:rPr lang="es-ES" b="1" dirty="0">
                <a:solidFill>
                  <a:srgbClr val="FFFFFF"/>
                </a:solidFill>
              </a:rPr>
              <a:t> </a:t>
            </a:r>
            <a:r>
              <a:rPr lang="es-ES" b="1" dirty="0" err="1">
                <a:solidFill>
                  <a:srgbClr val="FFFFFF"/>
                </a:solidFill>
              </a:rPr>
              <a:t>computational</a:t>
            </a:r>
            <a:r>
              <a:rPr lang="es-ES" b="1" dirty="0">
                <a:solidFill>
                  <a:srgbClr val="FFFFFF"/>
                </a:solidFill>
              </a:rPr>
              <a:t> </a:t>
            </a:r>
            <a:r>
              <a:rPr lang="es-ES" b="1" dirty="0" err="1">
                <a:solidFill>
                  <a:srgbClr val="FFFFFF"/>
                </a:solidFill>
              </a:rPr>
              <a:t>efficiency</a:t>
            </a:r>
            <a:r>
              <a:rPr lang="es-ES" b="1" dirty="0">
                <a:solidFill>
                  <a:srgbClr val="FFFFFF"/>
                </a:solidFill>
              </a:rPr>
              <a:t> of </a:t>
            </a:r>
            <a:r>
              <a:rPr lang="es-ES" b="1" dirty="0" err="1">
                <a:solidFill>
                  <a:srgbClr val="FFFFFF"/>
                </a:solidFill>
              </a:rPr>
              <a:t>calculating</a:t>
            </a:r>
            <a:r>
              <a:rPr lang="es-ES" b="1" dirty="0">
                <a:solidFill>
                  <a:srgbClr val="FFFFFF"/>
                </a:solidFill>
              </a:rPr>
              <a:t> </a:t>
            </a:r>
            <a:r>
              <a:rPr lang="es-ES" b="1" i="1" dirty="0">
                <a:solidFill>
                  <a:srgbClr val="FFFFFF"/>
                </a:solidFill>
              </a:rPr>
              <a:t>r</a:t>
            </a:r>
            <a:r>
              <a:rPr lang="es-ES" b="1" baseline="30000" dirty="0">
                <a:solidFill>
                  <a:srgbClr val="FFFFFF"/>
                </a:solidFill>
              </a:rPr>
              <a:t>12</a:t>
            </a:r>
            <a:r>
              <a:rPr lang="es-ES" b="1" dirty="0">
                <a:solidFill>
                  <a:srgbClr val="FFFFFF"/>
                </a:solidFill>
              </a:rPr>
              <a:t> as </a:t>
            </a:r>
            <a:r>
              <a:rPr lang="es-ES" b="1" dirty="0" err="1">
                <a:solidFill>
                  <a:srgbClr val="FFFFFF"/>
                </a:solidFill>
              </a:rPr>
              <a:t>the</a:t>
            </a:r>
            <a:r>
              <a:rPr lang="es-ES" b="1" dirty="0">
                <a:solidFill>
                  <a:srgbClr val="FFFFFF"/>
                </a:solidFill>
              </a:rPr>
              <a:t> </a:t>
            </a:r>
            <a:r>
              <a:rPr lang="es-ES" b="1" dirty="0" err="1">
                <a:solidFill>
                  <a:srgbClr val="FFFFFF"/>
                </a:solidFill>
              </a:rPr>
              <a:t>square</a:t>
            </a:r>
            <a:r>
              <a:rPr lang="es-ES" b="1" dirty="0">
                <a:solidFill>
                  <a:srgbClr val="FFFFFF"/>
                </a:solidFill>
              </a:rPr>
              <a:t> of </a:t>
            </a:r>
            <a:r>
              <a:rPr lang="es-ES" b="1" i="1" dirty="0">
                <a:solidFill>
                  <a:srgbClr val="FFFFFF"/>
                </a:solidFill>
              </a:rPr>
              <a:t>r</a:t>
            </a:r>
            <a:r>
              <a:rPr lang="es-ES" b="1" baseline="30000" dirty="0">
                <a:solidFill>
                  <a:srgbClr val="FFFFFF"/>
                </a:solidFill>
              </a:rPr>
              <a:t>6</a:t>
            </a:r>
            <a:r>
              <a:rPr lang="es-ES" b="1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805" y="1621200"/>
            <a:ext cx="3599995" cy="71999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943600" y="35687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FF6600"/>
                </a:solidFill>
              </a:rPr>
              <a:t>F. Jensen</a:t>
            </a:r>
          </a:p>
          <a:p>
            <a:pPr algn="ctr"/>
            <a:r>
              <a:rPr lang="es-ES" sz="1200" b="1" dirty="0" err="1" smtClean="0">
                <a:solidFill>
                  <a:srgbClr val="FF6600"/>
                </a:solidFill>
              </a:rPr>
              <a:t>Introduction</a:t>
            </a:r>
            <a:r>
              <a:rPr lang="es-ES" sz="1200" b="1" dirty="0" smtClean="0">
                <a:solidFill>
                  <a:srgbClr val="FF6600"/>
                </a:solidFill>
              </a:rPr>
              <a:t> </a:t>
            </a:r>
            <a:r>
              <a:rPr lang="es-ES" sz="1200" b="1" dirty="0" err="1" smtClean="0">
                <a:solidFill>
                  <a:srgbClr val="FF6600"/>
                </a:solidFill>
              </a:rPr>
              <a:t>to</a:t>
            </a:r>
            <a:r>
              <a:rPr lang="es-ES" sz="1200" b="1" dirty="0" smtClean="0">
                <a:solidFill>
                  <a:srgbClr val="FF6600"/>
                </a:solidFill>
              </a:rPr>
              <a:t> </a:t>
            </a:r>
            <a:r>
              <a:rPr lang="es-ES" sz="1200" b="1" dirty="0" err="1" smtClean="0">
                <a:solidFill>
                  <a:srgbClr val="FF6600"/>
                </a:solidFill>
              </a:rPr>
              <a:t>Computational</a:t>
            </a:r>
            <a:r>
              <a:rPr lang="es-ES" sz="1200" b="1" dirty="0" smtClean="0">
                <a:solidFill>
                  <a:srgbClr val="FF6600"/>
                </a:solidFill>
              </a:rPr>
              <a:t> </a:t>
            </a:r>
            <a:r>
              <a:rPr lang="es-ES" sz="1200" b="1" dirty="0" err="1" smtClean="0">
                <a:solidFill>
                  <a:srgbClr val="FF6600"/>
                </a:solidFill>
              </a:rPr>
              <a:t>Chemistry</a:t>
            </a:r>
            <a:endParaRPr lang="es-ES" sz="1200" b="1" dirty="0" smtClean="0">
              <a:solidFill>
                <a:srgbClr val="FF6600"/>
              </a:solidFill>
            </a:endParaRPr>
          </a:p>
          <a:p>
            <a:pPr algn="ctr"/>
            <a:r>
              <a:rPr lang="es-ES" sz="1200" b="1" dirty="0" smtClean="0">
                <a:solidFill>
                  <a:srgbClr val="FF6600"/>
                </a:solidFill>
              </a:rPr>
              <a:t>John </a:t>
            </a:r>
            <a:r>
              <a:rPr lang="es-ES" sz="1200" b="1" dirty="0" err="1" smtClean="0">
                <a:solidFill>
                  <a:srgbClr val="FF6600"/>
                </a:solidFill>
              </a:rPr>
              <a:t>Wiley</a:t>
            </a:r>
            <a:r>
              <a:rPr lang="es-ES" sz="1200" b="1" dirty="0" smtClean="0">
                <a:solidFill>
                  <a:srgbClr val="FF6600"/>
                </a:solidFill>
              </a:rPr>
              <a:t> and </a:t>
            </a:r>
            <a:r>
              <a:rPr lang="es-ES" sz="1200" b="1" dirty="0" err="1" smtClean="0">
                <a:solidFill>
                  <a:srgbClr val="FF6600"/>
                </a:solidFill>
              </a:rPr>
              <a:t>Sons</a:t>
            </a:r>
            <a:r>
              <a:rPr lang="es-ES" sz="1200" b="1" dirty="0" smtClean="0">
                <a:solidFill>
                  <a:srgbClr val="FF6600"/>
                </a:solidFill>
              </a:rPr>
              <a:t> </a:t>
            </a:r>
            <a:endParaRPr lang="es-ES" sz="1200" b="1" dirty="0">
              <a:solidFill>
                <a:srgbClr val="FF6600"/>
              </a:solidFill>
            </a:endParaRPr>
          </a:p>
        </p:txBody>
      </p:sp>
      <p:pic>
        <p:nvPicPr>
          <p:cNvPr id="13" name="Imagen 12" descr="Jensen_F.-Introduction_to_Computational_Chemistry_(2007) (arrastrado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2273300"/>
            <a:ext cx="34671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45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-18521" y="76200"/>
            <a:ext cx="73210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s-ES" sz="2800" b="1" smtClean="0">
                <a:solidFill>
                  <a:srgbClr val="FFFF00"/>
                </a:solidFill>
                <a:cs typeface="+mn-cs"/>
              </a:rPr>
              <a:t>Datos identificativos de la asignatura</a:t>
            </a:r>
            <a:endParaRPr lang="en-US" sz="2800" b="1" smtClean="0">
              <a:solidFill>
                <a:srgbClr val="FFFF00"/>
              </a:solidFill>
              <a:cs typeface="Arial" charset="0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152400" y="1572947"/>
            <a:ext cx="8918615" cy="3761053"/>
            <a:chOff x="152400" y="1572947"/>
            <a:chExt cx="8918615" cy="3761053"/>
          </a:xfrm>
        </p:grpSpPr>
        <p:sp>
          <p:nvSpPr>
            <p:cNvPr id="3" name="Rectángulo 2"/>
            <p:cNvSpPr/>
            <p:nvPr/>
          </p:nvSpPr>
          <p:spPr>
            <a:xfrm>
              <a:off x="152400" y="1600200"/>
              <a:ext cx="8915400" cy="3733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</a:endParaRPr>
            </a:p>
          </p:txBody>
        </p:sp>
        <p:pic>
          <p:nvPicPr>
            <p:cNvPr id="2" name="Imagen 1" descr="G80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572947"/>
              <a:ext cx="8918615" cy="376105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Comparison of effective two body potentials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09600" y="729734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CCFF"/>
                </a:solidFill>
              </a:rPr>
              <a:t> Buckingham </a:t>
            </a:r>
            <a:r>
              <a:rPr lang="es-ES" b="1" dirty="0" err="1" smtClean="0">
                <a:solidFill>
                  <a:srgbClr val="00CCFF"/>
                </a:solidFill>
              </a:rPr>
              <a:t>potential</a:t>
            </a:r>
            <a:endParaRPr lang="es-ES" b="1" dirty="0">
              <a:solidFill>
                <a:srgbClr val="00CCFF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487" y="609600"/>
            <a:ext cx="2957313" cy="395998"/>
          </a:xfrm>
          <a:prstGeom prst="rect">
            <a:avLst/>
          </a:prstGeom>
        </p:spPr>
      </p:pic>
      <p:pic>
        <p:nvPicPr>
          <p:cNvPr id="9" name="Imagen 8" descr="Jensen_F.-Introduction_to_Computational_Chemistry_(2007) (arrastrado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008" y="2209800"/>
            <a:ext cx="5215792" cy="43434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85800" y="1295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00CCFF"/>
                </a:solidFill>
              </a:rPr>
              <a:t>Lennard</a:t>
            </a:r>
            <a:r>
              <a:rPr lang="es-ES" b="1" dirty="0" smtClean="0">
                <a:solidFill>
                  <a:srgbClr val="00CCFF"/>
                </a:solidFill>
              </a:rPr>
              <a:t>-Jones</a:t>
            </a:r>
            <a:endParaRPr lang="es-ES" b="1" dirty="0">
              <a:solidFill>
                <a:srgbClr val="00CCFF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0" y="3657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FF6600"/>
                </a:solidFill>
              </a:rPr>
              <a:t>F. Jensen</a:t>
            </a:r>
          </a:p>
          <a:p>
            <a:pPr algn="ctr"/>
            <a:r>
              <a:rPr lang="es-ES" sz="1200" b="1" dirty="0" err="1" smtClean="0">
                <a:solidFill>
                  <a:srgbClr val="FF6600"/>
                </a:solidFill>
              </a:rPr>
              <a:t>Introduction</a:t>
            </a:r>
            <a:r>
              <a:rPr lang="es-ES" sz="1200" b="1" dirty="0" smtClean="0">
                <a:solidFill>
                  <a:srgbClr val="FF6600"/>
                </a:solidFill>
              </a:rPr>
              <a:t> </a:t>
            </a:r>
            <a:r>
              <a:rPr lang="es-ES" sz="1200" b="1" dirty="0" err="1" smtClean="0">
                <a:solidFill>
                  <a:srgbClr val="FF6600"/>
                </a:solidFill>
              </a:rPr>
              <a:t>to</a:t>
            </a:r>
            <a:r>
              <a:rPr lang="es-ES" sz="1200" b="1" dirty="0" smtClean="0">
                <a:solidFill>
                  <a:srgbClr val="FF6600"/>
                </a:solidFill>
              </a:rPr>
              <a:t> </a:t>
            </a:r>
            <a:r>
              <a:rPr lang="es-ES" sz="1200" b="1" dirty="0" err="1" smtClean="0">
                <a:solidFill>
                  <a:srgbClr val="FF6600"/>
                </a:solidFill>
              </a:rPr>
              <a:t>Computational</a:t>
            </a:r>
            <a:r>
              <a:rPr lang="es-ES" sz="1200" b="1" dirty="0" smtClean="0">
                <a:solidFill>
                  <a:srgbClr val="FF6600"/>
                </a:solidFill>
              </a:rPr>
              <a:t> </a:t>
            </a:r>
            <a:r>
              <a:rPr lang="es-ES" sz="1200" b="1" dirty="0" err="1" smtClean="0">
                <a:solidFill>
                  <a:srgbClr val="FF6600"/>
                </a:solidFill>
              </a:rPr>
              <a:t>Chemistry</a:t>
            </a:r>
            <a:endParaRPr lang="es-ES" sz="1200" b="1" dirty="0" smtClean="0">
              <a:solidFill>
                <a:srgbClr val="FF6600"/>
              </a:solidFill>
            </a:endParaRPr>
          </a:p>
          <a:p>
            <a:pPr algn="ctr"/>
            <a:r>
              <a:rPr lang="es-ES" sz="1200" b="1" dirty="0" smtClean="0">
                <a:solidFill>
                  <a:srgbClr val="FF6600"/>
                </a:solidFill>
              </a:rPr>
              <a:t>John </a:t>
            </a:r>
            <a:r>
              <a:rPr lang="es-ES" sz="1200" b="1" dirty="0" err="1" smtClean="0">
                <a:solidFill>
                  <a:srgbClr val="FF6600"/>
                </a:solidFill>
              </a:rPr>
              <a:t>Wiley</a:t>
            </a:r>
            <a:r>
              <a:rPr lang="es-ES" sz="1200" b="1" dirty="0" smtClean="0">
                <a:solidFill>
                  <a:srgbClr val="FF6600"/>
                </a:solidFill>
              </a:rPr>
              <a:t> and </a:t>
            </a:r>
            <a:r>
              <a:rPr lang="es-ES" sz="1200" b="1" dirty="0" err="1" smtClean="0">
                <a:solidFill>
                  <a:srgbClr val="FF6600"/>
                </a:solidFill>
              </a:rPr>
              <a:t>Sons</a:t>
            </a:r>
            <a:r>
              <a:rPr lang="es-ES" sz="1200" b="1" dirty="0" smtClean="0">
                <a:solidFill>
                  <a:srgbClr val="FF6600"/>
                </a:solidFill>
              </a:rPr>
              <a:t> </a:t>
            </a:r>
            <a:endParaRPr lang="es-ES" sz="1200" b="1" dirty="0">
              <a:solidFill>
                <a:srgbClr val="FF66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0" y="1066800"/>
            <a:ext cx="3774667" cy="79199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85800" y="192953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CCFF"/>
                </a:solidFill>
              </a:rPr>
              <a:t>Morse</a:t>
            </a:r>
            <a:endParaRPr lang="es-ES" b="1" dirty="0">
              <a:solidFill>
                <a:srgbClr val="00CCFF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752600"/>
            <a:ext cx="360431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4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The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</a:rPr>
              <a:t>Lennard</a:t>
            </a: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-Jones potential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706800"/>
            <a:ext cx="3599995" cy="71999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219200" y="4800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We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must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emphasize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that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these</a:t>
            </a:r>
            <a:r>
              <a:rPr lang="es-ES" b="1" dirty="0" smtClean="0">
                <a:solidFill>
                  <a:schemeClr val="bg1"/>
                </a:solidFill>
              </a:rPr>
              <a:t> are </a:t>
            </a:r>
            <a:r>
              <a:rPr lang="es-ES" b="1" dirty="0" err="1" smtClean="0">
                <a:solidFill>
                  <a:schemeClr val="bg1"/>
                </a:solidFill>
              </a:rPr>
              <a:t>not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values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which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would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apply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isolated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pair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argon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atoms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914400" y="2983468"/>
            <a:ext cx="7239000" cy="1290331"/>
            <a:chOff x="914400" y="2983468"/>
            <a:chExt cx="7239000" cy="1290331"/>
          </a:xfrm>
        </p:grpSpPr>
        <p:sp>
          <p:nvSpPr>
            <p:cNvPr id="5" name="CuadroTexto 4"/>
            <p:cNvSpPr txBox="1"/>
            <p:nvPr/>
          </p:nvSpPr>
          <p:spPr>
            <a:xfrm>
              <a:off x="914400" y="2983468"/>
              <a:ext cx="723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For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instance</a:t>
              </a:r>
              <a:r>
                <a:rPr lang="es-ES" b="1" dirty="0" smtClean="0">
                  <a:solidFill>
                    <a:schemeClr val="bg1"/>
                  </a:solidFill>
                </a:rPr>
                <a:t>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to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simulate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liquid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Argon</a:t>
              </a:r>
              <a:r>
                <a:rPr lang="es-ES" b="1" dirty="0" smtClean="0">
                  <a:solidFill>
                    <a:schemeClr val="bg1"/>
                  </a:solidFill>
                </a:rPr>
                <a:t>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reasonable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values</a:t>
              </a:r>
              <a:r>
                <a:rPr lang="es-ES" b="1" dirty="0" smtClean="0">
                  <a:solidFill>
                    <a:schemeClr val="bg1"/>
                  </a:solidFill>
                </a:rPr>
                <a:t> are: 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4600" y="3733800"/>
              <a:ext cx="1381725" cy="539999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72152" y="3810000"/>
              <a:ext cx="1709648" cy="251996"/>
            </a:xfrm>
            <a:prstGeom prst="rect">
              <a:avLst/>
            </a:prstGeom>
          </p:spPr>
        </p:pic>
      </p:grpSp>
      <p:grpSp>
        <p:nvGrpSpPr>
          <p:cNvPr id="10" name="Agrupar 9"/>
          <p:cNvGrpSpPr/>
          <p:nvPr/>
        </p:nvGrpSpPr>
        <p:grpSpPr>
          <a:xfrm>
            <a:off x="914400" y="1563469"/>
            <a:ext cx="7239000" cy="722531"/>
            <a:chOff x="1066800" y="1524000"/>
            <a:chExt cx="7239000" cy="722531"/>
          </a:xfrm>
        </p:grpSpPr>
        <p:sp>
          <p:nvSpPr>
            <p:cNvPr id="8" name="CuadroTexto 7"/>
            <p:cNvSpPr txBox="1"/>
            <p:nvPr/>
          </p:nvSpPr>
          <p:spPr>
            <a:xfrm>
              <a:off x="1066800" y="1600200"/>
              <a:ext cx="723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well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depth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often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quoted</a:t>
              </a:r>
              <a:r>
                <a:rPr lang="es-ES" b="1" dirty="0" smtClean="0">
                  <a:solidFill>
                    <a:schemeClr val="bg1"/>
                  </a:solidFill>
                </a:rPr>
                <a:t> as in </a:t>
              </a:r>
              <a:r>
                <a:rPr lang="es-ES" b="1" dirty="0" err="1" smtClean="0">
                  <a:solidFill>
                    <a:schemeClr val="bg1"/>
                  </a:solidFill>
                </a:rPr>
                <a:t>units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temperature</a:t>
              </a:r>
              <a:r>
                <a:rPr lang="es-ES" b="1" dirty="0" smtClean="0">
                  <a:solidFill>
                    <a:schemeClr val="bg1"/>
                  </a:solidFill>
                </a:rPr>
                <a:t>,</a:t>
              </a:r>
            </a:p>
            <a:p>
              <a:pPr algn="ctr"/>
              <a:r>
                <a:rPr lang="es-ES" b="1" dirty="0" err="1">
                  <a:solidFill>
                    <a:schemeClr val="bg1"/>
                  </a:solidFill>
                </a:rPr>
                <a:t>w</a:t>
              </a:r>
              <a:r>
                <a:rPr lang="es-ES" b="1" dirty="0" err="1" smtClean="0">
                  <a:solidFill>
                    <a:schemeClr val="bg1"/>
                  </a:solidFill>
                </a:rPr>
                <a:t>here</a:t>
              </a:r>
              <a:r>
                <a:rPr lang="es-ES" b="1" dirty="0" smtClean="0">
                  <a:solidFill>
                    <a:schemeClr val="bg1"/>
                  </a:solidFill>
                </a:rPr>
                <a:t>      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Boltzmann’s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constant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48600" y="1524000"/>
              <a:ext cx="301727" cy="540000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52800" y="1957800"/>
              <a:ext cx="293580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281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The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</a:rPr>
              <a:t>Lennard</a:t>
            </a: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-Jones potential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706800"/>
            <a:ext cx="3599995" cy="719999"/>
          </a:xfrm>
          <a:prstGeom prst="rect">
            <a:avLst/>
          </a:prstGeom>
        </p:spPr>
      </p:pic>
      <p:grpSp>
        <p:nvGrpSpPr>
          <p:cNvPr id="10" name="Agrupar 9"/>
          <p:cNvGrpSpPr/>
          <p:nvPr/>
        </p:nvGrpSpPr>
        <p:grpSpPr>
          <a:xfrm>
            <a:off x="914400" y="1563469"/>
            <a:ext cx="7239000" cy="722531"/>
            <a:chOff x="1066800" y="1524000"/>
            <a:chExt cx="7239000" cy="722531"/>
          </a:xfrm>
        </p:grpSpPr>
        <p:sp>
          <p:nvSpPr>
            <p:cNvPr id="8" name="CuadroTexto 7"/>
            <p:cNvSpPr txBox="1"/>
            <p:nvPr/>
          </p:nvSpPr>
          <p:spPr>
            <a:xfrm>
              <a:off x="1066800" y="1600200"/>
              <a:ext cx="723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well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depth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often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quoted</a:t>
              </a:r>
              <a:r>
                <a:rPr lang="es-ES" b="1" dirty="0" smtClean="0">
                  <a:solidFill>
                    <a:schemeClr val="bg1"/>
                  </a:solidFill>
                </a:rPr>
                <a:t> as in </a:t>
              </a:r>
              <a:r>
                <a:rPr lang="es-ES" b="1" dirty="0" err="1" smtClean="0">
                  <a:solidFill>
                    <a:schemeClr val="bg1"/>
                  </a:solidFill>
                </a:rPr>
                <a:t>units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temperature</a:t>
              </a:r>
              <a:r>
                <a:rPr lang="es-ES" b="1" dirty="0" smtClean="0">
                  <a:solidFill>
                    <a:schemeClr val="bg1"/>
                  </a:solidFill>
                </a:rPr>
                <a:t>,</a:t>
              </a:r>
            </a:p>
            <a:p>
              <a:pPr algn="ctr"/>
              <a:r>
                <a:rPr lang="es-ES" b="1" dirty="0" err="1">
                  <a:solidFill>
                    <a:schemeClr val="bg1"/>
                  </a:solidFill>
                </a:rPr>
                <a:t>w</a:t>
              </a:r>
              <a:r>
                <a:rPr lang="es-ES" b="1" dirty="0" err="1" smtClean="0">
                  <a:solidFill>
                    <a:schemeClr val="bg1"/>
                  </a:solidFill>
                </a:rPr>
                <a:t>here</a:t>
              </a:r>
              <a:r>
                <a:rPr lang="es-ES" b="1" dirty="0" smtClean="0">
                  <a:solidFill>
                    <a:schemeClr val="bg1"/>
                  </a:solidFill>
                </a:rPr>
                <a:t>      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Boltzmann’s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constant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48600" y="1524000"/>
              <a:ext cx="301727" cy="540000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2800" y="1957800"/>
              <a:ext cx="293580" cy="252000"/>
            </a:xfrm>
            <a:prstGeom prst="rect">
              <a:avLst/>
            </a:prstGeom>
          </p:spPr>
        </p:pic>
      </p:grpSp>
      <p:pic>
        <p:nvPicPr>
          <p:cNvPr id="12" name="Imagen 11" descr="Documento de Vista Previa no guardado (arrastrado)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12201"/>
            <a:ext cx="5120498" cy="305999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0" y="23254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Suitable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energy</a:t>
            </a:r>
            <a:r>
              <a:rPr lang="es-ES" b="1" dirty="0" smtClean="0">
                <a:solidFill>
                  <a:schemeClr val="bg1"/>
                </a:solidFill>
              </a:rPr>
              <a:t> and </a:t>
            </a:r>
            <a:r>
              <a:rPr lang="es-ES" b="1" dirty="0" err="1" smtClean="0">
                <a:solidFill>
                  <a:schemeClr val="bg1"/>
                </a:solidFill>
              </a:rPr>
              <a:t>length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parameters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for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interactions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between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pairs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identical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atoms</a:t>
            </a:r>
            <a:r>
              <a:rPr lang="es-ES" b="1" dirty="0" smtClean="0">
                <a:solidFill>
                  <a:schemeClr val="bg1"/>
                </a:solidFill>
              </a:rPr>
              <a:t> in </a:t>
            </a:r>
            <a:r>
              <a:rPr lang="es-ES" b="1" dirty="0" err="1" smtClean="0">
                <a:solidFill>
                  <a:schemeClr val="bg1"/>
                </a:solidFill>
              </a:rPr>
              <a:t>different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molecules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638800" y="2895600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CCFF"/>
                </a:solidFill>
              </a:rPr>
              <a:t>WARNING: </a:t>
            </a:r>
          </a:p>
          <a:p>
            <a:pPr algn="ctr"/>
            <a:r>
              <a:rPr lang="es-ES" sz="1600" b="1" dirty="0" err="1" smtClean="0">
                <a:solidFill>
                  <a:srgbClr val="00CCFF"/>
                </a:solidFill>
              </a:rPr>
              <a:t>The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parameters</a:t>
            </a:r>
            <a:r>
              <a:rPr lang="es-ES" sz="1600" b="1" dirty="0" smtClean="0">
                <a:solidFill>
                  <a:srgbClr val="00CCFF"/>
                </a:solidFill>
              </a:rPr>
              <a:t> are </a:t>
            </a:r>
            <a:r>
              <a:rPr lang="es-ES" sz="1600" b="1" dirty="0" err="1" smtClean="0">
                <a:solidFill>
                  <a:srgbClr val="00CCFF"/>
                </a:solidFill>
              </a:rPr>
              <a:t>not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designed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to</a:t>
            </a:r>
            <a:r>
              <a:rPr lang="es-ES" sz="1600" b="1" dirty="0" smtClean="0">
                <a:solidFill>
                  <a:srgbClr val="00CCFF"/>
                </a:solidFill>
              </a:rPr>
              <a:t> be </a:t>
            </a:r>
            <a:r>
              <a:rPr lang="es-ES" sz="1600" b="1" dirty="0" err="1" smtClean="0">
                <a:solidFill>
                  <a:srgbClr val="00CCFF"/>
                </a:solidFill>
              </a:rPr>
              <a:t>transferable</a:t>
            </a:r>
            <a:r>
              <a:rPr lang="es-ES" sz="1600" b="1" dirty="0" smtClean="0">
                <a:solidFill>
                  <a:srgbClr val="00CCFF"/>
                </a:solidFill>
              </a:rPr>
              <a:t>: </a:t>
            </a:r>
            <a:r>
              <a:rPr lang="es-ES" sz="1600" b="1" dirty="0" err="1" smtClean="0">
                <a:solidFill>
                  <a:srgbClr val="00CCFF"/>
                </a:solidFill>
              </a:rPr>
              <a:t>the</a:t>
            </a:r>
            <a:r>
              <a:rPr lang="es-ES" sz="1600" b="1" dirty="0" smtClean="0">
                <a:solidFill>
                  <a:srgbClr val="00CCFF"/>
                </a:solidFill>
              </a:rPr>
              <a:t> C </a:t>
            </a:r>
            <a:r>
              <a:rPr lang="es-ES" sz="1600" b="1" dirty="0" err="1" smtClean="0">
                <a:solidFill>
                  <a:srgbClr val="00CCFF"/>
                </a:solidFill>
              </a:rPr>
              <a:t>atom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parameters</a:t>
            </a:r>
            <a:r>
              <a:rPr lang="es-ES" sz="1600" b="1" dirty="0" smtClean="0">
                <a:solidFill>
                  <a:srgbClr val="00CCFF"/>
                </a:solidFill>
              </a:rPr>
              <a:t> in CS</a:t>
            </a:r>
            <a:r>
              <a:rPr lang="es-ES" sz="1600" b="1" baseline="-25000" dirty="0" smtClean="0">
                <a:solidFill>
                  <a:srgbClr val="00CCFF"/>
                </a:solidFill>
              </a:rPr>
              <a:t>2</a:t>
            </a:r>
            <a:r>
              <a:rPr lang="es-ES" sz="1600" b="1" dirty="0" smtClean="0">
                <a:solidFill>
                  <a:srgbClr val="00CCFF"/>
                </a:solidFill>
              </a:rPr>
              <a:t> are quite </a:t>
            </a:r>
            <a:r>
              <a:rPr lang="es-ES" sz="1600" b="1" dirty="0" err="1" smtClean="0">
                <a:solidFill>
                  <a:srgbClr val="00CCFF"/>
                </a:solidFill>
              </a:rPr>
              <a:t>different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from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the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values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appropriate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to</a:t>
            </a:r>
            <a:r>
              <a:rPr lang="es-ES" sz="1600" b="1" dirty="0" smtClean="0">
                <a:solidFill>
                  <a:srgbClr val="00CCFF"/>
                </a:solidFill>
              </a:rPr>
              <a:t> a C in </a:t>
            </a:r>
            <a:r>
              <a:rPr lang="es-ES" sz="1600" b="1" dirty="0" err="1" smtClean="0">
                <a:solidFill>
                  <a:srgbClr val="00CCFF"/>
                </a:solidFill>
              </a:rPr>
              <a:t>graphite</a:t>
            </a:r>
            <a:endParaRPr lang="es-ES" sz="1600" b="1" dirty="0">
              <a:solidFill>
                <a:srgbClr val="00CCFF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410200" y="48006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Interactions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between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unlike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atoms</a:t>
            </a:r>
            <a:r>
              <a:rPr lang="es-ES" b="1" dirty="0" smtClean="0">
                <a:solidFill>
                  <a:schemeClr val="bg1"/>
                </a:solidFill>
              </a:rPr>
              <a:t> in </a:t>
            </a:r>
            <a:r>
              <a:rPr lang="es-ES" b="1" dirty="0" err="1" smtClean="0">
                <a:solidFill>
                  <a:schemeClr val="bg1"/>
                </a:solidFill>
              </a:rPr>
              <a:t>different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molecules</a:t>
            </a:r>
            <a:r>
              <a:rPr lang="es-ES" b="1" dirty="0" smtClean="0">
                <a:solidFill>
                  <a:schemeClr val="bg1"/>
                </a:solidFill>
              </a:rPr>
              <a:t> can be </a:t>
            </a:r>
            <a:r>
              <a:rPr lang="es-ES" b="1" dirty="0" err="1" smtClean="0">
                <a:solidFill>
                  <a:schemeClr val="bg1"/>
                </a:solidFill>
              </a:rPr>
              <a:t>approximated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Lorentz-Berthelot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mixing</a:t>
            </a:r>
            <a:r>
              <a:rPr lang="es-ES" b="1" dirty="0" smtClean="0">
                <a:solidFill>
                  <a:srgbClr val="FFFF00"/>
                </a:solidFill>
              </a:rPr>
              <a:t> rules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(</a:t>
            </a:r>
            <a:r>
              <a:rPr lang="es-ES" b="1" dirty="0" err="1" smtClean="0">
                <a:solidFill>
                  <a:schemeClr val="bg1"/>
                </a:solidFill>
              </a:rPr>
              <a:t>for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instance</a:t>
            </a:r>
            <a:r>
              <a:rPr lang="es-ES" b="1" dirty="0" smtClean="0">
                <a:solidFill>
                  <a:schemeClr val="bg1"/>
                </a:solidFill>
              </a:rPr>
              <a:t>, in CS</a:t>
            </a:r>
            <a:r>
              <a:rPr lang="es-ES" b="1" baseline="-25000" dirty="0" smtClean="0">
                <a:solidFill>
                  <a:schemeClr val="bg1"/>
                </a:solidFill>
              </a:rPr>
              <a:t>2</a:t>
            </a:r>
            <a:r>
              <a:rPr lang="es-ES" b="1" dirty="0" smtClean="0">
                <a:solidFill>
                  <a:schemeClr val="bg1"/>
                </a:solidFill>
              </a:rPr>
              <a:t>)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6248401"/>
            <a:ext cx="2161242" cy="53999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2800" y="6324600"/>
            <a:ext cx="1923125" cy="3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7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Is realistic the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</a:rPr>
              <a:t>Lennard</a:t>
            </a: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-Jones potential?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706800"/>
            <a:ext cx="3599995" cy="719999"/>
          </a:xfrm>
          <a:prstGeom prst="rect">
            <a:avLst/>
          </a:prstGeom>
        </p:spPr>
      </p:pic>
      <p:pic>
        <p:nvPicPr>
          <p:cNvPr id="2" name="Imagen 1" descr="Documento de Vista Previa no guardado (arrastrado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67001" y="2678102"/>
            <a:ext cx="3725293" cy="3455997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85800" y="1658034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Dashed</a:t>
            </a:r>
            <a:r>
              <a:rPr lang="es-ES" b="1" dirty="0" smtClean="0">
                <a:solidFill>
                  <a:schemeClr val="bg1"/>
                </a:solidFill>
              </a:rPr>
              <a:t> line: 12-6 </a:t>
            </a:r>
            <a:r>
              <a:rPr lang="es-ES" b="1" dirty="0" err="1" smtClean="0">
                <a:solidFill>
                  <a:schemeClr val="bg1"/>
                </a:solidFill>
              </a:rPr>
              <a:t>effective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Lennard</a:t>
            </a:r>
            <a:r>
              <a:rPr lang="es-ES" b="1" dirty="0" smtClean="0">
                <a:solidFill>
                  <a:schemeClr val="bg1"/>
                </a:solidFill>
              </a:rPr>
              <a:t>-Jones </a:t>
            </a:r>
            <a:r>
              <a:rPr lang="es-ES" b="1" dirty="0" err="1" smtClean="0">
                <a:solidFill>
                  <a:schemeClr val="bg1"/>
                </a:solidFill>
              </a:rPr>
              <a:t>potential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for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liquid</a:t>
            </a:r>
            <a:r>
              <a:rPr lang="es-ES" b="1" dirty="0" smtClean="0">
                <a:solidFill>
                  <a:schemeClr val="bg1"/>
                </a:solidFill>
              </a:rPr>
              <a:t> Ar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Solid line: </a:t>
            </a:r>
            <a:r>
              <a:rPr lang="es-ES" b="1" dirty="0" err="1" smtClean="0">
                <a:solidFill>
                  <a:schemeClr val="bg1"/>
                </a:solidFill>
              </a:rPr>
              <a:t>Bobetic</a:t>
            </a:r>
            <a:r>
              <a:rPr lang="es-ES" b="1" dirty="0" smtClean="0">
                <a:solidFill>
                  <a:schemeClr val="bg1"/>
                </a:solidFill>
              </a:rPr>
              <a:t>-</a:t>
            </a:r>
            <a:r>
              <a:rPr lang="es-ES" b="1" dirty="0" err="1" smtClean="0">
                <a:solidFill>
                  <a:schemeClr val="bg1"/>
                </a:solidFill>
              </a:rPr>
              <a:t>Barker</a:t>
            </a:r>
            <a:r>
              <a:rPr lang="es-ES" b="1" dirty="0" smtClean="0">
                <a:solidFill>
                  <a:schemeClr val="bg1"/>
                </a:solidFill>
              </a:rPr>
              <a:t>-</a:t>
            </a:r>
            <a:r>
              <a:rPr lang="es-ES" b="1" dirty="0" err="1" smtClean="0">
                <a:solidFill>
                  <a:schemeClr val="bg1"/>
                </a:solidFill>
              </a:rPr>
              <a:t>Maitland</a:t>
            </a:r>
            <a:r>
              <a:rPr lang="es-ES" b="1" dirty="0" smtClean="0">
                <a:solidFill>
                  <a:schemeClr val="bg1"/>
                </a:solidFill>
              </a:rPr>
              <a:t>-Smith </a:t>
            </a:r>
            <a:r>
              <a:rPr lang="es-ES" b="1" dirty="0" err="1" smtClean="0">
                <a:solidFill>
                  <a:schemeClr val="bg1"/>
                </a:solidFill>
              </a:rPr>
              <a:t>pair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potential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for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liquid</a:t>
            </a:r>
            <a:r>
              <a:rPr lang="es-ES" b="1" dirty="0" smtClean="0">
                <a:solidFill>
                  <a:schemeClr val="bg1"/>
                </a:solidFill>
              </a:rPr>
              <a:t> Ar (</a:t>
            </a:r>
            <a:r>
              <a:rPr lang="es-ES" b="1" dirty="0" err="1" smtClean="0">
                <a:solidFill>
                  <a:schemeClr val="bg1"/>
                </a:solidFill>
              </a:rPr>
              <a:t>derived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after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considering</a:t>
            </a:r>
            <a:r>
              <a:rPr lang="es-ES" b="1" dirty="0" smtClean="0">
                <a:solidFill>
                  <a:schemeClr val="bg1"/>
                </a:solidFill>
              </a:rPr>
              <a:t> a </a:t>
            </a:r>
            <a:r>
              <a:rPr lang="es-ES" b="1" dirty="0" err="1" smtClean="0">
                <a:solidFill>
                  <a:schemeClr val="bg1"/>
                </a:solidFill>
              </a:rPr>
              <a:t>large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quantity</a:t>
            </a:r>
            <a:r>
              <a:rPr lang="es-ES" b="1" dirty="0" smtClean="0">
                <a:solidFill>
                  <a:schemeClr val="bg1"/>
                </a:solidFill>
              </a:rPr>
              <a:t> of experimental data)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4800600" y="4196477"/>
            <a:ext cx="4114800" cy="2585323"/>
            <a:chOff x="5233737" y="4953000"/>
            <a:chExt cx="3681663" cy="2585323"/>
          </a:xfrm>
        </p:grpSpPr>
        <p:sp>
          <p:nvSpPr>
            <p:cNvPr id="3" name="CuadroTexto 2"/>
            <p:cNvSpPr txBox="1"/>
            <p:nvPr/>
          </p:nvSpPr>
          <p:spPr>
            <a:xfrm>
              <a:off x="6553200" y="4953000"/>
              <a:ext cx="236220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00"/>
                  </a:solidFill>
                </a:rPr>
                <a:t>Attractive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tail</a:t>
              </a:r>
              <a:r>
                <a:rPr lang="es-ES" b="1" dirty="0" smtClean="0">
                  <a:solidFill>
                    <a:srgbClr val="FFFF00"/>
                  </a:solidFill>
                </a:rPr>
                <a:t> at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large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separations</a:t>
              </a:r>
              <a:r>
                <a:rPr lang="es-ES" b="1" dirty="0" smtClean="0">
                  <a:solidFill>
                    <a:srgbClr val="FFFF00"/>
                  </a:solidFill>
                </a:rPr>
                <a:t>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due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to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correlation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between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electron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clouds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surrounding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atoms</a:t>
              </a:r>
              <a:r>
                <a:rPr lang="es-ES" b="1" dirty="0" smtClean="0">
                  <a:solidFill>
                    <a:schemeClr val="bg1"/>
                  </a:solidFill>
                </a:rPr>
                <a:t>.</a:t>
              </a:r>
            </a:p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Responsible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for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cohesion</a:t>
              </a:r>
              <a:r>
                <a:rPr lang="es-ES" b="1" dirty="0" smtClean="0">
                  <a:solidFill>
                    <a:schemeClr val="bg1"/>
                  </a:solidFill>
                </a:rPr>
                <a:t> in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condensed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phases</a:t>
              </a:r>
              <a:endParaRPr lang="es-ES" b="1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6" name="Conector recto de flecha 5"/>
            <p:cNvCxnSpPr>
              <a:stCxn id="3" idx="1"/>
            </p:cNvCxnSpPr>
            <p:nvPr/>
          </p:nvCxnSpPr>
          <p:spPr>
            <a:xfrm flipH="1" flipV="1">
              <a:off x="5233737" y="5404723"/>
              <a:ext cx="1319463" cy="84093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Agrupar 8"/>
          <p:cNvGrpSpPr/>
          <p:nvPr/>
        </p:nvGrpSpPr>
        <p:grpSpPr>
          <a:xfrm>
            <a:off x="152400" y="3962400"/>
            <a:ext cx="3048000" cy="2819400"/>
            <a:chOff x="152400" y="3962400"/>
            <a:chExt cx="3048000" cy="2819400"/>
          </a:xfrm>
        </p:grpSpPr>
        <p:sp>
          <p:nvSpPr>
            <p:cNvPr id="12" name="CuadroTexto 11"/>
            <p:cNvSpPr txBox="1"/>
            <p:nvPr/>
          </p:nvSpPr>
          <p:spPr>
            <a:xfrm>
              <a:off x="152400" y="5027473"/>
              <a:ext cx="2362200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00"/>
                  </a:solidFill>
                </a:rPr>
                <a:t>Steeply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rising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repulsive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wall</a:t>
              </a:r>
              <a:r>
                <a:rPr lang="es-ES" b="1" dirty="0" smtClean="0">
                  <a:solidFill>
                    <a:srgbClr val="FFFF00"/>
                  </a:solidFill>
                </a:rPr>
                <a:t> at short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distances</a:t>
              </a:r>
              <a:r>
                <a:rPr lang="es-ES" b="1" dirty="0" smtClean="0">
                  <a:solidFill>
                    <a:srgbClr val="FFFF00"/>
                  </a:solidFill>
                </a:rPr>
                <a:t>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due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to</a:t>
              </a:r>
              <a:r>
                <a:rPr lang="es-ES" b="1" dirty="0" smtClean="0">
                  <a:solidFill>
                    <a:schemeClr val="bg1"/>
                  </a:solidFill>
                </a:rPr>
                <a:t> non-</a:t>
              </a:r>
              <a:r>
                <a:rPr lang="es-ES" b="1" dirty="0" err="1" smtClean="0">
                  <a:solidFill>
                    <a:schemeClr val="bg1"/>
                  </a:solidFill>
                </a:rPr>
                <a:t>bonded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overlap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between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electron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clouds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Conector recto de flecha 12"/>
            <p:cNvCxnSpPr/>
            <p:nvPr/>
          </p:nvCxnSpPr>
          <p:spPr>
            <a:xfrm flipV="1">
              <a:off x="2514600" y="3962400"/>
              <a:ext cx="685800" cy="18677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4038600" y="3048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/>
              <a:t>Lennard</a:t>
            </a:r>
            <a:r>
              <a:rPr lang="es-ES" b="1" dirty="0" smtClean="0"/>
              <a:t>-Jones</a:t>
            </a:r>
            <a:endParaRPr lang="es-ES" b="1" dirty="0"/>
          </a:p>
        </p:txBody>
      </p:sp>
      <p:cxnSp>
        <p:nvCxnSpPr>
          <p:cNvPr id="10" name="Conector recto de flecha 9"/>
          <p:cNvCxnSpPr/>
          <p:nvPr/>
        </p:nvCxnSpPr>
        <p:spPr>
          <a:xfrm flipH="1">
            <a:off x="3429000" y="3429000"/>
            <a:ext cx="1524000" cy="1676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3886200" y="5562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0000"/>
                </a:solidFill>
              </a:rPr>
              <a:t>Optimal</a:t>
            </a:r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16" name="Conector recto de flecha 15"/>
          <p:cNvCxnSpPr/>
          <p:nvPr/>
        </p:nvCxnSpPr>
        <p:spPr>
          <a:xfrm flipH="1">
            <a:off x="3733800" y="5791200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58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118" y="990600"/>
            <a:ext cx="4195482" cy="4114800"/>
          </a:xfrm>
          <a:prstGeom prst="rect">
            <a:avLst/>
          </a:prstGeom>
        </p:spPr>
      </p:pic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Separation of the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</a:rPr>
              <a:t>Lennard</a:t>
            </a: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-Jones potential into attractive and repulsive components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152400" y="2971800"/>
            <a:ext cx="3048000" cy="2819400"/>
            <a:chOff x="152400" y="3962400"/>
            <a:chExt cx="3048000" cy="2819400"/>
          </a:xfrm>
        </p:grpSpPr>
        <p:sp>
          <p:nvSpPr>
            <p:cNvPr id="12" name="CuadroTexto 11"/>
            <p:cNvSpPr txBox="1"/>
            <p:nvPr/>
          </p:nvSpPr>
          <p:spPr>
            <a:xfrm>
              <a:off x="152400" y="5027473"/>
              <a:ext cx="2362200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00"/>
                  </a:solidFill>
                </a:rPr>
                <a:t>Steeply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rising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repulsive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wall</a:t>
              </a:r>
              <a:r>
                <a:rPr lang="es-ES" b="1" dirty="0" smtClean="0">
                  <a:solidFill>
                    <a:srgbClr val="FFFF00"/>
                  </a:solidFill>
                </a:rPr>
                <a:t> at short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distances</a:t>
              </a:r>
              <a:r>
                <a:rPr lang="es-ES" b="1" dirty="0" smtClean="0">
                  <a:solidFill>
                    <a:srgbClr val="FFFF00"/>
                  </a:solidFill>
                </a:rPr>
                <a:t>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due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to</a:t>
              </a:r>
              <a:r>
                <a:rPr lang="es-ES" b="1" dirty="0" smtClean="0">
                  <a:solidFill>
                    <a:schemeClr val="bg1"/>
                  </a:solidFill>
                </a:rPr>
                <a:t> non-</a:t>
              </a:r>
              <a:r>
                <a:rPr lang="es-ES" b="1" dirty="0" err="1" smtClean="0">
                  <a:solidFill>
                    <a:schemeClr val="bg1"/>
                  </a:solidFill>
                </a:rPr>
                <a:t>bonded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overlap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between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electron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clouds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Conector recto de flecha 12"/>
            <p:cNvCxnSpPr/>
            <p:nvPr/>
          </p:nvCxnSpPr>
          <p:spPr>
            <a:xfrm flipV="1">
              <a:off x="2514600" y="3962400"/>
              <a:ext cx="685800" cy="18677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019800"/>
            <a:ext cx="4079520" cy="72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480" y="6019800"/>
            <a:ext cx="3719520" cy="720000"/>
          </a:xfrm>
          <a:prstGeom prst="rect">
            <a:avLst/>
          </a:prstGeom>
        </p:spPr>
      </p:pic>
      <p:grpSp>
        <p:nvGrpSpPr>
          <p:cNvPr id="15" name="Agrupar 14"/>
          <p:cNvGrpSpPr/>
          <p:nvPr/>
        </p:nvGrpSpPr>
        <p:grpSpPr>
          <a:xfrm>
            <a:off x="5105400" y="2819400"/>
            <a:ext cx="4038600" cy="2585323"/>
            <a:chOff x="5233737" y="4953000"/>
            <a:chExt cx="3681663" cy="2585323"/>
          </a:xfrm>
        </p:grpSpPr>
        <p:sp>
          <p:nvSpPr>
            <p:cNvPr id="16" name="CuadroTexto 15"/>
            <p:cNvSpPr txBox="1"/>
            <p:nvPr/>
          </p:nvSpPr>
          <p:spPr>
            <a:xfrm>
              <a:off x="6553200" y="4953000"/>
              <a:ext cx="236220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00"/>
                  </a:solidFill>
                </a:rPr>
                <a:t>Attractive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tail</a:t>
              </a:r>
              <a:r>
                <a:rPr lang="es-ES" b="1" dirty="0" smtClean="0">
                  <a:solidFill>
                    <a:srgbClr val="FFFF00"/>
                  </a:solidFill>
                </a:rPr>
                <a:t> at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large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separations</a:t>
              </a:r>
              <a:r>
                <a:rPr lang="es-ES" b="1" dirty="0" smtClean="0">
                  <a:solidFill>
                    <a:srgbClr val="FFFF00"/>
                  </a:solidFill>
                </a:rPr>
                <a:t>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due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to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correlation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between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electron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clouds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surrounding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atoms</a:t>
              </a:r>
              <a:r>
                <a:rPr lang="es-ES" b="1" dirty="0" smtClean="0">
                  <a:solidFill>
                    <a:schemeClr val="bg1"/>
                  </a:solidFill>
                </a:rPr>
                <a:t>.</a:t>
              </a:r>
            </a:p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Responsible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for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cohesion</a:t>
              </a:r>
              <a:r>
                <a:rPr lang="es-ES" b="1" dirty="0" smtClean="0">
                  <a:solidFill>
                    <a:schemeClr val="bg1"/>
                  </a:solidFill>
                </a:rPr>
                <a:t> in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condensed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phases</a:t>
              </a:r>
              <a:endParaRPr lang="es-ES" b="1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19" name="Conector recto de flecha 18"/>
            <p:cNvCxnSpPr>
              <a:stCxn id="16" idx="1"/>
            </p:cNvCxnSpPr>
            <p:nvPr/>
          </p:nvCxnSpPr>
          <p:spPr>
            <a:xfrm flipH="1" flipV="1">
              <a:off x="5233737" y="5404723"/>
              <a:ext cx="1319463" cy="84093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1342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Separation of the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</a:rPr>
              <a:t>Lennard</a:t>
            </a: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-Jones potential into attractive and repulsive components: energy scales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447800"/>
            <a:ext cx="5346700" cy="42799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562600" y="1524000"/>
            <a:ext cx="1295400" cy="3810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</a:rPr>
              <a:t>repulsive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086600" y="4267200"/>
            <a:ext cx="1219200" cy="3810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6666FF"/>
                </a:solidFill>
              </a:rPr>
              <a:t>attractive</a:t>
            </a:r>
            <a:endParaRPr lang="es-ES" b="1" dirty="0">
              <a:solidFill>
                <a:srgbClr val="6666FF"/>
              </a:solidFill>
            </a:endParaRPr>
          </a:p>
        </p:txBody>
      </p:sp>
      <p:pic>
        <p:nvPicPr>
          <p:cNvPr id="5" name="Imagen 4" descr="Documento de Vista Previa no guardado (arrastrado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886" y="5715000"/>
            <a:ext cx="6694714" cy="10414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14600"/>
            <a:ext cx="2979053" cy="118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" y="4216202"/>
            <a:ext cx="2926289" cy="43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1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59621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Beyond the two body potential: the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</a:rPr>
              <a:t>Axilrod</a:t>
            </a: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-Teller potential</a:t>
            </a:r>
          </a:p>
        </p:txBody>
      </p:sp>
      <p:pic>
        <p:nvPicPr>
          <p:cNvPr id="3" name="Imagen 2" descr="glmChap2 (arrastrad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6600"/>
            <a:ext cx="2921958" cy="25527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17171"/>
            <a:ext cx="9144000" cy="8164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4233001"/>
            <a:ext cx="4689045" cy="71999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04800" y="235327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Axilrod-Teller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potential</a:t>
            </a:r>
            <a:r>
              <a:rPr lang="es-ES" b="1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Three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body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potential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that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results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from</a:t>
            </a:r>
            <a:r>
              <a:rPr lang="es-ES" b="1" dirty="0" smtClean="0">
                <a:solidFill>
                  <a:schemeClr val="bg1"/>
                </a:solidFill>
              </a:rPr>
              <a:t> a </a:t>
            </a:r>
            <a:r>
              <a:rPr lang="es-ES" b="1" dirty="0" err="1" smtClean="0">
                <a:solidFill>
                  <a:schemeClr val="bg1"/>
                </a:solidFill>
              </a:rPr>
              <a:t>third-order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perturbation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correction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attractive</a:t>
            </a:r>
            <a:r>
              <a:rPr lang="es-ES" b="1" dirty="0" smtClean="0">
                <a:solidFill>
                  <a:schemeClr val="bg1"/>
                </a:solidFill>
              </a:rPr>
              <a:t> Van der Waals-London </a:t>
            </a:r>
            <a:r>
              <a:rPr lang="es-ES" b="1" dirty="0" err="1" smtClean="0">
                <a:solidFill>
                  <a:schemeClr val="bg1"/>
                </a:solidFill>
              </a:rPr>
              <a:t>dipersion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interactions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6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For ions or charged particles, the long range Coulomb interaction has to be added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400" y="1143000"/>
            <a:ext cx="2452800" cy="720000"/>
          </a:xfrm>
          <a:prstGeom prst="rect">
            <a:avLst/>
          </a:prstGeom>
        </p:spPr>
      </p:pic>
      <p:grpSp>
        <p:nvGrpSpPr>
          <p:cNvPr id="18" name="Agrupar 17"/>
          <p:cNvGrpSpPr/>
          <p:nvPr/>
        </p:nvGrpSpPr>
        <p:grpSpPr>
          <a:xfrm>
            <a:off x="1981200" y="2133600"/>
            <a:ext cx="5181600" cy="646331"/>
            <a:chOff x="1828800" y="2438400"/>
            <a:chExt cx="5181600" cy="646331"/>
          </a:xfrm>
        </p:grpSpPr>
        <p:sp>
          <p:nvSpPr>
            <p:cNvPr id="13" name="CuadroTexto 12"/>
            <p:cNvSpPr txBox="1"/>
            <p:nvPr/>
          </p:nvSpPr>
          <p:spPr>
            <a:xfrm>
              <a:off x="1828800" y="2438400"/>
              <a:ext cx="518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FF"/>
                  </a:solidFill>
                </a:rPr>
                <a:t>Where</a:t>
              </a:r>
              <a:r>
                <a:rPr lang="es-ES" b="1" dirty="0" smtClean="0">
                  <a:solidFill>
                    <a:srgbClr val="FFFFFF"/>
                  </a:solidFill>
                </a:rPr>
                <a:t>            are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charges</a:t>
              </a:r>
              <a:r>
                <a:rPr lang="es-ES" b="1" dirty="0">
                  <a:solidFill>
                    <a:srgbClr val="FFFFFF"/>
                  </a:solidFill>
                </a:rPr>
                <a:t> </a:t>
              </a:r>
              <a:r>
                <a:rPr lang="es-ES" b="1" dirty="0" smtClean="0">
                  <a:solidFill>
                    <a:srgbClr val="FFFFFF"/>
                  </a:solidFill>
                </a:rPr>
                <a:t>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ions</a:t>
              </a:r>
              <a:r>
                <a:rPr lang="es-ES" b="1" dirty="0" smtClean="0">
                  <a:solidFill>
                    <a:srgbClr val="FFFFFF"/>
                  </a:solidFill>
                </a:rPr>
                <a:t>    and   ,      and      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permittivity</a:t>
              </a:r>
              <a:r>
                <a:rPr lang="es-ES" b="1" dirty="0" smtClean="0">
                  <a:solidFill>
                    <a:srgbClr val="FFFFFF"/>
                  </a:solidFill>
                </a:rPr>
                <a:t> of free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space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5611" y="2514600"/>
              <a:ext cx="653389" cy="252000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9800" y="2514600"/>
              <a:ext cx="200695" cy="252000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69000" y="2514600"/>
              <a:ext cx="189000" cy="252000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88200" y="2796000"/>
              <a:ext cx="336000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326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How to deal with molecular systems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33400" y="16002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Solution</a:t>
            </a:r>
            <a:endParaRPr lang="es-ES" b="1" dirty="0" smtClean="0">
              <a:solidFill>
                <a:srgbClr val="FFFF00"/>
              </a:solidFill>
            </a:endParaRPr>
          </a:p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Treat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molecule</a:t>
            </a:r>
            <a:r>
              <a:rPr lang="es-ES" b="1" dirty="0" smtClean="0">
                <a:solidFill>
                  <a:schemeClr val="bg1"/>
                </a:solidFill>
              </a:rPr>
              <a:t> as a </a:t>
            </a:r>
            <a:r>
              <a:rPr lang="es-ES" b="1" dirty="0" err="1" smtClean="0">
                <a:solidFill>
                  <a:schemeClr val="bg1"/>
                </a:solidFill>
              </a:rPr>
              <a:t>rigid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semi-rigid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unit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with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fixed</a:t>
            </a:r>
            <a:r>
              <a:rPr lang="es-ES" b="1" dirty="0" smtClean="0">
                <a:solidFill>
                  <a:schemeClr val="bg1"/>
                </a:solidFill>
              </a:rPr>
              <a:t> bond-</a:t>
            </a:r>
            <a:r>
              <a:rPr lang="es-ES" b="1" dirty="0" err="1" smtClean="0">
                <a:solidFill>
                  <a:schemeClr val="bg1"/>
                </a:solidFill>
              </a:rPr>
              <a:t>lengths</a:t>
            </a:r>
            <a:r>
              <a:rPr lang="es-ES" b="1" dirty="0" smtClean="0">
                <a:solidFill>
                  <a:schemeClr val="bg1"/>
                </a:solidFill>
              </a:rPr>
              <a:t> and, </a:t>
            </a:r>
            <a:r>
              <a:rPr lang="es-ES" b="1" dirty="0" err="1" smtClean="0">
                <a:solidFill>
                  <a:schemeClr val="bg1"/>
                </a:solidFill>
              </a:rPr>
              <a:t>sometimes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fixed</a:t>
            </a:r>
            <a:r>
              <a:rPr lang="es-ES" b="1" dirty="0" smtClean="0">
                <a:solidFill>
                  <a:schemeClr val="bg1"/>
                </a:solidFill>
              </a:rPr>
              <a:t> bond and </a:t>
            </a:r>
            <a:r>
              <a:rPr lang="es-ES" b="1" dirty="0" err="1" smtClean="0">
                <a:solidFill>
                  <a:schemeClr val="bg1"/>
                </a:solidFill>
              </a:rPr>
              <a:t>torsion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angles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7200" y="3200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Bond </a:t>
            </a:r>
            <a:r>
              <a:rPr lang="es-ES" b="1" dirty="0" err="1" smtClean="0">
                <a:solidFill>
                  <a:schemeClr val="bg1"/>
                </a:solidFill>
              </a:rPr>
              <a:t>vibrations</a:t>
            </a:r>
            <a:r>
              <a:rPr lang="es-ES" b="1" dirty="0" smtClean="0">
                <a:solidFill>
                  <a:schemeClr val="bg1"/>
                </a:solidFill>
              </a:rPr>
              <a:t> are of </a:t>
            </a:r>
            <a:r>
              <a:rPr lang="es-ES" b="1" dirty="0" err="1" smtClean="0">
                <a:solidFill>
                  <a:schemeClr val="bg1"/>
                </a:solidFill>
              </a:rPr>
              <a:t>very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high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frequency</a:t>
            </a:r>
            <a:r>
              <a:rPr lang="es-ES" b="1" dirty="0" smtClean="0">
                <a:solidFill>
                  <a:schemeClr val="bg1"/>
                </a:solidFill>
              </a:rPr>
              <a:t> (</a:t>
            </a:r>
            <a:r>
              <a:rPr lang="es-ES" b="1" dirty="0" err="1" smtClean="0">
                <a:solidFill>
                  <a:schemeClr val="bg1"/>
                </a:solidFill>
              </a:rPr>
              <a:t>difficult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handle</a:t>
            </a:r>
            <a:r>
              <a:rPr lang="es-ES" b="1" dirty="0" smtClean="0">
                <a:solidFill>
                  <a:schemeClr val="bg1"/>
                </a:solidFill>
              </a:rPr>
              <a:t> in </a:t>
            </a:r>
            <a:r>
              <a:rPr lang="es-ES" b="1" dirty="0" err="1" smtClean="0">
                <a:solidFill>
                  <a:schemeClr val="bg1"/>
                </a:solidFill>
              </a:rPr>
              <a:t>classical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simulations</a:t>
            </a:r>
            <a:r>
              <a:rPr lang="es-ES" b="1" dirty="0" smtClean="0">
                <a:solidFill>
                  <a:schemeClr val="bg1"/>
                </a:solidFill>
              </a:rPr>
              <a:t>), </a:t>
            </a:r>
            <a:r>
              <a:rPr lang="es-ES" b="1" dirty="0" err="1" smtClean="0">
                <a:solidFill>
                  <a:schemeClr val="bg1"/>
                </a:solidFill>
              </a:rPr>
              <a:t>but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rgbClr val="FFFF00"/>
                </a:solidFill>
              </a:rPr>
              <a:t>low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amplitude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(</a:t>
            </a:r>
            <a:r>
              <a:rPr lang="es-ES" b="1" dirty="0" err="1" smtClean="0">
                <a:solidFill>
                  <a:schemeClr val="bg1"/>
                </a:solidFill>
              </a:rPr>
              <a:t>unimportant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for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many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liquid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properties</a:t>
            </a:r>
            <a:r>
              <a:rPr lang="es-ES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876800" y="51054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A </a:t>
            </a:r>
            <a:r>
              <a:rPr lang="es-ES" b="1" dirty="0" err="1" smtClean="0">
                <a:solidFill>
                  <a:schemeClr val="bg1"/>
                </a:solidFill>
              </a:rPr>
              <a:t>diatomic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molecule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with</a:t>
            </a:r>
            <a:r>
              <a:rPr lang="es-ES" b="1" dirty="0" smtClean="0">
                <a:solidFill>
                  <a:schemeClr val="bg1"/>
                </a:solidFill>
              </a:rPr>
              <a:t> a </a:t>
            </a:r>
            <a:r>
              <a:rPr lang="es-ES" b="1" dirty="0" err="1" smtClean="0">
                <a:solidFill>
                  <a:schemeClr val="bg1"/>
                </a:solidFill>
              </a:rPr>
              <a:t>strongly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binding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interatomic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potential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energy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surface</a:t>
            </a:r>
            <a:r>
              <a:rPr lang="es-ES" b="1" dirty="0" smtClean="0">
                <a:solidFill>
                  <a:schemeClr val="bg1"/>
                </a:solidFill>
              </a:rPr>
              <a:t> can be </a:t>
            </a:r>
            <a:r>
              <a:rPr lang="es-ES" b="1" dirty="0" err="1" smtClean="0">
                <a:solidFill>
                  <a:schemeClr val="bg1"/>
                </a:solidFill>
              </a:rPr>
              <a:t>simulated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by</a:t>
            </a:r>
            <a:r>
              <a:rPr lang="es-ES" b="1" dirty="0" smtClean="0">
                <a:solidFill>
                  <a:schemeClr val="bg1"/>
                </a:solidFill>
              </a:rPr>
              <a:t> a </a:t>
            </a:r>
            <a:r>
              <a:rPr lang="es-ES" b="1" dirty="0" err="1" smtClean="0">
                <a:solidFill>
                  <a:schemeClr val="bg1"/>
                </a:solidFill>
              </a:rPr>
              <a:t>dum-bell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with</a:t>
            </a:r>
            <a:r>
              <a:rPr lang="es-ES" b="1" dirty="0" smtClean="0">
                <a:solidFill>
                  <a:schemeClr val="bg1"/>
                </a:solidFill>
              </a:rPr>
              <a:t> a </a:t>
            </a:r>
            <a:r>
              <a:rPr lang="es-ES" b="1" dirty="0" err="1" smtClean="0">
                <a:solidFill>
                  <a:schemeClr val="bg1"/>
                </a:solidFill>
              </a:rPr>
              <a:t>rigid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interatomic</a:t>
            </a:r>
            <a:r>
              <a:rPr lang="es-ES" b="1" dirty="0" smtClean="0">
                <a:solidFill>
                  <a:schemeClr val="bg1"/>
                </a:solidFill>
              </a:rPr>
              <a:t> bond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514600" y="2743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00CCFF"/>
                </a:solidFill>
              </a:rPr>
              <a:t>Justification</a:t>
            </a:r>
            <a:endParaRPr lang="es-ES" b="1" dirty="0">
              <a:solidFill>
                <a:srgbClr val="00CCFF"/>
              </a:solidFill>
            </a:endParaRPr>
          </a:p>
        </p:txBody>
      </p:sp>
      <p:pic>
        <p:nvPicPr>
          <p:cNvPr id="7" name="Imagen 6" descr="Computer Simulation Of Liquids-Allen &amp; Tildesley-1989-Searchable (arrastrad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4038600"/>
            <a:ext cx="33401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8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79433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Interaction between nuclei and electronic charge clouds of a pair of molecules</a:t>
            </a:r>
          </a:p>
        </p:txBody>
      </p:sp>
      <p:pic>
        <p:nvPicPr>
          <p:cNvPr id="6" name="Imagen 5" descr="Computer Simulation Of Liquids-Allen &amp; Tildesley-1989-Searchable (arrastrad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50" y="1600200"/>
            <a:ext cx="3340100" cy="2590800"/>
          </a:xfrm>
          <a:prstGeom prst="rect">
            <a:avLst/>
          </a:prstGeom>
        </p:spPr>
      </p:pic>
      <p:grpSp>
        <p:nvGrpSpPr>
          <p:cNvPr id="12" name="Agrupar 11"/>
          <p:cNvGrpSpPr/>
          <p:nvPr/>
        </p:nvGrpSpPr>
        <p:grpSpPr>
          <a:xfrm>
            <a:off x="152400" y="1066800"/>
            <a:ext cx="8763000" cy="369332"/>
            <a:chOff x="381000" y="1307068"/>
            <a:chExt cx="8763000" cy="369332"/>
          </a:xfrm>
        </p:grpSpPr>
        <p:sp>
          <p:nvSpPr>
            <p:cNvPr id="7" name="CuadroTexto 6"/>
            <p:cNvSpPr txBox="1"/>
            <p:nvPr/>
          </p:nvSpPr>
          <p:spPr>
            <a:xfrm>
              <a:off x="381000" y="1307068"/>
              <a:ext cx="876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chemeClr val="bg1"/>
                  </a:solidFill>
                </a:rPr>
                <a:t>Complicated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function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if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relative</a:t>
              </a:r>
              <a:r>
                <a:rPr lang="es-ES" b="1" dirty="0" smtClean="0">
                  <a:solidFill>
                    <a:schemeClr val="bg1"/>
                  </a:solidFill>
                </a:rPr>
                <a:t> positions      and     and </a:t>
              </a:r>
              <a:r>
                <a:rPr lang="es-ES" b="1" dirty="0" err="1" smtClean="0">
                  <a:solidFill>
                    <a:schemeClr val="bg1"/>
                  </a:solidFill>
                </a:rPr>
                <a:t>orientations</a:t>
              </a:r>
              <a:r>
                <a:rPr lang="es-ES" b="1" dirty="0" smtClean="0">
                  <a:solidFill>
                    <a:schemeClr val="bg1"/>
                  </a:solidFill>
                </a:rPr>
                <a:t>       and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5800" y="1371600"/>
              <a:ext cx="252000" cy="252000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91200" y="1371600"/>
              <a:ext cx="232258" cy="252000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64429" y="1352400"/>
              <a:ext cx="303371" cy="324000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24800" y="1371600"/>
              <a:ext cx="288000" cy="288000"/>
            </a:xfrm>
            <a:prstGeom prst="rect">
              <a:avLst/>
            </a:prstGeom>
          </p:spPr>
        </p:pic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7718" y="5299800"/>
            <a:ext cx="4008563" cy="720000"/>
          </a:xfrm>
          <a:prstGeom prst="rect">
            <a:avLst/>
          </a:prstGeom>
        </p:spPr>
      </p:pic>
      <p:grpSp>
        <p:nvGrpSpPr>
          <p:cNvPr id="17" name="Agrupar 16"/>
          <p:cNvGrpSpPr/>
          <p:nvPr/>
        </p:nvGrpSpPr>
        <p:grpSpPr>
          <a:xfrm>
            <a:off x="4419600" y="6059269"/>
            <a:ext cx="2819400" cy="646331"/>
            <a:chOff x="4419600" y="6059269"/>
            <a:chExt cx="2819400" cy="646331"/>
          </a:xfrm>
        </p:grpSpPr>
        <p:sp>
          <p:nvSpPr>
            <p:cNvPr id="14" name="CuadroTexto 13"/>
            <p:cNvSpPr txBox="1"/>
            <p:nvPr/>
          </p:nvSpPr>
          <p:spPr>
            <a:xfrm>
              <a:off x="4419600" y="6059269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FF"/>
                  </a:solidFill>
                </a:rPr>
                <a:t>Pair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potential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acting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between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>
                  <a:solidFill>
                    <a:srgbClr val="FFFFFF"/>
                  </a:solidFill>
                </a:rPr>
                <a:t> </a:t>
              </a:r>
              <a:r>
                <a:rPr lang="es-ES" b="1" dirty="0" smtClean="0">
                  <a:solidFill>
                    <a:srgbClr val="FFFFFF"/>
                  </a:solidFill>
                </a:rPr>
                <a:t>    and 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43600" y="6413401"/>
              <a:ext cx="308306" cy="215999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05600" y="6400800"/>
              <a:ext cx="226347" cy="252000"/>
            </a:xfrm>
            <a:prstGeom prst="rect">
              <a:avLst/>
            </a:prstGeom>
          </p:spPr>
        </p:pic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78134" y="6112803"/>
            <a:ext cx="1689666" cy="287997"/>
          </a:xfrm>
          <a:prstGeom prst="rect">
            <a:avLst/>
          </a:prstGeom>
        </p:spPr>
      </p:pic>
      <p:grpSp>
        <p:nvGrpSpPr>
          <p:cNvPr id="26" name="Agrupar 25"/>
          <p:cNvGrpSpPr/>
          <p:nvPr/>
        </p:nvGrpSpPr>
        <p:grpSpPr>
          <a:xfrm>
            <a:off x="457200" y="4191000"/>
            <a:ext cx="8382000" cy="950400"/>
            <a:chOff x="457200" y="4191000"/>
            <a:chExt cx="8382000" cy="950400"/>
          </a:xfrm>
        </p:grpSpPr>
        <p:sp>
          <p:nvSpPr>
            <p:cNvPr id="19" name="CuadroTexto 18"/>
            <p:cNvSpPr txBox="1"/>
            <p:nvPr/>
          </p:nvSpPr>
          <p:spPr>
            <a:xfrm>
              <a:off x="457200" y="4191000"/>
              <a:ext cx="8382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00CCFF"/>
                  </a:solidFill>
                </a:rPr>
                <a:t>Simplified</a:t>
              </a:r>
              <a:r>
                <a:rPr lang="es-ES" b="1" dirty="0" smtClean="0">
                  <a:solidFill>
                    <a:srgbClr val="00CCFF"/>
                  </a:solidFill>
                </a:rPr>
                <a:t> “</a:t>
              </a:r>
              <a:r>
                <a:rPr lang="es-ES" b="1" dirty="0" err="1" smtClean="0">
                  <a:solidFill>
                    <a:srgbClr val="00CCFF"/>
                  </a:solidFill>
                </a:rPr>
                <a:t>atom-atom</a:t>
              </a:r>
              <a:r>
                <a:rPr lang="es-ES" b="1" dirty="0" smtClean="0">
                  <a:solidFill>
                    <a:srgbClr val="00CCFF"/>
                  </a:solidFill>
                </a:rPr>
                <a:t>”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or</a:t>
              </a:r>
              <a:r>
                <a:rPr lang="es-ES" b="1" dirty="0" smtClean="0">
                  <a:solidFill>
                    <a:srgbClr val="00CCFF"/>
                  </a:solidFill>
                </a:rPr>
                <a:t> “</a:t>
              </a:r>
              <a:r>
                <a:rPr lang="es-ES" b="1" dirty="0" err="1" smtClean="0">
                  <a:solidFill>
                    <a:srgbClr val="00CCFF"/>
                  </a:solidFill>
                </a:rPr>
                <a:t>site-site</a:t>
              </a:r>
              <a:r>
                <a:rPr lang="es-ES" b="1" dirty="0" smtClean="0">
                  <a:solidFill>
                    <a:srgbClr val="00CCFF"/>
                  </a:solidFill>
                </a:rPr>
                <a:t>”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approach</a:t>
              </a:r>
              <a:endParaRPr lang="es-ES" b="1" dirty="0" smtClean="0">
                <a:solidFill>
                  <a:srgbClr val="00CCFF"/>
                </a:solidFill>
              </a:endParaRPr>
            </a:p>
            <a:p>
              <a:pPr algn="ctr"/>
              <a:r>
                <a:rPr lang="es-ES" b="1" dirty="0" err="1" smtClean="0">
                  <a:solidFill>
                    <a:srgbClr val="FFFFFF"/>
                  </a:solidFill>
                </a:rPr>
                <a:t>Pairwise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contributions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from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distinct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sites</a:t>
              </a:r>
              <a:r>
                <a:rPr lang="es-ES" b="1" dirty="0" smtClean="0">
                  <a:solidFill>
                    <a:srgbClr val="FFFFFF"/>
                  </a:solidFill>
                </a:rPr>
                <a:t>      in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molecule</a:t>
              </a:r>
              <a:r>
                <a:rPr lang="es-ES" b="1" dirty="0" smtClean="0">
                  <a:solidFill>
                    <a:srgbClr val="FFFFFF"/>
                  </a:solidFill>
                </a:rPr>
                <a:t>      at position       , and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site</a:t>
              </a:r>
              <a:r>
                <a:rPr lang="es-ES" b="1" dirty="0" smtClean="0">
                  <a:solidFill>
                    <a:srgbClr val="FFFFFF"/>
                  </a:solidFill>
                </a:rPr>
                <a:t>     in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molecule</a:t>
              </a:r>
              <a:r>
                <a:rPr lang="es-ES" b="1" dirty="0" smtClean="0">
                  <a:solidFill>
                    <a:srgbClr val="FFFFFF"/>
                  </a:solidFill>
                </a:rPr>
                <a:t>     at position   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05400" y="4572000"/>
              <a:ext cx="308306" cy="215999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59853" y="4800600"/>
              <a:ext cx="226347" cy="252000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81800" y="4548600"/>
              <a:ext cx="200695" cy="252000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181600" y="4800600"/>
              <a:ext cx="189000" cy="252000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229600" y="4495800"/>
              <a:ext cx="384480" cy="28800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05554" y="4853400"/>
              <a:ext cx="375594" cy="288000"/>
            </a:xfrm>
            <a:prstGeom prst="rect">
              <a:avLst/>
            </a:prstGeom>
          </p:spPr>
        </p:pic>
      </p:grpSp>
      <p:sp>
        <p:nvSpPr>
          <p:cNvPr id="27" name="CuadroTexto 26"/>
          <p:cNvSpPr txBox="1"/>
          <p:nvPr/>
        </p:nvSpPr>
        <p:spPr>
          <a:xfrm>
            <a:off x="152400" y="2180272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Interaction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sites</a:t>
            </a:r>
            <a:r>
              <a:rPr lang="es-ES" b="1" dirty="0" smtClean="0">
                <a:solidFill>
                  <a:schemeClr val="bg1"/>
                </a:solidFill>
              </a:rPr>
              <a:t>: </a:t>
            </a:r>
            <a:r>
              <a:rPr lang="es-ES" b="1" dirty="0" err="1" smtClean="0">
                <a:solidFill>
                  <a:schemeClr val="bg1"/>
                </a:solidFill>
              </a:rPr>
              <a:t>usually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centered</a:t>
            </a:r>
            <a:r>
              <a:rPr lang="es-ES" b="1" dirty="0" smtClean="0">
                <a:solidFill>
                  <a:schemeClr val="bg1"/>
                </a:solidFill>
              </a:rPr>
              <a:t> more </a:t>
            </a:r>
            <a:r>
              <a:rPr lang="es-ES" b="1" dirty="0" err="1" smtClean="0">
                <a:solidFill>
                  <a:schemeClr val="bg1"/>
                </a:solidFill>
              </a:rPr>
              <a:t>or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less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position of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nuclei</a:t>
            </a:r>
            <a:r>
              <a:rPr lang="es-ES" b="1" dirty="0" smtClean="0">
                <a:solidFill>
                  <a:schemeClr val="bg1"/>
                </a:solidFill>
              </a:rPr>
              <a:t> in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real </a:t>
            </a:r>
            <a:r>
              <a:rPr lang="es-ES" b="1" dirty="0" err="1" smtClean="0">
                <a:solidFill>
                  <a:schemeClr val="bg1"/>
                </a:solidFill>
              </a:rPr>
              <a:t>molecule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0" y="5534561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 smtClean="0">
                <a:solidFill>
                  <a:schemeClr val="bg1"/>
                </a:solidFill>
              </a:rPr>
              <a:t>Nitrogen</a:t>
            </a:r>
            <a:r>
              <a:rPr lang="es-ES" sz="1600" b="1" dirty="0" smtClean="0">
                <a:solidFill>
                  <a:schemeClr val="bg1"/>
                </a:solidFill>
              </a:rPr>
              <a:t>, </a:t>
            </a:r>
            <a:r>
              <a:rPr lang="es-ES" sz="1600" b="1" dirty="0" err="1" smtClean="0">
                <a:solidFill>
                  <a:schemeClr val="bg1"/>
                </a:solidFill>
              </a:rPr>
              <a:t>Fluorine</a:t>
            </a:r>
            <a:r>
              <a:rPr lang="es-ES" sz="1600" b="1" dirty="0" smtClean="0">
                <a:solidFill>
                  <a:schemeClr val="bg1"/>
                </a:solidFill>
              </a:rPr>
              <a:t>,… </a:t>
            </a:r>
            <a:r>
              <a:rPr lang="es-ES" sz="1600" b="1" dirty="0" err="1" smtClean="0">
                <a:solidFill>
                  <a:schemeClr val="bg1"/>
                </a:solidFill>
              </a:rPr>
              <a:t>typically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considered</a:t>
            </a:r>
            <a:r>
              <a:rPr lang="es-ES" sz="1600" b="1" dirty="0" smtClean="0">
                <a:solidFill>
                  <a:schemeClr val="bg1"/>
                </a:solidFill>
              </a:rPr>
              <a:t> as </a:t>
            </a:r>
            <a:r>
              <a:rPr lang="es-ES" sz="1600" b="1" dirty="0" err="1" smtClean="0">
                <a:solidFill>
                  <a:schemeClr val="bg1"/>
                </a:solidFill>
              </a:rPr>
              <a:t>two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Lennard</a:t>
            </a:r>
            <a:r>
              <a:rPr lang="es-ES" sz="1600" b="1" dirty="0" smtClean="0">
                <a:solidFill>
                  <a:schemeClr val="bg1"/>
                </a:solidFill>
              </a:rPr>
              <a:t>-Jones </a:t>
            </a:r>
            <a:r>
              <a:rPr lang="es-ES" sz="1600" b="1" dirty="0" err="1" smtClean="0">
                <a:solidFill>
                  <a:schemeClr val="bg1"/>
                </a:solidFill>
              </a:rPr>
              <a:t>atoms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separated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by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fixed</a:t>
            </a:r>
            <a:r>
              <a:rPr lang="es-ES" sz="1600" b="1" dirty="0" smtClean="0">
                <a:solidFill>
                  <a:schemeClr val="bg1"/>
                </a:solidFill>
              </a:rPr>
              <a:t> bond-</a:t>
            </a:r>
            <a:r>
              <a:rPr lang="es-ES" sz="1600" b="1" dirty="0" err="1" smtClean="0">
                <a:solidFill>
                  <a:schemeClr val="bg1"/>
                </a:solidFill>
              </a:rPr>
              <a:t>lengths</a:t>
            </a:r>
            <a:endParaRPr lang="es-E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-18521" y="0"/>
            <a:ext cx="73210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Bibliography: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005" y="1657811"/>
            <a:ext cx="3599989" cy="359998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19200" y="54864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FFFF"/>
                </a:solidFill>
              </a:rPr>
              <a:t>M. P. Allen and D. J. </a:t>
            </a:r>
            <a:r>
              <a:rPr lang="es-ES" b="1" dirty="0" err="1" smtClean="0">
                <a:solidFill>
                  <a:srgbClr val="FFFFFF"/>
                </a:solidFill>
              </a:rPr>
              <a:t>Tildesley</a:t>
            </a:r>
            <a:endParaRPr lang="es-ES" b="1" dirty="0" smtClean="0">
              <a:solidFill>
                <a:srgbClr val="FFFFFF"/>
              </a:solidFill>
            </a:endParaRPr>
          </a:p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Computer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Simulation</a:t>
            </a:r>
            <a:r>
              <a:rPr lang="es-ES" b="1" dirty="0" smtClean="0">
                <a:solidFill>
                  <a:srgbClr val="FFFFFF"/>
                </a:solidFill>
              </a:rPr>
              <a:t> of </a:t>
            </a:r>
            <a:r>
              <a:rPr lang="es-ES" b="1" dirty="0" err="1" smtClean="0">
                <a:solidFill>
                  <a:srgbClr val="FFFFFF"/>
                </a:solidFill>
              </a:rPr>
              <a:t>Liquids</a:t>
            </a:r>
            <a:endParaRPr lang="es-ES" b="1" dirty="0" smtClean="0">
              <a:solidFill>
                <a:srgbClr val="FFFFFF"/>
              </a:solidFill>
            </a:endParaRPr>
          </a:p>
          <a:p>
            <a:pPr algn="ctr"/>
            <a:r>
              <a:rPr lang="es-ES" b="1" dirty="0" smtClean="0">
                <a:solidFill>
                  <a:srgbClr val="FFFFFF"/>
                </a:solidFill>
              </a:rPr>
              <a:t>Oxford </a:t>
            </a:r>
            <a:r>
              <a:rPr lang="es-ES" b="1" dirty="0" err="1" smtClean="0">
                <a:solidFill>
                  <a:srgbClr val="FFFFFF"/>
                </a:solidFill>
              </a:rPr>
              <a:t>Science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Publications</a:t>
            </a:r>
            <a:endParaRPr lang="es-ES" b="1" dirty="0" smtClean="0">
              <a:solidFill>
                <a:srgbClr val="FFFFFF"/>
              </a:solidFill>
            </a:endParaRPr>
          </a:p>
          <a:p>
            <a:pPr algn="ctr"/>
            <a:r>
              <a:rPr lang="es-ES" b="1" dirty="0" smtClean="0">
                <a:solidFill>
                  <a:srgbClr val="FFFFFF"/>
                </a:solidFill>
              </a:rPr>
              <a:t>ISBN 0 19 855645 4</a:t>
            </a: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3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Incorporate pole </a:t>
            </a:r>
            <a:r>
              <a:rPr lang="en-US" sz="2800" b="1" dirty="0" err="1" smtClean="0">
                <a:solidFill>
                  <a:srgbClr val="FFFF00"/>
                </a:solidFill>
                <a:cs typeface="Arial" charset="0"/>
              </a:rPr>
              <a:t>multipole</a:t>
            </a: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 moments at the center of charge to improve molecular charge distribution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6200" y="9144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Might</a:t>
            </a:r>
            <a:r>
              <a:rPr lang="es-ES" b="1" dirty="0" smtClean="0">
                <a:solidFill>
                  <a:srgbClr val="FFFFFF"/>
                </a:solidFill>
              </a:rPr>
              <a:t> be </a:t>
            </a:r>
            <a:r>
              <a:rPr lang="es-ES" b="1" dirty="0" err="1" smtClean="0">
                <a:solidFill>
                  <a:srgbClr val="FFFFFF"/>
                </a:solidFill>
              </a:rPr>
              <a:t>equal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to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known</a:t>
            </a:r>
            <a:r>
              <a:rPr lang="es-ES" b="1" dirty="0" smtClean="0">
                <a:solidFill>
                  <a:srgbClr val="FFFFFF"/>
                </a:solidFill>
              </a:rPr>
              <a:t> (</a:t>
            </a:r>
            <a:r>
              <a:rPr lang="es-ES" b="1" dirty="0" err="1" smtClean="0">
                <a:solidFill>
                  <a:srgbClr val="FFFFFF"/>
                </a:solidFill>
              </a:rPr>
              <a:t>isolated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molecule</a:t>
            </a:r>
            <a:r>
              <a:rPr lang="es-ES" b="1" dirty="0" smtClean="0">
                <a:solidFill>
                  <a:srgbClr val="FFFFFF"/>
                </a:solidFill>
              </a:rPr>
              <a:t>) variable </a:t>
            </a:r>
          </a:p>
          <a:p>
            <a:pPr algn="ctr"/>
            <a:r>
              <a:rPr lang="es-ES" b="1" dirty="0" err="1">
                <a:solidFill>
                  <a:srgbClr val="FFFFFF"/>
                </a:solidFill>
              </a:rPr>
              <a:t>o</a:t>
            </a:r>
            <a:r>
              <a:rPr lang="es-ES" b="1" dirty="0" err="1" smtClean="0">
                <a:solidFill>
                  <a:srgbClr val="FFFFFF"/>
                </a:solidFill>
              </a:rPr>
              <a:t>r</a:t>
            </a:r>
            <a:endParaRPr lang="es-ES" b="1" dirty="0" smtClean="0">
              <a:solidFill>
                <a:srgbClr val="FFFFFF"/>
              </a:solidFill>
            </a:endParaRPr>
          </a:p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May</a:t>
            </a:r>
            <a:r>
              <a:rPr lang="es-ES" b="1" dirty="0" smtClean="0">
                <a:solidFill>
                  <a:srgbClr val="FFFFFF"/>
                </a:solidFill>
              </a:rPr>
              <a:t> be “</a:t>
            </a:r>
            <a:r>
              <a:rPr lang="es-ES" b="1" dirty="0" err="1" smtClean="0">
                <a:solidFill>
                  <a:srgbClr val="FFFFFF"/>
                </a:solidFill>
              </a:rPr>
              <a:t>effective</a:t>
            </a:r>
            <a:r>
              <a:rPr lang="es-ES" b="1" dirty="0" smtClean="0">
                <a:solidFill>
                  <a:srgbClr val="FFFFFF"/>
                </a:solidFill>
              </a:rPr>
              <a:t>” </a:t>
            </a:r>
            <a:r>
              <a:rPr lang="es-ES" b="1" dirty="0" err="1" smtClean="0">
                <a:solidFill>
                  <a:srgbClr val="FFFFFF"/>
                </a:solidFill>
              </a:rPr>
              <a:t>values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chosen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to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give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better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description</a:t>
            </a:r>
            <a:r>
              <a:rPr lang="es-ES" b="1" dirty="0" smtClean="0">
                <a:solidFill>
                  <a:srgbClr val="FFFFFF"/>
                </a:solidFill>
              </a:rPr>
              <a:t> of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thermodynamic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properties</a:t>
            </a: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3389191" y="22098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9933"/>
                </a:solidFill>
              </a:rPr>
              <a:t>Alternative</a:t>
            </a:r>
            <a:endParaRPr lang="es-ES" b="1" dirty="0" smtClean="0">
              <a:solidFill>
                <a:srgbClr val="FF9933"/>
              </a:solidFill>
            </a:endParaRPr>
          </a:p>
          <a:p>
            <a:pPr algn="ctr"/>
            <a:r>
              <a:rPr lang="es-ES" b="1" dirty="0" smtClean="0">
                <a:solidFill>
                  <a:srgbClr val="FFFFFF"/>
                </a:solidFill>
              </a:rPr>
              <a:t>Use “</a:t>
            </a:r>
            <a:r>
              <a:rPr lang="es-ES" b="1" dirty="0" err="1" smtClean="0">
                <a:solidFill>
                  <a:srgbClr val="FFFFFF"/>
                </a:solidFill>
              </a:rPr>
              <a:t>partial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charges</a:t>
            </a:r>
            <a:r>
              <a:rPr lang="es-ES" b="1" dirty="0" smtClean="0">
                <a:solidFill>
                  <a:srgbClr val="FFFFFF"/>
                </a:solidFill>
              </a:rPr>
              <a:t>” </a:t>
            </a:r>
            <a:r>
              <a:rPr lang="es-ES" b="1" dirty="0" err="1" smtClean="0">
                <a:solidFill>
                  <a:srgbClr val="FFFFFF"/>
                </a:solidFill>
              </a:rPr>
              <a:t>distributed</a:t>
            </a:r>
            <a:r>
              <a:rPr lang="es-ES" b="1" dirty="0" smtClean="0">
                <a:solidFill>
                  <a:srgbClr val="FFFFFF"/>
                </a:solidFill>
              </a:rPr>
              <a:t> in a “</a:t>
            </a:r>
            <a:r>
              <a:rPr lang="es-ES" b="1" dirty="0" err="1" smtClean="0">
                <a:solidFill>
                  <a:srgbClr val="FFFFFF"/>
                </a:solidFill>
              </a:rPr>
              <a:t>physically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reasonable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way</a:t>
            </a:r>
            <a:r>
              <a:rPr lang="es-ES" b="1" dirty="0" smtClean="0">
                <a:solidFill>
                  <a:srgbClr val="FFFFFF"/>
                </a:solidFill>
              </a:rPr>
              <a:t>” </a:t>
            </a:r>
            <a:r>
              <a:rPr lang="es-ES" b="1" dirty="0" err="1" smtClean="0">
                <a:solidFill>
                  <a:srgbClr val="FFFFFF"/>
                </a:solidFill>
              </a:rPr>
              <a:t>around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molecule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to</a:t>
            </a:r>
            <a:r>
              <a:rPr lang="es-ES" b="1" dirty="0" smtClean="0">
                <a:solidFill>
                  <a:srgbClr val="FFFFFF"/>
                </a:solidFill>
              </a:rPr>
              <a:t> reproduce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known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multipole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moments</a:t>
            </a:r>
            <a:endParaRPr lang="es-ES" b="1" dirty="0" smtClean="0">
              <a:solidFill>
                <a:srgbClr val="FFFFFF"/>
              </a:solidFill>
            </a:endParaRPr>
          </a:p>
        </p:txBody>
      </p:sp>
      <p:pic>
        <p:nvPicPr>
          <p:cNvPr id="30" name="Imagen 29" descr="Computer Simulation Of Liquids-Allen &amp; Tildesley-1989-Searchable (arrastrad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2863516" cy="3886200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3810000" y="3455075"/>
            <a:ext cx="48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Electrostatic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part</a:t>
            </a:r>
            <a:r>
              <a:rPr lang="es-ES" b="1" dirty="0" smtClean="0">
                <a:solidFill>
                  <a:srgbClr val="FFFFFF"/>
                </a:solidFill>
              </a:rPr>
              <a:t> of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interaction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between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smtClean="0">
                <a:solidFill>
                  <a:srgbClr val="00CCFF"/>
                </a:solidFill>
              </a:rPr>
              <a:t>N</a:t>
            </a:r>
            <a:r>
              <a:rPr lang="es-ES" b="1" baseline="-25000" dirty="0" smtClean="0">
                <a:solidFill>
                  <a:srgbClr val="00CCFF"/>
                </a:solidFill>
              </a:rPr>
              <a:t>2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molecule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might</a:t>
            </a:r>
            <a:r>
              <a:rPr lang="es-ES" b="1" dirty="0" smtClean="0">
                <a:solidFill>
                  <a:srgbClr val="FFFFFF"/>
                </a:solidFill>
              </a:rPr>
              <a:t> be </a:t>
            </a:r>
            <a:r>
              <a:rPr lang="es-ES" b="1" dirty="0" err="1" smtClean="0">
                <a:solidFill>
                  <a:srgbClr val="FFFFFF"/>
                </a:solidFill>
              </a:rPr>
              <a:t>modelled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using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five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partial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charges</a:t>
            </a:r>
            <a:r>
              <a:rPr lang="es-ES" b="1" dirty="0" smtClean="0">
                <a:solidFill>
                  <a:srgbClr val="FFFFFF"/>
                </a:solidFill>
              </a:rPr>
              <a:t> placed </a:t>
            </a:r>
            <a:r>
              <a:rPr lang="es-ES" b="1" dirty="0" err="1" smtClean="0">
                <a:solidFill>
                  <a:srgbClr val="FFFFFF"/>
                </a:solidFill>
              </a:rPr>
              <a:t>along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axis</a:t>
            </a:r>
          </a:p>
          <a:p>
            <a:pPr algn="ctr"/>
            <a:endParaRPr lang="es-ES" b="1" dirty="0">
              <a:solidFill>
                <a:srgbClr val="FFFFFF"/>
              </a:solidFill>
            </a:endParaRPr>
          </a:p>
          <a:p>
            <a:pPr algn="ctr"/>
            <a:r>
              <a:rPr lang="es-ES" b="1" dirty="0">
                <a:solidFill>
                  <a:srgbClr val="FFFFFF"/>
                </a:solidFill>
              </a:rPr>
              <a:t>(</a:t>
            </a:r>
            <a:r>
              <a:rPr lang="es-ES" b="1" dirty="0" err="1">
                <a:solidFill>
                  <a:srgbClr val="FFFFFF"/>
                </a:solidFill>
              </a:rPr>
              <a:t>first</a:t>
            </a:r>
            <a:r>
              <a:rPr lang="es-ES" b="1" dirty="0">
                <a:solidFill>
                  <a:srgbClr val="FFFFFF"/>
                </a:solidFill>
              </a:rPr>
              <a:t> non-</a:t>
            </a:r>
            <a:r>
              <a:rPr lang="es-ES" b="1" dirty="0" err="1">
                <a:solidFill>
                  <a:srgbClr val="FFFFFF"/>
                </a:solidFill>
              </a:rPr>
              <a:t>vanishing</a:t>
            </a:r>
            <a:r>
              <a:rPr lang="es-ES" b="1" dirty="0">
                <a:solidFill>
                  <a:srgbClr val="FFFFFF"/>
                </a:solidFill>
              </a:rPr>
              <a:t> </a:t>
            </a:r>
            <a:r>
              <a:rPr lang="es-ES" b="1" dirty="0" err="1">
                <a:solidFill>
                  <a:srgbClr val="FFFFFF"/>
                </a:solidFill>
              </a:rPr>
              <a:t>moment</a:t>
            </a:r>
            <a:r>
              <a:rPr lang="es-ES" b="1" dirty="0">
                <a:solidFill>
                  <a:srgbClr val="FFFFFF"/>
                </a:solidFill>
              </a:rPr>
              <a:t>: </a:t>
            </a:r>
            <a:r>
              <a:rPr lang="es-ES" b="1" dirty="0" err="1" smtClean="0">
                <a:solidFill>
                  <a:srgbClr val="FFFFFF"/>
                </a:solidFill>
              </a:rPr>
              <a:t>quadrupole</a:t>
            </a:r>
            <a:r>
              <a:rPr lang="es-ES" b="1" dirty="0">
                <a:solidFill>
                  <a:srgbClr val="FFFFFF"/>
                </a:solidFill>
              </a:rPr>
              <a:t>)</a:t>
            </a:r>
          </a:p>
          <a:p>
            <a:pPr algn="ctr"/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3848100" y="5276671"/>
            <a:ext cx="483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For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methane</a:t>
            </a:r>
            <a:r>
              <a:rPr lang="es-ES" b="1" dirty="0" smtClean="0">
                <a:solidFill>
                  <a:srgbClr val="FFFFFF"/>
                </a:solidFill>
              </a:rPr>
              <a:t>, a </a:t>
            </a:r>
            <a:r>
              <a:rPr lang="es-ES" b="1" dirty="0" err="1" smtClean="0">
                <a:solidFill>
                  <a:srgbClr val="FFFFFF"/>
                </a:solidFill>
              </a:rPr>
              <a:t>tetrahedral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arrangement</a:t>
            </a:r>
            <a:r>
              <a:rPr lang="es-ES" b="1" dirty="0" smtClean="0">
                <a:solidFill>
                  <a:srgbClr val="FFFFFF"/>
                </a:solidFill>
              </a:rPr>
              <a:t> of </a:t>
            </a:r>
            <a:r>
              <a:rPr lang="es-ES" b="1" dirty="0" err="1" smtClean="0">
                <a:solidFill>
                  <a:srgbClr val="FFFFFF"/>
                </a:solidFill>
              </a:rPr>
              <a:t>partial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charges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appropriate</a:t>
            </a:r>
            <a:endParaRPr lang="es-ES" b="1" dirty="0" smtClean="0">
              <a:solidFill>
                <a:srgbClr val="FFFFFF"/>
              </a:solidFill>
            </a:endParaRPr>
          </a:p>
          <a:p>
            <a:pPr algn="ctr"/>
            <a:endParaRPr lang="es-ES" b="1" dirty="0" smtClean="0">
              <a:solidFill>
                <a:srgbClr val="FFFFFF"/>
              </a:solidFill>
            </a:endParaRPr>
          </a:p>
          <a:p>
            <a:pPr algn="ctr"/>
            <a:r>
              <a:rPr lang="es-ES" b="1" dirty="0" smtClean="0">
                <a:solidFill>
                  <a:srgbClr val="FFFFFF"/>
                </a:solidFill>
              </a:rPr>
              <a:t>(</a:t>
            </a:r>
            <a:r>
              <a:rPr lang="es-ES" b="1" dirty="0" err="1" smtClean="0">
                <a:solidFill>
                  <a:srgbClr val="FFFFFF"/>
                </a:solidFill>
              </a:rPr>
              <a:t>first</a:t>
            </a:r>
            <a:r>
              <a:rPr lang="es-ES" b="1" dirty="0" smtClean="0">
                <a:solidFill>
                  <a:srgbClr val="FFFFFF"/>
                </a:solidFill>
              </a:rPr>
              <a:t> non-</a:t>
            </a:r>
            <a:r>
              <a:rPr lang="es-ES" b="1" dirty="0" err="1" smtClean="0">
                <a:solidFill>
                  <a:srgbClr val="FFFFFF"/>
                </a:solidFill>
              </a:rPr>
              <a:t>vanishing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moment</a:t>
            </a:r>
            <a:r>
              <a:rPr lang="es-ES" b="1" dirty="0" smtClean="0">
                <a:solidFill>
                  <a:srgbClr val="FFFFFF"/>
                </a:solidFill>
              </a:rPr>
              <a:t>: </a:t>
            </a:r>
            <a:r>
              <a:rPr lang="es-ES" b="1" dirty="0" err="1" smtClean="0">
                <a:solidFill>
                  <a:srgbClr val="FFFFFF"/>
                </a:solidFill>
              </a:rPr>
              <a:t>octupole</a:t>
            </a:r>
            <a:r>
              <a:rPr lang="es-ES" b="1" dirty="0" smtClean="0">
                <a:solidFill>
                  <a:srgbClr val="FFFFFF"/>
                </a:solidFill>
              </a:rPr>
              <a:t>)</a:t>
            </a: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5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For large molecules, the complexity can be reduced by fixing some internal degrees of freedom</a:t>
            </a:r>
          </a:p>
        </p:txBody>
      </p:sp>
      <p:pic>
        <p:nvPicPr>
          <p:cNvPr id="3" name="Imagen 2" descr="Computer Simulation Of Liquids-Allen &amp; Tildesley-1989-Searchable (arrastrad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24025"/>
            <a:ext cx="2667000" cy="493395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52400" y="1066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00CCFF"/>
                </a:solidFill>
              </a:rPr>
              <a:t>Model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for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butane</a:t>
            </a:r>
            <a:r>
              <a:rPr lang="es-ES" b="1" dirty="0" smtClean="0">
                <a:solidFill>
                  <a:srgbClr val="00CCFF"/>
                </a:solidFill>
              </a:rPr>
              <a:t>:</a:t>
            </a:r>
          </a:p>
          <a:p>
            <a:pPr algn="ctr"/>
            <a:r>
              <a:rPr lang="es-ES" b="1" dirty="0" smtClean="0">
                <a:solidFill>
                  <a:srgbClr val="00CCFF"/>
                </a:solidFill>
              </a:rPr>
              <a:t>CH</a:t>
            </a:r>
            <a:r>
              <a:rPr lang="es-ES" b="1" baseline="-25000" dirty="0" smtClean="0">
                <a:solidFill>
                  <a:srgbClr val="00CCFF"/>
                </a:solidFill>
              </a:rPr>
              <a:t>3</a:t>
            </a:r>
            <a:r>
              <a:rPr lang="es-ES" b="1" dirty="0" smtClean="0">
                <a:solidFill>
                  <a:srgbClr val="00CCFF"/>
                </a:solidFill>
              </a:rPr>
              <a:t>-CH</a:t>
            </a:r>
            <a:r>
              <a:rPr lang="es-ES" b="1" baseline="-25000" dirty="0" smtClean="0">
                <a:solidFill>
                  <a:srgbClr val="00CCFF"/>
                </a:solidFill>
              </a:rPr>
              <a:t>2</a:t>
            </a:r>
            <a:r>
              <a:rPr lang="es-ES" b="1" dirty="0" smtClean="0">
                <a:solidFill>
                  <a:srgbClr val="00CCFF"/>
                </a:solidFill>
              </a:rPr>
              <a:t>-CH</a:t>
            </a:r>
            <a:r>
              <a:rPr lang="es-ES" b="1" baseline="-25000" dirty="0" smtClean="0">
                <a:solidFill>
                  <a:srgbClr val="00CCFF"/>
                </a:solidFill>
              </a:rPr>
              <a:t>2</a:t>
            </a:r>
            <a:r>
              <a:rPr lang="es-ES" b="1" dirty="0" smtClean="0">
                <a:solidFill>
                  <a:srgbClr val="00CCFF"/>
                </a:solidFill>
              </a:rPr>
              <a:t>-CH</a:t>
            </a:r>
            <a:r>
              <a:rPr lang="es-ES" b="1" baseline="-25000" dirty="0" smtClean="0">
                <a:solidFill>
                  <a:srgbClr val="00CCFF"/>
                </a:solidFill>
              </a:rPr>
              <a:t>3</a:t>
            </a:r>
            <a:endParaRPr lang="es-ES" b="1" baseline="-25000" dirty="0">
              <a:solidFill>
                <a:srgbClr val="00CCFF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657600" y="9906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Represent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molecule</a:t>
            </a:r>
            <a:r>
              <a:rPr lang="es-ES" b="1" dirty="0" smtClean="0">
                <a:solidFill>
                  <a:schemeClr val="bg1"/>
                </a:solidFill>
              </a:rPr>
              <a:t> as a </a:t>
            </a:r>
            <a:r>
              <a:rPr lang="es-ES" b="1" dirty="0" err="1" smtClean="0">
                <a:solidFill>
                  <a:schemeClr val="bg1"/>
                </a:solidFill>
              </a:rPr>
              <a:t>four</a:t>
            </a:r>
            <a:r>
              <a:rPr lang="es-ES" b="1" dirty="0" smtClean="0">
                <a:solidFill>
                  <a:schemeClr val="bg1"/>
                </a:solidFill>
              </a:rPr>
              <a:t>-center </a:t>
            </a:r>
            <a:r>
              <a:rPr lang="es-ES" b="1" dirty="0" err="1" smtClean="0">
                <a:solidFill>
                  <a:schemeClr val="bg1"/>
                </a:solidFill>
              </a:rPr>
              <a:t>molecule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with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fixed</a:t>
            </a:r>
            <a:r>
              <a:rPr lang="es-ES" b="1" dirty="0" smtClean="0">
                <a:solidFill>
                  <a:srgbClr val="FFFF00"/>
                </a:solidFill>
              </a:rPr>
              <a:t> bond-</a:t>
            </a:r>
            <a:r>
              <a:rPr lang="es-ES" b="1" dirty="0" err="1" smtClean="0">
                <a:solidFill>
                  <a:srgbClr val="FFFF00"/>
                </a:solidFill>
              </a:rPr>
              <a:t>lengths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and </a:t>
            </a:r>
            <a:r>
              <a:rPr lang="es-ES" b="1" dirty="0" smtClean="0">
                <a:solidFill>
                  <a:srgbClr val="FFFF00"/>
                </a:solidFill>
              </a:rPr>
              <a:t>bond-</a:t>
            </a:r>
            <a:r>
              <a:rPr lang="es-ES" b="1" dirty="0" err="1" smtClean="0">
                <a:solidFill>
                  <a:srgbClr val="FFFF00"/>
                </a:solidFill>
              </a:rPr>
              <a:t>bending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angles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derived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from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known</a:t>
            </a:r>
            <a:r>
              <a:rPr lang="es-ES" b="1" dirty="0" smtClean="0">
                <a:solidFill>
                  <a:schemeClr val="bg1"/>
                </a:solidFill>
              </a:rPr>
              <a:t> experimental data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657600" y="22098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Whole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group</a:t>
            </a:r>
            <a:r>
              <a:rPr lang="es-ES" b="1" dirty="0" smtClean="0">
                <a:solidFill>
                  <a:schemeClr val="bg1"/>
                </a:solidFill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</a:rPr>
              <a:t>atoms</a:t>
            </a:r>
            <a:r>
              <a:rPr lang="es-ES" b="1" dirty="0" smtClean="0">
                <a:solidFill>
                  <a:schemeClr val="bg1"/>
                </a:solidFill>
              </a:rPr>
              <a:t> (CH</a:t>
            </a:r>
            <a:r>
              <a:rPr lang="es-ES" b="1" baseline="-25000" dirty="0" smtClean="0">
                <a:solidFill>
                  <a:schemeClr val="bg1"/>
                </a:solidFill>
              </a:rPr>
              <a:t>3</a:t>
            </a:r>
            <a:r>
              <a:rPr lang="es-ES" b="1" dirty="0" smtClean="0">
                <a:solidFill>
                  <a:schemeClr val="bg1"/>
                </a:solidFill>
              </a:rPr>
              <a:t> and CH</a:t>
            </a:r>
            <a:r>
              <a:rPr lang="es-ES" b="1" baseline="-25000" dirty="0" smtClean="0">
                <a:solidFill>
                  <a:schemeClr val="bg1"/>
                </a:solidFill>
              </a:rPr>
              <a:t>2</a:t>
            </a:r>
            <a:r>
              <a:rPr lang="es-ES" b="1" dirty="0" smtClean="0">
                <a:solidFill>
                  <a:schemeClr val="bg1"/>
                </a:solidFill>
              </a:rPr>
              <a:t>) are </a:t>
            </a:r>
            <a:r>
              <a:rPr lang="es-ES" b="1" dirty="0" err="1" smtClean="0">
                <a:solidFill>
                  <a:schemeClr val="bg1"/>
                </a:solidFill>
              </a:rPr>
              <a:t>condensed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into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spherically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symmetric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effective</a:t>
            </a:r>
            <a:r>
              <a:rPr lang="es-ES" b="1" dirty="0" smtClean="0">
                <a:solidFill>
                  <a:schemeClr val="bg1"/>
                </a:solidFill>
              </a:rPr>
              <a:t> “</a:t>
            </a:r>
            <a:r>
              <a:rPr lang="es-ES" b="1" dirty="0" err="1" smtClean="0">
                <a:solidFill>
                  <a:schemeClr val="bg1"/>
                </a:solidFill>
              </a:rPr>
              <a:t>united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atoms</a:t>
            </a:r>
            <a:r>
              <a:rPr lang="es-ES" b="1" dirty="0" smtClean="0">
                <a:solidFill>
                  <a:schemeClr val="bg1"/>
                </a:solidFill>
              </a:rPr>
              <a:t>”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657600" y="32766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Interaction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between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such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groups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may</a:t>
            </a:r>
            <a:r>
              <a:rPr lang="es-ES" b="1" dirty="0" smtClean="0">
                <a:solidFill>
                  <a:schemeClr val="bg1"/>
                </a:solidFill>
              </a:rPr>
              <a:t> be </a:t>
            </a:r>
            <a:r>
              <a:rPr lang="es-ES" b="1" dirty="0" err="1" smtClean="0">
                <a:solidFill>
                  <a:schemeClr val="bg1"/>
                </a:solidFill>
              </a:rPr>
              <a:t>represented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Lennard</a:t>
            </a:r>
            <a:r>
              <a:rPr lang="es-ES" b="1" dirty="0" smtClean="0">
                <a:solidFill>
                  <a:schemeClr val="bg1"/>
                </a:solidFill>
              </a:rPr>
              <a:t>-Jones </a:t>
            </a:r>
            <a:r>
              <a:rPr lang="es-ES" b="1" dirty="0" err="1" smtClean="0">
                <a:solidFill>
                  <a:schemeClr val="bg1"/>
                </a:solidFill>
              </a:rPr>
              <a:t>potential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with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empirically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chosen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parameters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505200" y="4419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C</a:t>
            </a:r>
            <a:r>
              <a:rPr lang="es-ES" b="1" baseline="-25000" dirty="0" smtClean="0">
                <a:solidFill>
                  <a:schemeClr val="bg1"/>
                </a:solidFill>
              </a:rPr>
              <a:t>1</a:t>
            </a:r>
            <a:r>
              <a:rPr lang="es-ES" b="1" dirty="0" smtClean="0">
                <a:solidFill>
                  <a:schemeClr val="bg1"/>
                </a:solidFill>
              </a:rPr>
              <a:t>-C</a:t>
            </a:r>
            <a:r>
              <a:rPr lang="es-ES" b="1" baseline="-25000" dirty="0" smtClean="0">
                <a:solidFill>
                  <a:schemeClr val="bg1"/>
                </a:solidFill>
              </a:rPr>
              <a:t>2</a:t>
            </a:r>
            <a:r>
              <a:rPr lang="es-ES" b="1" dirty="0" smtClean="0">
                <a:solidFill>
                  <a:schemeClr val="bg1"/>
                </a:solidFill>
              </a:rPr>
              <a:t>, C</a:t>
            </a:r>
            <a:r>
              <a:rPr lang="es-ES" b="1" baseline="-25000" dirty="0" smtClean="0">
                <a:solidFill>
                  <a:schemeClr val="bg1"/>
                </a:solidFill>
              </a:rPr>
              <a:t>2</a:t>
            </a:r>
            <a:r>
              <a:rPr lang="es-ES" b="1" dirty="0" smtClean="0">
                <a:solidFill>
                  <a:schemeClr val="bg1"/>
                </a:solidFill>
              </a:rPr>
              <a:t>-C</a:t>
            </a:r>
            <a:r>
              <a:rPr lang="es-ES" b="1" baseline="-25000" dirty="0" smtClean="0">
                <a:solidFill>
                  <a:schemeClr val="bg1"/>
                </a:solidFill>
              </a:rPr>
              <a:t>3</a:t>
            </a:r>
            <a:r>
              <a:rPr lang="es-ES" b="1" dirty="0" smtClean="0">
                <a:solidFill>
                  <a:schemeClr val="bg1"/>
                </a:solidFill>
              </a:rPr>
              <a:t>, and C</a:t>
            </a:r>
            <a:r>
              <a:rPr lang="es-ES" b="1" baseline="-25000" dirty="0" smtClean="0">
                <a:solidFill>
                  <a:schemeClr val="bg1"/>
                </a:solidFill>
              </a:rPr>
              <a:t>3</a:t>
            </a:r>
            <a:r>
              <a:rPr lang="es-ES" b="1" dirty="0" smtClean="0">
                <a:solidFill>
                  <a:schemeClr val="bg1"/>
                </a:solidFill>
              </a:rPr>
              <a:t>-C</a:t>
            </a:r>
            <a:r>
              <a:rPr lang="es-ES" b="1" baseline="-25000" dirty="0" smtClean="0">
                <a:solidFill>
                  <a:schemeClr val="bg1"/>
                </a:solidFill>
              </a:rPr>
              <a:t>4</a:t>
            </a:r>
            <a:r>
              <a:rPr lang="es-ES" b="1" dirty="0" smtClean="0">
                <a:solidFill>
                  <a:schemeClr val="bg1"/>
                </a:solidFill>
              </a:rPr>
              <a:t> bond </a:t>
            </a:r>
            <a:r>
              <a:rPr lang="es-ES" b="1" dirty="0" err="1" smtClean="0">
                <a:solidFill>
                  <a:schemeClr val="bg1"/>
                </a:solidFill>
              </a:rPr>
              <a:t>lengths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fixed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3505200" y="4876800"/>
            <a:ext cx="5105400" cy="646331"/>
            <a:chOff x="3771900" y="6260068"/>
            <a:chExt cx="5105400" cy="646331"/>
          </a:xfrm>
        </p:grpSpPr>
        <p:sp>
          <p:nvSpPr>
            <p:cNvPr id="9" name="CuadroTexto 8"/>
            <p:cNvSpPr txBox="1"/>
            <p:nvPr/>
          </p:nvSpPr>
          <p:spPr>
            <a:xfrm>
              <a:off x="3771900" y="6260068"/>
              <a:ext cx="510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chemeClr val="bg1"/>
                  </a:solidFill>
                </a:rPr>
                <a:t>    and    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angles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fixed</a:t>
              </a:r>
              <a:r>
                <a:rPr lang="es-ES" b="1" dirty="0" smtClean="0">
                  <a:solidFill>
                    <a:schemeClr val="bg1"/>
                  </a:solidFill>
                </a:rPr>
                <a:t> (can be done </a:t>
              </a:r>
              <a:r>
                <a:rPr lang="es-ES" b="1" dirty="0" err="1" smtClean="0">
                  <a:solidFill>
                    <a:schemeClr val="bg1"/>
                  </a:solidFill>
                </a:rPr>
                <a:t>by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constraining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distances</a:t>
              </a:r>
              <a:r>
                <a:rPr lang="es-ES" b="1" dirty="0" smtClean="0">
                  <a:solidFill>
                    <a:schemeClr val="bg1"/>
                  </a:solidFill>
                </a:rPr>
                <a:t> C</a:t>
              </a:r>
              <a:r>
                <a:rPr lang="es-ES" b="1" baseline="-25000" dirty="0" smtClean="0">
                  <a:solidFill>
                    <a:schemeClr val="bg1"/>
                  </a:solidFill>
                </a:rPr>
                <a:t>1</a:t>
              </a:r>
              <a:r>
                <a:rPr lang="es-ES" b="1" dirty="0" smtClean="0">
                  <a:solidFill>
                    <a:schemeClr val="bg1"/>
                  </a:solidFill>
                </a:rPr>
                <a:t>-C</a:t>
              </a:r>
              <a:r>
                <a:rPr lang="es-ES" b="1" baseline="-25000" dirty="0" smtClean="0">
                  <a:solidFill>
                    <a:schemeClr val="bg1"/>
                  </a:solidFill>
                </a:rPr>
                <a:t>3</a:t>
              </a:r>
              <a:r>
                <a:rPr lang="es-ES" b="1" dirty="0" smtClean="0">
                  <a:solidFill>
                    <a:schemeClr val="bg1"/>
                  </a:solidFill>
                </a:rPr>
                <a:t> and C</a:t>
              </a:r>
              <a:r>
                <a:rPr lang="es-ES" b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es-ES" b="1" dirty="0" smtClean="0">
                  <a:solidFill>
                    <a:schemeClr val="bg1"/>
                  </a:solidFill>
                </a:rPr>
                <a:t>-C</a:t>
              </a:r>
              <a:r>
                <a:rPr lang="es-ES" b="1" baseline="-25000" dirty="0" smtClean="0">
                  <a:solidFill>
                    <a:schemeClr val="bg1"/>
                  </a:solidFill>
                </a:rPr>
                <a:t>4</a:t>
              </a:r>
              <a:endParaRPr lang="es-ES" b="1" baseline="-25000" dirty="0">
                <a:solidFill>
                  <a:schemeClr val="bg1"/>
                </a:solidFill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7200" y="6324600"/>
              <a:ext cx="252000" cy="252000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9200" y="6324600"/>
              <a:ext cx="251998" cy="251998"/>
            </a:xfrm>
            <a:prstGeom prst="rect">
              <a:avLst/>
            </a:prstGeom>
          </p:spPr>
        </p:pic>
      </p:grpSp>
      <p:grpSp>
        <p:nvGrpSpPr>
          <p:cNvPr id="13" name="Agrupar 12"/>
          <p:cNvGrpSpPr/>
          <p:nvPr/>
        </p:nvGrpSpPr>
        <p:grpSpPr>
          <a:xfrm>
            <a:off x="3048000" y="5562600"/>
            <a:ext cx="6096000" cy="646331"/>
            <a:chOff x="3048000" y="5791200"/>
            <a:chExt cx="6096000" cy="646331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01000" y="6148800"/>
              <a:ext cx="252000" cy="252000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3048000" y="5791200"/>
              <a:ext cx="60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Just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one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internal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degree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freedom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left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unconstrained</a:t>
              </a:r>
              <a:r>
                <a:rPr lang="es-ES" b="1" dirty="0" smtClean="0">
                  <a:solidFill>
                    <a:schemeClr val="bg1"/>
                  </a:solidFill>
                </a:rPr>
                <a:t>: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rotation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about</a:t>
              </a:r>
              <a:r>
                <a:rPr lang="es-ES" b="1" dirty="0" smtClean="0">
                  <a:solidFill>
                    <a:schemeClr val="bg1"/>
                  </a:solidFill>
                </a:rPr>
                <a:t> C</a:t>
              </a:r>
              <a:r>
                <a:rPr lang="es-ES" b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es-ES" b="1" dirty="0" smtClean="0">
                  <a:solidFill>
                    <a:schemeClr val="bg1"/>
                  </a:solidFill>
                </a:rPr>
                <a:t>-C</a:t>
              </a:r>
              <a:r>
                <a:rPr lang="es-ES" b="1" baseline="-25000" dirty="0" smtClean="0">
                  <a:solidFill>
                    <a:schemeClr val="bg1"/>
                  </a:solidFill>
                </a:rPr>
                <a:t>3</a:t>
              </a:r>
              <a:r>
                <a:rPr lang="es-ES" b="1" dirty="0" smtClean="0">
                  <a:solidFill>
                    <a:schemeClr val="bg1"/>
                  </a:solidFill>
                </a:rPr>
                <a:t> (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  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angle</a:t>
              </a:r>
              <a:r>
                <a:rPr lang="es-ES" b="1" dirty="0" smtClean="0">
                  <a:solidFill>
                    <a:schemeClr val="bg1"/>
                  </a:solidFill>
                </a:rPr>
                <a:t>)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CuadroTexto 15"/>
          <p:cNvSpPr txBox="1"/>
          <p:nvPr/>
        </p:nvSpPr>
        <p:spPr>
          <a:xfrm>
            <a:off x="3048000" y="621166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For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each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molecule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an</a:t>
            </a:r>
            <a:r>
              <a:rPr lang="es-ES" b="1" dirty="0" smtClean="0">
                <a:solidFill>
                  <a:schemeClr val="bg1"/>
                </a:solidFill>
              </a:rPr>
              <a:t> extra </a:t>
            </a:r>
            <a:r>
              <a:rPr lang="es-ES" b="1" dirty="0" err="1" smtClean="0">
                <a:solidFill>
                  <a:schemeClr val="bg1"/>
                </a:solidFill>
              </a:rPr>
              <a:t>term</a:t>
            </a:r>
            <a:r>
              <a:rPr lang="es-ES" b="1" dirty="0" smtClean="0">
                <a:solidFill>
                  <a:schemeClr val="bg1"/>
                </a:solidFill>
              </a:rPr>
              <a:t> in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potential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energy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appears</a:t>
            </a:r>
            <a:r>
              <a:rPr lang="es-ES" b="1" dirty="0" smtClean="0">
                <a:solidFill>
                  <a:schemeClr val="bg1"/>
                </a:solidFill>
              </a:rPr>
              <a:t> in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Hamiltonian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4383" y="6553200"/>
            <a:ext cx="1029617" cy="287996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066800" y="4724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err="1" smtClean="0"/>
              <a:t>Trans-conformer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butane</a:t>
            </a:r>
            <a:endParaRPr lang="es-ES" sz="1200" b="1" dirty="0"/>
          </a:p>
        </p:txBody>
      </p:sp>
      <p:cxnSp>
        <p:nvCxnSpPr>
          <p:cNvPr id="19" name="Conector recto de flecha 18"/>
          <p:cNvCxnSpPr/>
          <p:nvPr/>
        </p:nvCxnSpPr>
        <p:spPr>
          <a:xfrm>
            <a:off x="1905000" y="5257800"/>
            <a:ext cx="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838200" y="5257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/>
              <a:t>Gauge </a:t>
            </a:r>
            <a:r>
              <a:rPr lang="es-ES" sz="1200" b="1" dirty="0" err="1" smtClean="0"/>
              <a:t>conformations</a:t>
            </a:r>
            <a:endParaRPr lang="es-ES" sz="1200" b="1" dirty="0"/>
          </a:p>
        </p:txBody>
      </p:sp>
      <p:cxnSp>
        <p:nvCxnSpPr>
          <p:cNvPr id="22" name="Conector recto de flecha 21"/>
          <p:cNvCxnSpPr/>
          <p:nvPr/>
        </p:nvCxnSpPr>
        <p:spPr>
          <a:xfrm flipH="1">
            <a:off x="1219200" y="5715000"/>
            <a:ext cx="3048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1524000" y="5715000"/>
            <a:ext cx="10668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46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Reduced units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76200" y="838200"/>
            <a:ext cx="5486400" cy="4876800"/>
            <a:chOff x="1447800" y="990600"/>
            <a:chExt cx="6248400" cy="5715000"/>
          </a:xfrm>
        </p:grpSpPr>
        <p:sp>
          <p:nvSpPr>
            <p:cNvPr id="3" name="Rectángulo 2"/>
            <p:cNvSpPr/>
            <p:nvPr/>
          </p:nvSpPr>
          <p:spPr>
            <a:xfrm>
              <a:off x="1447800" y="990600"/>
              <a:ext cx="6248400" cy="5715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 descr="Documento de Vista Previa no guardado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150" y="990600"/>
              <a:ext cx="6235700" cy="5685835"/>
            </a:xfrm>
            <a:prstGeom prst="rect">
              <a:avLst/>
            </a:prstGeom>
          </p:spPr>
        </p:pic>
      </p:grpSp>
      <p:grpSp>
        <p:nvGrpSpPr>
          <p:cNvPr id="8" name="Agrupar 7"/>
          <p:cNvGrpSpPr/>
          <p:nvPr/>
        </p:nvGrpSpPr>
        <p:grpSpPr>
          <a:xfrm>
            <a:off x="5791200" y="457200"/>
            <a:ext cx="3276600" cy="2438400"/>
            <a:chOff x="5791200" y="838200"/>
            <a:chExt cx="3276600" cy="2438400"/>
          </a:xfrm>
        </p:grpSpPr>
        <p:sp>
          <p:nvSpPr>
            <p:cNvPr id="5" name="CuadroTexto 4"/>
            <p:cNvSpPr txBox="1"/>
            <p:nvPr/>
          </p:nvSpPr>
          <p:spPr>
            <a:xfrm>
              <a:off x="5791200" y="838200"/>
              <a:ext cx="32766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rgbClr val="00CCFF"/>
                  </a:solidFill>
                </a:rPr>
                <a:t>Lennard</a:t>
              </a:r>
              <a:r>
                <a:rPr lang="es-ES" b="1" dirty="0" smtClean="0">
                  <a:solidFill>
                    <a:srgbClr val="00CCFF"/>
                  </a:solidFill>
                </a:rPr>
                <a:t>-Jones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parameters</a:t>
              </a:r>
              <a:r>
                <a:rPr lang="es-ES" b="1" dirty="0" smtClean="0">
                  <a:solidFill>
                    <a:srgbClr val="00CCFF"/>
                  </a:solidFill>
                </a:rPr>
                <a:t>:</a:t>
              </a:r>
            </a:p>
            <a:p>
              <a:pPr marL="285750" indent="-285750">
                <a:buFontTx/>
                <a:buChar char="-"/>
              </a:pPr>
              <a:r>
                <a:rPr lang="es-ES" b="1" dirty="0" smtClean="0">
                  <a:solidFill>
                    <a:srgbClr val="00CCFF"/>
                  </a:solidFill>
                </a:rPr>
                <a:t>He: </a:t>
              </a:r>
            </a:p>
            <a:p>
              <a:endParaRPr lang="es-ES" b="1" dirty="0">
                <a:solidFill>
                  <a:srgbClr val="00CCFF"/>
                </a:solidFill>
              </a:endParaRPr>
            </a:p>
            <a:p>
              <a:endParaRPr lang="es-ES" b="1" dirty="0" smtClean="0">
                <a:solidFill>
                  <a:srgbClr val="00CCFF"/>
                </a:solidFill>
              </a:endParaRPr>
            </a:p>
            <a:p>
              <a:endParaRPr lang="es-ES" b="1" dirty="0">
                <a:solidFill>
                  <a:srgbClr val="00CCFF"/>
                </a:solidFill>
              </a:endParaRPr>
            </a:p>
            <a:p>
              <a:pPr marL="285750" indent="-285750">
                <a:buFontTx/>
                <a:buChar char="-"/>
              </a:pPr>
              <a:r>
                <a:rPr lang="es-ES" b="1" dirty="0" smtClean="0">
                  <a:solidFill>
                    <a:srgbClr val="00CCFF"/>
                  </a:solidFill>
                </a:rPr>
                <a:t>Ar:</a:t>
              </a:r>
            </a:p>
            <a:p>
              <a:endParaRPr lang="es-ES" b="1" dirty="0">
                <a:solidFill>
                  <a:srgbClr val="00CCFF"/>
                </a:solidFill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9400" y="1597801"/>
              <a:ext cx="1681362" cy="611999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61394" y="2664600"/>
              <a:ext cx="1812411" cy="612000"/>
            </a:xfrm>
            <a:prstGeom prst="rect">
              <a:avLst/>
            </a:prstGeom>
          </p:spPr>
        </p:pic>
      </p:grpSp>
      <p:sp>
        <p:nvSpPr>
          <p:cNvPr id="9" name="CuadroTexto 8"/>
          <p:cNvSpPr txBox="1"/>
          <p:nvPr/>
        </p:nvSpPr>
        <p:spPr>
          <a:xfrm>
            <a:off x="5867400" y="30480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functional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form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is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same</a:t>
            </a:r>
            <a:r>
              <a:rPr lang="es-ES" b="1" dirty="0" smtClean="0">
                <a:solidFill>
                  <a:srgbClr val="FFFF00"/>
                </a:solidFill>
              </a:rPr>
              <a:t> in </a:t>
            </a:r>
            <a:r>
              <a:rPr lang="es-ES" b="1" dirty="0" err="1" smtClean="0">
                <a:solidFill>
                  <a:srgbClr val="FFFF00"/>
                </a:solidFill>
              </a:rPr>
              <a:t>both</a:t>
            </a:r>
            <a:r>
              <a:rPr lang="es-ES" b="1" dirty="0" smtClean="0">
                <a:solidFill>
                  <a:srgbClr val="FFFF00"/>
                </a:solidFill>
              </a:rPr>
              <a:t> cases. </a:t>
            </a:r>
          </a:p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Only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parameters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change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5943600" y="4343400"/>
            <a:ext cx="3048000" cy="2340426"/>
            <a:chOff x="5943600" y="4343400"/>
            <a:chExt cx="3048000" cy="2340426"/>
          </a:xfrm>
        </p:grpSpPr>
        <p:sp>
          <p:nvSpPr>
            <p:cNvPr id="10" name="CuadroTexto 9"/>
            <p:cNvSpPr txBox="1"/>
            <p:nvPr/>
          </p:nvSpPr>
          <p:spPr>
            <a:xfrm>
              <a:off x="5943600" y="4343400"/>
              <a:ext cx="3048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FF"/>
                  </a:solidFill>
                </a:rPr>
                <a:t>If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simulation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for</a:t>
              </a:r>
              <a:r>
                <a:rPr lang="es-ES" b="1" dirty="0" smtClean="0">
                  <a:solidFill>
                    <a:srgbClr val="FFFFFF"/>
                  </a:solidFill>
                </a:rPr>
                <a:t> He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predicts</a:t>
              </a:r>
              <a:r>
                <a:rPr lang="es-ES" b="1" dirty="0" smtClean="0">
                  <a:solidFill>
                    <a:srgbClr val="FFFFFF"/>
                  </a:solidFill>
                </a:rPr>
                <a:t> a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phase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transition</a:t>
              </a:r>
              <a:r>
                <a:rPr lang="es-ES" b="1" dirty="0" smtClean="0">
                  <a:solidFill>
                    <a:srgbClr val="FFFFFF"/>
                  </a:solidFill>
                </a:rPr>
                <a:t> at</a:t>
              </a:r>
            </a:p>
            <a:p>
              <a:pPr algn="ctr"/>
              <a:endParaRPr lang="es-ES" b="1" dirty="0">
                <a:solidFill>
                  <a:srgbClr val="FFFFFF"/>
                </a:solidFill>
              </a:endParaRPr>
            </a:p>
            <a:p>
              <a:pPr algn="ctr"/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same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phase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transition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will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occur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for</a:t>
              </a:r>
              <a:r>
                <a:rPr lang="es-ES" b="1" dirty="0" smtClean="0">
                  <a:solidFill>
                    <a:srgbClr val="FFFFFF"/>
                  </a:solidFill>
                </a:rPr>
                <a:t> Ar,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although</a:t>
              </a:r>
              <a:r>
                <a:rPr lang="es-ES" b="1" dirty="0" smtClean="0">
                  <a:solidFill>
                    <a:srgbClr val="FFFFFF"/>
                  </a:solidFill>
                </a:rPr>
                <a:t> at a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different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temperature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07280" y="4953000"/>
              <a:ext cx="479520" cy="360000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29600" y="6323826"/>
              <a:ext cx="479520" cy="360000"/>
            </a:xfrm>
            <a:prstGeom prst="rect">
              <a:avLst/>
            </a:prstGeom>
          </p:spPr>
        </p:pic>
      </p:grpSp>
      <p:sp>
        <p:nvSpPr>
          <p:cNvPr id="14" name="CuadroTexto 13"/>
          <p:cNvSpPr txBox="1"/>
          <p:nvPr/>
        </p:nvSpPr>
        <p:spPr>
          <a:xfrm>
            <a:off x="228600" y="57912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To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know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these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critical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points</a:t>
            </a:r>
            <a:r>
              <a:rPr lang="es-ES" b="1" dirty="0" smtClean="0">
                <a:solidFill>
                  <a:srgbClr val="FFFFFF"/>
                </a:solidFill>
              </a:rPr>
              <a:t>, </a:t>
            </a:r>
            <a:r>
              <a:rPr lang="es-ES" b="1" dirty="0" err="1" smtClean="0">
                <a:solidFill>
                  <a:srgbClr val="FFFFFF"/>
                </a:solidFill>
              </a:rPr>
              <a:t>should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we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perform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two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different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simulations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for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essentially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same</a:t>
            </a:r>
            <a:r>
              <a:rPr lang="es-ES" b="1" dirty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interatomic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potential</a:t>
            </a:r>
            <a:r>
              <a:rPr lang="es-ES" b="1" dirty="0" smtClean="0">
                <a:solidFill>
                  <a:srgbClr val="FFFFFF"/>
                </a:solidFill>
              </a:rPr>
              <a:t>?</a:t>
            </a: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0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/>
          <p:cNvGrpSpPr/>
          <p:nvPr/>
        </p:nvGrpSpPr>
        <p:grpSpPr>
          <a:xfrm>
            <a:off x="228600" y="2590800"/>
            <a:ext cx="4343400" cy="4139994"/>
            <a:chOff x="228600" y="2590800"/>
            <a:chExt cx="4343400" cy="4139994"/>
          </a:xfrm>
        </p:grpSpPr>
        <p:sp>
          <p:nvSpPr>
            <p:cNvPr id="20" name="Rectángulo 19"/>
            <p:cNvSpPr/>
            <p:nvPr/>
          </p:nvSpPr>
          <p:spPr>
            <a:xfrm>
              <a:off x="228600" y="2590800"/>
              <a:ext cx="4343400" cy="411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pic>
          <p:nvPicPr>
            <p:cNvPr id="19" name="Imagen 18" descr="Documento de Vista Previa no guardado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18" y="2590801"/>
              <a:ext cx="4331582" cy="4139993"/>
            </a:xfrm>
            <a:prstGeom prst="rect">
              <a:avLst/>
            </a:prstGeom>
          </p:spPr>
        </p:pic>
      </p:grpSp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82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FFFF00"/>
                </a:solidFill>
                <a:cs typeface="Arial" charset="0"/>
              </a:rPr>
              <a:t>The use of reduced units avoids the possible </a:t>
            </a:r>
            <a:r>
              <a:rPr lang="en-US" sz="2400" b="1" dirty="0" err="1" smtClean="0">
                <a:solidFill>
                  <a:srgbClr val="FFFF00"/>
                </a:solidFill>
                <a:cs typeface="Arial" charset="0"/>
              </a:rPr>
              <a:t>embarrasement</a:t>
            </a:r>
            <a:r>
              <a:rPr lang="en-US" sz="2400" b="1" dirty="0" smtClean="0">
                <a:solidFill>
                  <a:srgbClr val="FFFF00"/>
                </a:solidFill>
                <a:cs typeface="Arial" charset="0"/>
              </a:rPr>
              <a:t> of conducting essentially duplicate simulations</a:t>
            </a:r>
          </a:p>
        </p:txBody>
      </p:sp>
      <p:grpSp>
        <p:nvGrpSpPr>
          <p:cNvPr id="17" name="Agrupar 16"/>
          <p:cNvGrpSpPr/>
          <p:nvPr/>
        </p:nvGrpSpPr>
        <p:grpSpPr>
          <a:xfrm>
            <a:off x="228600" y="1030069"/>
            <a:ext cx="8763000" cy="369332"/>
            <a:chOff x="228600" y="1219200"/>
            <a:chExt cx="8763000" cy="369332"/>
          </a:xfrm>
        </p:grpSpPr>
        <p:sp>
          <p:nvSpPr>
            <p:cNvPr id="15" name="CuadroTexto 14"/>
            <p:cNvSpPr txBox="1"/>
            <p:nvPr/>
          </p:nvSpPr>
          <p:spPr>
            <a:xfrm>
              <a:off x="228600" y="1219200"/>
              <a:ext cx="777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interatomic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potential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completely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specified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by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two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parameters</a:t>
              </a:r>
              <a:r>
                <a:rPr lang="es-ES" b="1" dirty="0" smtClean="0">
                  <a:solidFill>
                    <a:srgbClr val="FFFFFF"/>
                  </a:solidFill>
                </a:rPr>
                <a:t>: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59873" y="1295400"/>
              <a:ext cx="1131727" cy="251998"/>
            </a:xfrm>
            <a:prstGeom prst="rect">
              <a:avLst/>
            </a:prstGeom>
          </p:spPr>
        </p:pic>
      </p:grpSp>
      <p:sp>
        <p:nvSpPr>
          <p:cNvPr id="18" name="CuadroTexto 17"/>
          <p:cNvSpPr txBox="1"/>
          <p:nvPr/>
        </p:nvSpPr>
        <p:spPr>
          <a:xfrm>
            <a:off x="381000" y="1715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Take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them</a:t>
            </a:r>
            <a:r>
              <a:rPr lang="es-ES" b="1" dirty="0" smtClean="0">
                <a:solidFill>
                  <a:srgbClr val="FFFF00"/>
                </a:solidFill>
              </a:rPr>
              <a:t> as fundamental </a:t>
            </a:r>
            <a:r>
              <a:rPr lang="es-ES" b="1" dirty="0" err="1" smtClean="0">
                <a:solidFill>
                  <a:srgbClr val="FFFF00"/>
                </a:solidFill>
              </a:rPr>
              <a:t>units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for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energy</a:t>
            </a:r>
            <a:r>
              <a:rPr lang="es-ES" b="1" dirty="0" smtClean="0">
                <a:solidFill>
                  <a:srgbClr val="FFFF00"/>
                </a:solidFill>
              </a:rPr>
              <a:t> and </a:t>
            </a:r>
            <a:r>
              <a:rPr lang="es-ES" b="1" dirty="0" err="1" smtClean="0">
                <a:solidFill>
                  <a:srgbClr val="FFFF00"/>
                </a:solidFill>
              </a:rPr>
              <a:t>length</a:t>
            </a:r>
            <a:r>
              <a:rPr lang="es-ES" b="1" dirty="0" smtClean="0">
                <a:solidFill>
                  <a:srgbClr val="FFFF00"/>
                </a:solidFill>
              </a:rPr>
              <a:t>. </a:t>
            </a:r>
          </a:p>
          <a:p>
            <a:pPr algn="ctr"/>
            <a:r>
              <a:rPr lang="es-ES" b="1" dirty="0" err="1" smtClean="0">
                <a:solidFill>
                  <a:schemeClr val="bg1"/>
                </a:solidFill>
              </a:rPr>
              <a:t>Units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for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other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quantities</a:t>
            </a:r>
            <a:r>
              <a:rPr lang="es-ES" b="1" dirty="0" smtClean="0">
                <a:solidFill>
                  <a:schemeClr val="bg1"/>
                </a:solidFill>
              </a:rPr>
              <a:t> (</a:t>
            </a:r>
            <a:r>
              <a:rPr lang="es-ES" b="1" dirty="0" err="1" smtClean="0">
                <a:solidFill>
                  <a:schemeClr val="bg1"/>
                </a:solidFill>
              </a:rPr>
              <a:t>pressure</a:t>
            </a:r>
            <a:r>
              <a:rPr lang="es-ES" b="1" dirty="0" smtClean="0">
                <a:solidFill>
                  <a:schemeClr val="bg1"/>
                </a:solidFill>
              </a:rPr>
              <a:t>, time, </a:t>
            </a:r>
            <a:r>
              <a:rPr lang="es-ES" b="1" dirty="0" err="1" smtClean="0">
                <a:solidFill>
                  <a:schemeClr val="bg1"/>
                </a:solidFill>
              </a:rPr>
              <a:t>momentum</a:t>
            </a:r>
            <a:r>
              <a:rPr lang="es-ES" b="1" dirty="0" smtClean="0">
                <a:solidFill>
                  <a:schemeClr val="bg1"/>
                </a:solidFill>
              </a:rPr>
              <a:t>,…) </a:t>
            </a:r>
            <a:r>
              <a:rPr lang="es-ES" b="1" dirty="0" err="1" smtClean="0">
                <a:solidFill>
                  <a:schemeClr val="bg1"/>
                </a:solidFill>
              </a:rPr>
              <a:t>follow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directly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876800" y="5181600"/>
            <a:ext cx="4038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molecular </a:t>
            </a:r>
            <a:r>
              <a:rPr lang="es-ES" b="1" dirty="0" err="1" smtClean="0">
                <a:solidFill>
                  <a:srgbClr val="FFFFFF"/>
                </a:solidFill>
              </a:rPr>
              <a:t>dynamic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simulation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carried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out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only</a:t>
            </a:r>
            <a:r>
              <a:rPr lang="es-ES" b="1" dirty="0" smtClean="0">
                <a:solidFill>
                  <a:srgbClr val="FFFFFF"/>
                </a:solidFill>
              </a:rPr>
              <a:t> once.</a:t>
            </a:r>
          </a:p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transformation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from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reduced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to</a:t>
            </a:r>
            <a:r>
              <a:rPr lang="es-ES" b="1" dirty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other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units</a:t>
            </a:r>
            <a:r>
              <a:rPr lang="es-ES" b="1" dirty="0" smtClean="0">
                <a:solidFill>
                  <a:srgbClr val="FFFFFF"/>
                </a:solidFill>
              </a:rPr>
              <a:t>, </a:t>
            </a:r>
            <a:r>
              <a:rPr lang="es-ES" b="1" dirty="0" err="1" smtClean="0">
                <a:solidFill>
                  <a:srgbClr val="FFFFFF"/>
                </a:solidFill>
              </a:rPr>
              <a:t>will</a:t>
            </a:r>
            <a:r>
              <a:rPr lang="es-ES" b="1" dirty="0" smtClean="0">
                <a:solidFill>
                  <a:srgbClr val="FFFFFF"/>
                </a:solidFill>
              </a:rPr>
              <a:t> be done </a:t>
            </a:r>
            <a:r>
              <a:rPr lang="es-ES" b="1" dirty="0" err="1" smtClean="0">
                <a:solidFill>
                  <a:srgbClr val="FFFFFF"/>
                </a:solidFill>
              </a:rPr>
              <a:t>afterwards</a:t>
            </a:r>
            <a:r>
              <a:rPr lang="es-ES" b="1" dirty="0" smtClean="0">
                <a:solidFill>
                  <a:srgbClr val="FFFFFF"/>
                </a:solidFill>
              </a:rPr>
              <a:t>, </a:t>
            </a:r>
            <a:r>
              <a:rPr lang="es-ES" b="1" dirty="0" err="1" smtClean="0">
                <a:solidFill>
                  <a:srgbClr val="FFFFFF"/>
                </a:solidFill>
              </a:rPr>
              <a:t>taking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into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account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real </a:t>
            </a:r>
            <a:r>
              <a:rPr lang="es-ES" b="1" dirty="0" err="1" smtClean="0">
                <a:solidFill>
                  <a:srgbClr val="FFFFFF"/>
                </a:solidFill>
              </a:rPr>
              <a:t>values</a:t>
            </a:r>
            <a:r>
              <a:rPr lang="es-ES" b="1" dirty="0" smtClean="0">
                <a:solidFill>
                  <a:srgbClr val="FFFFFF"/>
                </a:solidFill>
              </a:rPr>
              <a:t> of </a:t>
            </a:r>
            <a:endParaRPr lang="es-ES" b="1" dirty="0">
              <a:solidFill>
                <a:srgbClr val="FFFFFF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6568077"/>
            <a:ext cx="1131727" cy="251998"/>
          </a:xfrm>
          <a:prstGeom prst="rect">
            <a:avLst/>
          </a:prstGeom>
        </p:spPr>
      </p:pic>
      <p:pic>
        <p:nvPicPr>
          <p:cNvPr id="23" name="Imagen 22" descr="Documento de Vista Previa no guardado (arrastrado)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966" y="2605810"/>
            <a:ext cx="3662834" cy="242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2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Calculating the potential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1981200" y="533400"/>
            <a:ext cx="5105400" cy="6324600"/>
            <a:chOff x="1981200" y="533400"/>
            <a:chExt cx="5105400" cy="6324600"/>
          </a:xfrm>
        </p:grpSpPr>
        <p:sp>
          <p:nvSpPr>
            <p:cNvPr id="3" name="Rectángulo 2"/>
            <p:cNvSpPr/>
            <p:nvPr/>
          </p:nvSpPr>
          <p:spPr>
            <a:xfrm>
              <a:off x="1981200" y="533400"/>
              <a:ext cx="5105400" cy="632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 descr="template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482" y="594007"/>
              <a:ext cx="4997118" cy="6263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6990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Ionic systems: the Born-Mayer potential</a:t>
            </a:r>
          </a:p>
        </p:txBody>
      </p:sp>
      <p:pic>
        <p:nvPicPr>
          <p:cNvPr id="5" name="Imagen 4" descr="Potentials_0 (arrastrad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85800"/>
            <a:ext cx="3886200" cy="2590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92" y="1926000"/>
            <a:ext cx="4317215" cy="720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048000" y="2743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FFFF"/>
                </a:solidFill>
              </a:rPr>
              <a:t>Coulomb </a:t>
            </a:r>
            <a:r>
              <a:rPr lang="es-ES" b="1" dirty="0" err="1" smtClean="0">
                <a:solidFill>
                  <a:srgbClr val="FFFFFF"/>
                </a:solidFill>
              </a:rPr>
              <a:t>attraction</a:t>
            </a: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62000" y="27432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Repulsive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interaction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between</a:t>
            </a:r>
            <a:r>
              <a:rPr lang="es-ES" b="1" dirty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electronic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clouds</a:t>
            </a:r>
            <a:endParaRPr lang="es-ES" b="1" dirty="0">
              <a:solidFill>
                <a:srgbClr val="FFFFFF"/>
              </a:solidFill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4724400" y="3352800"/>
            <a:ext cx="4343400" cy="3429000"/>
            <a:chOff x="4235450" y="2895600"/>
            <a:chExt cx="4800600" cy="3886200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235450" y="2895600"/>
              <a:ext cx="4800600" cy="388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4363644" y="3124200"/>
              <a:ext cx="416713" cy="453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/>
                <a:t>V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8459788" y="6324600"/>
              <a:ext cx="368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Arial" charset="0"/>
                </a:rPr>
                <a:t>R</a:t>
              </a: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>
              <a:off x="8801100" y="5668963"/>
              <a:ext cx="33338" cy="1588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8801100" y="4937125"/>
              <a:ext cx="33338" cy="1588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>
              <a:off x="8801100" y="4203700"/>
              <a:ext cx="33338" cy="1588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H="1">
              <a:off x="8801100" y="3470275"/>
              <a:ext cx="33338" cy="1588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4667250" y="3178175"/>
              <a:ext cx="1588" cy="30163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5262563" y="3178175"/>
              <a:ext cx="1588" cy="30163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5857875" y="3178175"/>
              <a:ext cx="1588" cy="30163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6453188" y="3178175"/>
              <a:ext cx="1588" cy="30163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7048500" y="3178175"/>
              <a:ext cx="1588" cy="30163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7643813" y="3178175"/>
              <a:ext cx="1588" cy="30163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8239125" y="3178175"/>
              <a:ext cx="1588" cy="30163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8834438" y="3178175"/>
              <a:ext cx="1588" cy="30163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4768850" y="4191000"/>
              <a:ext cx="4065588" cy="14288"/>
            </a:xfrm>
            <a:prstGeom prst="line">
              <a:avLst/>
            </a:prstGeom>
            <a:noFill/>
            <a:ln w="222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5759450" y="4191000"/>
              <a:ext cx="0" cy="1166813"/>
            </a:xfrm>
            <a:prstGeom prst="line">
              <a:avLst/>
            </a:prstGeom>
            <a:noFill/>
            <a:ln w="222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4768850" y="3178175"/>
              <a:ext cx="4065588" cy="3224213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5402263" y="3178175"/>
              <a:ext cx="3432175" cy="1025525"/>
            </a:xfrm>
            <a:custGeom>
              <a:avLst/>
              <a:gdLst>
                <a:gd name="T0" fmla="*/ 78 w 17294"/>
                <a:gd name="T1" fmla="*/ 471 h 5171"/>
                <a:gd name="T2" fmla="*/ 563 w 17294"/>
                <a:gd name="T3" fmla="*/ 2429 h 5171"/>
                <a:gd name="T4" fmla="*/ 1048 w 17294"/>
                <a:gd name="T5" fmla="*/ 3571 h 5171"/>
                <a:gd name="T6" fmla="*/ 1533 w 17294"/>
                <a:gd name="T7" fmla="*/ 4238 h 5171"/>
                <a:gd name="T8" fmla="*/ 2018 w 17294"/>
                <a:gd name="T9" fmla="*/ 4627 h 5171"/>
                <a:gd name="T10" fmla="*/ 2503 w 17294"/>
                <a:gd name="T11" fmla="*/ 4854 h 5171"/>
                <a:gd name="T12" fmla="*/ 2988 w 17294"/>
                <a:gd name="T13" fmla="*/ 4986 h 5171"/>
                <a:gd name="T14" fmla="*/ 3473 w 17294"/>
                <a:gd name="T15" fmla="*/ 5063 h 5171"/>
                <a:gd name="T16" fmla="*/ 3958 w 17294"/>
                <a:gd name="T17" fmla="*/ 5109 h 5171"/>
                <a:gd name="T18" fmla="*/ 4443 w 17294"/>
                <a:gd name="T19" fmla="*/ 5134 h 5171"/>
                <a:gd name="T20" fmla="*/ 4927 w 17294"/>
                <a:gd name="T21" fmla="*/ 5150 h 5171"/>
                <a:gd name="T22" fmla="*/ 5411 w 17294"/>
                <a:gd name="T23" fmla="*/ 5159 h 5171"/>
                <a:gd name="T24" fmla="*/ 5896 w 17294"/>
                <a:gd name="T25" fmla="*/ 5164 h 5171"/>
                <a:gd name="T26" fmla="*/ 6381 w 17294"/>
                <a:gd name="T27" fmla="*/ 5167 h 5171"/>
                <a:gd name="T28" fmla="*/ 6866 w 17294"/>
                <a:gd name="T29" fmla="*/ 5169 h 5171"/>
                <a:gd name="T30" fmla="*/ 7351 w 17294"/>
                <a:gd name="T31" fmla="*/ 5170 h 5171"/>
                <a:gd name="T32" fmla="*/ 7837 w 17294"/>
                <a:gd name="T33" fmla="*/ 5171 h 5171"/>
                <a:gd name="T34" fmla="*/ 8322 w 17294"/>
                <a:gd name="T35" fmla="*/ 5171 h 5171"/>
                <a:gd name="T36" fmla="*/ 8807 w 17294"/>
                <a:gd name="T37" fmla="*/ 5171 h 5171"/>
                <a:gd name="T38" fmla="*/ 9292 w 17294"/>
                <a:gd name="T39" fmla="*/ 5171 h 5171"/>
                <a:gd name="T40" fmla="*/ 9777 w 17294"/>
                <a:gd name="T41" fmla="*/ 5171 h 5171"/>
                <a:gd name="T42" fmla="*/ 10262 w 17294"/>
                <a:gd name="T43" fmla="*/ 5171 h 5171"/>
                <a:gd name="T44" fmla="*/ 10747 w 17294"/>
                <a:gd name="T45" fmla="*/ 5171 h 5171"/>
                <a:gd name="T46" fmla="*/ 11232 w 17294"/>
                <a:gd name="T47" fmla="*/ 5171 h 5171"/>
                <a:gd name="T48" fmla="*/ 11717 w 17294"/>
                <a:gd name="T49" fmla="*/ 5171 h 5171"/>
                <a:gd name="T50" fmla="*/ 12202 w 17294"/>
                <a:gd name="T51" fmla="*/ 5171 h 5171"/>
                <a:gd name="T52" fmla="*/ 12687 w 17294"/>
                <a:gd name="T53" fmla="*/ 5171 h 5171"/>
                <a:gd name="T54" fmla="*/ 13171 w 17294"/>
                <a:gd name="T55" fmla="*/ 5171 h 5171"/>
                <a:gd name="T56" fmla="*/ 13656 w 17294"/>
                <a:gd name="T57" fmla="*/ 5171 h 5171"/>
                <a:gd name="T58" fmla="*/ 14141 w 17294"/>
                <a:gd name="T59" fmla="*/ 5171 h 5171"/>
                <a:gd name="T60" fmla="*/ 14626 w 17294"/>
                <a:gd name="T61" fmla="*/ 5171 h 5171"/>
                <a:gd name="T62" fmla="*/ 15111 w 17294"/>
                <a:gd name="T63" fmla="*/ 5171 h 5171"/>
                <a:gd name="T64" fmla="*/ 15596 w 17294"/>
                <a:gd name="T65" fmla="*/ 5171 h 5171"/>
                <a:gd name="T66" fmla="*/ 16081 w 17294"/>
                <a:gd name="T67" fmla="*/ 5171 h 5171"/>
                <a:gd name="T68" fmla="*/ 16566 w 17294"/>
                <a:gd name="T69" fmla="*/ 5171 h 5171"/>
                <a:gd name="T70" fmla="*/ 17051 w 17294"/>
                <a:gd name="T71" fmla="*/ 5171 h 5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294" h="5171">
                  <a:moveTo>
                    <a:pt x="0" y="0"/>
                  </a:moveTo>
                  <a:lnTo>
                    <a:pt x="78" y="471"/>
                  </a:lnTo>
                  <a:lnTo>
                    <a:pt x="320" y="1581"/>
                  </a:lnTo>
                  <a:lnTo>
                    <a:pt x="563" y="2429"/>
                  </a:lnTo>
                  <a:lnTo>
                    <a:pt x="805" y="3076"/>
                  </a:lnTo>
                  <a:lnTo>
                    <a:pt x="1048" y="3571"/>
                  </a:lnTo>
                  <a:lnTo>
                    <a:pt x="1290" y="3949"/>
                  </a:lnTo>
                  <a:lnTo>
                    <a:pt x="1533" y="4238"/>
                  </a:lnTo>
                  <a:lnTo>
                    <a:pt x="1775" y="4459"/>
                  </a:lnTo>
                  <a:lnTo>
                    <a:pt x="2018" y="4627"/>
                  </a:lnTo>
                  <a:lnTo>
                    <a:pt x="2260" y="4756"/>
                  </a:lnTo>
                  <a:lnTo>
                    <a:pt x="2503" y="4854"/>
                  </a:lnTo>
                  <a:lnTo>
                    <a:pt x="2745" y="4929"/>
                  </a:lnTo>
                  <a:lnTo>
                    <a:pt x="2988" y="4986"/>
                  </a:lnTo>
                  <a:lnTo>
                    <a:pt x="3231" y="5030"/>
                  </a:lnTo>
                  <a:lnTo>
                    <a:pt x="3473" y="5063"/>
                  </a:lnTo>
                  <a:lnTo>
                    <a:pt x="3716" y="5088"/>
                  </a:lnTo>
                  <a:lnTo>
                    <a:pt x="3958" y="5109"/>
                  </a:lnTo>
                  <a:lnTo>
                    <a:pt x="4201" y="5123"/>
                  </a:lnTo>
                  <a:lnTo>
                    <a:pt x="4443" y="5134"/>
                  </a:lnTo>
                  <a:lnTo>
                    <a:pt x="4686" y="5144"/>
                  </a:lnTo>
                  <a:lnTo>
                    <a:pt x="4927" y="5150"/>
                  </a:lnTo>
                  <a:lnTo>
                    <a:pt x="5170" y="5155"/>
                  </a:lnTo>
                  <a:lnTo>
                    <a:pt x="5411" y="5159"/>
                  </a:lnTo>
                  <a:lnTo>
                    <a:pt x="5655" y="5162"/>
                  </a:lnTo>
                  <a:lnTo>
                    <a:pt x="5896" y="5164"/>
                  </a:lnTo>
                  <a:lnTo>
                    <a:pt x="6139" y="5166"/>
                  </a:lnTo>
                  <a:lnTo>
                    <a:pt x="6381" y="5167"/>
                  </a:lnTo>
                  <a:lnTo>
                    <a:pt x="6624" y="5168"/>
                  </a:lnTo>
                  <a:lnTo>
                    <a:pt x="6866" y="5169"/>
                  </a:lnTo>
                  <a:lnTo>
                    <a:pt x="7109" y="5170"/>
                  </a:lnTo>
                  <a:lnTo>
                    <a:pt x="7351" y="5170"/>
                  </a:lnTo>
                  <a:lnTo>
                    <a:pt x="7594" y="5170"/>
                  </a:lnTo>
                  <a:lnTo>
                    <a:pt x="7837" y="5171"/>
                  </a:lnTo>
                  <a:lnTo>
                    <a:pt x="8079" y="5171"/>
                  </a:lnTo>
                  <a:lnTo>
                    <a:pt x="8322" y="5171"/>
                  </a:lnTo>
                  <a:lnTo>
                    <a:pt x="8564" y="5171"/>
                  </a:lnTo>
                  <a:lnTo>
                    <a:pt x="8807" y="5171"/>
                  </a:lnTo>
                  <a:lnTo>
                    <a:pt x="9049" y="5171"/>
                  </a:lnTo>
                  <a:lnTo>
                    <a:pt x="9292" y="5171"/>
                  </a:lnTo>
                  <a:lnTo>
                    <a:pt x="9534" y="5171"/>
                  </a:lnTo>
                  <a:lnTo>
                    <a:pt x="9777" y="5171"/>
                  </a:lnTo>
                  <a:lnTo>
                    <a:pt x="10019" y="5171"/>
                  </a:lnTo>
                  <a:lnTo>
                    <a:pt x="10262" y="5171"/>
                  </a:lnTo>
                  <a:lnTo>
                    <a:pt x="10504" y="5171"/>
                  </a:lnTo>
                  <a:lnTo>
                    <a:pt x="10747" y="5171"/>
                  </a:lnTo>
                  <a:lnTo>
                    <a:pt x="10989" y="5171"/>
                  </a:lnTo>
                  <a:lnTo>
                    <a:pt x="11232" y="5171"/>
                  </a:lnTo>
                  <a:lnTo>
                    <a:pt x="11474" y="5171"/>
                  </a:lnTo>
                  <a:lnTo>
                    <a:pt x="11717" y="5171"/>
                  </a:lnTo>
                  <a:lnTo>
                    <a:pt x="11959" y="5171"/>
                  </a:lnTo>
                  <a:lnTo>
                    <a:pt x="12202" y="5171"/>
                  </a:lnTo>
                  <a:lnTo>
                    <a:pt x="12443" y="5171"/>
                  </a:lnTo>
                  <a:lnTo>
                    <a:pt x="12687" y="5171"/>
                  </a:lnTo>
                  <a:lnTo>
                    <a:pt x="12930" y="5171"/>
                  </a:lnTo>
                  <a:lnTo>
                    <a:pt x="13171" y="5171"/>
                  </a:lnTo>
                  <a:lnTo>
                    <a:pt x="13414" y="5171"/>
                  </a:lnTo>
                  <a:lnTo>
                    <a:pt x="13656" y="5171"/>
                  </a:lnTo>
                  <a:lnTo>
                    <a:pt x="13899" y="5171"/>
                  </a:lnTo>
                  <a:lnTo>
                    <a:pt x="14141" y="5171"/>
                  </a:lnTo>
                  <a:lnTo>
                    <a:pt x="14384" y="5171"/>
                  </a:lnTo>
                  <a:lnTo>
                    <a:pt x="14626" y="5171"/>
                  </a:lnTo>
                  <a:lnTo>
                    <a:pt x="14869" y="5171"/>
                  </a:lnTo>
                  <a:lnTo>
                    <a:pt x="15111" y="5171"/>
                  </a:lnTo>
                  <a:lnTo>
                    <a:pt x="15354" y="5171"/>
                  </a:lnTo>
                  <a:lnTo>
                    <a:pt x="15596" y="5171"/>
                  </a:lnTo>
                  <a:lnTo>
                    <a:pt x="15839" y="5171"/>
                  </a:lnTo>
                  <a:lnTo>
                    <a:pt x="16081" y="5171"/>
                  </a:lnTo>
                  <a:lnTo>
                    <a:pt x="16324" y="5171"/>
                  </a:lnTo>
                  <a:lnTo>
                    <a:pt x="16566" y="5171"/>
                  </a:lnTo>
                  <a:lnTo>
                    <a:pt x="16809" y="5171"/>
                  </a:lnTo>
                  <a:lnTo>
                    <a:pt x="17051" y="5171"/>
                  </a:lnTo>
                  <a:lnTo>
                    <a:pt x="17294" y="5171"/>
                  </a:lnTo>
                </a:path>
              </a:pathLst>
            </a:custGeom>
            <a:noFill/>
            <a:ln w="36513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5072063" y="4665663"/>
              <a:ext cx="3762375" cy="1736725"/>
            </a:xfrm>
            <a:custGeom>
              <a:avLst/>
              <a:gdLst>
                <a:gd name="T0" fmla="*/ 49 w 18962"/>
                <a:gd name="T1" fmla="*/ 8642 h 8753"/>
                <a:gd name="T2" fmla="*/ 534 w 18962"/>
                <a:gd name="T3" fmla="*/ 7688 h 8753"/>
                <a:gd name="T4" fmla="*/ 1018 w 18962"/>
                <a:gd name="T5" fmla="*/ 6887 h 8753"/>
                <a:gd name="T6" fmla="*/ 1503 w 18962"/>
                <a:gd name="T7" fmla="*/ 6204 h 8753"/>
                <a:gd name="T8" fmla="*/ 1988 w 18962"/>
                <a:gd name="T9" fmla="*/ 5616 h 8753"/>
                <a:gd name="T10" fmla="*/ 2473 w 18962"/>
                <a:gd name="T11" fmla="*/ 5103 h 8753"/>
                <a:gd name="T12" fmla="*/ 2958 w 18962"/>
                <a:gd name="T13" fmla="*/ 4653 h 8753"/>
                <a:gd name="T14" fmla="*/ 3443 w 18962"/>
                <a:gd name="T15" fmla="*/ 4254 h 8753"/>
                <a:gd name="T16" fmla="*/ 3928 w 18962"/>
                <a:gd name="T17" fmla="*/ 3899 h 8753"/>
                <a:gd name="T18" fmla="*/ 4413 w 18962"/>
                <a:gd name="T19" fmla="*/ 3579 h 8753"/>
                <a:gd name="T20" fmla="*/ 4899 w 18962"/>
                <a:gd name="T21" fmla="*/ 3291 h 8753"/>
                <a:gd name="T22" fmla="*/ 5384 w 18962"/>
                <a:gd name="T23" fmla="*/ 3030 h 8753"/>
                <a:gd name="T24" fmla="*/ 5869 w 18962"/>
                <a:gd name="T25" fmla="*/ 2791 h 8753"/>
                <a:gd name="T26" fmla="*/ 6354 w 18962"/>
                <a:gd name="T27" fmla="*/ 2573 h 8753"/>
                <a:gd name="T28" fmla="*/ 6838 w 18962"/>
                <a:gd name="T29" fmla="*/ 2373 h 8753"/>
                <a:gd name="T30" fmla="*/ 7323 w 18962"/>
                <a:gd name="T31" fmla="*/ 2189 h 8753"/>
                <a:gd name="T32" fmla="*/ 7807 w 18962"/>
                <a:gd name="T33" fmla="*/ 2018 h 8753"/>
                <a:gd name="T34" fmla="*/ 8292 w 18962"/>
                <a:gd name="T35" fmla="*/ 1860 h 8753"/>
                <a:gd name="T36" fmla="*/ 8777 w 18962"/>
                <a:gd name="T37" fmla="*/ 1714 h 8753"/>
                <a:gd name="T38" fmla="*/ 9262 w 18962"/>
                <a:gd name="T39" fmla="*/ 1576 h 8753"/>
                <a:gd name="T40" fmla="*/ 9747 w 18962"/>
                <a:gd name="T41" fmla="*/ 1448 h 8753"/>
                <a:gd name="T42" fmla="*/ 10232 w 18962"/>
                <a:gd name="T43" fmla="*/ 1328 h 8753"/>
                <a:gd name="T44" fmla="*/ 10717 w 18962"/>
                <a:gd name="T45" fmla="*/ 1216 h 8753"/>
                <a:gd name="T46" fmla="*/ 11202 w 18962"/>
                <a:gd name="T47" fmla="*/ 1111 h 8753"/>
                <a:gd name="T48" fmla="*/ 11687 w 18962"/>
                <a:gd name="T49" fmla="*/ 1011 h 8753"/>
                <a:gd name="T50" fmla="*/ 12172 w 18962"/>
                <a:gd name="T51" fmla="*/ 918 h 8753"/>
                <a:gd name="T52" fmla="*/ 12657 w 18962"/>
                <a:gd name="T53" fmla="*/ 829 h 8753"/>
                <a:gd name="T54" fmla="*/ 13142 w 18962"/>
                <a:gd name="T55" fmla="*/ 744 h 8753"/>
                <a:gd name="T56" fmla="*/ 13627 w 18962"/>
                <a:gd name="T57" fmla="*/ 664 h 8753"/>
                <a:gd name="T58" fmla="*/ 14111 w 18962"/>
                <a:gd name="T59" fmla="*/ 589 h 8753"/>
                <a:gd name="T60" fmla="*/ 14598 w 18962"/>
                <a:gd name="T61" fmla="*/ 516 h 8753"/>
                <a:gd name="T62" fmla="*/ 15082 w 18962"/>
                <a:gd name="T63" fmla="*/ 448 h 8753"/>
                <a:gd name="T64" fmla="*/ 15567 w 18962"/>
                <a:gd name="T65" fmla="*/ 383 h 8753"/>
                <a:gd name="T66" fmla="*/ 16052 w 18962"/>
                <a:gd name="T67" fmla="*/ 320 h 8753"/>
                <a:gd name="T68" fmla="*/ 16537 w 18962"/>
                <a:gd name="T69" fmla="*/ 261 h 8753"/>
                <a:gd name="T70" fmla="*/ 17022 w 18962"/>
                <a:gd name="T71" fmla="*/ 204 h 8753"/>
                <a:gd name="T72" fmla="*/ 17507 w 18962"/>
                <a:gd name="T73" fmla="*/ 150 h 8753"/>
                <a:gd name="T74" fmla="*/ 17992 w 18962"/>
                <a:gd name="T75" fmla="*/ 98 h 8753"/>
                <a:gd name="T76" fmla="*/ 18477 w 18962"/>
                <a:gd name="T77" fmla="*/ 48 h 8753"/>
                <a:gd name="T78" fmla="*/ 18962 w 18962"/>
                <a:gd name="T79" fmla="*/ 0 h 8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962" h="8753">
                  <a:moveTo>
                    <a:pt x="0" y="8753"/>
                  </a:moveTo>
                  <a:lnTo>
                    <a:pt x="49" y="8642"/>
                  </a:lnTo>
                  <a:lnTo>
                    <a:pt x="292" y="8143"/>
                  </a:lnTo>
                  <a:lnTo>
                    <a:pt x="534" y="7688"/>
                  </a:lnTo>
                  <a:lnTo>
                    <a:pt x="777" y="7271"/>
                  </a:lnTo>
                  <a:lnTo>
                    <a:pt x="1018" y="6887"/>
                  </a:lnTo>
                  <a:lnTo>
                    <a:pt x="1262" y="6532"/>
                  </a:lnTo>
                  <a:lnTo>
                    <a:pt x="1503" y="6204"/>
                  </a:lnTo>
                  <a:lnTo>
                    <a:pt x="1746" y="5900"/>
                  </a:lnTo>
                  <a:lnTo>
                    <a:pt x="1988" y="5616"/>
                  </a:lnTo>
                  <a:lnTo>
                    <a:pt x="2231" y="5351"/>
                  </a:lnTo>
                  <a:lnTo>
                    <a:pt x="2473" y="5103"/>
                  </a:lnTo>
                  <a:lnTo>
                    <a:pt x="2716" y="4871"/>
                  </a:lnTo>
                  <a:lnTo>
                    <a:pt x="2958" y="4653"/>
                  </a:lnTo>
                  <a:lnTo>
                    <a:pt x="3201" y="4448"/>
                  </a:lnTo>
                  <a:lnTo>
                    <a:pt x="3443" y="4254"/>
                  </a:lnTo>
                  <a:lnTo>
                    <a:pt x="3686" y="4071"/>
                  </a:lnTo>
                  <a:lnTo>
                    <a:pt x="3928" y="3899"/>
                  </a:lnTo>
                  <a:lnTo>
                    <a:pt x="4171" y="3734"/>
                  </a:lnTo>
                  <a:lnTo>
                    <a:pt x="4413" y="3579"/>
                  </a:lnTo>
                  <a:lnTo>
                    <a:pt x="4656" y="3431"/>
                  </a:lnTo>
                  <a:lnTo>
                    <a:pt x="4899" y="3291"/>
                  </a:lnTo>
                  <a:lnTo>
                    <a:pt x="5141" y="3156"/>
                  </a:lnTo>
                  <a:lnTo>
                    <a:pt x="5384" y="3030"/>
                  </a:lnTo>
                  <a:lnTo>
                    <a:pt x="5626" y="2907"/>
                  </a:lnTo>
                  <a:lnTo>
                    <a:pt x="5869" y="2791"/>
                  </a:lnTo>
                  <a:lnTo>
                    <a:pt x="6111" y="2680"/>
                  </a:lnTo>
                  <a:lnTo>
                    <a:pt x="6354" y="2573"/>
                  </a:lnTo>
                  <a:lnTo>
                    <a:pt x="6595" y="2471"/>
                  </a:lnTo>
                  <a:lnTo>
                    <a:pt x="6838" y="2373"/>
                  </a:lnTo>
                  <a:lnTo>
                    <a:pt x="7079" y="2279"/>
                  </a:lnTo>
                  <a:lnTo>
                    <a:pt x="7323" y="2189"/>
                  </a:lnTo>
                  <a:lnTo>
                    <a:pt x="7564" y="2102"/>
                  </a:lnTo>
                  <a:lnTo>
                    <a:pt x="7807" y="2018"/>
                  </a:lnTo>
                  <a:lnTo>
                    <a:pt x="8049" y="1937"/>
                  </a:lnTo>
                  <a:lnTo>
                    <a:pt x="8292" y="1860"/>
                  </a:lnTo>
                  <a:lnTo>
                    <a:pt x="8534" y="1785"/>
                  </a:lnTo>
                  <a:lnTo>
                    <a:pt x="8777" y="1714"/>
                  </a:lnTo>
                  <a:lnTo>
                    <a:pt x="9019" y="1643"/>
                  </a:lnTo>
                  <a:lnTo>
                    <a:pt x="9262" y="1576"/>
                  </a:lnTo>
                  <a:lnTo>
                    <a:pt x="9505" y="1512"/>
                  </a:lnTo>
                  <a:lnTo>
                    <a:pt x="9747" y="1448"/>
                  </a:lnTo>
                  <a:lnTo>
                    <a:pt x="9990" y="1387"/>
                  </a:lnTo>
                  <a:lnTo>
                    <a:pt x="10232" y="1328"/>
                  </a:lnTo>
                  <a:lnTo>
                    <a:pt x="10475" y="1271"/>
                  </a:lnTo>
                  <a:lnTo>
                    <a:pt x="10717" y="1216"/>
                  </a:lnTo>
                  <a:lnTo>
                    <a:pt x="10960" y="1163"/>
                  </a:lnTo>
                  <a:lnTo>
                    <a:pt x="11202" y="1111"/>
                  </a:lnTo>
                  <a:lnTo>
                    <a:pt x="11445" y="1059"/>
                  </a:lnTo>
                  <a:lnTo>
                    <a:pt x="11687" y="1011"/>
                  </a:lnTo>
                  <a:lnTo>
                    <a:pt x="11930" y="964"/>
                  </a:lnTo>
                  <a:lnTo>
                    <a:pt x="12172" y="918"/>
                  </a:lnTo>
                  <a:lnTo>
                    <a:pt x="12415" y="873"/>
                  </a:lnTo>
                  <a:lnTo>
                    <a:pt x="12657" y="829"/>
                  </a:lnTo>
                  <a:lnTo>
                    <a:pt x="12900" y="786"/>
                  </a:lnTo>
                  <a:lnTo>
                    <a:pt x="13142" y="744"/>
                  </a:lnTo>
                  <a:lnTo>
                    <a:pt x="13385" y="704"/>
                  </a:lnTo>
                  <a:lnTo>
                    <a:pt x="13627" y="664"/>
                  </a:lnTo>
                  <a:lnTo>
                    <a:pt x="13870" y="627"/>
                  </a:lnTo>
                  <a:lnTo>
                    <a:pt x="14111" y="589"/>
                  </a:lnTo>
                  <a:lnTo>
                    <a:pt x="14355" y="552"/>
                  </a:lnTo>
                  <a:lnTo>
                    <a:pt x="14598" y="516"/>
                  </a:lnTo>
                  <a:lnTo>
                    <a:pt x="14839" y="482"/>
                  </a:lnTo>
                  <a:lnTo>
                    <a:pt x="15082" y="448"/>
                  </a:lnTo>
                  <a:lnTo>
                    <a:pt x="15324" y="415"/>
                  </a:lnTo>
                  <a:lnTo>
                    <a:pt x="15567" y="383"/>
                  </a:lnTo>
                  <a:lnTo>
                    <a:pt x="15809" y="351"/>
                  </a:lnTo>
                  <a:lnTo>
                    <a:pt x="16052" y="320"/>
                  </a:lnTo>
                  <a:lnTo>
                    <a:pt x="16294" y="291"/>
                  </a:lnTo>
                  <a:lnTo>
                    <a:pt x="16537" y="261"/>
                  </a:lnTo>
                  <a:lnTo>
                    <a:pt x="16779" y="233"/>
                  </a:lnTo>
                  <a:lnTo>
                    <a:pt x="17022" y="204"/>
                  </a:lnTo>
                  <a:lnTo>
                    <a:pt x="17264" y="176"/>
                  </a:lnTo>
                  <a:lnTo>
                    <a:pt x="17507" y="150"/>
                  </a:lnTo>
                  <a:lnTo>
                    <a:pt x="17749" y="123"/>
                  </a:lnTo>
                  <a:lnTo>
                    <a:pt x="17992" y="98"/>
                  </a:lnTo>
                  <a:lnTo>
                    <a:pt x="18234" y="72"/>
                  </a:lnTo>
                  <a:lnTo>
                    <a:pt x="18477" y="48"/>
                  </a:lnTo>
                  <a:lnTo>
                    <a:pt x="18719" y="23"/>
                  </a:lnTo>
                  <a:lnTo>
                    <a:pt x="18962" y="0"/>
                  </a:lnTo>
                </a:path>
              </a:pathLst>
            </a:custGeom>
            <a:noFill/>
            <a:ln w="36513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5213350" y="3178175"/>
              <a:ext cx="3621088" cy="2190750"/>
            </a:xfrm>
            <a:custGeom>
              <a:avLst/>
              <a:gdLst>
                <a:gd name="T0" fmla="*/ 62 w 18247"/>
                <a:gd name="T1" fmla="*/ 963 h 11039"/>
                <a:gd name="T2" fmla="*/ 547 w 18247"/>
                <a:gd name="T3" fmla="*/ 5976 h 11039"/>
                <a:gd name="T4" fmla="*/ 1031 w 18247"/>
                <a:gd name="T5" fmla="*/ 8697 h 11039"/>
                <a:gd name="T6" fmla="*/ 1516 w 18247"/>
                <a:gd name="T7" fmla="*/ 10107 h 11039"/>
                <a:gd name="T8" fmla="*/ 2001 w 18247"/>
                <a:gd name="T9" fmla="*/ 10770 h 11039"/>
                <a:gd name="T10" fmla="*/ 2486 w 18247"/>
                <a:gd name="T11" fmla="*/ 11013 h 11039"/>
                <a:gd name="T12" fmla="*/ 2971 w 18247"/>
                <a:gd name="T13" fmla="*/ 11025 h 11039"/>
                <a:gd name="T14" fmla="*/ 3456 w 18247"/>
                <a:gd name="T15" fmla="*/ 10916 h 11039"/>
                <a:gd name="T16" fmla="*/ 3941 w 18247"/>
                <a:gd name="T17" fmla="*/ 10744 h 11039"/>
                <a:gd name="T18" fmla="*/ 4426 w 18247"/>
                <a:gd name="T19" fmla="*/ 10547 h 11039"/>
                <a:gd name="T20" fmla="*/ 4911 w 18247"/>
                <a:gd name="T21" fmla="*/ 10343 h 11039"/>
                <a:gd name="T22" fmla="*/ 5396 w 18247"/>
                <a:gd name="T23" fmla="*/ 10142 h 11039"/>
                <a:gd name="T24" fmla="*/ 5880 w 18247"/>
                <a:gd name="T25" fmla="*/ 9949 h 11039"/>
                <a:gd name="T26" fmla="*/ 6364 w 18247"/>
                <a:gd name="T27" fmla="*/ 9765 h 11039"/>
                <a:gd name="T28" fmla="*/ 6849 w 18247"/>
                <a:gd name="T29" fmla="*/ 9594 h 11039"/>
                <a:gd name="T30" fmla="*/ 7334 w 18247"/>
                <a:gd name="T31" fmla="*/ 9432 h 11039"/>
                <a:gd name="T32" fmla="*/ 7819 w 18247"/>
                <a:gd name="T33" fmla="*/ 9282 h 11039"/>
                <a:gd name="T34" fmla="*/ 8304 w 18247"/>
                <a:gd name="T35" fmla="*/ 9141 h 11039"/>
                <a:gd name="T36" fmla="*/ 8790 w 18247"/>
                <a:gd name="T37" fmla="*/ 9010 h 11039"/>
                <a:gd name="T38" fmla="*/ 9275 w 18247"/>
                <a:gd name="T39" fmla="*/ 8886 h 11039"/>
                <a:gd name="T40" fmla="*/ 9760 w 18247"/>
                <a:gd name="T41" fmla="*/ 8770 h 11039"/>
                <a:gd name="T42" fmla="*/ 10245 w 18247"/>
                <a:gd name="T43" fmla="*/ 8661 h 11039"/>
                <a:gd name="T44" fmla="*/ 10730 w 18247"/>
                <a:gd name="T45" fmla="*/ 8558 h 11039"/>
                <a:gd name="T46" fmla="*/ 11215 w 18247"/>
                <a:gd name="T47" fmla="*/ 8463 h 11039"/>
                <a:gd name="T48" fmla="*/ 11700 w 18247"/>
                <a:gd name="T49" fmla="*/ 8372 h 11039"/>
                <a:gd name="T50" fmla="*/ 12185 w 18247"/>
                <a:gd name="T51" fmla="*/ 8285 h 11039"/>
                <a:gd name="T52" fmla="*/ 12670 w 18247"/>
                <a:gd name="T53" fmla="*/ 8203 h 11039"/>
                <a:gd name="T54" fmla="*/ 13155 w 18247"/>
                <a:gd name="T55" fmla="*/ 8126 h 11039"/>
                <a:gd name="T56" fmla="*/ 13640 w 18247"/>
                <a:gd name="T57" fmla="*/ 8051 h 11039"/>
                <a:gd name="T58" fmla="*/ 14124 w 18247"/>
                <a:gd name="T59" fmla="*/ 7981 h 11039"/>
                <a:gd name="T60" fmla="*/ 14609 w 18247"/>
                <a:gd name="T61" fmla="*/ 7914 h 11039"/>
                <a:gd name="T62" fmla="*/ 15094 w 18247"/>
                <a:gd name="T63" fmla="*/ 7850 h 11039"/>
                <a:gd name="T64" fmla="*/ 15579 w 18247"/>
                <a:gd name="T65" fmla="*/ 7790 h 11039"/>
                <a:gd name="T66" fmla="*/ 16064 w 18247"/>
                <a:gd name="T67" fmla="*/ 7732 h 11039"/>
                <a:gd name="T68" fmla="*/ 16549 w 18247"/>
                <a:gd name="T69" fmla="*/ 7675 h 11039"/>
                <a:gd name="T70" fmla="*/ 17034 w 18247"/>
                <a:gd name="T71" fmla="*/ 7622 h 11039"/>
                <a:gd name="T72" fmla="*/ 17519 w 18247"/>
                <a:gd name="T73" fmla="*/ 7571 h 11039"/>
                <a:gd name="T74" fmla="*/ 18004 w 18247"/>
                <a:gd name="T75" fmla="*/ 7522 h 1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247" h="11039">
                  <a:moveTo>
                    <a:pt x="0" y="0"/>
                  </a:moveTo>
                  <a:lnTo>
                    <a:pt x="62" y="963"/>
                  </a:lnTo>
                  <a:lnTo>
                    <a:pt x="303" y="3840"/>
                  </a:lnTo>
                  <a:lnTo>
                    <a:pt x="547" y="5976"/>
                  </a:lnTo>
                  <a:lnTo>
                    <a:pt x="788" y="7550"/>
                  </a:lnTo>
                  <a:lnTo>
                    <a:pt x="1031" y="8697"/>
                  </a:lnTo>
                  <a:lnTo>
                    <a:pt x="1273" y="9524"/>
                  </a:lnTo>
                  <a:lnTo>
                    <a:pt x="1516" y="10107"/>
                  </a:lnTo>
                  <a:lnTo>
                    <a:pt x="1758" y="10507"/>
                  </a:lnTo>
                  <a:lnTo>
                    <a:pt x="2001" y="10770"/>
                  </a:lnTo>
                  <a:lnTo>
                    <a:pt x="2243" y="10929"/>
                  </a:lnTo>
                  <a:lnTo>
                    <a:pt x="2486" y="11013"/>
                  </a:lnTo>
                  <a:lnTo>
                    <a:pt x="2728" y="11039"/>
                  </a:lnTo>
                  <a:lnTo>
                    <a:pt x="2971" y="11025"/>
                  </a:lnTo>
                  <a:lnTo>
                    <a:pt x="3213" y="10981"/>
                  </a:lnTo>
                  <a:lnTo>
                    <a:pt x="3456" y="10916"/>
                  </a:lnTo>
                  <a:lnTo>
                    <a:pt x="3698" y="10835"/>
                  </a:lnTo>
                  <a:lnTo>
                    <a:pt x="3941" y="10744"/>
                  </a:lnTo>
                  <a:lnTo>
                    <a:pt x="4184" y="10648"/>
                  </a:lnTo>
                  <a:lnTo>
                    <a:pt x="4426" y="10547"/>
                  </a:lnTo>
                  <a:lnTo>
                    <a:pt x="4669" y="10446"/>
                  </a:lnTo>
                  <a:lnTo>
                    <a:pt x="4911" y="10343"/>
                  </a:lnTo>
                  <a:lnTo>
                    <a:pt x="5154" y="10242"/>
                  </a:lnTo>
                  <a:lnTo>
                    <a:pt x="5396" y="10142"/>
                  </a:lnTo>
                  <a:lnTo>
                    <a:pt x="5639" y="10044"/>
                  </a:lnTo>
                  <a:lnTo>
                    <a:pt x="5880" y="9949"/>
                  </a:lnTo>
                  <a:lnTo>
                    <a:pt x="6123" y="9856"/>
                  </a:lnTo>
                  <a:lnTo>
                    <a:pt x="6364" y="9765"/>
                  </a:lnTo>
                  <a:lnTo>
                    <a:pt x="6608" y="9678"/>
                  </a:lnTo>
                  <a:lnTo>
                    <a:pt x="6849" y="9594"/>
                  </a:lnTo>
                  <a:lnTo>
                    <a:pt x="7092" y="9512"/>
                  </a:lnTo>
                  <a:lnTo>
                    <a:pt x="7334" y="9432"/>
                  </a:lnTo>
                  <a:lnTo>
                    <a:pt x="7577" y="9356"/>
                  </a:lnTo>
                  <a:lnTo>
                    <a:pt x="7819" y="9282"/>
                  </a:lnTo>
                  <a:lnTo>
                    <a:pt x="8062" y="9211"/>
                  </a:lnTo>
                  <a:lnTo>
                    <a:pt x="8304" y="9141"/>
                  </a:lnTo>
                  <a:lnTo>
                    <a:pt x="8547" y="9074"/>
                  </a:lnTo>
                  <a:lnTo>
                    <a:pt x="8790" y="9010"/>
                  </a:lnTo>
                  <a:lnTo>
                    <a:pt x="9032" y="8946"/>
                  </a:lnTo>
                  <a:lnTo>
                    <a:pt x="9275" y="8886"/>
                  </a:lnTo>
                  <a:lnTo>
                    <a:pt x="9517" y="8827"/>
                  </a:lnTo>
                  <a:lnTo>
                    <a:pt x="9760" y="8770"/>
                  </a:lnTo>
                  <a:lnTo>
                    <a:pt x="10002" y="8715"/>
                  </a:lnTo>
                  <a:lnTo>
                    <a:pt x="10245" y="8661"/>
                  </a:lnTo>
                  <a:lnTo>
                    <a:pt x="10487" y="8609"/>
                  </a:lnTo>
                  <a:lnTo>
                    <a:pt x="10730" y="8558"/>
                  </a:lnTo>
                  <a:lnTo>
                    <a:pt x="10972" y="8510"/>
                  </a:lnTo>
                  <a:lnTo>
                    <a:pt x="11215" y="8463"/>
                  </a:lnTo>
                  <a:lnTo>
                    <a:pt x="11457" y="8417"/>
                  </a:lnTo>
                  <a:lnTo>
                    <a:pt x="11700" y="8372"/>
                  </a:lnTo>
                  <a:lnTo>
                    <a:pt x="11942" y="8328"/>
                  </a:lnTo>
                  <a:lnTo>
                    <a:pt x="12185" y="8285"/>
                  </a:lnTo>
                  <a:lnTo>
                    <a:pt x="12427" y="8243"/>
                  </a:lnTo>
                  <a:lnTo>
                    <a:pt x="12670" y="8203"/>
                  </a:lnTo>
                  <a:lnTo>
                    <a:pt x="12912" y="8163"/>
                  </a:lnTo>
                  <a:lnTo>
                    <a:pt x="13155" y="8126"/>
                  </a:lnTo>
                  <a:lnTo>
                    <a:pt x="13396" y="8088"/>
                  </a:lnTo>
                  <a:lnTo>
                    <a:pt x="13640" y="8051"/>
                  </a:lnTo>
                  <a:lnTo>
                    <a:pt x="13883" y="8015"/>
                  </a:lnTo>
                  <a:lnTo>
                    <a:pt x="14124" y="7981"/>
                  </a:lnTo>
                  <a:lnTo>
                    <a:pt x="14367" y="7947"/>
                  </a:lnTo>
                  <a:lnTo>
                    <a:pt x="14609" y="7914"/>
                  </a:lnTo>
                  <a:lnTo>
                    <a:pt x="14852" y="7882"/>
                  </a:lnTo>
                  <a:lnTo>
                    <a:pt x="15094" y="7850"/>
                  </a:lnTo>
                  <a:lnTo>
                    <a:pt x="15337" y="7819"/>
                  </a:lnTo>
                  <a:lnTo>
                    <a:pt x="15579" y="7790"/>
                  </a:lnTo>
                  <a:lnTo>
                    <a:pt x="15822" y="7760"/>
                  </a:lnTo>
                  <a:lnTo>
                    <a:pt x="16064" y="7732"/>
                  </a:lnTo>
                  <a:lnTo>
                    <a:pt x="16307" y="7703"/>
                  </a:lnTo>
                  <a:lnTo>
                    <a:pt x="16549" y="7675"/>
                  </a:lnTo>
                  <a:lnTo>
                    <a:pt x="16792" y="7649"/>
                  </a:lnTo>
                  <a:lnTo>
                    <a:pt x="17034" y="7622"/>
                  </a:lnTo>
                  <a:lnTo>
                    <a:pt x="17277" y="7597"/>
                  </a:lnTo>
                  <a:lnTo>
                    <a:pt x="17519" y="7571"/>
                  </a:lnTo>
                  <a:lnTo>
                    <a:pt x="17762" y="7547"/>
                  </a:lnTo>
                  <a:lnTo>
                    <a:pt x="18004" y="7522"/>
                  </a:lnTo>
                  <a:lnTo>
                    <a:pt x="18247" y="7499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6762082" y="3672840"/>
              <a:ext cx="1423062" cy="348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b="0" dirty="0" smtClean="0">
                  <a:solidFill>
                    <a:schemeClr val="accent2"/>
                  </a:solidFill>
                </a:rPr>
                <a:t>Repulsive, </a:t>
              </a:r>
              <a:r>
                <a:rPr lang="en-US" sz="1400" dirty="0" smtClean="0">
                  <a:solidFill>
                    <a:schemeClr val="accent2"/>
                  </a:solidFill>
                </a:rPr>
                <a:t>V</a:t>
              </a:r>
              <a:r>
                <a:rPr lang="en-US" sz="1400" b="0" baseline="-25000" dirty="0" smtClean="0">
                  <a:solidFill>
                    <a:schemeClr val="accent2"/>
                  </a:solidFill>
                </a:rPr>
                <a:t>R</a:t>
              </a:r>
              <a:endParaRPr lang="en-US" sz="1400" b="0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>
              <a:off x="5564332" y="5715000"/>
              <a:ext cx="1336385" cy="348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b="0" dirty="0">
                  <a:solidFill>
                    <a:schemeClr val="accent2"/>
                  </a:solidFill>
                  <a:latin typeface="Arial" charset="0"/>
                </a:rPr>
                <a:t>Coulomb, </a:t>
              </a:r>
              <a:r>
                <a:rPr lang="en-US" sz="1400" b="0" dirty="0" smtClean="0">
                  <a:solidFill>
                    <a:schemeClr val="accent2"/>
                  </a:solidFill>
                  <a:latin typeface="Arial" charset="0"/>
                </a:rPr>
                <a:t>V</a:t>
              </a:r>
              <a:r>
                <a:rPr lang="en-US" sz="1400" b="0" baseline="-25000" dirty="0" smtClean="0">
                  <a:solidFill>
                    <a:schemeClr val="accent2"/>
                  </a:solidFill>
                  <a:latin typeface="Arial" charset="0"/>
                </a:rPr>
                <a:t>C</a:t>
              </a:r>
              <a:endParaRPr lang="en-US" sz="1400" b="0" baseline="-250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>
              <a:off x="7520071" y="4363720"/>
              <a:ext cx="870279" cy="348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b="0" dirty="0">
                  <a:solidFill>
                    <a:srgbClr val="FF0000"/>
                  </a:solidFill>
                  <a:latin typeface="Arial" charset="0"/>
                </a:rPr>
                <a:t>Total, </a:t>
              </a:r>
              <a:r>
                <a:rPr lang="en-US" sz="1400" b="0" dirty="0" smtClean="0">
                  <a:solidFill>
                    <a:srgbClr val="FF0000"/>
                  </a:solidFill>
                  <a:latin typeface="Arial" charset="0"/>
                </a:rPr>
                <a:t>V</a:t>
              </a:r>
              <a:endParaRPr lang="en-US" sz="1400" b="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4572334" y="5323531"/>
              <a:ext cx="1179095" cy="767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0" dirty="0" smtClean="0">
                  <a:solidFill>
                    <a:srgbClr val="FF0000"/>
                  </a:solidFill>
                  <a:latin typeface="Arial" charset="0"/>
                </a:rPr>
                <a:t>Equilibrium distance</a:t>
              </a:r>
            </a:p>
            <a:p>
              <a:pPr algn="ctr"/>
              <a:r>
                <a:rPr lang="en-US" sz="1400" b="0" dirty="0" smtClean="0">
                  <a:solidFill>
                    <a:srgbClr val="FF0000"/>
                  </a:solidFill>
                  <a:latin typeface="Arial" charset="0"/>
                </a:rPr>
                <a:t>R</a:t>
              </a:r>
              <a:r>
                <a:rPr lang="en-US" sz="1400" b="0" baseline="-25000" dirty="0" smtClean="0">
                  <a:solidFill>
                    <a:srgbClr val="FF0000"/>
                  </a:solidFill>
                  <a:latin typeface="Arial" charset="0"/>
                </a:rPr>
                <a:t>o</a:t>
              </a:r>
              <a:endParaRPr lang="en-US" sz="1400" b="0" baseline="-250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7" name="Text Box 33"/>
            <p:cNvSpPr txBox="1">
              <a:spLocks noChangeArrowheads="1"/>
            </p:cNvSpPr>
            <p:nvPr/>
          </p:nvSpPr>
          <p:spPr bwMode="auto">
            <a:xfrm>
              <a:off x="5582986" y="4461617"/>
              <a:ext cx="1768643" cy="592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Bonding energy</a:t>
              </a: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V</a:t>
              </a:r>
              <a:r>
                <a:rPr lang="en-US" sz="1400" b="0" dirty="0" smtClean="0">
                  <a:solidFill>
                    <a:srgbClr val="FF0000"/>
                  </a:solidFill>
                </a:rPr>
                <a:t>(</a:t>
              </a:r>
              <a:r>
                <a:rPr lang="en-US" sz="1400" b="0" dirty="0">
                  <a:solidFill>
                    <a:srgbClr val="FF0000"/>
                  </a:solidFill>
                </a:rPr>
                <a:t>R</a:t>
              </a:r>
              <a:r>
                <a:rPr lang="en-US" sz="1400" b="0" baseline="-25000" dirty="0">
                  <a:solidFill>
                    <a:srgbClr val="FF0000"/>
                  </a:solidFill>
                </a:rPr>
                <a:t>o</a:t>
              </a:r>
              <a:r>
                <a:rPr lang="en-US" sz="1400" b="0" dirty="0">
                  <a:solidFill>
                    <a:srgbClr val="FF0000"/>
                  </a:solidFill>
                </a:rPr>
                <a:t>)</a:t>
              </a:r>
              <a:endParaRPr lang="en-US" sz="1400" b="0" baseline="-25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1" name="Imagen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364400"/>
            <a:ext cx="2393248" cy="588600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5251200"/>
            <a:ext cx="4264642" cy="540000"/>
          </a:xfrm>
          <a:prstGeom prst="rect">
            <a:avLst/>
          </a:prstGeom>
        </p:spPr>
      </p:pic>
      <p:sp>
        <p:nvSpPr>
          <p:cNvPr id="43" name="CuadroTexto 42"/>
          <p:cNvSpPr txBox="1"/>
          <p:nvPr/>
        </p:nvSpPr>
        <p:spPr>
          <a:xfrm>
            <a:off x="1905000" y="3733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Ionic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radii</a:t>
            </a:r>
            <a:endParaRPr lang="es-ES" b="1" dirty="0">
              <a:solidFill>
                <a:srgbClr val="FFFFFF"/>
              </a:solidFill>
            </a:endParaRPr>
          </a:p>
        </p:txBody>
      </p:sp>
      <p:cxnSp>
        <p:nvCxnSpPr>
          <p:cNvPr id="45" name="Conector recto de flecha 44"/>
          <p:cNvCxnSpPr>
            <a:stCxn id="43" idx="2"/>
          </p:cNvCxnSpPr>
          <p:nvPr/>
        </p:nvCxnSpPr>
        <p:spPr>
          <a:xfrm flipH="1">
            <a:off x="2667000" y="4103132"/>
            <a:ext cx="190500" cy="24026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/>
          <p:nvPr/>
        </p:nvCxnSpPr>
        <p:spPr>
          <a:xfrm>
            <a:off x="2857500" y="4114800"/>
            <a:ext cx="1905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Imagen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6453600"/>
            <a:ext cx="1638000" cy="252000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5600" y="6453600"/>
            <a:ext cx="1171313" cy="252000"/>
          </a:xfrm>
          <a:prstGeom prst="rect">
            <a:avLst/>
          </a:prstGeom>
        </p:spPr>
      </p:pic>
      <p:sp>
        <p:nvSpPr>
          <p:cNvPr id="51" name="CuadroTexto 50"/>
          <p:cNvSpPr txBox="1"/>
          <p:nvPr/>
        </p:nvSpPr>
        <p:spPr>
          <a:xfrm>
            <a:off x="76200" y="5867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Two</a:t>
            </a:r>
            <a:r>
              <a:rPr lang="es-ES" b="1" dirty="0" smtClean="0">
                <a:solidFill>
                  <a:srgbClr val="FFFFFF"/>
                </a:solidFill>
              </a:rPr>
              <a:t> universal </a:t>
            </a:r>
            <a:r>
              <a:rPr lang="es-ES" b="1" dirty="0" err="1" smtClean="0">
                <a:solidFill>
                  <a:srgbClr val="FFFFFF"/>
                </a:solidFill>
              </a:rPr>
              <a:t>constants</a:t>
            </a:r>
            <a:endParaRPr lang="es-ES" b="1" dirty="0">
              <a:solidFill>
                <a:srgbClr val="FFFFFF"/>
              </a:solidFill>
            </a:endParaRPr>
          </a:p>
        </p:txBody>
      </p:sp>
      <p:cxnSp>
        <p:nvCxnSpPr>
          <p:cNvPr id="52" name="Conector recto de flecha 51"/>
          <p:cNvCxnSpPr/>
          <p:nvPr/>
        </p:nvCxnSpPr>
        <p:spPr>
          <a:xfrm>
            <a:off x="5486400" y="5440106"/>
            <a:ext cx="580006" cy="1224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29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52513"/>
            <a:ext cx="8523288" cy="1081087"/>
          </a:xfrm>
        </p:spPr>
        <p:txBody>
          <a:bodyPr/>
          <a:lstStyle/>
          <a:p>
            <a:pPr marL="0" indent="0">
              <a:buNone/>
            </a:pPr>
            <a:r>
              <a:rPr lang="es-ES" sz="2000" b="1" dirty="0" err="1" smtClean="0">
                <a:solidFill>
                  <a:srgbClr val="FFFFFF"/>
                </a:solidFill>
                <a:latin typeface="Arial"/>
                <a:cs typeface="Arial"/>
              </a:rPr>
              <a:t>Model</a:t>
            </a:r>
            <a:r>
              <a:rPr lang="es-ES" sz="20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FFFFFF"/>
                </a:solidFill>
                <a:latin typeface="Arial"/>
                <a:cs typeface="Arial"/>
              </a:rPr>
              <a:t>adequate</a:t>
            </a:r>
            <a:r>
              <a:rPr lang="es-ES" sz="20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lang="es-ES" sz="20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lang="es-ES" sz="20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  <a:latin typeface="Arial"/>
                <a:cs typeface="Arial"/>
              </a:rPr>
              <a:t>very</a:t>
            </a:r>
            <a:r>
              <a:rPr lang="es-ES" sz="2000" b="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  <a:latin typeface="Arial"/>
                <a:cs typeface="Arial"/>
              </a:rPr>
              <a:t>ionic</a:t>
            </a:r>
            <a:r>
              <a:rPr lang="es-ES" sz="2000" b="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  <a:latin typeface="Arial"/>
                <a:cs typeface="Arial"/>
              </a:rPr>
              <a:t>molecules</a:t>
            </a:r>
            <a:r>
              <a:rPr lang="es-ES" sz="2000" b="1" dirty="0" smtClean="0">
                <a:solidFill>
                  <a:srgbClr val="FFFF00"/>
                </a:solidFill>
                <a:latin typeface="Arial"/>
                <a:cs typeface="Arial"/>
              </a:rPr>
              <a:t>. </a:t>
            </a:r>
          </a:p>
          <a:p>
            <a:pPr marL="0" indent="0">
              <a:buNone/>
            </a:pPr>
            <a:r>
              <a:rPr lang="es-ES" sz="2000" b="1" dirty="0" smtClean="0">
                <a:solidFill>
                  <a:srgbClr val="FFFF00"/>
                </a:solidFill>
                <a:latin typeface="Arial"/>
                <a:cs typeface="Arial"/>
              </a:rPr>
              <a:t>               </a:t>
            </a:r>
            <a:r>
              <a:rPr lang="es-ES" sz="2000" b="1" dirty="0" err="1" smtClean="0">
                <a:solidFill>
                  <a:srgbClr val="00CCFF"/>
                </a:solidFill>
                <a:latin typeface="Arial"/>
                <a:cs typeface="Arial"/>
              </a:rPr>
              <a:t>differs</a:t>
            </a:r>
            <a:r>
              <a:rPr lang="es-ES" sz="2000" b="1" dirty="0" smtClean="0">
                <a:solidFill>
                  <a:srgbClr val="00CCFF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00CCFF"/>
                </a:solidFill>
                <a:latin typeface="Arial"/>
                <a:cs typeface="Arial"/>
              </a:rPr>
              <a:t>less</a:t>
            </a:r>
            <a:r>
              <a:rPr lang="es-ES" sz="2000" b="1" dirty="0" smtClean="0">
                <a:solidFill>
                  <a:srgbClr val="00CCFF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00CCFF"/>
                </a:solidFill>
                <a:latin typeface="Arial"/>
                <a:cs typeface="Arial"/>
              </a:rPr>
              <a:t>than</a:t>
            </a:r>
            <a:r>
              <a:rPr lang="es-ES" sz="2000" b="1" dirty="0" smtClean="0">
                <a:solidFill>
                  <a:srgbClr val="00CCFF"/>
                </a:solidFill>
                <a:latin typeface="Arial"/>
                <a:cs typeface="Arial"/>
              </a:rPr>
              <a:t> 10% </a:t>
            </a:r>
            <a:r>
              <a:rPr lang="es-ES" sz="2000" b="1" dirty="0" err="1" smtClean="0">
                <a:solidFill>
                  <a:srgbClr val="00CCFF"/>
                </a:solidFill>
                <a:latin typeface="Arial"/>
                <a:cs typeface="Arial"/>
              </a:rPr>
              <a:t>from</a:t>
            </a:r>
            <a:r>
              <a:rPr lang="es-ES" sz="2000" b="1" dirty="0" smtClean="0">
                <a:solidFill>
                  <a:srgbClr val="00CCFF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00CCFF"/>
                </a:solidFill>
                <a:latin typeface="Arial"/>
                <a:cs typeface="Arial"/>
              </a:rPr>
              <a:t>the</a:t>
            </a:r>
            <a:r>
              <a:rPr lang="es-ES" sz="2000" b="1" dirty="0" smtClean="0">
                <a:solidFill>
                  <a:srgbClr val="00CCFF"/>
                </a:solidFill>
                <a:latin typeface="Arial"/>
                <a:cs typeface="Arial"/>
              </a:rPr>
              <a:t> experimental </a:t>
            </a:r>
            <a:r>
              <a:rPr lang="es-ES" sz="2000" b="1" dirty="0" err="1" smtClean="0">
                <a:solidFill>
                  <a:srgbClr val="00CCFF"/>
                </a:solidFill>
                <a:latin typeface="Arial"/>
                <a:cs typeface="Arial"/>
              </a:rPr>
              <a:t>value</a:t>
            </a:r>
            <a:r>
              <a:rPr lang="es-ES" sz="2000" b="1" dirty="0" smtClean="0">
                <a:solidFill>
                  <a:srgbClr val="00CCFF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00CCFF"/>
                </a:solidFill>
                <a:latin typeface="Arial"/>
                <a:cs typeface="Arial"/>
              </a:rPr>
              <a:t>for</a:t>
            </a:r>
            <a:r>
              <a:rPr lang="es-ES" sz="2000" b="1" dirty="0" smtClean="0">
                <a:solidFill>
                  <a:srgbClr val="00CCFF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00CCFF"/>
                </a:solidFill>
                <a:latin typeface="Arial"/>
                <a:cs typeface="Arial"/>
              </a:rPr>
              <a:t>NaCl</a:t>
            </a:r>
            <a:endParaRPr lang="es-ES" sz="2000" b="1" dirty="0" smtClean="0">
              <a:solidFill>
                <a:srgbClr val="00CCFF"/>
              </a:solidFill>
              <a:latin typeface="Arial"/>
              <a:cs typeface="Arial"/>
            </a:endParaRPr>
          </a:p>
        </p:txBody>
      </p:sp>
      <p:grpSp>
        <p:nvGrpSpPr>
          <p:cNvPr id="179244" name="Group 44"/>
          <p:cNvGrpSpPr>
            <a:grpSpLocks/>
          </p:cNvGrpSpPr>
          <p:nvPr/>
        </p:nvGrpSpPr>
        <p:grpSpPr bwMode="auto">
          <a:xfrm>
            <a:off x="611188" y="2781300"/>
            <a:ext cx="8497887" cy="3600450"/>
            <a:chOff x="385" y="1752"/>
            <a:chExt cx="5353" cy="2268"/>
          </a:xfrm>
        </p:grpSpPr>
        <p:sp>
          <p:nvSpPr>
            <p:cNvPr id="179204" name="Rectangle 4"/>
            <p:cNvSpPr>
              <a:spLocks noChangeArrowheads="1"/>
            </p:cNvSpPr>
            <p:nvPr/>
          </p:nvSpPr>
          <p:spPr bwMode="auto">
            <a:xfrm>
              <a:off x="385" y="1752"/>
              <a:ext cx="2631" cy="2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s-ES" sz="2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In </a:t>
              </a:r>
              <a:r>
                <a:rPr lang="es-ES" sz="2000" b="1" dirty="0" err="1" smtClean="0">
                  <a:solidFill>
                    <a:schemeClr val="bg1"/>
                  </a:solidFill>
                  <a:latin typeface="Arial"/>
                  <a:cs typeface="Arial"/>
                </a:rPr>
                <a:t>this</a:t>
              </a:r>
              <a:r>
                <a:rPr lang="es-ES" sz="2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s-ES" sz="2000" b="1" dirty="0" err="1" smtClean="0">
                  <a:solidFill>
                    <a:schemeClr val="bg1"/>
                  </a:solidFill>
                  <a:latin typeface="Arial"/>
                  <a:cs typeface="Arial"/>
                </a:rPr>
                <a:t>model</a:t>
              </a:r>
              <a:r>
                <a:rPr lang="es-ES" sz="2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, </a:t>
              </a:r>
              <a:r>
                <a:rPr lang="es-ES" sz="2000" b="1" dirty="0" err="1" smtClean="0">
                  <a:solidFill>
                    <a:srgbClr val="FFFF00"/>
                  </a:solidFill>
                  <a:latin typeface="Arial"/>
                  <a:cs typeface="Arial"/>
                </a:rPr>
                <a:t>ions</a:t>
              </a:r>
              <a:r>
                <a:rPr lang="es-ES" sz="2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are </a:t>
              </a:r>
              <a:r>
                <a:rPr lang="es-ES" sz="2000" b="1" dirty="0" err="1" smtClean="0">
                  <a:solidFill>
                    <a:schemeClr val="bg1"/>
                  </a:solidFill>
                  <a:latin typeface="Arial"/>
                  <a:cs typeface="Arial"/>
                </a:rPr>
                <a:t>considered</a:t>
              </a:r>
              <a:r>
                <a:rPr lang="es-ES" sz="2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s-ES" sz="2000" b="1" dirty="0" err="1" smtClean="0">
                  <a:solidFill>
                    <a:srgbClr val="FFFF00"/>
                  </a:solidFill>
                  <a:latin typeface="Arial"/>
                  <a:cs typeface="Arial"/>
                </a:rPr>
                <a:t>spherical</a:t>
              </a:r>
              <a:endParaRPr lang="es-ES" sz="2000" b="1" dirty="0" smtClean="0">
                <a:solidFill>
                  <a:srgbClr val="FFFF00"/>
                </a:solidFill>
                <a:latin typeface="Arial"/>
                <a:cs typeface="Arial"/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s-ES" sz="2000" b="1" dirty="0" err="1" smtClean="0">
                  <a:solidFill>
                    <a:srgbClr val="FFFF00"/>
                  </a:solidFill>
                  <a:latin typeface="Arial"/>
                  <a:cs typeface="Arial"/>
                </a:rPr>
                <a:t>Improvement</a:t>
              </a:r>
              <a:r>
                <a:rPr lang="es-ES" sz="2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: </a:t>
              </a:r>
              <a:r>
                <a:rPr lang="es-ES" sz="2000" b="1" dirty="0" err="1" smtClean="0">
                  <a:solidFill>
                    <a:schemeClr val="bg1"/>
                  </a:solidFill>
                  <a:latin typeface="Arial"/>
                  <a:cs typeface="Arial"/>
                </a:rPr>
                <a:t>consider</a:t>
              </a:r>
              <a:r>
                <a:rPr lang="es-ES" sz="2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s-ES" sz="2000" b="1" dirty="0" err="1" smtClean="0">
                  <a:solidFill>
                    <a:schemeClr val="bg1"/>
                  </a:solidFill>
                  <a:latin typeface="Arial"/>
                  <a:cs typeface="Arial"/>
                </a:rPr>
                <a:t>possible</a:t>
              </a:r>
              <a:r>
                <a:rPr lang="es-ES" sz="2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s-ES" sz="2000" b="1" dirty="0" err="1" smtClean="0">
                  <a:solidFill>
                    <a:schemeClr val="bg1"/>
                  </a:solidFill>
                  <a:latin typeface="Arial"/>
                  <a:cs typeface="Arial"/>
                </a:rPr>
                <a:t>deformations</a:t>
              </a:r>
              <a:r>
                <a:rPr lang="es-ES" sz="2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of </a:t>
              </a:r>
              <a:r>
                <a:rPr lang="es-ES" sz="2000" b="1" dirty="0" err="1" smtClean="0">
                  <a:solidFill>
                    <a:schemeClr val="bg1"/>
                  </a:solidFill>
                  <a:latin typeface="Arial"/>
                  <a:cs typeface="Arial"/>
                </a:rPr>
                <a:t>their</a:t>
              </a:r>
              <a:r>
                <a:rPr lang="es-ES" sz="2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s-ES" sz="2000" b="1" dirty="0" err="1" smtClean="0">
                  <a:solidFill>
                    <a:schemeClr val="bg1"/>
                  </a:solidFill>
                  <a:latin typeface="Arial"/>
                  <a:cs typeface="Arial"/>
                </a:rPr>
                <a:t>charge</a:t>
              </a:r>
              <a:r>
                <a:rPr lang="es-ES" sz="2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s-ES" sz="2000" b="1" dirty="0" err="1" smtClean="0">
                  <a:solidFill>
                    <a:schemeClr val="bg1"/>
                  </a:solidFill>
                  <a:latin typeface="Arial"/>
                  <a:cs typeface="Arial"/>
                </a:rPr>
                <a:t>distributions</a:t>
              </a:r>
              <a:r>
                <a:rPr lang="es-ES" sz="2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(</a:t>
              </a:r>
              <a:r>
                <a:rPr lang="es-ES" sz="2000" b="1" dirty="0" err="1" smtClean="0">
                  <a:solidFill>
                    <a:srgbClr val="FFFF00"/>
                  </a:solidFill>
                  <a:latin typeface="Arial"/>
                  <a:cs typeface="Arial"/>
                </a:rPr>
                <a:t>polarizabilities</a:t>
              </a:r>
              <a:r>
                <a:rPr lang="es-ES" sz="2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) </a:t>
              </a: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s-ES" sz="2000" b="1" dirty="0" err="1" smtClean="0">
                  <a:solidFill>
                    <a:schemeClr val="bg1"/>
                  </a:solidFill>
                  <a:latin typeface="Arial"/>
                  <a:cs typeface="Arial"/>
                </a:rPr>
                <a:t>With</a:t>
              </a:r>
              <a:r>
                <a:rPr lang="es-ES" sz="2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s-ES" sz="2000" b="1" dirty="0" err="1" smtClean="0">
                  <a:solidFill>
                    <a:schemeClr val="bg1"/>
                  </a:solidFill>
                  <a:latin typeface="Arial"/>
                  <a:cs typeface="Arial"/>
                </a:rPr>
                <a:t>these</a:t>
              </a:r>
              <a:r>
                <a:rPr lang="es-ES" sz="2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extra </a:t>
              </a:r>
              <a:r>
                <a:rPr lang="es-ES" sz="2000" b="1" dirty="0" err="1" smtClean="0">
                  <a:solidFill>
                    <a:schemeClr val="bg1"/>
                  </a:solidFill>
                  <a:latin typeface="Arial"/>
                  <a:cs typeface="Arial"/>
                </a:rPr>
                <a:t>polarizability</a:t>
              </a:r>
              <a:r>
                <a:rPr lang="es-ES" sz="2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s-ES" sz="2000" b="1" dirty="0" err="1" smtClean="0">
                  <a:solidFill>
                    <a:schemeClr val="bg1"/>
                  </a:solidFill>
                  <a:latin typeface="Arial"/>
                  <a:cs typeface="Arial"/>
                </a:rPr>
                <a:t>terms</a:t>
              </a:r>
              <a:r>
                <a:rPr lang="es-ES" sz="2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, </a:t>
              </a:r>
              <a:r>
                <a:rPr lang="es-ES" sz="2000" b="1" dirty="0" err="1" smtClean="0">
                  <a:solidFill>
                    <a:schemeClr val="bg1"/>
                  </a:solidFill>
                  <a:latin typeface="Arial"/>
                  <a:cs typeface="Arial"/>
                </a:rPr>
                <a:t>the</a:t>
              </a:r>
              <a:r>
                <a:rPr lang="es-ES" sz="2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s-ES" sz="2000" b="1" dirty="0" err="1" smtClean="0">
                  <a:solidFill>
                    <a:schemeClr val="bg1"/>
                  </a:solidFill>
                  <a:latin typeface="Arial"/>
                  <a:cs typeface="Arial"/>
                </a:rPr>
                <a:t>errors</a:t>
              </a:r>
              <a:r>
                <a:rPr lang="es-ES" sz="2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in            are </a:t>
              </a:r>
              <a:r>
                <a:rPr lang="es-ES" sz="2000" b="1" dirty="0" err="1" smtClean="0">
                  <a:solidFill>
                    <a:schemeClr val="bg1"/>
                  </a:solidFill>
                  <a:latin typeface="Arial"/>
                  <a:cs typeface="Arial"/>
                </a:rPr>
                <a:t>smaller</a:t>
              </a:r>
              <a:r>
                <a:rPr lang="es-ES" sz="2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s-ES" sz="2000" b="1" dirty="0" err="1" smtClean="0">
                  <a:solidFill>
                    <a:schemeClr val="bg1"/>
                  </a:solidFill>
                  <a:latin typeface="Arial"/>
                  <a:cs typeface="Arial"/>
                </a:rPr>
                <a:t>than</a:t>
              </a:r>
              <a:r>
                <a:rPr lang="es-ES" sz="2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3%.</a:t>
              </a:r>
              <a:endParaRPr lang="es-ES" sz="20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grpSp>
          <p:nvGrpSpPr>
            <p:cNvPr id="179241" name="Group 41"/>
            <p:cNvGrpSpPr>
              <a:grpSpLocks/>
            </p:cNvGrpSpPr>
            <p:nvPr/>
          </p:nvGrpSpPr>
          <p:grpSpPr bwMode="auto">
            <a:xfrm>
              <a:off x="3152" y="2976"/>
              <a:ext cx="2586" cy="908"/>
              <a:chOff x="3152" y="2976"/>
              <a:chExt cx="2586" cy="908"/>
            </a:xfrm>
          </p:grpSpPr>
          <p:sp>
            <p:nvSpPr>
              <p:cNvPr id="179213" name="Rectangle 13"/>
              <p:cNvSpPr>
                <a:spLocks noChangeArrowheads="1"/>
              </p:cNvSpPr>
              <p:nvPr/>
            </p:nvSpPr>
            <p:spPr bwMode="auto">
              <a:xfrm>
                <a:off x="3152" y="2976"/>
                <a:ext cx="2518" cy="8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179214" name="Picture 14" descr="atomo_distorsionado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3030"/>
                <a:ext cx="1610" cy="8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9215" name="Text Box 15"/>
              <p:cNvSpPr txBox="1">
                <a:spLocks noChangeArrowheads="1"/>
              </p:cNvSpPr>
              <p:nvPr/>
            </p:nvSpPr>
            <p:spPr bwMode="auto">
              <a:xfrm>
                <a:off x="4876" y="3158"/>
                <a:ext cx="16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ES" sz="2000">
                    <a:latin typeface="Arial" charset="0"/>
                  </a:rPr>
                  <a:t>-</a:t>
                </a:r>
              </a:p>
            </p:txBody>
          </p:sp>
          <p:pic>
            <p:nvPicPr>
              <p:cNvPr id="179217" name="Picture 17" descr="atomo_distorsionado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3" y="3158"/>
                <a:ext cx="1065" cy="6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9218" name="Text Box 18"/>
              <p:cNvSpPr txBox="1">
                <a:spLocks noChangeArrowheads="1"/>
              </p:cNvSpPr>
              <p:nvPr/>
            </p:nvSpPr>
            <p:spPr bwMode="auto">
              <a:xfrm>
                <a:off x="3696" y="3203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ES" sz="2000">
                    <a:latin typeface="Arial" charset="0"/>
                  </a:rPr>
                  <a:t>+</a:t>
                </a:r>
              </a:p>
            </p:txBody>
          </p:sp>
          <p:sp>
            <p:nvSpPr>
              <p:cNvPr id="179219" name="Line 19"/>
              <p:cNvSpPr>
                <a:spLocks noChangeShapeType="1"/>
              </p:cNvSpPr>
              <p:nvPr/>
            </p:nvSpPr>
            <p:spPr bwMode="auto">
              <a:xfrm flipV="1">
                <a:off x="3969" y="3419"/>
                <a:ext cx="1248" cy="1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9220" name="Text Box 20"/>
              <p:cNvSpPr txBox="1">
                <a:spLocks noChangeArrowheads="1"/>
              </p:cNvSpPr>
              <p:nvPr/>
            </p:nvSpPr>
            <p:spPr bwMode="auto">
              <a:xfrm>
                <a:off x="4286" y="3203"/>
                <a:ext cx="23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ES" sz="2000">
                    <a:solidFill>
                      <a:schemeClr val="accent2"/>
                    </a:solidFill>
                    <a:latin typeface="Arial" charset="0"/>
                  </a:rPr>
                  <a:t>R</a:t>
                </a:r>
              </a:p>
            </p:txBody>
          </p:sp>
        </p:grpSp>
        <p:grpSp>
          <p:nvGrpSpPr>
            <p:cNvPr id="179243" name="Group 43"/>
            <p:cNvGrpSpPr>
              <a:grpSpLocks/>
            </p:cNvGrpSpPr>
            <p:nvPr/>
          </p:nvGrpSpPr>
          <p:grpSpPr bwMode="auto">
            <a:xfrm>
              <a:off x="2971" y="1860"/>
              <a:ext cx="2675" cy="708"/>
              <a:chOff x="2971" y="1860"/>
              <a:chExt cx="2675" cy="708"/>
            </a:xfrm>
          </p:grpSpPr>
          <p:sp>
            <p:nvSpPr>
              <p:cNvPr id="179231" name="Rectangle 31"/>
              <p:cNvSpPr>
                <a:spLocks noChangeArrowheads="1"/>
              </p:cNvSpPr>
              <p:nvPr/>
            </p:nvSpPr>
            <p:spPr bwMode="auto">
              <a:xfrm>
                <a:off x="2976" y="1860"/>
                <a:ext cx="2625" cy="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179232" name="Picture 32" descr="atomo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1" y="1885"/>
                <a:ext cx="725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9233" name="Picture 33" descr="atomo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" y="1927"/>
                <a:ext cx="633" cy="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9234" name="Text Box 34"/>
              <p:cNvSpPr txBox="1">
                <a:spLocks noChangeArrowheads="1"/>
              </p:cNvSpPr>
              <p:nvPr/>
            </p:nvSpPr>
            <p:spPr bwMode="auto">
              <a:xfrm>
                <a:off x="4193" y="1996"/>
                <a:ext cx="46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ES" sz="1800">
                    <a:solidFill>
                      <a:schemeClr val="accent2"/>
                    </a:solidFill>
                    <a:latin typeface="Arial" charset="0"/>
                  </a:rPr>
                  <a:t>R</a:t>
                </a:r>
                <a:r>
                  <a:rPr lang="es-ES" sz="1800">
                    <a:solidFill>
                      <a:schemeClr val="accent2"/>
                    </a:solidFill>
                    <a:latin typeface="Arial" charset="0"/>
                    <a:cs typeface="Arial" charset="0"/>
                  </a:rPr>
                  <a:t>→</a:t>
                </a:r>
                <a:r>
                  <a:rPr lang="es-ES" sz="1800">
                    <a:solidFill>
                      <a:schemeClr val="accent2"/>
                    </a:solidFill>
                    <a:latin typeface="Arial" charset="0"/>
                    <a:cs typeface="Arial" charset="0"/>
                    <a:sym typeface="Symbol" charset="0"/>
                  </a:rPr>
                  <a:t></a:t>
                </a:r>
              </a:p>
            </p:txBody>
          </p:sp>
          <p:sp>
            <p:nvSpPr>
              <p:cNvPr id="179235" name="Line 35"/>
              <p:cNvSpPr>
                <a:spLocks noChangeShapeType="1"/>
              </p:cNvSpPr>
              <p:nvPr/>
            </p:nvSpPr>
            <p:spPr bwMode="auto">
              <a:xfrm>
                <a:off x="3288" y="2205"/>
                <a:ext cx="1994" cy="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9236" name="Text Box 36"/>
              <p:cNvSpPr txBox="1">
                <a:spLocks noChangeArrowheads="1"/>
              </p:cNvSpPr>
              <p:nvPr/>
            </p:nvSpPr>
            <p:spPr bwMode="auto">
              <a:xfrm>
                <a:off x="3243" y="1919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ES" sz="2000" b="0">
                    <a:latin typeface="Arial" charset="0"/>
                  </a:rPr>
                  <a:t>+</a:t>
                </a:r>
              </a:p>
            </p:txBody>
          </p:sp>
          <p:sp>
            <p:nvSpPr>
              <p:cNvPr id="179237" name="Text Box 37"/>
              <p:cNvSpPr txBox="1">
                <a:spLocks noChangeArrowheads="1"/>
              </p:cNvSpPr>
              <p:nvPr/>
            </p:nvSpPr>
            <p:spPr bwMode="auto">
              <a:xfrm>
                <a:off x="5100" y="1860"/>
                <a:ext cx="1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ES"/>
                  <a:t>-</a:t>
                </a:r>
              </a:p>
            </p:txBody>
          </p:sp>
        </p:grpSp>
      </p:grp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-18521" y="0"/>
            <a:ext cx="8248121" cy="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Ionic systems: the Born-Mayer potential. Validity of the model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96" y="1524000"/>
            <a:ext cx="703004" cy="2520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5105400"/>
            <a:ext cx="703004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4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-18521" y="0"/>
            <a:ext cx="82481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Shell model</a:t>
            </a:r>
          </a:p>
        </p:txBody>
      </p:sp>
      <p:pic>
        <p:nvPicPr>
          <p:cNvPr id="4" name="Imagen 3" descr="Potentials_0 (arrastrado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06" y="889000"/>
            <a:ext cx="4248788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3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-18521" y="0"/>
            <a:ext cx="82481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Shell model: linear chain</a:t>
            </a:r>
          </a:p>
        </p:txBody>
      </p:sp>
      <p:pic>
        <p:nvPicPr>
          <p:cNvPr id="2" name="Imagen 1" descr="Documento de Vista Previa no guardado (arrastrado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057400"/>
            <a:ext cx="4152900" cy="3048000"/>
          </a:xfrm>
          <a:prstGeom prst="rect">
            <a:avLst/>
          </a:prstGeom>
        </p:spPr>
      </p:pic>
      <p:grpSp>
        <p:nvGrpSpPr>
          <p:cNvPr id="10" name="Agrupar 9"/>
          <p:cNvGrpSpPr/>
          <p:nvPr/>
        </p:nvGrpSpPr>
        <p:grpSpPr>
          <a:xfrm>
            <a:off x="0" y="762000"/>
            <a:ext cx="5181600" cy="1200329"/>
            <a:chOff x="0" y="762000"/>
            <a:chExt cx="5181600" cy="1200329"/>
          </a:xfrm>
        </p:grpSpPr>
        <p:sp>
          <p:nvSpPr>
            <p:cNvPr id="3" name="CuadroTexto 2"/>
            <p:cNvSpPr txBox="1"/>
            <p:nvPr/>
          </p:nvSpPr>
          <p:spPr>
            <a:xfrm>
              <a:off x="0" y="762000"/>
              <a:ext cx="4876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FF"/>
                  </a:solidFill>
                </a:rPr>
                <a:t>Each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unit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cell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lattice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parameter</a:t>
              </a:r>
              <a:r>
                <a:rPr lang="es-ES" b="1" dirty="0" smtClean="0">
                  <a:solidFill>
                    <a:srgbClr val="FFFFFF"/>
                  </a:solidFill>
                </a:rPr>
                <a:t>   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contains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two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atoms</a:t>
              </a:r>
              <a:r>
                <a:rPr lang="es-ES" b="1" dirty="0" smtClean="0">
                  <a:solidFill>
                    <a:srgbClr val="FFFFFF"/>
                  </a:solidFill>
                </a:rPr>
                <a:t>:</a:t>
              </a:r>
            </a:p>
            <a:p>
              <a:r>
                <a:rPr lang="es-ES" b="1" dirty="0" err="1" smtClean="0">
                  <a:solidFill>
                    <a:srgbClr val="FFFFFF"/>
                  </a:solidFill>
                </a:rPr>
                <a:t>One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Cation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mass</a:t>
              </a:r>
              <a:r>
                <a:rPr lang="es-ES" b="1" dirty="0" smtClean="0">
                  <a:solidFill>
                    <a:srgbClr val="FFFFFF"/>
                  </a:solidFill>
                </a:rPr>
                <a:t>        and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static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charge</a:t>
              </a:r>
              <a:endParaRPr lang="es-ES" b="1" dirty="0" smtClean="0">
                <a:solidFill>
                  <a:srgbClr val="FFFFFF"/>
                </a:solidFill>
              </a:endParaRPr>
            </a:p>
            <a:p>
              <a:r>
                <a:rPr lang="es-ES" b="1" dirty="0" err="1" smtClean="0">
                  <a:solidFill>
                    <a:srgbClr val="FFFFFF"/>
                  </a:solidFill>
                </a:rPr>
                <a:t>One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Anion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mass</a:t>
              </a:r>
              <a:r>
                <a:rPr lang="es-ES" b="1" dirty="0" smtClean="0">
                  <a:solidFill>
                    <a:srgbClr val="FFFFFF"/>
                  </a:solidFill>
                </a:rPr>
                <a:t>         and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static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charge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8508" y="838200"/>
              <a:ext cx="359692" cy="25200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0" y="1424400"/>
              <a:ext cx="452695" cy="252000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09800" y="1676400"/>
              <a:ext cx="502491" cy="252000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99633" y="1371600"/>
              <a:ext cx="481967" cy="252000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99633" y="1653000"/>
              <a:ext cx="481967" cy="252000"/>
            </a:xfrm>
            <a:prstGeom prst="rect">
              <a:avLst/>
            </a:prstGeom>
          </p:spPr>
        </p:pic>
      </p:grpSp>
      <p:grpSp>
        <p:nvGrpSpPr>
          <p:cNvPr id="18" name="Agrupar 17"/>
          <p:cNvGrpSpPr/>
          <p:nvPr/>
        </p:nvGrpSpPr>
        <p:grpSpPr>
          <a:xfrm>
            <a:off x="0" y="5105400"/>
            <a:ext cx="5638800" cy="1632466"/>
            <a:chOff x="0" y="5105400"/>
            <a:chExt cx="5638800" cy="1632466"/>
          </a:xfrm>
        </p:grpSpPr>
        <p:sp>
          <p:nvSpPr>
            <p:cNvPr id="11" name="CuadroTexto 10"/>
            <p:cNvSpPr txBox="1"/>
            <p:nvPr/>
          </p:nvSpPr>
          <p:spPr>
            <a:xfrm>
              <a:off x="0" y="5105400"/>
              <a:ext cx="5257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00"/>
                  </a:solidFill>
                </a:rPr>
                <a:t>Anion</a:t>
              </a:r>
              <a:r>
                <a:rPr lang="es-ES" b="1" dirty="0" smtClean="0">
                  <a:solidFill>
                    <a:srgbClr val="FFFF00"/>
                  </a:solidFill>
                </a:rPr>
                <a:t>:</a:t>
              </a:r>
            </a:p>
            <a:p>
              <a:pPr algn="ctr"/>
              <a:r>
                <a:rPr lang="es-ES" b="1" dirty="0" err="1" smtClean="0">
                  <a:solidFill>
                    <a:srgbClr val="FFFFFF"/>
                  </a:solidFill>
                </a:rPr>
                <a:t>Spherical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atomic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shell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negligible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mass</a:t>
              </a:r>
              <a:r>
                <a:rPr lang="es-ES" b="1" dirty="0" smtClean="0">
                  <a:solidFill>
                    <a:srgbClr val="FFFFFF"/>
                  </a:solidFill>
                </a:rPr>
                <a:t> and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charge</a:t>
              </a:r>
              <a:r>
                <a:rPr lang="es-ES" b="1" dirty="0" smtClean="0">
                  <a:solidFill>
                    <a:srgbClr val="FFFFFF"/>
                  </a:solidFill>
                </a:rPr>
                <a:t>       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coupled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to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an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ione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core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charge</a:t>
              </a:r>
              <a:r>
                <a:rPr lang="es-ES" b="1" dirty="0" smtClean="0">
                  <a:solidFill>
                    <a:srgbClr val="FFFFFF"/>
                  </a:solidFill>
                </a:rPr>
                <a:t>       and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mass</a:t>
              </a:r>
              <a:r>
                <a:rPr lang="es-ES" b="1" dirty="0" smtClean="0">
                  <a:solidFill>
                    <a:srgbClr val="FFFFFF"/>
                  </a:solidFill>
                </a:rPr>
                <a:t> 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0600" y="5715000"/>
              <a:ext cx="458557" cy="25200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11390" y="5715000"/>
              <a:ext cx="527410" cy="252000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00400" y="6019800"/>
              <a:ext cx="502491" cy="252000"/>
            </a:xfrm>
            <a:prstGeom prst="rect">
              <a:avLst/>
            </a:prstGeom>
          </p:spPr>
        </p:pic>
        <p:grpSp>
          <p:nvGrpSpPr>
            <p:cNvPr id="17" name="Agrupar 16"/>
            <p:cNvGrpSpPr/>
            <p:nvPr/>
          </p:nvGrpSpPr>
          <p:grpSpPr>
            <a:xfrm>
              <a:off x="633554" y="6368534"/>
              <a:ext cx="3938446" cy="369332"/>
              <a:chOff x="304800" y="6368534"/>
              <a:chExt cx="3938446" cy="369332"/>
            </a:xfrm>
          </p:grpSpPr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90800" y="6427201"/>
                <a:ext cx="1652446" cy="251998"/>
              </a:xfrm>
              <a:prstGeom prst="rect">
                <a:avLst/>
              </a:prstGeom>
            </p:spPr>
          </p:pic>
          <p:sp>
            <p:nvSpPr>
              <p:cNvPr id="16" name="CuadroTexto 15"/>
              <p:cNvSpPr txBox="1"/>
              <p:nvPr/>
            </p:nvSpPr>
            <p:spPr>
              <a:xfrm>
                <a:off x="304800" y="6368534"/>
                <a:ext cx="228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b="1" dirty="0" err="1" smtClean="0">
                    <a:solidFill>
                      <a:schemeClr val="bg1"/>
                    </a:solidFill>
                  </a:rPr>
                  <a:t>Charge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neutrality</a:t>
                </a:r>
                <a:endParaRPr lang="es-E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1" name="Agrupar 20"/>
          <p:cNvGrpSpPr/>
          <p:nvPr/>
        </p:nvGrpSpPr>
        <p:grpSpPr>
          <a:xfrm>
            <a:off x="5562600" y="2133600"/>
            <a:ext cx="3505200" cy="923330"/>
            <a:chOff x="5334000" y="1981200"/>
            <a:chExt cx="3505200" cy="923330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20000" y="2590800"/>
              <a:ext cx="210420" cy="252000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5334000" y="1981200"/>
              <a:ext cx="3505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cation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connected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to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anion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through</a:t>
              </a:r>
              <a:r>
                <a:rPr lang="es-ES" b="1" dirty="0" smtClean="0">
                  <a:solidFill>
                    <a:srgbClr val="FFFFFF"/>
                  </a:solidFill>
                </a:rPr>
                <a:t> a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string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force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constant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Agrupar 26"/>
          <p:cNvGrpSpPr/>
          <p:nvPr/>
        </p:nvGrpSpPr>
        <p:grpSpPr>
          <a:xfrm>
            <a:off x="5791200" y="3581400"/>
            <a:ext cx="3276600" cy="923330"/>
            <a:chOff x="5257800" y="3581400"/>
            <a:chExt cx="3276600" cy="923330"/>
          </a:xfrm>
        </p:grpSpPr>
        <p:sp>
          <p:nvSpPr>
            <p:cNvPr id="22" name="CuadroTexto 21"/>
            <p:cNvSpPr txBox="1"/>
            <p:nvPr/>
          </p:nvSpPr>
          <p:spPr>
            <a:xfrm>
              <a:off x="5257800" y="3581400"/>
              <a:ext cx="3276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anion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core</a:t>
              </a:r>
              <a:r>
                <a:rPr lang="es-ES" b="1" dirty="0" smtClean="0">
                  <a:solidFill>
                    <a:srgbClr val="FFFF00"/>
                  </a:solidFill>
                </a:rPr>
                <a:t> and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shell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smtClean="0">
                  <a:solidFill>
                    <a:schemeClr val="bg1"/>
                  </a:solidFill>
                </a:rPr>
                <a:t>are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connected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through</a:t>
              </a:r>
              <a:r>
                <a:rPr lang="es-ES" b="1" dirty="0" smtClean="0">
                  <a:solidFill>
                    <a:schemeClr val="bg1"/>
                  </a:solidFill>
                </a:rPr>
                <a:t> a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spring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force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constant</a:t>
              </a:r>
              <a:r>
                <a:rPr lang="es-ES" b="1" dirty="0" smtClean="0">
                  <a:solidFill>
                    <a:schemeClr val="bg1"/>
                  </a:solidFill>
                </a:rPr>
                <a:t>     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315200" y="4191000"/>
              <a:ext cx="252000" cy="252000"/>
            </a:xfrm>
            <a:prstGeom prst="rect">
              <a:avLst/>
            </a:prstGeom>
          </p:spPr>
        </p:pic>
      </p:grpSp>
      <p:grpSp>
        <p:nvGrpSpPr>
          <p:cNvPr id="29" name="Agrupar 28"/>
          <p:cNvGrpSpPr/>
          <p:nvPr/>
        </p:nvGrpSpPr>
        <p:grpSpPr>
          <a:xfrm>
            <a:off x="5867400" y="4876800"/>
            <a:ext cx="3200400" cy="1600200"/>
            <a:chOff x="5562600" y="4876800"/>
            <a:chExt cx="3200400" cy="1600200"/>
          </a:xfrm>
        </p:grpSpPr>
        <p:sp>
          <p:nvSpPr>
            <p:cNvPr id="28" name="CuadroTexto 27"/>
            <p:cNvSpPr txBox="1"/>
            <p:nvPr/>
          </p:nvSpPr>
          <p:spPr>
            <a:xfrm>
              <a:off x="5562600" y="4876800"/>
              <a:ext cx="3200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For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             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cell</a:t>
              </a:r>
              <a:r>
                <a:rPr lang="es-ES" b="1" dirty="0" smtClean="0">
                  <a:solidFill>
                    <a:schemeClr val="bg1"/>
                  </a:solidFill>
                </a:rPr>
                <a:t>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relative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displacements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cation</a:t>
              </a:r>
              <a:r>
                <a:rPr lang="es-ES" b="1" dirty="0" smtClean="0">
                  <a:solidFill>
                    <a:schemeClr val="bg1"/>
                  </a:solidFill>
                </a:rPr>
                <a:t>, ion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core</a:t>
              </a:r>
              <a:r>
                <a:rPr lang="es-ES" b="1" dirty="0" smtClean="0">
                  <a:solidFill>
                    <a:schemeClr val="bg1"/>
                  </a:solidFill>
                </a:rPr>
                <a:t> and ion-</a:t>
              </a:r>
              <a:r>
                <a:rPr lang="es-ES" b="1" dirty="0" err="1" smtClean="0">
                  <a:solidFill>
                    <a:schemeClr val="bg1"/>
                  </a:solidFill>
                </a:rPr>
                <a:t>shell</a:t>
              </a:r>
              <a:r>
                <a:rPr lang="es-ES" b="1" dirty="0" smtClean="0">
                  <a:solidFill>
                    <a:schemeClr val="bg1"/>
                  </a:solidFill>
                </a:rPr>
                <a:t> are </a:t>
              </a:r>
              <a:r>
                <a:rPr lang="es-ES" b="1" dirty="0" err="1" smtClean="0">
                  <a:solidFill>
                    <a:schemeClr val="bg1"/>
                  </a:solidFill>
                </a:rPr>
                <a:t>respectively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787800" y="4953000"/>
              <a:ext cx="756000" cy="2520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096000" y="6225000"/>
              <a:ext cx="2163090" cy="252000"/>
            </a:xfrm>
            <a:prstGeom prst="rect">
              <a:avLst/>
            </a:prstGeom>
          </p:spPr>
        </p:pic>
      </p:grpSp>
      <p:sp>
        <p:nvSpPr>
          <p:cNvPr id="30" name="CuadroTexto 29"/>
          <p:cNvSpPr txBox="1"/>
          <p:nvPr/>
        </p:nvSpPr>
        <p:spPr>
          <a:xfrm>
            <a:off x="5410200" y="0"/>
            <a:ext cx="3733800" cy="738664"/>
          </a:xfrm>
          <a:prstGeom prst="rect">
            <a:avLst/>
          </a:prstGeom>
          <a:noFill/>
          <a:ln>
            <a:solidFill>
              <a:srgbClr val="00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 smtClean="0">
                <a:solidFill>
                  <a:srgbClr val="00CCFF"/>
                </a:solidFill>
              </a:rPr>
              <a:t>Courtesy</a:t>
            </a:r>
            <a:r>
              <a:rPr lang="es-ES" sz="1400" b="1" dirty="0" smtClean="0">
                <a:solidFill>
                  <a:srgbClr val="00CCFF"/>
                </a:solidFill>
              </a:rPr>
              <a:t> of </a:t>
            </a:r>
            <a:r>
              <a:rPr lang="es-ES" sz="1400" b="1" dirty="0" err="1" smtClean="0">
                <a:solidFill>
                  <a:srgbClr val="00CCFF"/>
                </a:solidFill>
              </a:rPr>
              <a:t>Ph</a:t>
            </a:r>
            <a:r>
              <a:rPr lang="es-ES" sz="1400" b="1" dirty="0" smtClean="0">
                <a:solidFill>
                  <a:srgbClr val="00CCFF"/>
                </a:solidFill>
              </a:rPr>
              <a:t>. </a:t>
            </a:r>
            <a:r>
              <a:rPr lang="es-ES" sz="1400" b="1" dirty="0" err="1" smtClean="0">
                <a:solidFill>
                  <a:srgbClr val="00CCFF"/>
                </a:solidFill>
              </a:rPr>
              <a:t>Ghosez</a:t>
            </a:r>
            <a:r>
              <a:rPr lang="es-ES" sz="1400" b="1" dirty="0" smtClean="0">
                <a:solidFill>
                  <a:srgbClr val="00CCFF"/>
                </a:solidFill>
              </a:rPr>
              <a:t>, </a:t>
            </a:r>
          </a:p>
          <a:p>
            <a:pPr algn="ctr"/>
            <a:r>
              <a:rPr lang="es-ES" sz="1400" b="1" dirty="0" err="1" smtClean="0">
                <a:solidFill>
                  <a:srgbClr val="00CCFF"/>
                </a:solidFill>
              </a:rPr>
              <a:t>Troisime</a:t>
            </a:r>
            <a:r>
              <a:rPr lang="es-ES" sz="1400" b="1" dirty="0" smtClean="0">
                <a:solidFill>
                  <a:srgbClr val="00CCFF"/>
                </a:solidFill>
              </a:rPr>
              <a:t> </a:t>
            </a:r>
            <a:r>
              <a:rPr lang="es-ES" sz="1400" b="1" dirty="0" err="1" smtClean="0">
                <a:solidFill>
                  <a:srgbClr val="00CCFF"/>
                </a:solidFill>
              </a:rPr>
              <a:t>Cycle</a:t>
            </a:r>
            <a:r>
              <a:rPr lang="es-ES" sz="1400" b="1" dirty="0" smtClean="0">
                <a:solidFill>
                  <a:srgbClr val="00CCFF"/>
                </a:solidFill>
              </a:rPr>
              <a:t> de la </a:t>
            </a:r>
            <a:r>
              <a:rPr lang="es-ES" sz="1400" b="1" dirty="0" err="1" smtClean="0">
                <a:solidFill>
                  <a:srgbClr val="00CCFF"/>
                </a:solidFill>
              </a:rPr>
              <a:t>Physique</a:t>
            </a:r>
            <a:r>
              <a:rPr lang="es-ES" sz="1400" b="1" dirty="0" smtClean="0">
                <a:solidFill>
                  <a:srgbClr val="00CCFF"/>
                </a:solidFill>
              </a:rPr>
              <a:t> en </a:t>
            </a:r>
            <a:r>
              <a:rPr lang="es-ES" sz="1400" b="1" dirty="0" err="1" smtClean="0">
                <a:solidFill>
                  <a:srgbClr val="00CCFF"/>
                </a:solidFill>
              </a:rPr>
              <a:t>Suisse</a:t>
            </a:r>
            <a:r>
              <a:rPr lang="es-ES" sz="1400" b="1" dirty="0" smtClean="0">
                <a:solidFill>
                  <a:srgbClr val="00CCFF"/>
                </a:solidFill>
              </a:rPr>
              <a:t> </a:t>
            </a:r>
            <a:r>
              <a:rPr lang="es-ES" sz="1400" b="1" dirty="0" err="1" smtClean="0">
                <a:solidFill>
                  <a:srgbClr val="00CCFF"/>
                </a:solidFill>
              </a:rPr>
              <a:t>Romande</a:t>
            </a:r>
            <a:r>
              <a:rPr lang="es-ES" sz="1400" b="1" dirty="0" smtClean="0">
                <a:solidFill>
                  <a:srgbClr val="00CCFF"/>
                </a:solidFill>
              </a:rPr>
              <a:t> </a:t>
            </a:r>
            <a:endParaRPr lang="es-ES" sz="1400" b="1" dirty="0">
              <a:solidFill>
                <a:srgbClr val="00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4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-18521" y="0"/>
            <a:ext cx="82481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Shell model</a:t>
            </a:r>
          </a:p>
        </p:txBody>
      </p:sp>
      <p:pic>
        <p:nvPicPr>
          <p:cNvPr id="4" name="Imagen 3" descr="hoja18 (arrastrado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2444549" cy="5522063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609600" y="6477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ABO</a:t>
            </a:r>
            <a:r>
              <a:rPr lang="es-ES" b="1" baseline="-25000" dirty="0" smtClean="0">
                <a:solidFill>
                  <a:schemeClr val="bg1"/>
                </a:solidFill>
              </a:rPr>
              <a:t>3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perovskite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486" y="1212600"/>
            <a:ext cx="1268314" cy="540000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4800600" y="9906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first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force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constant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allows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to</a:t>
            </a:r>
            <a:r>
              <a:rPr lang="es-ES" b="1" dirty="0" smtClean="0">
                <a:solidFill>
                  <a:srgbClr val="FFFFFF"/>
                </a:solidFill>
              </a:rPr>
              <a:t> describe </a:t>
            </a:r>
            <a:r>
              <a:rPr lang="es-ES" b="1" dirty="0" err="1" smtClean="0">
                <a:solidFill>
                  <a:srgbClr val="FFFFFF"/>
                </a:solidFill>
              </a:rPr>
              <a:t>vibrations</a:t>
            </a:r>
            <a:r>
              <a:rPr lang="es-ES" b="1" dirty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around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an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equilibrium</a:t>
            </a:r>
            <a:r>
              <a:rPr lang="es-ES" b="1" dirty="0" smtClean="0">
                <a:solidFill>
                  <a:srgbClr val="FFFFFF"/>
                </a:solidFill>
              </a:rPr>
              <a:t> position</a:t>
            </a: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876800" y="4819471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second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force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constant</a:t>
            </a:r>
            <a:r>
              <a:rPr lang="es-ES" b="1" dirty="0" smtClean="0">
                <a:solidFill>
                  <a:srgbClr val="FFFFFF"/>
                </a:solidFill>
              </a:rPr>
              <a:t>, </a:t>
            </a:r>
            <a:r>
              <a:rPr lang="es-ES" b="1" dirty="0" err="1" smtClean="0">
                <a:solidFill>
                  <a:srgbClr val="FFFFFF"/>
                </a:solidFill>
              </a:rPr>
              <a:t>that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accounts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for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polarizability</a:t>
            </a:r>
            <a:r>
              <a:rPr lang="es-ES" b="1" dirty="0" smtClean="0">
                <a:solidFill>
                  <a:srgbClr val="FFFFFF"/>
                </a:solidFill>
              </a:rPr>
              <a:t> of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electronic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cloud</a:t>
            </a:r>
            <a:r>
              <a:rPr lang="es-ES" b="1" dirty="0" smtClean="0">
                <a:solidFill>
                  <a:srgbClr val="FFFFFF"/>
                </a:solidFill>
              </a:rPr>
              <a:t>, </a:t>
            </a:r>
            <a:r>
              <a:rPr lang="es-ES" b="1" dirty="0" err="1" smtClean="0">
                <a:solidFill>
                  <a:srgbClr val="FFFFFF"/>
                </a:solidFill>
              </a:rPr>
              <a:t>acknowledges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internal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structure</a:t>
            </a:r>
            <a:r>
              <a:rPr lang="es-ES" b="1" dirty="0" smtClean="0">
                <a:solidFill>
                  <a:srgbClr val="FFFFFF"/>
                </a:solidFill>
              </a:rPr>
              <a:t> of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atom</a:t>
            </a:r>
            <a:endParaRPr lang="es-ES" b="1" dirty="0">
              <a:solidFill>
                <a:srgbClr val="FFFFFF"/>
              </a:solidFill>
            </a:endParaRPr>
          </a:p>
        </p:txBody>
      </p:sp>
      <p:grpSp>
        <p:nvGrpSpPr>
          <p:cNvPr id="37" name="Agrupar 36"/>
          <p:cNvGrpSpPr/>
          <p:nvPr/>
        </p:nvGrpSpPr>
        <p:grpSpPr>
          <a:xfrm>
            <a:off x="3505200" y="2135819"/>
            <a:ext cx="5562600" cy="2131381"/>
            <a:chOff x="3505200" y="2135819"/>
            <a:chExt cx="5562600" cy="2131381"/>
          </a:xfrm>
        </p:grpSpPr>
        <p:pic>
          <p:nvPicPr>
            <p:cNvPr id="35" name="Imagen 34" descr="Alberto_introducción (arrastrado)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135819"/>
              <a:ext cx="3246120" cy="2131381"/>
            </a:xfrm>
            <a:prstGeom prst="rect">
              <a:avLst/>
            </a:prstGeom>
          </p:spPr>
        </p:pic>
        <p:sp>
          <p:nvSpPr>
            <p:cNvPr id="36" name="CuadroTexto 35"/>
            <p:cNvSpPr txBox="1"/>
            <p:nvPr/>
          </p:nvSpPr>
          <p:spPr>
            <a:xfrm>
              <a:off x="6781800" y="2667000"/>
              <a:ext cx="2286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00CCFF"/>
                  </a:solidFill>
                </a:rPr>
                <a:t>These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parameters</a:t>
              </a:r>
              <a:r>
                <a:rPr lang="es-ES" b="1" dirty="0" smtClean="0">
                  <a:solidFill>
                    <a:srgbClr val="00CCFF"/>
                  </a:solidFill>
                </a:rPr>
                <a:t> can be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fitted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to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experiment</a:t>
              </a:r>
              <a:endParaRPr lang="es-ES" b="1" dirty="0">
                <a:solidFill>
                  <a:srgbClr val="00CC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652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73210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How to reach me</a:t>
            </a:r>
          </a:p>
        </p:txBody>
      </p:sp>
      <p:sp>
        <p:nvSpPr>
          <p:cNvPr id="656390" name="Text Box 6"/>
          <p:cNvSpPr txBox="1">
            <a:spLocks noChangeArrowheads="1"/>
          </p:cNvSpPr>
          <p:nvPr/>
        </p:nvSpPr>
        <p:spPr bwMode="auto">
          <a:xfrm>
            <a:off x="1270000" y="1143001"/>
            <a:ext cx="66040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FF00"/>
                </a:solidFill>
                <a:cs typeface="+mn-cs"/>
              </a:rPr>
              <a:t>Javier Junquera</a:t>
            </a:r>
          </a:p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chemeClr val="bg1"/>
                </a:solidFill>
                <a:cs typeface="+mn-cs"/>
              </a:rPr>
              <a:t>Ciencias de la Tierra y F</a:t>
            </a:r>
            <a:r>
              <a:rPr lang="en-US" b="1">
                <a:solidFill>
                  <a:schemeClr val="bg1"/>
                </a:solidFill>
                <a:cs typeface="Arial" charset="0"/>
              </a:rPr>
              <a:t>ísica de la Materia Condensada</a:t>
            </a:r>
          </a:p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chemeClr val="bg1"/>
                </a:solidFill>
                <a:cs typeface="Arial" charset="0"/>
              </a:rPr>
              <a:t>Facultad de Ciencias, Despacho 3-12</a:t>
            </a:r>
          </a:p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chemeClr val="bg1"/>
                </a:solidFill>
                <a:cs typeface="Arial" charset="0"/>
              </a:rPr>
              <a:t>E-mail: </a:t>
            </a:r>
            <a:r>
              <a:rPr lang="en-US" b="1">
                <a:solidFill>
                  <a:schemeClr val="bg1"/>
                </a:solidFill>
                <a:cs typeface="Arial" charset="0"/>
                <a:hlinkClick r:id="rId3"/>
              </a:rPr>
              <a:t>javier.junquera@unican.es</a:t>
            </a:r>
            <a:endParaRPr lang="en-US" b="1">
              <a:solidFill>
                <a:schemeClr val="bg1"/>
              </a:solidFill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chemeClr val="bg1"/>
                </a:solidFill>
                <a:cs typeface="Arial" charset="0"/>
              </a:rPr>
              <a:t>URL: http://personales.unican.es/junqueraj</a:t>
            </a:r>
          </a:p>
        </p:txBody>
      </p:sp>
      <p:sp>
        <p:nvSpPr>
          <p:cNvPr id="656391" name="Text Box 7"/>
          <p:cNvSpPr txBox="1">
            <a:spLocks noChangeArrowheads="1"/>
          </p:cNvSpPr>
          <p:nvPr/>
        </p:nvSpPr>
        <p:spPr bwMode="auto">
          <a:xfrm>
            <a:off x="1270000" y="3429001"/>
            <a:ext cx="654050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In the web page, you can find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: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	- 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The program of the course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	- 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Slides of the different lecture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	- </a:t>
            </a:r>
            <a:r>
              <a:rPr lang="en-US" b="1" dirty="0" smtClean="0">
                <a:solidFill>
                  <a:schemeClr val="bg1"/>
                </a:solidFill>
                <a:cs typeface="+mn-cs"/>
              </a:rPr>
              <a:t>The code implementing the simulation of a liquid interacting via a </a:t>
            </a:r>
            <a:r>
              <a:rPr lang="en-US" b="1" dirty="0" err="1" smtClean="0">
                <a:solidFill>
                  <a:schemeClr val="bg1"/>
                </a:solidFill>
                <a:cs typeface="+mn-cs"/>
              </a:rPr>
              <a:t>Lennard</a:t>
            </a:r>
            <a:r>
              <a:rPr lang="en-US" b="1" dirty="0" smtClean="0">
                <a:solidFill>
                  <a:schemeClr val="bg1"/>
                </a:solidFill>
                <a:cs typeface="+mn-cs"/>
              </a:rPr>
              <a:t>-Jones potential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656392" name="Text Box 8"/>
          <p:cNvSpPr txBox="1">
            <a:spLocks noChangeArrowheads="1"/>
          </p:cNvSpPr>
          <p:nvPr/>
        </p:nvSpPr>
        <p:spPr bwMode="auto">
          <a:xfrm>
            <a:off x="1270000" y="5562600"/>
            <a:ext cx="65405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Office hours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: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	- 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At the end of each lecture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	- 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At any moment, under request by e-mail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-18521" y="0"/>
            <a:ext cx="82481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Covalent model without bond breaking </a:t>
            </a:r>
            <a:endParaRPr lang="en-US" sz="2800" b="1" dirty="0" smtClean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93" y="1709613"/>
            <a:ext cx="2003898" cy="54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693" y="679200"/>
            <a:ext cx="3315161" cy="540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015093" y="1219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Bond </a:t>
            </a:r>
            <a:r>
              <a:rPr lang="es-ES" b="1" dirty="0" err="1" smtClean="0">
                <a:solidFill>
                  <a:schemeClr val="bg1"/>
                </a:solidFill>
              </a:rPr>
              <a:t>stretching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467600" y="533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CCFF"/>
                </a:solidFill>
              </a:rPr>
              <a:t>Morse </a:t>
            </a:r>
            <a:r>
              <a:rPr lang="es-ES" b="1" dirty="0" err="1" smtClean="0">
                <a:solidFill>
                  <a:srgbClr val="00CCFF"/>
                </a:solidFill>
              </a:rPr>
              <a:t>potential</a:t>
            </a:r>
            <a:endParaRPr lang="es-ES" b="1" dirty="0">
              <a:solidFill>
                <a:srgbClr val="00CCFF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358493" y="15634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00CCFF"/>
                </a:solidFill>
              </a:rPr>
              <a:t>Harmonic</a:t>
            </a:r>
            <a:r>
              <a:rPr lang="es-ES" b="1" dirty="0" smtClean="0">
                <a:solidFill>
                  <a:srgbClr val="00CCFF"/>
                </a:solidFill>
              </a:rPr>
              <a:t> </a:t>
            </a:r>
            <a:r>
              <a:rPr lang="es-ES" b="1" dirty="0" err="1" smtClean="0">
                <a:solidFill>
                  <a:srgbClr val="00CCFF"/>
                </a:solidFill>
              </a:rPr>
              <a:t>potential</a:t>
            </a:r>
            <a:endParaRPr lang="es-ES" b="1" dirty="0">
              <a:solidFill>
                <a:srgbClr val="00CCFF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693" y="2525613"/>
            <a:ext cx="2242692" cy="43199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693" y="3193800"/>
            <a:ext cx="2003898" cy="540000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2015093" y="2514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Bond </a:t>
            </a:r>
            <a:r>
              <a:rPr lang="es-ES" b="1" dirty="0" err="1" smtClean="0">
                <a:solidFill>
                  <a:schemeClr val="bg1"/>
                </a:solidFill>
              </a:rPr>
              <a:t>bending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015093" y="324274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Bond </a:t>
            </a:r>
            <a:r>
              <a:rPr lang="es-ES" b="1" dirty="0" err="1" smtClean="0">
                <a:solidFill>
                  <a:schemeClr val="bg1"/>
                </a:solidFill>
              </a:rPr>
              <a:t>torsion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1" name="Abrir llave 10"/>
          <p:cNvSpPr/>
          <p:nvPr/>
        </p:nvSpPr>
        <p:spPr>
          <a:xfrm>
            <a:off x="3996292" y="685800"/>
            <a:ext cx="216000" cy="14478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 descr="Potentials_0 (arrastrado)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219200"/>
            <a:ext cx="1418916" cy="1576573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2015093" y="400474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Van der Waals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2025386" y="48884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bg1"/>
                </a:solidFill>
              </a:rPr>
              <a:t>Hydrogen</a:t>
            </a:r>
            <a:r>
              <a:rPr lang="es-ES" b="1" dirty="0" smtClean="0">
                <a:solidFill>
                  <a:schemeClr val="bg1"/>
                </a:solidFill>
              </a:rPr>
              <a:t> bridge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2020395" y="5726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bg1"/>
                </a:solidFill>
              </a:rPr>
              <a:t>Electrostatic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8693" y="3888000"/>
            <a:ext cx="3547507" cy="684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8693" y="4762200"/>
            <a:ext cx="3156059" cy="648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0410" y="5636013"/>
            <a:ext cx="1817083" cy="612000"/>
          </a:xfrm>
          <a:prstGeom prst="rect">
            <a:avLst/>
          </a:prstGeom>
        </p:spPr>
      </p:pic>
      <p:pic>
        <p:nvPicPr>
          <p:cNvPr id="19" name="Imagen 18" descr="hoja19 (arrastrado)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5308" y="2970493"/>
            <a:ext cx="2540000" cy="1933015"/>
          </a:xfrm>
          <a:prstGeom prst="rect">
            <a:avLst/>
          </a:prstGeom>
        </p:spPr>
      </p:pic>
      <p:cxnSp>
        <p:nvCxnSpPr>
          <p:cNvPr id="23" name="Conector recto de flecha 22"/>
          <p:cNvCxnSpPr>
            <a:endCxn id="5" idx="1"/>
          </p:cNvCxnSpPr>
          <p:nvPr/>
        </p:nvCxnSpPr>
        <p:spPr>
          <a:xfrm flipV="1">
            <a:off x="1600200" y="1403866"/>
            <a:ext cx="414893" cy="1491734"/>
          </a:xfrm>
          <a:prstGeom prst="straightConnector1">
            <a:avLst/>
          </a:prstGeom>
          <a:ln w="28575" cmpd="sng">
            <a:solidFill>
              <a:srgbClr val="00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>
            <a:endCxn id="20" idx="1"/>
          </p:cNvCxnSpPr>
          <p:nvPr/>
        </p:nvCxnSpPr>
        <p:spPr>
          <a:xfrm flipV="1">
            <a:off x="1676400" y="2699266"/>
            <a:ext cx="338693" cy="545068"/>
          </a:xfrm>
          <a:prstGeom prst="straightConnector1">
            <a:avLst/>
          </a:prstGeom>
          <a:ln w="28575" cmpd="sng">
            <a:solidFill>
              <a:srgbClr val="00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>
            <a:endCxn id="21" idx="1"/>
          </p:cNvCxnSpPr>
          <p:nvPr/>
        </p:nvCxnSpPr>
        <p:spPr>
          <a:xfrm flipV="1">
            <a:off x="1828800" y="3427413"/>
            <a:ext cx="186293" cy="197921"/>
          </a:xfrm>
          <a:prstGeom prst="straightConnector1">
            <a:avLst/>
          </a:prstGeom>
          <a:ln w="28575" cmpd="sng">
            <a:solidFill>
              <a:srgbClr val="00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>
            <a:endCxn id="25" idx="1"/>
          </p:cNvCxnSpPr>
          <p:nvPr/>
        </p:nvCxnSpPr>
        <p:spPr>
          <a:xfrm>
            <a:off x="1600200" y="4158734"/>
            <a:ext cx="414893" cy="30679"/>
          </a:xfrm>
          <a:prstGeom prst="straightConnector1">
            <a:avLst/>
          </a:prstGeom>
          <a:ln w="28575" cmpd="sng">
            <a:solidFill>
              <a:srgbClr val="00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>
            <a:endCxn id="27" idx="1"/>
          </p:cNvCxnSpPr>
          <p:nvPr/>
        </p:nvCxnSpPr>
        <p:spPr>
          <a:xfrm>
            <a:off x="1676400" y="4311134"/>
            <a:ext cx="343995" cy="1600200"/>
          </a:xfrm>
          <a:prstGeom prst="straightConnector1">
            <a:avLst/>
          </a:prstGeom>
          <a:ln w="28575" cmpd="sng">
            <a:solidFill>
              <a:srgbClr val="00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79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Physical problem to be solved during this course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308708" y="1110734"/>
            <a:ext cx="6777892" cy="369332"/>
            <a:chOff x="308708" y="1110734"/>
            <a:chExt cx="6777892" cy="369332"/>
          </a:xfrm>
        </p:grpSpPr>
        <p:sp>
          <p:nvSpPr>
            <p:cNvPr id="2" name="CuadroTexto 1"/>
            <p:cNvSpPr txBox="1"/>
            <p:nvPr/>
          </p:nvSpPr>
          <p:spPr>
            <a:xfrm>
              <a:off x="308708" y="1110734"/>
              <a:ext cx="6777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chemeClr val="bg1"/>
                  </a:solidFill>
                </a:rPr>
                <a:t>Given</a:t>
              </a:r>
              <a:r>
                <a:rPr lang="es-ES" b="1" dirty="0" smtClean="0">
                  <a:solidFill>
                    <a:schemeClr val="bg1"/>
                  </a:solidFill>
                </a:rPr>
                <a:t> a set of      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classical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particles</a:t>
              </a:r>
              <a:r>
                <a:rPr lang="es-ES" b="1" dirty="0" smtClean="0">
                  <a:solidFill>
                    <a:schemeClr val="bg1"/>
                  </a:solidFill>
                </a:rPr>
                <a:t> (</a:t>
              </a:r>
              <a:r>
                <a:rPr lang="es-ES" b="1" dirty="0" err="1" smtClean="0">
                  <a:solidFill>
                    <a:schemeClr val="bg1"/>
                  </a:solidFill>
                </a:rPr>
                <a:t>atoms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or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molecules</a:t>
              </a:r>
              <a:r>
                <a:rPr lang="es-ES" b="1" dirty="0" smtClean="0">
                  <a:solidFill>
                    <a:schemeClr val="bg1"/>
                  </a:solidFill>
                </a:rPr>
                <a:t>)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2459" y="1186934"/>
              <a:ext cx="327449" cy="252000"/>
            </a:xfrm>
            <a:prstGeom prst="rect">
              <a:avLst/>
            </a:prstGeom>
          </p:spPr>
        </p:pic>
      </p:grpSp>
      <p:sp>
        <p:nvSpPr>
          <p:cNvPr id="5" name="CuadroTexto 4"/>
          <p:cNvSpPr txBox="1"/>
          <p:nvPr/>
        </p:nvSpPr>
        <p:spPr>
          <a:xfrm>
            <a:off x="304800" y="1752600"/>
            <a:ext cx="6175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FFFFFF"/>
                </a:solidFill>
              </a:rPr>
              <a:t>w</a:t>
            </a:r>
            <a:r>
              <a:rPr lang="es-ES" b="1" dirty="0" err="1" smtClean="0">
                <a:solidFill>
                  <a:srgbClr val="FFFFFF"/>
                </a:solidFill>
              </a:rPr>
              <a:t>hose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microscopic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state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may</a:t>
            </a:r>
            <a:r>
              <a:rPr lang="es-ES" b="1" dirty="0" smtClean="0">
                <a:solidFill>
                  <a:srgbClr val="FFFFFF"/>
                </a:solidFill>
              </a:rPr>
              <a:t> be </a:t>
            </a:r>
            <a:r>
              <a:rPr lang="es-ES" b="1" dirty="0" err="1" smtClean="0">
                <a:solidFill>
                  <a:srgbClr val="FFFFFF"/>
                </a:solidFill>
              </a:rPr>
              <a:t>specified</a:t>
            </a:r>
            <a:r>
              <a:rPr lang="es-ES" b="1" dirty="0" smtClean="0">
                <a:solidFill>
                  <a:srgbClr val="FFFFFF"/>
                </a:solidFill>
              </a:rPr>
              <a:t> in </a:t>
            </a:r>
            <a:r>
              <a:rPr lang="es-ES" b="1" dirty="0" err="1" smtClean="0">
                <a:solidFill>
                  <a:srgbClr val="FFFFFF"/>
                </a:solidFill>
              </a:rPr>
              <a:t>terms</a:t>
            </a:r>
            <a:r>
              <a:rPr lang="es-ES" b="1" dirty="0" smtClean="0">
                <a:solidFill>
                  <a:srgbClr val="FFFFFF"/>
                </a:solidFill>
              </a:rPr>
              <a:t> of:</a:t>
            </a:r>
          </a:p>
          <a:p>
            <a:r>
              <a:rPr lang="es-ES" b="1" dirty="0">
                <a:solidFill>
                  <a:srgbClr val="FFFFFF"/>
                </a:solidFill>
              </a:rPr>
              <a:t>	</a:t>
            </a:r>
            <a:r>
              <a:rPr lang="es-ES" b="1" dirty="0" smtClean="0">
                <a:solidFill>
                  <a:srgbClr val="FFFFFF"/>
                </a:solidFill>
              </a:rPr>
              <a:t>- positions </a:t>
            </a:r>
          </a:p>
          <a:p>
            <a:r>
              <a:rPr lang="es-ES" b="1" dirty="0">
                <a:solidFill>
                  <a:srgbClr val="FFFFFF"/>
                </a:solidFill>
              </a:rPr>
              <a:t>	</a:t>
            </a:r>
            <a:r>
              <a:rPr lang="es-ES" b="1" dirty="0" smtClean="0">
                <a:solidFill>
                  <a:srgbClr val="FFFFFF"/>
                </a:solidFill>
              </a:rPr>
              <a:t>- </a:t>
            </a:r>
            <a:r>
              <a:rPr lang="es-ES" b="1" dirty="0" err="1" smtClean="0">
                <a:solidFill>
                  <a:srgbClr val="FFFFFF"/>
                </a:solidFill>
              </a:rPr>
              <a:t>momenta</a:t>
            </a:r>
            <a:endParaRPr lang="es-ES" b="1" dirty="0">
              <a:solidFill>
                <a:srgbClr val="FFFFFF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110200"/>
            <a:ext cx="252000" cy="252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2415000"/>
            <a:ext cx="273420" cy="252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429000" y="22098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CCFF"/>
                </a:solidFill>
              </a:rPr>
              <a:t>Note </a:t>
            </a:r>
            <a:r>
              <a:rPr lang="es-ES" sz="1600" b="1" dirty="0" err="1" smtClean="0">
                <a:solidFill>
                  <a:srgbClr val="00CCFF"/>
                </a:solidFill>
              </a:rPr>
              <a:t>that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the</a:t>
            </a:r>
            <a:r>
              <a:rPr lang="es-ES" sz="1600" b="1" dirty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classical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description</a:t>
            </a:r>
            <a:r>
              <a:rPr lang="es-ES" sz="1600" b="1" dirty="0" smtClean="0">
                <a:solidFill>
                  <a:srgbClr val="00CCFF"/>
                </a:solidFill>
              </a:rPr>
              <a:t> has </a:t>
            </a:r>
            <a:r>
              <a:rPr lang="es-ES" sz="1600" b="1" dirty="0" err="1" smtClean="0">
                <a:solidFill>
                  <a:srgbClr val="00CCFF"/>
                </a:solidFill>
              </a:rPr>
              <a:t>to</a:t>
            </a:r>
            <a:r>
              <a:rPr lang="es-ES" sz="1600" b="1" dirty="0" smtClean="0">
                <a:solidFill>
                  <a:srgbClr val="00CCFF"/>
                </a:solidFill>
              </a:rPr>
              <a:t> be </a:t>
            </a:r>
            <a:r>
              <a:rPr lang="es-ES" sz="1600" b="1" dirty="0" err="1" smtClean="0">
                <a:solidFill>
                  <a:srgbClr val="00CCFF"/>
                </a:solidFill>
              </a:rPr>
              <a:t>adequate</a:t>
            </a:r>
            <a:r>
              <a:rPr lang="es-ES" sz="1600" b="1" dirty="0" smtClean="0">
                <a:solidFill>
                  <a:srgbClr val="00CCFF"/>
                </a:solidFill>
              </a:rPr>
              <a:t>. </a:t>
            </a:r>
            <a:r>
              <a:rPr lang="es-ES" sz="1600" b="1" dirty="0" err="1" smtClean="0">
                <a:solidFill>
                  <a:srgbClr val="00CCFF"/>
                </a:solidFill>
              </a:rPr>
              <a:t>If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not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we</a:t>
            </a:r>
            <a:r>
              <a:rPr lang="es-ES" sz="1600" b="1" dirty="0" smtClean="0">
                <a:solidFill>
                  <a:srgbClr val="00CCFF"/>
                </a:solidFill>
              </a:rPr>
              <a:t> can </a:t>
            </a:r>
            <a:r>
              <a:rPr lang="es-ES" sz="1600" b="1" dirty="0" err="1" smtClean="0">
                <a:solidFill>
                  <a:srgbClr val="00CCFF"/>
                </a:solidFill>
              </a:rPr>
              <a:t>not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specify</a:t>
            </a:r>
            <a:r>
              <a:rPr lang="es-ES" sz="1600" b="1" dirty="0" smtClean="0">
                <a:solidFill>
                  <a:srgbClr val="00CCFF"/>
                </a:solidFill>
              </a:rPr>
              <a:t> at </a:t>
            </a:r>
            <a:r>
              <a:rPr lang="es-ES" sz="1600" b="1" dirty="0" err="1" smtClean="0">
                <a:solidFill>
                  <a:srgbClr val="00CCFF"/>
                </a:solidFill>
              </a:rPr>
              <a:t>the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same</a:t>
            </a:r>
            <a:r>
              <a:rPr lang="es-ES" sz="1600" b="1" dirty="0" smtClean="0">
                <a:solidFill>
                  <a:srgbClr val="00CCFF"/>
                </a:solidFill>
              </a:rPr>
              <a:t> time </a:t>
            </a:r>
            <a:r>
              <a:rPr lang="es-ES" sz="1600" b="1" dirty="0" err="1" smtClean="0">
                <a:solidFill>
                  <a:srgbClr val="00CCFF"/>
                </a:solidFill>
              </a:rPr>
              <a:t>the</a:t>
            </a:r>
            <a:r>
              <a:rPr lang="es-ES" sz="1600" b="1" dirty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coordinates</a:t>
            </a:r>
            <a:r>
              <a:rPr lang="es-ES" sz="1600" b="1" dirty="0" smtClean="0">
                <a:solidFill>
                  <a:srgbClr val="00CCFF"/>
                </a:solidFill>
              </a:rPr>
              <a:t> and </a:t>
            </a:r>
            <a:r>
              <a:rPr lang="es-ES" sz="1600" b="1" dirty="0" err="1" smtClean="0">
                <a:solidFill>
                  <a:srgbClr val="00CCFF"/>
                </a:solidFill>
              </a:rPr>
              <a:t>momenta</a:t>
            </a:r>
            <a:r>
              <a:rPr lang="es-ES" sz="1600" b="1" dirty="0" smtClean="0">
                <a:solidFill>
                  <a:srgbClr val="00CCFF"/>
                </a:solidFill>
              </a:rPr>
              <a:t> of a </a:t>
            </a:r>
            <a:r>
              <a:rPr lang="es-ES" sz="1600" b="1" dirty="0" err="1" smtClean="0">
                <a:solidFill>
                  <a:srgbClr val="00CCFF"/>
                </a:solidFill>
              </a:rPr>
              <a:t>given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molecule</a:t>
            </a:r>
            <a:endParaRPr lang="es-ES" sz="1600" b="1" dirty="0">
              <a:solidFill>
                <a:srgbClr val="00CCFF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solidFill>
                  <a:srgbClr val="FFFF00"/>
                </a:solidFill>
              </a:rPr>
              <a:t>Solve</a:t>
            </a:r>
            <a:r>
              <a:rPr lang="es-ES" sz="2000" b="1" dirty="0" smtClean="0">
                <a:solidFill>
                  <a:srgbClr val="FFFF00"/>
                </a:solidFill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</a:rPr>
              <a:t>numerically</a:t>
            </a:r>
            <a:r>
              <a:rPr lang="es-ES" sz="2000" b="1" dirty="0" smtClean="0">
                <a:solidFill>
                  <a:srgbClr val="FFFF00"/>
                </a:solidFill>
              </a:rPr>
              <a:t> in </a:t>
            </a:r>
            <a:r>
              <a:rPr lang="es-ES" sz="2000" b="1" dirty="0" err="1" smtClean="0">
                <a:solidFill>
                  <a:srgbClr val="FFFF00"/>
                </a:solidFill>
              </a:rPr>
              <a:t>the</a:t>
            </a:r>
            <a:r>
              <a:rPr lang="es-ES" sz="2000" b="1" dirty="0" smtClean="0">
                <a:solidFill>
                  <a:srgbClr val="FFFF00"/>
                </a:solidFill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</a:rPr>
              <a:t>computer</a:t>
            </a:r>
            <a:r>
              <a:rPr lang="es-ES" sz="2000" b="1" dirty="0" smtClean="0">
                <a:solidFill>
                  <a:srgbClr val="FFFF00"/>
                </a:solidFill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</a:rPr>
              <a:t>the</a:t>
            </a:r>
            <a:r>
              <a:rPr lang="es-ES" sz="2000" b="1" dirty="0" smtClean="0">
                <a:solidFill>
                  <a:srgbClr val="FFFF00"/>
                </a:solidFill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</a:rPr>
              <a:t>equations</a:t>
            </a:r>
            <a:r>
              <a:rPr lang="es-ES" sz="2000" b="1" dirty="0" smtClean="0">
                <a:solidFill>
                  <a:srgbClr val="FFFF00"/>
                </a:solidFill>
              </a:rPr>
              <a:t> of </a:t>
            </a:r>
            <a:r>
              <a:rPr lang="es-ES" sz="2000" b="1" dirty="0" err="1" smtClean="0">
                <a:solidFill>
                  <a:srgbClr val="FFFF00"/>
                </a:solidFill>
              </a:rPr>
              <a:t>motion</a:t>
            </a:r>
            <a:r>
              <a:rPr lang="es-ES" sz="2000" b="1" dirty="0" smtClean="0">
                <a:solidFill>
                  <a:srgbClr val="FFFF00"/>
                </a:solidFill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</a:rPr>
              <a:t>which</a:t>
            </a:r>
            <a:r>
              <a:rPr lang="es-ES" sz="2000" b="1" dirty="0" smtClean="0">
                <a:solidFill>
                  <a:srgbClr val="FFFF00"/>
                </a:solidFill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</a:rPr>
              <a:t>governs</a:t>
            </a:r>
            <a:r>
              <a:rPr lang="es-ES" sz="2000" b="1" dirty="0" smtClean="0">
                <a:solidFill>
                  <a:srgbClr val="FFFF00"/>
                </a:solidFill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</a:rPr>
              <a:t>the</a:t>
            </a:r>
            <a:r>
              <a:rPr lang="es-ES" sz="2000" b="1" dirty="0" smtClean="0">
                <a:solidFill>
                  <a:srgbClr val="FFFF00"/>
                </a:solidFill>
              </a:rPr>
              <a:t> time </a:t>
            </a:r>
            <a:r>
              <a:rPr lang="es-ES" sz="2000" b="1" dirty="0" err="1" smtClean="0">
                <a:solidFill>
                  <a:srgbClr val="FFFF00"/>
                </a:solidFill>
              </a:rPr>
              <a:t>evolution</a:t>
            </a:r>
            <a:r>
              <a:rPr lang="es-ES" sz="2000" b="1" dirty="0" smtClean="0">
                <a:solidFill>
                  <a:srgbClr val="FFFF00"/>
                </a:solidFill>
              </a:rPr>
              <a:t> of </a:t>
            </a:r>
            <a:r>
              <a:rPr lang="es-ES" sz="2000" b="1" dirty="0" err="1" smtClean="0">
                <a:solidFill>
                  <a:srgbClr val="FFFF00"/>
                </a:solidFill>
              </a:rPr>
              <a:t>the</a:t>
            </a:r>
            <a:r>
              <a:rPr lang="es-ES" sz="2000" b="1" dirty="0" smtClean="0">
                <a:solidFill>
                  <a:srgbClr val="FFFF00"/>
                </a:solidFill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</a:rPr>
              <a:t>system</a:t>
            </a:r>
            <a:r>
              <a:rPr lang="es-ES" sz="2000" b="1" dirty="0" smtClean="0">
                <a:solidFill>
                  <a:srgbClr val="FFFF00"/>
                </a:solidFill>
              </a:rPr>
              <a:t> and </a:t>
            </a:r>
            <a:r>
              <a:rPr lang="es-ES" sz="2000" b="1" dirty="0" err="1" smtClean="0">
                <a:solidFill>
                  <a:srgbClr val="FFFF00"/>
                </a:solidFill>
              </a:rPr>
              <a:t>all</a:t>
            </a:r>
            <a:r>
              <a:rPr lang="es-ES" sz="2000" b="1" dirty="0" smtClean="0">
                <a:solidFill>
                  <a:srgbClr val="FFFF00"/>
                </a:solidFill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</a:rPr>
              <a:t>its</a:t>
            </a:r>
            <a:r>
              <a:rPr lang="es-ES" sz="2000" b="1" dirty="0" smtClean="0">
                <a:solidFill>
                  <a:srgbClr val="FFFF00"/>
                </a:solidFill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</a:rPr>
              <a:t>mechanical</a:t>
            </a:r>
            <a:r>
              <a:rPr lang="es-ES" sz="2000" b="1" dirty="0" smtClean="0">
                <a:solidFill>
                  <a:srgbClr val="FFFF00"/>
                </a:solidFill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</a:rPr>
              <a:t>properties</a:t>
            </a:r>
            <a:endParaRPr lang="es-ES" sz="2000" b="1" dirty="0">
              <a:solidFill>
                <a:srgbClr val="FFFF00"/>
              </a:solidFill>
            </a:endParaRPr>
          </a:p>
        </p:txBody>
      </p:sp>
      <p:grpSp>
        <p:nvGrpSpPr>
          <p:cNvPr id="21" name="Agrupar 20"/>
          <p:cNvGrpSpPr/>
          <p:nvPr/>
        </p:nvGrpSpPr>
        <p:grpSpPr>
          <a:xfrm>
            <a:off x="304800" y="3505200"/>
            <a:ext cx="8763000" cy="2389800"/>
            <a:chOff x="304800" y="3505200"/>
            <a:chExt cx="8763000" cy="2389800"/>
          </a:xfrm>
        </p:grpSpPr>
        <p:grpSp>
          <p:nvGrpSpPr>
            <p:cNvPr id="18" name="Agrupar 17"/>
            <p:cNvGrpSpPr/>
            <p:nvPr/>
          </p:nvGrpSpPr>
          <p:grpSpPr>
            <a:xfrm>
              <a:off x="304800" y="3505200"/>
              <a:ext cx="8763000" cy="2389800"/>
              <a:chOff x="304800" y="3505200"/>
              <a:chExt cx="8763000" cy="2389800"/>
            </a:xfrm>
          </p:grpSpPr>
          <p:grpSp>
            <p:nvGrpSpPr>
              <p:cNvPr id="12" name="Agrupar 11"/>
              <p:cNvGrpSpPr/>
              <p:nvPr/>
            </p:nvGrpSpPr>
            <p:grpSpPr>
              <a:xfrm>
                <a:off x="304800" y="3505200"/>
                <a:ext cx="8763000" cy="762000"/>
                <a:chOff x="304800" y="3505200"/>
                <a:chExt cx="8077200" cy="923330"/>
              </a:xfrm>
            </p:grpSpPr>
            <p:sp>
              <p:nvSpPr>
                <p:cNvPr id="15" name="CuadroTexto 14"/>
                <p:cNvSpPr txBox="1"/>
                <p:nvPr/>
              </p:nvSpPr>
              <p:spPr>
                <a:xfrm>
                  <a:off x="304800" y="3505200"/>
                  <a:ext cx="80772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b="1" dirty="0">
                      <a:solidFill>
                        <a:srgbClr val="FFFFFF"/>
                      </a:solidFill>
                    </a:rPr>
                    <a:t>a</a:t>
                  </a:r>
                  <a:r>
                    <a:rPr lang="es-ES" b="1" dirty="0" smtClean="0">
                      <a:solidFill>
                        <a:srgbClr val="FFFFFF"/>
                      </a:solidFill>
                    </a:rPr>
                    <a:t>nd </a:t>
                  </a:r>
                  <a:r>
                    <a:rPr lang="es-ES" b="1" dirty="0" err="1" smtClean="0">
                      <a:solidFill>
                        <a:srgbClr val="FFFFFF"/>
                      </a:solidFill>
                    </a:rPr>
                    <a:t>whose</a:t>
                  </a:r>
                  <a:r>
                    <a:rPr lang="es-ES" b="1" dirty="0" smtClean="0">
                      <a:solidFill>
                        <a:srgbClr val="FFFFFF"/>
                      </a:solidFill>
                    </a:rPr>
                    <a:t> </a:t>
                  </a:r>
                  <a:r>
                    <a:rPr lang="es-ES" b="1" dirty="0" err="1" smtClean="0">
                      <a:solidFill>
                        <a:srgbClr val="FFFFFF"/>
                      </a:solidFill>
                    </a:rPr>
                    <a:t>Hamiltonian</a:t>
                  </a:r>
                  <a:r>
                    <a:rPr lang="es-ES" b="1" dirty="0" smtClean="0">
                      <a:solidFill>
                        <a:srgbClr val="FFFFFF"/>
                      </a:solidFill>
                    </a:rPr>
                    <a:t> </a:t>
                  </a:r>
                  <a:r>
                    <a:rPr lang="es-ES" b="1" dirty="0" err="1" smtClean="0">
                      <a:solidFill>
                        <a:srgbClr val="FFFFFF"/>
                      </a:solidFill>
                    </a:rPr>
                    <a:t>may</a:t>
                  </a:r>
                  <a:r>
                    <a:rPr lang="es-ES" b="1" dirty="0" smtClean="0">
                      <a:solidFill>
                        <a:srgbClr val="FFFFFF"/>
                      </a:solidFill>
                    </a:rPr>
                    <a:t> be </a:t>
                  </a:r>
                  <a:r>
                    <a:rPr lang="es-ES" b="1" dirty="0" err="1" smtClean="0">
                      <a:solidFill>
                        <a:srgbClr val="FFFFFF"/>
                      </a:solidFill>
                    </a:rPr>
                    <a:t>written</a:t>
                  </a:r>
                  <a:r>
                    <a:rPr lang="es-ES" b="1" dirty="0" smtClean="0">
                      <a:solidFill>
                        <a:srgbClr val="FFFFFF"/>
                      </a:solidFill>
                    </a:rPr>
                    <a:t> as </a:t>
                  </a:r>
                  <a:r>
                    <a:rPr lang="es-ES" b="1" dirty="0" err="1" smtClean="0">
                      <a:solidFill>
                        <a:srgbClr val="FFFFFF"/>
                      </a:solidFill>
                    </a:rPr>
                    <a:t>the</a:t>
                  </a:r>
                  <a:r>
                    <a:rPr lang="es-ES" b="1" dirty="0" smtClean="0">
                      <a:solidFill>
                        <a:srgbClr val="FFFFFF"/>
                      </a:solidFill>
                    </a:rPr>
                    <a:t> sum of </a:t>
                  </a:r>
                  <a:r>
                    <a:rPr lang="es-ES" b="1" dirty="0" err="1" smtClean="0">
                      <a:solidFill>
                        <a:srgbClr val="FFFFFF"/>
                      </a:solidFill>
                    </a:rPr>
                    <a:t>kinetic</a:t>
                  </a:r>
                  <a:r>
                    <a:rPr lang="es-ES" b="1" dirty="0" smtClean="0">
                      <a:solidFill>
                        <a:srgbClr val="FFFFFF"/>
                      </a:solidFill>
                    </a:rPr>
                    <a:t> and </a:t>
                  </a:r>
                  <a:r>
                    <a:rPr lang="es-ES" b="1" dirty="0" err="1" smtClean="0">
                      <a:solidFill>
                        <a:srgbClr val="FFFFFF"/>
                      </a:solidFill>
                    </a:rPr>
                    <a:t>potential</a:t>
                  </a:r>
                  <a:r>
                    <a:rPr lang="es-ES" b="1" dirty="0" smtClean="0">
                      <a:solidFill>
                        <a:srgbClr val="FFFFFF"/>
                      </a:solidFill>
                    </a:rPr>
                    <a:t> </a:t>
                  </a:r>
                  <a:r>
                    <a:rPr lang="es-ES" b="1" dirty="0" err="1" smtClean="0">
                      <a:solidFill>
                        <a:srgbClr val="FFFFFF"/>
                      </a:solidFill>
                    </a:rPr>
                    <a:t>energy</a:t>
                  </a:r>
                  <a:r>
                    <a:rPr lang="es-ES" b="1" dirty="0" smtClean="0">
                      <a:solidFill>
                        <a:srgbClr val="FFFFFF"/>
                      </a:solidFill>
                    </a:rPr>
                    <a:t> </a:t>
                  </a:r>
                  <a:r>
                    <a:rPr lang="es-ES" b="1" dirty="0" err="1" smtClean="0">
                      <a:solidFill>
                        <a:srgbClr val="FFFFFF"/>
                      </a:solidFill>
                    </a:rPr>
                    <a:t>functions</a:t>
                  </a:r>
                  <a:r>
                    <a:rPr lang="es-ES" b="1" dirty="0" smtClean="0">
                      <a:solidFill>
                        <a:srgbClr val="FFFFFF"/>
                      </a:solidFill>
                    </a:rPr>
                    <a:t> of </a:t>
                  </a:r>
                  <a:r>
                    <a:rPr lang="es-ES" b="1" dirty="0" err="1" smtClean="0">
                      <a:solidFill>
                        <a:srgbClr val="FFFFFF"/>
                      </a:solidFill>
                    </a:rPr>
                    <a:t>the</a:t>
                  </a:r>
                  <a:r>
                    <a:rPr lang="es-ES" b="1" dirty="0" smtClean="0">
                      <a:solidFill>
                        <a:srgbClr val="FFFFFF"/>
                      </a:solidFill>
                    </a:rPr>
                    <a:t> set of </a:t>
                  </a:r>
                  <a:r>
                    <a:rPr lang="es-ES" b="1" dirty="0" err="1" smtClean="0">
                      <a:solidFill>
                        <a:srgbClr val="FFFFFF"/>
                      </a:solidFill>
                    </a:rPr>
                    <a:t>coordinates</a:t>
                  </a:r>
                  <a:r>
                    <a:rPr lang="es-ES" b="1" dirty="0" smtClean="0">
                      <a:solidFill>
                        <a:srgbClr val="FFFFFF"/>
                      </a:solidFill>
                    </a:rPr>
                    <a:t> and </a:t>
                  </a:r>
                  <a:r>
                    <a:rPr lang="es-ES" b="1" dirty="0" err="1" smtClean="0">
                      <a:solidFill>
                        <a:srgbClr val="FFFFFF"/>
                      </a:solidFill>
                    </a:rPr>
                    <a:t>momenta</a:t>
                  </a:r>
                  <a:r>
                    <a:rPr lang="es-ES" b="1" dirty="0" smtClean="0">
                      <a:solidFill>
                        <a:srgbClr val="FFFFFF"/>
                      </a:solidFill>
                    </a:rPr>
                    <a:t> of </a:t>
                  </a:r>
                  <a:r>
                    <a:rPr lang="es-ES" b="1" dirty="0" err="1" smtClean="0">
                      <a:solidFill>
                        <a:srgbClr val="FFFFFF"/>
                      </a:solidFill>
                    </a:rPr>
                    <a:t>each</a:t>
                  </a:r>
                  <a:r>
                    <a:rPr lang="es-ES" b="1" dirty="0" smtClean="0">
                      <a:solidFill>
                        <a:srgbClr val="FFFFFF"/>
                      </a:solidFill>
                    </a:rPr>
                    <a:t> </a:t>
                  </a:r>
                  <a:r>
                    <a:rPr lang="es-ES" b="1" dirty="0" err="1" smtClean="0">
                      <a:solidFill>
                        <a:srgbClr val="FFFFFF"/>
                      </a:solidFill>
                    </a:rPr>
                    <a:t>molecule</a:t>
                  </a:r>
                  <a:r>
                    <a:rPr lang="es-ES" b="1" dirty="0" smtClean="0">
                      <a:solidFill>
                        <a:srgbClr val="FFFFFF"/>
                      </a:solidFill>
                    </a:rPr>
                    <a:t> </a:t>
                  </a:r>
                </a:p>
              </p:txBody>
            </p:sp>
            <p:pic>
              <p:nvPicPr>
                <p:cNvPr id="11" name="Imagen 10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30126" y="3899532"/>
                  <a:ext cx="200691" cy="251999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10710" y="4468200"/>
                <a:ext cx="2523090" cy="360000"/>
              </a:xfrm>
              <a:prstGeom prst="rect">
                <a:avLst/>
              </a:prstGeom>
            </p:spPr>
          </p:pic>
          <p:pic>
            <p:nvPicPr>
              <p:cNvPr id="14" name="Imagen 1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3000" y="5001600"/>
                <a:ext cx="2575621" cy="360000"/>
              </a:xfrm>
              <a:prstGeom prst="rect">
                <a:avLst/>
              </a:prstGeom>
            </p:spPr>
          </p:pic>
          <p:pic>
            <p:nvPicPr>
              <p:cNvPr id="16" name="Imagen 1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5791" y="5535000"/>
                <a:ext cx="2986609" cy="360000"/>
              </a:xfrm>
              <a:prstGeom prst="rect">
                <a:avLst/>
              </a:prstGeom>
            </p:spPr>
          </p:pic>
        </p:grp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05400" y="4745400"/>
              <a:ext cx="2961889" cy="360000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37366" y="5355000"/>
              <a:ext cx="3244634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347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Physical problem to be solved during this course</a:t>
            </a:r>
          </a:p>
        </p:txBody>
      </p:sp>
      <p:grpSp>
        <p:nvGrpSpPr>
          <p:cNvPr id="24" name="Agrupar 23"/>
          <p:cNvGrpSpPr/>
          <p:nvPr/>
        </p:nvGrpSpPr>
        <p:grpSpPr>
          <a:xfrm>
            <a:off x="533400" y="533400"/>
            <a:ext cx="8153400" cy="923330"/>
            <a:chOff x="533400" y="685800"/>
            <a:chExt cx="8153400" cy="923330"/>
          </a:xfrm>
        </p:grpSpPr>
        <p:sp>
          <p:nvSpPr>
            <p:cNvPr id="4" name="CuadroTexto 3"/>
            <p:cNvSpPr txBox="1"/>
            <p:nvPr/>
          </p:nvSpPr>
          <p:spPr>
            <a:xfrm>
              <a:off x="533400" y="685800"/>
              <a:ext cx="8153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FFFF00"/>
                  </a:solidFill>
                </a:rPr>
                <a:t>In particular,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we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will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simulate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numerically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the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evolution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with</a:t>
              </a:r>
              <a:r>
                <a:rPr lang="es-ES" b="1" dirty="0" smtClean="0">
                  <a:solidFill>
                    <a:srgbClr val="FFFF00"/>
                  </a:solidFill>
                </a:rPr>
                <a:t> time of    </a:t>
              </a:r>
            </a:p>
            <a:p>
              <a:pPr algn="ctr"/>
              <a:r>
                <a:rPr lang="es-ES" b="1" dirty="0" err="1" smtClean="0">
                  <a:solidFill>
                    <a:srgbClr val="FFFF00"/>
                  </a:solidFill>
                </a:rPr>
                <a:t>classical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particles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interacting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via</a:t>
              </a:r>
              <a:r>
                <a:rPr lang="es-ES" b="1" dirty="0" smtClean="0">
                  <a:solidFill>
                    <a:srgbClr val="FFFF00"/>
                  </a:solidFill>
                </a:rPr>
                <a:t> a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two-body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potential</a:t>
              </a:r>
              <a:endParaRPr lang="es-ES" b="1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s-ES" b="1" dirty="0" smtClean="0">
                  <a:solidFill>
                    <a:srgbClr val="FFFF00"/>
                  </a:solidFill>
                </a:rPr>
                <a:t> (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the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Lennard</a:t>
              </a:r>
              <a:r>
                <a:rPr lang="es-ES" b="1" dirty="0" smtClean="0">
                  <a:solidFill>
                    <a:srgbClr val="FFFF00"/>
                  </a:solidFill>
                </a:rPr>
                <a:t>-Jones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potential</a:t>
              </a:r>
              <a:r>
                <a:rPr lang="es-ES" b="1" dirty="0" smtClean="0">
                  <a:solidFill>
                    <a:srgbClr val="FFFF00"/>
                  </a:solidFill>
                </a:rPr>
                <a:t>)</a:t>
              </a:r>
              <a:endParaRPr lang="es-ES" b="1" dirty="0">
                <a:solidFill>
                  <a:srgbClr val="FFFF00"/>
                </a:solidFill>
              </a:endParaRPr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2897" y="1119600"/>
              <a:ext cx="284854" cy="252000"/>
            </a:xfrm>
            <a:prstGeom prst="rect">
              <a:avLst/>
            </a:prstGeom>
          </p:spPr>
        </p:pic>
      </p:grpSp>
      <p:grpSp>
        <p:nvGrpSpPr>
          <p:cNvPr id="28" name="Agrupar 27"/>
          <p:cNvGrpSpPr/>
          <p:nvPr/>
        </p:nvGrpSpPr>
        <p:grpSpPr>
          <a:xfrm>
            <a:off x="0" y="1447800"/>
            <a:ext cx="4953000" cy="5383114"/>
            <a:chOff x="0" y="1447800"/>
            <a:chExt cx="4953000" cy="5383114"/>
          </a:xfrm>
        </p:grpSpPr>
        <p:sp>
          <p:nvSpPr>
            <p:cNvPr id="8" name="CuadroTexto 7"/>
            <p:cNvSpPr txBox="1"/>
            <p:nvPr/>
          </p:nvSpPr>
          <p:spPr>
            <a:xfrm>
              <a:off x="533400" y="1447800"/>
              <a:ext cx="3505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00CCFF"/>
                  </a:solidFill>
                </a:rPr>
                <a:t>Why</a:t>
              </a:r>
              <a:r>
                <a:rPr lang="es-ES" b="1" dirty="0" smtClean="0">
                  <a:solidFill>
                    <a:srgbClr val="00CCFF"/>
                  </a:solidFill>
                </a:rPr>
                <a:t> molecular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dynamics</a:t>
              </a:r>
              <a:r>
                <a:rPr lang="es-ES" b="1" dirty="0" smtClean="0">
                  <a:solidFill>
                    <a:srgbClr val="00CCFF"/>
                  </a:solidFill>
                </a:rPr>
                <a:t>?</a:t>
              </a:r>
              <a:endParaRPr lang="es-ES" b="1" dirty="0">
                <a:solidFill>
                  <a:srgbClr val="00CCFF"/>
                </a:solidFill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0" y="1752600"/>
              <a:ext cx="4953000" cy="5078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9933"/>
                  </a:solidFill>
                </a:rPr>
                <a:t>Advantages</a:t>
              </a:r>
              <a:endParaRPr lang="es-ES" b="1" dirty="0" smtClean="0">
                <a:solidFill>
                  <a:srgbClr val="FF9933"/>
                </a:solidFill>
              </a:endParaRPr>
            </a:p>
            <a:p>
              <a:r>
                <a:rPr lang="es-ES" b="1" dirty="0" err="1" smtClean="0">
                  <a:solidFill>
                    <a:schemeClr val="bg1"/>
                  </a:solidFill>
                </a:rPr>
                <a:t>It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allows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to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solve</a:t>
              </a:r>
              <a:r>
                <a:rPr lang="es-ES" b="1" dirty="0" smtClean="0">
                  <a:solidFill>
                    <a:schemeClr val="bg1"/>
                  </a:solidFill>
                </a:rPr>
                <a:t> time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dependent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problems</a:t>
              </a:r>
              <a:r>
                <a:rPr lang="es-ES" b="1" dirty="0" smtClean="0">
                  <a:solidFill>
                    <a:schemeClr val="bg1"/>
                  </a:solidFill>
                </a:rPr>
                <a:t>:</a:t>
              </a:r>
            </a:p>
            <a:p>
              <a:r>
                <a:rPr lang="es-ES" b="1" dirty="0">
                  <a:solidFill>
                    <a:schemeClr val="bg1"/>
                  </a:solidFill>
                </a:rPr>
                <a:t>	</a:t>
              </a:r>
              <a:r>
                <a:rPr lang="es-ES" b="1" dirty="0" smtClean="0">
                  <a:solidFill>
                    <a:schemeClr val="bg1"/>
                  </a:solidFill>
                </a:rPr>
                <a:t>- </a:t>
              </a:r>
              <a:r>
                <a:rPr lang="es-ES" b="1" dirty="0" err="1" smtClean="0">
                  <a:solidFill>
                    <a:schemeClr val="bg1"/>
                  </a:solidFill>
                </a:rPr>
                <a:t>Reactions</a:t>
              </a:r>
              <a:endParaRPr lang="es-ES" b="1" dirty="0" smtClean="0">
                <a:solidFill>
                  <a:schemeClr val="bg1"/>
                </a:solidFill>
              </a:endParaRPr>
            </a:p>
            <a:p>
              <a:r>
                <a:rPr lang="es-ES" b="1" dirty="0">
                  <a:solidFill>
                    <a:schemeClr val="bg1"/>
                  </a:solidFill>
                </a:rPr>
                <a:t>	</a:t>
              </a:r>
              <a:r>
                <a:rPr lang="es-ES" b="1" dirty="0" smtClean="0">
                  <a:solidFill>
                    <a:schemeClr val="bg1"/>
                  </a:solidFill>
                </a:rPr>
                <a:t>-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Collisions</a:t>
              </a:r>
              <a:endParaRPr lang="es-ES" b="1" dirty="0" smtClean="0">
                <a:solidFill>
                  <a:schemeClr val="bg1"/>
                </a:solidFill>
              </a:endParaRPr>
            </a:p>
            <a:p>
              <a:r>
                <a:rPr lang="es-ES" b="1" dirty="0">
                  <a:solidFill>
                    <a:schemeClr val="bg1"/>
                  </a:solidFill>
                </a:rPr>
                <a:t>	</a:t>
              </a:r>
              <a:r>
                <a:rPr lang="es-ES" b="1" dirty="0" smtClean="0">
                  <a:solidFill>
                    <a:schemeClr val="bg1"/>
                  </a:solidFill>
                </a:rPr>
                <a:t>-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Diffusion</a:t>
              </a:r>
              <a:endParaRPr lang="es-ES" b="1" dirty="0" smtClean="0">
                <a:solidFill>
                  <a:schemeClr val="bg1"/>
                </a:solidFill>
              </a:endParaRPr>
            </a:p>
            <a:p>
              <a:r>
                <a:rPr lang="es-ES" b="1" dirty="0">
                  <a:solidFill>
                    <a:schemeClr val="bg1"/>
                  </a:solidFill>
                </a:rPr>
                <a:t>	</a:t>
              </a:r>
              <a:r>
                <a:rPr lang="es-ES" b="1" dirty="0" smtClean="0">
                  <a:solidFill>
                    <a:schemeClr val="bg1"/>
                  </a:solidFill>
                </a:rPr>
                <a:t>- </a:t>
              </a:r>
              <a:r>
                <a:rPr lang="es-ES" b="1" dirty="0" err="1" smtClean="0">
                  <a:solidFill>
                    <a:schemeClr val="bg1"/>
                  </a:solidFill>
                </a:rPr>
                <a:t>Growth</a:t>
              </a:r>
              <a:endParaRPr lang="es-ES" b="1" dirty="0" smtClean="0">
                <a:solidFill>
                  <a:schemeClr val="bg1"/>
                </a:solidFill>
              </a:endParaRPr>
            </a:p>
            <a:p>
              <a:r>
                <a:rPr lang="es-ES" b="1" dirty="0">
                  <a:solidFill>
                    <a:schemeClr val="bg1"/>
                  </a:solidFill>
                </a:rPr>
                <a:t>	</a:t>
              </a:r>
              <a:r>
                <a:rPr lang="es-ES" b="1" dirty="0" smtClean="0">
                  <a:solidFill>
                    <a:schemeClr val="bg1"/>
                  </a:solidFill>
                </a:rPr>
                <a:t>- </a:t>
              </a:r>
              <a:r>
                <a:rPr lang="es-ES" b="1" dirty="0" err="1" smtClean="0">
                  <a:solidFill>
                    <a:schemeClr val="bg1"/>
                  </a:solidFill>
                </a:rPr>
                <a:t>Vibrations</a:t>
              </a:r>
              <a:endParaRPr lang="es-ES" b="1" dirty="0" smtClean="0">
                <a:solidFill>
                  <a:schemeClr val="bg1"/>
                </a:solidFill>
              </a:endParaRPr>
            </a:p>
            <a:p>
              <a:r>
                <a:rPr lang="es-ES" b="1" dirty="0">
                  <a:solidFill>
                    <a:schemeClr val="bg1"/>
                  </a:solidFill>
                </a:rPr>
                <a:t>	</a:t>
              </a:r>
              <a:r>
                <a:rPr lang="es-ES" b="1" dirty="0" smtClean="0">
                  <a:solidFill>
                    <a:schemeClr val="bg1"/>
                  </a:solidFill>
                </a:rPr>
                <a:t>- Fractures</a:t>
              </a:r>
            </a:p>
            <a:p>
              <a:r>
                <a:rPr lang="es-ES" b="1" dirty="0">
                  <a:solidFill>
                    <a:schemeClr val="bg1"/>
                  </a:solidFill>
                </a:rPr>
                <a:t>	</a:t>
              </a:r>
              <a:r>
                <a:rPr lang="es-ES" b="1" dirty="0" smtClean="0">
                  <a:solidFill>
                    <a:schemeClr val="bg1"/>
                  </a:solidFill>
                </a:rPr>
                <a:t>- </a:t>
              </a:r>
              <a:r>
                <a:rPr lang="es-ES" b="1" dirty="0" err="1" smtClean="0">
                  <a:solidFill>
                    <a:schemeClr val="bg1"/>
                  </a:solidFill>
                </a:rPr>
                <a:t>Radiation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damage</a:t>
              </a:r>
              <a:endParaRPr lang="es-ES" b="1" dirty="0" smtClean="0">
                <a:solidFill>
                  <a:schemeClr val="bg1"/>
                </a:solidFill>
              </a:endParaRPr>
            </a:p>
            <a:p>
              <a:r>
                <a:rPr lang="es-ES" b="1" dirty="0">
                  <a:solidFill>
                    <a:schemeClr val="bg1"/>
                  </a:solidFill>
                </a:rPr>
                <a:t>	</a:t>
              </a:r>
              <a:r>
                <a:rPr lang="es-ES" b="1" dirty="0" smtClean="0">
                  <a:solidFill>
                    <a:schemeClr val="bg1"/>
                  </a:solidFill>
                </a:rPr>
                <a:t>- …</a:t>
              </a:r>
            </a:p>
            <a:p>
              <a:r>
                <a:rPr lang="es-ES" b="1" dirty="0" err="1" smtClean="0">
                  <a:solidFill>
                    <a:schemeClr val="bg1"/>
                  </a:solidFill>
                </a:rPr>
                <a:t>It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is</a:t>
              </a:r>
              <a:r>
                <a:rPr lang="es-ES" b="1" dirty="0" smtClean="0">
                  <a:solidFill>
                    <a:schemeClr val="bg1"/>
                  </a:solidFill>
                </a:rPr>
                <a:t> more </a:t>
              </a:r>
              <a:r>
                <a:rPr lang="es-ES" b="1" dirty="0" err="1" smtClean="0">
                  <a:solidFill>
                    <a:schemeClr val="bg1"/>
                  </a:solidFill>
                </a:rPr>
                <a:t>parallelizable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than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other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methods</a:t>
              </a:r>
              <a:r>
                <a:rPr lang="es-ES" b="1" dirty="0" smtClean="0">
                  <a:solidFill>
                    <a:schemeClr val="bg1"/>
                  </a:solidFill>
                </a:rPr>
                <a:t>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such</a:t>
              </a:r>
              <a:r>
                <a:rPr lang="es-ES" b="1" dirty="0" smtClean="0">
                  <a:solidFill>
                    <a:schemeClr val="bg1"/>
                  </a:solidFill>
                </a:rPr>
                <a:t> as Monte Carlo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techniques</a:t>
              </a:r>
              <a:endParaRPr lang="es-ES" b="1" dirty="0" smtClean="0">
                <a:solidFill>
                  <a:schemeClr val="bg1"/>
                </a:solidFill>
              </a:endParaRPr>
            </a:p>
            <a:p>
              <a:r>
                <a:rPr lang="es-ES" b="1" dirty="0">
                  <a:solidFill>
                    <a:schemeClr val="bg1"/>
                  </a:solidFill>
                </a:rPr>
                <a:t>	</a:t>
              </a:r>
              <a:r>
                <a:rPr lang="es-ES" b="1" dirty="0" smtClean="0">
                  <a:solidFill>
                    <a:schemeClr val="bg1"/>
                  </a:solidFill>
                </a:rPr>
                <a:t>	</a:t>
              </a:r>
            </a:p>
            <a:p>
              <a:pPr algn="ctr"/>
              <a:r>
                <a:rPr lang="es-ES" b="1" dirty="0" err="1" smtClean="0">
                  <a:solidFill>
                    <a:srgbClr val="FF9933"/>
                  </a:solidFill>
                </a:rPr>
                <a:t>Disadvantages</a:t>
              </a:r>
              <a:endParaRPr lang="es-ES" b="1" dirty="0" smtClean="0">
                <a:solidFill>
                  <a:srgbClr val="FF9933"/>
                </a:solidFill>
              </a:endParaRPr>
            </a:p>
            <a:p>
              <a:r>
                <a:rPr lang="es-ES" b="1" dirty="0" smtClean="0">
                  <a:solidFill>
                    <a:srgbClr val="FFFFFF"/>
                  </a:solidFill>
                </a:rPr>
                <a:t>More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complex</a:t>
              </a:r>
              <a:r>
                <a:rPr lang="es-ES" b="1" dirty="0" smtClean="0">
                  <a:solidFill>
                    <a:srgbClr val="FFFFFF"/>
                  </a:solidFill>
                </a:rPr>
                <a:t> (</a:t>
              </a:r>
              <a:r>
                <a:rPr lang="es-ES" b="1" dirty="0" err="1" smtClean="0">
                  <a:solidFill>
                    <a:srgbClr val="FFFFFF"/>
                  </a:solidFill>
                </a:rPr>
                <a:t>differential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equations</a:t>
              </a:r>
              <a:r>
                <a:rPr lang="es-ES" b="1" dirty="0" smtClean="0">
                  <a:solidFill>
                    <a:srgbClr val="FFFFFF"/>
                  </a:solidFill>
                </a:rPr>
                <a:t>)</a:t>
              </a:r>
            </a:p>
            <a:p>
              <a:r>
                <a:rPr lang="es-ES" b="1" dirty="0" err="1" smtClean="0">
                  <a:solidFill>
                    <a:srgbClr val="FFFFFF"/>
                  </a:solidFill>
                </a:rPr>
                <a:t>Less</a:t>
              </a:r>
              <a:r>
                <a:rPr lang="es-ES" b="1" dirty="0" smtClean="0">
                  <a:solidFill>
                    <a:srgbClr val="FFFFFF"/>
                  </a:solidFill>
                </a:rPr>
                <a:t> adaptable</a:t>
              </a:r>
            </a:p>
            <a:p>
              <a:r>
                <a:rPr lang="es-ES" b="1" dirty="0" err="1" smtClean="0">
                  <a:solidFill>
                    <a:srgbClr val="FFFFFF"/>
                  </a:solidFill>
                </a:rPr>
                <a:t>Ergodicity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problems</a:t>
              </a:r>
              <a:endParaRPr lang="es-ES" b="1" dirty="0" smtClean="0">
                <a:solidFill>
                  <a:srgbClr val="FFFFFF"/>
                </a:solidFill>
              </a:endParaRPr>
            </a:p>
            <a:p>
              <a:r>
                <a:rPr lang="es-ES" b="1" dirty="0" err="1" smtClean="0">
                  <a:solidFill>
                    <a:srgbClr val="FFFFFF"/>
                  </a:solidFill>
                </a:rPr>
                <a:t>It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require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forces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Agrupar 28"/>
          <p:cNvGrpSpPr/>
          <p:nvPr/>
        </p:nvGrpSpPr>
        <p:grpSpPr>
          <a:xfrm>
            <a:off x="4191000" y="1447800"/>
            <a:ext cx="4876800" cy="2985195"/>
            <a:chOff x="4191000" y="1447800"/>
            <a:chExt cx="4876800" cy="2985195"/>
          </a:xfrm>
        </p:grpSpPr>
        <p:sp>
          <p:nvSpPr>
            <p:cNvPr id="27" name="CuadroTexto 26"/>
            <p:cNvSpPr txBox="1"/>
            <p:nvPr/>
          </p:nvSpPr>
          <p:spPr>
            <a:xfrm>
              <a:off x="5029200" y="1447800"/>
              <a:ext cx="373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00CCFF"/>
                  </a:solidFill>
                </a:rPr>
                <a:t>Why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Lennard</a:t>
              </a:r>
              <a:r>
                <a:rPr lang="es-ES" b="1" dirty="0" smtClean="0">
                  <a:solidFill>
                    <a:srgbClr val="00CCFF"/>
                  </a:solidFill>
                </a:rPr>
                <a:t>-Jones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potential</a:t>
              </a:r>
              <a:r>
                <a:rPr lang="es-ES" b="1" dirty="0" smtClean="0">
                  <a:solidFill>
                    <a:srgbClr val="00CCFF"/>
                  </a:solidFill>
                </a:rPr>
                <a:t>?</a:t>
              </a:r>
              <a:endParaRPr lang="es-ES" b="1" dirty="0">
                <a:solidFill>
                  <a:srgbClr val="00CCFF"/>
                </a:solidFill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4191000" y="2678668"/>
              <a:ext cx="4876800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rgbClr val="FFFFFF"/>
                  </a:solidFill>
                </a:rPr>
                <a:t>Standard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two-body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effective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pair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potential</a:t>
              </a:r>
              <a:endParaRPr lang="es-ES" b="1" dirty="0" smtClean="0">
                <a:solidFill>
                  <a:srgbClr val="FFFFFF"/>
                </a:solidFill>
              </a:endParaRPr>
            </a:p>
            <a:p>
              <a:endParaRPr lang="es-ES" b="1" dirty="0" smtClean="0">
                <a:solidFill>
                  <a:srgbClr val="FFFFFF"/>
                </a:solidFill>
              </a:endParaRPr>
            </a:p>
            <a:p>
              <a:r>
                <a:rPr lang="es-ES" b="1" dirty="0" err="1" smtClean="0">
                  <a:solidFill>
                    <a:srgbClr val="FFFFFF"/>
                  </a:solidFill>
                </a:rPr>
                <a:t>Well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known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parameters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for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many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elements</a:t>
              </a:r>
              <a:endParaRPr lang="es-ES" b="1" dirty="0" smtClean="0">
                <a:solidFill>
                  <a:srgbClr val="FFFFFF"/>
                </a:solidFill>
              </a:endParaRPr>
            </a:p>
            <a:p>
              <a:endParaRPr lang="es-ES" b="1" dirty="0" smtClean="0">
                <a:solidFill>
                  <a:srgbClr val="FFFFFF"/>
                </a:solidFill>
              </a:endParaRPr>
            </a:p>
            <a:p>
              <a:r>
                <a:rPr lang="es-ES" b="1" dirty="0" err="1" smtClean="0">
                  <a:solidFill>
                    <a:srgbClr val="FFFFFF"/>
                  </a:solidFill>
                </a:rPr>
                <a:t>Provides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reasonable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description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closed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shells</a:t>
              </a:r>
              <a:r>
                <a:rPr lang="es-ES" b="1" dirty="0" smtClean="0">
                  <a:solidFill>
                    <a:srgbClr val="FFFFFF"/>
                  </a:solidFill>
                </a:rPr>
                <a:t> 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atoms</a:t>
              </a:r>
              <a:r>
                <a:rPr lang="es-ES" b="1" dirty="0" smtClean="0">
                  <a:solidFill>
                    <a:srgbClr val="FFFFFF"/>
                  </a:solidFill>
                </a:rPr>
                <a:t> (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such</a:t>
              </a:r>
              <a:r>
                <a:rPr lang="es-ES" b="1" dirty="0" smtClean="0">
                  <a:solidFill>
                    <a:srgbClr val="FFFFFF"/>
                  </a:solidFill>
                </a:rPr>
                <a:t> as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inert</a:t>
              </a:r>
              <a:r>
                <a:rPr lang="es-ES" b="1" dirty="0" smtClean="0">
                  <a:solidFill>
                    <a:srgbClr val="FFFFFF"/>
                  </a:solidFill>
                </a:rPr>
                <a:t> gases)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771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Note about the generalized coordinates</a:t>
            </a:r>
          </a:p>
        </p:txBody>
      </p:sp>
      <p:grpSp>
        <p:nvGrpSpPr>
          <p:cNvPr id="26" name="Agrupar 25"/>
          <p:cNvGrpSpPr/>
          <p:nvPr/>
        </p:nvGrpSpPr>
        <p:grpSpPr>
          <a:xfrm>
            <a:off x="76200" y="1143000"/>
            <a:ext cx="8991600" cy="646331"/>
            <a:chOff x="76200" y="1143000"/>
            <a:chExt cx="8991600" cy="646331"/>
          </a:xfrm>
        </p:grpSpPr>
        <p:sp>
          <p:nvSpPr>
            <p:cNvPr id="4" name="CuadroTexto 3"/>
            <p:cNvSpPr txBox="1"/>
            <p:nvPr/>
          </p:nvSpPr>
          <p:spPr>
            <a:xfrm>
              <a:off x="76200" y="1143000"/>
              <a:ext cx="899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chemeClr val="bg1"/>
                  </a:solidFill>
                </a:rPr>
                <a:t>May</a:t>
              </a:r>
              <a:r>
                <a:rPr lang="es-ES" b="1" dirty="0" smtClean="0">
                  <a:solidFill>
                    <a:schemeClr val="bg1"/>
                  </a:solidFill>
                </a:rPr>
                <a:t> be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simply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set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cartesian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coordinates</a:t>
              </a:r>
              <a:r>
                <a:rPr lang="es-ES" b="1" dirty="0" smtClean="0">
                  <a:solidFill>
                    <a:schemeClr val="bg1"/>
                  </a:solidFill>
                </a:rPr>
                <a:t>    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each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atom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or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nucleus</a:t>
              </a:r>
              <a:r>
                <a:rPr lang="es-ES" b="1" dirty="0" smtClean="0">
                  <a:solidFill>
                    <a:schemeClr val="bg1"/>
                  </a:solidFill>
                </a:rPr>
                <a:t> in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system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800" y="1219200"/>
              <a:ext cx="252000" cy="252000"/>
            </a:xfrm>
            <a:prstGeom prst="rect">
              <a:avLst/>
            </a:prstGeom>
          </p:spPr>
        </p:pic>
      </p:grpSp>
      <p:grpSp>
        <p:nvGrpSpPr>
          <p:cNvPr id="30" name="Agrupar 29"/>
          <p:cNvGrpSpPr/>
          <p:nvPr/>
        </p:nvGrpSpPr>
        <p:grpSpPr>
          <a:xfrm>
            <a:off x="76200" y="2838271"/>
            <a:ext cx="9067800" cy="1200329"/>
            <a:chOff x="76200" y="2590800"/>
            <a:chExt cx="9067800" cy="1200329"/>
          </a:xfrm>
        </p:grpSpPr>
        <p:sp>
          <p:nvSpPr>
            <p:cNvPr id="23" name="CuadroTexto 22"/>
            <p:cNvSpPr txBox="1"/>
            <p:nvPr/>
          </p:nvSpPr>
          <p:spPr>
            <a:xfrm>
              <a:off x="76200" y="2590800"/>
              <a:ext cx="9067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rgbClr val="FFFFFF"/>
                  </a:solidFill>
                </a:rPr>
                <a:t>Sometimes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is</a:t>
              </a:r>
              <a:r>
                <a:rPr lang="es-ES" b="1" dirty="0" smtClean="0">
                  <a:solidFill>
                    <a:srgbClr val="FFFFFF"/>
                  </a:solidFill>
                </a:rPr>
                <a:t> more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useful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to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treat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molecule</a:t>
              </a:r>
              <a:r>
                <a:rPr lang="es-ES" b="1" dirty="0" smtClean="0">
                  <a:solidFill>
                    <a:srgbClr val="FFFFFF"/>
                  </a:solidFill>
                </a:rPr>
                <a:t> as a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rigid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body</a:t>
              </a:r>
              <a:r>
                <a:rPr lang="es-ES" b="1" dirty="0" smtClean="0">
                  <a:solidFill>
                    <a:srgbClr val="FFFFFF"/>
                  </a:solidFill>
                </a:rPr>
                <a:t>.</a:t>
              </a:r>
            </a:p>
            <a:p>
              <a:r>
                <a:rPr lang="es-ES" b="1" dirty="0" smtClean="0">
                  <a:solidFill>
                    <a:srgbClr val="FFFFFF"/>
                  </a:solidFill>
                </a:rPr>
                <a:t>In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this</a:t>
              </a:r>
              <a:r>
                <a:rPr lang="es-ES" b="1" dirty="0" smtClean="0">
                  <a:solidFill>
                    <a:srgbClr val="FFFFFF"/>
                  </a:solidFill>
                </a:rPr>
                <a:t> case,     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will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consist</a:t>
              </a:r>
              <a:r>
                <a:rPr lang="es-ES" b="1" dirty="0" smtClean="0">
                  <a:solidFill>
                    <a:srgbClr val="FFFFFF"/>
                  </a:solidFill>
                </a:rPr>
                <a:t> of:</a:t>
              </a:r>
            </a:p>
            <a:p>
              <a:r>
                <a:rPr lang="es-ES" b="1" dirty="0">
                  <a:solidFill>
                    <a:srgbClr val="FFFFFF"/>
                  </a:solidFill>
                </a:rPr>
                <a:t>	</a:t>
              </a:r>
              <a:r>
                <a:rPr lang="es-ES" b="1" dirty="0" smtClean="0">
                  <a:solidFill>
                    <a:srgbClr val="FFFFFF"/>
                  </a:solidFill>
                </a:rPr>
                <a:t>-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Cartesian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coordinates</a:t>
              </a:r>
              <a:r>
                <a:rPr lang="es-ES" b="1" dirty="0" smtClean="0">
                  <a:solidFill>
                    <a:srgbClr val="00CCFF"/>
                  </a:solidFill>
                </a:rPr>
                <a:t> of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the</a:t>
              </a:r>
              <a:r>
                <a:rPr lang="es-ES" b="1" dirty="0" smtClean="0">
                  <a:solidFill>
                    <a:srgbClr val="00CCFF"/>
                  </a:solidFill>
                </a:rPr>
                <a:t> center of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mass</a:t>
              </a:r>
              <a:r>
                <a:rPr lang="es-ES" b="1" dirty="0" smtClean="0">
                  <a:solidFill>
                    <a:srgbClr val="00CCFF"/>
                  </a:solidFill>
                </a:rPr>
                <a:t> of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each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molecule</a:t>
              </a:r>
              <a:r>
                <a:rPr lang="es-ES" b="1" dirty="0">
                  <a:solidFill>
                    <a:srgbClr val="FFFFFF"/>
                  </a:solidFill>
                </a:rPr>
                <a:t> </a:t>
              </a:r>
              <a:endParaRPr lang="es-ES" b="1" dirty="0" smtClean="0">
                <a:solidFill>
                  <a:srgbClr val="FFFFFF"/>
                </a:solidFill>
              </a:endParaRPr>
            </a:p>
            <a:p>
              <a:r>
                <a:rPr lang="es-ES" b="1" dirty="0">
                  <a:solidFill>
                    <a:srgbClr val="FFFFFF"/>
                  </a:solidFill>
                </a:rPr>
                <a:t>	</a:t>
              </a:r>
              <a:r>
                <a:rPr lang="es-ES" b="1" dirty="0" smtClean="0">
                  <a:solidFill>
                    <a:srgbClr val="FFFFFF"/>
                  </a:solidFill>
                </a:rPr>
                <a:t>-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together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with</a:t>
              </a:r>
              <a:r>
                <a:rPr lang="es-ES" b="1" dirty="0" smtClean="0">
                  <a:solidFill>
                    <a:srgbClr val="FFFFFF"/>
                  </a:solidFill>
                </a:rPr>
                <a:t> a </a:t>
              </a:r>
              <a:r>
                <a:rPr lang="es-ES" b="1" dirty="0" smtClean="0">
                  <a:solidFill>
                    <a:srgbClr val="00CCFF"/>
                  </a:solidFill>
                </a:rPr>
                <a:t>set of variables    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that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specify</a:t>
              </a:r>
              <a:r>
                <a:rPr lang="es-ES" b="1" dirty="0" smtClean="0">
                  <a:solidFill>
                    <a:srgbClr val="00CCFF"/>
                  </a:solidFill>
                </a:rPr>
                <a:t>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the</a:t>
              </a:r>
              <a:r>
                <a:rPr lang="es-ES" b="1" dirty="0" smtClean="0">
                  <a:solidFill>
                    <a:srgbClr val="00CCFF"/>
                  </a:solidFill>
                </a:rPr>
                <a:t> molecular </a:t>
              </a:r>
              <a:r>
                <a:rPr lang="es-ES" b="1" dirty="0" err="1" smtClean="0">
                  <a:solidFill>
                    <a:srgbClr val="00CCFF"/>
                  </a:solidFill>
                </a:rPr>
                <a:t>orientation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1" y="2895601"/>
              <a:ext cx="240479" cy="287999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88801" y="3426930"/>
              <a:ext cx="287999" cy="287999"/>
            </a:xfrm>
            <a:prstGeom prst="rect">
              <a:avLst/>
            </a:prstGeom>
          </p:spPr>
        </p:pic>
      </p:grpSp>
      <p:grpSp>
        <p:nvGrpSpPr>
          <p:cNvPr id="29" name="Agrupar 28"/>
          <p:cNvGrpSpPr/>
          <p:nvPr/>
        </p:nvGrpSpPr>
        <p:grpSpPr>
          <a:xfrm>
            <a:off x="78154" y="5193268"/>
            <a:ext cx="8153400" cy="369332"/>
            <a:chOff x="78154" y="5301734"/>
            <a:chExt cx="8153400" cy="369332"/>
          </a:xfrm>
        </p:grpSpPr>
        <p:sp>
          <p:nvSpPr>
            <p:cNvPr id="27" name="CuadroTexto 26"/>
            <p:cNvSpPr txBox="1"/>
            <p:nvPr/>
          </p:nvSpPr>
          <p:spPr>
            <a:xfrm>
              <a:off x="78154" y="5301734"/>
              <a:ext cx="815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In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any</a:t>
              </a:r>
              <a:r>
                <a:rPr lang="es-ES" b="1" dirty="0" smtClean="0">
                  <a:solidFill>
                    <a:schemeClr val="bg1"/>
                  </a:solidFill>
                </a:rPr>
                <a:t> case,      stands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for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appropriate</a:t>
              </a:r>
              <a:r>
                <a:rPr lang="es-ES" b="1" dirty="0" smtClean="0">
                  <a:solidFill>
                    <a:schemeClr val="bg1"/>
                  </a:solidFill>
                </a:rPr>
                <a:t> set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conjugate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momenta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24000" y="5306868"/>
              <a:ext cx="240478" cy="287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015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Kinetic and potential energy functions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206" y="2057400"/>
            <a:ext cx="2174994" cy="899997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4953000" y="1981200"/>
            <a:ext cx="3962400" cy="1447800"/>
            <a:chOff x="4953000" y="1981200"/>
            <a:chExt cx="3962400" cy="144780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3000" y="2057400"/>
              <a:ext cx="475436" cy="251998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53000" y="2590800"/>
              <a:ext cx="394154" cy="252000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5486400" y="1981200"/>
              <a:ext cx="2590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rgbClr val="FFFFFF"/>
                  </a:solidFill>
                </a:rPr>
                <a:t>m</a:t>
              </a:r>
              <a:r>
                <a:rPr lang="es-ES" b="1" dirty="0" smtClean="0">
                  <a:solidFill>
                    <a:srgbClr val="FFFFFF"/>
                  </a:solidFill>
                </a:rPr>
                <a:t>olecular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mass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5334000" y="2505670"/>
              <a:ext cx="3581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>
                  <a:solidFill>
                    <a:srgbClr val="FFFFFF"/>
                  </a:solidFill>
                </a:rPr>
                <a:t>r</a:t>
              </a:r>
              <a:r>
                <a:rPr lang="es-ES" b="1" dirty="0" err="1" smtClean="0">
                  <a:solidFill>
                    <a:srgbClr val="FFFFFF"/>
                  </a:solidFill>
                </a:rPr>
                <a:t>uns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over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different</a:t>
              </a:r>
              <a:r>
                <a:rPr lang="es-ES" b="1" dirty="0" smtClean="0">
                  <a:solidFill>
                    <a:srgbClr val="FFFFFF"/>
                  </a:solidFill>
                </a:rPr>
                <a:t>                </a:t>
              </a:r>
            </a:p>
            <a:p>
              <a:r>
                <a:rPr lang="es-ES" b="1" dirty="0" err="1">
                  <a:solidFill>
                    <a:srgbClr val="FFFFFF"/>
                  </a:solidFill>
                </a:rPr>
                <a:t>c</a:t>
              </a:r>
              <a:r>
                <a:rPr lang="es-ES" b="1" dirty="0" err="1" smtClean="0">
                  <a:solidFill>
                    <a:srgbClr val="FFFFFF"/>
                  </a:solidFill>
                </a:rPr>
                <a:t>omponents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momentum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molecule</a:t>
              </a:r>
              <a:r>
                <a:rPr lang="es-ES" b="1" dirty="0" smtClean="0">
                  <a:solidFill>
                    <a:srgbClr val="FFFFFF"/>
                  </a:solidFill>
                </a:rPr>
                <a:t>  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24800" y="2531403"/>
              <a:ext cx="824435" cy="287997"/>
            </a:xfrm>
            <a:prstGeom prst="rect">
              <a:avLst/>
            </a:prstGeom>
          </p:spPr>
        </p:pic>
      </p:grpSp>
      <p:grpSp>
        <p:nvGrpSpPr>
          <p:cNvPr id="13" name="Agrupar 12"/>
          <p:cNvGrpSpPr/>
          <p:nvPr/>
        </p:nvGrpSpPr>
        <p:grpSpPr>
          <a:xfrm>
            <a:off x="914400" y="4038600"/>
            <a:ext cx="6705600" cy="646331"/>
            <a:chOff x="914400" y="3810000"/>
            <a:chExt cx="6705600" cy="646331"/>
          </a:xfrm>
        </p:grpSpPr>
        <p:sp>
          <p:nvSpPr>
            <p:cNvPr id="21" name="CuadroTexto 20"/>
            <p:cNvSpPr txBox="1"/>
            <p:nvPr/>
          </p:nvSpPr>
          <p:spPr>
            <a:xfrm>
              <a:off x="914400" y="3810000"/>
              <a:ext cx="670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potential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energy</a:t>
              </a:r>
              <a:r>
                <a:rPr lang="es-ES" b="1" dirty="0" smtClean="0">
                  <a:solidFill>
                    <a:srgbClr val="FFFFFF"/>
                  </a:solidFill>
                </a:rPr>
                <a:t>    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contains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interesting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information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regarding</a:t>
              </a:r>
              <a:r>
                <a:rPr lang="es-ES" b="1" dirty="0" smtClean="0">
                  <a:solidFill>
                    <a:srgbClr val="FFFFFF"/>
                  </a:solidFill>
                </a:rPr>
                <a:t> intermolecular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interactions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05256" y="3886200"/>
              <a:ext cx="276144" cy="252000"/>
            </a:xfrm>
            <a:prstGeom prst="rect">
              <a:avLst/>
            </a:prstGeom>
          </p:spPr>
        </p:pic>
      </p:grpSp>
      <p:grpSp>
        <p:nvGrpSpPr>
          <p:cNvPr id="14" name="Agrupar 13"/>
          <p:cNvGrpSpPr/>
          <p:nvPr/>
        </p:nvGrpSpPr>
        <p:grpSpPr>
          <a:xfrm>
            <a:off x="1219200" y="1219200"/>
            <a:ext cx="6705600" cy="369332"/>
            <a:chOff x="1219200" y="1219200"/>
            <a:chExt cx="6705600" cy="369332"/>
          </a:xfrm>
        </p:grpSpPr>
        <p:sp>
          <p:nvSpPr>
            <p:cNvPr id="10" name="CuadroTexto 9"/>
            <p:cNvSpPr txBox="1"/>
            <p:nvPr/>
          </p:nvSpPr>
          <p:spPr>
            <a:xfrm>
              <a:off x="1219200" y="1219200"/>
              <a:ext cx="670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FF"/>
                  </a:solidFill>
                </a:rPr>
                <a:t>Usually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kinetic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energy</a:t>
              </a:r>
              <a:r>
                <a:rPr lang="es-ES" b="1" dirty="0" smtClean="0">
                  <a:solidFill>
                    <a:srgbClr val="FFFFFF"/>
                  </a:solidFill>
                </a:rPr>
                <a:t>     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takes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form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05400" y="1295400"/>
              <a:ext cx="327446" cy="251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065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-18521" y="0"/>
            <a:ext cx="9162521" cy="5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9100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97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8888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9575" defTabSz="839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367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939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511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08375" defTabSz="839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FF00"/>
                </a:solidFill>
                <a:cs typeface="Arial" charset="0"/>
              </a:rPr>
              <a:t>P</a:t>
            </a: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otential energy function of an atomic system </a:t>
            </a:r>
          </a:p>
        </p:txBody>
      </p:sp>
      <p:grpSp>
        <p:nvGrpSpPr>
          <p:cNvPr id="25" name="Agrupar 24"/>
          <p:cNvGrpSpPr/>
          <p:nvPr/>
        </p:nvGrpSpPr>
        <p:grpSpPr>
          <a:xfrm>
            <a:off x="1828800" y="762000"/>
            <a:ext cx="5486400" cy="369332"/>
            <a:chOff x="1828800" y="762000"/>
            <a:chExt cx="5486400" cy="369332"/>
          </a:xfrm>
        </p:grpSpPr>
        <p:sp>
          <p:nvSpPr>
            <p:cNvPr id="4" name="CuadroTexto 3"/>
            <p:cNvSpPr txBox="1"/>
            <p:nvPr/>
          </p:nvSpPr>
          <p:spPr>
            <a:xfrm>
              <a:off x="1828800" y="762000"/>
              <a:ext cx="548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chemeClr val="bg1"/>
                  </a:solidFill>
                </a:rPr>
                <a:t>Consider</a:t>
              </a:r>
              <a:r>
                <a:rPr lang="es-ES" b="1" dirty="0" smtClean="0">
                  <a:solidFill>
                    <a:schemeClr val="bg1"/>
                  </a:solidFill>
                </a:rPr>
                <a:t> a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system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containing</a:t>
              </a:r>
              <a:r>
                <a:rPr lang="es-ES" b="1" dirty="0" smtClean="0">
                  <a:solidFill>
                    <a:schemeClr val="bg1"/>
                  </a:solidFill>
                </a:rPr>
                <a:t>     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atoms</a:t>
              </a:r>
              <a:r>
                <a:rPr lang="es-ES" b="1" dirty="0" smtClean="0">
                  <a:solidFill>
                    <a:schemeClr val="bg1"/>
                  </a:solidFill>
                </a:rPr>
                <a:t>.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2354" y="838200"/>
              <a:ext cx="327446" cy="251998"/>
            </a:xfrm>
            <a:prstGeom prst="rect">
              <a:avLst/>
            </a:prstGeom>
          </p:spPr>
        </p:pic>
      </p:grpSp>
      <p:grpSp>
        <p:nvGrpSpPr>
          <p:cNvPr id="656396" name="Agrupar 656395"/>
          <p:cNvGrpSpPr/>
          <p:nvPr/>
        </p:nvGrpSpPr>
        <p:grpSpPr>
          <a:xfrm>
            <a:off x="0" y="1143000"/>
            <a:ext cx="9144000" cy="1883229"/>
            <a:chOff x="0" y="1143000"/>
            <a:chExt cx="9144000" cy="1883229"/>
          </a:xfrm>
        </p:grpSpPr>
        <p:sp>
          <p:nvSpPr>
            <p:cNvPr id="15" name="CuadroTexto 14"/>
            <p:cNvSpPr txBox="1"/>
            <p:nvPr/>
          </p:nvSpPr>
          <p:spPr>
            <a:xfrm>
              <a:off x="152400" y="1143000"/>
              <a:ext cx="883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potential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energy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may</a:t>
              </a:r>
              <a:r>
                <a:rPr lang="es-ES" b="1" dirty="0" smtClean="0">
                  <a:solidFill>
                    <a:srgbClr val="FFFFFF"/>
                  </a:solidFill>
                </a:rPr>
                <a:t> be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divided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into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terms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depending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on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coordinates</a:t>
              </a:r>
              <a:r>
                <a:rPr lang="es-ES" b="1" dirty="0" smtClean="0">
                  <a:solidFill>
                    <a:srgbClr val="FFFFFF"/>
                  </a:solidFill>
                </a:rPr>
                <a:t> of individual,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pairs</a:t>
              </a:r>
              <a:r>
                <a:rPr lang="es-ES" b="1" dirty="0" smtClean="0">
                  <a:solidFill>
                    <a:srgbClr val="FFFFFF"/>
                  </a:solidFill>
                </a:rPr>
                <a:t>,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triplets</a:t>
              </a:r>
              <a:r>
                <a:rPr lang="es-ES" b="1" dirty="0" smtClean="0">
                  <a:solidFill>
                    <a:srgbClr val="FFFFFF"/>
                  </a:solidFill>
                </a:rPr>
                <a:t>, etc.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209800"/>
              <a:ext cx="9144000" cy="816429"/>
            </a:xfrm>
            <a:prstGeom prst="rect">
              <a:avLst/>
            </a:prstGeom>
          </p:spPr>
        </p:pic>
      </p:grpSp>
      <p:grpSp>
        <p:nvGrpSpPr>
          <p:cNvPr id="656389" name="Agrupar 656388"/>
          <p:cNvGrpSpPr/>
          <p:nvPr/>
        </p:nvGrpSpPr>
        <p:grpSpPr>
          <a:xfrm>
            <a:off x="381000" y="3709140"/>
            <a:ext cx="2324100" cy="2005860"/>
            <a:chOff x="381000" y="3709140"/>
            <a:chExt cx="2324100" cy="2005860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9200" y="3709140"/>
              <a:ext cx="772532" cy="360000"/>
            </a:xfrm>
            <a:prstGeom prst="rect">
              <a:avLst/>
            </a:prstGeom>
          </p:spPr>
        </p:pic>
        <p:sp>
          <p:nvSpPr>
            <p:cNvPr id="19" name="CuadroTexto 18"/>
            <p:cNvSpPr txBox="1"/>
            <p:nvPr/>
          </p:nvSpPr>
          <p:spPr>
            <a:xfrm>
              <a:off x="381000" y="4145340"/>
              <a:ext cx="23241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err="1" smtClean="0">
                  <a:solidFill>
                    <a:srgbClr val="00CCFF"/>
                  </a:solidFill>
                </a:rPr>
                <a:t>One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body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potential</a:t>
              </a:r>
              <a:endParaRPr lang="es-ES" sz="1600" b="1" dirty="0" smtClean="0">
                <a:solidFill>
                  <a:srgbClr val="00CCFF"/>
                </a:solidFill>
              </a:endParaRPr>
            </a:p>
            <a:p>
              <a:pPr algn="ctr"/>
              <a:r>
                <a:rPr lang="es-ES" sz="1600" b="1" dirty="0" err="1" smtClean="0">
                  <a:solidFill>
                    <a:srgbClr val="00CCFF"/>
                  </a:solidFill>
                </a:rPr>
                <a:t>Represents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the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effect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of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an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external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field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(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including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,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for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example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,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the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contained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walls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)</a:t>
              </a:r>
              <a:endParaRPr lang="es-ES" sz="1600" b="1" dirty="0">
                <a:solidFill>
                  <a:srgbClr val="00CCFF"/>
                </a:solidFill>
              </a:endParaRPr>
            </a:p>
          </p:txBody>
        </p:sp>
      </p:grpSp>
      <p:grpSp>
        <p:nvGrpSpPr>
          <p:cNvPr id="656390" name="Agrupar 656389"/>
          <p:cNvGrpSpPr/>
          <p:nvPr/>
        </p:nvGrpSpPr>
        <p:grpSpPr>
          <a:xfrm>
            <a:off x="2667000" y="3681540"/>
            <a:ext cx="2667000" cy="1890600"/>
            <a:chOff x="2667000" y="3681540"/>
            <a:chExt cx="2667000" cy="1890600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29000" y="3681540"/>
              <a:ext cx="1158798" cy="360000"/>
            </a:xfrm>
            <a:prstGeom prst="rect">
              <a:avLst/>
            </a:prstGeom>
          </p:spPr>
        </p:pic>
        <p:sp>
          <p:nvSpPr>
            <p:cNvPr id="23" name="CuadroTexto 22"/>
            <p:cNvSpPr txBox="1"/>
            <p:nvPr/>
          </p:nvSpPr>
          <p:spPr>
            <a:xfrm>
              <a:off x="2667000" y="4145340"/>
              <a:ext cx="2667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err="1" smtClean="0">
                  <a:solidFill>
                    <a:srgbClr val="00CCFF"/>
                  </a:solidFill>
                </a:rPr>
                <a:t>Pair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potential</a:t>
              </a:r>
              <a:endParaRPr lang="es-ES" sz="1600" b="1" dirty="0" smtClean="0">
                <a:solidFill>
                  <a:srgbClr val="00CCFF"/>
                </a:solidFill>
              </a:endParaRPr>
            </a:p>
            <a:p>
              <a:pPr algn="ctr"/>
              <a:r>
                <a:rPr lang="es-ES" sz="1600" b="1" dirty="0" err="1" smtClean="0">
                  <a:solidFill>
                    <a:srgbClr val="00CCFF"/>
                  </a:solidFill>
                </a:rPr>
                <a:t>Depends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only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on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the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magnitude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of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the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pair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separation</a:t>
              </a:r>
              <a:endParaRPr lang="es-ES" sz="1600" b="1" dirty="0">
                <a:solidFill>
                  <a:srgbClr val="00CCFF"/>
                </a:solidFill>
              </a:endParaRPr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1561" y="5212140"/>
              <a:ext cx="1854077" cy="360000"/>
            </a:xfrm>
            <a:prstGeom prst="rect">
              <a:avLst/>
            </a:prstGeom>
          </p:spPr>
        </p:pic>
      </p:grpSp>
      <p:grpSp>
        <p:nvGrpSpPr>
          <p:cNvPr id="656391" name="Agrupar 656390"/>
          <p:cNvGrpSpPr/>
          <p:nvPr/>
        </p:nvGrpSpPr>
        <p:grpSpPr>
          <a:xfrm>
            <a:off x="5943600" y="3681540"/>
            <a:ext cx="3124200" cy="1787239"/>
            <a:chOff x="5943600" y="3681540"/>
            <a:chExt cx="3124200" cy="1787239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81800" y="3681540"/>
              <a:ext cx="1571331" cy="360000"/>
            </a:xfrm>
            <a:prstGeom prst="rect">
              <a:avLst/>
            </a:prstGeom>
          </p:spPr>
        </p:pic>
        <p:sp>
          <p:nvSpPr>
            <p:cNvPr id="26" name="CuadroTexto 25"/>
            <p:cNvSpPr txBox="1"/>
            <p:nvPr/>
          </p:nvSpPr>
          <p:spPr>
            <a:xfrm>
              <a:off x="5943600" y="4145340"/>
              <a:ext cx="3124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err="1" smtClean="0">
                  <a:solidFill>
                    <a:srgbClr val="00CCFF"/>
                  </a:solidFill>
                </a:rPr>
                <a:t>Three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particle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potential</a:t>
              </a:r>
              <a:endParaRPr lang="es-ES" sz="1600" b="1" dirty="0" smtClean="0">
                <a:solidFill>
                  <a:srgbClr val="00CCFF"/>
                </a:solidFill>
              </a:endParaRPr>
            </a:p>
            <a:p>
              <a:pPr algn="ctr"/>
              <a:r>
                <a:rPr lang="es-ES" sz="1600" b="1" dirty="0" err="1" smtClean="0">
                  <a:solidFill>
                    <a:srgbClr val="00CCFF"/>
                  </a:solidFill>
                </a:rPr>
                <a:t>Significant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at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liquid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densities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.</a:t>
              </a:r>
            </a:p>
            <a:p>
              <a:pPr algn="ctr"/>
              <a:r>
                <a:rPr lang="es-ES" sz="1600" b="1" dirty="0" err="1" smtClean="0">
                  <a:solidFill>
                    <a:srgbClr val="00CCFF"/>
                  </a:solidFill>
                </a:rPr>
                <a:t>Rarely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included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in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computer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simulations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(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very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time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consuming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on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a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computer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)</a:t>
              </a:r>
            </a:p>
          </p:txBody>
        </p:sp>
      </p:grpSp>
      <p:sp>
        <p:nvSpPr>
          <p:cNvPr id="27" name="CuadroTexto 26"/>
          <p:cNvSpPr txBox="1"/>
          <p:nvPr/>
        </p:nvSpPr>
        <p:spPr>
          <a:xfrm>
            <a:off x="381000" y="3149024"/>
            <a:ext cx="182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 smtClean="0">
                <a:solidFill>
                  <a:srgbClr val="FFFF00"/>
                </a:solidFill>
              </a:rPr>
              <a:t>One</a:t>
            </a:r>
            <a:r>
              <a:rPr lang="es-ES" sz="1600" b="1" dirty="0" smtClean="0">
                <a:solidFill>
                  <a:srgbClr val="FFFF00"/>
                </a:solidFill>
              </a:rPr>
              <a:t> </a:t>
            </a:r>
            <a:r>
              <a:rPr lang="es-ES" sz="1600" b="1" dirty="0" err="1" smtClean="0">
                <a:solidFill>
                  <a:srgbClr val="FFFF00"/>
                </a:solidFill>
              </a:rPr>
              <a:t>body</a:t>
            </a:r>
            <a:r>
              <a:rPr lang="es-ES" sz="1600" b="1" dirty="0" smtClean="0">
                <a:solidFill>
                  <a:srgbClr val="FFFF00"/>
                </a:solidFill>
              </a:rPr>
              <a:t> </a:t>
            </a:r>
            <a:r>
              <a:rPr lang="es-ES" sz="1600" b="1" dirty="0" err="1" smtClean="0">
                <a:solidFill>
                  <a:srgbClr val="FFFF00"/>
                </a:solidFill>
              </a:rPr>
              <a:t>potential</a:t>
            </a:r>
            <a:endParaRPr lang="es-ES" sz="1600" b="1" dirty="0">
              <a:solidFill>
                <a:srgbClr val="FFFF00"/>
              </a:solidFill>
            </a:endParaRPr>
          </a:p>
        </p:txBody>
      </p:sp>
      <p:grpSp>
        <p:nvGrpSpPr>
          <p:cNvPr id="31" name="Agrupar 30"/>
          <p:cNvGrpSpPr/>
          <p:nvPr/>
        </p:nvGrpSpPr>
        <p:grpSpPr>
          <a:xfrm>
            <a:off x="2438400" y="3048001"/>
            <a:ext cx="6705602" cy="567153"/>
            <a:chOff x="2438400" y="3048001"/>
            <a:chExt cx="6705602" cy="567153"/>
          </a:xfrm>
        </p:grpSpPr>
        <p:sp>
          <p:nvSpPr>
            <p:cNvPr id="29" name="CuadroTexto 28"/>
            <p:cNvSpPr txBox="1"/>
            <p:nvPr/>
          </p:nvSpPr>
          <p:spPr>
            <a:xfrm>
              <a:off x="4419600" y="3276600"/>
              <a:ext cx="2743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err="1" smtClean="0">
                  <a:solidFill>
                    <a:srgbClr val="FFFF00"/>
                  </a:solidFill>
                </a:rPr>
                <a:t>Particle</a:t>
              </a:r>
              <a:r>
                <a:rPr lang="es-ES" sz="1600" b="1" dirty="0" smtClean="0">
                  <a:solidFill>
                    <a:srgbClr val="FFFF00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FFFF00"/>
                  </a:solidFill>
                </a:rPr>
                <a:t>interactions</a:t>
              </a:r>
              <a:endParaRPr lang="es-E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30" name="Abrir llave 29"/>
            <p:cNvSpPr/>
            <p:nvPr/>
          </p:nvSpPr>
          <p:spPr>
            <a:xfrm rot="16200000">
              <a:off x="5715001" y="-228600"/>
              <a:ext cx="152399" cy="6705602"/>
            </a:xfrm>
            <a:prstGeom prst="leftBrace">
              <a:avLst/>
            </a:prstGeom>
            <a:ln w="38100" cmpd="sng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56388" name="Agrupar 656387"/>
          <p:cNvGrpSpPr/>
          <p:nvPr/>
        </p:nvGrpSpPr>
        <p:grpSpPr>
          <a:xfrm>
            <a:off x="3276600" y="5715000"/>
            <a:ext cx="5867400" cy="1107996"/>
            <a:chOff x="3276600" y="5715000"/>
            <a:chExt cx="5867400" cy="1107996"/>
          </a:xfrm>
        </p:grpSpPr>
        <p:sp>
          <p:nvSpPr>
            <p:cNvPr id="656384" name="CuadroTexto 656383"/>
            <p:cNvSpPr txBox="1">
              <a:spLocks noChangeAspect="1"/>
            </p:cNvSpPr>
            <p:nvPr/>
          </p:nvSpPr>
          <p:spPr>
            <a:xfrm>
              <a:off x="3276600" y="5715000"/>
              <a:ext cx="5867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 err="1" smtClean="0">
                  <a:solidFill>
                    <a:srgbClr val="00CCFF"/>
                  </a:solidFill>
                </a:rPr>
                <a:t>The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notation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            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indicates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a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summation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over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all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</a:p>
            <a:p>
              <a:endParaRPr lang="es-ES" sz="1600" b="1" dirty="0">
                <a:solidFill>
                  <a:srgbClr val="00CCFF"/>
                </a:solidFill>
              </a:endParaRPr>
            </a:p>
            <a:p>
              <a:r>
                <a:rPr lang="es-ES" sz="1600" b="1" dirty="0" err="1" smtClean="0">
                  <a:solidFill>
                    <a:srgbClr val="00CCFF"/>
                  </a:solidFill>
                </a:rPr>
                <a:t>distinct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pairs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                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without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containing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any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pair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twice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.</a:t>
              </a:r>
            </a:p>
            <a:p>
              <a:r>
                <a:rPr lang="es-ES" sz="1600" b="1" dirty="0" err="1" smtClean="0">
                  <a:solidFill>
                    <a:srgbClr val="00CCFF"/>
                  </a:solidFill>
                </a:rPr>
                <a:t>The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same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care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must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be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taken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for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triplets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, etc.</a:t>
              </a:r>
              <a:endParaRPr lang="es-ES" sz="1600" b="1" dirty="0">
                <a:solidFill>
                  <a:srgbClr val="00CCFF"/>
                </a:solidFill>
              </a:endParaRPr>
            </a:p>
          </p:txBody>
        </p:sp>
        <p:pic>
          <p:nvPicPr>
            <p:cNvPr id="656385" name="Imagen 65638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72000" y="5715000"/>
              <a:ext cx="729215" cy="575999"/>
            </a:xfrm>
            <a:prstGeom prst="rect">
              <a:avLst/>
            </a:prstGeom>
          </p:spPr>
        </p:pic>
        <p:pic>
          <p:nvPicPr>
            <p:cNvPr id="656387" name="Imagen 65638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80600" y="6248400"/>
              <a:ext cx="882000" cy="252000"/>
            </a:xfrm>
            <a:prstGeom prst="rect">
              <a:avLst/>
            </a:prstGeom>
          </p:spPr>
        </p:pic>
      </p:grpSp>
      <p:grpSp>
        <p:nvGrpSpPr>
          <p:cNvPr id="656395" name="Agrupar 656394"/>
          <p:cNvGrpSpPr/>
          <p:nvPr/>
        </p:nvGrpSpPr>
        <p:grpSpPr>
          <a:xfrm>
            <a:off x="7620000" y="1548824"/>
            <a:ext cx="1524000" cy="889576"/>
            <a:chOff x="7620000" y="1548824"/>
            <a:chExt cx="1524000" cy="889576"/>
          </a:xfrm>
        </p:grpSpPr>
        <p:sp>
          <p:nvSpPr>
            <p:cNvPr id="656392" name="CuadroTexto 656391"/>
            <p:cNvSpPr txBox="1"/>
            <p:nvPr/>
          </p:nvSpPr>
          <p:spPr>
            <a:xfrm>
              <a:off x="7620000" y="1548824"/>
              <a:ext cx="15240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err="1" smtClean="0">
                  <a:solidFill>
                    <a:srgbClr val="00CCFF"/>
                  </a:solidFill>
                </a:rPr>
                <a:t>Expected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to</a:t>
              </a:r>
              <a:r>
                <a:rPr lang="es-ES" sz="1600" b="1" dirty="0" smtClean="0">
                  <a:solidFill>
                    <a:srgbClr val="00CCFF"/>
                  </a:solidFill>
                </a:rPr>
                <a:t> be </a:t>
              </a:r>
              <a:r>
                <a:rPr lang="es-ES" sz="1600" b="1" dirty="0" err="1" smtClean="0">
                  <a:solidFill>
                    <a:srgbClr val="00CCFF"/>
                  </a:solidFill>
                </a:rPr>
                <a:t>small</a:t>
              </a:r>
              <a:endParaRPr lang="es-ES" sz="1600" b="1" dirty="0">
                <a:solidFill>
                  <a:srgbClr val="00CCFF"/>
                </a:solidFill>
              </a:endParaRPr>
            </a:p>
          </p:txBody>
        </p:sp>
        <p:cxnSp>
          <p:nvCxnSpPr>
            <p:cNvPr id="656394" name="Conector recto de flecha 656393"/>
            <p:cNvCxnSpPr>
              <a:stCxn id="656392" idx="2"/>
            </p:cNvCxnSpPr>
            <p:nvPr/>
          </p:nvCxnSpPr>
          <p:spPr>
            <a:xfrm>
              <a:off x="8382000" y="2133600"/>
              <a:ext cx="457200" cy="304800"/>
            </a:xfrm>
            <a:prstGeom prst="straightConnector1">
              <a:avLst/>
            </a:prstGeom>
            <a:ln w="38100" cmpd="sng">
              <a:solidFill>
                <a:srgbClr val="00CC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022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20107</TotalTime>
  <Words>2452</Words>
  <Application>Microsoft Macintosh PowerPoint</Application>
  <PresentationFormat>Presentación en pantalla (4:3)</PresentationFormat>
  <Paragraphs>353</Paragraphs>
  <Slides>40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Francisco Javier Junquera Quintana</cp:lastModifiedBy>
  <cp:revision>838</cp:revision>
  <cp:lastPrinted>2013-10-07T11:57:22Z</cp:lastPrinted>
  <dcterms:created xsi:type="dcterms:W3CDTF">1601-01-01T00:00:00Z</dcterms:created>
  <dcterms:modified xsi:type="dcterms:W3CDTF">2014-10-21T09:22:08Z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